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3"/>
  </p:notesMasterIdLst>
  <p:sldIdLst>
    <p:sldId id="260" r:id="rId2"/>
    <p:sldId id="398" r:id="rId3"/>
    <p:sldId id="425" r:id="rId4"/>
    <p:sldId id="424" r:id="rId5"/>
    <p:sldId id="426" r:id="rId6"/>
    <p:sldId id="427" r:id="rId7"/>
    <p:sldId id="477" r:id="rId8"/>
    <p:sldId id="478" r:id="rId9"/>
    <p:sldId id="479" r:id="rId10"/>
    <p:sldId id="480" r:id="rId11"/>
    <p:sldId id="481" r:id="rId12"/>
    <p:sldId id="482" r:id="rId13"/>
    <p:sldId id="483" r:id="rId14"/>
    <p:sldId id="484" r:id="rId15"/>
    <p:sldId id="485" r:id="rId16"/>
    <p:sldId id="476" r:id="rId17"/>
    <p:sldId id="258" r:id="rId18"/>
    <p:sldId id="305" r:id="rId19"/>
    <p:sldId id="270" r:id="rId20"/>
    <p:sldId id="271" r:id="rId21"/>
    <p:sldId id="428" r:id="rId22"/>
    <p:sldId id="429" r:id="rId23"/>
    <p:sldId id="430" r:id="rId24"/>
    <p:sldId id="431" r:id="rId25"/>
    <p:sldId id="432" r:id="rId26"/>
    <p:sldId id="433" r:id="rId27"/>
    <p:sldId id="434" r:id="rId28"/>
    <p:sldId id="436" r:id="rId29"/>
    <p:sldId id="437" r:id="rId30"/>
    <p:sldId id="438" r:id="rId31"/>
    <p:sldId id="440" r:id="rId32"/>
    <p:sldId id="443" r:id="rId33"/>
    <p:sldId id="445" r:id="rId34"/>
    <p:sldId id="446" r:id="rId35"/>
    <p:sldId id="447" r:id="rId36"/>
    <p:sldId id="474" r:id="rId37"/>
    <p:sldId id="450" r:id="rId38"/>
    <p:sldId id="452" r:id="rId39"/>
    <p:sldId id="453" r:id="rId40"/>
    <p:sldId id="475" r:id="rId41"/>
    <p:sldId id="448" r:id="rId42"/>
    <p:sldId id="454" r:id="rId43"/>
    <p:sldId id="455" r:id="rId44"/>
    <p:sldId id="456" r:id="rId45"/>
    <p:sldId id="470" r:id="rId46"/>
    <p:sldId id="457" r:id="rId47"/>
    <p:sldId id="471" r:id="rId48"/>
    <p:sldId id="458" r:id="rId49"/>
    <p:sldId id="459" r:id="rId50"/>
    <p:sldId id="460" r:id="rId51"/>
    <p:sldId id="472" r:id="rId52"/>
    <p:sldId id="473" r:id="rId53"/>
    <p:sldId id="461" r:id="rId54"/>
    <p:sldId id="462" r:id="rId55"/>
    <p:sldId id="463" r:id="rId56"/>
    <p:sldId id="464" r:id="rId57"/>
    <p:sldId id="466" r:id="rId58"/>
    <p:sldId id="467" r:id="rId59"/>
    <p:sldId id="468" r:id="rId60"/>
    <p:sldId id="469" r:id="rId61"/>
    <p:sldId id="293" r:id="rId6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65D453A7-2DBD-A14B-7EB1-BCC3A3AE9A59}" name="Legolas" initials="L" userId="Legolas" providerId="Non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4472C4"/>
    <a:srgbClr val="BA2121"/>
    <a:srgbClr val="0000FF"/>
    <a:srgbClr val="B3D9B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494" autoAdjust="0"/>
    <p:restoredTop sz="90777" autoAdjust="0"/>
  </p:normalViewPr>
  <p:slideViewPr>
    <p:cSldViewPr snapToGrid="0">
      <p:cViewPr varScale="1">
        <p:scale>
          <a:sx n="100" d="100"/>
          <a:sy n="100" d="100"/>
        </p:scale>
        <p:origin x="432"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68" Type="http://schemas.microsoft.com/office/2018/10/relationships/authors" Targe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C54830-42DA-4404-9F8C-DE9E00A18181}" type="datetimeFigureOut">
              <a:rPr lang="zh-CN" altLang="en-US" smtClean="0"/>
              <a:t>2024/12/14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D836B6F-14B4-4120-BEBA-063A15FB1891}" type="slidenum">
              <a:rPr lang="zh-CN" altLang="en-US" smtClean="0"/>
              <a:t>‹#›</a:t>
            </a:fld>
            <a:endParaRPr lang="zh-CN" altLang="en-US"/>
          </a:p>
        </p:txBody>
      </p:sp>
    </p:spTree>
    <p:extLst>
      <p:ext uri="{BB962C8B-B14F-4D97-AF65-F5344CB8AC3E}">
        <p14:creationId xmlns:p14="http://schemas.microsoft.com/office/powerpoint/2010/main" val="41023538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D836B6F-14B4-4120-BEBA-063A15FB1891}" type="slidenum">
              <a:rPr lang="zh-CN" altLang="en-US" smtClean="0"/>
              <a:t>6</a:t>
            </a:fld>
            <a:endParaRPr lang="zh-CN" altLang="en-US"/>
          </a:p>
        </p:txBody>
      </p:sp>
    </p:spTree>
    <p:extLst>
      <p:ext uri="{BB962C8B-B14F-4D97-AF65-F5344CB8AC3E}">
        <p14:creationId xmlns:p14="http://schemas.microsoft.com/office/powerpoint/2010/main" val="37387463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F75A71-6018-D232-14BF-032B3412B0F8}"/>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2A0612FA-E03B-C05E-AA85-7179E342D26A}"/>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83263A6D-2FB2-9778-695A-5B5C9A3A760C}"/>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FE88B5E4-2826-B36D-1BAC-D1DA2883F7E3}"/>
              </a:ext>
            </a:extLst>
          </p:cNvPr>
          <p:cNvSpPr>
            <a:spLocks noGrp="1"/>
          </p:cNvSpPr>
          <p:nvPr>
            <p:ph type="sldNum" sz="quarter" idx="5"/>
          </p:nvPr>
        </p:nvSpPr>
        <p:spPr/>
        <p:txBody>
          <a:bodyPr/>
          <a:lstStyle/>
          <a:p>
            <a:fld id="{BD836B6F-14B4-4120-BEBA-063A15FB1891}" type="slidenum">
              <a:rPr lang="zh-CN" altLang="en-US" smtClean="0"/>
              <a:t>16</a:t>
            </a:fld>
            <a:endParaRPr lang="zh-CN" altLang="en-US"/>
          </a:p>
        </p:txBody>
      </p:sp>
    </p:spTree>
    <p:extLst>
      <p:ext uri="{BB962C8B-B14F-4D97-AF65-F5344CB8AC3E}">
        <p14:creationId xmlns:p14="http://schemas.microsoft.com/office/powerpoint/2010/main" val="14684679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最小有效惩罚权重的上限</a:t>
            </a:r>
          </a:p>
        </p:txBody>
      </p:sp>
      <p:sp>
        <p:nvSpPr>
          <p:cNvPr id="4" name="灯片编号占位符 3"/>
          <p:cNvSpPr>
            <a:spLocks noGrp="1"/>
          </p:cNvSpPr>
          <p:nvPr>
            <p:ph type="sldNum" sz="quarter" idx="5"/>
          </p:nvPr>
        </p:nvSpPr>
        <p:spPr/>
        <p:txBody>
          <a:bodyPr/>
          <a:lstStyle/>
          <a:p>
            <a:fld id="{BD836B6F-14B4-4120-BEBA-063A15FB1891}" type="slidenum">
              <a:rPr lang="zh-CN" altLang="en-US" smtClean="0"/>
              <a:t>25</a:t>
            </a:fld>
            <a:endParaRPr lang="zh-CN" altLang="en-US"/>
          </a:p>
        </p:txBody>
      </p:sp>
    </p:spTree>
    <p:extLst>
      <p:ext uri="{BB962C8B-B14F-4D97-AF65-F5344CB8AC3E}">
        <p14:creationId xmlns:p14="http://schemas.microsoft.com/office/powerpoint/2010/main" val="39018047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D836B6F-14B4-4120-BEBA-063A15FB1891}" type="slidenum">
              <a:rPr lang="zh-CN" altLang="en-US" smtClean="0"/>
              <a:t>28</a:t>
            </a:fld>
            <a:endParaRPr lang="zh-CN" altLang="en-US"/>
          </a:p>
        </p:txBody>
      </p:sp>
    </p:spTree>
    <p:extLst>
      <p:ext uri="{BB962C8B-B14F-4D97-AF65-F5344CB8AC3E}">
        <p14:creationId xmlns:p14="http://schemas.microsoft.com/office/powerpoint/2010/main" val="20317856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D836B6F-14B4-4120-BEBA-063A15FB1891}" type="slidenum">
              <a:rPr lang="zh-CN" altLang="en-US" smtClean="0"/>
              <a:t>30</a:t>
            </a:fld>
            <a:endParaRPr lang="zh-CN" altLang="en-US"/>
          </a:p>
        </p:txBody>
      </p:sp>
    </p:spTree>
    <p:extLst>
      <p:ext uri="{BB962C8B-B14F-4D97-AF65-F5344CB8AC3E}">
        <p14:creationId xmlns:p14="http://schemas.microsoft.com/office/powerpoint/2010/main" val="24525127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D836B6F-14B4-4120-BEBA-063A15FB1891}" type="slidenum">
              <a:rPr lang="zh-CN" altLang="en-US" smtClean="0"/>
              <a:t>32</a:t>
            </a:fld>
            <a:endParaRPr lang="zh-CN" altLang="en-US"/>
          </a:p>
        </p:txBody>
      </p:sp>
    </p:spTree>
    <p:extLst>
      <p:ext uri="{BB962C8B-B14F-4D97-AF65-F5344CB8AC3E}">
        <p14:creationId xmlns:p14="http://schemas.microsoft.com/office/powerpoint/2010/main" val="37256148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D836B6F-14B4-4120-BEBA-063A15FB1891}" type="slidenum">
              <a:rPr lang="zh-CN" altLang="en-US" smtClean="0"/>
              <a:t>33</a:t>
            </a:fld>
            <a:endParaRPr lang="zh-CN" altLang="en-US"/>
          </a:p>
        </p:txBody>
      </p:sp>
    </p:spTree>
    <p:extLst>
      <p:ext uri="{BB962C8B-B14F-4D97-AF65-F5344CB8AC3E}">
        <p14:creationId xmlns:p14="http://schemas.microsoft.com/office/powerpoint/2010/main" val="6305511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D836B6F-14B4-4120-BEBA-063A15FB1891}" type="slidenum">
              <a:rPr lang="zh-CN" altLang="en-US" smtClean="0"/>
              <a:t>34</a:t>
            </a:fld>
            <a:endParaRPr lang="zh-CN" altLang="en-US"/>
          </a:p>
        </p:txBody>
      </p:sp>
    </p:spTree>
    <p:extLst>
      <p:ext uri="{BB962C8B-B14F-4D97-AF65-F5344CB8AC3E}">
        <p14:creationId xmlns:p14="http://schemas.microsoft.com/office/powerpoint/2010/main" val="41961262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0C4D85-E277-20BC-3C11-1BA90D1C7940}"/>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DFAD9F3F-32DB-22B1-9349-AA8A60454554}"/>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5F67FFC3-955F-FAB9-607B-9525F76C3902}"/>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2C9A5525-0614-0186-3D77-7353BDF8049E}"/>
              </a:ext>
            </a:extLst>
          </p:cNvPr>
          <p:cNvSpPr>
            <a:spLocks noGrp="1"/>
          </p:cNvSpPr>
          <p:nvPr>
            <p:ph type="sldNum" sz="quarter" idx="5"/>
          </p:nvPr>
        </p:nvSpPr>
        <p:spPr/>
        <p:txBody>
          <a:bodyPr/>
          <a:lstStyle/>
          <a:p>
            <a:fld id="{BD836B6F-14B4-4120-BEBA-063A15FB1891}" type="slidenum">
              <a:rPr lang="zh-CN" altLang="en-US" smtClean="0"/>
              <a:t>36</a:t>
            </a:fld>
            <a:endParaRPr lang="zh-CN" altLang="en-US"/>
          </a:p>
        </p:txBody>
      </p:sp>
    </p:spTree>
    <p:extLst>
      <p:ext uri="{BB962C8B-B14F-4D97-AF65-F5344CB8AC3E}">
        <p14:creationId xmlns:p14="http://schemas.microsoft.com/office/powerpoint/2010/main" val="27617259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D836B6F-14B4-4120-BEBA-063A15FB1891}" type="slidenum">
              <a:rPr lang="zh-CN" altLang="en-US" smtClean="0"/>
              <a:t>37</a:t>
            </a:fld>
            <a:endParaRPr lang="zh-CN" altLang="en-US"/>
          </a:p>
        </p:txBody>
      </p:sp>
    </p:spTree>
    <p:extLst>
      <p:ext uri="{BB962C8B-B14F-4D97-AF65-F5344CB8AC3E}">
        <p14:creationId xmlns:p14="http://schemas.microsoft.com/office/powerpoint/2010/main" val="26925401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D836B6F-14B4-4120-BEBA-063A15FB1891}" type="slidenum">
              <a:rPr lang="zh-CN" altLang="en-US" smtClean="0"/>
              <a:t>38</a:t>
            </a:fld>
            <a:endParaRPr lang="zh-CN" altLang="en-US"/>
          </a:p>
        </p:txBody>
      </p:sp>
    </p:spTree>
    <p:extLst>
      <p:ext uri="{BB962C8B-B14F-4D97-AF65-F5344CB8AC3E}">
        <p14:creationId xmlns:p14="http://schemas.microsoft.com/office/powerpoint/2010/main" val="20415599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392E03-2C1F-539E-366A-C543EBBC1E9F}"/>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84DE0C91-BFE2-FFE6-9564-763889369C31}"/>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F1EC916C-F320-B406-0603-B94DFA45B352}"/>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85E2B032-BF49-AAE9-2E80-82A04B611730}"/>
              </a:ext>
            </a:extLst>
          </p:cNvPr>
          <p:cNvSpPr>
            <a:spLocks noGrp="1"/>
          </p:cNvSpPr>
          <p:nvPr>
            <p:ph type="sldNum" sz="quarter" idx="5"/>
          </p:nvPr>
        </p:nvSpPr>
        <p:spPr/>
        <p:txBody>
          <a:bodyPr/>
          <a:lstStyle/>
          <a:p>
            <a:fld id="{BD836B6F-14B4-4120-BEBA-063A15FB1891}" type="slidenum">
              <a:rPr lang="zh-CN" altLang="en-US" smtClean="0"/>
              <a:t>7</a:t>
            </a:fld>
            <a:endParaRPr lang="zh-CN" altLang="en-US"/>
          </a:p>
        </p:txBody>
      </p:sp>
    </p:spTree>
    <p:extLst>
      <p:ext uri="{BB962C8B-B14F-4D97-AF65-F5344CB8AC3E}">
        <p14:creationId xmlns:p14="http://schemas.microsoft.com/office/powerpoint/2010/main" val="96081277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D836B6F-14B4-4120-BEBA-063A15FB1891}" type="slidenum">
              <a:rPr lang="zh-CN" altLang="en-US" smtClean="0"/>
              <a:t>39</a:t>
            </a:fld>
            <a:endParaRPr lang="zh-CN" altLang="en-US"/>
          </a:p>
        </p:txBody>
      </p:sp>
    </p:spTree>
    <p:extLst>
      <p:ext uri="{BB962C8B-B14F-4D97-AF65-F5344CB8AC3E}">
        <p14:creationId xmlns:p14="http://schemas.microsoft.com/office/powerpoint/2010/main" val="106605247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0B6160-D275-B45C-2483-DFC68A147B62}"/>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E2BC3535-52B1-D265-03A6-76EC05FCD0A8}"/>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116ABD04-8CF1-9C11-6F9D-607E8A98ADB8}"/>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030EB8F5-4768-0CE3-9429-1D71061936C6}"/>
              </a:ext>
            </a:extLst>
          </p:cNvPr>
          <p:cNvSpPr>
            <a:spLocks noGrp="1"/>
          </p:cNvSpPr>
          <p:nvPr>
            <p:ph type="sldNum" sz="quarter" idx="5"/>
          </p:nvPr>
        </p:nvSpPr>
        <p:spPr/>
        <p:txBody>
          <a:bodyPr/>
          <a:lstStyle/>
          <a:p>
            <a:fld id="{BD836B6F-14B4-4120-BEBA-063A15FB1891}" type="slidenum">
              <a:rPr lang="zh-CN" altLang="en-US" smtClean="0"/>
              <a:t>40</a:t>
            </a:fld>
            <a:endParaRPr lang="zh-CN" altLang="en-US"/>
          </a:p>
        </p:txBody>
      </p:sp>
    </p:spTree>
    <p:extLst>
      <p:ext uri="{BB962C8B-B14F-4D97-AF65-F5344CB8AC3E}">
        <p14:creationId xmlns:p14="http://schemas.microsoft.com/office/powerpoint/2010/main" val="263998654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D836B6F-14B4-4120-BEBA-063A15FB1891}" type="slidenum">
              <a:rPr lang="zh-CN" altLang="en-US" smtClean="0"/>
              <a:t>41</a:t>
            </a:fld>
            <a:endParaRPr lang="zh-CN" altLang="en-US"/>
          </a:p>
        </p:txBody>
      </p:sp>
    </p:spTree>
    <p:extLst>
      <p:ext uri="{BB962C8B-B14F-4D97-AF65-F5344CB8AC3E}">
        <p14:creationId xmlns:p14="http://schemas.microsoft.com/office/powerpoint/2010/main" val="35392618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D836B6F-14B4-4120-BEBA-063A15FB1891}" type="slidenum">
              <a:rPr lang="zh-CN" altLang="en-US" smtClean="0"/>
              <a:t>43</a:t>
            </a:fld>
            <a:endParaRPr lang="zh-CN" altLang="en-US"/>
          </a:p>
        </p:txBody>
      </p:sp>
    </p:spTree>
    <p:extLst>
      <p:ext uri="{BB962C8B-B14F-4D97-AF65-F5344CB8AC3E}">
        <p14:creationId xmlns:p14="http://schemas.microsoft.com/office/powerpoint/2010/main" val="409129036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D836B6F-14B4-4120-BEBA-063A15FB1891}" type="slidenum">
              <a:rPr lang="zh-CN" altLang="en-US" smtClean="0"/>
              <a:t>44</a:t>
            </a:fld>
            <a:endParaRPr lang="zh-CN" altLang="en-US"/>
          </a:p>
        </p:txBody>
      </p:sp>
    </p:spTree>
    <p:extLst>
      <p:ext uri="{BB962C8B-B14F-4D97-AF65-F5344CB8AC3E}">
        <p14:creationId xmlns:p14="http://schemas.microsoft.com/office/powerpoint/2010/main" val="12484613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D836B6F-14B4-4120-BEBA-063A15FB1891}" type="slidenum">
              <a:rPr lang="zh-CN" altLang="en-US" smtClean="0"/>
              <a:t>46</a:t>
            </a:fld>
            <a:endParaRPr lang="zh-CN" altLang="en-US"/>
          </a:p>
        </p:txBody>
      </p:sp>
    </p:spTree>
    <p:extLst>
      <p:ext uri="{BB962C8B-B14F-4D97-AF65-F5344CB8AC3E}">
        <p14:creationId xmlns:p14="http://schemas.microsoft.com/office/powerpoint/2010/main" val="420603875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0C03E8-1BD9-AD50-F4D2-0BEC31776AED}"/>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EBF03804-F1AD-35FC-9602-EA37FC213441}"/>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3B7A57E3-6DF3-609B-0E2D-4C7A09E142B3}"/>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C9B7FDA2-148D-3A33-1555-B83F391B75B6}"/>
              </a:ext>
            </a:extLst>
          </p:cNvPr>
          <p:cNvSpPr>
            <a:spLocks noGrp="1"/>
          </p:cNvSpPr>
          <p:nvPr>
            <p:ph type="sldNum" sz="quarter" idx="5"/>
          </p:nvPr>
        </p:nvSpPr>
        <p:spPr/>
        <p:txBody>
          <a:bodyPr/>
          <a:lstStyle/>
          <a:p>
            <a:fld id="{BD836B6F-14B4-4120-BEBA-063A15FB1891}" type="slidenum">
              <a:rPr lang="zh-CN" altLang="en-US" smtClean="0"/>
              <a:t>47</a:t>
            </a:fld>
            <a:endParaRPr lang="zh-CN" altLang="en-US"/>
          </a:p>
        </p:txBody>
      </p:sp>
    </p:spTree>
    <p:extLst>
      <p:ext uri="{BB962C8B-B14F-4D97-AF65-F5344CB8AC3E}">
        <p14:creationId xmlns:p14="http://schemas.microsoft.com/office/powerpoint/2010/main" val="219150640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D836B6F-14B4-4120-BEBA-063A15FB1891}" type="slidenum">
              <a:rPr lang="zh-CN" altLang="en-US" smtClean="0"/>
              <a:t>48</a:t>
            </a:fld>
            <a:endParaRPr lang="zh-CN" altLang="en-US"/>
          </a:p>
        </p:txBody>
      </p:sp>
    </p:spTree>
    <p:extLst>
      <p:ext uri="{BB962C8B-B14F-4D97-AF65-F5344CB8AC3E}">
        <p14:creationId xmlns:p14="http://schemas.microsoft.com/office/powerpoint/2010/main" val="167157070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D836B6F-14B4-4120-BEBA-063A15FB1891}" type="slidenum">
              <a:rPr lang="zh-CN" altLang="en-US" smtClean="0"/>
              <a:t>50</a:t>
            </a:fld>
            <a:endParaRPr lang="zh-CN" altLang="en-US"/>
          </a:p>
        </p:txBody>
      </p:sp>
    </p:spTree>
    <p:extLst>
      <p:ext uri="{BB962C8B-B14F-4D97-AF65-F5344CB8AC3E}">
        <p14:creationId xmlns:p14="http://schemas.microsoft.com/office/powerpoint/2010/main" val="316063914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A3E8F1-87AB-7BF8-A01C-C6A1E0CB0228}"/>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2FB1B369-532C-CBB2-94D1-A55D68C367B5}"/>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B47B87B6-17E2-8FC5-4FDC-14E64AEDF0FF}"/>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A9B8211F-8A5A-4E49-262E-DE15A64DE8F6}"/>
              </a:ext>
            </a:extLst>
          </p:cNvPr>
          <p:cNvSpPr>
            <a:spLocks noGrp="1"/>
          </p:cNvSpPr>
          <p:nvPr>
            <p:ph type="sldNum" sz="quarter" idx="5"/>
          </p:nvPr>
        </p:nvSpPr>
        <p:spPr/>
        <p:txBody>
          <a:bodyPr/>
          <a:lstStyle/>
          <a:p>
            <a:fld id="{BD836B6F-14B4-4120-BEBA-063A15FB1891}" type="slidenum">
              <a:rPr lang="zh-CN" altLang="en-US" smtClean="0"/>
              <a:t>51</a:t>
            </a:fld>
            <a:endParaRPr lang="zh-CN" altLang="en-US"/>
          </a:p>
        </p:txBody>
      </p:sp>
    </p:spTree>
    <p:extLst>
      <p:ext uri="{BB962C8B-B14F-4D97-AF65-F5344CB8AC3E}">
        <p14:creationId xmlns:p14="http://schemas.microsoft.com/office/powerpoint/2010/main" val="23779608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0F11C8-D05B-228F-D4ED-88A3FF2AC4FE}"/>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EE9708A5-F01A-33C7-23F7-FC71FCD79FA3}"/>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788281EE-3B32-6DDB-8956-10A1F90862D9}"/>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E7AB185B-2254-65E2-E05F-E25F641AD1AC}"/>
              </a:ext>
            </a:extLst>
          </p:cNvPr>
          <p:cNvSpPr>
            <a:spLocks noGrp="1"/>
          </p:cNvSpPr>
          <p:nvPr>
            <p:ph type="sldNum" sz="quarter" idx="5"/>
          </p:nvPr>
        </p:nvSpPr>
        <p:spPr/>
        <p:txBody>
          <a:bodyPr/>
          <a:lstStyle/>
          <a:p>
            <a:fld id="{BD836B6F-14B4-4120-BEBA-063A15FB1891}" type="slidenum">
              <a:rPr lang="zh-CN" altLang="en-US" smtClean="0"/>
              <a:t>9</a:t>
            </a:fld>
            <a:endParaRPr lang="zh-CN" altLang="en-US"/>
          </a:p>
        </p:txBody>
      </p:sp>
    </p:spTree>
    <p:extLst>
      <p:ext uri="{BB962C8B-B14F-4D97-AF65-F5344CB8AC3E}">
        <p14:creationId xmlns:p14="http://schemas.microsoft.com/office/powerpoint/2010/main" val="316551745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542A08-F7CC-833F-2054-4C6E9150EF35}"/>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4FAE2B99-E67C-77C7-CEC4-9BF887614ED6}"/>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49D6F55A-E547-EEA2-3588-C54BF3AAF654}"/>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5A9CE677-4253-95BF-054B-7990D290BED1}"/>
              </a:ext>
            </a:extLst>
          </p:cNvPr>
          <p:cNvSpPr>
            <a:spLocks noGrp="1"/>
          </p:cNvSpPr>
          <p:nvPr>
            <p:ph type="sldNum" sz="quarter" idx="5"/>
          </p:nvPr>
        </p:nvSpPr>
        <p:spPr/>
        <p:txBody>
          <a:bodyPr/>
          <a:lstStyle/>
          <a:p>
            <a:fld id="{BD836B6F-14B4-4120-BEBA-063A15FB1891}" type="slidenum">
              <a:rPr lang="zh-CN" altLang="en-US" smtClean="0"/>
              <a:t>52</a:t>
            </a:fld>
            <a:endParaRPr lang="zh-CN" altLang="en-US"/>
          </a:p>
        </p:txBody>
      </p:sp>
    </p:spTree>
    <p:extLst>
      <p:ext uri="{BB962C8B-B14F-4D97-AF65-F5344CB8AC3E}">
        <p14:creationId xmlns:p14="http://schemas.microsoft.com/office/powerpoint/2010/main" val="380882133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D836B6F-14B4-4120-BEBA-063A15FB1891}" type="slidenum">
              <a:rPr lang="zh-CN" altLang="en-US" smtClean="0"/>
              <a:t>54</a:t>
            </a:fld>
            <a:endParaRPr lang="zh-CN" altLang="en-US"/>
          </a:p>
        </p:txBody>
      </p:sp>
    </p:spTree>
    <p:extLst>
      <p:ext uri="{BB962C8B-B14F-4D97-AF65-F5344CB8AC3E}">
        <p14:creationId xmlns:p14="http://schemas.microsoft.com/office/powerpoint/2010/main" val="390199041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D836B6F-14B4-4120-BEBA-063A15FB1891}" type="slidenum">
              <a:rPr lang="zh-CN" altLang="en-US" smtClean="0"/>
              <a:t>55</a:t>
            </a:fld>
            <a:endParaRPr lang="zh-CN" altLang="en-US"/>
          </a:p>
        </p:txBody>
      </p:sp>
    </p:spTree>
    <p:extLst>
      <p:ext uri="{BB962C8B-B14F-4D97-AF65-F5344CB8AC3E}">
        <p14:creationId xmlns:p14="http://schemas.microsoft.com/office/powerpoint/2010/main" val="272997569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D836B6F-14B4-4120-BEBA-063A15FB1891}" type="slidenum">
              <a:rPr lang="zh-CN" altLang="en-US" smtClean="0"/>
              <a:t>56</a:t>
            </a:fld>
            <a:endParaRPr lang="zh-CN" altLang="en-US"/>
          </a:p>
        </p:txBody>
      </p:sp>
    </p:spTree>
    <p:extLst>
      <p:ext uri="{BB962C8B-B14F-4D97-AF65-F5344CB8AC3E}">
        <p14:creationId xmlns:p14="http://schemas.microsoft.com/office/powerpoint/2010/main" val="357575124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D836B6F-14B4-4120-BEBA-063A15FB1891}" type="slidenum">
              <a:rPr lang="zh-CN" altLang="en-US" smtClean="0"/>
              <a:t>57</a:t>
            </a:fld>
            <a:endParaRPr lang="zh-CN" altLang="en-US"/>
          </a:p>
        </p:txBody>
      </p:sp>
    </p:spTree>
    <p:extLst>
      <p:ext uri="{BB962C8B-B14F-4D97-AF65-F5344CB8AC3E}">
        <p14:creationId xmlns:p14="http://schemas.microsoft.com/office/powerpoint/2010/main" val="322063838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D836B6F-14B4-4120-BEBA-063A15FB1891}" type="slidenum">
              <a:rPr lang="zh-CN" altLang="en-US" smtClean="0"/>
              <a:t>58</a:t>
            </a:fld>
            <a:endParaRPr lang="zh-CN" altLang="en-US"/>
          </a:p>
        </p:txBody>
      </p:sp>
    </p:spTree>
    <p:extLst>
      <p:ext uri="{BB962C8B-B14F-4D97-AF65-F5344CB8AC3E}">
        <p14:creationId xmlns:p14="http://schemas.microsoft.com/office/powerpoint/2010/main" val="318833782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D836B6F-14B4-4120-BEBA-063A15FB1891}" type="slidenum">
              <a:rPr lang="zh-CN" altLang="en-US" smtClean="0"/>
              <a:t>60</a:t>
            </a:fld>
            <a:endParaRPr lang="zh-CN" altLang="en-US"/>
          </a:p>
        </p:txBody>
      </p:sp>
    </p:spTree>
    <p:extLst>
      <p:ext uri="{BB962C8B-B14F-4D97-AF65-F5344CB8AC3E}">
        <p14:creationId xmlns:p14="http://schemas.microsoft.com/office/powerpoint/2010/main" val="23113691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C0DAC3-8A88-54F7-B6EA-4B33374E4F55}"/>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AB669D58-56AE-E9A9-8BBF-06A382BF377C}"/>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12DE337F-48DE-6BBB-F9AA-BF4A078A4BDB}"/>
              </a:ext>
            </a:extLst>
          </p:cNvPr>
          <p:cNvSpPr>
            <a:spLocks noGrp="1"/>
          </p:cNvSpPr>
          <p:nvPr>
            <p:ph type="body" idx="1"/>
          </p:nvPr>
        </p:nvSpPr>
        <p:spPr/>
        <p:txBody>
          <a:bodyPr/>
          <a:lstStyle/>
          <a:p>
            <a:r>
              <a:rPr lang="ja-JP" altLang="en-US" dirty="0"/>
              <a:t>グザイ</a:t>
            </a:r>
            <a:r>
              <a:rPr lang="en-US" altLang="ja-JP" dirty="0"/>
              <a:t>ξ</a:t>
            </a:r>
            <a:endParaRPr lang="zh-CN" altLang="en-US" dirty="0"/>
          </a:p>
        </p:txBody>
      </p:sp>
      <p:sp>
        <p:nvSpPr>
          <p:cNvPr id="4" name="灯片编号占位符 3">
            <a:extLst>
              <a:ext uri="{FF2B5EF4-FFF2-40B4-BE49-F238E27FC236}">
                <a16:creationId xmlns:a16="http://schemas.microsoft.com/office/drawing/2014/main" id="{109333B7-FD9A-3DE4-8F54-D27E85331401}"/>
              </a:ext>
            </a:extLst>
          </p:cNvPr>
          <p:cNvSpPr>
            <a:spLocks noGrp="1"/>
          </p:cNvSpPr>
          <p:nvPr>
            <p:ph type="sldNum" sz="quarter" idx="5"/>
          </p:nvPr>
        </p:nvSpPr>
        <p:spPr/>
        <p:txBody>
          <a:bodyPr/>
          <a:lstStyle/>
          <a:p>
            <a:fld id="{BD836B6F-14B4-4120-BEBA-063A15FB1891}" type="slidenum">
              <a:rPr lang="zh-CN" altLang="en-US" smtClean="0"/>
              <a:t>10</a:t>
            </a:fld>
            <a:endParaRPr lang="zh-CN" altLang="en-US"/>
          </a:p>
        </p:txBody>
      </p:sp>
    </p:spTree>
    <p:extLst>
      <p:ext uri="{BB962C8B-B14F-4D97-AF65-F5344CB8AC3E}">
        <p14:creationId xmlns:p14="http://schemas.microsoft.com/office/powerpoint/2010/main" val="26695096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E9745C-2A09-A82B-610F-1893C3CF4B37}"/>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E64A4C8C-540A-D899-0479-452C1B45C53C}"/>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9DF8ADBC-F85A-9FA7-4783-1E66EE9ED468}"/>
              </a:ext>
            </a:extLst>
          </p:cNvPr>
          <p:cNvSpPr>
            <a:spLocks noGrp="1"/>
          </p:cNvSpPr>
          <p:nvPr>
            <p:ph type="body" idx="1"/>
          </p:nvPr>
        </p:nvSpPr>
        <p:spPr/>
        <p:txBody>
          <a:bodyPr/>
          <a:lstStyle/>
          <a:p>
            <a:r>
              <a:rPr lang="ja-JP" altLang="en-US" dirty="0"/>
              <a:t>グザイ</a:t>
            </a:r>
            <a:r>
              <a:rPr lang="en-US" altLang="ja-JP" dirty="0"/>
              <a:t>ξ</a:t>
            </a:r>
            <a:endParaRPr lang="zh-CN" altLang="en-US" dirty="0"/>
          </a:p>
        </p:txBody>
      </p:sp>
      <p:sp>
        <p:nvSpPr>
          <p:cNvPr id="4" name="灯片编号占位符 3">
            <a:extLst>
              <a:ext uri="{FF2B5EF4-FFF2-40B4-BE49-F238E27FC236}">
                <a16:creationId xmlns:a16="http://schemas.microsoft.com/office/drawing/2014/main" id="{22CCADDD-8CB0-7214-90A4-BACDDC07C4FD}"/>
              </a:ext>
            </a:extLst>
          </p:cNvPr>
          <p:cNvSpPr>
            <a:spLocks noGrp="1"/>
          </p:cNvSpPr>
          <p:nvPr>
            <p:ph type="sldNum" sz="quarter" idx="5"/>
          </p:nvPr>
        </p:nvSpPr>
        <p:spPr/>
        <p:txBody>
          <a:bodyPr/>
          <a:lstStyle/>
          <a:p>
            <a:fld id="{BD836B6F-14B4-4120-BEBA-063A15FB1891}" type="slidenum">
              <a:rPr lang="zh-CN" altLang="en-US" smtClean="0"/>
              <a:t>11</a:t>
            </a:fld>
            <a:endParaRPr lang="zh-CN" altLang="en-US"/>
          </a:p>
        </p:txBody>
      </p:sp>
    </p:spTree>
    <p:extLst>
      <p:ext uri="{BB962C8B-B14F-4D97-AF65-F5344CB8AC3E}">
        <p14:creationId xmlns:p14="http://schemas.microsoft.com/office/powerpoint/2010/main" val="38454490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FBC0A4-BA99-6C78-05CD-067E7428B7FA}"/>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219D69EA-6212-0E98-9297-40E5ADE31C1C}"/>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0FA57176-7953-CA53-8C03-92FEB51A438D}"/>
              </a:ext>
            </a:extLst>
          </p:cNvPr>
          <p:cNvSpPr>
            <a:spLocks noGrp="1"/>
          </p:cNvSpPr>
          <p:nvPr>
            <p:ph type="body" idx="1"/>
          </p:nvPr>
        </p:nvSpPr>
        <p:spPr/>
        <p:txBody>
          <a:bodyPr/>
          <a:lstStyle/>
          <a:p>
            <a:r>
              <a:rPr lang="ja-JP" altLang="en-US" dirty="0"/>
              <a:t>グザイ</a:t>
            </a:r>
            <a:r>
              <a:rPr lang="en-US" altLang="ja-JP" dirty="0"/>
              <a:t>ξ</a:t>
            </a:r>
            <a:endParaRPr lang="zh-CN" altLang="en-US" dirty="0"/>
          </a:p>
        </p:txBody>
      </p:sp>
      <p:sp>
        <p:nvSpPr>
          <p:cNvPr id="4" name="灯片编号占位符 3">
            <a:extLst>
              <a:ext uri="{FF2B5EF4-FFF2-40B4-BE49-F238E27FC236}">
                <a16:creationId xmlns:a16="http://schemas.microsoft.com/office/drawing/2014/main" id="{2A889AFF-0038-1966-4E69-DC95C05E1CBE}"/>
              </a:ext>
            </a:extLst>
          </p:cNvPr>
          <p:cNvSpPr>
            <a:spLocks noGrp="1"/>
          </p:cNvSpPr>
          <p:nvPr>
            <p:ph type="sldNum" sz="quarter" idx="5"/>
          </p:nvPr>
        </p:nvSpPr>
        <p:spPr/>
        <p:txBody>
          <a:bodyPr/>
          <a:lstStyle/>
          <a:p>
            <a:fld id="{BD836B6F-14B4-4120-BEBA-063A15FB1891}" type="slidenum">
              <a:rPr lang="zh-CN" altLang="en-US" smtClean="0"/>
              <a:t>12</a:t>
            </a:fld>
            <a:endParaRPr lang="zh-CN" altLang="en-US"/>
          </a:p>
        </p:txBody>
      </p:sp>
    </p:spTree>
    <p:extLst>
      <p:ext uri="{BB962C8B-B14F-4D97-AF65-F5344CB8AC3E}">
        <p14:creationId xmlns:p14="http://schemas.microsoft.com/office/powerpoint/2010/main" val="37885621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A1E888-F97B-CD2D-47B1-2ADE40FA0F40}"/>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F21C0FB3-A654-ACAE-EEA3-E4A6163FD6DE}"/>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025361E1-848F-AF81-1DCF-02AC43BC486D}"/>
              </a:ext>
            </a:extLst>
          </p:cNvPr>
          <p:cNvSpPr>
            <a:spLocks noGrp="1"/>
          </p:cNvSpPr>
          <p:nvPr>
            <p:ph type="body" idx="1"/>
          </p:nvPr>
        </p:nvSpPr>
        <p:spPr/>
        <p:txBody>
          <a:bodyPr/>
          <a:lstStyle/>
          <a:p>
            <a:r>
              <a:rPr lang="ja-JP" altLang="en-US" dirty="0"/>
              <a:t>グザイ</a:t>
            </a:r>
            <a:r>
              <a:rPr lang="en-US" altLang="ja-JP" dirty="0"/>
              <a:t>ξ</a:t>
            </a:r>
            <a:endParaRPr lang="zh-CN" altLang="en-US" dirty="0"/>
          </a:p>
        </p:txBody>
      </p:sp>
      <p:sp>
        <p:nvSpPr>
          <p:cNvPr id="4" name="灯片编号占位符 3">
            <a:extLst>
              <a:ext uri="{FF2B5EF4-FFF2-40B4-BE49-F238E27FC236}">
                <a16:creationId xmlns:a16="http://schemas.microsoft.com/office/drawing/2014/main" id="{B861C0E5-C1A8-8AEC-2CC7-54E0B625BB16}"/>
              </a:ext>
            </a:extLst>
          </p:cNvPr>
          <p:cNvSpPr>
            <a:spLocks noGrp="1"/>
          </p:cNvSpPr>
          <p:nvPr>
            <p:ph type="sldNum" sz="quarter" idx="5"/>
          </p:nvPr>
        </p:nvSpPr>
        <p:spPr/>
        <p:txBody>
          <a:bodyPr/>
          <a:lstStyle/>
          <a:p>
            <a:fld id="{BD836B6F-14B4-4120-BEBA-063A15FB1891}" type="slidenum">
              <a:rPr lang="zh-CN" altLang="en-US" smtClean="0"/>
              <a:t>13</a:t>
            </a:fld>
            <a:endParaRPr lang="zh-CN" altLang="en-US"/>
          </a:p>
        </p:txBody>
      </p:sp>
    </p:spTree>
    <p:extLst>
      <p:ext uri="{BB962C8B-B14F-4D97-AF65-F5344CB8AC3E}">
        <p14:creationId xmlns:p14="http://schemas.microsoft.com/office/powerpoint/2010/main" val="39141656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08E6E2-9611-36C0-BD7D-D8D7843E3145}"/>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D348EF1D-BAF3-920A-1FD8-44A5185EA9E9}"/>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8C482EC9-DDC6-3523-A96D-84EDDD85914F}"/>
              </a:ext>
            </a:extLst>
          </p:cNvPr>
          <p:cNvSpPr>
            <a:spLocks noGrp="1"/>
          </p:cNvSpPr>
          <p:nvPr>
            <p:ph type="body" idx="1"/>
          </p:nvPr>
        </p:nvSpPr>
        <p:spPr/>
        <p:txBody>
          <a:bodyPr/>
          <a:lstStyle/>
          <a:p>
            <a:r>
              <a:rPr lang="ja-JP" altLang="en-US" dirty="0"/>
              <a:t>グザイ</a:t>
            </a:r>
            <a:r>
              <a:rPr lang="en-US" altLang="ja-JP" dirty="0"/>
              <a:t>ξ</a:t>
            </a:r>
            <a:endParaRPr lang="zh-CN" altLang="en-US" dirty="0"/>
          </a:p>
        </p:txBody>
      </p:sp>
      <p:sp>
        <p:nvSpPr>
          <p:cNvPr id="4" name="灯片编号占位符 3">
            <a:extLst>
              <a:ext uri="{FF2B5EF4-FFF2-40B4-BE49-F238E27FC236}">
                <a16:creationId xmlns:a16="http://schemas.microsoft.com/office/drawing/2014/main" id="{A03228AE-3FCC-B00D-158A-AC2E2DADF429}"/>
              </a:ext>
            </a:extLst>
          </p:cNvPr>
          <p:cNvSpPr>
            <a:spLocks noGrp="1"/>
          </p:cNvSpPr>
          <p:nvPr>
            <p:ph type="sldNum" sz="quarter" idx="5"/>
          </p:nvPr>
        </p:nvSpPr>
        <p:spPr/>
        <p:txBody>
          <a:bodyPr/>
          <a:lstStyle/>
          <a:p>
            <a:fld id="{BD836B6F-14B4-4120-BEBA-063A15FB1891}" type="slidenum">
              <a:rPr lang="zh-CN" altLang="en-US" smtClean="0"/>
              <a:t>14</a:t>
            </a:fld>
            <a:endParaRPr lang="zh-CN" altLang="en-US"/>
          </a:p>
        </p:txBody>
      </p:sp>
    </p:spTree>
    <p:extLst>
      <p:ext uri="{BB962C8B-B14F-4D97-AF65-F5344CB8AC3E}">
        <p14:creationId xmlns:p14="http://schemas.microsoft.com/office/powerpoint/2010/main" val="768996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65A193-8C69-D2D0-E722-A86E7D8B2DB3}"/>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A4B15F07-68CC-94F1-2687-101417EC0CAA}"/>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5C0FC92F-7C01-38A4-1652-20272C3E9BB8}"/>
              </a:ext>
            </a:extLst>
          </p:cNvPr>
          <p:cNvSpPr>
            <a:spLocks noGrp="1"/>
          </p:cNvSpPr>
          <p:nvPr>
            <p:ph type="body" idx="1"/>
          </p:nvPr>
        </p:nvSpPr>
        <p:spPr/>
        <p:txBody>
          <a:bodyPr/>
          <a:lstStyle/>
          <a:p>
            <a:r>
              <a:rPr lang="ja-JP" altLang="en-US" dirty="0"/>
              <a:t>グザイ</a:t>
            </a:r>
            <a:r>
              <a:rPr lang="en-US" altLang="ja-JP" dirty="0"/>
              <a:t>ξ</a:t>
            </a:r>
            <a:endParaRPr lang="zh-CN" altLang="en-US" dirty="0"/>
          </a:p>
        </p:txBody>
      </p:sp>
      <p:sp>
        <p:nvSpPr>
          <p:cNvPr id="4" name="灯片编号占位符 3">
            <a:extLst>
              <a:ext uri="{FF2B5EF4-FFF2-40B4-BE49-F238E27FC236}">
                <a16:creationId xmlns:a16="http://schemas.microsoft.com/office/drawing/2014/main" id="{0499F36F-6C9E-38BF-4FB8-2221CDACC70E}"/>
              </a:ext>
            </a:extLst>
          </p:cNvPr>
          <p:cNvSpPr>
            <a:spLocks noGrp="1"/>
          </p:cNvSpPr>
          <p:nvPr>
            <p:ph type="sldNum" sz="quarter" idx="5"/>
          </p:nvPr>
        </p:nvSpPr>
        <p:spPr/>
        <p:txBody>
          <a:bodyPr/>
          <a:lstStyle/>
          <a:p>
            <a:fld id="{BD836B6F-14B4-4120-BEBA-063A15FB1891}" type="slidenum">
              <a:rPr lang="zh-CN" altLang="en-US" smtClean="0"/>
              <a:t>15</a:t>
            </a:fld>
            <a:endParaRPr lang="zh-CN" altLang="en-US"/>
          </a:p>
        </p:txBody>
      </p:sp>
    </p:spTree>
    <p:extLst>
      <p:ext uri="{BB962C8B-B14F-4D97-AF65-F5344CB8AC3E}">
        <p14:creationId xmlns:p14="http://schemas.microsoft.com/office/powerpoint/2010/main" val="31288905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25834E-F0B4-FB45-4737-337065E466C0}"/>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BDBF8C84-3C86-A109-A142-975ED8E1E87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95CDC88D-BA54-FE6F-573E-AD218903CADE}"/>
              </a:ext>
            </a:extLst>
          </p:cNvPr>
          <p:cNvSpPr>
            <a:spLocks noGrp="1"/>
          </p:cNvSpPr>
          <p:nvPr>
            <p:ph type="dt" sz="half" idx="10"/>
          </p:nvPr>
        </p:nvSpPr>
        <p:spPr/>
        <p:txBody>
          <a:bodyPr/>
          <a:lstStyle/>
          <a:p>
            <a:fld id="{F5930DB7-C5F0-4CA2-914A-8532991C33D9}" type="datetimeFigureOut">
              <a:rPr lang="zh-CN" altLang="en-US" smtClean="0"/>
              <a:t>2024/12/14</a:t>
            </a:fld>
            <a:endParaRPr lang="zh-CN" altLang="en-US"/>
          </a:p>
        </p:txBody>
      </p:sp>
      <p:sp>
        <p:nvSpPr>
          <p:cNvPr id="5" name="页脚占位符 4">
            <a:extLst>
              <a:ext uri="{FF2B5EF4-FFF2-40B4-BE49-F238E27FC236}">
                <a16:creationId xmlns:a16="http://schemas.microsoft.com/office/drawing/2014/main" id="{7EAE599E-E3C4-8EF9-E260-EF1F291E56F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FCD5478-1AF6-FEB8-FA85-D75D414A426B}"/>
              </a:ext>
            </a:extLst>
          </p:cNvPr>
          <p:cNvSpPr>
            <a:spLocks noGrp="1"/>
          </p:cNvSpPr>
          <p:nvPr>
            <p:ph type="sldNum" sz="quarter" idx="12"/>
          </p:nvPr>
        </p:nvSpPr>
        <p:spPr/>
        <p:txBody>
          <a:bodyPr/>
          <a:lstStyle/>
          <a:p>
            <a:fld id="{2321748F-ED53-4EAC-B15C-443EC795F955}" type="slidenum">
              <a:rPr lang="zh-CN" altLang="en-US" smtClean="0"/>
              <a:t>‹#›</a:t>
            </a:fld>
            <a:endParaRPr lang="zh-CN" altLang="en-US"/>
          </a:p>
        </p:txBody>
      </p:sp>
    </p:spTree>
    <p:extLst>
      <p:ext uri="{BB962C8B-B14F-4D97-AF65-F5344CB8AC3E}">
        <p14:creationId xmlns:p14="http://schemas.microsoft.com/office/powerpoint/2010/main" val="26724741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473594-46B5-ED10-5ED0-3D22FE09FD08}"/>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DACE6681-6C49-1CB0-23F3-144ED2A009B8}"/>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0A7D459-8BB8-412A-2030-551B0AA848ED}"/>
              </a:ext>
            </a:extLst>
          </p:cNvPr>
          <p:cNvSpPr>
            <a:spLocks noGrp="1"/>
          </p:cNvSpPr>
          <p:nvPr>
            <p:ph type="dt" sz="half" idx="10"/>
          </p:nvPr>
        </p:nvSpPr>
        <p:spPr/>
        <p:txBody>
          <a:bodyPr/>
          <a:lstStyle/>
          <a:p>
            <a:fld id="{F5930DB7-C5F0-4CA2-914A-8532991C33D9}" type="datetimeFigureOut">
              <a:rPr lang="zh-CN" altLang="en-US" smtClean="0"/>
              <a:t>2024/12/14</a:t>
            </a:fld>
            <a:endParaRPr lang="zh-CN" altLang="en-US"/>
          </a:p>
        </p:txBody>
      </p:sp>
      <p:sp>
        <p:nvSpPr>
          <p:cNvPr id="5" name="页脚占位符 4">
            <a:extLst>
              <a:ext uri="{FF2B5EF4-FFF2-40B4-BE49-F238E27FC236}">
                <a16:creationId xmlns:a16="http://schemas.microsoft.com/office/drawing/2014/main" id="{0A67FC79-4847-7D42-D402-AE92AC20FC0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D122B43-6A6B-5AF1-E3E3-423BF327E949}"/>
              </a:ext>
            </a:extLst>
          </p:cNvPr>
          <p:cNvSpPr>
            <a:spLocks noGrp="1"/>
          </p:cNvSpPr>
          <p:nvPr>
            <p:ph type="sldNum" sz="quarter" idx="12"/>
          </p:nvPr>
        </p:nvSpPr>
        <p:spPr/>
        <p:txBody>
          <a:bodyPr/>
          <a:lstStyle/>
          <a:p>
            <a:fld id="{2321748F-ED53-4EAC-B15C-443EC795F955}" type="slidenum">
              <a:rPr lang="zh-CN" altLang="en-US" smtClean="0"/>
              <a:t>‹#›</a:t>
            </a:fld>
            <a:endParaRPr lang="zh-CN" altLang="en-US"/>
          </a:p>
        </p:txBody>
      </p:sp>
    </p:spTree>
    <p:extLst>
      <p:ext uri="{BB962C8B-B14F-4D97-AF65-F5344CB8AC3E}">
        <p14:creationId xmlns:p14="http://schemas.microsoft.com/office/powerpoint/2010/main" val="7119735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A1B3A0E2-CD40-A819-3DFA-A43621797C9E}"/>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DDFD480A-7162-96FF-4B51-20BF5170CEAA}"/>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756BC05-68E6-93E0-6B3A-C6436B3FC357}"/>
              </a:ext>
            </a:extLst>
          </p:cNvPr>
          <p:cNvSpPr>
            <a:spLocks noGrp="1"/>
          </p:cNvSpPr>
          <p:nvPr>
            <p:ph type="dt" sz="half" idx="10"/>
          </p:nvPr>
        </p:nvSpPr>
        <p:spPr/>
        <p:txBody>
          <a:bodyPr/>
          <a:lstStyle/>
          <a:p>
            <a:fld id="{F5930DB7-C5F0-4CA2-914A-8532991C33D9}" type="datetimeFigureOut">
              <a:rPr lang="zh-CN" altLang="en-US" smtClean="0"/>
              <a:t>2024/12/14</a:t>
            </a:fld>
            <a:endParaRPr lang="zh-CN" altLang="en-US"/>
          </a:p>
        </p:txBody>
      </p:sp>
      <p:sp>
        <p:nvSpPr>
          <p:cNvPr id="5" name="页脚占位符 4">
            <a:extLst>
              <a:ext uri="{FF2B5EF4-FFF2-40B4-BE49-F238E27FC236}">
                <a16:creationId xmlns:a16="http://schemas.microsoft.com/office/drawing/2014/main" id="{D326EBCF-FD2C-8598-7E4F-05C23670874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21AB257-74F6-5B31-4F3D-2B46D4159F93}"/>
              </a:ext>
            </a:extLst>
          </p:cNvPr>
          <p:cNvSpPr>
            <a:spLocks noGrp="1"/>
          </p:cNvSpPr>
          <p:nvPr>
            <p:ph type="sldNum" sz="quarter" idx="12"/>
          </p:nvPr>
        </p:nvSpPr>
        <p:spPr/>
        <p:txBody>
          <a:bodyPr/>
          <a:lstStyle/>
          <a:p>
            <a:fld id="{2321748F-ED53-4EAC-B15C-443EC795F955}" type="slidenum">
              <a:rPr lang="zh-CN" altLang="en-US" smtClean="0"/>
              <a:t>‹#›</a:t>
            </a:fld>
            <a:endParaRPr lang="zh-CN" altLang="en-US"/>
          </a:p>
        </p:txBody>
      </p:sp>
    </p:spTree>
    <p:extLst>
      <p:ext uri="{BB962C8B-B14F-4D97-AF65-F5344CB8AC3E}">
        <p14:creationId xmlns:p14="http://schemas.microsoft.com/office/powerpoint/2010/main" val="11425081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C0FC63-8B8B-A716-61A8-6864B2B9376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BFD972C-23D5-9D9C-986A-DA54C3EE191E}"/>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A992924-8BD5-9735-1D14-BBA90E50B6DD}"/>
              </a:ext>
            </a:extLst>
          </p:cNvPr>
          <p:cNvSpPr>
            <a:spLocks noGrp="1"/>
          </p:cNvSpPr>
          <p:nvPr>
            <p:ph type="dt" sz="half" idx="10"/>
          </p:nvPr>
        </p:nvSpPr>
        <p:spPr/>
        <p:txBody>
          <a:bodyPr/>
          <a:lstStyle/>
          <a:p>
            <a:fld id="{F5930DB7-C5F0-4CA2-914A-8532991C33D9}" type="datetimeFigureOut">
              <a:rPr lang="zh-CN" altLang="en-US" smtClean="0"/>
              <a:t>2024/12/14</a:t>
            </a:fld>
            <a:endParaRPr lang="zh-CN" altLang="en-US"/>
          </a:p>
        </p:txBody>
      </p:sp>
      <p:sp>
        <p:nvSpPr>
          <p:cNvPr id="5" name="页脚占位符 4">
            <a:extLst>
              <a:ext uri="{FF2B5EF4-FFF2-40B4-BE49-F238E27FC236}">
                <a16:creationId xmlns:a16="http://schemas.microsoft.com/office/drawing/2014/main" id="{C7C1B514-5FBD-5875-2AE4-FA0FFC0C079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2985242-7458-5119-9471-1EE631C76469}"/>
              </a:ext>
            </a:extLst>
          </p:cNvPr>
          <p:cNvSpPr>
            <a:spLocks noGrp="1"/>
          </p:cNvSpPr>
          <p:nvPr>
            <p:ph type="sldNum" sz="quarter" idx="12"/>
          </p:nvPr>
        </p:nvSpPr>
        <p:spPr/>
        <p:txBody>
          <a:bodyPr/>
          <a:lstStyle/>
          <a:p>
            <a:fld id="{2321748F-ED53-4EAC-B15C-443EC795F955}" type="slidenum">
              <a:rPr lang="zh-CN" altLang="en-US" smtClean="0"/>
              <a:t>‹#›</a:t>
            </a:fld>
            <a:endParaRPr lang="zh-CN" altLang="en-US"/>
          </a:p>
        </p:txBody>
      </p:sp>
    </p:spTree>
    <p:extLst>
      <p:ext uri="{BB962C8B-B14F-4D97-AF65-F5344CB8AC3E}">
        <p14:creationId xmlns:p14="http://schemas.microsoft.com/office/powerpoint/2010/main" val="18371100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4826F3-5D57-15EE-8978-328FE81330E0}"/>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4177B771-9F65-0993-AB13-C5341AE95F2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34F730D6-2724-AC7C-3E6D-9F10E672F93E}"/>
              </a:ext>
            </a:extLst>
          </p:cNvPr>
          <p:cNvSpPr>
            <a:spLocks noGrp="1"/>
          </p:cNvSpPr>
          <p:nvPr>
            <p:ph type="dt" sz="half" idx="10"/>
          </p:nvPr>
        </p:nvSpPr>
        <p:spPr/>
        <p:txBody>
          <a:bodyPr/>
          <a:lstStyle/>
          <a:p>
            <a:fld id="{F5930DB7-C5F0-4CA2-914A-8532991C33D9}" type="datetimeFigureOut">
              <a:rPr lang="zh-CN" altLang="en-US" smtClean="0"/>
              <a:t>2024/12/14</a:t>
            </a:fld>
            <a:endParaRPr lang="zh-CN" altLang="en-US"/>
          </a:p>
        </p:txBody>
      </p:sp>
      <p:sp>
        <p:nvSpPr>
          <p:cNvPr id="5" name="页脚占位符 4">
            <a:extLst>
              <a:ext uri="{FF2B5EF4-FFF2-40B4-BE49-F238E27FC236}">
                <a16:creationId xmlns:a16="http://schemas.microsoft.com/office/drawing/2014/main" id="{1CBF9954-5CEB-96C5-A1DA-942BC8287CC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0ACAF70-7A08-9C22-D6C7-5264E4001066}"/>
              </a:ext>
            </a:extLst>
          </p:cNvPr>
          <p:cNvSpPr>
            <a:spLocks noGrp="1"/>
          </p:cNvSpPr>
          <p:nvPr>
            <p:ph type="sldNum" sz="quarter" idx="12"/>
          </p:nvPr>
        </p:nvSpPr>
        <p:spPr/>
        <p:txBody>
          <a:bodyPr/>
          <a:lstStyle/>
          <a:p>
            <a:fld id="{2321748F-ED53-4EAC-B15C-443EC795F955}" type="slidenum">
              <a:rPr lang="zh-CN" altLang="en-US" smtClean="0"/>
              <a:t>‹#›</a:t>
            </a:fld>
            <a:endParaRPr lang="zh-CN" altLang="en-US"/>
          </a:p>
        </p:txBody>
      </p:sp>
    </p:spTree>
    <p:extLst>
      <p:ext uri="{BB962C8B-B14F-4D97-AF65-F5344CB8AC3E}">
        <p14:creationId xmlns:p14="http://schemas.microsoft.com/office/powerpoint/2010/main" val="2141841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5DBCB3-2229-8CB0-65F1-78B8CBA039D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3EE2529-9108-AC11-0FA7-2CF333D92483}"/>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E82A2A08-CAB5-54F4-7A47-B389736CB1F8}"/>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938477C5-AF9C-F343-5F62-40A98388442C}"/>
              </a:ext>
            </a:extLst>
          </p:cNvPr>
          <p:cNvSpPr>
            <a:spLocks noGrp="1"/>
          </p:cNvSpPr>
          <p:nvPr>
            <p:ph type="dt" sz="half" idx="10"/>
          </p:nvPr>
        </p:nvSpPr>
        <p:spPr/>
        <p:txBody>
          <a:bodyPr/>
          <a:lstStyle/>
          <a:p>
            <a:fld id="{F5930DB7-C5F0-4CA2-914A-8532991C33D9}" type="datetimeFigureOut">
              <a:rPr lang="zh-CN" altLang="en-US" smtClean="0"/>
              <a:t>2024/12/14</a:t>
            </a:fld>
            <a:endParaRPr lang="zh-CN" altLang="en-US"/>
          </a:p>
        </p:txBody>
      </p:sp>
      <p:sp>
        <p:nvSpPr>
          <p:cNvPr id="6" name="页脚占位符 5">
            <a:extLst>
              <a:ext uri="{FF2B5EF4-FFF2-40B4-BE49-F238E27FC236}">
                <a16:creationId xmlns:a16="http://schemas.microsoft.com/office/drawing/2014/main" id="{453D2FC7-E765-7B5A-6F68-64F1D6A8139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6567709-3214-0BB6-9140-F313F427DE9B}"/>
              </a:ext>
            </a:extLst>
          </p:cNvPr>
          <p:cNvSpPr>
            <a:spLocks noGrp="1"/>
          </p:cNvSpPr>
          <p:nvPr>
            <p:ph type="sldNum" sz="quarter" idx="12"/>
          </p:nvPr>
        </p:nvSpPr>
        <p:spPr/>
        <p:txBody>
          <a:bodyPr/>
          <a:lstStyle/>
          <a:p>
            <a:fld id="{2321748F-ED53-4EAC-B15C-443EC795F955}" type="slidenum">
              <a:rPr lang="zh-CN" altLang="en-US" smtClean="0"/>
              <a:t>‹#›</a:t>
            </a:fld>
            <a:endParaRPr lang="zh-CN" altLang="en-US"/>
          </a:p>
        </p:txBody>
      </p:sp>
    </p:spTree>
    <p:extLst>
      <p:ext uri="{BB962C8B-B14F-4D97-AF65-F5344CB8AC3E}">
        <p14:creationId xmlns:p14="http://schemas.microsoft.com/office/powerpoint/2010/main" val="21860313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D5A5E7-FFFE-DBCC-F3AD-05B8E4E99BB1}"/>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D592BAD7-2127-7558-196C-D2101EE832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C31F60B2-6E2B-4EAF-395A-945E104573EE}"/>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EF167F7E-D841-634F-7FBB-4E18F6C6340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9F9CF0A8-F6C1-C18F-952F-B8387D74CB85}"/>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09665213-F585-14E2-1E7D-A7917076DED3}"/>
              </a:ext>
            </a:extLst>
          </p:cNvPr>
          <p:cNvSpPr>
            <a:spLocks noGrp="1"/>
          </p:cNvSpPr>
          <p:nvPr>
            <p:ph type="dt" sz="half" idx="10"/>
          </p:nvPr>
        </p:nvSpPr>
        <p:spPr/>
        <p:txBody>
          <a:bodyPr/>
          <a:lstStyle/>
          <a:p>
            <a:fld id="{F5930DB7-C5F0-4CA2-914A-8532991C33D9}" type="datetimeFigureOut">
              <a:rPr lang="zh-CN" altLang="en-US" smtClean="0"/>
              <a:t>2024/12/14</a:t>
            </a:fld>
            <a:endParaRPr lang="zh-CN" altLang="en-US"/>
          </a:p>
        </p:txBody>
      </p:sp>
      <p:sp>
        <p:nvSpPr>
          <p:cNvPr id="8" name="页脚占位符 7">
            <a:extLst>
              <a:ext uri="{FF2B5EF4-FFF2-40B4-BE49-F238E27FC236}">
                <a16:creationId xmlns:a16="http://schemas.microsoft.com/office/drawing/2014/main" id="{5F63945F-D2B9-AF31-0BB6-432B599ED622}"/>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F0B688E8-D707-CC1C-9F5A-85FEF74DE727}"/>
              </a:ext>
            </a:extLst>
          </p:cNvPr>
          <p:cNvSpPr>
            <a:spLocks noGrp="1"/>
          </p:cNvSpPr>
          <p:nvPr>
            <p:ph type="sldNum" sz="quarter" idx="12"/>
          </p:nvPr>
        </p:nvSpPr>
        <p:spPr/>
        <p:txBody>
          <a:bodyPr/>
          <a:lstStyle/>
          <a:p>
            <a:fld id="{2321748F-ED53-4EAC-B15C-443EC795F955}" type="slidenum">
              <a:rPr lang="zh-CN" altLang="en-US" smtClean="0"/>
              <a:t>‹#›</a:t>
            </a:fld>
            <a:endParaRPr lang="zh-CN" altLang="en-US"/>
          </a:p>
        </p:txBody>
      </p:sp>
    </p:spTree>
    <p:extLst>
      <p:ext uri="{BB962C8B-B14F-4D97-AF65-F5344CB8AC3E}">
        <p14:creationId xmlns:p14="http://schemas.microsoft.com/office/powerpoint/2010/main" val="32121888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D04B08-7019-F74A-538C-1DFB60FDE7FE}"/>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64BE8396-7E60-55D7-2075-978D67D63E00}"/>
              </a:ext>
            </a:extLst>
          </p:cNvPr>
          <p:cNvSpPr>
            <a:spLocks noGrp="1"/>
          </p:cNvSpPr>
          <p:nvPr>
            <p:ph type="dt" sz="half" idx="10"/>
          </p:nvPr>
        </p:nvSpPr>
        <p:spPr/>
        <p:txBody>
          <a:bodyPr/>
          <a:lstStyle/>
          <a:p>
            <a:fld id="{F5930DB7-C5F0-4CA2-914A-8532991C33D9}" type="datetimeFigureOut">
              <a:rPr lang="zh-CN" altLang="en-US" smtClean="0"/>
              <a:t>2024/12/14</a:t>
            </a:fld>
            <a:endParaRPr lang="zh-CN" altLang="en-US"/>
          </a:p>
        </p:txBody>
      </p:sp>
      <p:sp>
        <p:nvSpPr>
          <p:cNvPr id="4" name="页脚占位符 3">
            <a:extLst>
              <a:ext uri="{FF2B5EF4-FFF2-40B4-BE49-F238E27FC236}">
                <a16:creationId xmlns:a16="http://schemas.microsoft.com/office/drawing/2014/main" id="{3CDE669D-D5D9-6B83-F9DA-24ECBF8888BA}"/>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F07731FA-EE82-2E9E-2EF4-AA5AF6E88A65}"/>
              </a:ext>
            </a:extLst>
          </p:cNvPr>
          <p:cNvSpPr>
            <a:spLocks noGrp="1"/>
          </p:cNvSpPr>
          <p:nvPr>
            <p:ph type="sldNum" sz="quarter" idx="12"/>
          </p:nvPr>
        </p:nvSpPr>
        <p:spPr/>
        <p:txBody>
          <a:bodyPr/>
          <a:lstStyle/>
          <a:p>
            <a:fld id="{2321748F-ED53-4EAC-B15C-443EC795F955}" type="slidenum">
              <a:rPr lang="zh-CN" altLang="en-US" smtClean="0"/>
              <a:t>‹#›</a:t>
            </a:fld>
            <a:endParaRPr lang="zh-CN" altLang="en-US"/>
          </a:p>
        </p:txBody>
      </p:sp>
    </p:spTree>
    <p:extLst>
      <p:ext uri="{BB962C8B-B14F-4D97-AF65-F5344CB8AC3E}">
        <p14:creationId xmlns:p14="http://schemas.microsoft.com/office/powerpoint/2010/main" val="27365021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89EF7341-0F36-C46A-1860-21154F005041}"/>
              </a:ext>
            </a:extLst>
          </p:cNvPr>
          <p:cNvSpPr>
            <a:spLocks noGrp="1"/>
          </p:cNvSpPr>
          <p:nvPr>
            <p:ph type="dt" sz="half" idx="10"/>
          </p:nvPr>
        </p:nvSpPr>
        <p:spPr/>
        <p:txBody>
          <a:bodyPr/>
          <a:lstStyle/>
          <a:p>
            <a:fld id="{F5930DB7-C5F0-4CA2-914A-8532991C33D9}" type="datetimeFigureOut">
              <a:rPr lang="zh-CN" altLang="en-US" smtClean="0"/>
              <a:t>2024/12/14</a:t>
            </a:fld>
            <a:endParaRPr lang="zh-CN" altLang="en-US"/>
          </a:p>
        </p:txBody>
      </p:sp>
      <p:sp>
        <p:nvSpPr>
          <p:cNvPr id="3" name="页脚占位符 2">
            <a:extLst>
              <a:ext uri="{FF2B5EF4-FFF2-40B4-BE49-F238E27FC236}">
                <a16:creationId xmlns:a16="http://schemas.microsoft.com/office/drawing/2014/main" id="{94EDEB9C-C9EB-1E78-F5A2-EA231DA9B393}"/>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C630CC84-9BE1-A6F8-90E5-52B1F5DB6C23}"/>
              </a:ext>
            </a:extLst>
          </p:cNvPr>
          <p:cNvSpPr>
            <a:spLocks noGrp="1"/>
          </p:cNvSpPr>
          <p:nvPr>
            <p:ph type="sldNum" sz="quarter" idx="12"/>
          </p:nvPr>
        </p:nvSpPr>
        <p:spPr/>
        <p:txBody>
          <a:bodyPr/>
          <a:lstStyle/>
          <a:p>
            <a:fld id="{2321748F-ED53-4EAC-B15C-443EC795F955}" type="slidenum">
              <a:rPr lang="zh-CN" altLang="en-US" smtClean="0"/>
              <a:t>‹#›</a:t>
            </a:fld>
            <a:endParaRPr lang="zh-CN" altLang="en-US"/>
          </a:p>
        </p:txBody>
      </p:sp>
    </p:spTree>
    <p:extLst>
      <p:ext uri="{BB962C8B-B14F-4D97-AF65-F5344CB8AC3E}">
        <p14:creationId xmlns:p14="http://schemas.microsoft.com/office/powerpoint/2010/main" val="5845559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C2AB62-7DAB-A83F-34B8-0CE758DC336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E41211D9-A68E-80E2-503F-086FCEF93DE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129144D4-96A1-BC2C-6378-2538AED5F0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6E46CA6-E1E0-0098-BE6B-F91AA8E60300}"/>
              </a:ext>
            </a:extLst>
          </p:cNvPr>
          <p:cNvSpPr>
            <a:spLocks noGrp="1"/>
          </p:cNvSpPr>
          <p:nvPr>
            <p:ph type="dt" sz="half" idx="10"/>
          </p:nvPr>
        </p:nvSpPr>
        <p:spPr/>
        <p:txBody>
          <a:bodyPr/>
          <a:lstStyle/>
          <a:p>
            <a:fld id="{F5930DB7-C5F0-4CA2-914A-8532991C33D9}" type="datetimeFigureOut">
              <a:rPr lang="zh-CN" altLang="en-US" smtClean="0"/>
              <a:t>2024/12/14</a:t>
            </a:fld>
            <a:endParaRPr lang="zh-CN" altLang="en-US"/>
          </a:p>
        </p:txBody>
      </p:sp>
      <p:sp>
        <p:nvSpPr>
          <p:cNvPr id="6" name="页脚占位符 5">
            <a:extLst>
              <a:ext uri="{FF2B5EF4-FFF2-40B4-BE49-F238E27FC236}">
                <a16:creationId xmlns:a16="http://schemas.microsoft.com/office/drawing/2014/main" id="{12B247D3-E5FB-9264-7A38-A577B57C75A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C8A5338-6474-6626-F7A1-17C95530C6C5}"/>
              </a:ext>
            </a:extLst>
          </p:cNvPr>
          <p:cNvSpPr>
            <a:spLocks noGrp="1"/>
          </p:cNvSpPr>
          <p:nvPr>
            <p:ph type="sldNum" sz="quarter" idx="12"/>
          </p:nvPr>
        </p:nvSpPr>
        <p:spPr/>
        <p:txBody>
          <a:bodyPr/>
          <a:lstStyle/>
          <a:p>
            <a:fld id="{2321748F-ED53-4EAC-B15C-443EC795F955}" type="slidenum">
              <a:rPr lang="zh-CN" altLang="en-US" smtClean="0"/>
              <a:t>‹#›</a:t>
            </a:fld>
            <a:endParaRPr lang="zh-CN" altLang="en-US"/>
          </a:p>
        </p:txBody>
      </p:sp>
    </p:spTree>
    <p:extLst>
      <p:ext uri="{BB962C8B-B14F-4D97-AF65-F5344CB8AC3E}">
        <p14:creationId xmlns:p14="http://schemas.microsoft.com/office/powerpoint/2010/main" val="17667110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33FF19-EB66-7897-E4A1-9DF6E4514FF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D0236E67-47AF-FA99-7C46-08A654EB834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85797825-2590-1ACC-57EE-8194C4EFBC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1D8C3E09-AAF0-9F9E-9DA9-0BA87ABEFEBE}"/>
              </a:ext>
            </a:extLst>
          </p:cNvPr>
          <p:cNvSpPr>
            <a:spLocks noGrp="1"/>
          </p:cNvSpPr>
          <p:nvPr>
            <p:ph type="dt" sz="half" idx="10"/>
          </p:nvPr>
        </p:nvSpPr>
        <p:spPr/>
        <p:txBody>
          <a:bodyPr/>
          <a:lstStyle/>
          <a:p>
            <a:fld id="{F5930DB7-C5F0-4CA2-914A-8532991C33D9}" type="datetimeFigureOut">
              <a:rPr lang="zh-CN" altLang="en-US" smtClean="0"/>
              <a:t>2024/12/14</a:t>
            </a:fld>
            <a:endParaRPr lang="zh-CN" altLang="en-US"/>
          </a:p>
        </p:txBody>
      </p:sp>
      <p:sp>
        <p:nvSpPr>
          <p:cNvPr id="6" name="页脚占位符 5">
            <a:extLst>
              <a:ext uri="{FF2B5EF4-FFF2-40B4-BE49-F238E27FC236}">
                <a16:creationId xmlns:a16="http://schemas.microsoft.com/office/drawing/2014/main" id="{6D0F4E16-67FE-51DE-00BB-896074AF311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4B778C0-1481-89E3-FE3B-C967E3E16794}"/>
              </a:ext>
            </a:extLst>
          </p:cNvPr>
          <p:cNvSpPr>
            <a:spLocks noGrp="1"/>
          </p:cNvSpPr>
          <p:nvPr>
            <p:ph type="sldNum" sz="quarter" idx="12"/>
          </p:nvPr>
        </p:nvSpPr>
        <p:spPr/>
        <p:txBody>
          <a:bodyPr/>
          <a:lstStyle/>
          <a:p>
            <a:fld id="{2321748F-ED53-4EAC-B15C-443EC795F955}" type="slidenum">
              <a:rPr lang="zh-CN" altLang="en-US" smtClean="0"/>
              <a:t>‹#›</a:t>
            </a:fld>
            <a:endParaRPr lang="zh-CN" altLang="en-US"/>
          </a:p>
        </p:txBody>
      </p:sp>
    </p:spTree>
    <p:extLst>
      <p:ext uri="{BB962C8B-B14F-4D97-AF65-F5344CB8AC3E}">
        <p14:creationId xmlns:p14="http://schemas.microsoft.com/office/powerpoint/2010/main" val="37269664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B8C76520-6DE2-2D82-8921-09121846473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8E20C813-222E-9AC9-CF03-671181D63B4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7F6CDC6-8971-B871-83CF-61F38A22A0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930DB7-C5F0-4CA2-914A-8532991C33D9}" type="datetimeFigureOut">
              <a:rPr lang="zh-CN" altLang="en-US" smtClean="0"/>
              <a:t>2024/12/14</a:t>
            </a:fld>
            <a:endParaRPr lang="zh-CN" altLang="en-US"/>
          </a:p>
        </p:txBody>
      </p:sp>
      <p:sp>
        <p:nvSpPr>
          <p:cNvPr id="5" name="页脚占位符 4">
            <a:extLst>
              <a:ext uri="{FF2B5EF4-FFF2-40B4-BE49-F238E27FC236}">
                <a16:creationId xmlns:a16="http://schemas.microsoft.com/office/drawing/2014/main" id="{6270FCA7-434E-E8AB-50B4-44615CBB21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D9A986CE-C591-2D36-5781-B31A7457C2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21748F-ED53-4EAC-B15C-443EC795F955}" type="slidenum">
              <a:rPr lang="zh-CN" altLang="en-US" smtClean="0"/>
              <a:t>‹#›</a:t>
            </a:fld>
            <a:endParaRPr lang="zh-CN" altLang="en-US"/>
          </a:p>
        </p:txBody>
      </p:sp>
    </p:spTree>
    <p:extLst>
      <p:ext uri="{BB962C8B-B14F-4D97-AF65-F5344CB8AC3E}">
        <p14:creationId xmlns:p14="http://schemas.microsoft.com/office/powerpoint/2010/main" val="35939880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image" Target="../media/image13.png"/></Relationships>
</file>

<file path=ppt/slides/_rels/slide11.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 Id="rId9" Type="http://schemas.openxmlformats.org/officeDocument/2006/relationships/image" Target="../media/image20.png"/></Relationships>
</file>

<file path=ppt/slides/_rels/slide12.xml.rels><?xml version="1.0" encoding="UTF-8" standalone="yes"?>
<Relationships xmlns="http://schemas.openxmlformats.org/package/2006/relationships"><Relationship Id="rId8" Type="http://schemas.openxmlformats.org/officeDocument/2006/relationships/image" Target="../media/image26.png"/><Relationship Id="rId13" Type="http://schemas.openxmlformats.org/officeDocument/2006/relationships/image" Target="../media/image31.png"/><Relationship Id="rId3" Type="http://schemas.openxmlformats.org/officeDocument/2006/relationships/image" Target="../media/image21.png"/><Relationship Id="rId7" Type="http://schemas.openxmlformats.org/officeDocument/2006/relationships/image" Target="../media/image25.png"/><Relationship Id="rId12" Type="http://schemas.openxmlformats.org/officeDocument/2006/relationships/image" Target="../media/image30.png"/><Relationship Id="rId2" Type="http://schemas.openxmlformats.org/officeDocument/2006/relationships/notesSlide" Target="../notesSlides/notesSlide6.xml"/><Relationship Id="rId16" Type="http://schemas.openxmlformats.org/officeDocument/2006/relationships/image" Target="../media/image34.png"/><Relationship Id="rId1" Type="http://schemas.openxmlformats.org/officeDocument/2006/relationships/slideLayout" Target="../slideLayouts/slideLayout2.xml"/><Relationship Id="rId6" Type="http://schemas.openxmlformats.org/officeDocument/2006/relationships/image" Target="../media/image24.png"/><Relationship Id="rId11" Type="http://schemas.openxmlformats.org/officeDocument/2006/relationships/image" Target="../media/image29.png"/><Relationship Id="rId5" Type="http://schemas.openxmlformats.org/officeDocument/2006/relationships/image" Target="../media/image23.png"/><Relationship Id="rId15" Type="http://schemas.openxmlformats.org/officeDocument/2006/relationships/image" Target="../media/image33.png"/><Relationship Id="rId10" Type="http://schemas.openxmlformats.org/officeDocument/2006/relationships/image" Target="../media/image28.png"/><Relationship Id="rId4" Type="http://schemas.openxmlformats.org/officeDocument/2006/relationships/image" Target="../media/image22.png"/><Relationship Id="rId9" Type="http://schemas.openxmlformats.org/officeDocument/2006/relationships/image" Target="../media/image27.png"/><Relationship Id="rId14" Type="http://schemas.openxmlformats.org/officeDocument/2006/relationships/image" Target="../media/image32.png"/></Relationships>
</file>

<file path=ppt/slides/_rels/slide13.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21.png"/><Relationship Id="rId7" Type="http://schemas.openxmlformats.org/officeDocument/2006/relationships/image" Target="../media/image38.png"/><Relationship Id="rId12" Type="http://schemas.openxmlformats.org/officeDocument/2006/relationships/image" Target="../media/image43.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37.png"/><Relationship Id="rId11" Type="http://schemas.openxmlformats.org/officeDocument/2006/relationships/image" Target="../media/image42.png"/><Relationship Id="rId5" Type="http://schemas.openxmlformats.org/officeDocument/2006/relationships/image" Target="../media/image36.png"/><Relationship Id="rId10" Type="http://schemas.openxmlformats.org/officeDocument/2006/relationships/image" Target="../media/image41.png"/><Relationship Id="rId4" Type="http://schemas.openxmlformats.org/officeDocument/2006/relationships/image" Target="../media/image35.png"/><Relationship Id="rId9" Type="http://schemas.openxmlformats.org/officeDocument/2006/relationships/image" Target="../media/image40.png"/></Relationships>
</file>

<file path=ppt/slides/_rels/slide14.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image" Target="../media/image21.png"/><Relationship Id="rId7" Type="http://schemas.openxmlformats.org/officeDocument/2006/relationships/image" Target="../media/image47.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46.png"/><Relationship Id="rId5" Type="http://schemas.openxmlformats.org/officeDocument/2006/relationships/image" Target="../media/image45.png"/><Relationship Id="rId10" Type="http://schemas.openxmlformats.org/officeDocument/2006/relationships/image" Target="../media/image50.png"/><Relationship Id="rId4" Type="http://schemas.openxmlformats.org/officeDocument/2006/relationships/image" Target="../media/image44.png"/><Relationship Id="rId9" Type="http://schemas.openxmlformats.org/officeDocument/2006/relationships/image" Target="../media/image49.png"/></Relationships>
</file>

<file path=ppt/slides/_rels/slide15.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11.png"/></Relationships>
</file>

<file path=ppt/slides/_rels/slide17.xml.rels><?xml version="1.0" encoding="UTF-8" standalone="yes"?>
<Relationships xmlns="http://schemas.openxmlformats.org/package/2006/relationships"><Relationship Id="rId3" Type="http://schemas.openxmlformats.org/officeDocument/2006/relationships/image" Target="../media/image310.png"/><Relationship Id="rId7" Type="http://schemas.openxmlformats.org/officeDocument/2006/relationships/image" Target="../media/image710.png"/><Relationship Id="rId2" Type="http://schemas.openxmlformats.org/officeDocument/2006/relationships/image" Target="../media/image210.png"/><Relationship Id="rId1" Type="http://schemas.openxmlformats.org/officeDocument/2006/relationships/slideLayout" Target="../slideLayouts/slideLayout1.xml"/><Relationship Id="rId6" Type="http://schemas.openxmlformats.org/officeDocument/2006/relationships/image" Target="../media/image611.png"/><Relationship Id="rId5" Type="http://schemas.openxmlformats.org/officeDocument/2006/relationships/image" Target="../media/image5.png"/><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140.png"/><Relationship Id="rId7" Type="http://schemas.openxmlformats.org/officeDocument/2006/relationships/image" Target="../media/image130.png"/><Relationship Id="rId2" Type="http://schemas.openxmlformats.org/officeDocument/2006/relationships/image" Target="../media/image810.png"/><Relationship Id="rId1" Type="http://schemas.openxmlformats.org/officeDocument/2006/relationships/slideLayout" Target="../slideLayouts/slideLayout1.xml"/><Relationship Id="rId6" Type="http://schemas.openxmlformats.org/officeDocument/2006/relationships/image" Target="../media/image120.png"/><Relationship Id="rId5" Type="http://schemas.openxmlformats.org/officeDocument/2006/relationships/image" Target="../media/image113.png"/><Relationship Id="rId4" Type="http://schemas.openxmlformats.org/officeDocument/2006/relationships/image" Target="../media/image1010.png"/><Relationship Id="rId9" Type="http://schemas.openxmlformats.org/officeDocument/2006/relationships/image" Target="../media/image9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212.png"/><Relationship Id="rId3" Type="http://schemas.openxmlformats.org/officeDocument/2006/relationships/image" Target="../media/image160.png"/><Relationship Id="rId7" Type="http://schemas.openxmlformats.org/officeDocument/2006/relationships/image" Target="../media/image200.png"/><Relationship Id="rId2" Type="http://schemas.openxmlformats.org/officeDocument/2006/relationships/image" Target="../media/image150.png"/><Relationship Id="rId1" Type="http://schemas.openxmlformats.org/officeDocument/2006/relationships/slideLayout" Target="../slideLayouts/slideLayout1.xml"/><Relationship Id="rId6" Type="http://schemas.openxmlformats.org/officeDocument/2006/relationships/image" Target="../media/image190.png"/><Relationship Id="rId11" Type="http://schemas.openxmlformats.org/officeDocument/2006/relationships/image" Target="../media/image240.png"/><Relationship Id="rId5" Type="http://schemas.openxmlformats.org/officeDocument/2006/relationships/image" Target="../media/image180.png"/><Relationship Id="rId10" Type="http://schemas.openxmlformats.org/officeDocument/2006/relationships/image" Target="../media/image230.png"/><Relationship Id="rId4" Type="http://schemas.openxmlformats.org/officeDocument/2006/relationships/image" Target="../media/image170.png"/><Relationship Id="rId9" Type="http://schemas.openxmlformats.org/officeDocument/2006/relationships/image" Target="../media/image220.png"/></Relationships>
</file>

<file path=ppt/slides/_rels/slide21.xml.rels><?xml version="1.0" encoding="UTF-8" standalone="yes"?>
<Relationships xmlns="http://schemas.openxmlformats.org/package/2006/relationships"><Relationship Id="rId8" Type="http://schemas.openxmlformats.org/officeDocument/2006/relationships/image" Target="../media/image280.png"/><Relationship Id="rId3" Type="http://schemas.openxmlformats.org/officeDocument/2006/relationships/image" Target="../media/image260.png"/><Relationship Id="rId7" Type="http://schemas.openxmlformats.org/officeDocument/2006/relationships/image" Target="../media/image270.png"/><Relationship Id="rId2" Type="http://schemas.openxmlformats.org/officeDocument/2006/relationships/image" Target="../media/image250.png"/><Relationship Id="rId1" Type="http://schemas.openxmlformats.org/officeDocument/2006/relationships/slideLayout" Target="../slideLayouts/slideLayout2.xml"/><Relationship Id="rId6" Type="http://schemas.openxmlformats.org/officeDocument/2006/relationships/image" Target="../media/image100.png"/><Relationship Id="rId11" Type="http://schemas.openxmlformats.org/officeDocument/2006/relationships/image" Target="../media/image311.png"/><Relationship Id="rId5" Type="http://schemas.openxmlformats.org/officeDocument/2006/relationships/image" Target="../media/image90.png"/><Relationship Id="rId10" Type="http://schemas.openxmlformats.org/officeDocument/2006/relationships/image" Target="../media/image300.png"/><Relationship Id="rId4" Type="http://schemas.openxmlformats.org/officeDocument/2006/relationships/image" Target="../media/image80.png"/><Relationship Id="rId9" Type="http://schemas.openxmlformats.org/officeDocument/2006/relationships/image" Target="../media/image290.png"/></Relationships>
</file>

<file path=ppt/slides/_rels/slide22.xml.rels><?xml version="1.0" encoding="UTF-8" standalone="yes"?>
<Relationships xmlns="http://schemas.openxmlformats.org/package/2006/relationships"><Relationship Id="rId3" Type="http://schemas.openxmlformats.org/officeDocument/2006/relationships/image" Target="../media/image331.png"/><Relationship Id="rId2" Type="http://schemas.openxmlformats.org/officeDocument/2006/relationships/image" Target="../media/image321.png"/><Relationship Id="rId1" Type="http://schemas.openxmlformats.org/officeDocument/2006/relationships/slideLayout" Target="../slideLayouts/slideLayout2.xml"/><Relationship Id="rId4" Type="http://schemas.openxmlformats.org/officeDocument/2006/relationships/image" Target="../media/image341.png"/></Relationships>
</file>

<file path=ppt/slides/_rels/slide23.xml.rels><?xml version="1.0" encoding="UTF-8" standalone="yes"?>
<Relationships xmlns="http://schemas.openxmlformats.org/package/2006/relationships"><Relationship Id="rId3" Type="http://schemas.openxmlformats.org/officeDocument/2006/relationships/image" Target="../media/image362.png"/><Relationship Id="rId2" Type="http://schemas.openxmlformats.org/officeDocument/2006/relationships/image" Target="../media/image35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6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80.png"/><Relationship Id="rId2" Type="http://schemas.openxmlformats.org/officeDocument/2006/relationships/image" Target="../media/image37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90.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52.png"/><Relationship Id="rId4" Type="http://schemas.openxmlformats.org/officeDocument/2006/relationships/image" Target="../media/image40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460.png"/><Relationship Id="rId3" Type="http://schemas.openxmlformats.org/officeDocument/2006/relationships/image" Target="../media/image420.png"/><Relationship Id="rId7" Type="http://schemas.openxmlformats.org/officeDocument/2006/relationships/image" Target="../media/image380.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451.png"/><Relationship Id="rId11" Type="http://schemas.openxmlformats.org/officeDocument/2006/relationships/image" Target="../media/image490.png"/><Relationship Id="rId5" Type="http://schemas.openxmlformats.org/officeDocument/2006/relationships/image" Target="../media/image440.png"/><Relationship Id="rId10" Type="http://schemas.openxmlformats.org/officeDocument/2006/relationships/image" Target="../media/image480.png"/><Relationship Id="rId4" Type="http://schemas.openxmlformats.org/officeDocument/2006/relationships/image" Target="../media/image53.png"/><Relationship Id="rId9" Type="http://schemas.openxmlformats.org/officeDocument/2006/relationships/image" Target="../media/image470.png"/></Relationships>
</file>

<file path=ppt/slides/_rels/slide31.xml.rels><?xml version="1.0" encoding="UTF-8" standalone="yes"?>
<Relationships xmlns="http://schemas.openxmlformats.org/package/2006/relationships"><Relationship Id="rId3" Type="http://schemas.openxmlformats.org/officeDocument/2006/relationships/image" Target="../media/image510.png"/><Relationship Id="rId7" Type="http://schemas.openxmlformats.org/officeDocument/2006/relationships/image" Target="../media/image55.png"/><Relationship Id="rId2" Type="http://schemas.openxmlformats.org/officeDocument/2006/relationships/image" Target="../media/image500.png"/><Relationship Id="rId1" Type="http://schemas.openxmlformats.org/officeDocument/2006/relationships/slideLayout" Target="../slideLayouts/slideLayout2.xml"/><Relationship Id="rId6" Type="http://schemas.openxmlformats.org/officeDocument/2006/relationships/image" Target="../media/image54.png"/><Relationship Id="rId5" Type="http://schemas.openxmlformats.org/officeDocument/2006/relationships/image" Target="../media/image530.png"/><Relationship Id="rId4" Type="http://schemas.openxmlformats.org/officeDocument/2006/relationships/image" Target="../media/image520.png"/></Relationships>
</file>

<file path=ppt/slides/_rels/slide32.xml.rels><?xml version="1.0" encoding="UTF-8" standalone="yes"?>
<Relationships xmlns="http://schemas.openxmlformats.org/package/2006/relationships"><Relationship Id="rId8" Type="http://schemas.openxmlformats.org/officeDocument/2006/relationships/image" Target="../media/image330.png"/><Relationship Id="rId3" Type="http://schemas.openxmlformats.org/officeDocument/2006/relationships/image" Target="../media/image56.png"/><Relationship Id="rId7" Type="http://schemas.openxmlformats.org/officeDocument/2006/relationships/image" Target="../media/image320.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59.png"/><Relationship Id="rId5" Type="http://schemas.openxmlformats.org/officeDocument/2006/relationships/image" Target="../media/image58.png"/><Relationship Id="rId4" Type="http://schemas.openxmlformats.org/officeDocument/2006/relationships/image" Target="../media/image57.png"/></Relationships>
</file>

<file path=ppt/slides/_rels/slide33.xml.rels><?xml version="1.0" encoding="UTF-8" standalone="yes"?>
<Relationships xmlns="http://schemas.openxmlformats.org/package/2006/relationships"><Relationship Id="rId3" Type="http://schemas.openxmlformats.org/officeDocument/2006/relationships/image" Target="../media/image340.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60.png"/></Relationships>
</file>

<file path=ppt/slides/_rels/slide34.xml.rels><?xml version="1.0" encoding="UTF-8" standalone="yes"?>
<Relationships xmlns="http://schemas.openxmlformats.org/package/2006/relationships"><Relationship Id="rId3" Type="http://schemas.openxmlformats.org/officeDocument/2006/relationships/image" Target="../media/image360.png"/><Relationship Id="rId7" Type="http://schemas.openxmlformats.org/officeDocument/2006/relationships/image" Target="../media/image64.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63.png"/><Relationship Id="rId5" Type="http://schemas.openxmlformats.org/officeDocument/2006/relationships/image" Target="../media/image62.png"/><Relationship Id="rId4" Type="http://schemas.openxmlformats.org/officeDocument/2006/relationships/image" Target="../media/image6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67.png"/><Relationship Id="rId9" Type="http://schemas.openxmlformats.org/officeDocument/2006/relationships/image" Target="../media/image450.png"/></Relationships>
</file>

<file path=ppt/slides/_rels/slide38.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71.png"/><Relationship Id="rId5" Type="http://schemas.openxmlformats.org/officeDocument/2006/relationships/image" Target="../media/image70.png"/><Relationship Id="rId4" Type="http://schemas.openxmlformats.org/officeDocument/2006/relationships/image" Target="../media/image69.png"/></Relationships>
</file>

<file path=ppt/slides/_rels/slide39.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71.png"/><Relationship Id="rId4" Type="http://schemas.openxmlformats.org/officeDocument/2006/relationships/image" Target="../media/image7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580.png"/><Relationship Id="rId7" Type="http://schemas.openxmlformats.org/officeDocument/2006/relationships/image" Target="../media/image77.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76.png"/><Relationship Id="rId5" Type="http://schemas.openxmlformats.org/officeDocument/2006/relationships/image" Target="../media/image75.png"/><Relationship Id="rId4" Type="http://schemas.openxmlformats.org/officeDocument/2006/relationships/image" Target="../media/image740.png"/></Relationships>
</file>

<file path=ppt/slides/_rels/slide44.xml.rels><?xml version="1.0" encoding="UTF-8" standalone="yes"?>
<Relationships xmlns="http://schemas.openxmlformats.org/package/2006/relationships"><Relationship Id="rId8" Type="http://schemas.openxmlformats.org/officeDocument/2006/relationships/image" Target="../media/image81.png"/><Relationship Id="rId3" Type="http://schemas.openxmlformats.org/officeDocument/2006/relationships/image" Target="../media/image590.png"/><Relationship Id="rId7" Type="http://schemas.openxmlformats.org/officeDocument/2006/relationships/image" Target="../media/image79.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620.png"/><Relationship Id="rId5" Type="http://schemas.openxmlformats.org/officeDocument/2006/relationships/image" Target="../media/image610.png"/><Relationship Id="rId10" Type="http://schemas.openxmlformats.org/officeDocument/2006/relationships/image" Target="../media/image83.png"/><Relationship Id="rId4" Type="http://schemas.openxmlformats.org/officeDocument/2006/relationships/image" Target="../media/image78.png"/><Relationship Id="rId9" Type="http://schemas.openxmlformats.org/officeDocument/2006/relationships/image" Target="../media/image82.png"/></Relationships>
</file>

<file path=ppt/slides/_rels/slide45.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2.xml"/><Relationship Id="rId4" Type="http://schemas.openxmlformats.org/officeDocument/2006/relationships/image" Target="../media/image341.png"/></Relationships>
</file>

<file path=ppt/slides/_rels/slide46.xml.rels><?xml version="1.0" encoding="UTF-8" standalone="yes"?>
<Relationships xmlns="http://schemas.openxmlformats.org/package/2006/relationships"><Relationship Id="rId8" Type="http://schemas.openxmlformats.org/officeDocument/2006/relationships/image" Target="../media/image91.png"/><Relationship Id="rId3" Type="http://schemas.openxmlformats.org/officeDocument/2006/relationships/image" Target="../media/image73.jpg"/><Relationship Id="rId7" Type="http://schemas.openxmlformats.org/officeDocument/2006/relationships/image" Target="../media/image86.png"/><Relationship Id="rId12" Type="http://schemas.openxmlformats.org/officeDocument/2006/relationships/image" Target="../media/image95.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85.png"/><Relationship Id="rId11" Type="http://schemas.openxmlformats.org/officeDocument/2006/relationships/image" Target="../media/image94.png"/><Relationship Id="rId5" Type="http://schemas.openxmlformats.org/officeDocument/2006/relationships/image" Target="../media/image75.jpg"/><Relationship Id="rId10" Type="http://schemas.openxmlformats.org/officeDocument/2006/relationships/image" Target="../media/image93.png"/><Relationship Id="rId4" Type="http://schemas.openxmlformats.org/officeDocument/2006/relationships/image" Target="../media/image74.jpg"/><Relationship Id="rId9" Type="http://schemas.openxmlformats.org/officeDocument/2006/relationships/image" Target="../media/image92.png"/></Relationships>
</file>

<file path=ppt/slides/_rels/slide47.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97.png"/></Relationships>
</file>

<file path=ppt/slides/_rels/slide48.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102.png"/><Relationship Id="rId5" Type="http://schemas.openxmlformats.org/officeDocument/2006/relationships/image" Target="../media/image101.png"/><Relationship Id="rId4" Type="http://schemas.openxmlformats.org/officeDocument/2006/relationships/image" Target="../media/image99.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04.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105.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07.png"/><Relationship Id="rId2" Type="http://schemas.openxmlformats.org/officeDocument/2006/relationships/notesSlide" Target="../notesSlides/notesSlide32.xml"/><Relationship Id="rId1" Type="http://schemas.openxmlformats.org/officeDocument/2006/relationships/slideLayout" Target="../slideLayouts/slideLayout2.xml"/><Relationship Id="rId5" Type="http://schemas.openxmlformats.org/officeDocument/2006/relationships/image" Target="../media/image109.png"/><Relationship Id="rId4" Type="http://schemas.openxmlformats.org/officeDocument/2006/relationships/image" Target="../media/image89.png"/></Relationships>
</file>

<file path=ppt/slides/_rels/slide56.xml.rels><?xml version="1.0" encoding="UTF-8" standalone="yes"?>
<Relationships xmlns="http://schemas.openxmlformats.org/package/2006/relationships"><Relationship Id="rId3" Type="http://schemas.openxmlformats.org/officeDocument/2006/relationships/image" Target="../media/image103.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06.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108.png"/></Relationships>
</file>

<file path=ppt/slides/_rels/slide58.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11.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8C3F505-9741-574E-9738-17282F80B4C0}"/>
              </a:ext>
            </a:extLst>
          </p:cNvPr>
          <p:cNvSpPr>
            <a:spLocks noGrp="1"/>
          </p:cNvSpPr>
          <p:nvPr>
            <p:ph type="ctrTitle"/>
          </p:nvPr>
        </p:nvSpPr>
        <p:spPr>
          <a:xfrm>
            <a:off x="885552" y="1072598"/>
            <a:ext cx="10093598" cy="2010962"/>
          </a:xfrm>
        </p:spPr>
        <p:txBody>
          <a:bodyPr>
            <a:noAutofit/>
          </a:bodyPr>
          <a:lstStyle/>
          <a:p>
            <a:r>
              <a:rPr kumimoji="1" lang="en-US" altLang="zh-CN" sz="4000" dirty="0"/>
              <a:t>Improving Performance in Combinatorial Optimization Problems with Inequality Constraints: An Evaluation of the Unbalanced Penalization Method on D-Wave Advantage</a:t>
            </a:r>
            <a:endParaRPr kumimoji="1" lang="ja-JP" altLang="en-US" sz="4000" dirty="0"/>
          </a:p>
        </p:txBody>
      </p:sp>
      <p:sp>
        <p:nvSpPr>
          <p:cNvPr id="3" name="字幕 2">
            <a:extLst>
              <a:ext uri="{FF2B5EF4-FFF2-40B4-BE49-F238E27FC236}">
                <a16:creationId xmlns:a16="http://schemas.microsoft.com/office/drawing/2014/main" id="{3EA3BA17-AE87-314A-9817-A038BCA7C7E0}"/>
              </a:ext>
            </a:extLst>
          </p:cNvPr>
          <p:cNvSpPr>
            <a:spLocks noGrp="1"/>
          </p:cNvSpPr>
          <p:nvPr>
            <p:ph type="subTitle" idx="1"/>
          </p:nvPr>
        </p:nvSpPr>
        <p:spPr>
          <a:xfrm>
            <a:off x="9518469" y="6353469"/>
            <a:ext cx="2553725" cy="365126"/>
          </a:xfrm>
        </p:spPr>
        <p:txBody>
          <a:bodyPr>
            <a:normAutofit/>
          </a:bodyPr>
          <a:lstStyle/>
          <a:p>
            <a:r>
              <a:rPr lang="en-US" altLang="ja-JP" sz="1600" dirty="0"/>
              <a:t>M230641</a:t>
            </a:r>
            <a:r>
              <a:rPr kumimoji="1" lang="en-US" altLang="ja-JP" sz="1600" dirty="0"/>
              <a:t>	</a:t>
            </a:r>
            <a:r>
              <a:rPr kumimoji="1" lang="ja-JP" altLang="en-US" sz="1600" dirty="0"/>
              <a:t>劉　崇玖</a:t>
            </a:r>
          </a:p>
        </p:txBody>
      </p:sp>
      <p:sp>
        <p:nvSpPr>
          <p:cNvPr id="6" name="文本框 5">
            <a:extLst>
              <a:ext uri="{FF2B5EF4-FFF2-40B4-BE49-F238E27FC236}">
                <a16:creationId xmlns:a16="http://schemas.microsoft.com/office/drawing/2014/main" id="{4369A5FA-B2AD-736A-2457-631092DB70C6}"/>
              </a:ext>
            </a:extLst>
          </p:cNvPr>
          <p:cNvSpPr txBox="1"/>
          <p:nvPr/>
        </p:nvSpPr>
        <p:spPr>
          <a:xfrm>
            <a:off x="789757" y="3664676"/>
            <a:ext cx="11345093" cy="2339102"/>
          </a:xfrm>
          <a:prstGeom prst="rect">
            <a:avLst/>
          </a:prstGeom>
          <a:noFill/>
        </p:spPr>
        <p:txBody>
          <a:bodyPr wrap="square" rtlCol="0">
            <a:spAutoFit/>
          </a:bodyPr>
          <a:lstStyle/>
          <a:p>
            <a:r>
              <a:rPr lang="ja-JP" altLang="en-US" b="1" dirty="0"/>
              <a:t>著者</a:t>
            </a:r>
            <a:r>
              <a:rPr lang="ja-JP" altLang="en-US" dirty="0"/>
              <a:t>：</a:t>
            </a:r>
            <a:r>
              <a:rPr lang="en-US" altLang="ja-JP" i="1" dirty="0">
                <a:solidFill>
                  <a:srgbClr val="242021"/>
                </a:solidFill>
                <a:latin typeface="HelveticaNeueLTStd-LtIt"/>
              </a:rPr>
              <a:t>J. A. </a:t>
            </a:r>
            <a:r>
              <a:rPr lang="en-US" altLang="ja-JP" i="1" dirty="0" err="1">
                <a:solidFill>
                  <a:srgbClr val="242021"/>
                </a:solidFill>
                <a:latin typeface="HelveticaNeueLTStd-LtIt"/>
              </a:rPr>
              <a:t>Montañez</a:t>
            </a:r>
            <a:r>
              <a:rPr lang="en-US" altLang="ja-JP" i="1" dirty="0">
                <a:solidFill>
                  <a:srgbClr val="242021"/>
                </a:solidFill>
                <a:latin typeface="HelveticaNeueLTStd-LtIt"/>
              </a:rPr>
              <a:t>-Barrera</a:t>
            </a:r>
          </a:p>
          <a:p>
            <a:r>
              <a:rPr lang="en-US" altLang="zh-CN" i="1" dirty="0">
                <a:solidFill>
                  <a:srgbClr val="242021"/>
                </a:solidFill>
                <a:latin typeface="HelveticaNeueLTStd-LtIt"/>
              </a:rPr>
              <a:t>           Pim van den Heuvel</a:t>
            </a:r>
          </a:p>
          <a:p>
            <a:r>
              <a:rPr lang="en-US" altLang="zh-CN" i="1" dirty="0">
                <a:solidFill>
                  <a:srgbClr val="242021"/>
                </a:solidFill>
                <a:latin typeface="HelveticaNeueLTStd-LtIt"/>
              </a:rPr>
              <a:t>           Dennis </a:t>
            </a:r>
            <a:r>
              <a:rPr lang="en-US" altLang="zh-CN" i="1" dirty="0" err="1">
                <a:solidFill>
                  <a:srgbClr val="242021"/>
                </a:solidFill>
                <a:latin typeface="HelveticaNeueLTStd-LtIt"/>
              </a:rPr>
              <a:t>Willsch</a:t>
            </a:r>
            <a:endParaRPr lang="en-US" altLang="zh-CN" i="1" dirty="0">
              <a:solidFill>
                <a:srgbClr val="242021"/>
              </a:solidFill>
              <a:latin typeface="HelveticaNeueLTStd-LtIt"/>
            </a:endParaRPr>
          </a:p>
          <a:p>
            <a:r>
              <a:rPr lang="en-US" altLang="zh-CN" i="1" dirty="0">
                <a:solidFill>
                  <a:srgbClr val="242021"/>
                </a:solidFill>
                <a:latin typeface="HelveticaNeueLTStd-LtIt"/>
              </a:rPr>
              <a:t>           Kristel </a:t>
            </a:r>
            <a:r>
              <a:rPr lang="en-US" altLang="zh-CN" i="1" dirty="0" err="1">
                <a:solidFill>
                  <a:srgbClr val="242021"/>
                </a:solidFill>
                <a:latin typeface="HelveticaNeueLTStd-LtIt"/>
              </a:rPr>
              <a:t>Michielsen</a:t>
            </a:r>
            <a:br>
              <a:rPr lang="en-US" altLang="zh-CN" i="1" dirty="0">
                <a:solidFill>
                  <a:srgbClr val="242021"/>
                </a:solidFill>
                <a:latin typeface="HelveticaNeueLTStd-LtIt"/>
              </a:rPr>
            </a:br>
            <a:endParaRPr lang="en-US" altLang="zh-CN" i="1" dirty="0">
              <a:solidFill>
                <a:srgbClr val="242021"/>
              </a:solidFill>
              <a:latin typeface="HelveticaNeueLTStd-LtIt"/>
            </a:endParaRPr>
          </a:p>
          <a:p>
            <a:r>
              <a:rPr lang="ja-JP" altLang="en-US" b="1" dirty="0"/>
              <a:t>出典</a:t>
            </a:r>
            <a:r>
              <a:rPr lang="ja-JP" altLang="en-US" dirty="0"/>
              <a:t>：</a:t>
            </a:r>
            <a:r>
              <a:rPr lang="en-US" altLang="ja-JP" sz="2000" dirty="0">
                <a:solidFill>
                  <a:srgbClr val="000000"/>
                </a:solidFill>
                <a:latin typeface="LinLibertineT"/>
              </a:rPr>
              <a:t>2023 IEEE International Conference on Quantum Computing and Engineering (QCE)</a:t>
            </a:r>
          </a:p>
          <a:p>
            <a:r>
              <a:rPr lang="fr-FR" altLang="zh-CN" i="1" dirty="0">
                <a:solidFill>
                  <a:srgbClr val="242021"/>
                </a:solidFill>
                <a:latin typeface="HelveticaNeueLTStd-LtIt"/>
              </a:rPr>
              <a:t>           Year: 2023, Volume: 1, Pages: 535-542</a:t>
            </a:r>
            <a:br>
              <a:rPr lang="en-US" altLang="zh-CN" i="1" dirty="0">
                <a:solidFill>
                  <a:srgbClr val="242021"/>
                </a:solidFill>
                <a:latin typeface="HelveticaNeueLTStd-LtIt"/>
              </a:rPr>
            </a:br>
            <a:endParaRPr lang="zh-CN" altLang="en-US" i="1" dirty="0">
              <a:solidFill>
                <a:srgbClr val="242021"/>
              </a:solidFill>
              <a:latin typeface="HelveticaNeueLTStd-LtIt"/>
            </a:endParaRPr>
          </a:p>
        </p:txBody>
      </p:sp>
    </p:spTree>
    <p:extLst>
      <p:ext uri="{BB962C8B-B14F-4D97-AF65-F5344CB8AC3E}">
        <p14:creationId xmlns:p14="http://schemas.microsoft.com/office/powerpoint/2010/main" val="25680128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3E0C2C-6096-8ACB-FEDE-69D4C174CB51}"/>
            </a:ext>
          </a:extLst>
        </p:cNvPr>
        <p:cNvGrpSpPr/>
        <p:nvPr/>
      </p:nvGrpSpPr>
      <p:grpSpPr>
        <a:xfrm>
          <a:off x="0" y="0"/>
          <a:ext cx="0" cy="0"/>
          <a:chOff x="0" y="0"/>
          <a:chExt cx="0" cy="0"/>
        </a:xfrm>
      </p:grpSpPr>
      <p:sp>
        <p:nvSpPr>
          <p:cNvPr id="4" name="矩形: 圆角 3">
            <a:extLst>
              <a:ext uri="{FF2B5EF4-FFF2-40B4-BE49-F238E27FC236}">
                <a16:creationId xmlns:a16="http://schemas.microsoft.com/office/drawing/2014/main" id="{976E43CE-0400-31EF-CE06-86DFA08D4541}"/>
              </a:ext>
            </a:extLst>
          </p:cNvPr>
          <p:cNvSpPr/>
          <p:nvPr/>
        </p:nvSpPr>
        <p:spPr>
          <a:xfrm>
            <a:off x="600365" y="795352"/>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6343C483-ACFA-8839-FCF5-B6D71202A85C}"/>
              </a:ext>
            </a:extLst>
          </p:cNvPr>
          <p:cNvSpPr>
            <a:spLocks noGrp="1"/>
          </p:cNvSpPr>
          <p:nvPr>
            <p:ph type="title"/>
          </p:nvPr>
        </p:nvSpPr>
        <p:spPr>
          <a:xfrm>
            <a:off x="600364" y="106900"/>
            <a:ext cx="10532995" cy="598978"/>
          </a:xfrm>
        </p:spPr>
        <p:txBody>
          <a:bodyPr>
            <a:normAutofit fontScale="90000"/>
          </a:bodyPr>
          <a:lstStyle/>
          <a:p>
            <a:r>
              <a:rPr kumimoji="1" lang="en-US" altLang="ja-JP" b="1" dirty="0"/>
              <a:t>METHOD</a:t>
            </a:r>
            <a:endParaRPr kumimoji="1" lang="ja-JP" altLang="en-US" b="1" dirty="0"/>
          </a:p>
        </p:txBody>
      </p:sp>
      <p:sp>
        <p:nvSpPr>
          <p:cNvPr id="5" name="文本框 1">
            <a:extLst>
              <a:ext uri="{FF2B5EF4-FFF2-40B4-BE49-F238E27FC236}">
                <a16:creationId xmlns:a16="http://schemas.microsoft.com/office/drawing/2014/main" id="{7B4B3D75-1489-BBC5-35D5-5D64743990DA}"/>
              </a:ext>
            </a:extLst>
          </p:cNvPr>
          <p:cNvSpPr txBox="1"/>
          <p:nvPr/>
        </p:nvSpPr>
        <p:spPr>
          <a:xfrm>
            <a:off x="153959" y="1058860"/>
            <a:ext cx="9199419" cy="83099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ja-JP" altLang="en-US" sz="1600" b="1" i="0" dirty="0">
                <a:effectLst/>
                <a:latin typeface="YakuHanJPs"/>
              </a:rPr>
              <a:t>制約条件</a:t>
            </a:r>
            <a:r>
              <a:rPr lang="ja-JP" altLang="en-US" sz="1600" b="1" dirty="0">
                <a:latin typeface="YakuHanJPs"/>
              </a:rPr>
              <a:t>：</a:t>
            </a:r>
            <a:endParaRPr lang="en-US" altLang="ja-JP" sz="1600" b="1" i="0" dirty="0">
              <a:effectLst/>
              <a:latin typeface="YakuHanJPs"/>
            </a:endParaRPr>
          </a:p>
          <a:p>
            <a:endParaRPr lang="en-US" altLang="ja-JP" sz="1600" b="1" dirty="0">
              <a:latin typeface="YakuHanJPs"/>
            </a:endParaRPr>
          </a:p>
          <a:p>
            <a:r>
              <a:rPr lang="ja-JP" altLang="en-US" sz="1600" b="1" dirty="0">
                <a:latin typeface="YakuHanJPs"/>
              </a:rPr>
              <a:t>等式制約</a:t>
            </a:r>
            <a:endParaRPr lang="en-US" altLang="ja-JP" sz="1600" b="1" dirty="0">
              <a:latin typeface="YakuHanJPs"/>
            </a:endParaRPr>
          </a:p>
        </p:txBody>
      </p:sp>
      <mc:AlternateContent xmlns:mc="http://schemas.openxmlformats.org/markup-compatibility/2006">
        <mc:Choice xmlns:a14="http://schemas.microsoft.com/office/drawing/2010/main" Requires="a14">
          <p:sp>
            <p:nvSpPr>
              <p:cNvPr id="2" name="文本框 1">
                <a:extLst>
                  <a:ext uri="{FF2B5EF4-FFF2-40B4-BE49-F238E27FC236}">
                    <a16:creationId xmlns:a16="http://schemas.microsoft.com/office/drawing/2014/main" id="{C4B55FE7-F0B9-983E-4D8A-81D6EABE1369}"/>
                  </a:ext>
                </a:extLst>
              </p:cNvPr>
              <p:cNvSpPr txBox="1"/>
              <p:nvPr/>
            </p:nvSpPr>
            <p:spPr>
              <a:xfrm>
                <a:off x="1930400" y="1301439"/>
                <a:ext cx="1226939" cy="672235"/>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nary>
                        <m:naryPr>
                          <m:chr m:val="∑"/>
                          <m:supHide m:val="on"/>
                          <m:ctrlPr>
                            <a:rPr lang="en-US" altLang="zh-CN" b="0" i="1" smtClean="0">
                              <a:latin typeface="Cambria Math" panose="02040503050406030204" pitchFamily="18" charset="0"/>
                            </a:rPr>
                          </m:ctrlPr>
                        </m:naryPr>
                        <m:sub>
                          <m:r>
                            <m:rPr>
                              <m:brk m:alnAt="7"/>
                            </m:rPr>
                            <a:rPr lang="en-US" altLang="zh-CN" b="0" i="1" smtClean="0">
                              <a:latin typeface="Cambria Math" panose="02040503050406030204" pitchFamily="18" charset="0"/>
                            </a:rPr>
                            <m:t>𝑖</m:t>
                          </m:r>
                        </m:sub>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𝑖</m:t>
                              </m:r>
                            </m:sub>
                          </m:s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e>
                      </m:nary>
                      <m:r>
                        <a:rPr lang="en-US" altLang="zh-CN" b="0" i="1" smtClean="0">
                          <a:latin typeface="Cambria Math" panose="02040503050406030204" pitchFamily="18" charset="0"/>
                        </a:rPr>
                        <m:t>=</m:t>
                      </m:r>
                      <m:r>
                        <a:rPr lang="en-US" altLang="zh-CN" b="0" i="1" smtClean="0">
                          <a:latin typeface="Cambria Math" panose="02040503050406030204" pitchFamily="18" charset="0"/>
                        </a:rPr>
                        <m:t>𝐶</m:t>
                      </m:r>
                    </m:oMath>
                  </m:oMathPara>
                </a14:m>
                <a:endParaRPr lang="zh-CN" altLang="en-US" dirty="0"/>
              </a:p>
            </p:txBody>
          </p:sp>
        </mc:Choice>
        <mc:Fallback>
          <p:sp>
            <p:nvSpPr>
              <p:cNvPr id="2" name="文本框 1">
                <a:extLst>
                  <a:ext uri="{FF2B5EF4-FFF2-40B4-BE49-F238E27FC236}">
                    <a16:creationId xmlns:a16="http://schemas.microsoft.com/office/drawing/2014/main" id="{C4B55FE7-F0B9-983E-4D8A-81D6EABE1369}"/>
                  </a:ext>
                </a:extLst>
              </p:cNvPr>
              <p:cNvSpPr txBox="1">
                <a:spLocks noRot="1" noChangeAspect="1" noMove="1" noResize="1" noEditPoints="1" noAdjustHandles="1" noChangeArrowheads="1" noChangeShapeType="1" noTextEdit="1"/>
              </p:cNvSpPr>
              <p:nvPr/>
            </p:nvSpPr>
            <p:spPr>
              <a:xfrm>
                <a:off x="1930400" y="1301439"/>
                <a:ext cx="1226939" cy="672235"/>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 name="文本框 6">
                <a:extLst>
                  <a:ext uri="{FF2B5EF4-FFF2-40B4-BE49-F238E27FC236}">
                    <a16:creationId xmlns:a16="http://schemas.microsoft.com/office/drawing/2014/main" id="{F56D38A2-28AC-04AE-DA75-7EB4AAB2E02B}"/>
                  </a:ext>
                </a:extLst>
              </p:cNvPr>
              <p:cNvSpPr txBox="1"/>
              <p:nvPr/>
            </p:nvSpPr>
            <p:spPr>
              <a:xfrm>
                <a:off x="1484655" y="2726705"/>
                <a:ext cx="2316345" cy="76456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nary>
                        <m:naryPr>
                          <m:chr m:val="∑"/>
                          <m:supHide m:val="on"/>
                          <m:ctrlPr>
                            <a:rPr lang="en-US" altLang="zh-CN" b="0" i="1" smtClean="0">
                              <a:latin typeface="Cambria Math" panose="02040503050406030204" pitchFamily="18" charset="0"/>
                            </a:rPr>
                          </m:ctrlPr>
                        </m:naryPr>
                        <m:sub>
                          <m:r>
                            <m:rPr>
                              <m:brk m:alnAt="7"/>
                            </m:rPr>
                            <a:rPr lang="en-US" altLang="zh-CN" b="0" i="1" smtClean="0">
                              <a:latin typeface="Cambria Math" panose="02040503050406030204" pitchFamily="18" charset="0"/>
                            </a:rPr>
                            <m:t>𝑖</m:t>
                          </m:r>
                        </m:sub>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𝑖</m:t>
                              </m:r>
                            </m:sub>
                          </m:s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e>
                      </m:nary>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rPr>
                        <m:t>𝑊</m:t>
                      </m:r>
                    </m:oMath>
                  </m:oMathPara>
                </a14:m>
                <a:endParaRPr lang="zh-CN" altLang="en-US" dirty="0"/>
              </a:p>
            </p:txBody>
          </p:sp>
        </mc:Choice>
        <mc:Fallback>
          <p:sp>
            <p:nvSpPr>
              <p:cNvPr id="7" name="文本框 6">
                <a:extLst>
                  <a:ext uri="{FF2B5EF4-FFF2-40B4-BE49-F238E27FC236}">
                    <a16:creationId xmlns:a16="http://schemas.microsoft.com/office/drawing/2014/main" id="{F56D38A2-28AC-04AE-DA75-7EB4AAB2E02B}"/>
                  </a:ext>
                </a:extLst>
              </p:cNvPr>
              <p:cNvSpPr txBox="1">
                <a:spLocks noRot="1" noChangeAspect="1" noMove="1" noResize="1" noEditPoints="1" noAdjustHandles="1" noChangeArrowheads="1" noChangeShapeType="1" noTextEdit="1"/>
              </p:cNvSpPr>
              <p:nvPr/>
            </p:nvSpPr>
            <p:spPr>
              <a:xfrm>
                <a:off x="1484655" y="2726705"/>
                <a:ext cx="2316345" cy="764568"/>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9" name="文本框 8">
                <a:extLst>
                  <a:ext uri="{FF2B5EF4-FFF2-40B4-BE49-F238E27FC236}">
                    <a16:creationId xmlns:a16="http://schemas.microsoft.com/office/drawing/2014/main" id="{B2587F77-74B0-5A3D-F676-E7EEF7BC9D56}"/>
                  </a:ext>
                </a:extLst>
              </p:cNvPr>
              <p:cNvSpPr txBox="1"/>
              <p:nvPr/>
            </p:nvSpPr>
            <p:spPr>
              <a:xfrm>
                <a:off x="9064762" y="1134480"/>
                <a:ext cx="2760692" cy="1077218"/>
              </a:xfrm>
              <a:prstGeom prst="rect">
                <a:avLst/>
              </a:prstGeom>
              <a:noFill/>
              <a:ln>
                <a:solidFill>
                  <a:schemeClr val="tx1"/>
                </a:solidFill>
              </a:ln>
            </p:spPr>
            <p:txBody>
              <a:bodyPr wrap="none" rtlCol="0">
                <a:spAutoFit/>
              </a:bodyPr>
              <a:lstStyle/>
              <a:p>
                <a14:m>
                  <m:oMath xmlns:m="http://schemas.openxmlformats.org/officeDocument/2006/math">
                    <m:sSub>
                      <m:sSubPr>
                        <m:ctrlPr>
                          <a:rPr lang="en-US" altLang="zh-CN" sz="1600" i="1" smtClean="0">
                            <a:latin typeface="Cambria Math" panose="02040503050406030204" pitchFamily="18" charset="0"/>
                          </a:rPr>
                        </m:ctrlPr>
                      </m:sSubPr>
                      <m:e>
                        <m:r>
                          <a:rPr lang="en-US" altLang="zh-CN" sz="1600" i="1">
                            <a:latin typeface="Cambria Math" panose="02040503050406030204" pitchFamily="18" charset="0"/>
                          </a:rPr>
                          <m:t>𝑥</m:t>
                        </m:r>
                      </m:e>
                      <m:sub>
                        <m:r>
                          <a:rPr lang="en-US" altLang="zh-CN" sz="1600" i="1">
                            <a:latin typeface="Cambria Math" panose="02040503050406030204" pitchFamily="18" charset="0"/>
                          </a:rPr>
                          <m:t>𝑖</m:t>
                        </m:r>
                      </m:sub>
                    </m:sSub>
                    <m:r>
                      <a:rPr lang="en-US" altLang="zh-CN" sz="1600" b="0" i="1" smtClean="0">
                        <a:latin typeface="Cambria Math" panose="02040503050406030204" pitchFamily="18" charset="0"/>
                      </a:rPr>
                      <m:t> (0,1)</m:t>
                    </m:r>
                  </m:oMath>
                </a14:m>
                <a:r>
                  <a:rPr lang="ja-JP" altLang="en-US" sz="1600" dirty="0"/>
                  <a:t>   バイナリ変数</a:t>
                </a:r>
                <a:endParaRPr lang="en-US" altLang="ja-JP" sz="1600" dirty="0"/>
              </a:p>
              <a:p>
                <a:r>
                  <a:rPr lang="en-US" altLang="zh-CN" sz="1600" b="0" dirty="0"/>
                  <a:t> </a:t>
                </a:r>
                <a14:m>
                  <m:oMath xmlns:m="http://schemas.openxmlformats.org/officeDocument/2006/math">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𝑐</m:t>
                        </m:r>
                      </m:e>
                      <m:sub>
                        <m:r>
                          <a:rPr lang="en-US" altLang="zh-CN" sz="1600" b="0" i="1" smtClean="0">
                            <a:latin typeface="Cambria Math" panose="02040503050406030204" pitchFamily="18" charset="0"/>
                          </a:rPr>
                          <m:t>𝑖</m:t>
                        </m:r>
                      </m:sub>
                    </m:sSub>
                  </m:oMath>
                </a14:m>
                <a:r>
                  <a:rPr lang="ja-JP" altLang="en-US" sz="1600" dirty="0"/>
                  <a:t>と</a:t>
                </a:r>
                <a14:m>
                  <m:oMath xmlns:m="http://schemas.openxmlformats.org/officeDocument/2006/math">
                    <m:sSub>
                      <m:sSubPr>
                        <m:ctrlPr>
                          <a:rPr lang="en-US" altLang="ja-JP" sz="1600" i="1" dirty="0" smtClean="0">
                            <a:latin typeface="Cambria Math" panose="02040503050406030204" pitchFamily="18" charset="0"/>
                          </a:rPr>
                        </m:ctrlPr>
                      </m:sSubPr>
                      <m:e>
                        <m:r>
                          <a:rPr lang="en-US" altLang="ja-JP" sz="1600" b="0" i="1" dirty="0" smtClean="0">
                            <a:latin typeface="Cambria Math" panose="02040503050406030204" pitchFamily="18" charset="0"/>
                          </a:rPr>
                          <m:t>𝑤</m:t>
                        </m:r>
                      </m:e>
                      <m:sub>
                        <m:r>
                          <a:rPr lang="en-US" altLang="ja-JP" sz="1600" b="0" i="1" dirty="0" smtClean="0">
                            <a:latin typeface="Cambria Math" panose="02040503050406030204" pitchFamily="18" charset="0"/>
                          </a:rPr>
                          <m:t>𝑖</m:t>
                        </m:r>
                      </m:sub>
                    </m:sSub>
                  </m:oMath>
                </a14:m>
                <a:r>
                  <a:rPr lang="ja-JP" altLang="en-US" sz="1600" dirty="0"/>
                  <a:t>　係数（整数）</a:t>
                </a:r>
                <a:endParaRPr lang="en-US" altLang="ja-JP" sz="1600" dirty="0"/>
              </a:p>
              <a:p>
                <a:r>
                  <a:rPr lang="en-US" altLang="zh-CN" sz="1600" b="0" dirty="0"/>
                  <a:t> </a:t>
                </a:r>
                <a14:m>
                  <m:oMath xmlns:m="http://schemas.openxmlformats.org/officeDocument/2006/math">
                    <m:r>
                      <a:rPr lang="en-US" altLang="zh-CN" sz="1600" b="0" i="1" smtClean="0">
                        <a:latin typeface="Cambria Math" panose="02040503050406030204" pitchFamily="18" charset="0"/>
                      </a:rPr>
                      <m:t>𝐶</m:t>
                    </m:r>
                    <m:r>
                      <a:rPr lang="ja-JP" altLang="en-US" sz="1600" i="1">
                        <a:latin typeface="Cambria Math" panose="02040503050406030204" pitchFamily="18" charset="0"/>
                      </a:rPr>
                      <m:t>と</m:t>
                    </m:r>
                    <m:r>
                      <a:rPr lang="en-US" altLang="zh-CN" sz="1600" b="0" i="1" smtClean="0">
                        <a:latin typeface="Cambria Math" panose="02040503050406030204" pitchFamily="18" charset="0"/>
                      </a:rPr>
                      <m:t>𝑊</m:t>
                    </m:r>
                  </m:oMath>
                </a14:m>
                <a:r>
                  <a:rPr lang="en-US" altLang="ja-JP" sz="1600" dirty="0"/>
                  <a:t>     </a:t>
                </a:r>
                <a:r>
                  <a:rPr lang="ja-JP" altLang="en-US" sz="1600" dirty="0"/>
                  <a:t>定数</a:t>
                </a:r>
                <a:r>
                  <a:rPr lang="en-US" altLang="ja-JP" sz="1600" dirty="0"/>
                  <a:t>  </a:t>
                </a:r>
              </a:p>
              <a:p>
                <a14:m>
                  <m:oMath xmlns:m="http://schemas.openxmlformats.org/officeDocument/2006/math">
                    <m:sSub>
                      <m:sSubPr>
                        <m:ctrlPr>
                          <a:rPr lang="en-US" altLang="zh-CN" sz="1600" i="1" smtClean="0">
                            <a:latin typeface="Cambria Math" panose="02040503050406030204" pitchFamily="18" charset="0"/>
                          </a:rPr>
                        </m:ctrlPr>
                      </m:sSubPr>
                      <m:e>
                        <m:r>
                          <a:rPr lang="zh-CN" altLang="en-US" sz="1600" i="1" smtClean="0">
                            <a:latin typeface="Cambria Math" panose="02040503050406030204" pitchFamily="18" charset="0"/>
                          </a:rPr>
                          <m:t>𝜆</m:t>
                        </m:r>
                      </m:e>
                      <m:sub>
                        <m:r>
                          <a:rPr lang="en-US" altLang="zh-CN" sz="1600" b="0" i="1" smtClean="0">
                            <a:latin typeface="Cambria Math" panose="02040503050406030204" pitchFamily="18" charset="0"/>
                          </a:rPr>
                          <m:t>0</m:t>
                        </m:r>
                      </m:sub>
                    </m:sSub>
                  </m:oMath>
                </a14:m>
                <a:r>
                  <a:rPr lang="en-US" altLang="zh-CN" sz="1600" dirty="0"/>
                  <a:t> </a:t>
                </a:r>
                <a14:m>
                  <m:oMath xmlns:m="http://schemas.openxmlformats.org/officeDocument/2006/math">
                    <m:sSub>
                      <m:sSubPr>
                        <m:ctrlPr>
                          <a:rPr lang="en-US" altLang="zh-CN" sz="1600" i="1">
                            <a:latin typeface="Cambria Math" panose="02040503050406030204" pitchFamily="18" charset="0"/>
                          </a:rPr>
                        </m:ctrlPr>
                      </m:sSubPr>
                      <m:e>
                        <m:r>
                          <a:rPr lang="zh-CN" altLang="en-US" sz="1600" i="1">
                            <a:latin typeface="Cambria Math" panose="02040503050406030204" pitchFamily="18" charset="0"/>
                          </a:rPr>
                          <m:t>𝜆</m:t>
                        </m:r>
                      </m:e>
                      <m:sub>
                        <m:r>
                          <a:rPr lang="en-US" altLang="zh-CN" sz="1600" b="0" i="1" smtClean="0">
                            <a:latin typeface="Cambria Math" panose="02040503050406030204" pitchFamily="18" charset="0"/>
                          </a:rPr>
                          <m:t>1</m:t>
                        </m:r>
                      </m:sub>
                    </m:sSub>
                  </m:oMath>
                </a14:m>
                <a:r>
                  <a:rPr lang="en-US" altLang="zh-CN" sz="1600" dirty="0"/>
                  <a:t> </a:t>
                </a:r>
                <a14:m>
                  <m:oMath xmlns:m="http://schemas.openxmlformats.org/officeDocument/2006/math">
                    <m:sSub>
                      <m:sSubPr>
                        <m:ctrlPr>
                          <a:rPr lang="en-US" altLang="zh-CN" sz="1600" i="1">
                            <a:latin typeface="Cambria Math" panose="02040503050406030204" pitchFamily="18" charset="0"/>
                          </a:rPr>
                        </m:ctrlPr>
                      </m:sSubPr>
                      <m:e>
                        <m:r>
                          <a:rPr lang="zh-CN" altLang="en-US" sz="1600" i="1">
                            <a:latin typeface="Cambria Math" panose="02040503050406030204" pitchFamily="18" charset="0"/>
                          </a:rPr>
                          <m:t>𝜆</m:t>
                        </m:r>
                      </m:e>
                      <m:sub>
                        <m:r>
                          <a:rPr lang="en-US" altLang="zh-CN" sz="1600" b="0" i="1" smtClean="0">
                            <a:latin typeface="Cambria Math" panose="02040503050406030204" pitchFamily="18" charset="0"/>
                          </a:rPr>
                          <m:t>2</m:t>
                        </m:r>
                      </m:sub>
                    </m:sSub>
                  </m:oMath>
                </a14:m>
                <a:r>
                  <a:rPr lang="en-US" altLang="ja-JP" sz="1600" dirty="0"/>
                  <a:t>    </a:t>
                </a:r>
                <a:r>
                  <a:rPr lang="ja-JP" altLang="en-US" sz="1600" dirty="0"/>
                  <a:t>ペナルティー係数</a:t>
                </a:r>
                <a:endParaRPr lang="en-US" altLang="ja-JP" sz="1600" dirty="0"/>
              </a:p>
            </p:txBody>
          </p:sp>
        </mc:Choice>
        <mc:Fallback>
          <p:sp>
            <p:nvSpPr>
              <p:cNvPr id="9" name="文本框 8">
                <a:extLst>
                  <a:ext uri="{FF2B5EF4-FFF2-40B4-BE49-F238E27FC236}">
                    <a16:creationId xmlns:a16="http://schemas.microsoft.com/office/drawing/2014/main" id="{B2587F77-74B0-5A3D-F676-E7EEF7BC9D56}"/>
                  </a:ext>
                </a:extLst>
              </p:cNvPr>
              <p:cNvSpPr txBox="1">
                <a:spLocks noRot="1" noChangeAspect="1" noMove="1" noResize="1" noEditPoints="1" noAdjustHandles="1" noChangeArrowheads="1" noChangeShapeType="1" noTextEdit="1"/>
              </p:cNvSpPr>
              <p:nvPr/>
            </p:nvSpPr>
            <p:spPr>
              <a:xfrm>
                <a:off x="9064762" y="1134480"/>
                <a:ext cx="2760692" cy="1077218"/>
              </a:xfrm>
              <a:prstGeom prst="rect">
                <a:avLst/>
              </a:prstGeom>
              <a:blipFill>
                <a:blip r:embed="rId5"/>
                <a:stretch>
                  <a:fillRect t="-1117" b="-5587"/>
                </a:stretch>
              </a:blipFill>
              <a:ln>
                <a:solidFill>
                  <a:schemeClr val="tx1"/>
                </a:solidFill>
              </a:ln>
            </p:spPr>
            <p:txBody>
              <a:bodyPr/>
              <a:lstStyle/>
              <a:p>
                <a:r>
                  <a:rPr lang="zh-CN" altLang="en-US">
                    <a:noFill/>
                  </a:rPr>
                  <a:t> </a:t>
                </a:r>
              </a:p>
            </p:txBody>
          </p:sp>
        </mc:Fallback>
      </mc:AlternateContent>
      <p:sp>
        <p:nvSpPr>
          <p:cNvPr id="11" name="文本框 10">
            <a:extLst>
              <a:ext uri="{FF2B5EF4-FFF2-40B4-BE49-F238E27FC236}">
                <a16:creationId xmlns:a16="http://schemas.microsoft.com/office/drawing/2014/main" id="{0AE9C155-EADD-4754-F1A7-91145E0292A9}"/>
              </a:ext>
            </a:extLst>
          </p:cNvPr>
          <p:cNvSpPr txBox="1"/>
          <p:nvPr/>
        </p:nvSpPr>
        <p:spPr>
          <a:xfrm>
            <a:off x="153959" y="2924323"/>
            <a:ext cx="1490691" cy="369332"/>
          </a:xfrm>
          <a:prstGeom prst="rect">
            <a:avLst/>
          </a:prstGeom>
          <a:noFill/>
        </p:spPr>
        <p:txBody>
          <a:bodyPr wrap="square">
            <a:spAutoFit/>
          </a:bodyPr>
          <a:lstStyle/>
          <a:p>
            <a:r>
              <a:rPr lang="ja-JP" altLang="en-US" sz="1800" b="1" dirty="0">
                <a:latin typeface="YakuHanJPs"/>
              </a:rPr>
              <a:t>不等式制約</a:t>
            </a:r>
            <a:endParaRPr lang="en-US" altLang="ja-JP" sz="1800" dirty="0"/>
          </a:p>
        </p:txBody>
      </p:sp>
      <p:sp>
        <p:nvSpPr>
          <p:cNvPr id="21" name="箭头: 右 20">
            <a:extLst>
              <a:ext uri="{FF2B5EF4-FFF2-40B4-BE49-F238E27FC236}">
                <a16:creationId xmlns:a16="http://schemas.microsoft.com/office/drawing/2014/main" id="{BD66B2D9-9D83-FC7E-E09D-D554DB11C246}"/>
              </a:ext>
            </a:extLst>
          </p:cNvPr>
          <p:cNvSpPr/>
          <p:nvPr/>
        </p:nvSpPr>
        <p:spPr>
          <a:xfrm>
            <a:off x="3801000" y="1557503"/>
            <a:ext cx="1062956" cy="16010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2" name="文本框 21">
            <a:extLst>
              <a:ext uri="{FF2B5EF4-FFF2-40B4-BE49-F238E27FC236}">
                <a16:creationId xmlns:a16="http://schemas.microsoft.com/office/drawing/2014/main" id="{C9B4A9BF-15A4-01D0-BDD4-215C52D4DB7B}"/>
              </a:ext>
            </a:extLst>
          </p:cNvPr>
          <p:cNvSpPr txBox="1"/>
          <p:nvPr/>
        </p:nvSpPr>
        <p:spPr>
          <a:xfrm>
            <a:off x="4009312" y="1138786"/>
            <a:ext cx="646331" cy="369332"/>
          </a:xfrm>
          <a:prstGeom prst="rect">
            <a:avLst/>
          </a:prstGeom>
          <a:noFill/>
        </p:spPr>
        <p:txBody>
          <a:bodyPr wrap="none" rtlCol="0">
            <a:spAutoFit/>
          </a:bodyPr>
          <a:lstStyle/>
          <a:p>
            <a:r>
              <a:rPr lang="ja-JP" altLang="en-US" dirty="0"/>
              <a:t>移項</a:t>
            </a:r>
            <a:endParaRPr lang="zh-CN" altLang="en-US" dirty="0"/>
          </a:p>
        </p:txBody>
      </p:sp>
      <p:sp>
        <p:nvSpPr>
          <p:cNvPr id="23" name="文本框 22">
            <a:extLst>
              <a:ext uri="{FF2B5EF4-FFF2-40B4-BE49-F238E27FC236}">
                <a16:creationId xmlns:a16="http://schemas.microsoft.com/office/drawing/2014/main" id="{C9FED921-E13A-7F63-D59B-E6DF18D0D964}"/>
              </a:ext>
            </a:extLst>
          </p:cNvPr>
          <p:cNvSpPr txBox="1"/>
          <p:nvPr/>
        </p:nvSpPr>
        <p:spPr>
          <a:xfrm>
            <a:off x="4060112" y="1757472"/>
            <a:ext cx="646331" cy="369332"/>
          </a:xfrm>
          <a:prstGeom prst="rect">
            <a:avLst/>
          </a:prstGeom>
          <a:noFill/>
        </p:spPr>
        <p:txBody>
          <a:bodyPr wrap="none" rtlCol="0">
            <a:spAutoFit/>
          </a:bodyPr>
          <a:lstStyle/>
          <a:p>
            <a:r>
              <a:rPr lang="ja-JP" altLang="en-US" dirty="0"/>
              <a:t>二乗</a:t>
            </a:r>
            <a:endParaRPr lang="zh-CN" altLang="en-US" dirty="0"/>
          </a:p>
        </p:txBody>
      </p:sp>
      <mc:AlternateContent xmlns:mc="http://schemas.openxmlformats.org/markup-compatibility/2006">
        <mc:Choice xmlns:a14="http://schemas.microsoft.com/office/drawing/2010/main" Requires="a14">
          <p:sp>
            <p:nvSpPr>
              <p:cNvPr id="24" name="文本框 23">
                <a:extLst>
                  <a:ext uri="{FF2B5EF4-FFF2-40B4-BE49-F238E27FC236}">
                    <a16:creationId xmlns:a16="http://schemas.microsoft.com/office/drawing/2014/main" id="{8F3CF043-AB13-5704-9AD9-09ED179B215D}"/>
                  </a:ext>
                </a:extLst>
              </p:cNvPr>
              <p:cNvSpPr txBox="1"/>
              <p:nvPr/>
            </p:nvSpPr>
            <p:spPr>
              <a:xfrm>
                <a:off x="5558416" y="1209414"/>
                <a:ext cx="1856021" cy="79124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p>
                        <m:sSupPr>
                          <m:ctrlPr>
                            <a:rPr lang="en-US" altLang="zh-CN" i="1" smtClean="0">
                              <a:latin typeface="Cambria Math" panose="02040503050406030204" pitchFamily="18" charset="0"/>
                            </a:rPr>
                          </m:ctrlPr>
                        </m:sSupPr>
                        <m:e>
                          <m:sSub>
                            <m:sSubPr>
                              <m:ctrlPr>
                                <a:rPr lang="en-US" altLang="zh-CN" i="1" smtClean="0">
                                  <a:latin typeface="Cambria Math" panose="02040503050406030204" pitchFamily="18" charset="0"/>
                                </a:rPr>
                              </m:ctrlPr>
                            </m:sSubPr>
                            <m:e>
                              <m:r>
                                <a:rPr lang="zh-CN" altLang="en-US" i="1" smtClean="0">
                                  <a:latin typeface="Cambria Math" panose="02040503050406030204" pitchFamily="18" charset="0"/>
                                </a:rPr>
                                <m:t>𝜆</m:t>
                              </m:r>
                            </m:e>
                            <m:sub>
                              <m:r>
                                <a:rPr lang="en-US" altLang="zh-CN" b="0" i="1" smtClean="0">
                                  <a:latin typeface="Cambria Math" panose="02040503050406030204" pitchFamily="18" charset="0"/>
                                </a:rPr>
                                <m:t>0</m:t>
                              </m:r>
                            </m:sub>
                          </m:sSub>
                          <m:d>
                            <m:dPr>
                              <m:ctrlPr>
                                <a:rPr lang="en-US" altLang="zh-CN" i="1" smtClean="0">
                                  <a:latin typeface="Cambria Math" panose="02040503050406030204" pitchFamily="18" charset="0"/>
                                </a:rPr>
                              </m:ctrlPr>
                            </m:dPr>
                            <m:e>
                              <m:nary>
                                <m:naryPr>
                                  <m:chr m:val="∑"/>
                                  <m:supHide m:val="on"/>
                                  <m:ctrlPr>
                                    <a:rPr lang="en-US" altLang="zh-CN" i="1">
                                      <a:latin typeface="Cambria Math" panose="02040503050406030204" pitchFamily="18" charset="0"/>
                                    </a:rPr>
                                  </m:ctrlPr>
                                </m:naryPr>
                                <m:sub>
                                  <m:r>
                                    <m:rPr>
                                      <m:brk m:alnAt="7"/>
                                    </m:rPr>
                                    <a:rPr lang="en-US" altLang="zh-CN" i="1">
                                      <a:latin typeface="Cambria Math" panose="02040503050406030204" pitchFamily="18" charset="0"/>
                                    </a:rPr>
                                    <m:t>𝑖</m:t>
                                  </m:r>
                                </m:sub>
                                <m:sup/>
                                <m:e>
                                  <m:sSub>
                                    <m:sSubPr>
                                      <m:ctrlPr>
                                        <a:rPr lang="en-US" altLang="zh-CN" i="1">
                                          <a:latin typeface="Cambria Math" panose="02040503050406030204" pitchFamily="18" charset="0"/>
                                        </a:rPr>
                                      </m:ctrlPr>
                                    </m:sSubPr>
                                    <m:e>
                                      <m:r>
                                        <a:rPr lang="en-US" altLang="zh-CN" i="1">
                                          <a:latin typeface="Cambria Math" panose="02040503050406030204" pitchFamily="18" charset="0"/>
                                        </a:rPr>
                                        <m:t>𝑐</m:t>
                                      </m:r>
                                    </m:e>
                                    <m:sub>
                                      <m:r>
                                        <a:rPr lang="en-US" altLang="zh-CN" i="1">
                                          <a:latin typeface="Cambria Math" panose="02040503050406030204" pitchFamily="18" charset="0"/>
                                        </a:rPr>
                                        <m:t>𝑖</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sub>
                                  </m:sSub>
                                </m:e>
                              </m:nary>
                              <m:r>
                                <a:rPr lang="en-US" altLang="zh-CN" b="0" i="1" smtClean="0">
                                  <a:latin typeface="Cambria Math" panose="02040503050406030204" pitchFamily="18" charset="0"/>
                                </a:rPr>
                                <m:t>−</m:t>
                              </m:r>
                              <m:r>
                                <a:rPr lang="en-US" altLang="zh-CN" b="0" i="1" smtClean="0">
                                  <a:latin typeface="Cambria Math" panose="02040503050406030204" pitchFamily="18" charset="0"/>
                                </a:rPr>
                                <m:t>𝐶</m:t>
                              </m:r>
                            </m:e>
                          </m:d>
                        </m:e>
                        <m:sup>
                          <m:r>
                            <a:rPr lang="en-US" altLang="zh-CN" b="0" i="1" smtClean="0">
                              <a:latin typeface="Cambria Math" panose="02040503050406030204" pitchFamily="18" charset="0"/>
                            </a:rPr>
                            <m:t>2</m:t>
                          </m:r>
                        </m:sup>
                      </m:sSup>
                    </m:oMath>
                  </m:oMathPara>
                </a14:m>
                <a:endParaRPr lang="zh-CN" altLang="en-US" dirty="0"/>
              </a:p>
            </p:txBody>
          </p:sp>
        </mc:Choice>
        <mc:Fallback>
          <p:sp>
            <p:nvSpPr>
              <p:cNvPr id="24" name="文本框 23">
                <a:extLst>
                  <a:ext uri="{FF2B5EF4-FFF2-40B4-BE49-F238E27FC236}">
                    <a16:creationId xmlns:a16="http://schemas.microsoft.com/office/drawing/2014/main" id="{8F3CF043-AB13-5704-9AD9-09ED179B215D}"/>
                  </a:ext>
                </a:extLst>
              </p:cNvPr>
              <p:cNvSpPr txBox="1">
                <a:spLocks noRot="1" noChangeAspect="1" noMove="1" noResize="1" noEditPoints="1" noAdjustHandles="1" noChangeArrowheads="1" noChangeShapeType="1" noTextEdit="1"/>
              </p:cNvSpPr>
              <p:nvPr/>
            </p:nvSpPr>
            <p:spPr>
              <a:xfrm>
                <a:off x="5558416" y="1209414"/>
                <a:ext cx="1856021" cy="791242"/>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8" name="文本框 27">
                <a:extLst>
                  <a:ext uri="{FF2B5EF4-FFF2-40B4-BE49-F238E27FC236}">
                    <a16:creationId xmlns:a16="http://schemas.microsoft.com/office/drawing/2014/main" id="{431F8667-3BA1-8AA8-B7A9-3B2787455436}"/>
                  </a:ext>
                </a:extLst>
              </p:cNvPr>
              <p:cNvSpPr txBox="1"/>
              <p:nvPr/>
            </p:nvSpPr>
            <p:spPr>
              <a:xfrm>
                <a:off x="444500" y="3695525"/>
                <a:ext cx="10769600" cy="2585323"/>
              </a:xfrm>
              <a:prstGeom prst="rect">
                <a:avLst/>
              </a:prstGeom>
              <a:noFill/>
            </p:spPr>
            <p:txBody>
              <a:bodyPr wrap="square">
                <a:spAutoFit/>
              </a:bodyPr>
              <a:lstStyle/>
              <a:p>
                <a:r>
                  <a:rPr lang="ja-JP" altLang="en-US" dirty="0"/>
                  <a:t>①</a:t>
                </a:r>
                <a:r>
                  <a:rPr lang="en-US" altLang="ja-JP" dirty="0"/>
                  <a:t>unbalanced penalization</a:t>
                </a:r>
                <a:r>
                  <a:rPr lang="ja-JP" altLang="en-US" dirty="0"/>
                  <a:t>方法</a:t>
                </a:r>
                <a:endParaRPr lang="en-US" altLang="ja-JP" dirty="0"/>
              </a:p>
              <a:p>
                <a:endParaRPr lang="en-US" altLang="zh-CN" dirty="0"/>
              </a:p>
              <a:p>
                <a:endParaRPr lang="en-US" altLang="zh-CN" dirty="0"/>
              </a:p>
              <a:p>
                <a:endParaRPr lang="en-US" altLang="zh-CN" dirty="0"/>
              </a:p>
              <a:p>
                <a:pPr/>
                <a14:m>
                  <m:oMath xmlns:m="http://schemas.openxmlformats.org/officeDocument/2006/math">
                    <m:r>
                      <a:rPr lang="zh-CN" altLang="en-US" sz="1800" i="1" smtClean="0">
                        <a:latin typeface="Cambria Math" panose="02040503050406030204" pitchFamily="18" charset="0"/>
                      </a:rPr>
                      <m:t>𝜉</m:t>
                    </m:r>
                    <m:d>
                      <m:dPr>
                        <m:ctrlPr>
                          <a:rPr lang="en-US" altLang="zh-CN" sz="1800" i="1" smtClean="0">
                            <a:latin typeface="Cambria Math" panose="02040503050406030204" pitchFamily="18" charset="0"/>
                          </a:rPr>
                        </m:ctrlPr>
                      </m:dPr>
                      <m:e>
                        <m:r>
                          <a:rPr lang="en-US" altLang="zh-CN" sz="1800" b="0" i="1" smtClean="0">
                            <a:latin typeface="Cambria Math" panose="02040503050406030204" pitchFamily="18" charset="0"/>
                          </a:rPr>
                          <m:t>𝑥</m:t>
                        </m:r>
                      </m:e>
                    </m:d>
                  </m:oMath>
                </a14:m>
                <a:r>
                  <a:rPr lang="ja-JP" altLang="en-US" dirty="0"/>
                  <a:t>はペナルティー項として目的関数に加える</a:t>
                </a:r>
                <a:endParaRPr lang="en-US" altLang="ja-JP" dirty="0"/>
              </a:p>
              <a:p>
                <a:pPr/>
                <a:endParaRPr lang="en-US" altLang="zh-CN" dirty="0"/>
              </a:p>
              <a:p>
                <a:pPr marL="285750" indent="-285750">
                  <a:buFont typeface="Arial" panose="020B0604020202020204" pitchFamily="34" charset="0"/>
                  <a:buChar char="•"/>
                </a:pPr>
                <a14:m>
                  <m:oMath xmlns:m="http://schemas.openxmlformats.org/officeDocument/2006/math">
                    <m:r>
                      <a:rPr lang="en-US" altLang="zh-CN" b="0" i="1" smtClean="0">
                        <a:latin typeface="Cambria Math" panose="02040503050406030204" pitchFamily="18" charset="0"/>
                      </a:rPr>
                      <m:t>h</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ea typeface="Cambria Math" panose="02040503050406030204" pitchFamily="18" charset="0"/>
                      </a:rPr>
                      <m:t>≥0</m:t>
                    </m:r>
                  </m:oMath>
                </a14:m>
                <a:r>
                  <a:rPr lang="ja-JP" altLang="en-US" dirty="0"/>
                  <a:t>の時（制約条件を満たす）、</a:t>
                </a:r>
                <a14:m>
                  <m:oMath xmlns:m="http://schemas.openxmlformats.org/officeDocument/2006/math">
                    <m:r>
                      <a:rPr lang="zh-CN" altLang="en-US" i="1">
                        <a:latin typeface="Cambria Math" panose="02040503050406030204" pitchFamily="18" charset="0"/>
                      </a:rPr>
                      <m:t>𝜉</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oMath>
                </a14:m>
                <a:r>
                  <a:rPr lang="ja-JP" altLang="en-US" dirty="0"/>
                  <a:t>はより小さい（目的関数の増加は小さい）</a:t>
                </a:r>
                <a:endParaRPr lang="zh-CN" altLang="en-US" dirty="0"/>
              </a:p>
              <a:p>
                <a:pPr marL="285750" indent="-285750">
                  <a:buFont typeface="Arial" panose="020B0604020202020204" pitchFamily="34" charset="0"/>
                  <a:buChar char="•"/>
                </a:pPr>
                <a14:m>
                  <m:oMath xmlns:m="http://schemas.openxmlformats.org/officeDocument/2006/math">
                    <m:r>
                      <a:rPr lang="en-US" altLang="zh-CN" b="0" i="1" smtClean="0">
                        <a:latin typeface="Cambria Math" panose="02040503050406030204" pitchFamily="18" charset="0"/>
                      </a:rPr>
                      <m:t>h</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i="1">
                        <a:latin typeface="Cambria Math" panose="02040503050406030204" pitchFamily="18" charset="0"/>
                        <a:ea typeface="Cambria Math" panose="02040503050406030204" pitchFamily="18" charset="0"/>
                      </a:rPr>
                      <m:t>&lt;</m:t>
                    </m:r>
                    <m:r>
                      <a:rPr lang="en-US" altLang="zh-CN" b="0" i="1" smtClean="0">
                        <a:latin typeface="Cambria Math" panose="02040503050406030204" pitchFamily="18" charset="0"/>
                        <a:ea typeface="Cambria Math" panose="02040503050406030204" pitchFamily="18" charset="0"/>
                      </a:rPr>
                      <m:t>0</m:t>
                    </m:r>
                  </m:oMath>
                </a14:m>
                <a:r>
                  <a:rPr lang="ja-JP" altLang="en-US" dirty="0"/>
                  <a:t>の時（制約条件を満たさない）、</a:t>
                </a:r>
                <a14:m>
                  <m:oMath xmlns:m="http://schemas.openxmlformats.org/officeDocument/2006/math">
                    <m:r>
                      <a:rPr lang="zh-CN" altLang="en-US" i="1">
                        <a:latin typeface="Cambria Math" panose="02040503050406030204" pitchFamily="18" charset="0"/>
                      </a:rPr>
                      <m:t>𝜉</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oMath>
                </a14:m>
                <a:r>
                  <a:rPr lang="ja-JP" altLang="en-US" dirty="0"/>
                  <a:t>はより大きい（目的関数の増加は大きい）</a:t>
                </a:r>
                <a:endParaRPr lang="zh-CN" altLang="en-US" dirty="0"/>
              </a:p>
              <a:p>
                <a:pPr marL="285750" indent="-285750">
                  <a:buFont typeface="Arial" panose="020B0604020202020204" pitchFamily="34" charset="0"/>
                  <a:buChar char="•"/>
                </a:pPr>
                <a:endParaRPr lang="zh-CN" altLang="en-US" dirty="0"/>
              </a:p>
            </p:txBody>
          </p:sp>
        </mc:Choice>
        <mc:Fallback>
          <p:sp>
            <p:nvSpPr>
              <p:cNvPr id="28" name="文本框 27">
                <a:extLst>
                  <a:ext uri="{FF2B5EF4-FFF2-40B4-BE49-F238E27FC236}">
                    <a16:creationId xmlns:a16="http://schemas.microsoft.com/office/drawing/2014/main" id="{431F8667-3BA1-8AA8-B7A9-3B2787455436}"/>
                  </a:ext>
                </a:extLst>
              </p:cNvPr>
              <p:cNvSpPr txBox="1">
                <a:spLocks noRot="1" noChangeAspect="1" noMove="1" noResize="1" noEditPoints="1" noAdjustHandles="1" noChangeArrowheads="1" noChangeShapeType="1" noTextEdit="1"/>
              </p:cNvSpPr>
              <p:nvPr/>
            </p:nvSpPr>
            <p:spPr>
              <a:xfrm>
                <a:off x="444500" y="3695525"/>
                <a:ext cx="10769600" cy="2585323"/>
              </a:xfrm>
              <a:prstGeom prst="rect">
                <a:avLst/>
              </a:prstGeom>
              <a:blipFill>
                <a:blip r:embed="rId7"/>
                <a:stretch>
                  <a:fillRect l="-509" t="-117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9" name="文本框 28">
                <a:extLst>
                  <a:ext uri="{FF2B5EF4-FFF2-40B4-BE49-F238E27FC236}">
                    <a16:creationId xmlns:a16="http://schemas.microsoft.com/office/drawing/2014/main" id="{B17D1C4E-01DF-5AEB-240D-417583CC9035}"/>
                  </a:ext>
                </a:extLst>
              </p:cNvPr>
              <p:cNvSpPr txBox="1"/>
              <p:nvPr/>
            </p:nvSpPr>
            <p:spPr>
              <a:xfrm>
                <a:off x="2543869" y="4244304"/>
                <a:ext cx="3619004" cy="36933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zh-CN" altLang="en-US" sz="2400" i="1" smtClean="0">
                          <a:latin typeface="Cambria Math" panose="02040503050406030204" pitchFamily="18" charset="0"/>
                        </a:rPr>
                        <m:t>𝜉</m:t>
                      </m:r>
                      <m:d>
                        <m:dPr>
                          <m:ctrlPr>
                            <a:rPr lang="en-US" altLang="zh-CN" sz="2400" i="1" smtClean="0">
                              <a:latin typeface="Cambria Math" panose="02040503050406030204" pitchFamily="18" charset="0"/>
                            </a:rPr>
                          </m:ctrlPr>
                        </m:dPr>
                        <m:e>
                          <m:r>
                            <a:rPr lang="en-US" altLang="zh-CN" sz="2400" b="0" i="1" smtClean="0">
                              <a:latin typeface="Cambria Math" panose="02040503050406030204" pitchFamily="18" charset="0"/>
                            </a:rPr>
                            <m:t>𝑥</m:t>
                          </m:r>
                        </m:e>
                      </m:d>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zh-CN" altLang="en-US" sz="2400" b="0" i="1" smtClean="0">
                              <a:latin typeface="Cambria Math" panose="02040503050406030204" pitchFamily="18" charset="0"/>
                            </a:rPr>
                            <m:t>𝜆</m:t>
                          </m:r>
                        </m:e>
                        <m:sub>
                          <m:r>
                            <a:rPr lang="en-US" altLang="zh-CN" sz="2400" b="0" i="1" smtClean="0">
                              <a:latin typeface="Cambria Math" panose="02040503050406030204" pitchFamily="18" charset="0"/>
                            </a:rPr>
                            <m:t>1</m:t>
                          </m:r>
                        </m:sub>
                      </m:sSub>
                      <m:r>
                        <a:rPr lang="en-US" altLang="zh-CN" sz="2400" b="0" i="1" smtClean="0">
                          <a:latin typeface="Cambria Math" panose="02040503050406030204" pitchFamily="18" charset="0"/>
                        </a:rPr>
                        <m:t>h</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𝑥</m:t>
                          </m:r>
                        </m:e>
                      </m:d>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zh-CN" altLang="en-US" sz="2400" b="0" i="1" smtClean="0">
                              <a:latin typeface="Cambria Math" panose="02040503050406030204" pitchFamily="18" charset="0"/>
                            </a:rPr>
                            <m:t>𝜆</m:t>
                          </m:r>
                        </m:e>
                        <m:sub>
                          <m:r>
                            <a:rPr lang="en-US" altLang="zh-CN" sz="2400" b="0" i="1" smtClean="0">
                              <a:latin typeface="Cambria Math" panose="02040503050406030204" pitchFamily="18" charset="0"/>
                            </a:rPr>
                            <m:t>2</m:t>
                          </m:r>
                        </m:sub>
                      </m:sSub>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h</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𝑥</m:t>
                          </m:r>
                          <m:r>
                            <a:rPr lang="en-US" altLang="zh-CN" sz="2400" b="0" i="1" smtClean="0">
                              <a:latin typeface="Cambria Math" panose="02040503050406030204" pitchFamily="18" charset="0"/>
                            </a:rPr>
                            <m:t>)</m:t>
                          </m:r>
                        </m:e>
                        <m:sup>
                          <m:r>
                            <a:rPr lang="en-US" altLang="zh-CN" sz="2400" b="0" i="1" smtClean="0">
                              <a:latin typeface="Cambria Math" panose="02040503050406030204" pitchFamily="18" charset="0"/>
                            </a:rPr>
                            <m:t>2</m:t>
                          </m:r>
                        </m:sup>
                      </m:sSup>
                    </m:oMath>
                  </m:oMathPara>
                </a14:m>
                <a:endParaRPr lang="zh-CN" altLang="en-US" sz="2400" dirty="0"/>
              </a:p>
            </p:txBody>
          </p:sp>
        </mc:Choice>
        <mc:Fallback>
          <p:sp>
            <p:nvSpPr>
              <p:cNvPr id="29" name="文本框 28">
                <a:extLst>
                  <a:ext uri="{FF2B5EF4-FFF2-40B4-BE49-F238E27FC236}">
                    <a16:creationId xmlns:a16="http://schemas.microsoft.com/office/drawing/2014/main" id="{B17D1C4E-01DF-5AEB-240D-417583CC9035}"/>
                  </a:ext>
                </a:extLst>
              </p:cNvPr>
              <p:cNvSpPr txBox="1">
                <a:spLocks noRot="1" noChangeAspect="1" noMove="1" noResize="1" noEditPoints="1" noAdjustHandles="1" noChangeArrowheads="1" noChangeShapeType="1" noTextEdit="1"/>
              </p:cNvSpPr>
              <p:nvPr/>
            </p:nvSpPr>
            <p:spPr>
              <a:xfrm>
                <a:off x="2543869" y="4244304"/>
                <a:ext cx="3619004" cy="369332"/>
              </a:xfrm>
              <a:prstGeom prst="rect">
                <a:avLst/>
              </a:prstGeom>
              <a:blipFill>
                <a:blip r:embed="rId8"/>
                <a:stretch>
                  <a:fillRect l="-2189" b="-3442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1" name="文本框 30">
                <a:extLst>
                  <a:ext uri="{FF2B5EF4-FFF2-40B4-BE49-F238E27FC236}">
                    <a16:creationId xmlns:a16="http://schemas.microsoft.com/office/drawing/2014/main" id="{A5FA4ADA-E4A3-953D-2260-086280E2329F}"/>
                  </a:ext>
                </a:extLst>
              </p:cNvPr>
              <p:cNvSpPr txBox="1"/>
              <p:nvPr/>
            </p:nvSpPr>
            <p:spPr>
              <a:xfrm>
                <a:off x="8108950" y="3679500"/>
                <a:ext cx="3889276" cy="966803"/>
              </a:xfrm>
              <a:prstGeom prst="rect">
                <a:avLst/>
              </a:prstGeom>
              <a:noFill/>
              <a:ln>
                <a:solidFill>
                  <a:schemeClr val="tx1"/>
                </a:solidFill>
              </a:ln>
            </p:spPr>
            <p:txBody>
              <a:bodyPr wrap="square">
                <a:spAutoFit/>
              </a:bodyPr>
              <a:lstStyle/>
              <a:p>
                <a:pPr algn="ctr"/>
                <a14:m>
                  <m:oMathPara xmlns:m="http://schemas.openxmlformats.org/officeDocument/2006/math">
                    <m:oMathParaPr>
                      <m:jc m:val="centerGroup"/>
                    </m:oMathParaPr>
                    <m:oMath xmlns:m="http://schemas.openxmlformats.org/officeDocument/2006/math">
                      <m:r>
                        <a:rPr lang="en-US" altLang="zh-CN" sz="1600" b="0" i="1" smtClean="0">
                          <a:latin typeface="Cambria Math" panose="02040503050406030204" pitchFamily="18" charset="0"/>
                        </a:rPr>
                        <m:t>h</m:t>
                      </m:r>
                      <m:d>
                        <m:dPr>
                          <m:ctrlPr>
                            <a:rPr lang="en-US" altLang="zh-CN" sz="1600" b="0" i="1" smtClean="0">
                              <a:latin typeface="Cambria Math" panose="02040503050406030204" pitchFamily="18" charset="0"/>
                            </a:rPr>
                          </m:ctrlPr>
                        </m:dPr>
                        <m:e>
                          <m:r>
                            <a:rPr lang="en-US" altLang="zh-CN" sz="1600" b="0" i="1" smtClean="0">
                              <a:latin typeface="Cambria Math" panose="02040503050406030204" pitchFamily="18" charset="0"/>
                            </a:rPr>
                            <m:t>𝑥</m:t>
                          </m:r>
                        </m:e>
                      </m:d>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𝑊</m:t>
                      </m:r>
                      <m:r>
                        <a:rPr lang="en-US" altLang="zh-CN" sz="1600" b="0" i="1" smtClean="0">
                          <a:latin typeface="Cambria Math" panose="02040503050406030204" pitchFamily="18" charset="0"/>
                        </a:rPr>
                        <m:t>−</m:t>
                      </m:r>
                      <m:nary>
                        <m:naryPr>
                          <m:chr m:val="∑"/>
                          <m:supHide m:val="on"/>
                          <m:ctrlPr>
                            <a:rPr lang="en-US" altLang="zh-CN" sz="1600" i="1">
                              <a:latin typeface="Cambria Math" panose="02040503050406030204" pitchFamily="18" charset="0"/>
                            </a:rPr>
                          </m:ctrlPr>
                        </m:naryPr>
                        <m:sub>
                          <m:r>
                            <m:rPr>
                              <m:brk m:alnAt="7"/>
                            </m:rPr>
                            <a:rPr lang="en-US" altLang="zh-CN" sz="1600" i="1">
                              <a:latin typeface="Cambria Math" panose="02040503050406030204" pitchFamily="18" charset="0"/>
                            </a:rPr>
                            <m:t>𝑖</m:t>
                          </m:r>
                        </m:sub>
                        <m:sup/>
                        <m:e>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𝑤</m:t>
                              </m:r>
                            </m:e>
                            <m:sub>
                              <m:r>
                                <a:rPr lang="en-US" altLang="zh-CN" sz="1600" i="1">
                                  <a:latin typeface="Cambria Math" panose="02040503050406030204" pitchFamily="18" charset="0"/>
                                </a:rPr>
                                <m:t>𝑖</m:t>
                              </m:r>
                            </m:sub>
                          </m:sSub>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𝑥</m:t>
                              </m:r>
                            </m:e>
                            <m:sub>
                              <m:r>
                                <a:rPr lang="en-US" altLang="zh-CN" sz="1600" i="1">
                                  <a:latin typeface="Cambria Math" panose="02040503050406030204" pitchFamily="18" charset="0"/>
                                </a:rPr>
                                <m:t>𝑖</m:t>
                              </m:r>
                            </m:sub>
                          </m:sSub>
                        </m:e>
                      </m:nary>
                    </m:oMath>
                  </m:oMathPara>
                </a14:m>
                <a:endParaRPr lang="en-US" altLang="zh-CN" sz="1600" dirty="0"/>
              </a:p>
              <a:p>
                <a:pPr algn="ctr"/>
                <a14:m>
                  <m:oMath xmlns:m="http://schemas.openxmlformats.org/officeDocument/2006/math">
                    <m:r>
                      <a:rPr lang="en-US" altLang="zh-CN" sz="1600" b="0" i="1" smtClean="0">
                        <a:latin typeface="Cambria Math" panose="02040503050406030204" pitchFamily="18" charset="0"/>
                      </a:rPr>
                      <m:t>h</m:t>
                    </m:r>
                    <m:d>
                      <m:dPr>
                        <m:ctrlPr>
                          <a:rPr lang="en-US" altLang="zh-CN" sz="1600" b="0" i="1" smtClean="0">
                            <a:latin typeface="Cambria Math" panose="02040503050406030204" pitchFamily="18" charset="0"/>
                          </a:rPr>
                        </m:ctrlPr>
                      </m:dPr>
                      <m:e>
                        <m:r>
                          <a:rPr lang="en-US" altLang="zh-CN" sz="1600" b="0" i="1" smtClean="0">
                            <a:latin typeface="Cambria Math" panose="02040503050406030204" pitchFamily="18" charset="0"/>
                          </a:rPr>
                          <m:t>𝑥</m:t>
                        </m:r>
                      </m:e>
                    </m:d>
                    <m:r>
                      <a:rPr lang="en-US" altLang="zh-CN" sz="1600" b="0" i="1" smtClean="0">
                        <a:latin typeface="Cambria Math" panose="02040503050406030204" pitchFamily="18" charset="0"/>
                        <a:ea typeface="Cambria Math" panose="02040503050406030204" pitchFamily="18" charset="0"/>
                      </a:rPr>
                      <m:t>≥0</m:t>
                    </m:r>
                  </m:oMath>
                </a14:m>
                <a:r>
                  <a:rPr lang="ja-JP" altLang="en-US" sz="1600" dirty="0"/>
                  <a:t>（制約条件に満たす場合）</a:t>
                </a:r>
                <a:endParaRPr lang="zh-CN" altLang="en-US" sz="1600" dirty="0"/>
              </a:p>
            </p:txBody>
          </p:sp>
        </mc:Choice>
        <mc:Fallback>
          <p:sp>
            <p:nvSpPr>
              <p:cNvPr id="31" name="文本框 30">
                <a:extLst>
                  <a:ext uri="{FF2B5EF4-FFF2-40B4-BE49-F238E27FC236}">
                    <a16:creationId xmlns:a16="http://schemas.microsoft.com/office/drawing/2014/main" id="{A5FA4ADA-E4A3-953D-2260-086280E2329F}"/>
                  </a:ext>
                </a:extLst>
              </p:cNvPr>
              <p:cNvSpPr txBox="1">
                <a:spLocks noRot="1" noChangeAspect="1" noMove="1" noResize="1" noEditPoints="1" noAdjustHandles="1" noChangeArrowheads="1" noChangeShapeType="1" noTextEdit="1"/>
              </p:cNvSpPr>
              <p:nvPr/>
            </p:nvSpPr>
            <p:spPr>
              <a:xfrm>
                <a:off x="8108950" y="3679500"/>
                <a:ext cx="3889276" cy="966803"/>
              </a:xfrm>
              <a:prstGeom prst="rect">
                <a:avLst/>
              </a:prstGeom>
              <a:blipFill>
                <a:blip r:embed="rId9"/>
                <a:stretch>
                  <a:fillRect b="-3750"/>
                </a:stretch>
              </a:blipFill>
              <a:ln>
                <a:solidFill>
                  <a:schemeClr val="tx1"/>
                </a:solidFill>
              </a:ln>
            </p:spPr>
            <p:txBody>
              <a:bodyPr/>
              <a:lstStyle/>
              <a:p>
                <a:r>
                  <a:rPr lang="zh-CN" altLang="en-US">
                    <a:noFill/>
                  </a:rPr>
                  <a:t> </a:t>
                </a:r>
              </a:p>
            </p:txBody>
          </p:sp>
        </mc:Fallback>
      </mc:AlternateContent>
      <p:cxnSp>
        <p:nvCxnSpPr>
          <p:cNvPr id="33" name="直接连接符 32">
            <a:extLst>
              <a:ext uri="{FF2B5EF4-FFF2-40B4-BE49-F238E27FC236}">
                <a16:creationId xmlns:a16="http://schemas.microsoft.com/office/drawing/2014/main" id="{E66AC6B3-F059-E138-BECE-1CEE0ED1E314}"/>
              </a:ext>
            </a:extLst>
          </p:cNvPr>
          <p:cNvCxnSpPr>
            <a:cxnSpLocks/>
          </p:cNvCxnSpPr>
          <p:nvPr/>
        </p:nvCxnSpPr>
        <p:spPr>
          <a:xfrm>
            <a:off x="203003" y="2476500"/>
            <a:ext cx="7211434" cy="0"/>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39694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3C3242-CA20-0979-6D91-6A68BADF2734}"/>
            </a:ext>
          </a:extLst>
        </p:cNvPr>
        <p:cNvGrpSpPr/>
        <p:nvPr/>
      </p:nvGrpSpPr>
      <p:grpSpPr>
        <a:xfrm>
          <a:off x="0" y="0"/>
          <a:ext cx="0" cy="0"/>
          <a:chOff x="0" y="0"/>
          <a:chExt cx="0" cy="0"/>
        </a:xfrm>
      </p:grpSpPr>
      <p:sp>
        <p:nvSpPr>
          <p:cNvPr id="4" name="矩形: 圆角 3">
            <a:extLst>
              <a:ext uri="{FF2B5EF4-FFF2-40B4-BE49-F238E27FC236}">
                <a16:creationId xmlns:a16="http://schemas.microsoft.com/office/drawing/2014/main" id="{941B5EC6-2B03-B50B-64D4-2EDD0FE9F0A0}"/>
              </a:ext>
            </a:extLst>
          </p:cNvPr>
          <p:cNvSpPr/>
          <p:nvPr/>
        </p:nvSpPr>
        <p:spPr>
          <a:xfrm>
            <a:off x="600365" y="795352"/>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E19C0D9E-DA33-D2EE-6EE8-44B703F72230}"/>
              </a:ext>
            </a:extLst>
          </p:cNvPr>
          <p:cNvSpPr>
            <a:spLocks noGrp="1"/>
          </p:cNvSpPr>
          <p:nvPr>
            <p:ph type="title"/>
          </p:nvPr>
        </p:nvSpPr>
        <p:spPr>
          <a:xfrm>
            <a:off x="600364" y="106900"/>
            <a:ext cx="10532995" cy="598978"/>
          </a:xfrm>
        </p:spPr>
        <p:txBody>
          <a:bodyPr>
            <a:normAutofit fontScale="90000"/>
          </a:bodyPr>
          <a:lstStyle/>
          <a:p>
            <a:r>
              <a:rPr kumimoji="1" lang="en-US" altLang="ja-JP" b="1" dirty="0"/>
              <a:t>METHOD</a:t>
            </a:r>
            <a:endParaRPr kumimoji="1" lang="ja-JP" altLang="en-US" b="1" dirty="0"/>
          </a:p>
        </p:txBody>
      </p:sp>
      <mc:AlternateContent xmlns:mc="http://schemas.openxmlformats.org/markup-compatibility/2006">
        <mc:Choice xmlns:a14="http://schemas.microsoft.com/office/drawing/2010/main" Requires="a14">
          <p:sp>
            <p:nvSpPr>
              <p:cNvPr id="7" name="文本框 6">
                <a:extLst>
                  <a:ext uri="{FF2B5EF4-FFF2-40B4-BE49-F238E27FC236}">
                    <a16:creationId xmlns:a16="http://schemas.microsoft.com/office/drawing/2014/main" id="{AB2E43B9-5545-73FF-EDBE-FF6DCF271A90}"/>
                  </a:ext>
                </a:extLst>
              </p:cNvPr>
              <p:cNvSpPr txBox="1"/>
              <p:nvPr/>
            </p:nvSpPr>
            <p:spPr>
              <a:xfrm>
                <a:off x="1503705" y="890517"/>
                <a:ext cx="2316345" cy="76456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nary>
                        <m:naryPr>
                          <m:chr m:val="∑"/>
                          <m:supHide m:val="on"/>
                          <m:ctrlPr>
                            <a:rPr lang="en-US" altLang="zh-CN" b="0" i="1" smtClean="0">
                              <a:latin typeface="Cambria Math" panose="02040503050406030204" pitchFamily="18" charset="0"/>
                            </a:rPr>
                          </m:ctrlPr>
                        </m:naryPr>
                        <m:sub>
                          <m:r>
                            <m:rPr>
                              <m:brk m:alnAt="7"/>
                            </m:rPr>
                            <a:rPr lang="en-US" altLang="zh-CN" b="0" i="1" smtClean="0">
                              <a:latin typeface="Cambria Math" panose="02040503050406030204" pitchFamily="18" charset="0"/>
                            </a:rPr>
                            <m:t>𝑖</m:t>
                          </m:r>
                        </m:sub>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𝑖</m:t>
                              </m:r>
                            </m:sub>
                          </m:s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e>
                      </m:nary>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rPr>
                        <m:t>𝑊</m:t>
                      </m:r>
                    </m:oMath>
                  </m:oMathPara>
                </a14:m>
                <a:endParaRPr lang="zh-CN" altLang="en-US" dirty="0"/>
              </a:p>
            </p:txBody>
          </p:sp>
        </mc:Choice>
        <mc:Fallback>
          <p:sp>
            <p:nvSpPr>
              <p:cNvPr id="7" name="文本框 6">
                <a:extLst>
                  <a:ext uri="{FF2B5EF4-FFF2-40B4-BE49-F238E27FC236}">
                    <a16:creationId xmlns:a16="http://schemas.microsoft.com/office/drawing/2014/main" id="{AB2E43B9-5545-73FF-EDBE-FF6DCF271A90}"/>
                  </a:ext>
                </a:extLst>
              </p:cNvPr>
              <p:cNvSpPr txBox="1">
                <a:spLocks noRot="1" noChangeAspect="1" noMove="1" noResize="1" noEditPoints="1" noAdjustHandles="1" noChangeArrowheads="1" noChangeShapeType="1" noTextEdit="1"/>
              </p:cNvSpPr>
              <p:nvPr/>
            </p:nvSpPr>
            <p:spPr>
              <a:xfrm>
                <a:off x="1503705" y="890517"/>
                <a:ext cx="2316345" cy="764568"/>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9" name="文本框 8">
                <a:extLst>
                  <a:ext uri="{FF2B5EF4-FFF2-40B4-BE49-F238E27FC236}">
                    <a16:creationId xmlns:a16="http://schemas.microsoft.com/office/drawing/2014/main" id="{43A9E0A4-12AA-33EE-DEC9-C00622B91F3C}"/>
                  </a:ext>
                </a:extLst>
              </p:cNvPr>
              <p:cNvSpPr txBox="1"/>
              <p:nvPr/>
            </p:nvSpPr>
            <p:spPr>
              <a:xfrm>
                <a:off x="8525012" y="993967"/>
                <a:ext cx="3223126" cy="1569660"/>
              </a:xfrm>
              <a:prstGeom prst="rect">
                <a:avLst/>
              </a:prstGeom>
              <a:noFill/>
              <a:ln>
                <a:solidFill>
                  <a:schemeClr val="tx1"/>
                </a:solidFill>
              </a:ln>
            </p:spPr>
            <p:txBody>
              <a:bodyPr wrap="none" rtlCol="0">
                <a:spAutoFit/>
              </a:bodyPr>
              <a:lstStyle/>
              <a:p>
                <a14:m>
                  <m:oMath xmlns:m="http://schemas.openxmlformats.org/officeDocument/2006/math">
                    <m:sSub>
                      <m:sSubPr>
                        <m:ctrlPr>
                          <a:rPr lang="en-US" altLang="zh-CN" sz="1600" i="1" smtClean="0">
                            <a:latin typeface="Cambria Math" panose="02040503050406030204" pitchFamily="18" charset="0"/>
                          </a:rPr>
                        </m:ctrlPr>
                      </m:sSubPr>
                      <m:e>
                        <m:r>
                          <a:rPr lang="en-US" altLang="zh-CN" sz="1600" i="1">
                            <a:latin typeface="Cambria Math" panose="02040503050406030204" pitchFamily="18" charset="0"/>
                          </a:rPr>
                          <m:t>𝑥</m:t>
                        </m:r>
                      </m:e>
                      <m:sub>
                        <m:r>
                          <a:rPr lang="en-US" altLang="zh-CN" sz="1600" i="1">
                            <a:latin typeface="Cambria Math" panose="02040503050406030204" pitchFamily="18" charset="0"/>
                          </a:rPr>
                          <m:t>𝑖</m:t>
                        </m:r>
                      </m:sub>
                    </m:sSub>
                    <m:r>
                      <a:rPr lang="en-US" altLang="zh-CN" sz="1600" b="0" i="1" smtClean="0">
                        <a:latin typeface="Cambria Math" panose="02040503050406030204" pitchFamily="18" charset="0"/>
                      </a:rPr>
                      <m:t> (0,1)</m:t>
                    </m:r>
                  </m:oMath>
                </a14:m>
                <a:r>
                  <a:rPr lang="ja-JP" altLang="en-US" sz="1600" dirty="0"/>
                  <a:t>   バイナリ変数</a:t>
                </a:r>
                <a:endParaRPr lang="en-US" altLang="ja-JP" sz="1600" dirty="0"/>
              </a:p>
              <a:p>
                <a:r>
                  <a:rPr lang="en-US" altLang="ja-JP" sz="1600" dirty="0"/>
                  <a:t>     </a:t>
                </a:r>
                <a14:m>
                  <m:oMath xmlns:m="http://schemas.openxmlformats.org/officeDocument/2006/math">
                    <m:sSub>
                      <m:sSubPr>
                        <m:ctrlPr>
                          <a:rPr lang="en-US" altLang="ja-JP" sz="1600" i="1" dirty="0" smtClean="0">
                            <a:latin typeface="Cambria Math" panose="02040503050406030204" pitchFamily="18" charset="0"/>
                          </a:rPr>
                        </m:ctrlPr>
                      </m:sSubPr>
                      <m:e>
                        <m:r>
                          <a:rPr lang="en-US" altLang="ja-JP" sz="1600" b="0" i="1" dirty="0" smtClean="0">
                            <a:latin typeface="Cambria Math" panose="02040503050406030204" pitchFamily="18" charset="0"/>
                          </a:rPr>
                          <m:t>𝑤</m:t>
                        </m:r>
                      </m:e>
                      <m:sub>
                        <m:r>
                          <a:rPr lang="en-US" altLang="ja-JP" sz="1600" b="0" i="1" dirty="0" smtClean="0">
                            <a:latin typeface="Cambria Math" panose="02040503050406030204" pitchFamily="18" charset="0"/>
                          </a:rPr>
                          <m:t>𝑖</m:t>
                        </m:r>
                      </m:sub>
                    </m:sSub>
                  </m:oMath>
                </a14:m>
                <a:r>
                  <a:rPr lang="ja-JP" altLang="en-US" sz="1600" dirty="0"/>
                  <a:t>　係数（整数）</a:t>
                </a:r>
                <a:endParaRPr lang="en-US" altLang="ja-JP" sz="1600" dirty="0"/>
              </a:p>
              <a:p>
                <a:r>
                  <a:rPr lang="en-US" altLang="zh-CN" sz="1600" b="0" dirty="0"/>
                  <a:t>     </a:t>
                </a:r>
                <a14:m>
                  <m:oMath xmlns:m="http://schemas.openxmlformats.org/officeDocument/2006/math">
                    <m:r>
                      <a:rPr lang="en-US" altLang="zh-CN" sz="1600" b="0" i="1" smtClean="0">
                        <a:latin typeface="Cambria Math" panose="02040503050406030204" pitchFamily="18" charset="0"/>
                      </a:rPr>
                      <m:t>𝑊</m:t>
                    </m:r>
                  </m:oMath>
                </a14:m>
                <a:r>
                  <a:rPr lang="en-US" altLang="ja-JP" sz="1600" dirty="0"/>
                  <a:t>     </a:t>
                </a:r>
                <a:r>
                  <a:rPr lang="ja-JP" altLang="en-US" sz="1600" dirty="0"/>
                  <a:t>定数</a:t>
                </a:r>
                <a:r>
                  <a:rPr lang="en-US" altLang="ja-JP" sz="1600" dirty="0"/>
                  <a:t>  </a:t>
                </a:r>
              </a:p>
              <a:p>
                <a:r>
                  <a:rPr lang="en-US" altLang="zh-CN" sz="1600" dirty="0"/>
                  <a:t>   </a:t>
                </a:r>
                <a14:m>
                  <m:oMath xmlns:m="http://schemas.openxmlformats.org/officeDocument/2006/math">
                    <m:sSub>
                      <m:sSubPr>
                        <m:ctrlPr>
                          <a:rPr lang="en-US" altLang="zh-CN" sz="1600" i="1">
                            <a:latin typeface="Cambria Math" panose="02040503050406030204" pitchFamily="18" charset="0"/>
                          </a:rPr>
                        </m:ctrlPr>
                      </m:sSubPr>
                      <m:e>
                        <m:r>
                          <a:rPr lang="zh-CN" altLang="en-US" sz="1600" i="1">
                            <a:latin typeface="Cambria Math" panose="02040503050406030204" pitchFamily="18" charset="0"/>
                          </a:rPr>
                          <m:t>𝜆</m:t>
                        </m:r>
                      </m:e>
                      <m:sub>
                        <m:r>
                          <a:rPr lang="en-US" altLang="zh-CN" sz="1600" b="0" i="1" smtClean="0">
                            <a:latin typeface="Cambria Math" panose="02040503050406030204" pitchFamily="18" charset="0"/>
                          </a:rPr>
                          <m:t>1</m:t>
                        </m:r>
                      </m:sub>
                    </m:sSub>
                  </m:oMath>
                </a14:m>
                <a:r>
                  <a:rPr lang="en-US" altLang="zh-CN" sz="1600" dirty="0"/>
                  <a:t> </a:t>
                </a:r>
                <a14:m>
                  <m:oMath xmlns:m="http://schemas.openxmlformats.org/officeDocument/2006/math">
                    <m:sSub>
                      <m:sSubPr>
                        <m:ctrlPr>
                          <a:rPr lang="en-US" altLang="zh-CN" sz="1600" i="1">
                            <a:latin typeface="Cambria Math" panose="02040503050406030204" pitchFamily="18" charset="0"/>
                          </a:rPr>
                        </m:ctrlPr>
                      </m:sSubPr>
                      <m:e>
                        <m:r>
                          <a:rPr lang="zh-CN" altLang="en-US" sz="1600" i="1">
                            <a:latin typeface="Cambria Math" panose="02040503050406030204" pitchFamily="18" charset="0"/>
                          </a:rPr>
                          <m:t>𝜆</m:t>
                        </m:r>
                      </m:e>
                      <m:sub>
                        <m:r>
                          <a:rPr lang="en-US" altLang="zh-CN" sz="1600" b="0" i="1" smtClean="0">
                            <a:latin typeface="Cambria Math" panose="02040503050406030204" pitchFamily="18" charset="0"/>
                          </a:rPr>
                          <m:t>2</m:t>
                        </m:r>
                      </m:sub>
                    </m:sSub>
                  </m:oMath>
                </a14:m>
                <a:r>
                  <a:rPr lang="en-US" altLang="ja-JP" sz="1600" dirty="0"/>
                  <a:t>   </a:t>
                </a:r>
                <a:r>
                  <a:rPr lang="ja-JP" altLang="en-US" sz="1600" dirty="0"/>
                  <a:t>ペナルティー係数</a:t>
                </a:r>
                <a:endParaRPr lang="en-US" altLang="ja-JP" sz="1600" dirty="0"/>
              </a:p>
              <a:p>
                <a:r>
                  <a:rPr lang="en-US" altLang="zh-CN" sz="1600" b="0" dirty="0"/>
                  <a:t>     </a:t>
                </a:r>
                <a14:m>
                  <m:oMath xmlns:m="http://schemas.openxmlformats.org/officeDocument/2006/math">
                    <m:r>
                      <a:rPr lang="en-US" altLang="zh-CN" sz="1600" b="0" i="1" smtClean="0">
                        <a:latin typeface="Cambria Math" panose="02040503050406030204" pitchFamily="18" charset="0"/>
                      </a:rPr>
                      <m:t>𝑄</m:t>
                    </m:r>
                  </m:oMath>
                </a14:m>
                <a:r>
                  <a:rPr lang="zh-CN" altLang="en-US" sz="1600" dirty="0"/>
                  <a:t>        </a:t>
                </a:r>
                <a:r>
                  <a:rPr lang="en-US" altLang="zh-CN" sz="1600" dirty="0"/>
                  <a:t>QUBO</a:t>
                </a:r>
                <a:r>
                  <a:rPr lang="ja-JP" altLang="en-US" sz="1600" dirty="0"/>
                  <a:t>行列 </a:t>
                </a:r>
                <a:endParaRPr lang="en-US" altLang="ja-JP" sz="1600" dirty="0"/>
              </a:p>
              <a:p>
                <a:r>
                  <a:rPr lang="en-US" altLang="ja-JP" sz="1600" b="0" dirty="0"/>
                  <a:t>     </a:t>
                </a:r>
                <a14:m>
                  <m:oMath xmlns:m="http://schemas.openxmlformats.org/officeDocument/2006/math">
                    <m:r>
                      <a:rPr lang="en-US" altLang="ja-JP" sz="1600" b="0" i="1" smtClean="0">
                        <a:latin typeface="Cambria Math" panose="02040503050406030204" pitchFamily="18" charset="0"/>
                      </a:rPr>
                      <m:t>𝑛</m:t>
                    </m:r>
                  </m:oMath>
                </a14:m>
                <a:r>
                  <a:rPr lang="en-US" altLang="ja-JP" sz="1600" dirty="0"/>
                  <a:t>        </a:t>
                </a:r>
                <a:r>
                  <a:rPr lang="ja-JP" altLang="en-US" sz="1600" dirty="0"/>
                  <a:t>バイナリ変数</a:t>
                </a:r>
                <a14:m>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𝑥</m:t>
                        </m:r>
                      </m:e>
                      <m:sub>
                        <m:r>
                          <a:rPr lang="en-US" altLang="zh-CN" sz="1600" i="1">
                            <a:latin typeface="Cambria Math" panose="02040503050406030204" pitchFamily="18" charset="0"/>
                          </a:rPr>
                          <m:t>𝑖</m:t>
                        </m:r>
                      </m:sub>
                    </m:sSub>
                  </m:oMath>
                </a14:m>
                <a:r>
                  <a:rPr lang="ja-JP" altLang="en-US" sz="1600" dirty="0"/>
                  <a:t>の個数</a:t>
                </a:r>
                <a:r>
                  <a:rPr lang="en-US" altLang="ja-JP" sz="1600" dirty="0"/>
                  <a:t>   </a:t>
                </a:r>
              </a:p>
            </p:txBody>
          </p:sp>
        </mc:Choice>
        <mc:Fallback>
          <p:sp>
            <p:nvSpPr>
              <p:cNvPr id="9" name="文本框 8">
                <a:extLst>
                  <a:ext uri="{FF2B5EF4-FFF2-40B4-BE49-F238E27FC236}">
                    <a16:creationId xmlns:a16="http://schemas.microsoft.com/office/drawing/2014/main" id="{43A9E0A4-12AA-33EE-DEC9-C00622B91F3C}"/>
                  </a:ext>
                </a:extLst>
              </p:cNvPr>
              <p:cNvSpPr txBox="1">
                <a:spLocks noRot="1" noChangeAspect="1" noMove="1" noResize="1" noEditPoints="1" noAdjustHandles="1" noChangeArrowheads="1" noChangeShapeType="1" noTextEdit="1"/>
              </p:cNvSpPr>
              <p:nvPr/>
            </p:nvSpPr>
            <p:spPr>
              <a:xfrm>
                <a:off x="8525012" y="993967"/>
                <a:ext cx="3223126" cy="1569660"/>
              </a:xfrm>
              <a:prstGeom prst="rect">
                <a:avLst/>
              </a:prstGeom>
              <a:blipFill>
                <a:blip r:embed="rId4"/>
                <a:stretch>
                  <a:fillRect t="-769" b="-3462"/>
                </a:stretch>
              </a:blipFill>
              <a:ln>
                <a:solidFill>
                  <a:schemeClr val="tx1"/>
                </a:solidFill>
              </a:ln>
            </p:spPr>
            <p:txBody>
              <a:bodyPr/>
              <a:lstStyle/>
              <a:p>
                <a:r>
                  <a:rPr lang="zh-CN" altLang="en-US">
                    <a:noFill/>
                  </a:rPr>
                  <a:t> </a:t>
                </a:r>
              </a:p>
            </p:txBody>
          </p:sp>
        </mc:Fallback>
      </mc:AlternateContent>
      <p:sp>
        <p:nvSpPr>
          <p:cNvPr id="11" name="文本框 10">
            <a:extLst>
              <a:ext uri="{FF2B5EF4-FFF2-40B4-BE49-F238E27FC236}">
                <a16:creationId xmlns:a16="http://schemas.microsoft.com/office/drawing/2014/main" id="{0DE9140F-AC1A-E692-F627-A4F1BAF885E8}"/>
              </a:ext>
            </a:extLst>
          </p:cNvPr>
          <p:cNvSpPr txBox="1"/>
          <p:nvPr/>
        </p:nvSpPr>
        <p:spPr>
          <a:xfrm>
            <a:off x="366546" y="1088135"/>
            <a:ext cx="1490691" cy="369332"/>
          </a:xfrm>
          <a:prstGeom prst="rect">
            <a:avLst/>
          </a:prstGeom>
          <a:noFill/>
        </p:spPr>
        <p:txBody>
          <a:bodyPr wrap="square">
            <a:spAutoFit/>
          </a:bodyPr>
          <a:lstStyle/>
          <a:p>
            <a:r>
              <a:rPr lang="ja-JP" altLang="en-US" sz="1800" b="1" dirty="0">
                <a:latin typeface="YakuHanJPs"/>
              </a:rPr>
              <a:t>不等式制約</a:t>
            </a:r>
            <a:endParaRPr lang="en-US" altLang="ja-JP" sz="1800" dirty="0"/>
          </a:p>
        </p:txBody>
      </p:sp>
      <mc:AlternateContent xmlns:mc="http://schemas.openxmlformats.org/markup-compatibility/2006">
        <mc:Choice xmlns:a14="http://schemas.microsoft.com/office/drawing/2010/main" Requires="a14">
          <p:sp>
            <p:nvSpPr>
              <p:cNvPr id="28" name="文本框 27">
                <a:extLst>
                  <a:ext uri="{FF2B5EF4-FFF2-40B4-BE49-F238E27FC236}">
                    <a16:creationId xmlns:a16="http://schemas.microsoft.com/office/drawing/2014/main" id="{A33A6068-C3CE-DBD9-EED3-CB66B30610D0}"/>
                  </a:ext>
                </a:extLst>
              </p:cNvPr>
              <p:cNvSpPr txBox="1"/>
              <p:nvPr/>
            </p:nvSpPr>
            <p:spPr>
              <a:xfrm>
                <a:off x="221514" y="1798282"/>
                <a:ext cx="8179536" cy="2862322"/>
              </a:xfrm>
              <a:prstGeom prst="rect">
                <a:avLst/>
              </a:prstGeom>
              <a:noFill/>
            </p:spPr>
            <p:txBody>
              <a:bodyPr wrap="square">
                <a:spAutoFit/>
              </a:bodyPr>
              <a:lstStyle/>
              <a:p>
                <a:r>
                  <a:rPr lang="ja-JP" altLang="en-US" dirty="0"/>
                  <a:t>①</a:t>
                </a:r>
                <a:r>
                  <a:rPr lang="en-US" altLang="ja-JP" dirty="0"/>
                  <a:t>unbalanced penalization</a:t>
                </a:r>
                <a:r>
                  <a:rPr lang="ja-JP" altLang="en-US" dirty="0"/>
                  <a:t>方法</a:t>
                </a:r>
                <a:endParaRPr lang="en-US" altLang="ja-JP" dirty="0"/>
              </a:p>
              <a:p>
                <a:endParaRPr lang="en-US" altLang="ja-JP" dirty="0"/>
              </a:p>
              <a:p>
                <a:endParaRPr lang="en-US" altLang="ja-JP" dirty="0"/>
              </a:p>
              <a:p>
                <a:endParaRPr lang="en-US" altLang="ja-JP" dirty="0"/>
              </a:p>
              <a:p>
                <a:endParaRPr lang="en-US" altLang="ja-JP" dirty="0"/>
              </a:p>
              <a:p>
                <a:pPr marL="285750" indent="-285750">
                  <a:buFont typeface="Arial" panose="020B0604020202020204" pitchFamily="34" charset="0"/>
                  <a:buChar char="•"/>
                </a:pPr>
                <a14:m>
                  <m:oMath xmlns:m="http://schemas.openxmlformats.org/officeDocument/2006/math">
                    <m:r>
                      <a:rPr lang="en-US" altLang="zh-CN" b="0" i="1" smtClean="0">
                        <a:latin typeface="Cambria Math" panose="02040503050406030204" pitchFamily="18" charset="0"/>
                      </a:rPr>
                      <m:t>h</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ea typeface="Cambria Math" panose="02040503050406030204" pitchFamily="18" charset="0"/>
                      </a:rPr>
                      <m:t>≥0</m:t>
                    </m:r>
                  </m:oMath>
                </a14:m>
                <a:r>
                  <a:rPr lang="ja-JP" altLang="en-US" dirty="0"/>
                  <a:t>の時（制約条件に満たす）、</a:t>
                </a:r>
                <a:endParaRPr lang="en-US" altLang="ja-JP" dirty="0"/>
              </a:p>
              <a:p>
                <a:r>
                  <a:rPr lang="zh-CN" altLang="en-US" dirty="0"/>
                  <a:t>                     </a:t>
                </a:r>
                <a14:m>
                  <m:oMath xmlns:m="http://schemas.openxmlformats.org/officeDocument/2006/math">
                    <m:r>
                      <a:rPr lang="zh-CN" altLang="en-US" i="1">
                        <a:latin typeface="Cambria Math" panose="02040503050406030204" pitchFamily="18" charset="0"/>
                      </a:rPr>
                      <m:t>𝜉</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oMath>
                </a14:m>
                <a:r>
                  <a:rPr lang="ja-JP" altLang="en-US" dirty="0"/>
                  <a:t>はより小さい（目的関数の増加は小さい）</a:t>
                </a:r>
                <a:endParaRPr lang="zh-CN" altLang="en-US" dirty="0"/>
              </a:p>
              <a:p>
                <a:pPr marL="285750" indent="-285750">
                  <a:buFont typeface="Arial" panose="020B0604020202020204" pitchFamily="34" charset="0"/>
                  <a:buChar char="•"/>
                </a:pPr>
                <a14:m>
                  <m:oMath xmlns:m="http://schemas.openxmlformats.org/officeDocument/2006/math">
                    <m:r>
                      <a:rPr lang="en-US" altLang="zh-CN" b="0" i="1" smtClean="0">
                        <a:latin typeface="Cambria Math" panose="02040503050406030204" pitchFamily="18" charset="0"/>
                      </a:rPr>
                      <m:t>h</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i="1">
                        <a:latin typeface="Cambria Math" panose="02040503050406030204" pitchFamily="18" charset="0"/>
                        <a:ea typeface="Cambria Math" panose="02040503050406030204" pitchFamily="18" charset="0"/>
                      </a:rPr>
                      <m:t>&lt;</m:t>
                    </m:r>
                    <m:r>
                      <a:rPr lang="en-US" altLang="zh-CN" b="0" i="1" smtClean="0">
                        <a:latin typeface="Cambria Math" panose="02040503050406030204" pitchFamily="18" charset="0"/>
                        <a:ea typeface="Cambria Math" panose="02040503050406030204" pitchFamily="18" charset="0"/>
                      </a:rPr>
                      <m:t>0</m:t>
                    </m:r>
                  </m:oMath>
                </a14:m>
                <a:r>
                  <a:rPr lang="ja-JP" altLang="en-US" dirty="0"/>
                  <a:t>の時（制約条件に満たさない）、</a:t>
                </a:r>
                <a:endParaRPr lang="en-US" altLang="ja-JP" dirty="0"/>
              </a:p>
              <a:p>
                <a:r>
                  <a:rPr lang="en-US" altLang="zh-CN" dirty="0"/>
                  <a:t>                     </a:t>
                </a:r>
                <a14:m>
                  <m:oMath xmlns:m="http://schemas.openxmlformats.org/officeDocument/2006/math">
                    <m:r>
                      <a:rPr lang="zh-CN" altLang="en-US" i="1">
                        <a:latin typeface="Cambria Math" panose="02040503050406030204" pitchFamily="18" charset="0"/>
                      </a:rPr>
                      <m:t>𝜉</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oMath>
                </a14:m>
                <a:r>
                  <a:rPr lang="ja-JP" altLang="en-US" dirty="0"/>
                  <a:t>はより大きい（目的関数の増加は大きい）</a:t>
                </a:r>
                <a:endParaRPr lang="zh-CN" altLang="en-US" dirty="0"/>
              </a:p>
              <a:p>
                <a:endParaRPr lang="en-US" altLang="ja-JP" dirty="0"/>
              </a:p>
            </p:txBody>
          </p:sp>
        </mc:Choice>
        <mc:Fallback>
          <p:sp>
            <p:nvSpPr>
              <p:cNvPr id="28" name="文本框 27">
                <a:extLst>
                  <a:ext uri="{FF2B5EF4-FFF2-40B4-BE49-F238E27FC236}">
                    <a16:creationId xmlns:a16="http://schemas.microsoft.com/office/drawing/2014/main" id="{A33A6068-C3CE-DBD9-EED3-CB66B30610D0}"/>
                  </a:ext>
                </a:extLst>
              </p:cNvPr>
              <p:cNvSpPr txBox="1">
                <a:spLocks noRot="1" noChangeAspect="1" noMove="1" noResize="1" noEditPoints="1" noAdjustHandles="1" noChangeArrowheads="1" noChangeShapeType="1" noTextEdit="1"/>
              </p:cNvSpPr>
              <p:nvPr/>
            </p:nvSpPr>
            <p:spPr>
              <a:xfrm>
                <a:off x="221514" y="1798282"/>
                <a:ext cx="8179536" cy="2862322"/>
              </a:xfrm>
              <a:prstGeom prst="rect">
                <a:avLst/>
              </a:prstGeom>
              <a:blipFill>
                <a:blip r:embed="rId5"/>
                <a:stretch>
                  <a:fillRect l="-596" t="-127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9" name="文本框 28">
                <a:extLst>
                  <a:ext uri="{FF2B5EF4-FFF2-40B4-BE49-F238E27FC236}">
                    <a16:creationId xmlns:a16="http://schemas.microsoft.com/office/drawing/2014/main" id="{DD4BEF85-DFC9-B6D6-30A2-B6989B6755C7}"/>
                  </a:ext>
                </a:extLst>
              </p:cNvPr>
              <p:cNvSpPr txBox="1"/>
              <p:nvPr/>
            </p:nvSpPr>
            <p:spPr>
              <a:xfrm>
                <a:off x="656857" y="2464370"/>
                <a:ext cx="3619004" cy="36933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zh-CN" altLang="en-US" sz="2400" i="1" smtClean="0">
                          <a:latin typeface="Cambria Math" panose="02040503050406030204" pitchFamily="18" charset="0"/>
                        </a:rPr>
                        <m:t>𝜉</m:t>
                      </m:r>
                      <m:d>
                        <m:dPr>
                          <m:ctrlPr>
                            <a:rPr lang="en-US" altLang="zh-CN" sz="2400" i="1" smtClean="0">
                              <a:latin typeface="Cambria Math" panose="02040503050406030204" pitchFamily="18" charset="0"/>
                            </a:rPr>
                          </m:ctrlPr>
                        </m:dPr>
                        <m:e>
                          <m:r>
                            <a:rPr lang="en-US" altLang="zh-CN" sz="2400" b="0" i="1" smtClean="0">
                              <a:latin typeface="Cambria Math" panose="02040503050406030204" pitchFamily="18" charset="0"/>
                            </a:rPr>
                            <m:t>𝑥</m:t>
                          </m:r>
                        </m:e>
                      </m:d>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zh-CN" altLang="en-US" sz="2400" b="0" i="1" smtClean="0">
                              <a:latin typeface="Cambria Math" panose="02040503050406030204" pitchFamily="18" charset="0"/>
                            </a:rPr>
                            <m:t>𝜆</m:t>
                          </m:r>
                        </m:e>
                        <m:sub>
                          <m:r>
                            <a:rPr lang="en-US" altLang="zh-CN" sz="2400" b="0" i="1" smtClean="0">
                              <a:latin typeface="Cambria Math" panose="02040503050406030204" pitchFamily="18" charset="0"/>
                            </a:rPr>
                            <m:t>1</m:t>
                          </m:r>
                        </m:sub>
                      </m:sSub>
                      <m:r>
                        <a:rPr lang="en-US" altLang="zh-CN" sz="2400" b="0" i="1" smtClean="0">
                          <a:latin typeface="Cambria Math" panose="02040503050406030204" pitchFamily="18" charset="0"/>
                        </a:rPr>
                        <m:t>h</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𝑥</m:t>
                          </m:r>
                        </m:e>
                      </m:d>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zh-CN" altLang="en-US" sz="2400" b="0" i="1" smtClean="0">
                              <a:latin typeface="Cambria Math" panose="02040503050406030204" pitchFamily="18" charset="0"/>
                            </a:rPr>
                            <m:t>𝜆</m:t>
                          </m:r>
                        </m:e>
                        <m:sub>
                          <m:r>
                            <a:rPr lang="en-US" altLang="zh-CN" sz="2400" b="0" i="1" smtClean="0">
                              <a:latin typeface="Cambria Math" panose="02040503050406030204" pitchFamily="18" charset="0"/>
                            </a:rPr>
                            <m:t>2</m:t>
                          </m:r>
                        </m:sub>
                      </m:sSub>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h</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𝑥</m:t>
                          </m:r>
                          <m:r>
                            <a:rPr lang="en-US" altLang="zh-CN" sz="2400" b="0" i="1" smtClean="0">
                              <a:latin typeface="Cambria Math" panose="02040503050406030204" pitchFamily="18" charset="0"/>
                            </a:rPr>
                            <m:t>)</m:t>
                          </m:r>
                        </m:e>
                        <m:sup>
                          <m:r>
                            <a:rPr lang="en-US" altLang="zh-CN" sz="2400" b="0" i="1" smtClean="0">
                              <a:latin typeface="Cambria Math" panose="02040503050406030204" pitchFamily="18" charset="0"/>
                            </a:rPr>
                            <m:t>2</m:t>
                          </m:r>
                        </m:sup>
                      </m:sSup>
                    </m:oMath>
                  </m:oMathPara>
                </a14:m>
                <a:endParaRPr lang="zh-CN" altLang="en-US" sz="2400" dirty="0"/>
              </a:p>
            </p:txBody>
          </p:sp>
        </mc:Choice>
        <mc:Fallback>
          <p:sp>
            <p:nvSpPr>
              <p:cNvPr id="29" name="文本框 28">
                <a:extLst>
                  <a:ext uri="{FF2B5EF4-FFF2-40B4-BE49-F238E27FC236}">
                    <a16:creationId xmlns:a16="http://schemas.microsoft.com/office/drawing/2014/main" id="{DD4BEF85-DFC9-B6D6-30A2-B6989B6755C7}"/>
                  </a:ext>
                </a:extLst>
              </p:cNvPr>
              <p:cNvSpPr txBox="1">
                <a:spLocks noRot="1" noChangeAspect="1" noMove="1" noResize="1" noEditPoints="1" noAdjustHandles="1" noChangeArrowheads="1" noChangeShapeType="1" noTextEdit="1"/>
              </p:cNvSpPr>
              <p:nvPr/>
            </p:nvSpPr>
            <p:spPr>
              <a:xfrm>
                <a:off x="656857" y="2464370"/>
                <a:ext cx="3619004" cy="369332"/>
              </a:xfrm>
              <a:prstGeom prst="rect">
                <a:avLst/>
              </a:prstGeom>
              <a:blipFill>
                <a:blip r:embed="rId6"/>
                <a:stretch>
                  <a:fillRect l="-2361" r="-169" b="-3442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1" name="文本框 30">
                <a:extLst>
                  <a:ext uri="{FF2B5EF4-FFF2-40B4-BE49-F238E27FC236}">
                    <a16:creationId xmlns:a16="http://schemas.microsoft.com/office/drawing/2014/main" id="{631930E7-E52E-E7B9-746A-9A96EBA229CE}"/>
                  </a:ext>
                </a:extLst>
              </p:cNvPr>
              <p:cNvSpPr txBox="1"/>
              <p:nvPr/>
            </p:nvSpPr>
            <p:spPr>
              <a:xfrm>
                <a:off x="3773837" y="1098321"/>
                <a:ext cx="3889276" cy="966803"/>
              </a:xfrm>
              <a:prstGeom prst="rect">
                <a:avLst/>
              </a:prstGeom>
              <a:noFill/>
              <a:ln>
                <a:solidFill>
                  <a:schemeClr val="tx1"/>
                </a:solidFill>
              </a:ln>
            </p:spPr>
            <p:txBody>
              <a:bodyPr wrap="square">
                <a:spAutoFit/>
              </a:bodyPr>
              <a:lstStyle/>
              <a:p>
                <a:pPr algn="ctr"/>
                <a14:m>
                  <m:oMathPara xmlns:m="http://schemas.openxmlformats.org/officeDocument/2006/math">
                    <m:oMathParaPr>
                      <m:jc m:val="centerGroup"/>
                    </m:oMathParaPr>
                    <m:oMath xmlns:m="http://schemas.openxmlformats.org/officeDocument/2006/math">
                      <m:r>
                        <a:rPr lang="en-US" altLang="zh-CN" sz="1600" b="0" i="1" smtClean="0">
                          <a:latin typeface="Cambria Math" panose="02040503050406030204" pitchFamily="18" charset="0"/>
                        </a:rPr>
                        <m:t>h</m:t>
                      </m:r>
                      <m:d>
                        <m:dPr>
                          <m:ctrlPr>
                            <a:rPr lang="en-US" altLang="zh-CN" sz="1600" b="0" i="1" smtClean="0">
                              <a:latin typeface="Cambria Math" panose="02040503050406030204" pitchFamily="18" charset="0"/>
                            </a:rPr>
                          </m:ctrlPr>
                        </m:dPr>
                        <m:e>
                          <m:r>
                            <a:rPr lang="en-US" altLang="zh-CN" sz="1600" b="0" i="1" smtClean="0">
                              <a:latin typeface="Cambria Math" panose="02040503050406030204" pitchFamily="18" charset="0"/>
                            </a:rPr>
                            <m:t>𝑥</m:t>
                          </m:r>
                        </m:e>
                      </m:d>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𝑊</m:t>
                      </m:r>
                      <m:r>
                        <a:rPr lang="en-US" altLang="zh-CN" sz="1600" b="0" i="1" smtClean="0">
                          <a:latin typeface="Cambria Math" panose="02040503050406030204" pitchFamily="18" charset="0"/>
                        </a:rPr>
                        <m:t>−</m:t>
                      </m:r>
                      <m:nary>
                        <m:naryPr>
                          <m:chr m:val="∑"/>
                          <m:supHide m:val="on"/>
                          <m:ctrlPr>
                            <a:rPr lang="en-US" altLang="zh-CN" sz="1600" i="1">
                              <a:latin typeface="Cambria Math" panose="02040503050406030204" pitchFamily="18" charset="0"/>
                            </a:rPr>
                          </m:ctrlPr>
                        </m:naryPr>
                        <m:sub>
                          <m:r>
                            <m:rPr>
                              <m:brk m:alnAt="7"/>
                            </m:rPr>
                            <a:rPr lang="en-US" altLang="zh-CN" sz="1600" i="1">
                              <a:latin typeface="Cambria Math" panose="02040503050406030204" pitchFamily="18" charset="0"/>
                            </a:rPr>
                            <m:t>𝑖</m:t>
                          </m:r>
                        </m:sub>
                        <m:sup/>
                        <m:e>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𝑤</m:t>
                              </m:r>
                            </m:e>
                            <m:sub>
                              <m:r>
                                <a:rPr lang="en-US" altLang="zh-CN" sz="1600" i="1">
                                  <a:latin typeface="Cambria Math" panose="02040503050406030204" pitchFamily="18" charset="0"/>
                                </a:rPr>
                                <m:t>𝑖</m:t>
                              </m:r>
                            </m:sub>
                          </m:sSub>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𝑥</m:t>
                              </m:r>
                            </m:e>
                            <m:sub>
                              <m:r>
                                <a:rPr lang="en-US" altLang="zh-CN" sz="1600" i="1">
                                  <a:latin typeface="Cambria Math" panose="02040503050406030204" pitchFamily="18" charset="0"/>
                                </a:rPr>
                                <m:t>𝑖</m:t>
                              </m:r>
                            </m:sub>
                          </m:sSub>
                        </m:e>
                      </m:nary>
                    </m:oMath>
                  </m:oMathPara>
                </a14:m>
                <a:endParaRPr lang="en-US" altLang="zh-CN" sz="1600" dirty="0"/>
              </a:p>
              <a:p>
                <a:pPr algn="ctr"/>
                <a14:m>
                  <m:oMath xmlns:m="http://schemas.openxmlformats.org/officeDocument/2006/math">
                    <m:r>
                      <a:rPr lang="en-US" altLang="zh-CN" sz="1600" b="0" i="1" smtClean="0">
                        <a:latin typeface="Cambria Math" panose="02040503050406030204" pitchFamily="18" charset="0"/>
                      </a:rPr>
                      <m:t>h</m:t>
                    </m:r>
                    <m:d>
                      <m:dPr>
                        <m:ctrlPr>
                          <a:rPr lang="en-US" altLang="zh-CN" sz="1600" b="0" i="1" smtClean="0">
                            <a:latin typeface="Cambria Math" panose="02040503050406030204" pitchFamily="18" charset="0"/>
                          </a:rPr>
                        </m:ctrlPr>
                      </m:dPr>
                      <m:e>
                        <m:r>
                          <a:rPr lang="en-US" altLang="zh-CN" sz="1600" b="0" i="1" smtClean="0">
                            <a:latin typeface="Cambria Math" panose="02040503050406030204" pitchFamily="18" charset="0"/>
                          </a:rPr>
                          <m:t>𝑥</m:t>
                        </m:r>
                      </m:e>
                    </m:d>
                    <m:r>
                      <a:rPr lang="en-US" altLang="zh-CN" sz="1600" b="0" i="1" smtClean="0">
                        <a:latin typeface="Cambria Math" panose="02040503050406030204" pitchFamily="18" charset="0"/>
                        <a:ea typeface="Cambria Math" panose="02040503050406030204" pitchFamily="18" charset="0"/>
                      </a:rPr>
                      <m:t>≥0</m:t>
                    </m:r>
                  </m:oMath>
                </a14:m>
                <a:r>
                  <a:rPr lang="ja-JP" altLang="en-US" sz="1600" dirty="0"/>
                  <a:t>（制約条件に満たす場合）</a:t>
                </a:r>
                <a:endParaRPr lang="zh-CN" altLang="en-US" sz="1600" dirty="0"/>
              </a:p>
            </p:txBody>
          </p:sp>
        </mc:Choice>
        <mc:Fallback>
          <p:sp>
            <p:nvSpPr>
              <p:cNvPr id="31" name="文本框 30">
                <a:extLst>
                  <a:ext uri="{FF2B5EF4-FFF2-40B4-BE49-F238E27FC236}">
                    <a16:creationId xmlns:a16="http://schemas.microsoft.com/office/drawing/2014/main" id="{631930E7-E52E-E7B9-746A-9A96EBA229CE}"/>
                  </a:ext>
                </a:extLst>
              </p:cNvPr>
              <p:cNvSpPr txBox="1">
                <a:spLocks noRot="1" noChangeAspect="1" noMove="1" noResize="1" noEditPoints="1" noAdjustHandles="1" noChangeArrowheads="1" noChangeShapeType="1" noTextEdit="1"/>
              </p:cNvSpPr>
              <p:nvPr/>
            </p:nvSpPr>
            <p:spPr>
              <a:xfrm>
                <a:off x="3773837" y="1098321"/>
                <a:ext cx="3889276" cy="966803"/>
              </a:xfrm>
              <a:prstGeom prst="rect">
                <a:avLst/>
              </a:prstGeom>
              <a:blipFill>
                <a:blip r:embed="rId7"/>
                <a:stretch>
                  <a:fillRect b="-3106"/>
                </a:stretch>
              </a:blipFill>
              <a:ln>
                <a:solidFill>
                  <a:schemeClr val="tx1"/>
                </a:solidFill>
              </a:ln>
            </p:spPr>
            <p:txBody>
              <a:bodyPr/>
              <a:lstStyle/>
              <a:p>
                <a:r>
                  <a:rPr lang="zh-CN" altLang="en-US">
                    <a:noFill/>
                  </a:rPr>
                  <a:t> </a:t>
                </a:r>
              </a:p>
            </p:txBody>
          </p:sp>
        </mc:Fallback>
      </mc:AlternateContent>
      <p:sp>
        <p:nvSpPr>
          <p:cNvPr id="3" name="文本框 2">
            <a:extLst>
              <a:ext uri="{FF2B5EF4-FFF2-40B4-BE49-F238E27FC236}">
                <a16:creationId xmlns:a16="http://schemas.microsoft.com/office/drawing/2014/main" id="{B21A5473-97FD-6882-7866-6556F9A9948B}"/>
              </a:ext>
            </a:extLst>
          </p:cNvPr>
          <p:cNvSpPr txBox="1"/>
          <p:nvPr/>
        </p:nvSpPr>
        <p:spPr>
          <a:xfrm>
            <a:off x="221514" y="4886505"/>
            <a:ext cx="2185214" cy="369332"/>
          </a:xfrm>
          <a:prstGeom prst="rect">
            <a:avLst/>
          </a:prstGeom>
          <a:noFill/>
        </p:spPr>
        <p:txBody>
          <a:bodyPr wrap="none" rtlCol="0">
            <a:spAutoFit/>
          </a:bodyPr>
          <a:lstStyle/>
          <a:p>
            <a:r>
              <a:rPr lang="ja-JP" altLang="en-US" dirty="0"/>
              <a:t>目的関数</a:t>
            </a:r>
            <a:r>
              <a:rPr lang="en-US" altLang="ja-JP" dirty="0"/>
              <a:t>+</a:t>
            </a:r>
            <a:r>
              <a:rPr lang="ja-JP" altLang="en-US" dirty="0"/>
              <a:t>制約条件</a:t>
            </a:r>
            <a:endParaRPr lang="zh-CN" altLang="en-US" dirty="0"/>
          </a:p>
        </p:txBody>
      </p:sp>
      <mc:AlternateContent xmlns:mc="http://schemas.openxmlformats.org/markup-compatibility/2006">
        <mc:Choice xmlns:a14="http://schemas.microsoft.com/office/drawing/2010/main" Requires="a14">
          <p:sp>
            <p:nvSpPr>
              <p:cNvPr id="10" name="文本框 9">
                <a:extLst>
                  <a:ext uri="{FF2B5EF4-FFF2-40B4-BE49-F238E27FC236}">
                    <a16:creationId xmlns:a16="http://schemas.microsoft.com/office/drawing/2014/main" id="{1D4F0567-429D-967B-D5FC-B51140CEEC1B}"/>
                  </a:ext>
                </a:extLst>
              </p:cNvPr>
              <p:cNvSpPr txBox="1"/>
              <p:nvPr/>
            </p:nvSpPr>
            <p:spPr>
              <a:xfrm>
                <a:off x="72657" y="5234958"/>
                <a:ext cx="6756400" cy="9269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nary>
                        <m:naryPr>
                          <m:chr m:val="∑"/>
                          <m:ctrlPr>
                            <a:rPr lang="en-US" altLang="zh-CN" sz="1800" i="1" smtClean="0">
                              <a:solidFill>
                                <a:srgbClr val="FF0000"/>
                              </a:solidFill>
                              <a:latin typeface="Cambria Math" panose="02040503050406030204" pitchFamily="18" charset="0"/>
                            </a:rPr>
                          </m:ctrlPr>
                        </m:naryPr>
                        <m:sub>
                          <m:r>
                            <m:rPr>
                              <m:brk m:alnAt="23"/>
                            </m:rPr>
                            <a:rPr lang="en-US" altLang="zh-CN" sz="1800" i="1">
                              <a:solidFill>
                                <a:srgbClr val="FF0000"/>
                              </a:solidFill>
                              <a:latin typeface="Cambria Math" panose="02040503050406030204" pitchFamily="18" charset="0"/>
                            </a:rPr>
                            <m:t>𝑖</m:t>
                          </m:r>
                          <m:r>
                            <a:rPr lang="en-US" altLang="zh-CN" sz="1800" i="1">
                              <a:solidFill>
                                <a:srgbClr val="FF0000"/>
                              </a:solidFill>
                              <a:latin typeface="Cambria Math" panose="02040503050406030204" pitchFamily="18" charset="0"/>
                            </a:rPr>
                            <m:t>=1</m:t>
                          </m:r>
                        </m:sub>
                        <m:sup>
                          <m:r>
                            <a:rPr lang="en-US" altLang="zh-CN" sz="1800" i="1">
                              <a:solidFill>
                                <a:srgbClr val="FF0000"/>
                              </a:solidFill>
                              <a:latin typeface="Cambria Math" panose="02040503050406030204" pitchFamily="18" charset="0"/>
                            </a:rPr>
                            <m:t>𝑛</m:t>
                          </m:r>
                        </m:sup>
                        <m:e>
                          <m:sSub>
                            <m:sSubPr>
                              <m:ctrlPr>
                                <a:rPr lang="en-US" altLang="zh-CN" sz="1800" i="1">
                                  <a:solidFill>
                                    <a:srgbClr val="FF0000"/>
                                  </a:solidFill>
                                  <a:latin typeface="Cambria Math" panose="02040503050406030204" pitchFamily="18" charset="0"/>
                                </a:rPr>
                              </m:ctrlPr>
                            </m:sSubPr>
                            <m:e>
                              <m:r>
                                <a:rPr lang="en-US" altLang="zh-CN" sz="1800" i="1">
                                  <a:solidFill>
                                    <a:srgbClr val="FF0000"/>
                                  </a:solidFill>
                                  <a:latin typeface="Cambria Math" panose="02040503050406030204" pitchFamily="18" charset="0"/>
                                </a:rPr>
                                <m:t>𝑄</m:t>
                              </m:r>
                            </m:e>
                            <m:sub>
                              <m:r>
                                <a:rPr lang="en-US" altLang="zh-CN" sz="1800" i="1">
                                  <a:solidFill>
                                    <a:srgbClr val="FF0000"/>
                                  </a:solidFill>
                                  <a:latin typeface="Cambria Math" panose="02040503050406030204" pitchFamily="18" charset="0"/>
                                </a:rPr>
                                <m:t>𝑖𝑖</m:t>
                              </m:r>
                            </m:sub>
                          </m:sSub>
                          <m:sSub>
                            <m:sSubPr>
                              <m:ctrlPr>
                                <a:rPr lang="en-US" altLang="zh-CN" sz="1800" i="1">
                                  <a:solidFill>
                                    <a:srgbClr val="FF0000"/>
                                  </a:solidFill>
                                  <a:latin typeface="Cambria Math" panose="02040503050406030204" pitchFamily="18" charset="0"/>
                                </a:rPr>
                              </m:ctrlPr>
                            </m:sSubPr>
                            <m:e>
                              <m:r>
                                <a:rPr lang="en-US" altLang="zh-CN" sz="1800" i="1">
                                  <a:solidFill>
                                    <a:srgbClr val="FF0000"/>
                                  </a:solidFill>
                                  <a:latin typeface="Cambria Math" panose="02040503050406030204" pitchFamily="18" charset="0"/>
                                </a:rPr>
                                <m:t>𝑥</m:t>
                              </m:r>
                            </m:e>
                            <m:sub>
                              <m:r>
                                <a:rPr lang="en-US" altLang="zh-CN" sz="1800" i="1">
                                  <a:solidFill>
                                    <a:srgbClr val="FF0000"/>
                                  </a:solidFill>
                                  <a:latin typeface="Cambria Math" panose="02040503050406030204" pitchFamily="18" charset="0"/>
                                </a:rPr>
                                <m:t>𝑖</m:t>
                              </m:r>
                            </m:sub>
                          </m:sSub>
                        </m:e>
                      </m:nary>
                      <m:r>
                        <a:rPr lang="en-US" altLang="zh-CN" sz="1800" i="1">
                          <a:solidFill>
                            <a:srgbClr val="FF0000"/>
                          </a:solidFill>
                          <a:latin typeface="Cambria Math" panose="02040503050406030204" pitchFamily="18" charset="0"/>
                        </a:rPr>
                        <m:t>+</m:t>
                      </m:r>
                      <m:nary>
                        <m:naryPr>
                          <m:chr m:val="∑"/>
                          <m:ctrlPr>
                            <a:rPr lang="en-US" altLang="zh-CN" sz="1800" i="1">
                              <a:solidFill>
                                <a:srgbClr val="FF0000"/>
                              </a:solidFill>
                              <a:latin typeface="Cambria Math" panose="02040503050406030204" pitchFamily="18" charset="0"/>
                            </a:rPr>
                          </m:ctrlPr>
                        </m:naryPr>
                        <m:sub>
                          <m:r>
                            <m:rPr>
                              <m:brk m:alnAt="23"/>
                            </m:rPr>
                            <a:rPr lang="en-US" altLang="zh-CN" sz="1800" i="1">
                              <a:solidFill>
                                <a:srgbClr val="FF0000"/>
                              </a:solidFill>
                              <a:latin typeface="Cambria Math" panose="02040503050406030204" pitchFamily="18" charset="0"/>
                            </a:rPr>
                            <m:t>𝑖</m:t>
                          </m:r>
                          <m:r>
                            <a:rPr lang="en-US" altLang="zh-CN" sz="1800" i="1">
                              <a:solidFill>
                                <a:srgbClr val="FF0000"/>
                              </a:solidFill>
                              <a:latin typeface="Cambria Math" panose="02040503050406030204" pitchFamily="18" charset="0"/>
                            </a:rPr>
                            <m:t>&lt;</m:t>
                          </m:r>
                          <m:r>
                            <a:rPr lang="en-US" altLang="zh-CN" sz="1800" i="1">
                              <a:solidFill>
                                <a:srgbClr val="FF0000"/>
                              </a:solidFill>
                              <a:latin typeface="Cambria Math" panose="02040503050406030204" pitchFamily="18" charset="0"/>
                            </a:rPr>
                            <m:t>𝑗</m:t>
                          </m:r>
                        </m:sub>
                        <m:sup/>
                        <m:e>
                          <m:sSub>
                            <m:sSubPr>
                              <m:ctrlPr>
                                <a:rPr lang="en-US" altLang="zh-CN" sz="1800" i="1">
                                  <a:solidFill>
                                    <a:srgbClr val="FF0000"/>
                                  </a:solidFill>
                                  <a:latin typeface="Cambria Math" panose="02040503050406030204" pitchFamily="18" charset="0"/>
                                </a:rPr>
                              </m:ctrlPr>
                            </m:sSubPr>
                            <m:e>
                              <m:r>
                                <a:rPr lang="en-US" altLang="zh-CN" sz="1800" i="1">
                                  <a:solidFill>
                                    <a:srgbClr val="FF0000"/>
                                  </a:solidFill>
                                  <a:latin typeface="Cambria Math" panose="02040503050406030204" pitchFamily="18" charset="0"/>
                                </a:rPr>
                                <m:t>𝑄</m:t>
                              </m:r>
                            </m:e>
                            <m:sub>
                              <m:r>
                                <a:rPr lang="en-US" altLang="zh-CN" sz="1800" i="1">
                                  <a:solidFill>
                                    <a:srgbClr val="FF0000"/>
                                  </a:solidFill>
                                  <a:latin typeface="Cambria Math" panose="02040503050406030204" pitchFamily="18" charset="0"/>
                                </a:rPr>
                                <m:t>𝑖𝑗</m:t>
                              </m:r>
                            </m:sub>
                          </m:sSub>
                          <m:sSub>
                            <m:sSubPr>
                              <m:ctrlPr>
                                <a:rPr lang="en-US" altLang="zh-CN" sz="1800" i="1">
                                  <a:solidFill>
                                    <a:srgbClr val="FF0000"/>
                                  </a:solidFill>
                                  <a:latin typeface="Cambria Math" panose="02040503050406030204" pitchFamily="18" charset="0"/>
                                </a:rPr>
                              </m:ctrlPr>
                            </m:sSubPr>
                            <m:e>
                              <m:r>
                                <a:rPr lang="en-US" altLang="zh-CN" sz="1800" i="1">
                                  <a:solidFill>
                                    <a:srgbClr val="FF0000"/>
                                  </a:solidFill>
                                  <a:latin typeface="Cambria Math" panose="02040503050406030204" pitchFamily="18" charset="0"/>
                                </a:rPr>
                                <m:t>𝑥</m:t>
                              </m:r>
                            </m:e>
                            <m:sub>
                              <m:r>
                                <a:rPr lang="en-US" altLang="zh-CN" sz="1800" i="1">
                                  <a:solidFill>
                                    <a:srgbClr val="FF0000"/>
                                  </a:solidFill>
                                  <a:latin typeface="Cambria Math" panose="02040503050406030204" pitchFamily="18" charset="0"/>
                                </a:rPr>
                                <m:t>𝑖</m:t>
                              </m:r>
                            </m:sub>
                          </m:sSub>
                          <m:sSub>
                            <m:sSubPr>
                              <m:ctrlPr>
                                <a:rPr lang="en-US" altLang="zh-CN" sz="1800" i="1">
                                  <a:solidFill>
                                    <a:srgbClr val="FF0000"/>
                                  </a:solidFill>
                                  <a:latin typeface="Cambria Math" panose="02040503050406030204" pitchFamily="18" charset="0"/>
                                </a:rPr>
                              </m:ctrlPr>
                            </m:sSubPr>
                            <m:e>
                              <m:r>
                                <a:rPr lang="en-US" altLang="zh-CN" sz="1800" i="1">
                                  <a:solidFill>
                                    <a:srgbClr val="FF0000"/>
                                  </a:solidFill>
                                  <a:latin typeface="Cambria Math" panose="02040503050406030204" pitchFamily="18" charset="0"/>
                                </a:rPr>
                                <m:t>𝑥</m:t>
                              </m:r>
                            </m:e>
                            <m:sub>
                              <m:r>
                                <a:rPr lang="en-US" altLang="zh-CN" sz="1800" i="1">
                                  <a:solidFill>
                                    <a:srgbClr val="FF0000"/>
                                  </a:solidFill>
                                  <a:latin typeface="Cambria Math" panose="02040503050406030204" pitchFamily="18" charset="0"/>
                                </a:rPr>
                                <m:t>𝑗</m:t>
                              </m:r>
                            </m:sub>
                          </m:sSub>
                        </m:e>
                      </m:nary>
                      <m:r>
                        <a:rPr lang="en-US" altLang="zh-CN" sz="1800" b="0" i="1" smtClean="0">
                          <a:solidFill>
                            <a:srgbClr val="00B050"/>
                          </a:solidFill>
                          <a:latin typeface="Cambria Math" panose="02040503050406030204" pitchFamily="18" charset="0"/>
                        </a:rPr>
                        <m:t>+</m:t>
                      </m:r>
                      <m:sSup>
                        <m:sSupPr>
                          <m:ctrlPr>
                            <a:rPr lang="en-US" altLang="zh-CN" i="1">
                              <a:solidFill>
                                <a:srgbClr val="00B050"/>
                              </a:solidFill>
                              <a:latin typeface="Cambria Math" panose="02040503050406030204" pitchFamily="18" charset="0"/>
                            </a:rPr>
                          </m:ctrlPr>
                        </m:sSupPr>
                        <m:e>
                          <m:sSub>
                            <m:sSubPr>
                              <m:ctrlPr>
                                <a:rPr lang="en-US" altLang="zh-CN" i="1">
                                  <a:solidFill>
                                    <a:srgbClr val="00B050"/>
                                  </a:solidFill>
                                  <a:latin typeface="Cambria Math" panose="02040503050406030204" pitchFamily="18" charset="0"/>
                                </a:rPr>
                              </m:ctrlPr>
                            </m:sSubPr>
                            <m:e>
                              <m:r>
                                <a:rPr lang="zh-CN" altLang="en-US" i="1">
                                  <a:solidFill>
                                    <a:srgbClr val="00B050"/>
                                  </a:solidFill>
                                  <a:latin typeface="Cambria Math" panose="02040503050406030204" pitchFamily="18" charset="0"/>
                                </a:rPr>
                                <m:t>𝜆</m:t>
                              </m:r>
                            </m:e>
                            <m:sub>
                              <m:r>
                                <a:rPr lang="en-US" altLang="zh-CN" i="1">
                                  <a:solidFill>
                                    <a:srgbClr val="00B050"/>
                                  </a:solidFill>
                                  <a:latin typeface="Cambria Math" panose="02040503050406030204" pitchFamily="18" charset="0"/>
                                </a:rPr>
                                <m:t>0</m:t>
                              </m:r>
                            </m:sub>
                          </m:sSub>
                          <m:d>
                            <m:dPr>
                              <m:ctrlPr>
                                <a:rPr lang="en-US" altLang="zh-CN" i="1">
                                  <a:solidFill>
                                    <a:srgbClr val="00B050"/>
                                  </a:solidFill>
                                  <a:latin typeface="Cambria Math" panose="02040503050406030204" pitchFamily="18" charset="0"/>
                                </a:rPr>
                              </m:ctrlPr>
                            </m:dPr>
                            <m:e>
                              <m:nary>
                                <m:naryPr>
                                  <m:chr m:val="∑"/>
                                  <m:supHide m:val="on"/>
                                  <m:ctrlPr>
                                    <a:rPr lang="en-US" altLang="zh-CN" i="1">
                                      <a:solidFill>
                                        <a:srgbClr val="00B050"/>
                                      </a:solidFill>
                                      <a:latin typeface="Cambria Math" panose="02040503050406030204" pitchFamily="18" charset="0"/>
                                    </a:rPr>
                                  </m:ctrlPr>
                                </m:naryPr>
                                <m:sub>
                                  <m:r>
                                    <m:rPr>
                                      <m:brk m:alnAt="7"/>
                                    </m:rPr>
                                    <a:rPr lang="en-US" altLang="zh-CN" i="1">
                                      <a:solidFill>
                                        <a:srgbClr val="00B050"/>
                                      </a:solidFill>
                                      <a:latin typeface="Cambria Math" panose="02040503050406030204" pitchFamily="18" charset="0"/>
                                    </a:rPr>
                                    <m:t>𝑖</m:t>
                                  </m:r>
                                </m:sub>
                                <m:sup/>
                                <m:e>
                                  <m:sSub>
                                    <m:sSubPr>
                                      <m:ctrlPr>
                                        <a:rPr lang="en-US" altLang="zh-CN" i="1">
                                          <a:solidFill>
                                            <a:srgbClr val="00B050"/>
                                          </a:solidFill>
                                          <a:latin typeface="Cambria Math" panose="02040503050406030204" pitchFamily="18" charset="0"/>
                                        </a:rPr>
                                      </m:ctrlPr>
                                    </m:sSubPr>
                                    <m:e>
                                      <m:r>
                                        <a:rPr lang="en-US" altLang="zh-CN" i="1">
                                          <a:solidFill>
                                            <a:srgbClr val="00B050"/>
                                          </a:solidFill>
                                          <a:latin typeface="Cambria Math" panose="02040503050406030204" pitchFamily="18" charset="0"/>
                                        </a:rPr>
                                        <m:t>𝑐</m:t>
                                      </m:r>
                                    </m:e>
                                    <m:sub>
                                      <m:r>
                                        <a:rPr lang="en-US" altLang="zh-CN" i="1">
                                          <a:solidFill>
                                            <a:srgbClr val="00B050"/>
                                          </a:solidFill>
                                          <a:latin typeface="Cambria Math" panose="02040503050406030204" pitchFamily="18" charset="0"/>
                                        </a:rPr>
                                        <m:t>𝑖</m:t>
                                      </m:r>
                                    </m:sub>
                                  </m:sSub>
                                  <m:sSub>
                                    <m:sSubPr>
                                      <m:ctrlPr>
                                        <a:rPr lang="en-US" altLang="zh-CN" i="1">
                                          <a:solidFill>
                                            <a:srgbClr val="00B050"/>
                                          </a:solidFill>
                                          <a:latin typeface="Cambria Math" panose="02040503050406030204" pitchFamily="18" charset="0"/>
                                        </a:rPr>
                                      </m:ctrlPr>
                                    </m:sSubPr>
                                    <m:e>
                                      <m:r>
                                        <a:rPr lang="en-US" altLang="zh-CN" i="1">
                                          <a:solidFill>
                                            <a:srgbClr val="00B050"/>
                                          </a:solidFill>
                                          <a:latin typeface="Cambria Math" panose="02040503050406030204" pitchFamily="18" charset="0"/>
                                        </a:rPr>
                                        <m:t>𝑥</m:t>
                                      </m:r>
                                    </m:e>
                                    <m:sub>
                                      <m:r>
                                        <a:rPr lang="en-US" altLang="zh-CN" i="1">
                                          <a:solidFill>
                                            <a:srgbClr val="00B050"/>
                                          </a:solidFill>
                                          <a:latin typeface="Cambria Math" panose="02040503050406030204" pitchFamily="18" charset="0"/>
                                        </a:rPr>
                                        <m:t>𝑖</m:t>
                                      </m:r>
                                    </m:sub>
                                  </m:sSub>
                                </m:e>
                              </m:nary>
                              <m:r>
                                <a:rPr lang="en-US" altLang="zh-CN" i="1">
                                  <a:solidFill>
                                    <a:srgbClr val="00B050"/>
                                  </a:solidFill>
                                  <a:latin typeface="Cambria Math" panose="02040503050406030204" pitchFamily="18" charset="0"/>
                                </a:rPr>
                                <m:t>−</m:t>
                              </m:r>
                              <m:r>
                                <a:rPr lang="en-US" altLang="zh-CN" i="1">
                                  <a:solidFill>
                                    <a:srgbClr val="00B050"/>
                                  </a:solidFill>
                                  <a:latin typeface="Cambria Math" panose="02040503050406030204" pitchFamily="18" charset="0"/>
                                </a:rPr>
                                <m:t>𝐶</m:t>
                              </m:r>
                            </m:e>
                          </m:d>
                        </m:e>
                        <m:sup>
                          <m:r>
                            <a:rPr lang="en-US" altLang="zh-CN" i="1">
                              <a:solidFill>
                                <a:srgbClr val="00B050"/>
                              </a:solidFill>
                              <a:latin typeface="Cambria Math" panose="02040503050406030204" pitchFamily="18" charset="0"/>
                            </a:rPr>
                            <m:t>2</m:t>
                          </m:r>
                        </m:sup>
                      </m:sSup>
                      <m:r>
                        <a:rPr lang="en-US" altLang="zh-CN" i="1" smtClean="0">
                          <a:solidFill>
                            <a:srgbClr val="00B0F0"/>
                          </a:solidFill>
                          <a:latin typeface="Cambria Math" panose="02040503050406030204" pitchFamily="18" charset="0"/>
                        </a:rPr>
                        <m:t>−</m:t>
                      </m:r>
                      <m:sSub>
                        <m:sSubPr>
                          <m:ctrlPr>
                            <a:rPr lang="en-US" altLang="zh-CN" i="1">
                              <a:solidFill>
                                <a:srgbClr val="00B0F0"/>
                              </a:solidFill>
                              <a:latin typeface="Cambria Math" panose="02040503050406030204" pitchFamily="18" charset="0"/>
                            </a:rPr>
                          </m:ctrlPr>
                        </m:sSubPr>
                        <m:e>
                          <m:r>
                            <a:rPr lang="zh-CN" altLang="en-US" i="1">
                              <a:solidFill>
                                <a:srgbClr val="00B0F0"/>
                              </a:solidFill>
                              <a:latin typeface="Cambria Math" panose="02040503050406030204" pitchFamily="18" charset="0"/>
                            </a:rPr>
                            <m:t>𝜆</m:t>
                          </m:r>
                        </m:e>
                        <m:sub>
                          <m:r>
                            <a:rPr lang="en-US" altLang="zh-CN" i="1">
                              <a:solidFill>
                                <a:srgbClr val="00B0F0"/>
                              </a:solidFill>
                              <a:latin typeface="Cambria Math" panose="02040503050406030204" pitchFamily="18" charset="0"/>
                            </a:rPr>
                            <m:t>1</m:t>
                          </m:r>
                        </m:sub>
                      </m:sSub>
                      <m:r>
                        <a:rPr lang="en-US" altLang="zh-CN" i="1">
                          <a:solidFill>
                            <a:srgbClr val="00B0F0"/>
                          </a:solidFill>
                          <a:latin typeface="Cambria Math" panose="02040503050406030204" pitchFamily="18" charset="0"/>
                        </a:rPr>
                        <m:t>h</m:t>
                      </m:r>
                      <m:d>
                        <m:dPr>
                          <m:ctrlPr>
                            <a:rPr lang="en-US" altLang="zh-CN" i="1">
                              <a:solidFill>
                                <a:srgbClr val="00B0F0"/>
                              </a:solidFill>
                              <a:latin typeface="Cambria Math" panose="02040503050406030204" pitchFamily="18" charset="0"/>
                            </a:rPr>
                          </m:ctrlPr>
                        </m:dPr>
                        <m:e>
                          <m:r>
                            <a:rPr lang="en-US" altLang="zh-CN" i="1">
                              <a:solidFill>
                                <a:srgbClr val="00B0F0"/>
                              </a:solidFill>
                              <a:latin typeface="Cambria Math" panose="02040503050406030204" pitchFamily="18" charset="0"/>
                            </a:rPr>
                            <m:t>𝑥</m:t>
                          </m:r>
                        </m:e>
                      </m:d>
                      <m:r>
                        <a:rPr lang="en-US" altLang="zh-CN" i="1">
                          <a:solidFill>
                            <a:srgbClr val="00B0F0"/>
                          </a:solidFill>
                          <a:latin typeface="Cambria Math" panose="02040503050406030204" pitchFamily="18" charset="0"/>
                        </a:rPr>
                        <m:t>+</m:t>
                      </m:r>
                      <m:sSub>
                        <m:sSubPr>
                          <m:ctrlPr>
                            <a:rPr lang="en-US" altLang="zh-CN" i="1">
                              <a:solidFill>
                                <a:srgbClr val="00B0F0"/>
                              </a:solidFill>
                              <a:latin typeface="Cambria Math" panose="02040503050406030204" pitchFamily="18" charset="0"/>
                            </a:rPr>
                          </m:ctrlPr>
                        </m:sSubPr>
                        <m:e>
                          <m:r>
                            <a:rPr lang="zh-CN" altLang="en-US" i="1">
                              <a:solidFill>
                                <a:srgbClr val="00B0F0"/>
                              </a:solidFill>
                              <a:latin typeface="Cambria Math" panose="02040503050406030204" pitchFamily="18" charset="0"/>
                            </a:rPr>
                            <m:t>𝜆</m:t>
                          </m:r>
                        </m:e>
                        <m:sub>
                          <m:r>
                            <a:rPr lang="en-US" altLang="zh-CN" i="1">
                              <a:solidFill>
                                <a:srgbClr val="00B0F0"/>
                              </a:solidFill>
                              <a:latin typeface="Cambria Math" panose="02040503050406030204" pitchFamily="18" charset="0"/>
                            </a:rPr>
                            <m:t>2</m:t>
                          </m:r>
                        </m:sub>
                      </m:sSub>
                      <m:sSup>
                        <m:sSupPr>
                          <m:ctrlPr>
                            <a:rPr lang="en-US" altLang="zh-CN" i="1">
                              <a:solidFill>
                                <a:srgbClr val="00B0F0"/>
                              </a:solidFill>
                              <a:latin typeface="Cambria Math" panose="02040503050406030204" pitchFamily="18" charset="0"/>
                            </a:rPr>
                          </m:ctrlPr>
                        </m:sSupPr>
                        <m:e>
                          <m:r>
                            <a:rPr lang="en-US" altLang="zh-CN" i="1">
                              <a:solidFill>
                                <a:srgbClr val="00B0F0"/>
                              </a:solidFill>
                              <a:latin typeface="Cambria Math" panose="02040503050406030204" pitchFamily="18" charset="0"/>
                            </a:rPr>
                            <m:t>h</m:t>
                          </m:r>
                          <m:r>
                            <a:rPr lang="en-US" altLang="zh-CN" i="1">
                              <a:solidFill>
                                <a:srgbClr val="00B0F0"/>
                              </a:solidFill>
                              <a:latin typeface="Cambria Math" panose="02040503050406030204" pitchFamily="18" charset="0"/>
                            </a:rPr>
                            <m:t>(</m:t>
                          </m:r>
                          <m:r>
                            <a:rPr lang="en-US" altLang="zh-CN" i="1">
                              <a:solidFill>
                                <a:srgbClr val="00B0F0"/>
                              </a:solidFill>
                              <a:latin typeface="Cambria Math" panose="02040503050406030204" pitchFamily="18" charset="0"/>
                            </a:rPr>
                            <m:t>𝑥</m:t>
                          </m:r>
                          <m:r>
                            <a:rPr lang="en-US" altLang="zh-CN" i="1">
                              <a:solidFill>
                                <a:srgbClr val="00B0F0"/>
                              </a:solidFill>
                              <a:latin typeface="Cambria Math" panose="02040503050406030204" pitchFamily="18" charset="0"/>
                            </a:rPr>
                            <m:t>)</m:t>
                          </m:r>
                        </m:e>
                        <m:sup>
                          <m:r>
                            <a:rPr lang="en-US" altLang="zh-CN" i="1">
                              <a:solidFill>
                                <a:srgbClr val="00B0F0"/>
                              </a:solidFill>
                              <a:latin typeface="Cambria Math" panose="02040503050406030204" pitchFamily="18" charset="0"/>
                            </a:rPr>
                            <m:t>2</m:t>
                          </m:r>
                        </m:sup>
                      </m:sSup>
                    </m:oMath>
                  </m:oMathPara>
                </a14:m>
                <a:endParaRPr lang="zh-CN" altLang="en-US" dirty="0"/>
              </a:p>
            </p:txBody>
          </p:sp>
        </mc:Choice>
        <mc:Fallback>
          <p:sp>
            <p:nvSpPr>
              <p:cNvPr id="10" name="文本框 9">
                <a:extLst>
                  <a:ext uri="{FF2B5EF4-FFF2-40B4-BE49-F238E27FC236}">
                    <a16:creationId xmlns:a16="http://schemas.microsoft.com/office/drawing/2014/main" id="{1D4F0567-429D-967B-D5FC-B51140CEEC1B}"/>
                  </a:ext>
                </a:extLst>
              </p:cNvPr>
              <p:cNvSpPr txBox="1">
                <a:spLocks noRot="1" noChangeAspect="1" noMove="1" noResize="1" noEditPoints="1" noAdjustHandles="1" noChangeArrowheads="1" noChangeShapeType="1" noTextEdit="1"/>
              </p:cNvSpPr>
              <p:nvPr/>
            </p:nvSpPr>
            <p:spPr>
              <a:xfrm>
                <a:off x="72657" y="5234958"/>
                <a:ext cx="6756400" cy="926920"/>
              </a:xfrm>
              <a:prstGeom prst="rect">
                <a:avLst/>
              </a:prstGeom>
              <a:blipFill>
                <a:blip r:embed="rId8"/>
                <a:stretch>
                  <a:fillRect/>
                </a:stretch>
              </a:blipFill>
            </p:spPr>
            <p:txBody>
              <a:bodyPr/>
              <a:lstStyle/>
              <a:p>
                <a:r>
                  <a:rPr lang="zh-CN" altLang="en-US">
                    <a:noFill/>
                  </a:rPr>
                  <a:t> </a:t>
                </a:r>
              </a:p>
            </p:txBody>
          </p:sp>
        </mc:Fallback>
      </mc:AlternateContent>
      <p:sp>
        <p:nvSpPr>
          <p:cNvPr id="12" name="文本框 11">
            <a:extLst>
              <a:ext uri="{FF2B5EF4-FFF2-40B4-BE49-F238E27FC236}">
                <a16:creationId xmlns:a16="http://schemas.microsoft.com/office/drawing/2014/main" id="{5C8FC808-B87E-C3F9-DEE6-B553CAEA4D3D}"/>
              </a:ext>
            </a:extLst>
          </p:cNvPr>
          <p:cNvSpPr txBox="1"/>
          <p:nvPr/>
        </p:nvSpPr>
        <p:spPr>
          <a:xfrm>
            <a:off x="656857" y="6211029"/>
            <a:ext cx="1107996" cy="369332"/>
          </a:xfrm>
          <a:prstGeom prst="rect">
            <a:avLst/>
          </a:prstGeom>
          <a:noFill/>
        </p:spPr>
        <p:txBody>
          <a:bodyPr wrap="none" rtlCol="0">
            <a:spAutoFit/>
          </a:bodyPr>
          <a:lstStyle/>
          <a:p>
            <a:r>
              <a:rPr lang="ja-JP" altLang="en-US" dirty="0"/>
              <a:t>目的関数</a:t>
            </a:r>
            <a:endParaRPr lang="zh-CN" altLang="en-US" dirty="0"/>
          </a:p>
        </p:txBody>
      </p:sp>
      <p:sp>
        <p:nvSpPr>
          <p:cNvPr id="13" name="文本框 12">
            <a:extLst>
              <a:ext uri="{FF2B5EF4-FFF2-40B4-BE49-F238E27FC236}">
                <a16:creationId xmlns:a16="http://schemas.microsoft.com/office/drawing/2014/main" id="{1F8488E0-1DD2-6FE4-0039-50CBE6E42E38}"/>
              </a:ext>
            </a:extLst>
          </p:cNvPr>
          <p:cNvSpPr txBox="1"/>
          <p:nvPr/>
        </p:nvSpPr>
        <p:spPr>
          <a:xfrm>
            <a:off x="2974607" y="6161878"/>
            <a:ext cx="1107996" cy="369332"/>
          </a:xfrm>
          <a:prstGeom prst="rect">
            <a:avLst/>
          </a:prstGeom>
          <a:noFill/>
        </p:spPr>
        <p:txBody>
          <a:bodyPr wrap="none" rtlCol="0">
            <a:spAutoFit/>
          </a:bodyPr>
          <a:lstStyle/>
          <a:p>
            <a:r>
              <a:rPr lang="ja-JP" altLang="en-US" dirty="0"/>
              <a:t>等式制約</a:t>
            </a:r>
            <a:endParaRPr lang="zh-CN" altLang="en-US" dirty="0"/>
          </a:p>
        </p:txBody>
      </p:sp>
      <p:sp>
        <p:nvSpPr>
          <p:cNvPr id="14" name="文本框 13">
            <a:extLst>
              <a:ext uri="{FF2B5EF4-FFF2-40B4-BE49-F238E27FC236}">
                <a16:creationId xmlns:a16="http://schemas.microsoft.com/office/drawing/2014/main" id="{A7583DF6-F6A4-1513-996F-59A42BA08F56}"/>
              </a:ext>
            </a:extLst>
          </p:cNvPr>
          <p:cNvSpPr txBox="1"/>
          <p:nvPr/>
        </p:nvSpPr>
        <p:spPr>
          <a:xfrm>
            <a:off x="4906029" y="6161878"/>
            <a:ext cx="1338828" cy="369332"/>
          </a:xfrm>
          <a:prstGeom prst="rect">
            <a:avLst/>
          </a:prstGeom>
          <a:noFill/>
        </p:spPr>
        <p:txBody>
          <a:bodyPr wrap="none" rtlCol="0">
            <a:spAutoFit/>
          </a:bodyPr>
          <a:lstStyle/>
          <a:p>
            <a:r>
              <a:rPr lang="ja-JP" altLang="en-US" dirty="0"/>
              <a:t>不等式制約</a:t>
            </a:r>
            <a:endParaRPr lang="zh-CN" altLang="en-US" dirty="0"/>
          </a:p>
        </p:txBody>
      </p:sp>
      <p:pic>
        <p:nvPicPr>
          <p:cNvPr id="16" name="图片 15">
            <a:extLst>
              <a:ext uri="{FF2B5EF4-FFF2-40B4-BE49-F238E27FC236}">
                <a16:creationId xmlns:a16="http://schemas.microsoft.com/office/drawing/2014/main" id="{9D9563AE-CB17-1F66-B4E0-59B01933CF65}"/>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829057" y="2771431"/>
            <a:ext cx="5274551" cy="3217378"/>
          </a:xfrm>
          <a:prstGeom prst="rect">
            <a:avLst/>
          </a:prstGeom>
        </p:spPr>
      </p:pic>
      <p:sp>
        <p:nvSpPr>
          <p:cNvPr id="17" name="文本框 16">
            <a:extLst>
              <a:ext uri="{FF2B5EF4-FFF2-40B4-BE49-F238E27FC236}">
                <a16:creationId xmlns:a16="http://schemas.microsoft.com/office/drawing/2014/main" id="{98C151FD-419D-C04E-6D1A-09B627FE2B7C}"/>
              </a:ext>
            </a:extLst>
          </p:cNvPr>
          <p:cNvSpPr txBox="1"/>
          <p:nvPr/>
        </p:nvSpPr>
        <p:spPr>
          <a:xfrm>
            <a:off x="10413461" y="3210751"/>
            <a:ext cx="902811" cy="307777"/>
          </a:xfrm>
          <a:prstGeom prst="rect">
            <a:avLst/>
          </a:prstGeom>
          <a:noFill/>
        </p:spPr>
        <p:txBody>
          <a:bodyPr wrap="none" rtlCol="0">
            <a:spAutoFit/>
          </a:bodyPr>
          <a:lstStyle/>
          <a:p>
            <a:r>
              <a:rPr lang="ja-JP" altLang="en-US" sz="1400" dirty="0"/>
              <a:t>実行可能</a:t>
            </a:r>
            <a:endParaRPr lang="zh-CN" altLang="en-US" sz="1400" dirty="0"/>
          </a:p>
        </p:txBody>
      </p:sp>
      <p:sp>
        <p:nvSpPr>
          <p:cNvPr id="18" name="文本框 17">
            <a:extLst>
              <a:ext uri="{FF2B5EF4-FFF2-40B4-BE49-F238E27FC236}">
                <a16:creationId xmlns:a16="http://schemas.microsoft.com/office/drawing/2014/main" id="{086C20B2-A55C-323C-5940-93B92589AD8F}"/>
              </a:ext>
            </a:extLst>
          </p:cNvPr>
          <p:cNvSpPr txBox="1"/>
          <p:nvPr/>
        </p:nvSpPr>
        <p:spPr>
          <a:xfrm>
            <a:off x="8762461" y="3210750"/>
            <a:ext cx="1082348" cy="307777"/>
          </a:xfrm>
          <a:prstGeom prst="rect">
            <a:avLst/>
          </a:prstGeom>
          <a:noFill/>
        </p:spPr>
        <p:txBody>
          <a:bodyPr wrap="none" rtlCol="0">
            <a:spAutoFit/>
          </a:bodyPr>
          <a:lstStyle/>
          <a:p>
            <a:r>
              <a:rPr lang="ja-JP" altLang="en-US" sz="1400" dirty="0"/>
              <a:t>実行不可能</a:t>
            </a:r>
            <a:endParaRPr lang="zh-CN" altLang="en-US" sz="1400" dirty="0"/>
          </a:p>
        </p:txBody>
      </p:sp>
    </p:spTree>
    <p:extLst>
      <p:ext uri="{BB962C8B-B14F-4D97-AF65-F5344CB8AC3E}">
        <p14:creationId xmlns:p14="http://schemas.microsoft.com/office/powerpoint/2010/main" val="20532473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8CBF02-4B36-A7CD-9726-0ADB3F029FFD}"/>
            </a:ext>
          </a:extLst>
        </p:cNvPr>
        <p:cNvGrpSpPr/>
        <p:nvPr/>
      </p:nvGrpSpPr>
      <p:grpSpPr>
        <a:xfrm>
          <a:off x="0" y="0"/>
          <a:ext cx="0" cy="0"/>
          <a:chOff x="0" y="0"/>
          <a:chExt cx="0" cy="0"/>
        </a:xfrm>
      </p:grpSpPr>
      <p:sp>
        <p:nvSpPr>
          <p:cNvPr id="4" name="矩形: 圆角 3">
            <a:extLst>
              <a:ext uri="{FF2B5EF4-FFF2-40B4-BE49-F238E27FC236}">
                <a16:creationId xmlns:a16="http://schemas.microsoft.com/office/drawing/2014/main" id="{0094B244-C8E1-1FEE-2423-790912D5284A}"/>
              </a:ext>
            </a:extLst>
          </p:cNvPr>
          <p:cNvSpPr/>
          <p:nvPr/>
        </p:nvSpPr>
        <p:spPr>
          <a:xfrm>
            <a:off x="600365" y="795352"/>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569D6688-22D4-6BF2-FB84-90524DA9C972}"/>
              </a:ext>
            </a:extLst>
          </p:cNvPr>
          <p:cNvSpPr>
            <a:spLocks noGrp="1"/>
          </p:cNvSpPr>
          <p:nvPr>
            <p:ph type="title"/>
          </p:nvPr>
        </p:nvSpPr>
        <p:spPr>
          <a:xfrm>
            <a:off x="600364" y="106900"/>
            <a:ext cx="10532995" cy="598978"/>
          </a:xfrm>
        </p:spPr>
        <p:txBody>
          <a:bodyPr>
            <a:normAutofit fontScale="90000"/>
          </a:bodyPr>
          <a:lstStyle/>
          <a:p>
            <a:r>
              <a:rPr kumimoji="1" lang="en-US" altLang="ja-JP" b="1" dirty="0"/>
              <a:t>METHOD</a:t>
            </a:r>
            <a:endParaRPr kumimoji="1" lang="ja-JP" altLang="en-US" b="1" dirty="0"/>
          </a:p>
        </p:txBody>
      </p:sp>
      <mc:AlternateContent xmlns:mc="http://schemas.openxmlformats.org/markup-compatibility/2006">
        <mc:Choice xmlns:a14="http://schemas.microsoft.com/office/drawing/2010/main" Requires="a14">
          <p:sp>
            <p:nvSpPr>
              <p:cNvPr id="7" name="文本框 6">
                <a:extLst>
                  <a:ext uri="{FF2B5EF4-FFF2-40B4-BE49-F238E27FC236}">
                    <a16:creationId xmlns:a16="http://schemas.microsoft.com/office/drawing/2014/main" id="{B812D41B-2B80-BA23-5D7D-17775B1137C1}"/>
                  </a:ext>
                </a:extLst>
              </p:cNvPr>
              <p:cNvSpPr txBox="1"/>
              <p:nvPr/>
            </p:nvSpPr>
            <p:spPr>
              <a:xfrm>
                <a:off x="1578677" y="844258"/>
                <a:ext cx="2316345" cy="76456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nary>
                        <m:naryPr>
                          <m:chr m:val="∑"/>
                          <m:supHide m:val="on"/>
                          <m:ctrlPr>
                            <a:rPr lang="en-US" altLang="zh-CN" b="0" i="1" smtClean="0">
                              <a:latin typeface="Cambria Math" panose="02040503050406030204" pitchFamily="18" charset="0"/>
                            </a:rPr>
                          </m:ctrlPr>
                        </m:naryPr>
                        <m:sub>
                          <m:r>
                            <m:rPr>
                              <m:brk m:alnAt="7"/>
                            </m:rPr>
                            <a:rPr lang="en-US" altLang="zh-CN" b="0" i="1" smtClean="0">
                              <a:latin typeface="Cambria Math" panose="02040503050406030204" pitchFamily="18" charset="0"/>
                            </a:rPr>
                            <m:t>𝑖</m:t>
                          </m:r>
                        </m:sub>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𝑖</m:t>
                              </m:r>
                            </m:sub>
                          </m:s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e>
                      </m:nary>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rPr>
                        <m:t>𝑊</m:t>
                      </m:r>
                    </m:oMath>
                  </m:oMathPara>
                </a14:m>
                <a:endParaRPr lang="zh-CN" altLang="en-US" dirty="0"/>
              </a:p>
            </p:txBody>
          </p:sp>
        </mc:Choice>
        <mc:Fallback>
          <p:sp>
            <p:nvSpPr>
              <p:cNvPr id="7" name="文本框 6">
                <a:extLst>
                  <a:ext uri="{FF2B5EF4-FFF2-40B4-BE49-F238E27FC236}">
                    <a16:creationId xmlns:a16="http://schemas.microsoft.com/office/drawing/2014/main" id="{B812D41B-2B80-BA23-5D7D-17775B1137C1}"/>
                  </a:ext>
                </a:extLst>
              </p:cNvPr>
              <p:cNvSpPr txBox="1">
                <a:spLocks noRot="1" noChangeAspect="1" noMove="1" noResize="1" noEditPoints="1" noAdjustHandles="1" noChangeArrowheads="1" noChangeShapeType="1" noTextEdit="1"/>
              </p:cNvSpPr>
              <p:nvPr/>
            </p:nvSpPr>
            <p:spPr>
              <a:xfrm>
                <a:off x="1578677" y="844258"/>
                <a:ext cx="2316345" cy="764568"/>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9" name="文本框 8">
                <a:extLst>
                  <a:ext uri="{FF2B5EF4-FFF2-40B4-BE49-F238E27FC236}">
                    <a16:creationId xmlns:a16="http://schemas.microsoft.com/office/drawing/2014/main" id="{89179C2A-6ABB-F2C0-869D-FC1A7F2CB8F3}"/>
                  </a:ext>
                </a:extLst>
              </p:cNvPr>
              <p:cNvSpPr txBox="1"/>
              <p:nvPr/>
            </p:nvSpPr>
            <p:spPr>
              <a:xfrm>
                <a:off x="9088704" y="966830"/>
                <a:ext cx="2250424" cy="1077218"/>
              </a:xfrm>
              <a:prstGeom prst="rect">
                <a:avLst/>
              </a:prstGeom>
              <a:noFill/>
              <a:ln>
                <a:solidFill>
                  <a:schemeClr val="tx1"/>
                </a:solidFill>
              </a:ln>
            </p:spPr>
            <p:txBody>
              <a:bodyPr wrap="none" rtlCol="0">
                <a:spAutoFit/>
              </a:bodyPr>
              <a:lstStyle/>
              <a:p>
                <a14:m>
                  <m:oMath xmlns:m="http://schemas.openxmlformats.org/officeDocument/2006/math">
                    <m:sSub>
                      <m:sSubPr>
                        <m:ctrlPr>
                          <a:rPr lang="en-US" altLang="zh-CN" sz="1600" i="1" smtClean="0">
                            <a:latin typeface="Cambria Math" panose="02040503050406030204" pitchFamily="18" charset="0"/>
                          </a:rPr>
                        </m:ctrlPr>
                      </m:sSubPr>
                      <m:e>
                        <m:r>
                          <a:rPr lang="en-US" altLang="zh-CN" sz="1600" i="1">
                            <a:latin typeface="Cambria Math" panose="02040503050406030204" pitchFamily="18" charset="0"/>
                          </a:rPr>
                          <m:t>𝑥</m:t>
                        </m:r>
                      </m:e>
                      <m:sub>
                        <m:r>
                          <a:rPr lang="en-US" altLang="zh-CN" sz="1600" i="1">
                            <a:latin typeface="Cambria Math" panose="02040503050406030204" pitchFamily="18" charset="0"/>
                          </a:rPr>
                          <m:t>𝑖</m:t>
                        </m:r>
                      </m:sub>
                    </m:sSub>
                    <m:r>
                      <a:rPr lang="en-US" altLang="zh-CN" sz="1600" b="0" i="1" smtClean="0">
                        <a:latin typeface="Cambria Math" panose="02040503050406030204" pitchFamily="18" charset="0"/>
                      </a:rPr>
                      <m:t> (0,1)</m:t>
                    </m:r>
                  </m:oMath>
                </a14:m>
                <a:r>
                  <a:rPr lang="ja-JP" altLang="en-US" sz="1600" dirty="0"/>
                  <a:t>   バイナリ変数</a:t>
                </a:r>
                <a:endParaRPr lang="en-US" altLang="ja-JP" sz="1600" dirty="0"/>
              </a:p>
              <a:p>
                <a:r>
                  <a:rPr lang="en-US" altLang="ja-JP" sz="1600" dirty="0"/>
                  <a:t>       </a:t>
                </a:r>
                <a14:m>
                  <m:oMath xmlns:m="http://schemas.openxmlformats.org/officeDocument/2006/math">
                    <m:sSub>
                      <m:sSubPr>
                        <m:ctrlPr>
                          <a:rPr lang="en-US" altLang="ja-JP" sz="1600" i="1" dirty="0" smtClean="0">
                            <a:latin typeface="Cambria Math" panose="02040503050406030204" pitchFamily="18" charset="0"/>
                          </a:rPr>
                        </m:ctrlPr>
                      </m:sSubPr>
                      <m:e>
                        <m:r>
                          <a:rPr lang="en-US" altLang="ja-JP" sz="1600" b="0" i="1" dirty="0" smtClean="0">
                            <a:latin typeface="Cambria Math" panose="02040503050406030204" pitchFamily="18" charset="0"/>
                          </a:rPr>
                          <m:t>𝑤</m:t>
                        </m:r>
                      </m:e>
                      <m:sub>
                        <m:r>
                          <a:rPr lang="en-US" altLang="ja-JP" sz="1600" b="0" i="1" dirty="0" smtClean="0">
                            <a:latin typeface="Cambria Math" panose="02040503050406030204" pitchFamily="18" charset="0"/>
                          </a:rPr>
                          <m:t>𝑖</m:t>
                        </m:r>
                      </m:sub>
                    </m:sSub>
                  </m:oMath>
                </a14:m>
                <a:r>
                  <a:rPr lang="ja-JP" altLang="en-US" sz="1600" dirty="0"/>
                  <a:t>　係数（整数）</a:t>
                </a:r>
                <a:endParaRPr lang="en-US" altLang="ja-JP" sz="1600" dirty="0"/>
              </a:p>
              <a:p>
                <a:r>
                  <a:rPr lang="en-US" altLang="zh-CN" sz="1600" b="0" dirty="0"/>
                  <a:t>       </a:t>
                </a:r>
                <a14:m>
                  <m:oMath xmlns:m="http://schemas.openxmlformats.org/officeDocument/2006/math">
                    <m:r>
                      <a:rPr lang="en-US" altLang="zh-CN" sz="1600" b="0" i="1" smtClean="0">
                        <a:latin typeface="Cambria Math" panose="02040503050406030204" pitchFamily="18" charset="0"/>
                      </a:rPr>
                      <m:t>𝑊</m:t>
                    </m:r>
                  </m:oMath>
                </a14:m>
                <a:r>
                  <a:rPr lang="en-US" altLang="ja-JP" sz="1600" dirty="0"/>
                  <a:t>     </a:t>
                </a:r>
                <a:r>
                  <a:rPr lang="ja-JP" altLang="en-US" sz="1600" dirty="0"/>
                  <a:t>定数</a:t>
                </a:r>
                <a:r>
                  <a:rPr lang="en-US" altLang="ja-JP" sz="1600" dirty="0"/>
                  <a:t>  </a:t>
                </a:r>
              </a:p>
              <a:p>
                <a:r>
                  <a:rPr lang="en-US" altLang="zh-CN" sz="1600" b="0" dirty="0"/>
                  <a:t>        </a:t>
                </a:r>
                <a14:m>
                  <m:oMath xmlns:m="http://schemas.openxmlformats.org/officeDocument/2006/math">
                    <m:r>
                      <a:rPr lang="en-US" altLang="zh-CN" sz="1600" b="0" i="1" smtClean="0">
                        <a:latin typeface="Cambria Math" panose="02040503050406030204" pitchFamily="18" charset="0"/>
                      </a:rPr>
                      <m:t>𝑆</m:t>
                    </m:r>
                  </m:oMath>
                </a14:m>
                <a:r>
                  <a:rPr lang="en-US" altLang="ja-JP" sz="1600" dirty="0"/>
                  <a:t>      </a:t>
                </a:r>
                <a:r>
                  <a:rPr lang="ja-JP" altLang="en-US" sz="1600" dirty="0"/>
                  <a:t>補助変数</a:t>
                </a:r>
                <a:endParaRPr lang="en-US" altLang="ja-JP" sz="1600" dirty="0"/>
              </a:p>
            </p:txBody>
          </p:sp>
        </mc:Choice>
        <mc:Fallback>
          <p:sp>
            <p:nvSpPr>
              <p:cNvPr id="9" name="文本框 8">
                <a:extLst>
                  <a:ext uri="{FF2B5EF4-FFF2-40B4-BE49-F238E27FC236}">
                    <a16:creationId xmlns:a16="http://schemas.microsoft.com/office/drawing/2014/main" id="{89179C2A-6ABB-F2C0-869D-FC1A7F2CB8F3}"/>
                  </a:ext>
                </a:extLst>
              </p:cNvPr>
              <p:cNvSpPr txBox="1">
                <a:spLocks noRot="1" noChangeAspect="1" noMove="1" noResize="1" noEditPoints="1" noAdjustHandles="1" noChangeArrowheads="1" noChangeShapeType="1" noTextEdit="1"/>
              </p:cNvSpPr>
              <p:nvPr/>
            </p:nvSpPr>
            <p:spPr>
              <a:xfrm>
                <a:off x="9088704" y="966830"/>
                <a:ext cx="2250424" cy="1077218"/>
              </a:xfrm>
              <a:prstGeom prst="rect">
                <a:avLst/>
              </a:prstGeom>
              <a:blipFill>
                <a:blip r:embed="rId4"/>
                <a:stretch>
                  <a:fillRect t="-1124" b="-6180"/>
                </a:stretch>
              </a:blipFill>
              <a:ln>
                <a:solidFill>
                  <a:schemeClr val="tx1"/>
                </a:solidFill>
              </a:ln>
            </p:spPr>
            <p:txBody>
              <a:bodyPr/>
              <a:lstStyle/>
              <a:p>
                <a:r>
                  <a:rPr lang="zh-CN" altLang="en-US">
                    <a:noFill/>
                  </a:rPr>
                  <a:t> </a:t>
                </a:r>
              </a:p>
            </p:txBody>
          </p:sp>
        </mc:Fallback>
      </mc:AlternateContent>
      <p:sp>
        <p:nvSpPr>
          <p:cNvPr id="11" name="文本框 10">
            <a:extLst>
              <a:ext uri="{FF2B5EF4-FFF2-40B4-BE49-F238E27FC236}">
                <a16:creationId xmlns:a16="http://schemas.microsoft.com/office/drawing/2014/main" id="{0956B689-C84A-B07F-7455-E6B00F5E93B8}"/>
              </a:ext>
            </a:extLst>
          </p:cNvPr>
          <p:cNvSpPr txBox="1"/>
          <p:nvPr/>
        </p:nvSpPr>
        <p:spPr>
          <a:xfrm>
            <a:off x="193774" y="1003298"/>
            <a:ext cx="1490691" cy="369332"/>
          </a:xfrm>
          <a:prstGeom prst="rect">
            <a:avLst/>
          </a:prstGeom>
          <a:noFill/>
        </p:spPr>
        <p:txBody>
          <a:bodyPr wrap="square">
            <a:spAutoFit/>
          </a:bodyPr>
          <a:lstStyle/>
          <a:p>
            <a:r>
              <a:rPr lang="ja-JP" altLang="en-US" sz="1800" b="1" dirty="0">
                <a:latin typeface="YakuHanJPs"/>
              </a:rPr>
              <a:t>不等式制約</a:t>
            </a:r>
            <a:endParaRPr lang="en-US" altLang="ja-JP" sz="1800" dirty="0"/>
          </a:p>
        </p:txBody>
      </p:sp>
      <mc:AlternateContent xmlns:mc="http://schemas.openxmlformats.org/markup-compatibility/2006">
        <mc:Choice xmlns:a14="http://schemas.microsoft.com/office/drawing/2010/main" Requires="a14">
          <p:sp>
            <p:nvSpPr>
              <p:cNvPr id="28" name="文本框 27">
                <a:extLst>
                  <a:ext uri="{FF2B5EF4-FFF2-40B4-BE49-F238E27FC236}">
                    <a16:creationId xmlns:a16="http://schemas.microsoft.com/office/drawing/2014/main" id="{57ACB48D-F423-CFBD-3392-232B99DF2AB9}"/>
                  </a:ext>
                </a:extLst>
              </p:cNvPr>
              <p:cNvSpPr txBox="1"/>
              <p:nvPr/>
            </p:nvSpPr>
            <p:spPr>
              <a:xfrm>
                <a:off x="193774" y="1555349"/>
                <a:ext cx="4625876" cy="646331"/>
              </a:xfrm>
              <a:prstGeom prst="rect">
                <a:avLst/>
              </a:prstGeom>
              <a:noFill/>
            </p:spPr>
            <p:txBody>
              <a:bodyPr wrap="square">
                <a:spAutoFit/>
              </a:bodyPr>
              <a:lstStyle/>
              <a:p>
                <a:r>
                  <a:rPr lang="ja-JP" altLang="en-US" dirty="0"/>
                  <a:t>②補助変数</a:t>
                </a:r>
                <a:r>
                  <a:rPr lang="en-US" altLang="ja-JP" dirty="0"/>
                  <a:t>(slack variables)</a:t>
                </a:r>
              </a:p>
              <a:p>
                <a:r>
                  <a:rPr lang="ja-JP" altLang="en-US" dirty="0"/>
                  <a:t>補助変数</a:t>
                </a:r>
                <a14:m>
                  <m:oMath xmlns:m="http://schemas.openxmlformats.org/officeDocument/2006/math">
                    <m:r>
                      <a:rPr lang="en-US" altLang="ja-JP" b="0" i="1" smtClean="0">
                        <a:latin typeface="Cambria Math" panose="02040503050406030204" pitchFamily="18" charset="0"/>
                      </a:rPr>
                      <m:t>𝑆</m:t>
                    </m:r>
                  </m:oMath>
                </a14:m>
                <a:r>
                  <a:rPr lang="ja-JP" altLang="en-US" dirty="0"/>
                  <a:t>を導入：</a:t>
                </a:r>
                <a:endParaRPr lang="en-US" altLang="ja-JP" dirty="0"/>
              </a:p>
            </p:txBody>
          </p:sp>
        </mc:Choice>
        <mc:Fallback>
          <p:sp>
            <p:nvSpPr>
              <p:cNvPr id="28" name="文本框 27">
                <a:extLst>
                  <a:ext uri="{FF2B5EF4-FFF2-40B4-BE49-F238E27FC236}">
                    <a16:creationId xmlns:a16="http://schemas.microsoft.com/office/drawing/2014/main" id="{57ACB48D-F423-CFBD-3392-232B99DF2AB9}"/>
                  </a:ext>
                </a:extLst>
              </p:cNvPr>
              <p:cNvSpPr txBox="1">
                <a:spLocks noRot="1" noChangeAspect="1" noMove="1" noResize="1" noEditPoints="1" noAdjustHandles="1" noChangeArrowheads="1" noChangeShapeType="1" noTextEdit="1"/>
              </p:cNvSpPr>
              <p:nvPr/>
            </p:nvSpPr>
            <p:spPr>
              <a:xfrm>
                <a:off x="193774" y="1555349"/>
                <a:ext cx="4625876" cy="646331"/>
              </a:xfrm>
              <a:prstGeom prst="rect">
                <a:avLst/>
              </a:prstGeom>
              <a:blipFill>
                <a:blip r:embed="rId5"/>
                <a:stretch>
                  <a:fillRect l="-1186" t="-4717" b="-1509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8" name="文本框 7">
                <a:extLst>
                  <a:ext uri="{FF2B5EF4-FFF2-40B4-BE49-F238E27FC236}">
                    <a16:creationId xmlns:a16="http://schemas.microsoft.com/office/drawing/2014/main" id="{4EA95752-4EED-28C7-EBC7-003F85F7410E}"/>
                  </a:ext>
                </a:extLst>
              </p:cNvPr>
              <p:cNvSpPr txBox="1"/>
              <p:nvPr/>
            </p:nvSpPr>
            <p:spPr>
              <a:xfrm>
                <a:off x="895018" y="2257127"/>
                <a:ext cx="3562548" cy="76456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nary>
                        <m:naryPr>
                          <m:chr m:val="∑"/>
                          <m:supHide m:val="on"/>
                          <m:ctrlPr>
                            <a:rPr lang="en-US" altLang="zh-CN" b="0" i="1" smtClean="0">
                              <a:latin typeface="Cambria Math" panose="02040503050406030204" pitchFamily="18" charset="0"/>
                            </a:rPr>
                          </m:ctrlPr>
                        </m:naryPr>
                        <m:sub>
                          <m:r>
                            <m:rPr>
                              <m:brk m:alnAt="7"/>
                            </m:rPr>
                            <a:rPr lang="en-US" altLang="zh-CN" b="0" i="1" smtClean="0">
                              <a:latin typeface="Cambria Math" panose="02040503050406030204" pitchFamily="18" charset="0"/>
                            </a:rPr>
                            <m:t>𝑖</m:t>
                          </m:r>
                        </m:sub>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𝑖</m:t>
                              </m:r>
                            </m:sub>
                          </m:s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e>
                      </m:nary>
                      <m:r>
                        <a:rPr lang="en-US" altLang="zh-CN" i="1">
                          <a:latin typeface="Cambria Math" panose="02040503050406030204" pitchFamily="18" charset="0"/>
                        </a:rPr>
                        <m:t>+</m:t>
                      </m:r>
                      <m:r>
                        <a:rPr lang="en-US" altLang="zh-CN" i="1">
                          <a:latin typeface="Cambria Math" panose="02040503050406030204" pitchFamily="18" charset="0"/>
                        </a:rPr>
                        <m:t>𝑆</m:t>
                      </m:r>
                      <m:r>
                        <a:rPr lang="en-US" altLang="zh-CN" i="1">
                          <a:latin typeface="Cambria Math" panose="02040503050406030204" pitchFamily="18" charset="0"/>
                        </a:rPr>
                        <m:t>=</m:t>
                      </m:r>
                      <m:r>
                        <a:rPr lang="en-US" altLang="zh-CN" i="1">
                          <a:latin typeface="Cambria Math" panose="02040503050406030204" pitchFamily="18" charset="0"/>
                        </a:rPr>
                        <m:t>𝑊</m:t>
                      </m:r>
                    </m:oMath>
                  </m:oMathPara>
                </a14:m>
                <a:endParaRPr lang="zh-CN" altLang="en-US" dirty="0"/>
              </a:p>
            </p:txBody>
          </p:sp>
        </mc:Choice>
        <mc:Fallback>
          <p:sp>
            <p:nvSpPr>
              <p:cNvPr id="8" name="文本框 7">
                <a:extLst>
                  <a:ext uri="{FF2B5EF4-FFF2-40B4-BE49-F238E27FC236}">
                    <a16:creationId xmlns:a16="http://schemas.microsoft.com/office/drawing/2014/main" id="{4EA95752-4EED-28C7-EBC7-003F85F7410E}"/>
                  </a:ext>
                </a:extLst>
              </p:cNvPr>
              <p:cNvSpPr txBox="1">
                <a:spLocks noRot="1" noChangeAspect="1" noMove="1" noResize="1" noEditPoints="1" noAdjustHandles="1" noChangeArrowheads="1" noChangeShapeType="1" noTextEdit="1"/>
              </p:cNvSpPr>
              <p:nvPr/>
            </p:nvSpPr>
            <p:spPr>
              <a:xfrm>
                <a:off x="895018" y="2257127"/>
                <a:ext cx="3562548" cy="764568"/>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 name="文本框 9">
                <a:extLst>
                  <a:ext uri="{FF2B5EF4-FFF2-40B4-BE49-F238E27FC236}">
                    <a16:creationId xmlns:a16="http://schemas.microsoft.com/office/drawing/2014/main" id="{FE6C7BC6-29E3-F04B-74D3-CC0BE165D694}"/>
                  </a:ext>
                </a:extLst>
              </p:cNvPr>
              <p:cNvSpPr txBox="1"/>
              <p:nvPr/>
            </p:nvSpPr>
            <p:spPr>
              <a:xfrm>
                <a:off x="869618" y="3454022"/>
                <a:ext cx="3562548" cy="76456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𝑊</m:t>
                      </m:r>
                      <m:r>
                        <a:rPr lang="en-US" altLang="zh-CN" b="0" i="1" smtClean="0">
                          <a:latin typeface="Cambria Math" panose="02040503050406030204" pitchFamily="18" charset="0"/>
                        </a:rPr>
                        <m:t>−</m:t>
                      </m:r>
                      <m:nary>
                        <m:naryPr>
                          <m:chr m:val="∑"/>
                          <m:supHide m:val="on"/>
                          <m:ctrlPr>
                            <a:rPr lang="en-US" altLang="zh-CN" b="0" i="1" smtClean="0">
                              <a:latin typeface="Cambria Math" panose="02040503050406030204" pitchFamily="18" charset="0"/>
                            </a:rPr>
                          </m:ctrlPr>
                        </m:naryPr>
                        <m:sub>
                          <m:r>
                            <m:rPr>
                              <m:brk m:alnAt="7"/>
                            </m:rPr>
                            <a:rPr lang="en-US" altLang="zh-CN" b="0" i="1" smtClean="0">
                              <a:latin typeface="Cambria Math" panose="02040503050406030204" pitchFamily="18" charset="0"/>
                            </a:rPr>
                            <m:t>𝑖</m:t>
                          </m:r>
                        </m:sub>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𝑖</m:t>
                              </m:r>
                            </m:sub>
                          </m:s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e>
                      </m:nary>
                      <m:r>
                        <a:rPr lang="en-US" altLang="zh-CN" b="0" i="1" smtClean="0">
                          <a:latin typeface="Cambria Math" panose="02040503050406030204" pitchFamily="18" charset="0"/>
                        </a:rPr>
                        <m:t>−</m:t>
                      </m:r>
                      <m:r>
                        <a:rPr lang="en-US" altLang="zh-CN" b="0" i="1" smtClean="0">
                          <a:latin typeface="Cambria Math" panose="02040503050406030204" pitchFamily="18" charset="0"/>
                        </a:rPr>
                        <m:t>𝑆</m:t>
                      </m:r>
                      <m:r>
                        <a:rPr lang="en-US" altLang="zh-CN" b="0" i="1" smtClean="0">
                          <a:latin typeface="Cambria Math" panose="02040503050406030204" pitchFamily="18" charset="0"/>
                        </a:rPr>
                        <m:t>=0</m:t>
                      </m:r>
                    </m:oMath>
                  </m:oMathPara>
                </a14:m>
                <a:endParaRPr lang="zh-CN" altLang="en-US" dirty="0"/>
              </a:p>
            </p:txBody>
          </p:sp>
        </mc:Choice>
        <mc:Fallback>
          <p:sp>
            <p:nvSpPr>
              <p:cNvPr id="10" name="文本框 9">
                <a:extLst>
                  <a:ext uri="{FF2B5EF4-FFF2-40B4-BE49-F238E27FC236}">
                    <a16:creationId xmlns:a16="http://schemas.microsoft.com/office/drawing/2014/main" id="{FE6C7BC6-29E3-F04B-74D3-CC0BE165D694}"/>
                  </a:ext>
                </a:extLst>
              </p:cNvPr>
              <p:cNvSpPr txBox="1">
                <a:spLocks noRot="1" noChangeAspect="1" noMove="1" noResize="1" noEditPoints="1" noAdjustHandles="1" noChangeArrowheads="1" noChangeShapeType="1" noTextEdit="1"/>
              </p:cNvSpPr>
              <p:nvPr/>
            </p:nvSpPr>
            <p:spPr>
              <a:xfrm>
                <a:off x="869618" y="3454022"/>
                <a:ext cx="3562548" cy="764568"/>
              </a:xfrm>
              <a:prstGeom prst="rect">
                <a:avLst/>
              </a:prstGeom>
              <a:blipFill>
                <a:blip r:embed="rId7"/>
                <a:stretch>
                  <a:fillRect/>
                </a:stretch>
              </a:blipFill>
            </p:spPr>
            <p:txBody>
              <a:bodyPr/>
              <a:lstStyle/>
              <a:p>
                <a:r>
                  <a:rPr lang="zh-CN" altLang="en-US">
                    <a:noFill/>
                  </a:rPr>
                  <a:t> </a:t>
                </a:r>
              </a:p>
            </p:txBody>
          </p:sp>
        </mc:Fallback>
      </mc:AlternateContent>
      <p:sp>
        <p:nvSpPr>
          <p:cNvPr id="12" name="文本框 11">
            <a:extLst>
              <a:ext uri="{FF2B5EF4-FFF2-40B4-BE49-F238E27FC236}">
                <a16:creationId xmlns:a16="http://schemas.microsoft.com/office/drawing/2014/main" id="{EB6F4F5E-0916-B85E-4E77-CA260C8BA332}"/>
              </a:ext>
            </a:extLst>
          </p:cNvPr>
          <p:cNvSpPr txBox="1"/>
          <p:nvPr/>
        </p:nvSpPr>
        <p:spPr>
          <a:xfrm>
            <a:off x="2695342" y="2965913"/>
            <a:ext cx="543739" cy="307777"/>
          </a:xfrm>
          <a:prstGeom prst="rect">
            <a:avLst/>
          </a:prstGeom>
          <a:noFill/>
        </p:spPr>
        <p:txBody>
          <a:bodyPr wrap="none" rtlCol="0">
            <a:spAutoFit/>
          </a:bodyPr>
          <a:lstStyle/>
          <a:p>
            <a:r>
              <a:rPr lang="ja-JP" altLang="en-US" sz="1400" dirty="0"/>
              <a:t>移項</a:t>
            </a:r>
            <a:endParaRPr lang="zh-CN" altLang="en-US" sz="1400" dirty="0"/>
          </a:p>
        </p:txBody>
      </p:sp>
      <p:sp>
        <p:nvSpPr>
          <p:cNvPr id="13" name="箭头: 右 12">
            <a:extLst>
              <a:ext uri="{FF2B5EF4-FFF2-40B4-BE49-F238E27FC236}">
                <a16:creationId xmlns:a16="http://schemas.microsoft.com/office/drawing/2014/main" id="{0D269F68-F7E7-4365-E589-7849CB729F3E}"/>
              </a:ext>
            </a:extLst>
          </p:cNvPr>
          <p:cNvSpPr/>
          <p:nvPr/>
        </p:nvSpPr>
        <p:spPr>
          <a:xfrm rot="5400000">
            <a:off x="2397515" y="3084489"/>
            <a:ext cx="605412" cy="9865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mc:AlternateContent xmlns:mc="http://schemas.openxmlformats.org/markup-compatibility/2006">
        <mc:Choice xmlns:a14="http://schemas.microsoft.com/office/drawing/2010/main" Requires="a14">
          <p:sp>
            <p:nvSpPr>
              <p:cNvPr id="15" name="文本框 14">
                <a:extLst>
                  <a:ext uri="{FF2B5EF4-FFF2-40B4-BE49-F238E27FC236}">
                    <a16:creationId xmlns:a16="http://schemas.microsoft.com/office/drawing/2014/main" id="{9161C9B3-035E-920B-CD0D-F3BF3EECFEE6}"/>
                  </a:ext>
                </a:extLst>
              </p:cNvPr>
              <p:cNvSpPr txBox="1"/>
              <p:nvPr/>
            </p:nvSpPr>
            <p:spPr>
              <a:xfrm>
                <a:off x="342900" y="4332025"/>
                <a:ext cx="6096000" cy="923971"/>
              </a:xfrm>
              <a:prstGeom prst="rect">
                <a:avLst/>
              </a:prstGeom>
              <a:noFill/>
            </p:spPr>
            <p:txBody>
              <a:bodyPr wrap="square">
                <a:spAutoFit/>
              </a:bodyPr>
              <a:lstStyle/>
              <a:p>
                <a:pPr marL="285750" indent="-285750">
                  <a:buFont typeface="Arial" panose="020B0604020202020204" pitchFamily="34" charset="0"/>
                  <a:buChar char="•"/>
                </a:pPr>
                <a:r>
                  <a:rPr lang="ja-JP" altLang="en-US" dirty="0"/>
                  <a:t>制約条件を満たす場合、       </a:t>
                </a:r>
                <a14:m>
                  <m:oMath xmlns:m="http://schemas.openxmlformats.org/officeDocument/2006/math">
                    <m:r>
                      <a:rPr lang="en-US" altLang="zh-CN" b="0" i="1" smtClean="0">
                        <a:latin typeface="Cambria Math" panose="02040503050406030204" pitchFamily="18" charset="0"/>
                      </a:rPr>
                      <m:t>𝑊</m:t>
                    </m:r>
                    <m:r>
                      <a:rPr lang="en-US" altLang="zh-CN" b="0" i="1" smtClean="0">
                        <a:latin typeface="Cambria Math" panose="02040503050406030204" pitchFamily="18" charset="0"/>
                      </a:rPr>
                      <m:t>−</m:t>
                    </m:r>
                    <m:nary>
                      <m:naryPr>
                        <m:chr m:val="∑"/>
                        <m:supHide m:val="on"/>
                        <m:ctrlPr>
                          <a:rPr lang="en-US" altLang="zh-CN" b="0" i="1" smtClean="0">
                            <a:latin typeface="Cambria Math" panose="02040503050406030204" pitchFamily="18" charset="0"/>
                          </a:rPr>
                        </m:ctrlPr>
                      </m:naryPr>
                      <m:sub>
                        <m:r>
                          <m:rPr>
                            <m:brk m:alnAt="7"/>
                          </m:rPr>
                          <a:rPr lang="en-US" altLang="zh-CN" b="0" i="1" smtClean="0">
                            <a:latin typeface="Cambria Math" panose="02040503050406030204" pitchFamily="18" charset="0"/>
                          </a:rPr>
                          <m:t>𝑖</m:t>
                        </m:r>
                      </m:sub>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𝑖</m:t>
                            </m:r>
                          </m:sub>
                        </m:s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e>
                    </m:nary>
                    <m:r>
                      <a:rPr lang="en-US" altLang="zh-CN" b="0" i="1" smtClean="0">
                        <a:latin typeface="Cambria Math" panose="02040503050406030204" pitchFamily="18" charset="0"/>
                      </a:rPr>
                      <m:t>−</m:t>
                    </m:r>
                    <m:r>
                      <a:rPr lang="en-US" altLang="zh-CN" b="0" i="1" smtClean="0">
                        <a:latin typeface="Cambria Math" panose="02040503050406030204" pitchFamily="18" charset="0"/>
                      </a:rPr>
                      <m:t>𝑆</m:t>
                    </m:r>
                    <m:r>
                      <a:rPr lang="en-US" altLang="zh-CN" b="0" i="1" smtClean="0">
                        <a:latin typeface="Cambria Math" panose="02040503050406030204" pitchFamily="18" charset="0"/>
                      </a:rPr>
                      <m:t>=0</m:t>
                    </m:r>
                  </m:oMath>
                </a14:m>
                <a:endParaRPr lang="zh-CN" altLang="en-US" dirty="0"/>
              </a:p>
              <a:p>
                <a:pPr marL="285750" indent="-285750">
                  <a:buFont typeface="Arial" panose="020B0604020202020204" pitchFamily="34" charset="0"/>
                  <a:buChar char="•"/>
                </a:pPr>
                <a:r>
                  <a:rPr lang="ja-JP" altLang="en-US" dirty="0"/>
                  <a:t>制約条件を満たさない場合、</a:t>
                </a:r>
                <a14:m>
                  <m:oMath xmlns:m="http://schemas.openxmlformats.org/officeDocument/2006/math">
                    <m:r>
                      <a:rPr lang="en-US" altLang="zh-CN" b="0" i="1" smtClean="0">
                        <a:latin typeface="Cambria Math" panose="02040503050406030204" pitchFamily="18" charset="0"/>
                      </a:rPr>
                      <m:t>𝑊</m:t>
                    </m:r>
                    <m:r>
                      <a:rPr lang="en-US" altLang="zh-CN" b="0" i="1" smtClean="0">
                        <a:latin typeface="Cambria Math" panose="02040503050406030204" pitchFamily="18" charset="0"/>
                      </a:rPr>
                      <m:t>−</m:t>
                    </m:r>
                    <m:nary>
                      <m:naryPr>
                        <m:chr m:val="∑"/>
                        <m:supHide m:val="on"/>
                        <m:ctrlPr>
                          <a:rPr lang="en-US" altLang="zh-CN" b="0" i="1" smtClean="0">
                            <a:latin typeface="Cambria Math" panose="02040503050406030204" pitchFamily="18" charset="0"/>
                          </a:rPr>
                        </m:ctrlPr>
                      </m:naryPr>
                      <m:sub>
                        <m:r>
                          <m:rPr>
                            <m:brk m:alnAt="7"/>
                          </m:rPr>
                          <a:rPr lang="en-US" altLang="zh-CN" b="0" i="1" smtClean="0">
                            <a:latin typeface="Cambria Math" panose="02040503050406030204" pitchFamily="18" charset="0"/>
                          </a:rPr>
                          <m:t>𝑖</m:t>
                        </m:r>
                      </m:sub>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𝑖</m:t>
                            </m:r>
                          </m:sub>
                        </m:s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e>
                    </m:nary>
                    <m:r>
                      <a:rPr lang="en-US" altLang="zh-CN" b="0" i="1" smtClean="0">
                        <a:latin typeface="Cambria Math" panose="02040503050406030204" pitchFamily="18" charset="0"/>
                      </a:rPr>
                      <m:t>−</m:t>
                    </m:r>
                    <m:r>
                      <a:rPr lang="en-US" altLang="zh-CN" b="0" i="1" smtClean="0">
                        <a:latin typeface="Cambria Math" panose="02040503050406030204" pitchFamily="18" charset="0"/>
                      </a:rPr>
                      <m:t>𝑆</m:t>
                    </m:r>
                    <m:r>
                      <a:rPr lang="zh-CN" altLang="en-US" b="0" i="1" smtClean="0">
                        <a:latin typeface="Cambria Math" panose="02040503050406030204" pitchFamily="18" charset="0"/>
                      </a:rPr>
                      <m:t>≠</m:t>
                    </m:r>
                    <m:r>
                      <a:rPr lang="en-US" altLang="zh-CN" b="0" i="1" smtClean="0">
                        <a:latin typeface="Cambria Math" panose="02040503050406030204" pitchFamily="18" charset="0"/>
                      </a:rPr>
                      <m:t>0</m:t>
                    </m:r>
                  </m:oMath>
                </a14:m>
                <a:endParaRPr lang="en-US" altLang="zh-CN" dirty="0"/>
              </a:p>
              <a:p>
                <a:endParaRPr lang="en-US" altLang="zh-CN" dirty="0"/>
              </a:p>
            </p:txBody>
          </p:sp>
        </mc:Choice>
        <mc:Fallback>
          <p:sp>
            <p:nvSpPr>
              <p:cNvPr id="15" name="文本框 14">
                <a:extLst>
                  <a:ext uri="{FF2B5EF4-FFF2-40B4-BE49-F238E27FC236}">
                    <a16:creationId xmlns:a16="http://schemas.microsoft.com/office/drawing/2014/main" id="{9161C9B3-035E-920B-CD0D-F3BF3EECFEE6}"/>
                  </a:ext>
                </a:extLst>
              </p:cNvPr>
              <p:cNvSpPr txBox="1">
                <a:spLocks noRot="1" noChangeAspect="1" noMove="1" noResize="1" noEditPoints="1" noAdjustHandles="1" noChangeArrowheads="1" noChangeShapeType="1" noTextEdit="1"/>
              </p:cNvSpPr>
              <p:nvPr/>
            </p:nvSpPr>
            <p:spPr>
              <a:xfrm>
                <a:off x="342900" y="4332025"/>
                <a:ext cx="6096000" cy="923971"/>
              </a:xfrm>
              <a:prstGeom prst="rect">
                <a:avLst/>
              </a:prstGeom>
              <a:blipFill>
                <a:blip r:embed="rId8"/>
                <a:stretch>
                  <a:fillRect l="-600" t="-48344" b="-4437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6" name="文本框 15">
                <a:extLst>
                  <a:ext uri="{FF2B5EF4-FFF2-40B4-BE49-F238E27FC236}">
                    <a16:creationId xmlns:a16="http://schemas.microsoft.com/office/drawing/2014/main" id="{4EBB8CA2-9F4E-7426-341C-C370D8D7E486}"/>
                  </a:ext>
                </a:extLst>
              </p:cNvPr>
              <p:cNvSpPr txBox="1"/>
              <p:nvPr/>
            </p:nvSpPr>
            <p:spPr>
              <a:xfrm>
                <a:off x="342900" y="5010995"/>
                <a:ext cx="2220160" cy="369332"/>
              </a:xfrm>
              <a:prstGeom prst="rect">
                <a:avLst/>
              </a:prstGeom>
              <a:noFill/>
            </p:spPr>
            <p:txBody>
              <a:bodyPr wrap="none" rtlCol="0">
                <a:spAutoFit/>
              </a:bodyPr>
              <a:lstStyle/>
              <a:p>
                <a:r>
                  <a:rPr lang="ja-JP" altLang="en-US" dirty="0"/>
                  <a:t>なので、</a:t>
                </a:r>
                <a:r>
                  <a:rPr lang="en-US" altLang="ja-JP" b="0" dirty="0"/>
                  <a:t> </a:t>
                </a:r>
                <a14:m>
                  <m:oMath xmlns:m="http://schemas.openxmlformats.org/officeDocument/2006/math">
                    <m:r>
                      <a:rPr lang="en-US" altLang="ja-JP" b="0" i="1" smtClean="0">
                        <a:latin typeface="Cambria Math" panose="02040503050406030204" pitchFamily="18" charset="0"/>
                      </a:rPr>
                      <m:t>𝑆</m:t>
                    </m:r>
                  </m:oMath>
                </a14:m>
                <a:r>
                  <a:rPr lang="ja-JP" altLang="en-US" dirty="0"/>
                  <a:t>の範囲は</a:t>
                </a:r>
                <a:endParaRPr lang="zh-CN" altLang="en-US" dirty="0"/>
              </a:p>
            </p:txBody>
          </p:sp>
        </mc:Choice>
        <mc:Fallback>
          <p:sp>
            <p:nvSpPr>
              <p:cNvPr id="16" name="文本框 15">
                <a:extLst>
                  <a:ext uri="{FF2B5EF4-FFF2-40B4-BE49-F238E27FC236}">
                    <a16:creationId xmlns:a16="http://schemas.microsoft.com/office/drawing/2014/main" id="{4EBB8CA2-9F4E-7426-341C-C370D8D7E486}"/>
                  </a:ext>
                </a:extLst>
              </p:cNvPr>
              <p:cNvSpPr txBox="1">
                <a:spLocks noRot="1" noChangeAspect="1" noMove="1" noResize="1" noEditPoints="1" noAdjustHandles="1" noChangeArrowheads="1" noChangeShapeType="1" noTextEdit="1"/>
              </p:cNvSpPr>
              <p:nvPr/>
            </p:nvSpPr>
            <p:spPr>
              <a:xfrm>
                <a:off x="342900" y="5010995"/>
                <a:ext cx="2220160" cy="369332"/>
              </a:xfrm>
              <a:prstGeom prst="rect">
                <a:avLst/>
              </a:prstGeom>
              <a:blipFill>
                <a:blip r:embed="rId9"/>
                <a:stretch>
                  <a:fillRect l="-2198" t="-6557" r="-2198" b="-2623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7" name="文本框 16">
                <a:extLst>
                  <a:ext uri="{FF2B5EF4-FFF2-40B4-BE49-F238E27FC236}">
                    <a16:creationId xmlns:a16="http://schemas.microsoft.com/office/drawing/2014/main" id="{F5D0E35F-78D9-6D03-FD47-D6EF62FAB344}"/>
                  </a:ext>
                </a:extLst>
              </p:cNvPr>
              <p:cNvSpPr txBox="1"/>
              <p:nvPr/>
            </p:nvSpPr>
            <p:spPr>
              <a:xfrm>
                <a:off x="1639154" y="5322749"/>
                <a:ext cx="3077958" cy="73654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0</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𝑆</m:t>
                      </m:r>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𝑚𝑎𝑥</m:t>
                          </m:r>
                        </m:e>
                        <m:sub>
                          <m:r>
                            <a:rPr lang="en-US" altLang="zh-CN" b="0" i="1" smtClean="0">
                              <a:latin typeface="Cambria Math" panose="02040503050406030204" pitchFamily="18" charset="0"/>
                              <a:ea typeface="Cambria Math" panose="02040503050406030204" pitchFamily="18" charset="0"/>
                            </a:rPr>
                            <m:t>𝑥</m:t>
                          </m:r>
                        </m:sub>
                      </m:sSub>
                      <m:d>
                        <m:dPr>
                          <m:ctrlPr>
                            <a:rPr lang="en-US" altLang="zh-CN" b="0" i="1" smtClean="0">
                              <a:latin typeface="Cambria Math" panose="02040503050406030204" pitchFamily="18" charset="0"/>
                              <a:ea typeface="Cambria Math" panose="02040503050406030204" pitchFamily="18" charset="0"/>
                            </a:rPr>
                          </m:ctrlPr>
                        </m:dPr>
                        <m:e>
                          <m:r>
                            <a:rPr lang="en-US" altLang="zh-CN" i="1">
                              <a:latin typeface="Cambria Math" panose="02040503050406030204" pitchFamily="18" charset="0"/>
                            </a:rPr>
                            <m:t>𝑊</m:t>
                          </m:r>
                          <m:r>
                            <a:rPr lang="en-US" altLang="zh-CN" i="1">
                              <a:latin typeface="Cambria Math" panose="02040503050406030204" pitchFamily="18" charset="0"/>
                            </a:rPr>
                            <m:t>−</m:t>
                          </m:r>
                          <m:nary>
                            <m:naryPr>
                              <m:chr m:val="∑"/>
                              <m:supHide m:val="on"/>
                              <m:ctrlPr>
                                <a:rPr lang="en-US" altLang="zh-CN" i="1">
                                  <a:latin typeface="Cambria Math" panose="02040503050406030204" pitchFamily="18" charset="0"/>
                                </a:rPr>
                              </m:ctrlPr>
                            </m:naryPr>
                            <m:sub>
                              <m:r>
                                <m:rPr>
                                  <m:brk m:alnAt="7"/>
                                </m:rPr>
                                <a:rPr lang="en-US" altLang="zh-CN" i="1">
                                  <a:latin typeface="Cambria Math" panose="02040503050406030204" pitchFamily="18" charset="0"/>
                                </a:rPr>
                                <m:t>𝑖</m:t>
                              </m:r>
                            </m:sub>
                            <m:sup/>
                            <m:e>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𝑖</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sub>
                              </m:sSub>
                            </m:e>
                          </m:nary>
                        </m:e>
                      </m:d>
                    </m:oMath>
                  </m:oMathPara>
                </a14:m>
                <a:endParaRPr lang="zh-CN" altLang="en-US" dirty="0"/>
              </a:p>
            </p:txBody>
          </p:sp>
        </mc:Choice>
        <mc:Fallback>
          <p:sp>
            <p:nvSpPr>
              <p:cNvPr id="17" name="文本框 16">
                <a:extLst>
                  <a:ext uri="{FF2B5EF4-FFF2-40B4-BE49-F238E27FC236}">
                    <a16:creationId xmlns:a16="http://schemas.microsoft.com/office/drawing/2014/main" id="{F5D0E35F-78D9-6D03-FD47-D6EF62FAB344}"/>
                  </a:ext>
                </a:extLst>
              </p:cNvPr>
              <p:cNvSpPr txBox="1">
                <a:spLocks noRot="1" noChangeAspect="1" noMove="1" noResize="1" noEditPoints="1" noAdjustHandles="1" noChangeArrowheads="1" noChangeShapeType="1" noTextEdit="1"/>
              </p:cNvSpPr>
              <p:nvPr/>
            </p:nvSpPr>
            <p:spPr>
              <a:xfrm>
                <a:off x="1639154" y="5322749"/>
                <a:ext cx="3077958" cy="736548"/>
              </a:xfrm>
              <a:prstGeom prst="rect">
                <a:avLst/>
              </a:prstGeom>
              <a:blipFill>
                <a:blip r:embed="rId10"/>
                <a:stretch>
                  <a:fillRect/>
                </a:stretch>
              </a:blipFill>
            </p:spPr>
            <p:txBody>
              <a:bodyPr/>
              <a:lstStyle/>
              <a:p>
                <a:r>
                  <a:rPr lang="zh-CN" altLang="en-US">
                    <a:noFill/>
                  </a:rPr>
                  <a:t> </a:t>
                </a:r>
              </a:p>
            </p:txBody>
          </p:sp>
        </mc:Fallback>
      </mc:AlternateContent>
      <p:sp>
        <p:nvSpPr>
          <p:cNvPr id="18" name="矩形: 圆角 17">
            <a:extLst>
              <a:ext uri="{FF2B5EF4-FFF2-40B4-BE49-F238E27FC236}">
                <a16:creationId xmlns:a16="http://schemas.microsoft.com/office/drawing/2014/main" id="{4F783C40-64F1-FCB0-9365-A0B20FE0FB3A}"/>
              </a:ext>
            </a:extLst>
          </p:cNvPr>
          <p:cNvSpPr/>
          <p:nvPr/>
        </p:nvSpPr>
        <p:spPr>
          <a:xfrm>
            <a:off x="7819337" y="3371569"/>
            <a:ext cx="2409687" cy="146988"/>
          </a:xfrm>
          <a:prstGeom prst="round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9" name="矩形: 圆角 18">
            <a:extLst>
              <a:ext uri="{FF2B5EF4-FFF2-40B4-BE49-F238E27FC236}">
                <a16:creationId xmlns:a16="http://schemas.microsoft.com/office/drawing/2014/main" id="{58C6D58D-F77A-D764-849C-3B2738D19228}"/>
              </a:ext>
            </a:extLst>
          </p:cNvPr>
          <p:cNvSpPr/>
          <p:nvPr/>
        </p:nvSpPr>
        <p:spPr>
          <a:xfrm>
            <a:off x="10230002" y="3371568"/>
            <a:ext cx="1224809" cy="146988"/>
          </a:xfrm>
          <a:prstGeom prst="round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mc:Choice xmlns:a14="http://schemas.microsoft.com/office/drawing/2010/main" Requires="a14">
          <p:sp>
            <p:nvSpPr>
              <p:cNvPr id="25" name="文本框 24">
                <a:extLst>
                  <a:ext uri="{FF2B5EF4-FFF2-40B4-BE49-F238E27FC236}">
                    <a16:creationId xmlns:a16="http://schemas.microsoft.com/office/drawing/2014/main" id="{2F393161-8850-1AEF-796D-772DE6DD05DB}"/>
                  </a:ext>
                </a:extLst>
              </p:cNvPr>
              <p:cNvSpPr txBox="1"/>
              <p:nvPr/>
            </p:nvSpPr>
            <p:spPr>
              <a:xfrm>
                <a:off x="7733460" y="3589130"/>
                <a:ext cx="1312641" cy="54046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nary>
                        <m:naryPr>
                          <m:chr m:val="∑"/>
                          <m:supHide m:val="on"/>
                          <m:ctrlPr>
                            <a:rPr lang="en-US" altLang="zh-CN" sz="1200" b="0" i="1" smtClean="0">
                              <a:latin typeface="Cambria Math" panose="02040503050406030204" pitchFamily="18" charset="0"/>
                            </a:rPr>
                          </m:ctrlPr>
                        </m:naryPr>
                        <m:sub>
                          <m:r>
                            <m:rPr>
                              <m:brk m:alnAt="7"/>
                            </m:rPr>
                            <a:rPr lang="en-US" altLang="zh-CN" sz="1200" b="0" i="1" smtClean="0">
                              <a:latin typeface="Cambria Math" panose="02040503050406030204" pitchFamily="18" charset="0"/>
                            </a:rPr>
                            <m:t>𝑖</m:t>
                          </m:r>
                        </m:sub>
                        <m:sup/>
                        <m:e>
                          <m:sSub>
                            <m:sSubPr>
                              <m:ctrlPr>
                                <a:rPr lang="en-US" altLang="zh-CN" sz="1200" b="0" i="1" smtClean="0">
                                  <a:latin typeface="Cambria Math" panose="02040503050406030204" pitchFamily="18" charset="0"/>
                                </a:rPr>
                              </m:ctrlPr>
                            </m:sSubPr>
                            <m:e>
                              <m:r>
                                <a:rPr lang="en-US" altLang="zh-CN" sz="1200" b="0" i="1" smtClean="0">
                                  <a:latin typeface="Cambria Math" panose="02040503050406030204" pitchFamily="18" charset="0"/>
                                </a:rPr>
                                <m:t>𝑤</m:t>
                              </m:r>
                            </m:e>
                            <m:sub>
                              <m:r>
                                <a:rPr lang="en-US" altLang="zh-CN" sz="1200" b="0" i="1" smtClean="0">
                                  <a:latin typeface="Cambria Math" panose="02040503050406030204" pitchFamily="18" charset="0"/>
                                </a:rPr>
                                <m:t>𝑖</m:t>
                              </m:r>
                            </m:sub>
                          </m:sSub>
                          <m:sSub>
                            <m:sSubPr>
                              <m:ctrlPr>
                                <a:rPr lang="en-US" altLang="zh-CN" sz="1200" b="0" i="1" smtClean="0">
                                  <a:latin typeface="Cambria Math" panose="02040503050406030204" pitchFamily="18" charset="0"/>
                                </a:rPr>
                              </m:ctrlPr>
                            </m:sSubPr>
                            <m:e>
                              <m:r>
                                <a:rPr lang="en-US" altLang="zh-CN" sz="1200" b="0" i="1" smtClean="0">
                                  <a:latin typeface="Cambria Math" panose="02040503050406030204" pitchFamily="18" charset="0"/>
                                </a:rPr>
                                <m:t>𝑥</m:t>
                              </m:r>
                            </m:e>
                            <m:sub>
                              <m:r>
                                <a:rPr lang="en-US" altLang="zh-CN" sz="1200" b="0" i="1" smtClean="0">
                                  <a:latin typeface="Cambria Math" panose="02040503050406030204" pitchFamily="18" charset="0"/>
                                </a:rPr>
                                <m:t>𝑖</m:t>
                              </m:r>
                            </m:sub>
                          </m:sSub>
                        </m:e>
                      </m:nary>
                    </m:oMath>
                  </m:oMathPara>
                </a14:m>
                <a:endParaRPr lang="zh-CN" altLang="en-US" sz="1200" dirty="0"/>
              </a:p>
            </p:txBody>
          </p:sp>
        </mc:Choice>
        <mc:Fallback>
          <p:sp>
            <p:nvSpPr>
              <p:cNvPr id="25" name="文本框 24">
                <a:extLst>
                  <a:ext uri="{FF2B5EF4-FFF2-40B4-BE49-F238E27FC236}">
                    <a16:creationId xmlns:a16="http://schemas.microsoft.com/office/drawing/2014/main" id="{2F393161-8850-1AEF-796D-772DE6DD05DB}"/>
                  </a:ext>
                </a:extLst>
              </p:cNvPr>
              <p:cNvSpPr txBox="1">
                <a:spLocks noRot="1" noChangeAspect="1" noMove="1" noResize="1" noEditPoints="1" noAdjustHandles="1" noChangeArrowheads="1" noChangeShapeType="1" noTextEdit="1"/>
              </p:cNvSpPr>
              <p:nvPr/>
            </p:nvSpPr>
            <p:spPr>
              <a:xfrm>
                <a:off x="7733460" y="3589130"/>
                <a:ext cx="1312641" cy="540469"/>
              </a:xfrm>
              <a:prstGeom prst="rect">
                <a:avLst/>
              </a:prstGeom>
              <a:blipFill>
                <a:blip r:embed="rId11"/>
                <a:stretch>
                  <a:fillRect l="-14884" t="-117045" r="-32558" b="-16590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7" name="文本框 26">
                <a:extLst>
                  <a:ext uri="{FF2B5EF4-FFF2-40B4-BE49-F238E27FC236}">
                    <a16:creationId xmlns:a16="http://schemas.microsoft.com/office/drawing/2014/main" id="{731FD093-FA86-65CC-4D9A-822DBD4E90E1}"/>
                  </a:ext>
                </a:extLst>
              </p:cNvPr>
              <p:cNvSpPr txBox="1"/>
              <p:nvPr/>
            </p:nvSpPr>
            <p:spPr>
              <a:xfrm>
                <a:off x="10100750" y="3692047"/>
                <a:ext cx="3683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𝑆</m:t>
                      </m:r>
                    </m:oMath>
                  </m:oMathPara>
                </a14:m>
                <a:endParaRPr lang="zh-CN" altLang="en-US" dirty="0"/>
              </a:p>
            </p:txBody>
          </p:sp>
        </mc:Choice>
        <mc:Fallback>
          <p:sp>
            <p:nvSpPr>
              <p:cNvPr id="27" name="文本框 26">
                <a:extLst>
                  <a:ext uri="{FF2B5EF4-FFF2-40B4-BE49-F238E27FC236}">
                    <a16:creationId xmlns:a16="http://schemas.microsoft.com/office/drawing/2014/main" id="{731FD093-FA86-65CC-4D9A-822DBD4E90E1}"/>
                  </a:ext>
                </a:extLst>
              </p:cNvPr>
              <p:cNvSpPr txBox="1">
                <a:spLocks noRot="1" noChangeAspect="1" noMove="1" noResize="1" noEditPoints="1" noAdjustHandles="1" noChangeArrowheads="1" noChangeShapeType="1" noTextEdit="1"/>
              </p:cNvSpPr>
              <p:nvPr/>
            </p:nvSpPr>
            <p:spPr>
              <a:xfrm>
                <a:off x="10100750" y="3692047"/>
                <a:ext cx="368300" cy="369332"/>
              </a:xfrm>
              <a:prstGeom prst="rect">
                <a:avLst/>
              </a:prstGeom>
              <a:blipFill>
                <a:blip r:embed="rId12"/>
                <a:stretch>
                  <a:fillRect/>
                </a:stretch>
              </a:blipFill>
            </p:spPr>
            <p:txBody>
              <a:bodyPr/>
              <a:lstStyle/>
              <a:p>
                <a:r>
                  <a:rPr lang="zh-CN" altLang="en-US">
                    <a:noFill/>
                  </a:rPr>
                  <a:t> </a:t>
                </a:r>
              </a:p>
            </p:txBody>
          </p:sp>
        </mc:Fallback>
      </mc:AlternateContent>
      <p:cxnSp>
        <p:nvCxnSpPr>
          <p:cNvPr id="32" name="直接连接符 31">
            <a:extLst>
              <a:ext uri="{FF2B5EF4-FFF2-40B4-BE49-F238E27FC236}">
                <a16:creationId xmlns:a16="http://schemas.microsoft.com/office/drawing/2014/main" id="{11E6B502-5E0A-59B9-371D-381066B59BAC}"/>
              </a:ext>
            </a:extLst>
          </p:cNvPr>
          <p:cNvCxnSpPr>
            <a:cxnSpLocks/>
          </p:cNvCxnSpPr>
          <p:nvPr/>
        </p:nvCxnSpPr>
        <p:spPr>
          <a:xfrm>
            <a:off x="7820314" y="2783391"/>
            <a:ext cx="0" cy="3496759"/>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cxnSp>
        <p:nvCxnSpPr>
          <p:cNvPr id="35" name="直接连接符 34">
            <a:extLst>
              <a:ext uri="{FF2B5EF4-FFF2-40B4-BE49-F238E27FC236}">
                <a16:creationId xmlns:a16="http://schemas.microsoft.com/office/drawing/2014/main" id="{8E3FF34C-AFFB-C1DC-C874-6DD5A6482C34}"/>
              </a:ext>
            </a:extLst>
          </p:cNvPr>
          <p:cNvCxnSpPr>
            <a:cxnSpLocks/>
          </p:cNvCxnSpPr>
          <p:nvPr/>
        </p:nvCxnSpPr>
        <p:spPr>
          <a:xfrm>
            <a:off x="11455788" y="2783390"/>
            <a:ext cx="0" cy="3496759"/>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cxnSp>
        <p:nvCxnSpPr>
          <p:cNvPr id="37" name="直接箭头连接符 36">
            <a:extLst>
              <a:ext uri="{FF2B5EF4-FFF2-40B4-BE49-F238E27FC236}">
                <a16:creationId xmlns:a16="http://schemas.microsoft.com/office/drawing/2014/main" id="{2E0BA8EA-B949-C496-C39B-98FA14E37D50}"/>
              </a:ext>
            </a:extLst>
          </p:cNvPr>
          <p:cNvCxnSpPr>
            <a:cxnSpLocks/>
          </p:cNvCxnSpPr>
          <p:nvPr/>
        </p:nvCxnSpPr>
        <p:spPr>
          <a:xfrm>
            <a:off x="9833264" y="2946863"/>
            <a:ext cx="162252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直接箭头连接符 38">
            <a:extLst>
              <a:ext uri="{FF2B5EF4-FFF2-40B4-BE49-F238E27FC236}">
                <a16:creationId xmlns:a16="http://schemas.microsoft.com/office/drawing/2014/main" id="{584A4447-271B-66BD-50C5-56315AE9FF00}"/>
              </a:ext>
            </a:extLst>
          </p:cNvPr>
          <p:cNvCxnSpPr>
            <a:cxnSpLocks/>
          </p:cNvCxnSpPr>
          <p:nvPr/>
        </p:nvCxnSpPr>
        <p:spPr>
          <a:xfrm flipH="1">
            <a:off x="7820314" y="2946863"/>
            <a:ext cx="1524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43" name="文本框 42">
                <a:extLst>
                  <a:ext uri="{FF2B5EF4-FFF2-40B4-BE49-F238E27FC236}">
                    <a16:creationId xmlns:a16="http://schemas.microsoft.com/office/drawing/2014/main" id="{3AD74F96-6CD6-F73F-57E3-C72A057B85A6}"/>
                  </a:ext>
                </a:extLst>
              </p:cNvPr>
              <p:cNvSpPr txBox="1"/>
              <p:nvPr/>
            </p:nvSpPr>
            <p:spPr>
              <a:xfrm>
                <a:off x="9284792" y="2783390"/>
                <a:ext cx="644427"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rPr>
                        <m:t>𝑊</m:t>
                      </m:r>
                    </m:oMath>
                  </m:oMathPara>
                </a14:m>
                <a:endParaRPr lang="zh-CN" altLang="en-US" dirty="0"/>
              </a:p>
            </p:txBody>
          </p:sp>
        </mc:Choice>
        <mc:Fallback>
          <p:sp>
            <p:nvSpPr>
              <p:cNvPr id="43" name="文本框 42">
                <a:extLst>
                  <a:ext uri="{FF2B5EF4-FFF2-40B4-BE49-F238E27FC236}">
                    <a16:creationId xmlns:a16="http://schemas.microsoft.com/office/drawing/2014/main" id="{3AD74F96-6CD6-F73F-57E3-C72A057B85A6}"/>
                  </a:ext>
                </a:extLst>
              </p:cNvPr>
              <p:cNvSpPr txBox="1">
                <a:spLocks noRot="1" noChangeAspect="1" noMove="1" noResize="1" noEditPoints="1" noAdjustHandles="1" noChangeArrowheads="1" noChangeShapeType="1" noTextEdit="1"/>
              </p:cNvSpPr>
              <p:nvPr/>
            </p:nvSpPr>
            <p:spPr>
              <a:xfrm>
                <a:off x="9284792" y="2783390"/>
                <a:ext cx="644427" cy="369332"/>
              </a:xfrm>
              <a:prstGeom prst="rect">
                <a:avLst/>
              </a:prstGeom>
              <a:blipFill>
                <a:blip r:embed="rId13"/>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4" name="文本框 43">
                <a:extLst>
                  <a:ext uri="{FF2B5EF4-FFF2-40B4-BE49-F238E27FC236}">
                    <a16:creationId xmlns:a16="http://schemas.microsoft.com/office/drawing/2014/main" id="{87CA8F9F-FCB4-7C6A-AA49-3CB9DF19B112}"/>
                  </a:ext>
                </a:extLst>
              </p:cNvPr>
              <p:cNvSpPr txBox="1"/>
              <p:nvPr/>
            </p:nvSpPr>
            <p:spPr>
              <a:xfrm>
                <a:off x="6677687" y="4250741"/>
                <a:ext cx="1085939" cy="307777"/>
              </a:xfrm>
              <a:prstGeom prst="rect">
                <a:avLst/>
              </a:prstGeom>
              <a:noFill/>
            </p:spPr>
            <p:txBody>
              <a:bodyPr wrap="square">
                <a:spAutoFit/>
              </a:bodyPr>
              <a:lstStyle/>
              <a:p>
                <a:pPr/>
                <a14:m>
                  <m:oMath xmlns:m="http://schemas.openxmlformats.org/officeDocument/2006/math">
                    <m:r>
                      <a:rPr lang="en-US" altLang="zh-CN" sz="1400" b="0" i="1" smtClean="0">
                        <a:latin typeface="Cambria Math" panose="02040503050406030204" pitchFamily="18" charset="0"/>
                      </a:rPr>
                      <m:t>𝑆</m:t>
                    </m:r>
                  </m:oMath>
                </a14:m>
                <a:r>
                  <a:rPr lang="ja-JP" altLang="en-US" sz="1400" dirty="0"/>
                  <a:t>が最小</a:t>
                </a:r>
                <a:r>
                  <a:rPr lang="en-US" altLang="ja-JP" sz="1400" dirty="0"/>
                  <a:t>(0)</a:t>
                </a:r>
                <a:endParaRPr lang="zh-CN" altLang="en-US" sz="1400" dirty="0"/>
              </a:p>
            </p:txBody>
          </p:sp>
        </mc:Choice>
        <mc:Fallback>
          <p:sp>
            <p:nvSpPr>
              <p:cNvPr id="44" name="文本框 43">
                <a:extLst>
                  <a:ext uri="{FF2B5EF4-FFF2-40B4-BE49-F238E27FC236}">
                    <a16:creationId xmlns:a16="http://schemas.microsoft.com/office/drawing/2014/main" id="{87CA8F9F-FCB4-7C6A-AA49-3CB9DF19B112}"/>
                  </a:ext>
                </a:extLst>
              </p:cNvPr>
              <p:cNvSpPr txBox="1">
                <a:spLocks noRot="1" noChangeAspect="1" noMove="1" noResize="1" noEditPoints="1" noAdjustHandles="1" noChangeArrowheads="1" noChangeShapeType="1" noTextEdit="1"/>
              </p:cNvSpPr>
              <p:nvPr/>
            </p:nvSpPr>
            <p:spPr>
              <a:xfrm>
                <a:off x="6677687" y="4250741"/>
                <a:ext cx="1085939" cy="307777"/>
              </a:xfrm>
              <a:prstGeom prst="rect">
                <a:avLst/>
              </a:prstGeom>
              <a:blipFill>
                <a:blip r:embed="rId14"/>
                <a:stretch>
                  <a:fillRect t="-1961" b="-19608"/>
                </a:stretch>
              </a:blipFill>
            </p:spPr>
            <p:txBody>
              <a:bodyPr/>
              <a:lstStyle/>
              <a:p>
                <a:r>
                  <a:rPr lang="zh-CN" altLang="en-US">
                    <a:noFill/>
                  </a:rPr>
                  <a:t> </a:t>
                </a:r>
              </a:p>
            </p:txBody>
          </p:sp>
        </mc:Fallback>
      </mc:AlternateContent>
      <p:sp>
        <p:nvSpPr>
          <p:cNvPr id="47" name="矩形: 圆角 46">
            <a:extLst>
              <a:ext uri="{FF2B5EF4-FFF2-40B4-BE49-F238E27FC236}">
                <a16:creationId xmlns:a16="http://schemas.microsoft.com/office/drawing/2014/main" id="{75B33F5C-50AD-2779-061D-22C1B65A9582}"/>
              </a:ext>
            </a:extLst>
          </p:cNvPr>
          <p:cNvSpPr/>
          <p:nvPr/>
        </p:nvSpPr>
        <p:spPr>
          <a:xfrm>
            <a:off x="7830315" y="4283619"/>
            <a:ext cx="3625473" cy="179970"/>
          </a:xfrm>
          <a:prstGeom prst="round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mc:AlternateContent xmlns:mc="http://schemas.openxmlformats.org/markup-compatibility/2006">
        <mc:Choice xmlns:a14="http://schemas.microsoft.com/office/drawing/2010/main" Requires="a14">
          <p:sp>
            <p:nvSpPr>
              <p:cNvPr id="48" name="文本框 47">
                <a:extLst>
                  <a:ext uri="{FF2B5EF4-FFF2-40B4-BE49-F238E27FC236}">
                    <a16:creationId xmlns:a16="http://schemas.microsoft.com/office/drawing/2014/main" id="{1CD3828C-C187-5390-00CB-A048C3179DA0}"/>
                  </a:ext>
                </a:extLst>
              </p:cNvPr>
              <p:cNvSpPr txBox="1"/>
              <p:nvPr/>
            </p:nvSpPr>
            <p:spPr>
              <a:xfrm>
                <a:off x="9038393" y="4404630"/>
                <a:ext cx="1312641" cy="54046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nary>
                        <m:naryPr>
                          <m:chr m:val="∑"/>
                          <m:supHide m:val="on"/>
                          <m:ctrlPr>
                            <a:rPr lang="en-US" altLang="zh-CN" sz="1200" b="0" i="1" smtClean="0">
                              <a:latin typeface="Cambria Math" panose="02040503050406030204" pitchFamily="18" charset="0"/>
                            </a:rPr>
                          </m:ctrlPr>
                        </m:naryPr>
                        <m:sub>
                          <m:r>
                            <m:rPr>
                              <m:brk m:alnAt="7"/>
                            </m:rPr>
                            <a:rPr lang="en-US" altLang="zh-CN" sz="1200" b="0" i="1" smtClean="0">
                              <a:latin typeface="Cambria Math" panose="02040503050406030204" pitchFamily="18" charset="0"/>
                            </a:rPr>
                            <m:t>𝑖</m:t>
                          </m:r>
                        </m:sub>
                        <m:sup/>
                        <m:e>
                          <m:sSub>
                            <m:sSubPr>
                              <m:ctrlPr>
                                <a:rPr lang="en-US" altLang="zh-CN" sz="1200" b="0" i="1" smtClean="0">
                                  <a:latin typeface="Cambria Math" panose="02040503050406030204" pitchFamily="18" charset="0"/>
                                </a:rPr>
                              </m:ctrlPr>
                            </m:sSubPr>
                            <m:e>
                              <m:r>
                                <a:rPr lang="en-US" altLang="zh-CN" sz="1200" b="0" i="1" smtClean="0">
                                  <a:latin typeface="Cambria Math" panose="02040503050406030204" pitchFamily="18" charset="0"/>
                                </a:rPr>
                                <m:t>𝑤</m:t>
                              </m:r>
                            </m:e>
                            <m:sub>
                              <m:r>
                                <a:rPr lang="en-US" altLang="zh-CN" sz="1200" b="0" i="1" smtClean="0">
                                  <a:latin typeface="Cambria Math" panose="02040503050406030204" pitchFamily="18" charset="0"/>
                                </a:rPr>
                                <m:t>𝑖</m:t>
                              </m:r>
                            </m:sub>
                          </m:sSub>
                          <m:sSub>
                            <m:sSubPr>
                              <m:ctrlPr>
                                <a:rPr lang="en-US" altLang="zh-CN" sz="1200" b="0" i="1" smtClean="0">
                                  <a:latin typeface="Cambria Math" panose="02040503050406030204" pitchFamily="18" charset="0"/>
                                </a:rPr>
                              </m:ctrlPr>
                            </m:sSubPr>
                            <m:e>
                              <m:r>
                                <a:rPr lang="en-US" altLang="zh-CN" sz="1200" b="0" i="1" smtClean="0">
                                  <a:latin typeface="Cambria Math" panose="02040503050406030204" pitchFamily="18" charset="0"/>
                                </a:rPr>
                                <m:t>𝑥</m:t>
                              </m:r>
                            </m:e>
                            <m:sub>
                              <m:r>
                                <a:rPr lang="en-US" altLang="zh-CN" sz="1200" b="0" i="1" smtClean="0">
                                  <a:latin typeface="Cambria Math" panose="02040503050406030204" pitchFamily="18" charset="0"/>
                                </a:rPr>
                                <m:t>𝑖</m:t>
                              </m:r>
                            </m:sub>
                          </m:sSub>
                        </m:e>
                      </m:nary>
                    </m:oMath>
                  </m:oMathPara>
                </a14:m>
                <a:endParaRPr lang="zh-CN" altLang="en-US" sz="1200" dirty="0"/>
              </a:p>
            </p:txBody>
          </p:sp>
        </mc:Choice>
        <mc:Fallback>
          <p:sp>
            <p:nvSpPr>
              <p:cNvPr id="48" name="文本框 47">
                <a:extLst>
                  <a:ext uri="{FF2B5EF4-FFF2-40B4-BE49-F238E27FC236}">
                    <a16:creationId xmlns:a16="http://schemas.microsoft.com/office/drawing/2014/main" id="{1CD3828C-C187-5390-00CB-A048C3179DA0}"/>
                  </a:ext>
                </a:extLst>
              </p:cNvPr>
              <p:cNvSpPr txBox="1">
                <a:spLocks noRot="1" noChangeAspect="1" noMove="1" noResize="1" noEditPoints="1" noAdjustHandles="1" noChangeArrowheads="1" noChangeShapeType="1" noTextEdit="1"/>
              </p:cNvSpPr>
              <p:nvPr/>
            </p:nvSpPr>
            <p:spPr>
              <a:xfrm>
                <a:off x="9038393" y="4404630"/>
                <a:ext cx="1312641" cy="540469"/>
              </a:xfrm>
              <a:prstGeom prst="rect">
                <a:avLst/>
              </a:prstGeom>
              <a:blipFill>
                <a:blip r:embed="rId11"/>
                <a:stretch>
                  <a:fillRect l="-14884" t="-117045" r="-32558" b="-16590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9" name="文本框 48">
                <a:extLst>
                  <a:ext uri="{FF2B5EF4-FFF2-40B4-BE49-F238E27FC236}">
                    <a16:creationId xmlns:a16="http://schemas.microsoft.com/office/drawing/2014/main" id="{D364533D-CE6F-EABB-A879-0D6ABAB3874C}"/>
                  </a:ext>
                </a:extLst>
              </p:cNvPr>
              <p:cNvSpPr txBox="1"/>
              <p:nvPr/>
            </p:nvSpPr>
            <p:spPr>
              <a:xfrm>
                <a:off x="6779546" y="5302651"/>
                <a:ext cx="882219" cy="307777"/>
              </a:xfrm>
              <a:prstGeom prst="rect">
                <a:avLst/>
              </a:prstGeom>
              <a:noFill/>
            </p:spPr>
            <p:txBody>
              <a:bodyPr wrap="square">
                <a:spAutoFit/>
              </a:bodyPr>
              <a:lstStyle/>
              <a:p>
                <a:pPr/>
                <a14:m>
                  <m:oMath xmlns:m="http://schemas.openxmlformats.org/officeDocument/2006/math">
                    <m:r>
                      <a:rPr lang="en-US" altLang="zh-CN" sz="1400" b="0" i="1" smtClean="0">
                        <a:latin typeface="Cambria Math" panose="02040503050406030204" pitchFamily="18" charset="0"/>
                      </a:rPr>
                      <m:t>𝑆</m:t>
                    </m:r>
                  </m:oMath>
                </a14:m>
                <a:r>
                  <a:rPr lang="ja-JP" altLang="en-US" sz="1400" dirty="0"/>
                  <a:t>が最大</a:t>
                </a:r>
                <a:endParaRPr lang="zh-CN" altLang="en-US" sz="1400" dirty="0"/>
              </a:p>
            </p:txBody>
          </p:sp>
        </mc:Choice>
        <mc:Fallback>
          <p:sp>
            <p:nvSpPr>
              <p:cNvPr id="49" name="文本框 48">
                <a:extLst>
                  <a:ext uri="{FF2B5EF4-FFF2-40B4-BE49-F238E27FC236}">
                    <a16:creationId xmlns:a16="http://schemas.microsoft.com/office/drawing/2014/main" id="{D364533D-CE6F-EABB-A879-0D6ABAB3874C}"/>
                  </a:ext>
                </a:extLst>
              </p:cNvPr>
              <p:cNvSpPr txBox="1">
                <a:spLocks noRot="1" noChangeAspect="1" noMove="1" noResize="1" noEditPoints="1" noAdjustHandles="1" noChangeArrowheads="1" noChangeShapeType="1" noTextEdit="1"/>
              </p:cNvSpPr>
              <p:nvPr/>
            </p:nvSpPr>
            <p:spPr>
              <a:xfrm>
                <a:off x="6779546" y="5302651"/>
                <a:ext cx="882219" cy="307777"/>
              </a:xfrm>
              <a:prstGeom prst="rect">
                <a:avLst/>
              </a:prstGeom>
              <a:blipFill>
                <a:blip r:embed="rId15"/>
                <a:stretch>
                  <a:fillRect t="-4000" b="-20000"/>
                </a:stretch>
              </a:blipFill>
            </p:spPr>
            <p:txBody>
              <a:bodyPr/>
              <a:lstStyle/>
              <a:p>
                <a:r>
                  <a:rPr lang="zh-CN" altLang="en-US">
                    <a:noFill/>
                  </a:rPr>
                  <a:t> </a:t>
                </a:r>
              </a:p>
            </p:txBody>
          </p:sp>
        </mc:Fallback>
      </mc:AlternateContent>
      <p:sp>
        <p:nvSpPr>
          <p:cNvPr id="50" name="矩形: 圆角 49">
            <a:extLst>
              <a:ext uri="{FF2B5EF4-FFF2-40B4-BE49-F238E27FC236}">
                <a16:creationId xmlns:a16="http://schemas.microsoft.com/office/drawing/2014/main" id="{E4671C8C-024C-198A-8C1F-3926E0A39815}"/>
              </a:ext>
            </a:extLst>
          </p:cNvPr>
          <p:cNvSpPr/>
          <p:nvPr/>
        </p:nvSpPr>
        <p:spPr>
          <a:xfrm>
            <a:off x="8628865" y="5372925"/>
            <a:ext cx="2816914" cy="179970"/>
          </a:xfrm>
          <a:prstGeom prst="round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1" name="矩形: 圆角 50">
            <a:extLst>
              <a:ext uri="{FF2B5EF4-FFF2-40B4-BE49-F238E27FC236}">
                <a16:creationId xmlns:a16="http://schemas.microsoft.com/office/drawing/2014/main" id="{5C5FCD58-53D3-FD9C-DD35-9A4D9D057BCC}"/>
              </a:ext>
            </a:extLst>
          </p:cNvPr>
          <p:cNvSpPr/>
          <p:nvPr/>
        </p:nvSpPr>
        <p:spPr>
          <a:xfrm>
            <a:off x="7837257" y="5372925"/>
            <a:ext cx="791608" cy="167228"/>
          </a:xfrm>
          <a:prstGeom prst="round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mc:AlternateContent xmlns:mc="http://schemas.openxmlformats.org/markup-compatibility/2006">
        <mc:Choice xmlns:a14="http://schemas.microsoft.com/office/drawing/2010/main" Requires="a14">
          <p:sp>
            <p:nvSpPr>
              <p:cNvPr id="52" name="文本框 51">
                <a:extLst>
                  <a:ext uri="{FF2B5EF4-FFF2-40B4-BE49-F238E27FC236}">
                    <a16:creationId xmlns:a16="http://schemas.microsoft.com/office/drawing/2014/main" id="{CBA473E2-AC53-44AD-51CF-BB847EA002B2}"/>
                  </a:ext>
                </a:extLst>
              </p:cNvPr>
              <p:cNvSpPr txBox="1"/>
              <p:nvPr/>
            </p:nvSpPr>
            <p:spPr>
              <a:xfrm>
                <a:off x="7642864" y="5552895"/>
                <a:ext cx="1312641" cy="54046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nary>
                        <m:naryPr>
                          <m:chr m:val="∑"/>
                          <m:supHide m:val="on"/>
                          <m:ctrlPr>
                            <a:rPr lang="en-US" altLang="zh-CN" sz="1200" b="0" i="1" smtClean="0">
                              <a:latin typeface="Cambria Math" panose="02040503050406030204" pitchFamily="18" charset="0"/>
                            </a:rPr>
                          </m:ctrlPr>
                        </m:naryPr>
                        <m:sub>
                          <m:r>
                            <m:rPr>
                              <m:brk m:alnAt="7"/>
                            </m:rPr>
                            <a:rPr lang="en-US" altLang="zh-CN" sz="1200" b="0" i="1" smtClean="0">
                              <a:latin typeface="Cambria Math" panose="02040503050406030204" pitchFamily="18" charset="0"/>
                            </a:rPr>
                            <m:t>𝑖</m:t>
                          </m:r>
                        </m:sub>
                        <m:sup/>
                        <m:e>
                          <m:sSub>
                            <m:sSubPr>
                              <m:ctrlPr>
                                <a:rPr lang="en-US" altLang="zh-CN" sz="1200" b="0" i="1" smtClean="0">
                                  <a:latin typeface="Cambria Math" panose="02040503050406030204" pitchFamily="18" charset="0"/>
                                </a:rPr>
                              </m:ctrlPr>
                            </m:sSubPr>
                            <m:e>
                              <m:r>
                                <a:rPr lang="en-US" altLang="zh-CN" sz="1200" b="0" i="1" smtClean="0">
                                  <a:latin typeface="Cambria Math" panose="02040503050406030204" pitchFamily="18" charset="0"/>
                                </a:rPr>
                                <m:t>𝑤</m:t>
                              </m:r>
                            </m:e>
                            <m:sub>
                              <m:r>
                                <a:rPr lang="en-US" altLang="zh-CN" sz="1200" b="0" i="1" smtClean="0">
                                  <a:latin typeface="Cambria Math" panose="02040503050406030204" pitchFamily="18" charset="0"/>
                                </a:rPr>
                                <m:t>𝑖</m:t>
                              </m:r>
                            </m:sub>
                          </m:sSub>
                          <m:sSub>
                            <m:sSubPr>
                              <m:ctrlPr>
                                <a:rPr lang="en-US" altLang="zh-CN" sz="1200" b="0" i="1" smtClean="0">
                                  <a:latin typeface="Cambria Math" panose="02040503050406030204" pitchFamily="18" charset="0"/>
                                </a:rPr>
                              </m:ctrlPr>
                            </m:sSubPr>
                            <m:e>
                              <m:r>
                                <a:rPr lang="en-US" altLang="zh-CN" sz="1200" b="0" i="1" smtClean="0">
                                  <a:latin typeface="Cambria Math" panose="02040503050406030204" pitchFamily="18" charset="0"/>
                                </a:rPr>
                                <m:t>𝑥</m:t>
                              </m:r>
                            </m:e>
                            <m:sub>
                              <m:r>
                                <a:rPr lang="en-US" altLang="zh-CN" sz="1200" b="0" i="1" smtClean="0">
                                  <a:latin typeface="Cambria Math" panose="02040503050406030204" pitchFamily="18" charset="0"/>
                                </a:rPr>
                                <m:t>𝑖</m:t>
                              </m:r>
                            </m:sub>
                          </m:sSub>
                        </m:e>
                      </m:nary>
                    </m:oMath>
                  </m:oMathPara>
                </a14:m>
                <a:endParaRPr lang="zh-CN" altLang="en-US" sz="1200" dirty="0"/>
              </a:p>
            </p:txBody>
          </p:sp>
        </mc:Choice>
        <mc:Fallback>
          <p:sp>
            <p:nvSpPr>
              <p:cNvPr id="52" name="文本框 51">
                <a:extLst>
                  <a:ext uri="{FF2B5EF4-FFF2-40B4-BE49-F238E27FC236}">
                    <a16:creationId xmlns:a16="http://schemas.microsoft.com/office/drawing/2014/main" id="{CBA473E2-AC53-44AD-51CF-BB847EA002B2}"/>
                  </a:ext>
                </a:extLst>
              </p:cNvPr>
              <p:cNvSpPr txBox="1">
                <a:spLocks noRot="1" noChangeAspect="1" noMove="1" noResize="1" noEditPoints="1" noAdjustHandles="1" noChangeArrowheads="1" noChangeShapeType="1" noTextEdit="1"/>
              </p:cNvSpPr>
              <p:nvPr/>
            </p:nvSpPr>
            <p:spPr>
              <a:xfrm>
                <a:off x="7642864" y="5552895"/>
                <a:ext cx="1312641" cy="540469"/>
              </a:xfrm>
              <a:prstGeom prst="rect">
                <a:avLst/>
              </a:prstGeom>
              <a:blipFill>
                <a:blip r:embed="rId11"/>
                <a:stretch>
                  <a:fillRect l="-14884" t="-115730" r="-32558" b="-16292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3" name="文本框 52">
                <a:extLst>
                  <a:ext uri="{FF2B5EF4-FFF2-40B4-BE49-F238E27FC236}">
                    <a16:creationId xmlns:a16="http://schemas.microsoft.com/office/drawing/2014/main" id="{85142745-FE7E-23BA-6095-0CB124166ED4}"/>
                  </a:ext>
                </a:extLst>
              </p:cNvPr>
              <p:cNvSpPr txBox="1"/>
              <p:nvPr/>
            </p:nvSpPr>
            <p:spPr>
              <a:xfrm>
                <a:off x="9968619" y="5638463"/>
                <a:ext cx="3683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𝑆</m:t>
                      </m:r>
                    </m:oMath>
                  </m:oMathPara>
                </a14:m>
                <a:endParaRPr lang="zh-CN" altLang="en-US" dirty="0"/>
              </a:p>
            </p:txBody>
          </p:sp>
        </mc:Choice>
        <mc:Fallback>
          <p:sp>
            <p:nvSpPr>
              <p:cNvPr id="53" name="文本框 52">
                <a:extLst>
                  <a:ext uri="{FF2B5EF4-FFF2-40B4-BE49-F238E27FC236}">
                    <a16:creationId xmlns:a16="http://schemas.microsoft.com/office/drawing/2014/main" id="{85142745-FE7E-23BA-6095-0CB124166ED4}"/>
                  </a:ext>
                </a:extLst>
              </p:cNvPr>
              <p:cNvSpPr txBox="1">
                <a:spLocks noRot="1" noChangeAspect="1" noMove="1" noResize="1" noEditPoints="1" noAdjustHandles="1" noChangeArrowheads="1" noChangeShapeType="1" noTextEdit="1"/>
              </p:cNvSpPr>
              <p:nvPr/>
            </p:nvSpPr>
            <p:spPr>
              <a:xfrm>
                <a:off x="9968619" y="5638463"/>
                <a:ext cx="368300" cy="369332"/>
              </a:xfrm>
              <a:prstGeom prst="rect">
                <a:avLst/>
              </a:prstGeom>
              <a:blipFill>
                <a:blip r:embed="rId16"/>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2017972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101807-19A9-C8EC-384A-CD526A0FD83E}"/>
            </a:ext>
          </a:extLst>
        </p:cNvPr>
        <p:cNvGrpSpPr/>
        <p:nvPr/>
      </p:nvGrpSpPr>
      <p:grpSpPr>
        <a:xfrm>
          <a:off x="0" y="0"/>
          <a:ext cx="0" cy="0"/>
          <a:chOff x="0" y="0"/>
          <a:chExt cx="0" cy="0"/>
        </a:xfrm>
      </p:grpSpPr>
      <p:sp>
        <p:nvSpPr>
          <p:cNvPr id="4" name="矩形: 圆角 3">
            <a:extLst>
              <a:ext uri="{FF2B5EF4-FFF2-40B4-BE49-F238E27FC236}">
                <a16:creationId xmlns:a16="http://schemas.microsoft.com/office/drawing/2014/main" id="{2019AF5F-DA9D-368A-D32B-B6BF73C53DD2}"/>
              </a:ext>
            </a:extLst>
          </p:cNvPr>
          <p:cNvSpPr/>
          <p:nvPr/>
        </p:nvSpPr>
        <p:spPr>
          <a:xfrm>
            <a:off x="651165" y="714110"/>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84C60403-5A73-1FDC-CF5D-D685F2FC4D3E}"/>
              </a:ext>
            </a:extLst>
          </p:cNvPr>
          <p:cNvSpPr>
            <a:spLocks noGrp="1"/>
          </p:cNvSpPr>
          <p:nvPr>
            <p:ph type="title"/>
          </p:nvPr>
        </p:nvSpPr>
        <p:spPr>
          <a:xfrm>
            <a:off x="600364" y="106900"/>
            <a:ext cx="10532995" cy="598978"/>
          </a:xfrm>
        </p:spPr>
        <p:txBody>
          <a:bodyPr>
            <a:normAutofit fontScale="90000"/>
          </a:bodyPr>
          <a:lstStyle/>
          <a:p>
            <a:r>
              <a:rPr kumimoji="1" lang="en-US" altLang="ja-JP" b="1" dirty="0"/>
              <a:t>METHOD</a:t>
            </a:r>
            <a:endParaRPr kumimoji="1" lang="ja-JP" altLang="en-US" b="1" dirty="0"/>
          </a:p>
        </p:txBody>
      </p:sp>
      <mc:AlternateContent xmlns:mc="http://schemas.openxmlformats.org/markup-compatibility/2006">
        <mc:Choice xmlns:a14="http://schemas.microsoft.com/office/drawing/2010/main" Requires="a14">
          <p:sp>
            <p:nvSpPr>
              <p:cNvPr id="7" name="文本框 6">
                <a:extLst>
                  <a:ext uri="{FF2B5EF4-FFF2-40B4-BE49-F238E27FC236}">
                    <a16:creationId xmlns:a16="http://schemas.microsoft.com/office/drawing/2014/main" id="{E2386C10-2F70-35D3-7A9C-0BC7896A7123}"/>
                  </a:ext>
                </a:extLst>
              </p:cNvPr>
              <p:cNvSpPr txBox="1"/>
              <p:nvPr/>
            </p:nvSpPr>
            <p:spPr>
              <a:xfrm>
                <a:off x="1578677" y="844258"/>
                <a:ext cx="2316345" cy="76456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nary>
                        <m:naryPr>
                          <m:chr m:val="∑"/>
                          <m:supHide m:val="on"/>
                          <m:ctrlPr>
                            <a:rPr lang="en-US" altLang="zh-CN" b="0" i="1" smtClean="0">
                              <a:latin typeface="Cambria Math" panose="02040503050406030204" pitchFamily="18" charset="0"/>
                            </a:rPr>
                          </m:ctrlPr>
                        </m:naryPr>
                        <m:sub>
                          <m:r>
                            <m:rPr>
                              <m:brk m:alnAt="7"/>
                            </m:rPr>
                            <a:rPr lang="en-US" altLang="zh-CN" b="0" i="1" smtClean="0">
                              <a:latin typeface="Cambria Math" panose="02040503050406030204" pitchFamily="18" charset="0"/>
                            </a:rPr>
                            <m:t>𝑖</m:t>
                          </m:r>
                        </m:sub>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𝑖</m:t>
                              </m:r>
                            </m:sub>
                          </m:s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e>
                      </m:nary>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rPr>
                        <m:t>𝑊</m:t>
                      </m:r>
                    </m:oMath>
                  </m:oMathPara>
                </a14:m>
                <a:endParaRPr lang="zh-CN" altLang="en-US" dirty="0"/>
              </a:p>
            </p:txBody>
          </p:sp>
        </mc:Choice>
        <mc:Fallback>
          <p:sp>
            <p:nvSpPr>
              <p:cNvPr id="7" name="文本框 6">
                <a:extLst>
                  <a:ext uri="{FF2B5EF4-FFF2-40B4-BE49-F238E27FC236}">
                    <a16:creationId xmlns:a16="http://schemas.microsoft.com/office/drawing/2014/main" id="{E2386C10-2F70-35D3-7A9C-0BC7896A7123}"/>
                  </a:ext>
                </a:extLst>
              </p:cNvPr>
              <p:cNvSpPr txBox="1">
                <a:spLocks noRot="1" noChangeAspect="1" noMove="1" noResize="1" noEditPoints="1" noAdjustHandles="1" noChangeArrowheads="1" noChangeShapeType="1" noTextEdit="1"/>
              </p:cNvSpPr>
              <p:nvPr/>
            </p:nvSpPr>
            <p:spPr>
              <a:xfrm>
                <a:off x="1578677" y="844258"/>
                <a:ext cx="2316345" cy="764568"/>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9" name="文本框 8">
                <a:extLst>
                  <a:ext uri="{FF2B5EF4-FFF2-40B4-BE49-F238E27FC236}">
                    <a16:creationId xmlns:a16="http://schemas.microsoft.com/office/drawing/2014/main" id="{172A7579-861A-F732-1F40-5C41CFF1A621}"/>
                  </a:ext>
                </a:extLst>
              </p:cNvPr>
              <p:cNvSpPr txBox="1"/>
              <p:nvPr/>
            </p:nvSpPr>
            <p:spPr>
              <a:xfrm>
                <a:off x="8861562" y="947106"/>
                <a:ext cx="2511457" cy="1323439"/>
              </a:xfrm>
              <a:prstGeom prst="rect">
                <a:avLst/>
              </a:prstGeom>
              <a:noFill/>
              <a:ln>
                <a:solidFill>
                  <a:schemeClr val="tx1"/>
                </a:solidFill>
              </a:ln>
            </p:spPr>
            <p:txBody>
              <a:bodyPr wrap="none" rtlCol="0">
                <a:spAutoFit/>
              </a:bodyPr>
              <a:lstStyle/>
              <a:p>
                <a14:m>
                  <m:oMath xmlns:m="http://schemas.openxmlformats.org/officeDocument/2006/math">
                    <m:sSub>
                      <m:sSubPr>
                        <m:ctrlPr>
                          <a:rPr lang="en-US" altLang="zh-CN" sz="1600" i="1" smtClean="0">
                            <a:latin typeface="Cambria Math" panose="02040503050406030204" pitchFamily="18" charset="0"/>
                          </a:rPr>
                        </m:ctrlPr>
                      </m:sSubPr>
                      <m:e>
                        <m:r>
                          <a:rPr lang="en-US" altLang="zh-CN" sz="1600" i="1">
                            <a:latin typeface="Cambria Math" panose="02040503050406030204" pitchFamily="18" charset="0"/>
                          </a:rPr>
                          <m:t>𝑥</m:t>
                        </m:r>
                      </m:e>
                      <m:sub>
                        <m:r>
                          <a:rPr lang="en-US" altLang="zh-CN" sz="1600" i="1">
                            <a:latin typeface="Cambria Math" panose="02040503050406030204" pitchFamily="18" charset="0"/>
                          </a:rPr>
                          <m:t>𝑖</m:t>
                        </m:r>
                      </m:sub>
                    </m:sSub>
                    <m:r>
                      <a:rPr lang="en-US" altLang="zh-CN" sz="1600" b="0" i="1" smtClean="0">
                        <a:latin typeface="Cambria Math" panose="02040503050406030204" pitchFamily="18" charset="0"/>
                      </a:rPr>
                      <m:t> </m:t>
                    </m:r>
                    <m:r>
                      <a:rPr lang="en-US" altLang="zh-CN" sz="1600" b="0" i="1" smtClean="0">
                        <a:latin typeface="Cambria Math" panose="02040503050406030204" pitchFamily="18" charset="0"/>
                      </a:rPr>
                      <m:t>,</m:t>
                    </m:r>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𝑠</m:t>
                        </m:r>
                      </m:e>
                      <m:sub>
                        <m:r>
                          <a:rPr lang="en-US" altLang="ja-JP" sz="1600" i="1">
                            <a:latin typeface="Cambria Math" panose="02040503050406030204" pitchFamily="18" charset="0"/>
                          </a:rPr>
                          <m:t>𝑘</m:t>
                        </m:r>
                      </m:sub>
                    </m:sSub>
                    <m:r>
                      <a:rPr lang="en-US" altLang="zh-CN" sz="1600" b="0" i="1" smtClean="0">
                        <a:latin typeface="Cambria Math" panose="02040503050406030204" pitchFamily="18" charset="0"/>
                      </a:rPr>
                      <m:t>(0,1)</m:t>
                    </m:r>
                  </m:oMath>
                </a14:m>
                <a:r>
                  <a:rPr lang="ja-JP" altLang="en-US" sz="1600" dirty="0"/>
                  <a:t>   バイナリ変数</a:t>
                </a:r>
                <a:endParaRPr lang="en-US" altLang="ja-JP" sz="1600" dirty="0"/>
              </a:p>
              <a:p>
                <a:r>
                  <a:rPr lang="en-US" altLang="ja-JP" sz="1600" dirty="0"/>
                  <a:t>      </a:t>
                </a:r>
                <a14:m>
                  <m:oMath xmlns:m="http://schemas.openxmlformats.org/officeDocument/2006/math">
                    <m:sSub>
                      <m:sSubPr>
                        <m:ctrlPr>
                          <a:rPr lang="en-US" altLang="ja-JP" sz="1600" i="1" dirty="0" smtClean="0">
                            <a:latin typeface="Cambria Math" panose="02040503050406030204" pitchFamily="18" charset="0"/>
                          </a:rPr>
                        </m:ctrlPr>
                      </m:sSubPr>
                      <m:e>
                        <m:r>
                          <a:rPr lang="en-US" altLang="ja-JP" sz="1600" b="0" i="1" dirty="0" smtClean="0">
                            <a:latin typeface="Cambria Math" panose="02040503050406030204" pitchFamily="18" charset="0"/>
                          </a:rPr>
                          <m:t>𝑤</m:t>
                        </m:r>
                      </m:e>
                      <m:sub>
                        <m:r>
                          <a:rPr lang="en-US" altLang="ja-JP" sz="1600" b="0" i="1" dirty="0" smtClean="0">
                            <a:latin typeface="Cambria Math" panose="02040503050406030204" pitchFamily="18" charset="0"/>
                          </a:rPr>
                          <m:t>𝑖</m:t>
                        </m:r>
                      </m:sub>
                    </m:sSub>
                  </m:oMath>
                </a14:m>
                <a:r>
                  <a:rPr lang="ja-JP" altLang="en-US" sz="1600" dirty="0"/>
                  <a:t>　係数（整数）</a:t>
                </a:r>
                <a:endParaRPr lang="en-US" altLang="ja-JP" sz="1600" dirty="0"/>
              </a:p>
              <a:p>
                <a:r>
                  <a:rPr lang="en-US" altLang="zh-CN" sz="1600" b="0" dirty="0"/>
                  <a:t>      </a:t>
                </a:r>
                <a14:m>
                  <m:oMath xmlns:m="http://schemas.openxmlformats.org/officeDocument/2006/math">
                    <m:r>
                      <a:rPr lang="en-US" altLang="zh-CN" sz="1600" b="0" i="1" smtClean="0">
                        <a:latin typeface="Cambria Math" panose="02040503050406030204" pitchFamily="18" charset="0"/>
                      </a:rPr>
                      <m:t>𝑊</m:t>
                    </m:r>
                  </m:oMath>
                </a14:m>
                <a:r>
                  <a:rPr lang="en-US" altLang="ja-JP" sz="1600" dirty="0"/>
                  <a:t>     </a:t>
                </a:r>
                <a:r>
                  <a:rPr lang="ja-JP" altLang="en-US" sz="1600" dirty="0"/>
                  <a:t>定数</a:t>
                </a:r>
                <a:r>
                  <a:rPr lang="en-US" altLang="ja-JP" sz="1600" dirty="0"/>
                  <a:t>  </a:t>
                </a:r>
              </a:p>
              <a:p>
                <a:r>
                  <a:rPr lang="en-US" altLang="zh-CN" sz="1600" b="0" dirty="0"/>
                  <a:t>      </a:t>
                </a:r>
                <a14:m>
                  <m:oMath xmlns:m="http://schemas.openxmlformats.org/officeDocument/2006/math">
                    <m:r>
                      <a:rPr lang="en-US" altLang="zh-CN" sz="1600" b="0" i="1" smtClean="0">
                        <a:latin typeface="Cambria Math" panose="02040503050406030204" pitchFamily="18" charset="0"/>
                      </a:rPr>
                      <m:t>𝑆</m:t>
                    </m:r>
                  </m:oMath>
                </a14:m>
                <a:r>
                  <a:rPr lang="en-US" altLang="ja-JP" sz="1600" dirty="0"/>
                  <a:t>       </a:t>
                </a:r>
                <a:r>
                  <a:rPr lang="ja-JP" altLang="en-US" sz="1600" dirty="0"/>
                  <a:t>補助変数</a:t>
                </a:r>
                <a:endParaRPr lang="en-US" altLang="ja-JP" sz="1600" dirty="0"/>
              </a:p>
              <a:p>
                <a:r>
                  <a:rPr lang="en-US" altLang="zh-CN" sz="1600" b="0" dirty="0"/>
                  <a:t>      </a:t>
                </a:r>
                <a14:m>
                  <m:oMath xmlns:m="http://schemas.openxmlformats.org/officeDocument/2006/math">
                    <m:r>
                      <a:rPr lang="en-US" altLang="zh-CN" sz="1600" b="0" i="1" smtClean="0">
                        <a:latin typeface="Cambria Math" panose="02040503050406030204" pitchFamily="18" charset="0"/>
                      </a:rPr>
                      <m:t>𝑁</m:t>
                    </m:r>
                  </m:oMath>
                </a14:m>
                <a:r>
                  <a:rPr lang="en-US" altLang="ja-JP" sz="1600" dirty="0"/>
                  <a:t>      </a:t>
                </a:r>
                <a:r>
                  <a:rPr lang="ja-JP" altLang="en-US" sz="1600" dirty="0"/>
                  <a:t>必要の桁数</a:t>
                </a:r>
                <a:endParaRPr lang="en-US" altLang="ja-JP" sz="1600" dirty="0"/>
              </a:p>
            </p:txBody>
          </p:sp>
        </mc:Choice>
        <mc:Fallback>
          <p:sp>
            <p:nvSpPr>
              <p:cNvPr id="9" name="文本框 8">
                <a:extLst>
                  <a:ext uri="{FF2B5EF4-FFF2-40B4-BE49-F238E27FC236}">
                    <a16:creationId xmlns:a16="http://schemas.microsoft.com/office/drawing/2014/main" id="{172A7579-861A-F732-1F40-5C41CFF1A621}"/>
                  </a:ext>
                </a:extLst>
              </p:cNvPr>
              <p:cNvSpPr txBox="1">
                <a:spLocks noRot="1" noChangeAspect="1" noMove="1" noResize="1" noEditPoints="1" noAdjustHandles="1" noChangeArrowheads="1" noChangeShapeType="1" noTextEdit="1"/>
              </p:cNvSpPr>
              <p:nvPr/>
            </p:nvSpPr>
            <p:spPr>
              <a:xfrm>
                <a:off x="8861562" y="947106"/>
                <a:ext cx="2511457" cy="1323439"/>
              </a:xfrm>
              <a:prstGeom prst="rect">
                <a:avLst/>
              </a:prstGeom>
              <a:blipFill>
                <a:blip r:embed="rId4"/>
                <a:stretch>
                  <a:fillRect t="-913" b="-4566"/>
                </a:stretch>
              </a:blipFill>
              <a:ln>
                <a:solidFill>
                  <a:schemeClr val="tx1"/>
                </a:solidFill>
              </a:ln>
            </p:spPr>
            <p:txBody>
              <a:bodyPr/>
              <a:lstStyle/>
              <a:p>
                <a:r>
                  <a:rPr lang="zh-CN" altLang="en-US">
                    <a:noFill/>
                  </a:rPr>
                  <a:t> </a:t>
                </a:r>
              </a:p>
            </p:txBody>
          </p:sp>
        </mc:Fallback>
      </mc:AlternateContent>
      <p:sp>
        <p:nvSpPr>
          <p:cNvPr id="11" name="文本框 10">
            <a:extLst>
              <a:ext uri="{FF2B5EF4-FFF2-40B4-BE49-F238E27FC236}">
                <a16:creationId xmlns:a16="http://schemas.microsoft.com/office/drawing/2014/main" id="{B9AE9CDB-929C-7F22-1369-5BFA2756D252}"/>
              </a:ext>
            </a:extLst>
          </p:cNvPr>
          <p:cNvSpPr txBox="1"/>
          <p:nvPr/>
        </p:nvSpPr>
        <p:spPr>
          <a:xfrm>
            <a:off x="193774" y="1003298"/>
            <a:ext cx="1490691" cy="369332"/>
          </a:xfrm>
          <a:prstGeom prst="rect">
            <a:avLst/>
          </a:prstGeom>
          <a:noFill/>
        </p:spPr>
        <p:txBody>
          <a:bodyPr wrap="square">
            <a:spAutoFit/>
          </a:bodyPr>
          <a:lstStyle/>
          <a:p>
            <a:r>
              <a:rPr lang="ja-JP" altLang="en-US" sz="1800" b="1" dirty="0">
                <a:latin typeface="YakuHanJPs"/>
              </a:rPr>
              <a:t>不等式制約</a:t>
            </a:r>
            <a:endParaRPr lang="en-US" altLang="ja-JP" sz="1800" dirty="0"/>
          </a:p>
        </p:txBody>
      </p:sp>
      <mc:AlternateContent xmlns:mc="http://schemas.openxmlformats.org/markup-compatibility/2006">
        <mc:Choice xmlns:a14="http://schemas.microsoft.com/office/drawing/2010/main" Requires="a14">
          <p:sp>
            <p:nvSpPr>
              <p:cNvPr id="28" name="文本框 27">
                <a:extLst>
                  <a:ext uri="{FF2B5EF4-FFF2-40B4-BE49-F238E27FC236}">
                    <a16:creationId xmlns:a16="http://schemas.microsoft.com/office/drawing/2014/main" id="{9882F6AE-6C17-ABF3-A3CD-320E98A36425}"/>
                  </a:ext>
                </a:extLst>
              </p:cNvPr>
              <p:cNvSpPr txBox="1"/>
              <p:nvPr/>
            </p:nvSpPr>
            <p:spPr>
              <a:xfrm>
                <a:off x="193774" y="1555349"/>
                <a:ext cx="4505226" cy="1200329"/>
              </a:xfrm>
              <a:prstGeom prst="rect">
                <a:avLst/>
              </a:prstGeom>
              <a:noFill/>
            </p:spPr>
            <p:txBody>
              <a:bodyPr wrap="square">
                <a:spAutoFit/>
              </a:bodyPr>
              <a:lstStyle/>
              <a:p>
                <a:r>
                  <a:rPr lang="ja-JP" altLang="en-US" dirty="0"/>
                  <a:t>②補助変数</a:t>
                </a:r>
                <a:r>
                  <a:rPr lang="en-US" altLang="ja-JP" dirty="0"/>
                  <a:t>(slack variables)</a:t>
                </a:r>
              </a:p>
              <a:p>
                <a:r>
                  <a:rPr lang="ja-JP" altLang="en-US" dirty="0"/>
                  <a:t>補助変数</a:t>
                </a:r>
                <a14:m>
                  <m:oMath xmlns:m="http://schemas.openxmlformats.org/officeDocument/2006/math">
                    <m:r>
                      <a:rPr lang="en-US" altLang="ja-JP" b="0" i="1" smtClean="0">
                        <a:latin typeface="Cambria Math" panose="02040503050406030204" pitchFamily="18" charset="0"/>
                      </a:rPr>
                      <m:t>𝑆</m:t>
                    </m:r>
                  </m:oMath>
                </a14:m>
                <a:r>
                  <a:rPr lang="ja-JP" altLang="en-US" dirty="0"/>
                  <a:t>を導入する</a:t>
                </a:r>
                <a:endParaRPr lang="en-US" altLang="ja-JP" dirty="0"/>
              </a:p>
              <a:p>
                <a14:m>
                  <m:oMath xmlns:m="http://schemas.openxmlformats.org/officeDocument/2006/math">
                    <m:r>
                      <a:rPr lang="en-US" altLang="ja-JP" b="0" i="1" smtClean="0">
                        <a:latin typeface="Cambria Math" panose="02040503050406030204" pitchFamily="18" charset="0"/>
                      </a:rPr>
                      <m:t>𝑆</m:t>
                    </m:r>
                  </m:oMath>
                </a14:m>
                <a:r>
                  <a:rPr lang="ja-JP" altLang="en-US" dirty="0"/>
                  <a:t>の範囲は</a:t>
                </a:r>
                <a:endParaRPr lang="zh-CN" altLang="en-US" dirty="0"/>
              </a:p>
              <a:p>
                <a:endParaRPr lang="en-US" altLang="ja-JP" dirty="0"/>
              </a:p>
            </p:txBody>
          </p:sp>
        </mc:Choice>
        <mc:Fallback>
          <p:sp>
            <p:nvSpPr>
              <p:cNvPr id="28" name="文本框 27">
                <a:extLst>
                  <a:ext uri="{FF2B5EF4-FFF2-40B4-BE49-F238E27FC236}">
                    <a16:creationId xmlns:a16="http://schemas.microsoft.com/office/drawing/2014/main" id="{9882F6AE-6C17-ABF3-A3CD-320E98A36425}"/>
                  </a:ext>
                </a:extLst>
              </p:cNvPr>
              <p:cNvSpPr txBox="1">
                <a:spLocks noRot="1" noChangeAspect="1" noMove="1" noResize="1" noEditPoints="1" noAdjustHandles="1" noChangeArrowheads="1" noChangeShapeType="1" noTextEdit="1"/>
              </p:cNvSpPr>
              <p:nvPr/>
            </p:nvSpPr>
            <p:spPr>
              <a:xfrm>
                <a:off x="193774" y="1555349"/>
                <a:ext cx="4505226" cy="1200329"/>
              </a:xfrm>
              <a:prstGeom prst="rect">
                <a:avLst/>
              </a:prstGeom>
              <a:blipFill>
                <a:blip r:embed="rId5"/>
                <a:stretch>
                  <a:fillRect l="-1218" t="-253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7" name="文本框 16">
                <a:extLst>
                  <a:ext uri="{FF2B5EF4-FFF2-40B4-BE49-F238E27FC236}">
                    <a16:creationId xmlns:a16="http://schemas.microsoft.com/office/drawing/2014/main" id="{5F6898C3-474E-AC92-D542-1AAD13A51F6E}"/>
                  </a:ext>
                </a:extLst>
              </p:cNvPr>
              <p:cNvSpPr txBox="1"/>
              <p:nvPr/>
            </p:nvSpPr>
            <p:spPr>
              <a:xfrm>
                <a:off x="886914" y="2439999"/>
                <a:ext cx="3077958" cy="73654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0</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𝑆</m:t>
                      </m:r>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𝑚𝑎𝑥</m:t>
                          </m:r>
                        </m:e>
                        <m:sub>
                          <m:r>
                            <a:rPr lang="en-US" altLang="zh-CN" b="0" i="1" smtClean="0">
                              <a:latin typeface="Cambria Math" panose="02040503050406030204" pitchFamily="18" charset="0"/>
                              <a:ea typeface="Cambria Math" panose="02040503050406030204" pitchFamily="18" charset="0"/>
                            </a:rPr>
                            <m:t>𝑥</m:t>
                          </m:r>
                        </m:sub>
                      </m:sSub>
                      <m:d>
                        <m:dPr>
                          <m:ctrlPr>
                            <a:rPr lang="en-US" altLang="zh-CN" b="0" i="1" smtClean="0">
                              <a:latin typeface="Cambria Math" panose="02040503050406030204" pitchFamily="18" charset="0"/>
                              <a:ea typeface="Cambria Math" panose="02040503050406030204" pitchFamily="18" charset="0"/>
                            </a:rPr>
                          </m:ctrlPr>
                        </m:dPr>
                        <m:e>
                          <m:r>
                            <a:rPr lang="en-US" altLang="zh-CN" i="1">
                              <a:latin typeface="Cambria Math" panose="02040503050406030204" pitchFamily="18" charset="0"/>
                            </a:rPr>
                            <m:t>𝑊</m:t>
                          </m:r>
                          <m:r>
                            <a:rPr lang="en-US" altLang="zh-CN" i="1">
                              <a:latin typeface="Cambria Math" panose="02040503050406030204" pitchFamily="18" charset="0"/>
                            </a:rPr>
                            <m:t>−</m:t>
                          </m:r>
                          <m:nary>
                            <m:naryPr>
                              <m:chr m:val="∑"/>
                              <m:supHide m:val="on"/>
                              <m:ctrlPr>
                                <a:rPr lang="en-US" altLang="zh-CN" i="1">
                                  <a:latin typeface="Cambria Math" panose="02040503050406030204" pitchFamily="18" charset="0"/>
                                </a:rPr>
                              </m:ctrlPr>
                            </m:naryPr>
                            <m:sub>
                              <m:r>
                                <m:rPr>
                                  <m:brk m:alnAt="7"/>
                                </m:rPr>
                                <a:rPr lang="en-US" altLang="zh-CN" i="1">
                                  <a:latin typeface="Cambria Math" panose="02040503050406030204" pitchFamily="18" charset="0"/>
                                </a:rPr>
                                <m:t>𝑖</m:t>
                              </m:r>
                            </m:sub>
                            <m:sup/>
                            <m:e>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𝑖</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sub>
                              </m:sSub>
                            </m:e>
                          </m:nary>
                        </m:e>
                      </m:d>
                    </m:oMath>
                  </m:oMathPara>
                </a14:m>
                <a:endParaRPr lang="zh-CN" altLang="en-US" dirty="0"/>
              </a:p>
            </p:txBody>
          </p:sp>
        </mc:Choice>
        <mc:Fallback>
          <p:sp>
            <p:nvSpPr>
              <p:cNvPr id="17" name="文本框 16">
                <a:extLst>
                  <a:ext uri="{FF2B5EF4-FFF2-40B4-BE49-F238E27FC236}">
                    <a16:creationId xmlns:a16="http://schemas.microsoft.com/office/drawing/2014/main" id="{5F6898C3-474E-AC92-D542-1AAD13A51F6E}"/>
                  </a:ext>
                </a:extLst>
              </p:cNvPr>
              <p:cNvSpPr txBox="1">
                <a:spLocks noRot="1" noChangeAspect="1" noMove="1" noResize="1" noEditPoints="1" noAdjustHandles="1" noChangeArrowheads="1" noChangeShapeType="1" noTextEdit="1"/>
              </p:cNvSpPr>
              <p:nvPr/>
            </p:nvSpPr>
            <p:spPr>
              <a:xfrm>
                <a:off x="886914" y="2439999"/>
                <a:ext cx="3077958" cy="736548"/>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 name="文本框 1">
                <a:extLst>
                  <a:ext uri="{FF2B5EF4-FFF2-40B4-BE49-F238E27FC236}">
                    <a16:creationId xmlns:a16="http://schemas.microsoft.com/office/drawing/2014/main" id="{73069C21-3C45-7435-2E3D-03350FCF0458}"/>
                  </a:ext>
                </a:extLst>
              </p:cNvPr>
              <p:cNvSpPr txBox="1"/>
              <p:nvPr/>
            </p:nvSpPr>
            <p:spPr>
              <a:xfrm>
                <a:off x="193774" y="3346566"/>
                <a:ext cx="5300362" cy="923330"/>
              </a:xfrm>
              <a:prstGeom prst="rect">
                <a:avLst/>
              </a:prstGeom>
              <a:noFill/>
            </p:spPr>
            <p:txBody>
              <a:bodyPr wrap="none" rtlCol="0">
                <a:spAutoFit/>
              </a:bodyPr>
              <a:lstStyle/>
              <a:p>
                <a:r>
                  <a:rPr lang="ja-JP" altLang="en-US" dirty="0"/>
                  <a:t>バイナリ変数</a:t>
                </a:r>
                <a14:m>
                  <m:oMath xmlns:m="http://schemas.openxmlformats.org/officeDocument/2006/math">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𝑠</m:t>
                        </m:r>
                      </m:e>
                      <m:sub>
                        <m:r>
                          <a:rPr lang="en-US" altLang="ja-JP" b="0" i="1" smtClean="0">
                            <a:latin typeface="Cambria Math" panose="02040503050406030204" pitchFamily="18" charset="0"/>
                          </a:rPr>
                          <m:t>𝑘</m:t>
                        </m:r>
                      </m:sub>
                    </m:sSub>
                  </m:oMath>
                </a14:m>
                <a:r>
                  <a:rPr lang="en-US" altLang="zh-CN" dirty="0"/>
                  <a:t> </a:t>
                </a:r>
                <a14:m>
                  <m:oMath xmlns:m="http://schemas.openxmlformats.org/officeDocument/2006/math">
                    <m:r>
                      <a:rPr lang="en-US" altLang="zh-CN" i="1">
                        <a:latin typeface="Cambria Math" panose="02040503050406030204" pitchFamily="18" charset="0"/>
                      </a:rPr>
                      <m:t>(0,1)</m:t>
                    </m:r>
                  </m:oMath>
                </a14:m>
                <a:r>
                  <a:rPr lang="ja-JP" altLang="en-US" dirty="0"/>
                  <a:t>で</a:t>
                </a:r>
                <a14:m>
                  <m:oMath xmlns:m="http://schemas.openxmlformats.org/officeDocument/2006/math">
                    <m:r>
                      <a:rPr lang="en-US" altLang="zh-CN" i="1">
                        <a:latin typeface="Cambria Math" panose="02040503050406030204" pitchFamily="18" charset="0"/>
                        <a:ea typeface="Cambria Math" panose="02040503050406030204" pitchFamily="18" charset="0"/>
                      </a:rPr>
                      <m:t>𝑆</m:t>
                    </m:r>
                  </m:oMath>
                </a14:m>
                <a:r>
                  <a:rPr lang="ja-JP" altLang="en-US" dirty="0"/>
                  <a:t>を表現する</a:t>
                </a:r>
                <a:r>
                  <a:rPr lang="en-US" altLang="ja-JP" dirty="0"/>
                  <a:t>(log encoding)</a:t>
                </a:r>
              </a:p>
              <a:p>
                <a:endParaRPr lang="en-US" altLang="zh-CN" dirty="0"/>
              </a:p>
              <a:p>
                <a14:m>
                  <m:oMath xmlns:m="http://schemas.openxmlformats.org/officeDocument/2006/math">
                    <m:r>
                      <a:rPr lang="en-US" altLang="zh-CN" sz="1800" b="0" i="1" smtClean="0">
                        <a:latin typeface="Cambria Math" panose="02040503050406030204" pitchFamily="18" charset="0"/>
                      </a:rPr>
                      <m:t>𝑁</m:t>
                    </m:r>
                    <m:r>
                      <a:rPr lang="ja-JP" altLang="en-US" i="1">
                        <a:latin typeface="Cambria Math" panose="02040503050406030204" pitchFamily="18" charset="0"/>
                      </a:rPr>
                      <m:t>は</m:t>
                    </m:r>
                    <m:r>
                      <a:rPr lang="en-US" altLang="zh-CN" i="1">
                        <a:latin typeface="Cambria Math" panose="02040503050406030204" pitchFamily="18" charset="0"/>
                        <a:ea typeface="Cambria Math" panose="02040503050406030204" pitchFamily="18" charset="0"/>
                      </a:rPr>
                      <m:t>𝑆</m:t>
                    </m:r>
                  </m:oMath>
                </a14:m>
                <a:r>
                  <a:rPr lang="ja-JP" altLang="en-US" dirty="0"/>
                  <a:t>を表現するために</a:t>
                </a:r>
                <a:r>
                  <a:rPr lang="ja-JP" altLang="en-US" sz="1800" dirty="0"/>
                  <a:t>必要の桁数</a:t>
                </a:r>
                <a:endParaRPr lang="zh-CN" altLang="en-US" dirty="0"/>
              </a:p>
            </p:txBody>
          </p:sp>
        </mc:Choice>
        <mc:Fallback>
          <p:sp>
            <p:nvSpPr>
              <p:cNvPr id="2" name="文本框 1">
                <a:extLst>
                  <a:ext uri="{FF2B5EF4-FFF2-40B4-BE49-F238E27FC236}">
                    <a16:creationId xmlns:a16="http://schemas.microsoft.com/office/drawing/2014/main" id="{73069C21-3C45-7435-2E3D-03350FCF0458}"/>
                  </a:ext>
                </a:extLst>
              </p:cNvPr>
              <p:cNvSpPr txBox="1">
                <a:spLocks noRot="1" noChangeAspect="1" noMove="1" noResize="1" noEditPoints="1" noAdjustHandles="1" noChangeArrowheads="1" noChangeShapeType="1" noTextEdit="1"/>
              </p:cNvSpPr>
              <p:nvPr/>
            </p:nvSpPr>
            <p:spPr>
              <a:xfrm>
                <a:off x="193774" y="3346566"/>
                <a:ext cx="5300362" cy="923330"/>
              </a:xfrm>
              <a:prstGeom prst="rect">
                <a:avLst/>
              </a:prstGeom>
              <a:blipFill>
                <a:blip r:embed="rId7"/>
                <a:stretch>
                  <a:fillRect l="-1036" t="-3974" r="-460" b="-1059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 name="文本框 2">
                <a:extLst>
                  <a:ext uri="{FF2B5EF4-FFF2-40B4-BE49-F238E27FC236}">
                    <a16:creationId xmlns:a16="http://schemas.microsoft.com/office/drawing/2014/main" id="{8F6C622F-3853-D8BE-2A52-9D333A88CED6}"/>
                  </a:ext>
                </a:extLst>
              </p:cNvPr>
              <p:cNvSpPr txBox="1"/>
              <p:nvPr/>
            </p:nvSpPr>
            <p:spPr>
              <a:xfrm>
                <a:off x="886914" y="4229100"/>
                <a:ext cx="3742307" cy="737766"/>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𝑁</m:t>
                      </m:r>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func>
                            <m:funcPr>
                              <m:ctrlPr>
                                <a:rPr lang="en-US" altLang="zh-CN" b="0" i="1" smtClean="0">
                                  <a:latin typeface="Cambria Math" panose="02040503050406030204" pitchFamily="18" charset="0"/>
                                </a:rPr>
                              </m:ctrlPr>
                            </m:funcPr>
                            <m:fName>
                              <m:sSub>
                                <m:sSubPr>
                                  <m:ctrlPr>
                                    <a:rPr lang="en-US" altLang="zh-CN" b="0" i="1" smtClean="0">
                                      <a:latin typeface="Cambria Math" panose="02040503050406030204" pitchFamily="18" charset="0"/>
                                    </a:rPr>
                                  </m:ctrlPr>
                                </m:sSubPr>
                                <m:e>
                                  <m:r>
                                    <m:rPr>
                                      <m:sty m:val="p"/>
                                    </m:rPr>
                                    <a:rPr lang="en-US" altLang="zh-CN" b="0" i="0" smtClean="0">
                                      <a:latin typeface="Cambria Math" panose="02040503050406030204" pitchFamily="18" charset="0"/>
                                    </a:rPr>
                                    <m:t>log</m:t>
                                  </m:r>
                                </m:e>
                                <m:sub>
                                  <m:r>
                                    <a:rPr lang="en-US" altLang="zh-CN" b="0" i="1" smtClean="0">
                                      <a:latin typeface="Cambria Math" panose="02040503050406030204" pitchFamily="18" charset="0"/>
                                    </a:rPr>
                                    <m:t>2</m:t>
                                  </m:r>
                                </m:sub>
                              </m:sSub>
                            </m:fName>
                            <m:e>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𝑚𝑎𝑥</m:t>
                                  </m:r>
                                </m:e>
                                <m:sub>
                                  <m:r>
                                    <a:rPr lang="en-US" altLang="zh-CN" i="1">
                                      <a:latin typeface="Cambria Math" panose="02040503050406030204" pitchFamily="18" charset="0"/>
                                      <a:ea typeface="Cambria Math" panose="02040503050406030204" pitchFamily="18" charset="0"/>
                                    </a:rPr>
                                    <m:t>𝑥</m:t>
                                  </m:r>
                                </m:sub>
                              </m:sSub>
                              <m:d>
                                <m:dPr>
                                  <m:ctrlPr>
                                    <a:rPr lang="en-US" altLang="zh-CN" i="1">
                                      <a:latin typeface="Cambria Math" panose="02040503050406030204" pitchFamily="18" charset="0"/>
                                      <a:ea typeface="Cambria Math" panose="02040503050406030204" pitchFamily="18" charset="0"/>
                                    </a:rPr>
                                  </m:ctrlPr>
                                </m:dPr>
                                <m:e>
                                  <m:r>
                                    <a:rPr lang="en-US" altLang="zh-CN" i="1">
                                      <a:latin typeface="Cambria Math" panose="02040503050406030204" pitchFamily="18" charset="0"/>
                                    </a:rPr>
                                    <m:t>𝑊</m:t>
                                  </m:r>
                                  <m:r>
                                    <a:rPr lang="en-US" altLang="zh-CN" i="1">
                                      <a:latin typeface="Cambria Math" panose="02040503050406030204" pitchFamily="18" charset="0"/>
                                    </a:rPr>
                                    <m:t>−</m:t>
                                  </m:r>
                                  <m:nary>
                                    <m:naryPr>
                                      <m:chr m:val="∑"/>
                                      <m:supHide m:val="on"/>
                                      <m:ctrlPr>
                                        <a:rPr lang="en-US" altLang="zh-CN" i="1">
                                          <a:latin typeface="Cambria Math" panose="02040503050406030204" pitchFamily="18" charset="0"/>
                                        </a:rPr>
                                      </m:ctrlPr>
                                    </m:naryPr>
                                    <m:sub>
                                      <m:r>
                                        <m:rPr>
                                          <m:brk m:alnAt="7"/>
                                        </m:rPr>
                                        <a:rPr lang="en-US" altLang="zh-CN" i="1">
                                          <a:latin typeface="Cambria Math" panose="02040503050406030204" pitchFamily="18" charset="0"/>
                                        </a:rPr>
                                        <m:t>𝑖</m:t>
                                      </m:r>
                                    </m:sub>
                                    <m:sup/>
                                    <m:e>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𝑖</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sub>
                                      </m:sSub>
                                    </m:e>
                                  </m:nary>
                                </m:e>
                              </m:d>
                            </m:e>
                          </m:func>
                        </m:e>
                      </m:d>
                      <m:r>
                        <a:rPr lang="en-US" altLang="zh-CN" b="0" i="1" smtClean="0">
                          <a:latin typeface="Cambria Math" panose="02040503050406030204" pitchFamily="18" charset="0"/>
                        </a:rPr>
                        <m:t>+1</m:t>
                      </m:r>
                    </m:oMath>
                  </m:oMathPara>
                </a14:m>
                <a:endParaRPr lang="zh-CN" altLang="en-US" dirty="0"/>
              </a:p>
            </p:txBody>
          </p:sp>
        </mc:Choice>
        <mc:Fallback>
          <p:sp>
            <p:nvSpPr>
              <p:cNvPr id="3" name="文本框 2">
                <a:extLst>
                  <a:ext uri="{FF2B5EF4-FFF2-40B4-BE49-F238E27FC236}">
                    <a16:creationId xmlns:a16="http://schemas.microsoft.com/office/drawing/2014/main" id="{8F6C622F-3853-D8BE-2A52-9D333A88CED6}"/>
                  </a:ext>
                </a:extLst>
              </p:cNvPr>
              <p:cNvSpPr txBox="1">
                <a:spLocks noRot="1" noChangeAspect="1" noMove="1" noResize="1" noEditPoints="1" noAdjustHandles="1" noChangeArrowheads="1" noChangeShapeType="1" noTextEdit="1"/>
              </p:cNvSpPr>
              <p:nvPr/>
            </p:nvSpPr>
            <p:spPr>
              <a:xfrm>
                <a:off x="886914" y="4229100"/>
                <a:ext cx="3742307" cy="737766"/>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 name="文本框 4">
                <a:extLst>
                  <a:ext uri="{FF2B5EF4-FFF2-40B4-BE49-F238E27FC236}">
                    <a16:creationId xmlns:a16="http://schemas.microsoft.com/office/drawing/2014/main" id="{78A5325B-2363-4C3B-A5C2-ECD0F49A20E5}"/>
                  </a:ext>
                </a:extLst>
              </p:cNvPr>
              <p:cNvSpPr txBox="1"/>
              <p:nvPr/>
            </p:nvSpPr>
            <p:spPr>
              <a:xfrm>
                <a:off x="886914" y="5346718"/>
                <a:ext cx="1342995" cy="77912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𝑆</m:t>
                      </m:r>
                      <m:r>
                        <a:rPr lang="en-US" altLang="zh-CN" b="0" i="1" smtClean="0">
                          <a:latin typeface="Cambria Math" panose="02040503050406030204" pitchFamily="18" charset="0"/>
                        </a:rPr>
                        <m:t>=</m:t>
                      </m:r>
                      <m:nary>
                        <m:naryPr>
                          <m:chr m:val="∑"/>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𝑘</m:t>
                          </m:r>
                          <m:r>
                            <a:rPr lang="en-US" altLang="zh-CN" b="0" i="1" smtClean="0">
                              <a:latin typeface="Cambria Math" panose="02040503050406030204" pitchFamily="18" charset="0"/>
                            </a:rPr>
                            <m:t>=0</m:t>
                          </m:r>
                        </m:sub>
                        <m:sup>
                          <m:r>
                            <a:rPr lang="en-US" altLang="zh-CN" b="0" i="1" smtClean="0">
                              <a:latin typeface="Cambria Math" panose="02040503050406030204" pitchFamily="18" charset="0"/>
                            </a:rPr>
                            <m:t>𝑁</m:t>
                          </m:r>
                          <m:r>
                            <a:rPr lang="en-US" altLang="zh-CN" b="0" i="1" smtClean="0">
                              <a:latin typeface="Cambria Math" panose="02040503050406030204" pitchFamily="18" charset="0"/>
                            </a:rPr>
                            <m:t>−1</m:t>
                          </m:r>
                        </m:sup>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2</m:t>
                              </m:r>
                            </m:e>
                            <m:sup>
                              <m:r>
                                <a:rPr lang="en-US" altLang="zh-CN" b="0" i="1" smtClean="0">
                                  <a:latin typeface="Cambria Math" panose="02040503050406030204" pitchFamily="18" charset="0"/>
                                </a:rPr>
                                <m:t>𝑘</m:t>
                              </m:r>
                            </m:sup>
                          </m:sSup>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𝑘</m:t>
                              </m:r>
                            </m:sub>
                          </m:sSub>
                        </m:e>
                      </m:nary>
                    </m:oMath>
                  </m:oMathPara>
                </a14:m>
                <a:endParaRPr lang="zh-CN" altLang="en-US" dirty="0"/>
              </a:p>
            </p:txBody>
          </p:sp>
        </mc:Choice>
        <mc:Fallback>
          <p:sp>
            <p:nvSpPr>
              <p:cNvPr id="5" name="文本框 4">
                <a:extLst>
                  <a:ext uri="{FF2B5EF4-FFF2-40B4-BE49-F238E27FC236}">
                    <a16:creationId xmlns:a16="http://schemas.microsoft.com/office/drawing/2014/main" id="{78A5325B-2363-4C3B-A5C2-ECD0F49A20E5}"/>
                  </a:ext>
                </a:extLst>
              </p:cNvPr>
              <p:cNvSpPr txBox="1">
                <a:spLocks noRot="1" noChangeAspect="1" noMove="1" noResize="1" noEditPoints="1" noAdjustHandles="1" noChangeArrowheads="1" noChangeShapeType="1" noTextEdit="1"/>
              </p:cNvSpPr>
              <p:nvPr/>
            </p:nvSpPr>
            <p:spPr>
              <a:xfrm>
                <a:off x="886914" y="5346718"/>
                <a:ext cx="1342995" cy="779124"/>
              </a:xfrm>
              <a:prstGeom prst="rect">
                <a:avLst/>
              </a:prstGeom>
              <a:blipFill>
                <a:blip r:embed="rId9"/>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4" name="文本框 13">
                <a:extLst>
                  <a:ext uri="{FF2B5EF4-FFF2-40B4-BE49-F238E27FC236}">
                    <a16:creationId xmlns:a16="http://schemas.microsoft.com/office/drawing/2014/main" id="{76E9D398-3A16-4552-2BFE-E240A6D52DBE}"/>
                  </a:ext>
                </a:extLst>
              </p:cNvPr>
              <p:cNvSpPr txBox="1"/>
              <p:nvPr/>
            </p:nvSpPr>
            <p:spPr>
              <a:xfrm>
                <a:off x="6678816" y="2215311"/>
                <a:ext cx="3890809" cy="2685992"/>
              </a:xfrm>
              <a:prstGeom prst="rect">
                <a:avLst/>
              </a:prstGeom>
              <a:noFill/>
            </p:spPr>
            <p:txBody>
              <a:bodyPr wrap="none" rtlCol="0">
                <a:spAutoFit/>
              </a:bodyPr>
              <a:lstStyle/>
              <a:p>
                <a:r>
                  <a:rPr lang="ja-JP" altLang="en-US" dirty="0"/>
                  <a:t>例：</a:t>
                </a:r>
                <a:endParaRPr lang="en-US" altLang="ja-JP" dirty="0"/>
              </a:p>
              <a:p>
                <a:r>
                  <a:rPr lang="ja-JP" altLang="en-US" dirty="0"/>
                  <a:t>その最大値を</a:t>
                </a:r>
                <a:r>
                  <a:rPr lang="en-US" altLang="ja-JP" dirty="0"/>
                  <a:t>10</a:t>
                </a:r>
                <a:r>
                  <a:rPr lang="ja-JP" altLang="en-US" dirty="0"/>
                  <a:t>とすると</a:t>
                </a:r>
                <a:endParaRPr lang="en-US" altLang="ja-JP" dirty="0"/>
              </a:p>
              <a:p>
                <a14:m>
                  <m:oMathPara xmlns:m="http://schemas.openxmlformats.org/officeDocument/2006/math">
                    <m:oMathParaPr>
                      <m:jc m:val="centerGroup"/>
                    </m:oMathParaPr>
                    <m:oMath xmlns:m="http://schemas.openxmlformats.org/officeDocument/2006/math">
                      <m:sSub>
                        <m:sSubPr>
                          <m:ctrlPr>
                            <a:rPr lang="en-US" altLang="zh-CN" sz="1600" i="1" smtClean="0">
                              <a:latin typeface="Cambria Math" panose="02040503050406030204" pitchFamily="18" charset="0"/>
                              <a:ea typeface="Cambria Math" panose="02040503050406030204" pitchFamily="18" charset="0"/>
                            </a:rPr>
                          </m:ctrlPr>
                        </m:sSubPr>
                        <m:e>
                          <m:r>
                            <a:rPr lang="en-US" altLang="zh-CN" sz="1600" i="1">
                              <a:latin typeface="Cambria Math" panose="02040503050406030204" pitchFamily="18" charset="0"/>
                              <a:ea typeface="Cambria Math" panose="02040503050406030204" pitchFamily="18" charset="0"/>
                            </a:rPr>
                            <m:t>𝑚𝑎𝑥</m:t>
                          </m:r>
                        </m:e>
                        <m:sub>
                          <m:r>
                            <a:rPr lang="en-US" altLang="zh-CN" sz="1600" i="1">
                              <a:latin typeface="Cambria Math" panose="02040503050406030204" pitchFamily="18" charset="0"/>
                              <a:ea typeface="Cambria Math" panose="02040503050406030204" pitchFamily="18" charset="0"/>
                            </a:rPr>
                            <m:t>𝑥</m:t>
                          </m:r>
                        </m:sub>
                      </m:sSub>
                      <m:d>
                        <m:dPr>
                          <m:ctrlPr>
                            <a:rPr lang="en-US" altLang="zh-CN" sz="1600" i="1">
                              <a:latin typeface="Cambria Math" panose="02040503050406030204" pitchFamily="18" charset="0"/>
                              <a:ea typeface="Cambria Math" panose="02040503050406030204" pitchFamily="18" charset="0"/>
                            </a:rPr>
                          </m:ctrlPr>
                        </m:dPr>
                        <m:e>
                          <m:r>
                            <a:rPr lang="en-US" altLang="zh-CN" sz="1600" i="1">
                              <a:latin typeface="Cambria Math" panose="02040503050406030204" pitchFamily="18" charset="0"/>
                            </a:rPr>
                            <m:t>𝑊</m:t>
                          </m:r>
                          <m:r>
                            <a:rPr lang="en-US" altLang="zh-CN" sz="1600" i="1">
                              <a:latin typeface="Cambria Math" panose="02040503050406030204" pitchFamily="18" charset="0"/>
                            </a:rPr>
                            <m:t>−</m:t>
                          </m:r>
                          <m:nary>
                            <m:naryPr>
                              <m:chr m:val="∑"/>
                              <m:supHide m:val="on"/>
                              <m:ctrlPr>
                                <a:rPr lang="en-US" altLang="zh-CN" sz="1600" i="1">
                                  <a:latin typeface="Cambria Math" panose="02040503050406030204" pitchFamily="18" charset="0"/>
                                </a:rPr>
                              </m:ctrlPr>
                            </m:naryPr>
                            <m:sub>
                              <m:r>
                                <m:rPr>
                                  <m:brk m:alnAt="7"/>
                                </m:rPr>
                                <a:rPr lang="en-US" altLang="zh-CN" sz="1600" i="1">
                                  <a:latin typeface="Cambria Math" panose="02040503050406030204" pitchFamily="18" charset="0"/>
                                </a:rPr>
                                <m:t>𝑖</m:t>
                              </m:r>
                            </m:sub>
                            <m:sup/>
                            <m:e>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𝑤</m:t>
                                  </m:r>
                                </m:e>
                                <m:sub>
                                  <m:r>
                                    <a:rPr lang="en-US" altLang="zh-CN" sz="1600" i="1">
                                      <a:latin typeface="Cambria Math" panose="02040503050406030204" pitchFamily="18" charset="0"/>
                                    </a:rPr>
                                    <m:t>𝑖</m:t>
                                  </m:r>
                                </m:sub>
                              </m:sSub>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𝑥</m:t>
                                  </m:r>
                                </m:e>
                                <m:sub>
                                  <m:r>
                                    <a:rPr lang="en-US" altLang="zh-CN" sz="1600" i="1">
                                      <a:latin typeface="Cambria Math" panose="02040503050406030204" pitchFamily="18" charset="0"/>
                                    </a:rPr>
                                    <m:t>𝑖</m:t>
                                  </m:r>
                                </m:sub>
                              </m:sSub>
                            </m:e>
                          </m:nary>
                        </m:e>
                      </m:d>
                      <m:r>
                        <a:rPr lang="en-US" altLang="zh-CN" sz="1600" b="0" i="0" smtClean="0">
                          <a:latin typeface="Cambria Math" panose="02040503050406030204" pitchFamily="18" charset="0"/>
                        </a:rPr>
                        <m:t>=10</m:t>
                      </m:r>
                    </m:oMath>
                  </m:oMathPara>
                </a14:m>
                <a:endParaRPr lang="en-US" altLang="zh-CN" dirty="0"/>
              </a:p>
              <a:p>
                <a:endParaRPr lang="en-US" altLang="zh-CN" dirty="0"/>
              </a:p>
              <a:p>
                <a:r>
                  <a:rPr lang="en-US" altLang="ja-JP" dirty="0"/>
                  <a:t>10</a:t>
                </a:r>
                <a:r>
                  <a:rPr lang="ja-JP" altLang="en-US" dirty="0"/>
                  <a:t>をバイナリ変数で表現するために</a:t>
                </a:r>
                <a:endParaRPr lang="en-US" altLang="ja-JP" dirty="0"/>
              </a:p>
              <a:p>
                <a:r>
                  <a:rPr lang="ja-JP" altLang="en-US" dirty="0"/>
                  <a:t>必要の桁数</a:t>
                </a:r>
                <a14:m>
                  <m:oMath xmlns:m="http://schemas.openxmlformats.org/officeDocument/2006/math">
                    <m:r>
                      <a:rPr lang="en-US" altLang="zh-CN" b="0" i="1" smtClean="0">
                        <a:latin typeface="Cambria Math" panose="02040503050406030204" pitchFamily="18" charset="0"/>
                      </a:rPr>
                      <m:t>𝑁</m:t>
                    </m:r>
                  </m:oMath>
                </a14:m>
                <a:r>
                  <a:rPr lang="ja-JP" altLang="en-US" dirty="0"/>
                  <a:t>は</a:t>
                </a:r>
                <a:endParaRPr lang="en-US" altLang="ja-JP" dirty="0"/>
              </a:p>
              <a:p>
                <a:endParaRPr lang="en-US" altLang="zh-CN" dirty="0"/>
              </a:p>
              <a:p>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𝑁</m:t>
                      </m:r>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func>
                            <m:funcPr>
                              <m:ctrlPr>
                                <a:rPr lang="en-US" altLang="zh-CN" b="0" i="1" smtClean="0">
                                  <a:latin typeface="Cambria Math" panose="02040503050406030204" pitchFamily="18" charset="0"/>
                                </a:rPr>
                              </m:ctrlPr>
                            </m:funcPr>
                            <m:fName>
                              <m:sSub>
                                <m:sSubPr>
                                  <m:ctrlPr>
                                    <a:rPr lang="en-US" altLang="zh-CN" b="0" i="1" smtClean="0">
                                      <a:latin typeface="Cambria Math" panose="02040503050406030204" pitchFamily="18" charset="0"/>
                                    </a:rPr>
                                  </m:ctrlPr>
                                </m:sSubPr>
                                <m:e>
                                  <m:r>
                                    <m:rPr>
                                      <m:sty m:val="p"/>
                                    </m:rPr>
                                    <a:rPr lang="en-US" altLang="zh-CN" b="0" i="0" smtClean="0">
                                      <a:latin typeface="Cambria Math" panose="02040503050406030204" pitchFamily="18" charset="0"/>
                                    </a:rPr>
                                    <m:t>log</m:t>
                                  </m:r>
                                </m:e>
                                <m:sub>
                                  <m:r>
                                    <a:rPr lang="en-US" altLang="zh-CN" b="0" i="1" smtClean="0">
                                      <a:latin typeface="Cambria Math" panose="02040503050406030204" pitchFamily="18" charset="0"/>
                                    </a:rPr>
                                    <m:t>2</m:t>
                                  </m:r>
                                </m:sub>
                              </m:sSub>
                            </m:fName>
                            <m:e>
                              <m:r>
                                <a:rPr lang="en-US" altLang="zh-CN" b="0" i="1" smtClean="0">
                                  <a:latin typeface="Cambria Math" panose="02040503050406030204" pitchFamily="18" charset="0"/>
                                </a:rPr>
                                <m:t>10</m:t>
                              </m:r>
                            </m:e>
                          </m:func>
                        </m:e>
                      </m:d>
                      <m:r>
                        <a:rPr lang="en-US" altLang="zh-CN" b="0" i="1" smtClean="0">
                          <a:latin typeface="Cambria Math" panose="02040503050406030204" pitchFamily="18" charset="0"/>
                        </a:rPr>
                        <m:t>+1</m:t>
                      </m:r>
                      <m:r>
                        <a:rPr lang="en-US" altLang="zh-CN" b="0" i="1" smtClean="0">
                          <a:latin typeface="Cambria Math" panose="02040503050406030204" pitchFamily="18" charset="0"/>
                        </a:rPr>
                        <m:t>=3+1=4</m:t>
                      </m:r>
                    </m:oMath>
                  </m:oMathPara>
                </a14:m>
                <a:endParaRPr lang="zh-CN" altLang="en-US" dirty="0"/>
              </a:p>
            </p:txBody>
          </p:sp>
        </mc:Choice>
        <mc:Fallback>
          <p:sp>
            <p:nvSpPr>
              <p:cNvPr id="14" name="文本框 13">
                <a:extLst>
                  <a:ext uri="{FF2B5EF4-FFF2-40B4-BE49-F238E27FC236}">
                    <a16:creationId xmlns:a16="http://schemas.microsoft.com/office/drawing/2014/main" id="{76E9D398-3A16-4552-2BFE-E240A6D52DBE}"/>
                  </a:ext>
                </a:extLst>
              </p:cNvPr>
              <p:cNvSpPr txBox="1">
                <a:spLocks noRot="1" noChangeAspect="1" noMove="1" noResize="1" noEditPoints="1" noAdjustHandles="1" noChangeArrowheads="1" noChangeShapeType="1" noTextEdit="1"/>
              </p:cNvSpPr>
              <p:nvPr/>
            </p:nvSpPr>
            <p:spPr>
              <a:xfrm>
                <a:off x="6678816" y="2215311"/>
                <a:ext cx="3890809" cy="2685992"/>
              </a:xfrm>
              <a:prstGeom prst="rect">
                <a:avLst/>
              </a:prstGeom>
              <a:blipFill>
                <a:blip r:embed="rId10"/>
                <a:stretch>
                  <a:fillRect l="-1411" t="-907" r="-784" b="-90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graphicFrame>
            <p:nvGraphicFramePr>
              <p:cNvPr id="21" name="表格 20">
                <a:extLst>
                  <a:ext uri="{FF2B5EF4-FFF2-40B4-BE49-F238E27FC236}">
                    <a16:creationId xmlns:a16="http://schemas.microsoft.com/office/drawing/2014/main" id="{49A64B75-8050-C50B-E783-AB99C86E54A2}"/>
                  </a:ext>
                </a:extLst>
              </p:cNvPr>
              <p:cNvGraphicFramePr>
                <a:graphicFrameLocks noGrp="1"/>
              </p:cNvGraphicFramePr>
              <p:nvPr>
                <p:extLst>
                  <p:ext uri="{D42A27DB-BD31-4B8C-83A1-F6EECF244321}">
                    <p14:modId xmlns:p14="http://schemas.microsoft.com/office/powerpoint/2010/main" val="2263839044"/>
                  </p:ext>
                </p:extLst>
              </p:nvPr>
            </p:nvGraphicFramePr>
            <p:xfrm>
              <a:off x="5898612" y="4966866"/>
              <a:ext cx="5137150" cy="919480"/>
            </p:xfrm>
            <a:graphic>
              <a:graphicData uri="http://schemas.openxmlformats.org/drawingml/2006/table">
                <a:tbl>
                  <a:tblPr firstRow="1" bandRow="1">
                    <a:tableStyleId>{5C22544A-7EE6-4342-B048-85BDC9FD1C3A}</a:tableStyleId>
                  </a:tblPr>
                  <a:tblGrid>
                    <a:gridCol w="1027430">
                      <a:extLst>
                        <a:ext uri="{9D8B030D-6E8A-4147-A177-3AD203B41FA5}">
                          <a16:colId xmlns:a16="http://schemas.microsoft.com/office/drawing/2014/main" val="807326645"/>
                        </a:ext>
                      </a:extLst>
                    </a:gridCol>
                    <a:gridCol w="1027430">
                      <a:extLst>
                        <a:ext uri="{9D8B030D-6E8A-4147-A177-3AD203B41FA5}">
                          <a16:colId xmlns:a16="http://schemas.microsoft.com/office/drawing/2014/main" val="1543902098"/>
                        </a:ext>
                      </a:extLst>
                    </a:gridCol>
                    <a:gridCol w="1027430">
                      <a:extLst>
                        <a:ext uri="{9D8B030D-6E8A-4147-A177-3AD203B41FA5}">
                          <a16:colId xmlns:a16="http://schemas.microsoft.com/office/drawing/2014/main" val="1297370373"/>
                        </a:ext>
                      </a:extLst>
                    </a:gridCol>
                    <a:gridCol w="1027430">
                      <a:extLst>
                        <a:ext uri="{9D8B030D-6E8A-4147-A177-3AD203B41FA5}">
                          <a16:colId xmlns:a16="http://schemas.microsoft.com/office/drawing/2014/main" val="34878276"/>
                        </a:ext>
                      </a:extLst>
                    </a:gridCol>
                    <a:gridCol w="1027430">
                      <a:extLst>
                        <a:ext uri="{9D8B030D-6E8A-4147-A177-3AD203B41FA5}">
                          <a16:colId xmlns:a16="http://schemas.microsoft.com/office/drawing/2014/main" val="4044498943"/>
                        </a:ext>
                      </a:extLst>
                    </a:gridCol>
                  </a:tblGrid>
                  <a:tr h="370840">
                    <a:tc>
                      <a:txBody>
                        <a:bodyPr/>
                        <a:lstStyle/>
                        <a:p>
                          <a:pPr algn="ct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𝑆</m:t>
                                </m:r>
                              </m:oMath>
                            </m:oMathPara>
                          </a14:m>
                          <a:endParaRPr lang="en-US" altLang="zh-CN" dirty="0"/>
                        </a:p>
                        <a:p>
                          <a:pPr algn="ctr"/>
                          <a:r>
                            <a:rPr lang="en-US" altLang="zh-CN" sz="1200" dirty="0"/>
                            <a:t>(integer)</a:t>
                          </a:r>
                          <a:endParaRPr lang="zh-CN" altLang="en-US" sz="1200" dirty="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0</m:t>
                                    </m:r>
                                  </m:sub>
                                </m:sSub>
                              </m:oMath>
                            </m:oMathPara>
                          </a14:m>
                          <a:endParaRPr lang="zh-CN" altLang="en-US" dirty="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1</m:t>
                                    </m:r>
                                  </m:sub>
                                </m:sSub>
                              </m:oMath>
                            </m:oMathPara>
                          </a14:m>
                          <a:endParaRPr lang="zh-CN" altLang="en-US" dirty="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2</m:t>
                                    </m:r>
                                  </m:sub>
                                </m:sSub>
                              </m:oMath>
                            </m:oMathPara>
                          </a14:m>
                          <a:endParaRPr lang="zh-CN" altLang="en-US" dirty="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3</m:t>
                                    </m:r>
                                  </m:sub>
                                </m:sSub>
                              </m:oMath>
                            </m:oMathPara>
                          </a14:m>
                          <a:endParaRPr lang="zh-CN" altLang="en-US" dirty="0"/>
                        </a:p>
                      </a:txBody>
                      <a:tcPr anchor="ctr"/>
                    </a:tc>
                    <a:extLst>
                      <a:ext uri="{0D108BD9-81ED-4DB2-BD59-A6C34878D82A}">
                        <a16:rowId xmlns:a16="http://schemas.microsoft.com/office/drawing/2014/main" val="3018267329"/>
                      </a:ext>
                    </a:extLst>
                  </a:tr>
                  <a:tr h="370840">
                    <a:tc>
                      <a:txBody>
                        <a:bodyPr/>
                        <a:lstStyle/>
                        <a:p>
                          <a:pPr algn="ctr"/>
                          <a:r>
                            <a:rPr lang="en-US" altLang="zh-CN" b="1" dirty="0"/>
                            <a:t>10</a:t>
                          </a:r>
                          <a:endParaRPr lang="zh-CN" altLang="en-US" b="1" dirty="0"/>
                        </a:p>
                      </a:txBody>
                      <a:tcPr anchor="ctr"/>
                    </a:tc>
                    <a:tc>
                      <a:txBody>
                        <a:bodyPr/>
                        <a:lstStyle/>
                        <a:p>
                          <a:pPr algn="ctr"/>
                          <a:r>
                            <a:rPr lang="en-US" altLang="zh-CN" b="1" dirty="0"/>
                            <a:t>0</a:t>
                          </a:r>
                          <a:endParaRPr lang="zh-CN" altLang="en-US" b="1" dirty="0"/>
                        </a:p>
                      </a:txBody>
                      <a:tcPr anchor="ctr"/>
                    </a:tc>
                    <a:tc>
                      <a:txBody>
                        <a:bodyPr/>
                        <a:lstStyle/>
                        <a:p>
                          <a:pPr algn="ctr"/>
                          <a:r>
                            <a:rPr lang="en-US" altLang="zh-CN" b="1" dirty="0"/>
                            <a:t>1</a:t>
                          </a:r>
                          <a:endParaRPr lang="zh-CN" altLang="en-US" b="1" dirty="0"/>
                        </a:p>
                      </a:txBody>
                      <a:tcPr anchor="ctr"/>
                    </a:tc>
                    <a:tc>
                      <a:txBody>
                        <a:bodyPr/>
                        <a:lstStyle/>
                        <a:p>
                          <a:pPr algn="ctr"/>
                          <a:r>
                            <a:rPr lang="en-US" altLang="zh-CN" b="1" dirty="0"/>
                            <a:t>0</a:t>
                          </a:r>
                          <a:endParaRPr lang="zh-CN" altLang="en-US" b="1" dirty="0"/>
                        </a:p>
                      </a:txBody>
                      <a:tcPr anchor="ctr"/>
                    </a:tc>
                    <a:tc>
                      <a:txBody>
                        <a:bodyPr/>
                        <a:lstStyle/>
                        <a:p>
                          <a:pPr algn="ctr"/>
                          <a:r>
                            <a:rPr lang="en-US" altLang="zh-CN" b="1" dirty="0"/>
                            <a:t>1</a:t>
                          </a:r>
                          <a:endParaRPr lang="zh-CN" altLang="en-US" b="1" dirty="0"/>
                        </a:p>
                      </a:txBody>
                      <a:tcPr anchor="ctr"/>
                    </a:tc>
                    <a:extLst>
                      <a:ext uri="{0D108BD9-81ED-4DB2-BD59-A6C34878D82A}">
                        <a16:rowId xmlns:a16="http://schemas.microsoft.com/office/drawing/2014/main" val="3673971583"/>
                      </a:ext>
                    </a:extLst>
                  </a:tr>
                </a:tbl>
              </a:graphicData>
            </a:graphic>
          </p:graphicFrame>
        </mc:Choice>
        <mc:Fallback>
          <p:graphicFrame>
            <p:nvGraphicFramePr>
              <p:cNvPr id="21" name="表格 20">
                <a:extLst>
                  <a:ext uri="{FF2B5EF4-FFF2-40B4-BE49-F238E27FC236}">
                    <a16:creationId xmlns:a16="http://schemas.microsoft.com/office/drawing/2014/main" id="{49A64B75-8050-C50B-E783-AB99C86E54A2}"/>
                  </a:ext>
                </a:extLst>
              </p:cNvPr>
              <p:cNvGraphicFramePr>
                <a:graphicFrameLocks noGrp="1"/>
              </p:cNvGraphicFramePr>
              <p:nvPr>
                <p:extLst>
                  <p:ext uri="{D42A27DB-BD31-4B8C-83A1-F6EECF244321}">
                    <p14:modId xmlns:p14="http://schemas.microsoft.com/office/powerpoint/2010/main" val="2263839044"/>
                  </p:ext>
                </p:extLst>
              </p:nvPr>
            </p:nvGraphicFramePr>
            <p:xfrm>
              <a:off x="5898612" y="4966866"/>
              <a:ext cx="5137150" cy="919480"/>
            </p:xfrm>
            <a:graphic>
              <a:graphicData uri="http://schemas.openxmlformats.org/drawingml/2006/table">
                <a:tbl>
                  <a:tblPr firstRow="1" bandRow="1">
                    <a:tableStyleId>{5C22544A-7EE6-4342-B048-85BDC9FD1C3A}</a:tableStyleId>
                  </a:tblPr>
                  <a:tblGrid>
                    <a:gridCol w="1027430">
                      <a:extLst>
                        <a:ext uri="{9D8B030D-6E8A-4147-A177-3AD203B41FA5}">
                          <a16:colId xmlns:a16="http://schemas.microsoft.com/office/drawing/2014/main" val="807326645"/>
                        </a:ext>
                      </a:extLst>
                    </a:gridCol>
                    <a:gridCol w="1027430">
                      <a:extLst>
                        <a:ext uri="{9D8B030D-6E8A-4147-A177-3AD203B41FA5}">
                          <a16:colId xmlns:a16="http://schemas.microsoft.com/office/drawing/2014/main" val="1543902098"/>
                        </a:ext>
                      </a:extLst>
                    </a:gridCol>
                    <a:gridCol w="1027430">
                      <a:extLst>
                        <a:ext uri="{9D8B030D-6E8A-4147-A177-3AD203B41FA5}">
                          <a16:colId xmlns:a16="http://schemas.microsoft.com/office/drawing/2014/main" val="1297370373"/>
                        </a:ext>
                      </a:extLst>
                    </a:gridCol>
                    <a:gridCol w="1027430">
                      <a:extLst>
                        <a:ext uri="{9D8B030D-6E8A-4147-A177-3AD203B41FA5}">
                          <a16:colId xmlns:a16="http://schemas.microsoft.com/office/drawing/2014/main" val="34878276"/>
                        </a:ext>
                      </a:extLst>
                    </a:gridCol>
                    <a:gridCol w="1027430">
                      <a:extLst>
                        <a:ext uri="{9D8B030D-6E8A-4147-A177-3AD203B41FA5}">
                          <a16:colId xmlns:a16="http://schemas.microsoft.com/office/drawing/2014/main" val="4044498943"/>
                        </a:ext>
                      </a:extLst>
                    </a:gridCol>
                  </a:tblGrid>
                  <a:tr h="548640">
                    <a:tc>
                      <a:txBody>
                        <a:bodyPr/>
                        <a:lstStyle/>
                        <a:p>
                          <a:endParaRPr lang="zh-CN"/>
                        </a:p>
                      </a:txBody>
                      <a:tcPr anchor="ctr">
                        <a:blipFill>
                          <a:blip r:embed="rId11"/>
                          <a:stretch>
                            <a:fillRect l="-592" t="-1099" r="-401775" b="-83516"/>
                          </a:stretch>
                        </a:blipFill>
                      </a:tcPr>
                    </a:tc>
                    <a:tc>
                      <a:txBody>
                        <a:bodyPr/>
                        <a:lstStyle/>
                        <a:p>
                          <a:endParaRPr lang="zh-CN"/>
                        </a:p>
                      </a:txBody>
                      <a:tcPr anchor="ctr">
                        <a:blipFill>
                          <a:blip r:embed="rId11"/>
                          <a:stretch>
                            <a:fillRect l="-100592" t="-1099" r="-301775" b="-83516"/>
                          </a:stretch>
                        </a:blipFill>
                      </a:tcPr>
                    </a:tc>
                    <a:tc>
                      <a:txBody>
                        <a:bodyPr/>
                        <a:lstStyle/>
                        <a:p>
                          <a:endParaRPr lang="zh-CN"/>
                        </a:p>
                      </a:txBody>
                      <a:tcPr anchor="ctr">
                        <a:blipFill>
                          <a:blip r:embed="rId11"/>
                          <a:stretch>
                            <a:fillRect l="-201786" t="-1099" r="-203571" b="-83516"/>
                          </a:stretch>
                        </a:blipFill>
                      </a:tcPr>
                    </a:tc>
                    <a:tc>
                      <a:txBody>
                        <a:bodyPr/>
                        <a:lstStyle/>
                        <a:p>
                          <a:endParaRPr lang="zh-CN"/>
                        </a:p>
                      </a:txBody>
                      <a:tcPr anchor="ctr">
                        <a:blipFill>
                          <a:blip r:embed="rId11"/>
                          <a:stretch>
                            <a:fillRect l="-300000" t="-1099" r="-102367" b="-83516"/>
                          </a:stretch>
                        </a:blipFill>
                      </a:tcPr>
                    </a:tc>
                    <a:tc>
                      <a:txBody>
                        <a:bodyPr/>
                        <a:lstStyle/>
                        <a:p>
                          <a:endParaRPr lang="zh-CN"/>
                        </a:p>
                      </a:txBody>
                      <a:tcPr anchor="ctr">
                        <a:blipFill>
                          <a:blip r:embed="rId11"/>
                          <a:stretch>
                            <a:fillRect l="-400000" t="-1099" r="-2367" b="-83516"/>
                          </a:stretch>
                        </a:blipFill>
                      </a:tcPr>
                    </a:tc>
                    <a:extLst>
                      <a:ext uri="{0D108BD9-81ED-4DB2-BD59-A6C34878D82A}">
                        <a16:rowId xmlns:a16="http://schemas.microsoft.com/office/drawing/2014/main" val="3018267329"/>
                      </a:ext>
                    </a:extLst>
                  </a:tr>
                  <a:tr h="370840">
                    <a:tc>
                      <a:txBody>
                        <a:bodyPr/>
                        <a:lstStyle/>
                        <a:p>
                          <a:pPr algn="ctr"/>
                          <a:r>
                            <a:rPr lang="en-US" altLang="zh-CN" b="1" dirty="0"/>
                            <a:t>10</a:t>
                          </a:r>
                          <a:endParaRPr lang="zh-CN" altLang="en-US" b="1" dirty="0"/>
                        </a:p>
                      </a:txBody>
                      <a:tcPr anchor="ctr"/>
                    </a:tc>
                    <a:tc>
                      <a:txBody>
                        <a:bodyPr/>
                        <a:lstStyle/>
                        <a:p>
                          <a:pPr algn="ctr"/>
                          <a:r>
                            <a:rPr lang="en-US" altLang="zh-CN" b="1" dirty="0"/>
                            <a:t>0</a:t>
                          </a:r>
                          <a:endParaRPr lang="zh-CN" altLang="en-US" b="1" dirty="0"/>
                        </a:p>
                      </a:txBody>
                      <a:tcPr anchor="ctr"/>
                    </a:tc>
                    <a:tc>
                      <a:txBody>
                        <a:bodyPr/>
                        <a:lstStyle/>
                        <a:p>
                          <a:pPr algn="ctr"/>
                          <a:r>
                            <a:rPr lang="en-US" altLang="zh-CN" b="1" dirty="0"/>
                            <a:t>1</a:t>
                          </a:r>
                          <a:endParaRPr lang="zh-CN" altLang="en-US" b="1" dirty="0"/>
                        </a:p>
                      </a:txBody>
                      <a:tcPr anchor="ctr"/>
                    </a:tc>
                    <a:tc>
                      <a:txBody>
                        <a:bodyPr/>
                        <a:lstStyle/>
                        <a:p>
                          <a:pPr algn="ctr"/>
                          <a:r>
                            <a:rPr lang="en-US" altLang="zh-CN" b="1" dirty="0"/>
                            <a:t>0</a:t>
                          </a:r>
                          <a:endParaRPr lang="zh-CN" altLang="en-US" b="1" dirty="0"/>
                        </a:p>
                      </a:txBody>
                      <a:tcPr anchor="ctr"/>
                    </a:tc>
                    <a:tc>
                      <a:txBody>
                        <a:bodyPr/>
                        <a:lstStyle/>
                        <a:p>
                          <a:pPr algn="ctr"/>
                          <a:r>
                            <a:rPr lang="en-US" altLang="zh-CN" b="1" dirty="0"/>
                            <a:t>1</a:t>
                          </a:r>
                          <a:endParaRPr lang="zh-CN" altLang="en-US" b="1" dirty="0"/>
                        </a:p>
                      </a:txBody>
                      <a:tcPr anchor="ctr"/>
                    </a:tc>
                    <a:extLst>
                      <a:ext uri="{0D108BD9-81ED-4DB2-BD59-A6C34878D82A}">
                        <a16:rowId xmlns:a16="http://schemas.microsoft.com/office/drawing/2014/main" val="3673971583"/>
                      </a:ext>
                    </a:extLst>
                  </a:tr>
                </a:tbl>
              </a:graphicData>
            </a:graphic>
          </p:graphicFrame>
        </mc:Fallback>
      </mc:AlternateContent>
      <mc:AlternateContent xmlns:mc="http://schemas.openxmlformats.org/markup-compatibility/2006">
        <mc:Choice xmlns:a14="http://schemas.microsoft.com/office/drawing/2010/main" Requires="a14">
          <p:sp>
            <p:nvSpPr>
              <p:cNvPr id="23" name="文本框 22">
                <a:extLst>
                  <a:ext uri="{FF2B5EF4-FFF2-40B4-BE49-F238E27FC236}">
                    <a16:creationId xmlns:a16="http://schemas.microsoft.com/office/drawing/2014/main" id="{32231069-561E-0A8E-634F-9178DE283F3A}"/>
                  </a:ext>
                </a:extLst>
              </p:cNvPr>
              <p:cNvSpPr txBox="1"/>
              <p:nvPr/>
            </p:nvSpPr>
            <p:spPr>
              <a:xfrm>
                <a:off x="5422900" y="6125842"/>
                <a:ext cx="663575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𝑆</m:t>
                      </m:r>
                      <m:r>
                        <a:rPr lang="en-US" altLang="zh-CN" b="0" i="1" smtClean="0">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2</m:t>
                          </m:r>
                        </m:e>
                        <m:sup>
                          <m:r>
                            <a:rPr lang="en-US" altLang="zh-CN" b="0" i="1" smtClean="0">
                              <a:latin typeface="Cambria Math" panose="02040503050406030204" pitchFamily="18" charset="0"/>
                            </a:rPr>
                            <m:t>0</m:t>
                          </m:r>
                        </m:sup>
                      </m:sSup>
                      <m:sSub>
                        <m:sSubPr>
                          <m:ctrlPr>
                            <a:rPr lang="en-US" altLang="zh-CN" i="1">
                              <a:latin typeface="Cambria Math" panose="02040503050406030204" pitchFamily="18" charset="0"/>
                            </a:rPr>
                          </m:ctrlPr>
                        </m:sSubPr>
                        <m:e>
                          <m:r>
                            <a:rPr lang="en-US" altLang="zh-CN" i="1">
                              <a:latin typeface="Cambria Math" panose="02040503050406030204" pitchFamily="18" charset="0"/>
                            </a:rPr>
                            <m:t>𝑠</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2</m:t>
                          </m:r>
                        </m:e>
                        <m:sup>
                          <m:r>
                            <a:rPr lang="en-US" altLang="zh-CN" b="0" i="1" smtClean="0">
                              <a:latin typeface="Cambria Math" panose="02040503050406030204" pitchFamily="18" charset="0"/>
                            </a:rPr>
                            <m:t>1</m:t>
                          </m:r>
                        </m:sup>
                      </m:sSup>
                      <m:sSub>
                        <m:sSubPr>
                          <m:ctrlPr>
                            <a:rPr lang="en-US" altLang="zh-CN" i="1">
                              <a:latin typeface="Cambria Math" panose="02040503050406030204" pitchFamily="18" charset="0"/>
                            </a:rPr>
                          </m:ctrlPr>
                        </m:sSubPr>
                        <m:e>
                          <m:r>
                            <a:rPr lang="en-US" altLang="zh-CN" i="1">
                              <a:latin typeface="Cambria Math" panose="02040503050406030204" pitchFamily="18" charset="0"/>
                            </a:rPr>
                            <m:t>𝑠</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2</m:t>
                          </m:r>
                        </m:e>
                        <m:sup>
                          <m:r>
                            <a:rPr lang="en-US" altLang="zh-CN" b="0" i="1" smtClean="0">
                              <a:latin typeface="Cambria Math" panose="02040503050406030204" pitchFamily="18" charset="0"/>
                            </a:rPr>
                            <m:t>2</m:t>
                          </m:r>
                        </m:sup>
                      </m:sSup>
                      <m:sSub>
                        <m:sSubPr>
                          <m:ctrlPr>
                            <a:rPr lang="en-US" altLang="zh-CN" i="1">
                              <a:latin typeface="Cambria Math" panose="02040503050406030204" pitchFamily="18" charset="0"/>
                            </a:rPr>
                          </m:ctrlPr>
                        </m:sSubPr>
                        <m:e>
                          <m:r>
                            <a:rPr lang="en-US" altLang="zh-CN" i="1">
                              <a:latin typeface="Cambria Math" panose="02040503050406030204" pitchFamily="18" charset="0"/>
                            </a:rPr>
                            <m:t>𝑠</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2</m:t>
                          </m:r>
                        </m:e>
                        <m:sup>
                          <m:r>
                            <a:rPr lang="en-US" altLang="zh-CN" b="0" i="1" smtClean="0">
                              <a:latin typeface="Cambria Math" panose="02040503050406030204" pitchFamily="18" charset="0"/>
                            </a:rPr>
                            <m:t>3</m:t>
                          </m:r>
                        </m:sup>
                      </m:sSup>
                      <m:sSub>
                        <m:sSubPr>
                          <m:ctrlPr>
                            <a:rPr lang="en-US" altLang="zh-CN" i="1">
                              <a:latin typeface="Cambria Math" panose="02040503050406030204" pitchFamily="18" charset="0"/>
                            </a:rPr>
                          </m:ctrlPr>
                        </m:sSubPr>
                        <m:e>
                          <m:r>
                            <a:rPr lang="en-US" altLang="zh-CN" i="1">
                              <a:latin typeface="Cambria Math" panose="02040503050406030204" pitchFamily="18" charset="0"/>
                            </a:rPr>
                            <m:t>𝑠</m:t>
                          </m:r>
                        </m:e>
                        <m:sub>
                          <m:r>
                            <a:rPr lang="en-US" altLang="zh-CN" b="0" i="1" smtClean="0">
                              <a:latin typeface="Cambria Math" panose="02040503050406030204" pitchFamily="18" charset="0"/>
                            </a:rPr>
                            <m:t>3</m:t>
                          </m:r>
                        </m:sub>
                      </m:sSub>
                      <m:r>
                        <a:rPr lang="en-US" altLang="zh-CN" b="0" i="1" smtClean="0">
                          <a:latin typeface="Cambria Math" panose="02040503050406030204" pitchFamily="18" charset="0"/>
                        </a:rPr>
                        <m:t>=10</m:t>
                      </m:r>
                    </m:oMath>
                  </m:oMathPara>
                </a14:m>
                <a:endParaRPr lang="zh-CN" altLang="en-US" dirty="0"/>
              </a:p>
            </p:txBody>
          </p:sp>
        </mc:Choice>
        <mc:Fallback>
          <p:sp>
            <p:nvSpPr>
              <p:cNvPr id="23" name="文本框 22">
                <a:extLst>
                  <a:ext uri="{FF2B5EF4-FFF2-40B4-BE49-F238E27FC236}">
                    <a16:creationId xmlns:a16="http://schemas.microsoft.com/office/drawing/2014/main" id="{32231069-561E-0A8E-634F-9178DE283F3A}"/>
                  </a:ext>
                </a:extLst>
              </p:cNvPr>
              <p:cNvSpPr txBox="1">
                <a:spLocks noRot="1" noChangeAspect="1" noMove="1" noResize="1" noEditPoints="1" noAdjustHandles="1" noChangeArrowheads="1" noChangeShapeType="1" noTextEdit="1"/>
              </p:cNvSpPr>
              <p:nvPr/>
            </p:nvSpPr>
            <p:spPr>
              <a:xfrm>
                <a:off x="5422900" y="6125842"/>
                <a:ext cx="6635750" cy="369332"/>
              </a:xfrm>
              <a:prstGeom prst="rect">
                <a:avLst/>
              </a:prstGeom>
              <a:blipFill>
                <a:blip r:embed="rId12"/>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549430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40C35A-4334-CC30-F5F8-7C4257D53A60}"/>
            </a:ext>
          </a:extLst>
        </p:cNvPr>
        <p:cNvGrpSpPr/>
        <p:nvPr/>
      </p:nvGrpSpPr>
      <p:grpSpPr>
        <a:xfrm>
          <a:off x="0" y="0"/>
          <a:ext cx="0" cy="0"/>
          <a:chOff x="0" y="0"/>
          <a:chExt cx="0" cy="0"/>
        </a:xfrm>
      </p:grpSpPr>
      <p:sp>
        <p:nvSpPr>
          <p:cNvPr id="4" name="矩形: 圆角 3">
            <a:extLst>
              <a:ext uri="{FF2B5EF4-FFF2-40B4-BE49-F238E27FC236}">
                <a16:creationId xmlns:a16="http://schemas.microsoft.com/office/drawing/2014/main" id="{9B62CB8A-1E61-0ED0-ED12-290421BF076D}"/>
              </a:ext>
            </a:extLst>
          </p:cNvPr>
          <p:cNvSpPr/>
          <p:nvPr/>
        </p:nvSpPr>
        <p:spPr>
          <a:xfrm>
            <a:off x="651165" y="714110"/>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AF065FBA-74CF-D266-D352-5D8FBA8B7039}"/>
              </a:ext>
            </a:extLst>
          </p:cNvPr>
          <p:cNvSpPr>
            <a:spLocks noGrp="1"/>
          </p:cNvSpPr>
          <p:nvPr>
            <p:ph type="title"/>
          </p:nvPr>
        </p:nvSpPr>
        <p:spPr>
          <a:xfrm>
            <a:off x="600364" y="106900"/>
            <a:ext cx="10532995" cy="598978"/>
          </a:xfrm>
        </p:spPr>
        <p:txBody>
          <a:bodyPr>
            <a:normAutofit fontScale="90000"/>
          </a:bodyPr>
          <a:lstStyle/>
          <a:p>
            <a:r>
              <a:rPr kumimoji="1" lang="en-US" altLang="ja-JP" b="1" dirty="0"/>
              <a:t>METHOD</a:t>
            </a:r>
            <a:endParaRPr kumimoji="1" lang="ja-JP" altLang="en-US" b="1" dirty="0"/>
          </a:p>
        </p:txBody>
      </p:sp>
      <mc:AlternateContent xmlns:mc="http://schemas.openxmlformats.org/markup-compatibility/2006">
        <mc:Choice xmlns:a14="http://schemas.microsoft.com/office/drawing/2010/main" Requires="a14">
          <p:sp>
            <p:nvSpPr>
              <p:cNvPr id="7" name="文本框 6">
                <a:extLst>
                  <a:ext uri="{FF2B5EF4-FFF2-40B4-BE49-F238E27FC236}">
                    <a16:creationId xmlns:a16="http://schemas.microsoft.com/office/drawing/2014/main" id="{F115065A-5EAE-DE9B-8857-7D22782BA510}"/>
                  </a:ext>
                </a:extLst>
              </p:cNvPr>
              <p:cNvSpPr txBox="1"/>
              <p:nvPr/>
            </p:nvSpPr>
            <p:spPr>
              <a:xfrm>
                <a:off x="1578677" y="844258"/>
                <a:ext cx="2316345" cy="76456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nary>
                        <m:naryPr>
                          <m:chr m:val="∑"/>
                          <m:supHide m:val="on"/>
                          <m:ctrlPr>
                            <a:rPr lang="en-US" altLang="zh-CN" b="0" i="1" smtClean="0">
                              <a:latin typeface="Cambria Math" panose="02040503050406030204" pitchFamily="18" charset="0"/>
                            </a:rPr>
                          </m:ctrlPr>
                        </m:naryPr>
                        <m:sub>
                          <m:r>
                            <m:rPr>
                              <m:brk m:alnAt="7"/>
                            </m:rPr>
                            <a:rPr lang="en-US" altLang="zh-CN" b="0" i="1" smtClean="0">
                              <a:latin typeface="Cambria Math" panose="02040503050406030204" pitchFamily="18" charset="0"/>
                            </a:rPr>
                            <m:t>𝑖</m:t>
                          </m:r>
                        </m:sub>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𝑖</m:t>
                              </m:r>
                            </m:sub>
                          </m:s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e>
                      </m:nary>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rPr>
                        <m:t>𝑊</m:t>
                      </m:r>
                    </m:oMath>
                  </m:oMathPara>
                </a14:m>
                <a:endParaRPr lang="zh-CN" altLang="en-US" dirty="0"/>
              </a:p>
            </p:txBody>
          </p:sp>
        </mc:Choice>
        <mc:Fallback>
          <p:sp>
            <p:nvSpPr>
              <p:cNvPr id="7" name="文本框 6">
                <a:extLst>
                  <a:ext uri="{FF2B5EF4-FFF2-40B4-BE49-F238E27FC236}">
                    <a16:creationId xmlns:a16="http://schemas.microsoft.com/office/drawing/2014/main" id="{F115065A-5EAE-DE9B-8857-7D22782BA510}"/>
                  </a:ext>
                </a:extLst>
              </p:cNvPr>
              <p:cNvSpPr txBox="1">
                <a:spLocks noRot="1" noChangeAspect="1" noMove="1" noResize="1" noEditPoints="1" noAdjustHandles="1" noChangeArrowheads="1" noChangeShapeType="1" noTextEdit="1"/>
              </p:cNvSpPr>
              <p:nvPr/>
            </p:nvSpPr>
            <p:spPr>
              <a:xfrm>
                <a:off x="1578677" y="844258"/>
                <a:ext cx="2316345" cy="764568"/>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9" name="文本框 8">
                <a:extLst>
                  <a:ext uri="{FF2B5EF4-FFF2-40B4-BE49-F238E27FC236}">
                    <a16:creationId xmlns:a16="http://schemas.microsoft.com/office/drawing/2014/main" id="{53EF1B88-85EE-18F3-7976-CE205D6CC2DC}"/>
                  </a:ext>
                </a:extLst>
              </p:cNvPr>
              <p:cNvSpPr txBox="1"/>
              <p:nvPr/>
            </p:nvSpPr>
            <p:spPr>
              <a:xfrm>
                <a:off x="8861562" y="947106"/>
                <a:ext cx="3110210" cy="1815882"/>
              </a:xfrm>
              <a:prstGeom prst="rect">
                <a:avLst/>
              </a:prstGeom>
              <a:noFill/>
              <a:ln>
                <a:solidFill>
                  <a:schemeClr val="tx1"/>
                </a:solidFill>
              </a:ln>
            </p:spPr>
            <p:txBody>
              <a:bodyPr wrap="none" rtlCol="0">
                <a:spAutoFit/>
              </a:bodyPr>
              <a:lstStyle/>
              <a:p>
                <a14:m>
                  <m:oMath xmlns:m="http://schemas.openxmlformats.org/officeDocument/2006/math">
                    <m:sSub>
                      <m:sSubPr>
                        <m:ctrlPr>
                          <a:rPr lang="en-US" altLang="zh-CN" sz="1600" i="1" smtClean="0">
                            <a:latin typeface="Cambria Math" panose="02040503050406030204" pitchFamily="18" charset="0"/>
                          </a:rPr>
                        </m:ctrlPr>
                      </m:sSubPr>
                      <m:e>
                        <m:r>
                          <a:rPr lang="en-US" altLang="zh-CN" sz="1600" i="1">
                            <a:latin typeface="Cambria Math" panose="02040503050406030204" pitchFamily="18" charset="0"/>
                          </a:rPr>
                          <m:t>𝑥</m:t>
                        </m:r>
                      </m:e>
                      <m:sub>
                        <m:r>
                          <a:rPr lang="en-US" altLang="zh-CN" sz="1600" i="1">
                            <a:latin typeface="Cambria Math" panose="02040503050406030204" pitchFamily="18" charset="0"/>
                          </a:rPr>
                          <m:t>𝑖</m:t>
                        </m:r>
                      </m:sub>
                    </m:sSub>
                    <m:r>
                      <a:rPr lang="en-US" altLang="zh-CN" sz="1600" b="0" i="1" smtClean="0">
                        <a:latin typeface="Cambria Math" panose="02040503050406030204" pitchFamily="18" charset="0"/>
                      </a:rPr>
                      <m:t> </m:t>
                    </m:r>
                    <m:r>
                      <a:rPr lang="en-US" altLang="zh-CN" sz="1600" b="0" i="1" smtClean="0">
                        <a:latin typeface="Cambria Math" panose="02040503050406030204" pitchFamily="18" charset="0"/>
                      </a:rPr>
                      <m:t>,</m:t>
                    </m:r>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𝑠</m:t>
                        </m:r>
                      </m:e>
                      <m:sub>
                        <m:r>
                          <a:rPr lang="en-US" altLang="ja-JP" sz="1600" i="1">
                            <a:latin typeface="Cambria Math" panose="02040503050406030204" pitchFamily="18" charset="0"/>
                          </a:rPr>
                          <m:t>𝑘</m:t>
                        </m:r>
                      </m:sub>
                    </m:sSub>
                    <m:r>
                      <a:rPr lang="en-US" altLang="zh-CN" sz="1600" b="0" i="1" smtClean="0">
                        <a:latin typeface="Cambria Math" panose="02040503050406030204" pitchFamily="18" charset="0"/>
                      </a:rPr>
                      <m:t>(0,1)</m:t>
                    </m:r>
                  </m:oMath>
                </a14:m>
                <a:r>
                  <a:rPr lang="ja-JP" altLang="en-US" sz="1600" dirty="0"/>
                  <a:t>   バイナリ変数</a:t>
                </a:r>
                <a:endParaRPr lang="en-US" altLang="ja-JP" sz="1600" dirty="0"/>
              </a:p>
              <a:p>
                <a:r>
                  <a:rPr lang="en-US" altLang="zh-CN" sz="1600" b="0" dirty="0"/>
                  <a:t> </a:t>
                </a:r>
                <a14:m>
                  <m:oMath xmlns:m="http://schemas.openxmlformats.org/officeDocument/2006/math">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𝑐</m:t>
                        </m:r>
                      </m:e>
                      <m:sub>
                        <m:r>
                          <a:rPr lang="en-US" altLang="zh-CN" sz="1600" b="0" i="1" smtClean="0">
                            <a:latin typeface="Cambria Math" panose="02040503050406030204" pitchFamily="18" charset="0"/>
                          </a:rPr>
                          <m:t>𝑖</m:t>
                        </m:r>
                      </m:sub>
                    </m:sSub>
                  </m:oMath>
                </a14:m>
                <a:r>
                  <a:rPr lang="ja-JP" altLang="en-US" sz="1600" dirty="0"/>
                  <a:t>と</a:t>
                </a:r>
                <a14:m>
                  <m:oMath xmlns:m="http://schemas.openxmlformats.org/officeDocument/2006/math">
                    <m:sSub>
                      <m:sSubPr>
                        <m:ctrlPr>
                          <a:rPr lang="en-US" altLang="ja-JP" sz="1600" i="1" dirty="0" smtClean="0">
                            <a:latin typeface="Cambria Math" panose="02040503050406030204" pitchFamily="18" charset="0"/>
                          </a:rPr>
                        </m:ctrlPr>
                      </m:sSubPr>
                      <m:e>
                        <m:r>
                          <a:rPr lang="en-US" altLang="ja-JP" sz="1600" b="0" i="1" dirty="0" smtClean="0">
                            <a:latin typeface="Cambria Math" panose="02040503050406030204" pitchFamily="18" charset="0"/>
                          </a:rPr>
                          <m:t>𝑤</m:t>
                        </m:r>
                      </m:e>
                      <m:sub>
                        <m:r>
                          <a:rPr lang="en-US" altLang="ja-JP" sz="1600" b="0" i="1" dirty="0" smtClean="0">
                            <a:latin typeface="Cambria Math" panose="02040503050406030204" pitchFamily="18" charset="0"/>
                          </a:rPr>
                          <m:t>𝑖</m:t>
                        </m:r>
                      </m:sub>
                    </m:sSub>
                  </m:oMath>
                </a14:m>
                <a:r>
                  <a:rPr lang="ja-JP" altLang="en-US" sz="1600" dirty="0"/>
                  <a:t>　係数（整数）</a:t>
                </a:r>
                <a:endParaRPr lang="en-US" altLang="ja-JP" sz="1600" dirty="0"/>
              </a:p>
              <a:p>
                <a:r>
                  <a:rPr lang="en-US" altLang="zh-CN" sz="1600" b="0" dirty="0"/>
                  <a:t> </a:t>
                </a:r>
                <a14:m>
                  <m:oMath xmlns:m="http://schemas.openxmlformats.org/officeDocument/2006/math">
                    <m:r>
                      <a:rPr lang="en-US" altLang="zh-CN" sz="1600" b="0" i="1" smtClean="0">
                        <a:latin typeface="Cambria Math" panose="02040503050406030204" pitchFamily="18" charset="0"/>
                      </a:rPr>
                      <m:t>𝐶</m:t>
                    </m:r>
                    <m:r>
                      <a:rPr lang="ja-JP" altLang="en-US" sz="1600" i="1">
                        <a:latin typeface="Cambria Math" panose="02040503050406030204" pitchFamily="18" charset="0"/>
                      </a:rPr>
                      <m:t>と</m:t>
                    </m:r>
                    <m:r>
                      <a:rPr lang="en-US" altLang="zh-CN" sz="1600" b="0" i="1" smtClean="0">
                        <a:latin typeface="Cambria Math" panose="02040503050406030204" pitchFamily="18" charset="0"/>
                      </a:rPr>
                      <m:t>𝑊</m:t>
                    </m:r>
                  </m:oMath>
                </a14:m>
                <a:r>
                  <a:rPr lang="en-US" altLang="ja-JP" sz="1600" dirty="0"/>
                  <a:t>     </a:t>
                </a:r>
                <a:r>
                  <a:rPr lang="ja-JP" altLang="en-US" sz="1600" dirty="0"/>
                  <a:t>定数</a:t>
                </a:r>
                <a:r>
                  <a:rPr lang="en-US" altLang="ja-JP" sz="1600" dirty="0"/>
                  <a:t>  </a:t>
                </a:r>
              </a:p>
              <a:p>
                <a14:m>
                  <m:oMath xmlns:m="http://schemas.openxmlformats.org/officeDocument/2006/math">
                    <m:sSub>
                      <m:sSubPr>
                        <m:ctrlPr>
                          <a:rPr lang="en-US" altLang="zh-CN" sz="1600" i="1" smtClean="0">
                            <a:latin typeface="Cambria Math" panose="02040503050406030204" pitchFamily="18" charset="0"/>
                          </a:rPr>
                        </m:ctrlPr>
                      </m:sSubPr>
                      <m:e>
                        <m:r>
                          <a:rPr lang="zh-CN" altLang="en-US" sz="1600" i="1" smtClean="0">
                            <a:latin typeface="Cambria Math" panose="02040503050406030204" pitchFamily="18" charset="0"/>
                          </a:rPr>
                          <m:t>𝜆</m:t>
                        </m:r>
                      </m:e>
                      <m:sub>
                        <m:r>
                          <a:rPr lang="en-US" altLang="zh-CN" sz="1600" b="0" i="1" smtClean="0">
                            <a:latin typeface="Cambria Math" panose="02040503050406030204" pitchFamily="18" charset="0"/>
                          </a:rPr>
                          <m:t>0</m:t>
                        </m:r>
                      </m:sub>
                    </m:sSub>
                  </m:oMath>
                </a14:m>
                <a:r>
                  <a:rPr lang="en-US" altLang="zh-CN" sz="1600" dirty="0"/>
                  <a:t> </a:t>
                </a:r>
                <a14:m>
                  <m:oMath xmlns:m="http://schemas.openxmlformats.org/officeDocument/2006/math">
                    <m:sSub>
                      <m:sSubPr>
                        <m:ctrlPr>
                          <a:rPr lang="en-US" altLang="zh-CN" sz="1600" i="1">
                            <a:latin typeface="Cambria Math" panose="02040503050406030204" pitchFamily="18" charset="0"/>
                          </a:rPr>
                        </m:ctrlPr>
                      </m:sSubPr>
                      <m:e>
                        <m:r>
                          <a:rPr lang="zh-CN" altLang="en-US" sz="1600" i="1">
                            <a:latin typeface="Cambria Math" panose="02040503050406030204" pitchFamily="18" charset="0"/>
                          </a:rPr>
                          <m:t>𝜆</m:t>
                        </m:r>
                      </m:e>
                      <m:sub>
                        <m:r>
                          <a:rPr lang="en-US" altLang="zh-CN" sz="1600" b="0" i="1" smtClean="0">
                            <a:latin typeface="Cambria Math" panose="02040503050406030204" pitchFamily="18" charset="0"/>
                          </a:rPr>
                          <m:t>1</m:t>
                        </m:r>
                      </m:sub>
                    </m:sSub>
                  </m:oMath>
                </a14:m>
                <a:r>
                  <a:rPr lang="en-US" altLang="zh-CN" sz="1600" dirty="0"/>
                  <a:t> </a:t>
                </a:r>
                <a:r>
                  <a:rPr lang="ja-JP" altLang="en-US" sz="1600" dirty="0"/>
                  <a:t>ペナルティー係数</a:t>
                </a:r>
                <a:endParaRPr lang="en-US" altLang="ja-JP" sz="1600" dirty="0"/>
              </a:p>
              <a:p>
                <a:r>
                  <a:rPr lang="en-US" altLang="zh-CN" sz="1600" b="0" dirty="0"/>
                  <a:t>   </a:t>
                </a:r>
                <a14:m>
                  <m:oMath xmlns:m="http://schemas.openxmlformats.org/officeDocument/2006/math">
                    <m:r>
                      <a:rPr lang="en-US" altLang="zh-CN" sz="1600" b="0" i="1" smtClean="0">
                        <a:latin typeface="Cambria Math" panose="02040503050406030204" pitchFamily="18" charset="0"/>
                      </a:rPr>
                      <m:t>𝑆</m:t>
                    </m:r>
                  </m:oMath>
                </a14:m>
                <a:r>
                  <a:rPr lang="en-US" altLang="ja-JP" sz="1600" dirty="0"/>
                  <a:t>          </a:t>
                </a:r>
                <a:r>
                  <a:rPr lang="ja-JP" altLang="en-US" sz="1600" dirty="0"/>
                  <a:t>補助変数</a:t>
                </a:r>
                <a:endParaRPr lang="en-US" altLang="ja-JP" sz="1600" dirty="0"/>
              </a:p>
              <a:p>
                <a:r>
                  <a:rPr lang="en-US" altLang="ja-JP" sz="1600" b="0" dirty="0"/>
                  <a:t>   </a:t>
                </a:r>
                <a14:m>
                  <m:oMath xmlns:m="http://schemas.openxmlformats.org/officeDocument/2006/math">
                    <m:r>
                      <a:rPr lang="en-US" altLang="ja-JP" sz="1600" b="0" i="1" smtClean="0">
                        <a:latin typeface="Cambria Math" panose="02040503050406030204" pitchFamily="18" charset="0"/>
                      </a:rPr>
                      <m:t>𝑛</m:t>
                    </m:r>
                  </m:oMath>
                </a14:m>
                <a:r>
                  <a:rPr lang="en-US" altLang="ja-JP" sz="1600" dirty="0"/>
                  <a:t>          </a:t>
                </a:r>
                <a:r>
                  <a:rPr lang="ja-JP" altLang="en-US" sz="1600" dirty="0"/>
                  <a:t>バイナリ変数</a:t>
                </a:r>
                <a14:m>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𝑥</m:t>
                        </m:r>
                      </m:e>
                      <m:sub>
                        <m:r>
                          <a:rPr lang="en-US" altLang="zh-CN" sz="1600" i="1">
                            <a:latin typeface="Cambria Math" panose="02040503050406030204" pitchFamily="18" charset="0"/>
                          </a:rPr>
                          <m:t>𝑖</m:t>
                        </m:r>
                      </m:sub>
                    </m:sSub>
                  </m:oMath>
                </a14:m>
                <a:r>
                  <a:rPr lang="ja-JP" altLang="en-US" sz="1600" dirty="0"/>
                  <a:t>の個数</a:t>
                </a:r>
                <a:endParaRPr lang="en-US" altLang="ja-JP" sz="1600" dirty="0"/>
              </a:p>
              <a:p>
                <a:r>
                  <a:rPr lang="en-US" altLang="zh-CN" sz="1600" b="0" dirty="0"/>
                  <a:t>   </a:t>
                </a:r>
                <a14:m>
                  <m:oMath xmlns:m="http://schemas.openxmlformats.org/officeDocument/2006/math">
                    <m:r>
                      <a:rPr lang="en-US" altLang="zh-CN" sz="1600" b="0" i="1" smtClean="0">
                        <a:latin typeface="Cambria Math" panose="02040503050406030204" pitchFamily="18" charset="0"/>
                      </a:rPr>
                      <m:t>𝑁</m:t>
                    </m:r>
                  </m:oMath>
                </a14:m>
                <a:r>
                  <a:rPr lang="ja-JP" altLang="en-US" sz="1600" dirty="0"/>
                  <a:t>          バイナリ変数</a:t>
                </a:r>
                <a14:m>
                  <m:oMath xmlns:m="http://schemas.openxmlformats.org/officeDocument/2006/math">
                    <m:sSub>
                      <m:sSubPr>
                        <m:ctrlPr>
                          <a:rPr lang="en-US" altLang="zh-CN" sz="1600" i="1">
                            <a:latin typeface="Cambria Math" panose="02040503050406030204" pitchFamily="18" charset="0"/>
                          </a:rPr>
                        </m:ctrlPr>
                      </m:sSubPr>
                      <m:e>
                        <m:r>
                          <a:rPr lang="en-US" altLang="zh-CN" sz="1600" b="0" i="1" smtClean="0">
                            <a:latin typeface="Cambria Math" panose="02040503050406030204" pitchFamily="18" charset="0"/>
                          </a:rPr>
                          <m:t>𝑠</m:t>
                        </m:r>
                      </m:e>
                      <m:sub>
                        <m:r>
                          <a:rPr lang="en-US" altLang="zh-CN" sz="1600" b="0" i="1" smtClean="0">
                            <a:latin typeface="Cambria Math" panose="02040503050406030204" pitchFamily="18" charset="0"/>
                          </a:rPr>
                          <m:t>𝑘</m:t>
                        </m:r>
                      </m:sub>
                    </m:sSub>
                  </m:oMath>
                </a14:m>
                <a:r>
                  <a:rPr lang="ja-JP" altLang="en-US" sz="1600" dirty="0"/>
                  <a:t>の個数</a:t>
                </a:r>
                <a:endParaRPr lang="en-US" altLang="ja-JP" sz="1600" dirty="0"/>
              </a:p>
            </p:txBody>
          </p:sp>
        </mc:Choice>
        <mc:Fallback>
          <p:sp>
            <p:nvSpPr>
              <p:cNvPr id="9" name="文本框 8">
                <a:extLst>
                  <a:ext uri="{FF2B5EF4-FFF2-40B4-BE49-F238E27FC236}">
                    <a16:creationId xmlns:a16="http://schemas.microsoft.com/office/drawing/2014/main" id="{53EF1B88-85EE-18F3-7976-CE205D6CC2DC}"/>
                  </a:ext>
                </a:extLst>
              </p:cNvPr>
              <p:cNvSpPr txBox="1">
                <a:spLocks noRot="1" noChangeAspect="1" noMove="1" noResize="1" noEditPoints="1" noAdjustHandles="1" noChangeArrowheads="1" noChangeShapeType="1" noTextEdit="1"/>
              </p:cNvSpPr>
              <p:nvPr/>
            </p:nvSpPr>
            <p:spPr>
              <a:xfrm>
                <a:off x="8861562" y="947106"/>
                <a:ext cx="3110210" cy="1815882"/>
              </a:xfrm>
              <a:prstGeom prst="rect">
                <a:avLst/>
              </a:prstGeom>
              <a:blipFill>
                <a:blip r:embed="rId4"/>
                <a:stretch>
                  <a:fillRect t="-667" b="-3000"/>
                </a:stretch>
              </a:blipFill>
              <a:ln>
                <a:solidFill>
                  <a:schemeClr val="tx1"/>
                </a:solidFill>
              </a:ln>
            </p:spPr>
            <p:txBody>
              <a:bodyPr/>
              <a:lstStyle/>
              <a:p>
                <a:r>
                  <a:rPr lang="zh-CN" altLang="en-US">
                    <a:noFill/>
                  </a:rPr>
                  <a:t> </a:t>
                </a:r>
              </a:p>
            </p:txBody>
          </p:sp>
        </mc:Fallback>
      </mc:AlternateContent>
      <p:sp>
        <p:nvSpPr>
          <p:cNvPr id="11" name="文本框 10">
            <a:extLst>
              <a:ext uri="{FF2B5EF4-FFF2-40B4-BE49-F238E27FC236}">
                <a16:creationId xmlns:a16="http://schemas.microsoft.com/office/drawing/2014/main" id="{D17D70C5-7B09-DA69-1093-F69F5ADC9500}"/>
              </a:ext>
            </a:extLst>
          </p:cNvPr>
          <p:cNvSpPr txBox="1"/>
          <p:nvPr/>
        </p:nvSpPr>
        <p:spPr>
          <a:xfrm>
            <a:off x="193774" y="1003298"/>
            <a:ext cx="1490691" cy="369332"/>
          </a:xfrm>
          <a:prstGeom prst="rect">
            <a:avLst/>
          </a:prstGeom>
          <a:noFill/>
        </p:spPr>
        <p:txBody>
          <a:bodyPr wrap="square">
            <a:spAutoFit/>
          </a:bodyPr>
          <a:lstStyle/>
          <a:p>
            <a:r>
              <a:rPr lang="ja-JP" altLang="en-US" sz="1800" b="1" dirty="0">
                <a:latin typeface="YakuHanJPs"/>
              </a:rPr>
              <a:t>不等式制約</a:t>
            </a:r>
            <a:endParaRPr lang="en-US" altLang="ja-JP" sz="1800" dirty="0"/>
          </a:p>
        </p:txBody>
      </p:sp>
      <p:sp>
        <p:nvSpPr>
          <p:cNvPr id="28" name="文本框 27">
            <a:extLst>
              <a:ext uri="{FF2B5EF4-FFF2-40B4-BE49-F238E27FC236}">
                <a16:creationId xmlns:a16="http://schemas.microsoft.com/office/drawing/2014/main" id="{DA52024A-7F24-D626-05DE-221F72E48696}"/>
              </a:ext>
            </a:extLst>
          </p:cNvPr>
          <p:cNvSpPr txBox="1"/>
          <p:nvPr/>
        </p:nvSpPr>
        <p:spPr>
          <a:xfrm>
            <a:off x="193774" y="1555349"/>
            <a:ext cx="4505226" cy="646331"/>
          </a:xfrm>
          <a:prstGeom prst="rect">
            <a:avLst/>
          </a:prstGeom>
          <a:noFill/>
        </p:spPr>
        <p:txBody>
          <a:bodyPr wrap="square">
            <a:spAutoFit/>
          </a:bodyPr>
          <a:lstStyle/>
          <a:p>
            <a:r>
              <a:rPr lang="ja-JP" altLang="en-US" dirty="0"/>
              <a:t>②補助変数</a:t>
            </a:r>
            <a:r>
              <a:rPr lang="en-US" altLang="ja-JP" dirty="0"/>
              <a:t>(slack variables)</a:t>
            </a:r>
          </a:p>
          <a:p>
            <a:endParaRPr lang="en-US" altLang="ja-JP" dirty="0"/>
          </a:p>
        </p:txBody>
      </p:sp>
      <mc:AlternateContent xmlns:mc="http://schemas.openxmlformats.org/markup-compatibility/2006">
        <mc:Choice xmlns:a14="http://schemas.microsoft.com/office/drawing/2010/main" Requires="a14">
          <p:sp>
            <p:nvSpPr>
              <p:cNvPr id="5" name="文本框 4">
                <a:extLst>
                  <a:ext uri="{FF2B5EF4-FFF2-40B4-BE49-F238E27FC236}">
                    <a16:creationId xmlns:a16="http://schemas.microsoft.com/office/drawing/2014/main" id="{2740D28E-D9FD-0D70-7B93-DF2CC47987DD}"/>
                  </a:ext>
                </a:extLst>
              </p:cNvPr>
              <p:cNvSpPr txBox="1"/>
              <p:nvPr/>
            </p:nvSpPr>
            <p:spPr>
              <a:xfrm>
                <a:off x="2116152" y="2933885"/>
                <a:ext cx="1342995" cy="77912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𝑆</m:t>
                      </m:r>
                      <m:r>
                        <a:rPr lang="en-US" altLang="zh-CN" b="0" i="1" smtClean="0">
                          <a:latin typeface="Cambria Math" panose="02040503050406030204" pitchFamily="18" charset="0"/>
                        </a:rPr>
                        <m:t>=</m:t>
                      </m:r>
                      <m:nary>
                        <m:naryPr>
                          <m:chr m:val="∑"/>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𝑘</m:t>
                          </m:r>
                          <m:r>
                            <a:rPr lang="en-US" altLang="zh-CN" b="0" i="1" smtClean="0">
                              <a:latin typeface="Cambria Math" panose="02040503050406030204" pitchFamily="18" charset="0"/>
                            </a:rPr>
                            <m:t>=0</m:t>
                          </m:r>
                        </m:sub>
                        <m:sup>
                          <m:r>
                            <a:rPr lang="en-US" altLang="zh-CN" b="0" i="1" smtClean="0">
                              <a:latin typeface="Cambria Math" panose="02040503050406030204" pitchFamily="18" charset="0"/>
                            </a:rPr>
                            <m:t>𝑁</m:t>
                          </m:r>
                          <m:r>
                            <a:rPr lang="en-US" altLang="zh-CN" b="0" i="1" smtClean="0">
                              <a:latin typeface="Cambria Math" panose="02040503050406030204" pitchFamily="18" charset="0"/>
                            </a:rPr>
                            <m:t>−1</m:t>
                          </m:r>
                        </m:sup>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2</m:t>
                              </m:r>
                            </m:e>
                            <m:sup>
                              <m:r>
                                <a:rPr lang="en-US" altLang="zh-CN" b="0" i="1" smtClean="0">
                                  <a:latin typeface="Cambria Math" panose="02040503050406030204" pitchFamily="18" charset="0"/>
                                </a:rPr>
                                <m:t>𝑘</m:t>
                              </m:r>
                            </m:sup>
                          </m:sSup>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𝑘</m:t>
                              </m:r>
                            </m:sub>
                          </m:sSub>
                        </m:e>
                      </m:nary>
                    </m:oMath>
                  </m:oMathPara>
                </a14:m>
                <a:endParaRPr lang="zh-CN" altLang="en-US" dirty="0"/>
              </a:p>
            </p:txBody>
          </p:sp>
        </mc:Choice>
        <mc:Fallback>
          <p:sp>
            <p:nvSpPr>
              <p:cNvPr id="5" name="文本框 4">
                <a:extLst>
                  <a:ext uri="{FF2B5EF4-FFF2-40B4-BE49-F238E27FC236}">
                    <a16:creationId xmlns:a16="http://schemas.microsoft.com/office/drawing/2014/main" id="{2740D28E-D9FD-0D70-7B93-DF2CC47987DD}"/>
                  </a:ext>
                </a:extLst>
              </p:cNvPr>
              <p:cNvSpPr txBox="1">
                <a:spLocks noRot="1" noChangeAspect="1" noMove="1" noResize="1" noEditPoints="1" noAdjustHandles="1" noChangeArrowheads="1" noChangeShapeType="1" noTextEdit="1"/>
              </p:cNvSpPr>
              <p:nvPr/>
            </p:nvSpPr>
            <p:spPr>
              <a:xfrm>
                <a:off x="2116152" y="2933885"/>
                <a:ext cx="1342995" cy="779124"/>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8" name="文本框 7">
                <a:extLst>
                  <a:ext uri="{FF2B5EF4-FFF2-40B4-BE49-F238E27FC236}">
                    <a16:creationId xmlns:a16="http://schemas.microsoft.com/office/drawing/2014/main" id="{4EAEBAF9-1E3F-7202-0456-15D945CEDAAB}"/>
                  </a:ext>
                </a:extLst>
              </p:cNvPr>
              <p:cNvSpPr txBox="1"/>
              <p:nvPr/>
            </p:nvSpPr>
            <p:spPr>
              <a:xfrm>
                <a:off x="651165" y="2018641"/>
                <a:ext cx="2613926" cy="76456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𝑊</m:t>
                      </m:r>
                      <m:r>
                        <a:rPr lang="en-US" altLang="zh-CN" b="0" i="1" smtClean="0">
                          <a:latin typeface="Cambria Math" panose="02040503050406030204" pitchFamily="18" charset="0"/>
                        </a:rPr>
                        <m:t>−</m:t>
                      </m:r>
                      <m:nary>
                        <m:naryPr>
                          <m:chr m:val="∑"/>
                          <m:supHide m:val="on"/>
                          <m:ctrlPr>
                            <a:rPr lang="en-US" altLang="zh-CN" b="0" i="1" smtClean="0">
                              <a:latin typeface="Cambria Math" panose="02040503050406030204" pitchFamily="18" charset="0"/>
                            </a:rPr>
                          </m:ctrlPr>
                        </m:naryPr>
                        <m:sub>
                          <m:r>
                            <m:rPr>
                              <m:brk m:alnAt="7"/>
                            </m:rPr>
                            <a:rPr lang="en-US" altLang="zh-CN" b="0" i="1" smtClean="0">
                              <a:latin typeface="Cambria Math" panose="02040503050406030204" pitchFamily="18" charset="0"/>
                            </a:rPr>
                            <m:t>𝑖</m:t>
                          </m:r>
                        </m:sub>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𝑖</m:t>
                              </m:r>
                            </m:sub>
                          </m:s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e>
                      </m:nary>
                      <m:r>
                        <a:rPr lang="en-US" altLang="zh-CN" b="0" i="1" smtClean="0">
                          <a:latin typeface="Cambria Math" panose="02040503050406030204" pitchFamily="18" charset="0"/>
                        </a:rPr>
                        <m:t>−</m:t>
                      </m:r>
                      <m:r>
                        <a:rPr lang="en-US" altLang="zh-CN" b="0" i="1" smtClean="0">
                          <a:latin typeface="Cambria Math" panose="02040503050406030204" pitchFamily="18" charset="0"/>
                        </a:rPr>
                        <m:t>𝑆</m:t>
                      </m:r>
                    </m:oMath>
                  </m:oMathPara>
                </a14:m>
                <a:endParaRPr lang="zh-CN" altLang="en-US" dirty="0"/>
              </a:p>
            </p:txBody>
          </p:sp>
        </mc:Choice>
        <mc:Fallback>
          <p:sp>
            <p:nvSpPr>
              <p:cNvPr id="8" name="文本框 7">
                <a:extLst>
                  <a:ext uri="{FF2B5EF4-FFF2-40B4-BE49-F238E27FC236}">
                    <a16:creationId xmlns:a16="http://schemas.microsoft.com/office/drawing/2014/main" id="{4EAEBAF9-1E3F-7202-0456-15D945CEDAAB}"/>
                  </a:ext>
                </a:extLst>
              </p:cNvPr>
              <p:cNvSpPr txBox="1">
                <a:spLocks noRot="1" noChangeAspect="1" noMove="1" noResize="1" noEditPoints="1" noAdjustHandles="1" noChangeArrowheads="1" noChangeShapeType="1" noTextEdit="1"/>
              </p:cNvSpPr>
              <p:nvPr/>
            </p:nvSpPr>
            <p:spPr>
              <a:xfrm>
                <a:off x="651165" y="2018641"/>
                <a:ext cx="2613926" cy="764568"/>
              </a:xfrm>
              <a:prstGeom prst="rect">
                <a:avLst/>
              </a:prstGeom>
              <a:blipFill>
                <a:blip r:embed="rId6"/>
                <a:stretch>
                  <a:fillRect/>
                </a:stretch>
              </a:blipFill>
            </p:spPr>
            <p:txBody>
              <a:bodyPr/>
              <a:lstStyle/>
              <a:p>
                <a:r>
                  <a:rPr lang="zh-CN" altLang="en-US">
                    <a:noFill/>
                  </a:rPr>
                  <a:t> </a:t>
                </a:r>
              </a:p>
            </p:txBody>
          </p:sp>
        </mc:Fallback>
      </mc:AlternateContent>
      <p:sp>
        <p:nvSpPr>
          <p:cNvPr id="10" name="箭头: 右 9">
            <a:extLst>
              <a:ext uri="{FF2B5EF4-FFF2-40B4-BE49-F238E27FC236}">
                <a16:creationId xmlns:a16="http://schemas.microsoft.com/office/drawing/2014/main" id="{D4CDBB2A-1021-10D1-6446-960811F59E6D}"/>
              </a:ext>
            </a:extLst>
          </p:cNvPr>
          <p:cNvSpPr/>
          <p:nvPr/>
        </p:nvSpPr>
        <p:spPr>
          <a:xfrm rot="5400000">
            <a:off x="1324926" y="3344225"/>
            <a:ext cx="965014" cy="14433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mc:AlternateContent xmlns:mc="http://schemas.openxmlformats.org/markup-compatibility/2006">
        <mc:Choice xmlns:a14="http://schemas.microsoft.com/office/drawing/2010/main" Requires="a14">
          <p:sp>
            <p:nvSpPr>
              <p:cNvPr id="12" name="文本框 11">
                <a:extLst>
                  <a:ext uri="{FF2B5EF4-FFF2-40B4-BE49-F238E27FC236}">
                    <a16:creationId xmlns:a16="http://schemas.microsoft.com/office/drawing/2014/main" id="{EED74B19-181E-3AFC-9C9A-FDB4D3397871}"/>
                  </a:ext>
                </a:extLst>
              </p:cNvPr>
              <p:cNvSpPr txBox="1"/>
              <p:nvPr/>
            </p:nvSpPr>
            <p:spPr>
              <a:xfrm>
                <a:off x="359064" y="4074792"/>
                <a:ext cx="3774785" cy="87145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𝑊</m:t>
                      </m:r>
                      <m:r>
                        <a:rPr lang="en-US" altLang="zh-CN" b="0" i="1" smtClean="0">
                          <a:latin typeface="Cambria Math" panose="02040503050406030204" pitchFamily="18" charset="0"/>
                        </a:rPr>
                        <m:t>−</m:t>
                      </m:r>
                      <m:nary>
                        <m:naryPr>
                          <m:chr m:val="∑"/>
                          <m:supHide m:val="on"/>
                          <m:ctrlPr>
                            <a:rPr lang="en-US" altLang="zh-CN" b="0" i="1" smtClean="0">
                              <a:latin typeface="Cambria Math" panose="02040503050406030204" pitchFamily="18" charset="0"/>
                            </a:rPr>
                          </m:ctrlPr>
                        </m:naryPr>
                        <m:sub>
                          <m:r>
                            <m:rPr>
                              <m:brk m:alnAt="7"/>
                            </m:rPr>
                            <a:rPr lang="en-US" altLang="zh-CN" b="0" i="1" smtClean="0">
                              <a:latin typeface="Cambria Math" panose="02040503050406030204" pitchFamily="18" charset="0"/>
                            </a:rPr>
                            <m:t>𝑖</m:t>
                          </m:r>
                        </m:sub>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𝑖</m:t>
                              </m:r>
                            </m:sub>
                          </m:s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e>
                      </m:nary>
                      <m:r>
                        <a:rPr lang="en-US" altLang="zh-CN" b="0" i="1" smtClean="0">
                          <a:latin typeface="Cambria Math" panose="02040503050406030204" pitchFamily="18" charset="0"/>
                        </a:rPr>
                        <m:t>−</m:t>
                      </m:r>
                      <m:nary>
                        <m:naryPr>
                          <m:chr m:val="∑"/>
                          <m:ctrlPr>
                            <a:rPr lang="en-US" altLang="zh-CN" i="1">
                              <a:latin typeface="Cambria Math" panose="02040503050406030204" pitchFamily="18" charset="0"/>
                            </a:rPr>
                          </m:ctrlPr>
                        </m:naryPr>
                        <m:sub>
                          <m:r>
                            <m:rPr>
                              <m:brk m:alnAt="23"/>
                            </m:rPr>
                            <a:rPr lang="en-US" altLang="zh-CN" i="1">
                              <a:latin typeface="Cambria Math" panose="02040503050406030204" pitchFamily="18" charset="0"/>
                            </a:rPr>
                            <m:t>𝑘</m:t>
                          </m:r>
                          <m:r>
                            <a:rPr lang="en-US" altLang="zh-CN" i="1">
                              <a:latin typeface="Cambria Math" panose="02040503050406030204" pitchFamily="18" charset="0"/>
                            </a:rPr>
                            <m:t>=0</m:t>
                          </m:r>
                        </m:sub>
                        <m:sup>
                          <m:r>
                            <a:rPr lang="en-US" altLang="zh-CN" i="1">
                              <a:latin typeface="Cambria Math" panose="02040503050406030204" pitchFamily="18" charset="0"/>
                            </a:rPr>
                            <m:t>𝑁</m:t>
                          </m:r>
                          <m:r>
                            <a:rPr lang="en-US" altLang="zh-CN" i="1">
                              <a:latin typeface="Cambria Math" panose="02040503050406030204" pitchFamily="18" charset="0"/>
                            </a:rPr>
                            <m:t>−1</m:t>
                          </m:r>
                        </m:sup>
                        <m:e>
                          <m:sSup>
                            <m:sSupPr>
                              <m:ctrlPr>
                                <a:rPr lang="en-US" altLang="zh-CN" i="1">
                                  <a:latin typeface="Cambria Math" panose="02040503050406030204" pitchFamily="18" charset="0"/>
                                </a:rPr>
                              </m:ctrlPr>
                            </m:sSupPr>
                            <m:e>
                              <m:r>
                                <a:rPr lang="en-US" altLang="zh-CN" i="1">
                                  <a:latin typeface="Cambria Math" panose="02040503050406030204" pitchFamily="18" charset="0"/>
                                </a:rPr>
                                <m:t>2</m:t>
                              </m:r>
                            </m:e>
                            <m:sup>
                              <m:r>
                                <a:rPr lang="en-US" altLang="zh-CN" i="1">
                                  <a:latin typeface="Cambria Math" panose="02040503050406030204" pitchFamily="18" charset="0"/>
                                </a:rPr>
                                <m:t>𝑘</m:t>
                              </m:r>
                            </m:sup>
                          </m:sSup>
                          <m:sSub>
                            <m:sSubPr>
                              <m:ctrlPr>
                                <a:rPr lang="en-US" altLang="zh-CN" i="1">
                                  <a:latin typeface="Cambria Math" panose="02040503050406030204" pitchFamily="18" charset="0"/>
                                </a:rPr>
                              </m:ctrlPr>
                            </m:sSubPr>
                            <m:e>
                              <m:r>
                                <a:rPr lang="en-US" altLang="zh-CN" i="1">
                                  <a:latin typeface="Cambria Math" panose="02040503050406030204" pitchFamily="18" charset="0"/>
                                </a:rPr>
                                <m:t>𝑠</m:t>
                              </m:r>
                            </m:e>
                            <m:sub>
                              <m:r>
                                <a:rPr lang="en-US" altLang="zh-CN" i="1">
                                  <a:latin typeface="Cambria Math" panose="02040503050406030204" pitchFamily="18" charset="0"/>
                                </a:rPr>
                                <m:t>𝑘</m:t>
                              </m:r>
                            </m:sub>
                          </m:sSub>
                        </m:e>
                      </m:nary>
                    </m:oMath>
                  </m:oMathPara>
                </a14:m>
                <a:endParaRPr lang="zh-CN" altLang="en-US" dirty="0"/>
              </a:p>
            </p:txBody>
          </p:sp>
        </mc:Choice>
        <mc:Fallback>
          <p:sp>
            <p:nvSpPr>
              <p:cNvPr id="12" name="文本框 11">
                <a:extLst>
                  <a:ext uri="{FF2B5EF4-FFF2-40B4-BE49-F238E27FC236}">
                    <a16:creationId xmlns:a16="http://schemas.microsoft.com/office/drawing/2014/main" id="{EED74B19-181E-3AFC-9C9A-FDB4D3397871}"/>
                  </a:ext>
                </a:extLst>
              </p:cNvPr>
              <p:cNvSpPr txBox="1">
                <a:spLocks noRot="1" noChangeAspect="1" noMove="1" noResize="1" noEditPoints="1" noAdjustHandles="1" noChangeArrowheads="1" noChangeShapeType="1" noTextEdit="1"/>
              </p:cNvSpPr>
              <p:nvPr/>
            </p:nvSpPr>
            <p:spPr>
              <a:xfrm>
                <a:off x="359064" y="4074792"/>
                <a:ext cx="3774785" cy="871457"/>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6" name="文本框 15">
                <a:extLst>
                  <a:ext uri="{FF2B5EF4-FFF2-40B4-BE49-F238E27FC236}">
                    <a16:creationId xmlns:a16="http://schemas.microsoft.com/office/drawing/2014/main" id="{34D1A48B-B4DB-0AD0-B153-02D28C8E7EF1}"/>
                  </a:ext>
                </a:extLst>
              </p:cNvPr>
              <p:cNvSpPr txBox="1"/>
              <p:nvPr/>
            </p:nvSpPr>
            <p:spPr>
              <a:xfrm>
                <a:off x="689987" y="3193024"/>
                <a:ext cx="1022350" cy="369332"/>
              </a:xfrm>
              <a:prstGeom prst="rect">
                <a:avLst/>
              </a:prstGeom>
              <a:noFill/>
            </p:spPr>
            <p:txBody>
              <a:bodyPr wrap="square">
                <a:spAutoFit/>
              </a:bodyPr>
              <a:lstStyle/>
              <a:p>
                <a:pPr/>
                <a14:m>
                  <m:oMath xmlns:m="http://schemas.openxmlformats.org/officeDocument/2006/math">
                    <m:r>
                      <a:rPr lang="en-US" altLang="zh-CN" b="0" i="1" smtClean="0">
                        <a:latin typeface="Cambria Math" panose="02040503050406030204" pitchFamily="18" charset="0"/>
                      </a:rPr>
                      <m:t>𝑆</m:t>
                    </m:r>
                  </m:oMath>
                </a14:m>
                <a:r>
                  <a:rPr lang="ja-JP" altLang="en-US" dirty="0"/>
                  <a:t>を代入</a:t>
                </a:r>
                <a:endParaRPr lang="zh-CN" altLang="en-US" dirty="0"/>
              </a:p>
            </p:txBody>
          </p:sp>
        </mc:Choice>
        <mc:Fallback>
          <p:sp>
            <p:nvSpPr>
              <p:cNvPr id="16" name="文本框 15">
                <a:extLst>
                  <a:ext uri="{FF2B5EF4-FFF2-40B4-BE49-F238E27FC236}">
                    <a16:creationId xmlns:a16="http://schemas.microsoft.com/office/drawing/2014/main" id="{34D1A48B-B4DB-0AD0-B153-02D28C8E7EF1}"/>
                  </a:ext>
                </a:extLst>
              </p:cNvPr>
              <p:cNvSpPr txBox="1">
                <a:spLocks noRot="1" noChangeAspect="1" noMove="1" noResize="1" noEditPoints="1" noAdjustHandles="1" noChangeArrowheads="1" noChangeShapeType="1" noTextEdit="1"/>
              </p:cNvSpPr>
              <p:nvPr/>
            </p:nvSpPr>
            <p:spPr>
              <a:xfrm>
                <a:off x="689987" y="3193024"/>
                <a:ext cx="1022350" cy="369332"/>
              </a:xfrm>
              <a:prstGeom prst="rect">
                <a:avLst/>
              </a:prstGeom>
              <a:blipFill>
                <a:blip r:embed="rId8"/>
                <a:stretch>
                  <a:fillRect t="-8333" r="-3571" b="-28333"/>
                </a:stretch>
              </a:blipFill>
            </p:spPr>
            <p:txBody>
              <a:bodyPr/>
              <a:lstStyle/>
              <a:p>
                <a:r>
                  <a:rPr lang="zh-CN" altLang="en-US">
                    <a:noFill/>
                  </a:rPr>
                  <a:t> </a:t>
                </a:r>
              </a:p>
            </p:txBody>
          </p:sp>
        </mc:Fallback>
      </mc:AlternateContent>
      <p:sp>
        <p:nvSpPr>
          <p:cNvPr id="18" name="文本框 17">
            <a:extLst>
              <a:ext uri="{FF2B5EF4-FFF2-40B4-BE49-F238E27FC236}">
                <a16:creationId xmlns:a16="http://schemas.microsoft.com/office/drawing/2014/main" id="{1D472C3B-A0DF-3DB1-F776-012BBD4C6394}"/>
              </a:ext>
            </a:extLst>
          </p:cNvPr>
          <p:cNvSpPr txBox="1"/>
          <p:nvPr/>
        </p:nvSpPr>
        <p:spPr>
          <a:xfrm>
            <a:off x="161146" y="4946249"/>
            <a:ext cx="4570482" cy="646331"/>
          </a:xfrm>
          <a:prstGeom prst="rect">
            <a:avLst/>
          </a:prstGeom>
          <a:noFill/>
        </p:spPr>
        <p:txBody>
          <a:bodyPr wrap="none" rtlCol="0">
            <a:spAutoFit/>
          </a:bodyPr>
          <a:lstStyle/>
          <a:p>
            <a:r>
              <a:rPr lang="ja-JP" altLang="en-US" dirty="0"/>
              <a:t>それで、不等式制約から等式制約に変わる</a:t>
            </a:r>
            <a:endParaRPr lang="en-US" altLang="ja-JP" dirty="0"/>
          </a:p>
          <a:p>
            <a:r>
              <a:rPr lang="ja-JP" altLang="en-US" dirty="0"/>
              <a:t>対応するペナルティー項：</a:t>
            </a:r>
            <a:endParaRPr lang="zh-CN" altLang="en-US" dirty="0"/>
          </a:p>
        </p:txBody>
      </p:sp>
      <mc:AlternateContent xmlns:mc="http://schemas.openxmlformats.org/markup-compatibility/2006">
        <mc:Choice xmlns:a14="http://schemas.microsoft.com/office/drawing/2010/main" Requires="a14">
          <p:sp>
            <p:nvSpPr>
              <p:cNvPr id="19" name="文本框 18">
                <a:extLst>
                  <a:ext uri="{FF2B5EF4-FFF2-40B4-BE49-F238E27FC236}">
                    <a16:creationId xmlns:a16="http://schemas.microsoft.com/office/drawing/2014/main" id="{90C4DDF0-1A8E-2D0E-BFCB-07912E36400D}"/>
                  </a:ext>
                </a:extLst>
              </p:cNvPr>
              <p:cNvSpPr txBox="1"/>
              <p:nvPr/>
            </p:nvSpPr>
            <p:spPr>
              <a:xfrm>
                <a:off x="746414" y="5527778"/>
                <a:ext cx="3774785" cy="103874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zh-CN" altLang="en-US" i="1">
                              <a:latin typeface="Cambria Math" panose="02040503050406030204" pitchFamily="18" charset="0"/>
                            </a:rPr>
                            <m:t>𝜆</m:t>
                          </m:r>
                        </m:e>
                        <m:sub>
                          <m:r>
                            <a:rPr lang="en-US" altLang="zh-CN" b="0" i="1" smtClean="0">
                              <a:latin typeface="Cambria Math" panose="02040503050406030204" pitchFamily="18" charset="0"/>
                            </a:rPr>
                            <m:t>1</m:t>
                          </m:r>
                        </m:sub>
                      </m:sSub>
                      <m:sSup>
                        <m:sSupPr>
                          <m:ctrlPr>
                            <a:rPr lang="en-US" altLang="zh-CN" i="1" smtClean="0">
                              <a:latin typeface="Cambria Math" panose="02040503050406030204" pitchFamily="18" charset="0"/>
                            </a:rPr>
                          </m:ctrlPr>
                        </m:sSupPr>
                        <m:e>
                          <m:d>
                            <m:dPr>
                              <m:ctrlPr>
                                <a:rPr lang="en-US" altLang="zh-CN" i="1" smtClean="0">
                                  <a:latin typeface="Cambria Math" panose="02040503050406030204" pitchFamily="18" charset="0"/>
                                </a:rPr>
                              </m:ctrlPr>
                            </m:dPr>
                            <m:e>
                              <m:r>
                                <a:rPr lang="en-US" altLang="zh-CN" i="1">
                                  <a:latin typeface="Cambria Math" panose="02040503050406030204" pitchFamily="18" charset="0"/>
                                </a:rPr>
                                <m:t>𝑊</m:t>
                              </m:r>
                              <m:r>
                                <a:rPr lang="en-US" altLang="zh-CN" i="1">
                                  <a:latin typeface="Cambria Math" panose="02040503050406030204" pitchFamily="18" charset="0"/>
                                </a:rPr>
                                <m:t>−</m:t>
                              </m:r>
                              <m:nary>
                                <m:naryPr>
                                  <m:chr m:val="∑"/>
                                  <m:supHide m:val="on"/>
                                  <m:ctrlPr>
                                    <a:rPr lang="en-US" altLang="zh-CN" i="1">
                                      <a:latin typeface="Cambria Math" panose="02040503050406030204" pitchFamily="18" charset="0"/>
                                    </a:rPr>
                                  </m:ctrlPr>
                                </m:naryPr>
                                <m:sub>
                                  <m:r>
                                    <m:rPr>
                                      <m:brk m:alnAt="7"/>
                                    </m:rPr>
                                    <a:rPr lang="en-US" altLang="zh-CN" i="1">
                                      <a:latin typeface="Cambria Math" panose="02040503050406030204" pitchFamily="18" charset="0"/>
                                    </a:rPr>
                                    <m:t>𝑖</m:t>
                                  </m:r>
                                </m:sub>
                                <m:sup/>
                                <m:e>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𝑖</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sub>
                                  </m:sSub>
                                </m:e>
                              </m:nary>
                              <m:r>
                                <a:rPr lang="en-US" altLang="zh-CN" i="1">
                                  <a:latin typeface="Cambria Math" panose="02040503050406030204" pitchFamily="18" charset="0"/>
                                </a:rPr>
                                <m:t>−</m:t>
                              </m:r>
                              <m:nary>
                                <m:naryPr>
                                  <m:chr m:val="∑"/>
                                  <m:ctrlPr>
                                    <a:rPr lang="en-US" altLang="zh-CN" i="1">
                                      <a:latin typeface="Cambria Math" panose="02040503050406030204" pitchFamily="18" charset="0"/>
                                    </a:rPr>
                                  </m:ctrlPr>
                                </m:naryPr>
                                <m:sub>
                                  <m:r>
                                    <m:rPr>
                                      <m:brk m:alnAt="23"/>
                                    </m:rPr>
                                    <a:rPr lang="en-US" altLang="zh-CN" i="1">
                                      <a:latin typeface="Cambria Math" panose="02040503050406030204" pitchFamily="18" charset="0"/>
                                    </a:rPr>
                                    <m:t>𝑘</m:t>
                                  </m:r>
                                  <m:r>
                                    <a:rPr lang="en-US" altLang="zh-CN" i="1">
                                      <a:latin typeface="Cambria Math" panose="02040503050406030204" pitchFamily="18" charset="0"/>
                                    </a:rPr>
                                    <m:t>=0</m:t>
                                  </m:r>
                                </m:sub>
                                <m:sup>
                                  <m:r>
                                    <a:rPr lang="en-US" altLang="zh-CN" i="1">
                                      <a:latin typeface="Cambria Math" panose="02040503050406030204" pitchFamily="18" charset="0"/>
                                    </a:rPr>
                                    <m:t>𝑁</m:t>
                                  </m:r>
                                  <m:r>
                                    <a:rPr lang="en-US" altLang="zh-CN" i="1">
                                      <a:latin typeface="Cambria Math" panose="02040503050406030204" pitchFamily="18" charset="0"/>
                                    </a:rPr>
                                    <m:t>−1</m:t>
                                  </m:r>
                                </m:sup>
                                <m:e>
                                  <m:sSup>
                                    <m:sSupPr>
                                      <m:ctrlPr>
                                        <a:rPr lang="en-US" altLang="zh-CN" i="1">
                                          <a:latin typeface="Cambria Math" panose="02040503050406030204" pitchFamily="18" charset="0"/>
                                        </a:rPr>
                                      </m:ctrlPr>
                                    </m:sSupPr>
                                    <m:e>
                                      <m:r>
                                        <a:rPr lang="en-US" altLang="zh-CN" i="1">
                                          <a:latin typeface="Cambria Math" panose="02040503050406030204" pitchFamily="18" charset="0"/>
                                        </a:rPr>
                                        <m:t>2</m:t>
                                      </m:r>
                                    </m:e>
                                    <m:sup>
                                      <m:r>
                                        <a:rPr lang="en-US" altLang="zh-CN" i="1">
                                          <a:latin typeface="Cambria Math" panose="02040503050406030204" pitchFamily="18" charset="0"/>
                                        </a:rPr>
                                        <m:t>𝑘</m:t>
                                      </m:r>
                                    </m:sup>
                                  </m:sSup>
                                  <m:sSub>
                                    <m:sSubPr>
                                      <m:ctrlPr>
                                        <a:rPr lang="en-US" altLang="zh-CN" i="1">
                                          <a:latin typeface="Cambria Math" panose="02040503050406030204" pitchFamily="18" charset="0"/>
                                        </a:rPr>
                                      </m:ctrlPr>
                                    </m:sSubPr>
                                    <m:e>
                                      <m:r>
                                        <a:rPr lang="en-US" altLang="zh-CN" i="1">
                                          <a:latin typeface="Cambria Math" panose="02040503050406030204" pitchFamily="18" charset="0"/>
                                        </a:rPr>
                                        <m:t>𝑠</m:t>
                                      </m:r>
                                    </m:e>
                                    <m:sub>
                                      <m:r>
                                        <a:rPr lang="en-US" altLang="zh-CN" i="1">
                                          <a:latin typeface="Cambria Math" panose="02040503050406030204" pitchFamily="18" charset="0"/>
                                        </a:rPr>
                                        <m:t>𝑘</m:t>
                                      </m:r>
                                    </m:sub>
                                  </m:sSub>
                                </m:e>
                              </m:nary>
                            </m:e>
                          </m:d>
                        </m:e>
                        <m:sup>
                          <m:r>
                            <a:rPr lang="en-US" altLang="zh-CN" b="0" i="1" smtClean="0">
                              <a:latin typeface="Cambria Math" panose="02040503050406030204" pitchFamily="18" charset="0"/>
                            </a:rPr>
                            <m:t>2</m:t>
                          </m:r>
                        </m:sup>
                      </m:sSup>
                    </m:oMath>
                  </m:oMathPara>
                </a14:m>
                <a:endParaRPr lang="zh-CN" altLang="en-US" dirty="0"/>
              </a:p>
            </p:txBody>
          </p:sp>
        </mc:Choice>
        <mc:Fallback>
          <p:sp>
            <p:nvSpPr>
              <p:cNvPr id="19" name="文本框 18">
                <a:extLst>
                  <a:ext uri="{FF2B5EF4-FFF2-40B4-BE49-F238E27FC236}">
                    <a16:creationId xmlns:a16="http://schemas.microsoft.com/office/drawing/2014/main" id="{90C4DDF0-1A8E-2D0E-BFCB-07912E36400D}"/>
                  </a:ext>
                </a:extLst>
              </p:cNvPr>
              <p:cNvSpPr txBox="1">
                <a:spLocks noRot="1" noChangeAspect="1" noMove="1" noResize="1" noEditPoints="1" noAdjustHandles="1" noChangeArrowheads="1" noChangeShapeType="1" noTextEdit="1"/>
              </p:cNvSpPr>
              <p:nvPr/>
            </p:nvSpPr>
            <p:spPr>
              <a:xfrm>
                <a:off x="746414" y="5527778"/>
                <a:ext cx="3774785" cy="1038746"/>
              </a:xfrm>
              <a:prstGeom prst="rect">
                <a:avLst/>
              </a:prstGeom>
              <a:blipFill>
                <a:blip r:embed="rId9"/>
                <a:stretch>
                  <a:fillRect/>
                </a:stretch>
              </a:blipFill>
            </p:spPr>
            <p:txBody>
              <a:bodyPr/>
              <a:lstStyle/>
              <a:p>
                <a:r>
                  <a:rPr lang="zh-CN" altLang="en-US">
                    <a:noFill/>
                  </a:rPr>
                  <a:t> </a:t>
                </a:r>
              </a:p>
            </p:txBody>
          </p:sp>
        </mc:Fallback>
      </mc:AlternateContent>
      <p:sp>
        <p:nvSpPr>
          <p:cNvPr id="20" name="文本框 19">
            <a:extLst>
              <a:ext uri="{FF2B5EF4-FFF2-40B4-BE49-F238E27FC236}">
                <a16:creationId xmlns:a16="http://schemas.microsoft.com/office/drawing/2014/main" id="{41516E7C-5FB2-B5E2-BE93-13F3296E4C24}"/>
              </a:ext>
            </a:extLst>
          </p:cNvPr>
          <p:cNvSpPr txBox="1"/>
          <p:nvPr/>
        </p:nvSpPr>
        <p:spPr>
          <a:xfrm>
            <a:off x="4731628" y="2372050"/>
            <a:ext cx="2185214" cy="369332"/>
          </a:xfrm>
          <a:prstGeom prst="rect">
            <a:avLst/>
          </a:prstGeom>
          <a:noFill/>
        </p:spPr>
        <p:txBody>
          <a:bodyPr wrap="none" rtlCol="0">
            <a:spAutoFit/>
          </a:bodyPr>
          <a:lstStyle/>
          <a:p>
            <a:r>
              <a:rPr lang="ja-JP" altLang="en-US" dirty="0"/>
              <a:t>目的関数</a:t>
            </a:r>
            <a:r>
              <a:rPr lang="en-US" altLang="ja-JP" dirty="0"/>
              <a:t>+</a:t>
            </a:r>
            <a:r>
              <a:rPr lang="ja-JP" altLang="en-US" dirty="0"/>
              <a:t>制約条件</a:t>
            </a:r>
            <a:endParaRPr lang="zh-CN" altLang="en-US" dirty="0"/>
          </a:p>
        </p:txBody>
      </p:sp>
      <mc:AlternateContent xmlns:mc="http://schemas.openxmlformats.org/markup-compatibility/2006">
        <mc:Choice xmlns:a14="http://schemas.microsoft.com/office/drawing/2010/main" Requires="a14">
          <p:sp>
            <p:nvSpPr>
              <p:cNvPr id="22" name="文本框 21">
                <a:extLst>
                  <a:ext uri="{FF2B5EF4-FFF2-40B4-BE49-F238E27FC236}">
                    <a16:creationId xmlns:a16="http://schemas.microsoft.com/office/drawing/2014/main" id="{901964B7-39F3-8BFE-35B2-AAA55EC688C2}"/>
                  </a:ext>
                </a:extLst>
              </p:cNvPr>
              <p:cNvSpPr txBox="1"/>
              <p:nvPr/>
            </p:nvSpPr>
            <p:spPr>
              <a:xfrm>
                <a:off x="4390736" y="2860154"/>
                <a:ext cx="7909214" cy="103874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nary>
                        <m:naryPr>
                          <m:chr m:val="∑"/>
                          <m:ctrlPr>
                            <a:rPr lang="en-US" altLang="zh-CN" sz="1800" i="1" smtClean="0">
                              <a:solidFill>
                                <a:srgbClr val="FF0000"/>
                              </a:solidFill>
                              <a:latin typeface="Cambria Math" panose="02040503050406030204" pitchFamily="18" charset="0"/>
                            </a:rPr>
                          </m:ctrlPr>
                        </m:naryPr>
                        <m:sub>
                          <m:r>
                            <m:rPr>
                              <m:brk m:alnAt="23"/>
                            </m:rPr>
                            <a:rPr lang="en-US" altLang="zh-CN" sz="1800" i="1">
                              <a:solidFill>
                                <a:srgbClr val="FF0000"/>
                              </a:solidFill>
                              <a:latin typeface="Cambria Math" panose="02040503050406030204" pitchFamily="18" charset="0"/>
                            </a:rPr>
                            <m:t>𝑖</m:t>
                          </m:r>
                          <m:r>
                            <a:rPr lang="en-US" altLang="zh-CN" sz="1800" i="1">
                              <a:solidFill>
                                <a:srgbClr val="FF0000"/>
                              </a:solidFill>
                              <a:latin typeface="Cambria Math" panose="02040503050406030204" pitchFamily="18" charset="0"/>
                            </a:rPr>
                            <m:t>=1</m:t>
                          </m:r>
                        </m:sub>
                        <m:sup>
                          <m:r>
                            <a:rPr lang="en-US" altLang="zh-CN" sz="1800" i="1">
                              <a:solidFill>
                                <a:srgbClr val="FF0000"/>
                              </a:solidFill>
                              <a:latin typeface="Cambria Math" panose="02040503050406030204" pitchFamily="18" charset="0"/>
                            </a:rPr>
                            <m:t>𝑛</m:t>
                          </m:r>
                        </m:sup>
                        <m:e>
                          <m:sSub>
                            <m:sSubPr>
                              <m:ctrlPr>
                                <a:rPr lang="en-US" altLang="zh-CN" sz="1800" i="1">
                                  <a:solidFill>
                                    <a:srgbClr val="FF0000"/>
                                  </a:solidFill>
                                  <a:latin typeface="Cambria Math" panose="02040503050406030204" pitchFamily="18" charset="0"/>
                                </a:rPr>
                              </m:ctrlPr>
                            </m:sSubPr>
                            <m:e>
                              <m:r>
                                <a:rPr lang="en-US" altLang="zh-CN" sz="1800" i="1">
                                  <a:solidFill>
                                    <a:srgbClr val="FF0000"/>
                                  </a:solidFill>
                                  <a:latin typeface="Cambria Math" panose="02040503050406030204" pitchFamily="18" charset="0"/>
                                </a:rPr>
                                <m:t>𝑄</m:t>
                              </m:r>
                            </m:e>
                            <m:sub>
                              <m:r>
                                <a:rPr lang="en-US" altLang="zh-CN" sz="1800" i="1">
                                  <a:solidFill>
                                    <a:srgbClr val="FF0000"/>
                                  </a:solidFill>
                                  <a:latin typeface="Cambria Math" panose="02040503050406030204" pitchFamily="18" charset="0"/>
                                </a:rPr>
                                <m:t>𝑖𝑖</m:t>
                              </m:r>
                            </m:sub>
                          </m:sSub>
                          <m:sSub>
                            <m:sSubPr>
                              <m:ctrlPr>
                                <a:rPr lang="en-US" altLang="zh-CN" sz="1800" i="1">
                                  <a:solidFill>
                                    <a:srgbClr val="FF0000"/>
                                  </a:solidFill>
                                  <a:latin typeface="Cambria Math" panose="02040503050406030204" pitchFamily="18" charset="0"/>
                                </a:rPr>
                              </m:ctrlPr>
                            </m:sSubPr>
                            <m:e>
                              <m:r>
                                <a:rPr lang="en-US" altLang="zh-CN" sz="1800" i="1">
                                  <a:solidFill>
                                    <a:srgbClr val="FF0000"/>
                                  </a:solidFill>
                                  <a:latin typeface="Cambria Math" panose="02040503050406030204" pitchFamily="18" charset="0"/>
                                </a:rPr>
                                <m:t>𝑥</m:t>
                              </m:r>
                            </m:e>
                            <m:sub>
                              <m:r>
                                <a:rPr lang="en-US" altLang="zh-CN" sz="1800" i="1">
                                  <a:solidFill>
                                    <a:srgbClr val="FF0000"/>
                                  </a:solidFill>
                                  <a:latin typeface="Cambria Math" panose="02040503050406030204" pitchFamily="18" charset="0"/>
                                </a:rPr>
                                <m:t>𝑖</m:t>
                              </m:r>
                            </m:sub>
                          </m:sSub>
                        </m:e>
                      </m:nary>
                      <m:r>
                        <a:rPr lang="en-US" altLang="zh-CN" sz="1800" i="1">
                          <a:solidFill>
                            <a:srgbClr val="FF0000"/>
                          </a:solidFill>
                          <a:latin typeface="Cambria Math" panose="02040503050406030204" pitchFamily="18" charset="0"/>
                        </a:rPr>
                        <m:t>+</m:t>
                      </m:r>
                      <m:nary>
                        <m:naryPr>
                          <m:chr m:val="∑"/>
                          <m:ctrlPr>
                            <a:rPr lang="en-US" altLang="zh-CN" sz="1800" i="1">
                              <a:solidFill>
                                <a:srgbClr val="FF0000"/>
                              </a:solidFill>
                              <a:latin typeface="Cambria Math" panose="02040503050406030204" pitchFamily="18" charset="0"/>
                            </a:rPr>
                          </m:ctrlPr>
                        </m:naryPr>
                        <m:sub>
                          <m:r>
                            <m:rPr>
                              <m:brk m:alnAt="23"/>
                            </m:rPr>
                            <a:rPr lang="en-US" altLang="zh-CN" sz="1800" i="1">
                              <a:solidFill>
                                <a:srgbClr val="FF0000"/>
                              </a:solidFill>
                              <a:latin typeface="Cambria Math" panose="02040503050406030204" pitchFamily="18" charset="0"/>
                            </a:rPr>
                            <m:t>𝑖</m:t>
                          </m:r>
                          <m:r>
                            <a:rPr lang="en-US" altLang="zh-CN" sz="1800" i="1">
                              <a:solidFill>
                                <a:srgbClr val="FF0000"/>
                              </a:solidFill>
                              <a:latin typeface="Cambria Math" panose="02040503050406030204" pitchFamily="18" charset="0"/>
                            </a:rPr>
                            <m:t>&lt;</m:t>
                          </m:r>
                          <m:r>
                            <a:rPr lang="en-US" altLang="zh-CN" sz="1800" i="1">
                              <a:solidFill>
                                <a:srgbClr val="FF0000"/>
                              </a:solidFill>
                              <a:latin typeface="Cambria Math" panose="02040503050406030204" pitchFamily="18" charset="0"/>
                            </a:rPr>
                            <m:t>𝑗</m:t>
                          </m:r>
                        </m:sub>
                        <m:sup/>
                        <m:e>
                          <m:sSub>
                            <m:sSubPr>
                              <m:ctrlPr>
                                <a:rPr lang="en-US" altLang="zh-CN" sz="1800" i="1">
                                  <a:solidFill>
                                    <a:srgbClr val="FF0000"/>
                                  </a:solidFill>
                                  <a:latin typeface="Cambria Math" panose="02040503050406030204" pitchFamily="18" charset="0"/>
                                </a:rPr>
                              </m:ctrlPr>
                            </m:sSubPr>
                            <m:e>
                              <m:r>
                                <a:rPr lang="en-US" altLang="zh-CN" sz="1800" i="1">
                                  <a:solidFill>
                                    <a:srgbClr val="FF0000"/>
                                  </a:solidFill>
                                  <a:latin typeface="Cambria Math" panose="02040503050406030204" pitchFamily="18" charset="0"/>
                                </a:rPr>
                                <m:t>𝑄</m:t>
                              </m:r>
                            </m:e>
                            <m:sub>
                              <m:r>
                                <a:rPr lang="en-US" altLang="zh-CN" sz="1800" i="1">
                                  <a:solidFill>
                                    <a:srgbClr val="FF0000"/>
                                  </a:solidFill>
                                  <a:latin typeface="Cambria Math" panose="02040503050406030204" pitchFamily="18" charset="0"/>
                                </a:rPr>
                                <m:t>𝑖𝑗</m:t>
                              </m:r>
                            </m:sub>
                          </m:sSub>
                          <m:sSub>
                            <m:sSubPr>
                              <m:ctrlPr>
                                <a:rPr lang="en-US" altLang="zh-CN" sz="1800" i="1">
                                  <a:solidFill>
                                    <a:srgbClr val="FF0000"/>
                                  </a:solidFill>
                                  <a:latin typeface="Cambria Math" panose="02040503050406030204" pitchFamily="18" charset="0"/>
                                </a:rPr>
                              </m:ctrlPr>
                            </m:sSubPr>
                            <m:e>
                              <m:r>
                                <a:rPr lang="en-US" altLang="zh-CN" sz="1800" i="1">
                                  <a:solidFill>
                                    <a:srgbClr val="FF0000"/>
                                  </a:solidFill>
                                  <a:latin typeface="Cambria Math" panose="02040503050406030204" pitchFamily="18" charset="0"/>
                                </a:rPr>
                                <m:t>𝑥</m:t>
                              </m:r>
                            </m:e>
                            <m:sub>
                              <m:r>
                                <a:rPr lang="en-US" altLang="zh-CN" sz="1800" i="1">
                                  <a:solidFill>
                                    <a:srgbClr val="FF0000"/>
                                  </a:solidFill>
                                  <a:latin typeface="Cambria Math" panose="02040503050406030204" pitchFamily="18" charset="0"/>
                                </a:rPr>
                                <m:t>𝑖</m:t>
                              </m:r>
                            </m:sub>
                          </m:sSub>
                          <m:sSub>
                            <m:sSubPr>
                              <m:ctrlPr>
                                <a:rPr lang="en-US" altLang="zh-CN" sz="1800" i="1">
                                  <a:solidFill>
                                    <a:srgbClr val="FF0000"/>
                                  </a:solidFill>
                                  <a:latin typeface="Cambria Math" panose="02040503050406030204" pitchFamily="18" charset="0"/>
                                </a:rPr>
                              </m:ctrlPr>
                            </m:sSubPr>
                            <m:e>
                              <m:r>
                                <a:rPr lang="en-US" altLang="zh-CN" sz="1800" i="1">
                                  <a:solidFill>
                                    <a:srgbClr val="FF0000"/>
                                  </a:solidFill>
                                  <a:latin typeface="Cambria Math" panose="02040503050406030204" pitchFamily="18" charset="0"/>
                                </a:rPr>
                                <m:t>𝑥</m:t>
                              </m:r>
                            </m:e>
                            <m:sub>
                              <m:r>
                                <a:rPr lang="en-US" altLang="zh-CN" sz="1800" i="1">
                                  <a:solidFill>
                                    <a:srgbClr val="FF0000"/>
                                  </a:solidFill>
                                  <a:latin typeface="Cambria Math" panose="02040503050406030204" pitchFamily="18" charset="0"/>
                                </a:rPr>
                                <m:t>𝑗</m:t>
                              </m:r>
                            </m:sub>
                          </m:sSub>
                        </m:e>
                      </m:nary>
                      <m:r>
                        <a:rPr lang="en-US" altLang="zh-CN" sz="1800" b="0" i="1" smtClean="0">
                          <a:solidFill>
                            <a:srgbClr val="00B050"/>
                          </a:solidFill>
                          <a:latin typeface="Cambria Math" panose="02040503050406030204" pitchFamily="18" charset="0"/>
                        </a:rPr>
                        <m:t>+</m:t>
                      </m:r>
                      <m:sSup>
                        <m:sSupPr>
                          <m:ctrlPr>
                            <a:rPr lang="en-US" altLang="zh-CN" i="1">
                              <a:solidFill>
                                <a:srgbClr val="00B050"/>
                              </a:solidFill>
                              <a:latin typeface="Cambria Math" panose="02040503050406030204" pitchFamily="18" charset="0"/>
                            </a:rPr>
                          </m:ctrlPr>
                        </m:sSupPr>
                        <m:e>
                          <m:sSub>
                            <m:sSubPr>
                              <m:ctrlPr>
                                <a:rPr lang="en-US" altLang="zh-CN" i="1">
                                  <a:solidFill>
                                    <a:srgbClr val="00B050"/>
                                  </a:solidFill>
                                  <a:latin typeface="Cambria Math" panose="02040503050406030204" pitchFamily="18" charset="0"/>
                                </a:rPr>
                              </m:ctrlPr>
                            </m:sSubPr>
                            <m:e>
                              <m:r>
                                <a:rPr lang="zh-CN" altLang="en-US" i="1">
                                  <a:solidFill>
                                    <a:srgbClr val="00B050"/>
                                  </a:solidFill>
                                  <a:latin typeface="Cambria Math" panose="02040503050406030204" pitchFamily="18" charset="0"/>
                                </a:rPr>
                                <m:t>𝜆</m:t>
                              </m:r>
                            </m:e>
                            <m:sub>
                              <m:r>
                                <a:rPr lang="en-US" altLang="zh-CN" i="1">
                                  <a:solidFill>
                                    <a:srgbClr val="00B050"/>
                                  </a:solidFill>
                                  <a:latin typeface="Cambria Math" panose="02040503050406030204" pitchFamily="18" charset="0"/>
                                </a:rPr>
                                <m:t>0</m:t>
                              </m:r>
                            </m:sub>
                          </m:sSub>
                          <m:d>
                            <m:dPr>
                              <m:ctrlPr>
                                <a:rPr lang="en-US" altLang="zh-CN" i="1">
                                  <a:solidFill>
                                    <a:srgbClr val="00B050"/>
                                  </a:solidFill>
                                  <a:latin typeface="Cambria Math" panose="02040503050406030204" pitchFamily="18" charset="0"/>
                                </a:rPr>
                              </m:ctrlPr>
                            </m:dPr>
                            <m:e>
                              <m:nary>
                                <m:naryPr>
                                  <m:chr m:val="∑"/>
                                  <m:supHide m:val="on"/>
                                  <m:ctrlPr>
                                    <a:rPr lang="en-US" altLang="zh-CN" i="1">
                                      <a:solidFill>
                                        <a:srgbClr val="00B050"/>
                                      </a:solidFill>
                                      <a:latin typeface="Cambria Math" panose="02040503050406030204" pitchFamily="18" charset="0"/>
                                    </a:rPr>
                                  </m:ctrlPr>
                                </m:naryPr>
                                <m:sub>
                                  <m:r>
                                    <m:rPr>
                                      <m:brk m:alnAt="7"/>
                                    </m:rPr>
                                    <a:rPr lang="en-US" altLang="zh-CN" i="1">
                                      <a:solidFill>
                                        <a:srgbClr val="00B050"/>
                                      </a:solidFill>
                                      <a:latin typeface="Cambria Math" panose="02040503050406030204" pitchFamily="18" charset="0"/>
                                    </a:rPr>
                                    <m:t>𝑖</m:t>
                                  </m:r>
                                </m:sub>
                                <m:sup/>
                                <m:e>
                                  <m:sSub>
                                    <m:sSubPr>
                                      <m:ctrlPr>
                                        <a:rPr lang="en-US" altLang="zh-CN" i="1">
                                          <a:solidFill>
                                            <a:srgbClr val="00B050"/>
                                          </a:solidFill>
                                          <a:latin typeface="Cambria Math" panose="02040503050406030204" pitchFamily="18" charset="0"/>
                                        </a:rPr>
                                      </m:ctrlPr>
                                    </m:sSubPr>
                                    <m:e>
                                      <m:r>
                                        <a:rPr lang="en-US" altLang="zh-CN" i="1">
                                          <a:solidFill>
                                            <a:srgbClr val="00B050"/>
                                          </a:solidFill>
                                          <a:latin typeface="Cambria Math" panose="02040503050406030204" pitchFamily="18" charset="0"/>
                                        </a:rPr>
                                        <m:t>𝑐</m:t>
                                      </m:r>
                                    </m:e>
                                    <m:sub>
                                      <m:r>
                                        <a:rPr lang="en-US" altLang="zh-CN" i="1">
                                          <a:solidFill>
                                            <a:srgbClr val="00B050"/>
                                          </a:solidFill>
                                          <a:latin typeface="Cambria Math" panose="02040503050406030204" pitchFamily="18" charset="0"/>
                                        </a:rPr>
                                        <m:t>𝑖</m:t>
                                      </m:r>
                                    </m:sub>
                                  </m:sSub>
                                  <m:sSub>
                                    <m:sSubPr>
                                      <m:ctrlPr>
                                        <a:rPr lang="en-US" altLang="zh-CN" i="1">
                                          <a:solidFill>
                                            <a:srgbClr val="00B050"/>
                                          </a:solidFill>
                                          <a:latin typeface="Cambria Math" panose="02040503050406030204" pitchFamily="18" charset="0"/>
                                        </a:rPr>
                                      </m:ctrlPr>
                                    </m:sSubPr>
                                    <m:e>
                                      <m:r>
                                        <a:rPr lang="en-US" altLang="zh-CN" i="1">
                                          <a:solidFill>
                                            <a:srgbClr val="00B050"/>
                                          </a:solidFill>
                                          <a:latin typeface="Cambria Math" panose="02040503050406030204" pitchFamily="18" charset="0"/>
                                        </a:rPr>
                                        <m:t>𝑥</m:t>
                                      </m:r>
                                    </m:e>
                                    <m:sub>
                                      <m:r>
                                        <a:rPr lang="en-US" altLang="zh-CN" i="1">
                                          <a:solidFill>
                                            <a:srgbClr val="00B050"/>
                                          </a:solidFill>
                                          <a:latin typeface="Cambria Math" panose="02040503050406030204" pitchFamily="18" charset="0"/>
                                        </a:rPr>
                                        <m:t>𝑖</m:t>
                                      </m:r>
                                    </m:sub>
                                  </m:sSub>
                                </m:e>
                              </m:nary>
                              <m:r>
                                <a:rPr lang="en-US" altLang="zh-CN" i="1">
                                  <a:solidFill>
                                    <a:srgbClr val="00B050"/>
                                  </a:solidFill>
                                  <a:latin typeface="Cambria Math" panose="02040503050406030204" pitchFamily="18" charset="0"/>
                                </a:rPr>
                                <m:t>−</m:t>
                              </m:r>
                              <m:r>
                                <a:rPr lang="en-US" altLang="zh-CN" i="1">
                                  <a:solidFill>
                                    <a:srgbClr val="00B050"/>
                                  </a:solidFill>
                                  <a:latin typeface="Cambria Math" panose="02040503050406030204" pitchFamily="18" charset="0"/>
                                </a:rPr>
                                <m:t>𝐶</m:t>
                              </m:r>
                            </m:e>
                          </m:d>
                        </m:e>
                        <m:sup>
                          <m:r>
                            <a:rPr lang="en-US" altLang="zh-CN" i="1">
                              <a:solidFill>
                                <a:srgbClr val="00B050"/>
                              </a:solidFill>
                              <a:latin typeface="Cambria Math" panose="02040503050406030204" pitchFamily="18" charset="0"/>
                            </a:rPr>
                            <m:t>2</m:t>
                          </m:r>
                        </m:sup>
                      </m:sSup>
                      <m:r>
                        <a:rPr lang="en-US" altLang="zh-CN" b="0" i="1" smtClean="0">
                          <a:solidFill>
                            <a:srgbClr val="00B0F0"/>
                          </a:solidFill>
                          <a:latin typeface="Cambria Math" panose="02040503050406030204" pitchFamily="18" charset="0"/>
                        </a:rPr>
                        <m:t>+</m:t>
                      </m:r>
                      <m:sSub>
                        <m:sSubPr>
                          <m:ctrlPr>
                            <a:rPr lang="en-US" altLang="zh-CN" i="1">
                              <a:solidFill>
                                <a:srgbClr val="00B0F0"/>
                              </a:solidFill>
                              <a:latin typeface="Cambria Math" panose="02040503050406030204" pitchFamily="18" charset="0"/>
                            </a:rPr>
                          </m:ctrlPr>
                        </m:sSubPr>
                        <m:e>
                          <m:r>
                            <a:rPr lang="zh-CN" altLang="en-US" i="1">
                              <a:solidFill>
                                <a:srgbClr val="00B0F0"/>
                              </a:solidFill>
                              <a:latin typeface="Cambria Math" panose="02040503050406030204" pitchFamily="18" charset="0"/>
                            </a:rPr>
                            <m:t>𝜆</m:t>
                          </m:r>
                        </m:e>
                        <m:sub>
                          <m:r>
                            <a:rPr lang="en-US" altLang="zh-CN" i="1">
                              <a:solidFill>
                                <a:srgbClr val="00B0F0"/>
                              </a:solidFill>
                              <a:latin typeface="Cambria Math" panose="02040503050406030204" pitchFamily="18" charset="0"/>
                            </a:rPr>
                            <m:t>1</m:t>
                          </m:r>
                        </m:sub>
                      </m:sSub>
                      <m:sSup>
                        <m:sSupPr>
                          <m:ctrlPr>
                            <a:rPr lang="en-US" altLang="zh-CN" i="1">
                              <a:solidFill>
                                <a:srgbClr val="00B0F0"/>
                              </a:solidFill>
                              <a:latin typeface="Cambria Math" panose="02040503050406030204" pitchFamily="18" charset="0"/>
                            </a:rPr>
                          </m:ctrlPr>
                        </m:sSupPr>
                        <m:e>
                          <m:d>
                            <m:dPr>
                              <m:ctrlPr>
                                <a:rPr lang="en-US" altLang="zh-CN" i="1">
                                  <a:solidFill>
                                    <a:srgbClr val="00B0F0"/>
                                  </a:solidFill>
                                  <a:latin typeface="Cambria Math" panose="02040503050406030204" pitchFamily="18" charset="0"/>
                                </a:rPr>
                              </m:ctrlPr>
                            </m:dPr>
                            <m:e>
                              <m:r>
                                <a:rPr lang="en-US" altLang="zh-CN" i="1">
                                  <a:solidFill>
                                    <a:srgbClr val="00B0F0"/>
                                  </a:solidFill>
                                  <a:latin typeface="Cambria Math" panose="02040503050406030204" pitchFamily="18" charset="0"/>
                                </a:rPr>
                                <m:t>𝑊</m:t>
                              </m:r>
                              <m:r>
                                <a:rPr lang="en-US" altLang="zh-CN" i="1">
                                  <a:solidFill>
                                    <a:srgbClr val="00B0F0"/>
                                  </a:solidFill>
                                  <a:latin typeface="Cambria Math" panose="02040503050406030204" pitchFamily="18" charset="0"/>
                                </a:rPr>
                                <m:t>−</m:t>
                              </m:r>
                              <m:nary>
                                <m:naryPr>
                                  <m:chr m:val="∑"/>
                                  <m:supHide m:val="on"/>
                                  <m:ctrlPr>
                                    <a:rPr lang="en-US" altLang="zh-CN" i="1">
                                      <a:solidFill>
                                        <a:srgbClr val="00B0F0"/>
                                      </a:solidFill>
                                      <a:latin typeface="Cambria Math" panose="02040503050406030204" pitchFamily="18" charset="0"/>
                                    </a:rPr>
                                  </m:ctrlPr>
                                </m:naryPr>
                                <m:sub>
                                  <m:r>
                                    <m:rPr>
                                      <m:brk m:alnAt="7"/>
                                    </m:rPr>
                                    <a:rPr lang="en-US" altLang="zh-CN" i="1">
                                      <a:solidFill>
                                        <a:srgbClr val="00B0F0"/>
                                      </a:solidFill>
                                      <a:latin typeface="Cambria Math" panose="02040503050406030204" pitchFamily="18" charset="0"/>
                                    </a:rPr>
                                    <m:t>𝑖</m:t>
                                  </m:r>
                                </m:sub>
                                <m:sup/>
                                <m:e>
                                  <m:sSub>
                                    <m:sSubPr>
                                      <m:ctrlPr>
                                        <a:rPr lang="en-US" altLang="zh-CN" i="1">
                                          <a:solidFill>
                                            <a:srgbClr val="00B0F0"/>
                                          </a:solidFill>
                                          <a:latin typeface="Cambria Math" panose="02040503050406030204" pitchFamily="18" charset="0"/>
                                        </a:rPr>
                                      </m:ctrlPr>
                                    </m:sSubPr>
                                    <m:e>
                                      <m:r>
                                        <a:rPr lang="en-US" altLang="zh-CN" i="1">
                                          <a:solidFill>
                                            <a:srgbClr val="00B0F0"/>
                                          </a:solidFill>
                                          <a:latin typeface="Cambria Math" panose="02040503050406030204" pitchFamily="18" charset="0"/>
                                        </a:rPr>
                                        <m:t>𝑤</m:t>
                                      </m:r>
                                    </m:e>
                                    <m:sub>
                                      <m:r>
                                        <a:rPr lang="en-US" altLang="zh-CN" i="1">
                                          <a:solidFill>
                                            <a:srgbClr val="00B0F0"/>
                                          </a:solidFill>
                                          <a:latin typeface="Cambria Math" panose="02040503050406030204" pitchFamily="18" charset="0"/>
                                        </a:rPr>
                                        <m:t>𝑖</m:t>
                                      </m:r>
                                    </m:sub>
                                  </m:sSub>
                                  <m:sSub>
                                    <m:sSubPr>
                                      <m:ctrlPr>
                                        <a:rPr lang="en-US" altLang="zh-CN" i="1">
                                          <a:solidFill>
                                            <a:srgbClr val="00B0F0"/>
                                          </a:solidFill>
                                          <a:latin typeface="Cambria Math" panose="02040503050406030204" pitchFamily="18" charset="0"/>
                                        </a:rPr>
                                      </m:ctrlPr>
                                    </m:sSubPr>
                                    <m:e>
                                      <m:r>
                                        <a:rPr lang="en-US" altLang="zh-CN" i="1">
                                          <a:solidFill>
                                            <a:srgbClr val="00B0F0"/>
                                          </a:solidFill>
                                          <a:latin typeface="Cambria Math" panose="02040503050406030204" pitchFamily="18" charset="0"/>
                                        </a:rPr>
                                        <m:t>𝑥</m:t>
                                      </m:r>
                                    </m:e>
                                    <m:sub>
                                      <m:r>
                                        <a:rPr lang="en-US" altLang="zh-CN" i="1">
                                          <a:solidFill>
                                            <a:srgbClr val="00B0F0"/>
                                          </a:solidFill>
                                          <a:latin typeface="Cambria Math" panose="02040503050406030204" pitchFamily="18" charset="0"/>
                                        </a:rPr>
                                        <m:t>𝑖</m:t>
                                      </m:r>
                                    </m:sub>
                                  </m:sSub>
                                </m:e>
                              </m:nary>
                              <m:r>
                                <a:rPr lang="en-US" altLang="zh-CN" i="1">
                                  <a:solidFill>
                                    <a:srgbClr val="00B0F0"/>
                                  </a:solidFill>
                                  <a:latin typeface="Cambria Math" panose="02040503050406030204" pitchFamily="18" charset="0"/>
                                </a:rPr>
                                <m:t>−</m:t>
                              </m:r>
                              <m:nary>
                                <m:naryPr>
                                  <m:chr m:val="∑"/>
                                  <m:ctrlPr>
                                    <a:rPr lang="en-US" altLang="zh-CN" i="1">
                                      <a:solidFill>
                                        <a:srgbClr val="00B0F0"/>
                                      </a:solidFill>
                                      <a:latin typeface="Cambria Math" panose="02040503050406030204" pitchFamily="18" charset="0"/>
                                    </a:rPr>
                                  </m:ctrlPr>
                                </m:naryPr>
                                <m:sub>
                                  <m:r>
                                    <m:rPr>
                                      <m:brk m:alnAt="23"/>
                                    </m:rPr>
                                    <a:rPr lang="en-US" altLang="zh-CN" i="1">
                                      <a:solidFill>
                                        <a:srgbClr val="00B0F0"/>
                                      </a:solidFill>
                                      <a:latin typeface="Cambria Math" panose="02040503050406030204" pitchFamily="18" charset="0"/>
                                    </a:rPr>
                                    <m:t>𝑘</m:t>
                                  </m:r>
                                  <m:r>
                                    <a:rPr lang="en-US" altLang="zh-CN" i="1">
                                      <a:solidFill>
                                        <a:srgbClr val="00B0F0"/>
                                      </a:solidFill>
                                      <a:latin typeface="Cambria Math" panose="02040503050406030204" pitchFamily="18" charset="0"/>
                                    </a:rPr>
                                    <m:t>=0</m:t>
                                  </m:r>
                                </m:sub>
                                <m:sup>
                                  <m:r>
                                    <a:rPr lang="en-US" altLang="zh-CN" i="1">
                                      <a:solidFill>
                                        <a:srgbClr val="00B0F0"/>
                                      </a:solidFill>
                                      <a:latin typeface="Cambria Math" panose="02040503050406030204" pitchFamily="18" charset="0"/>
                                    </a:rPr>
                                    <m:t>𝑁</m:t>
                                  </m:r>
                                  <m:r>
                                    <a:rPr lang="en-US" altLang="zh-CN" i="1">
                                      <a:solidFill>
                                        <a:srgbClr val="00B0F0"/>
                                      </a:solidFill>
                                      <a:latin typeface="Cambria Math" panose="02040503050406030204" pitchFamily="18" charset="0"/>
                                    </a:rPr>
                                    <m:t>−1</m:t>
                                  </m:r>
                                </m:sup>
                                <m:e>
                                  <m:sSup>
                                    <m:sSupPr>
                                      <m:ctrlPr>
                                        <a:rPr lang="en-US" altLang="zh-CN" i="1">
                                          <a:solidFill>
                                            <a:srgbClr val="00B0F0"/>
                                          </a:solidFill>
                                          <a:latin typeface="Cambria Math" panose="02040503050406030204" pitchFamily="18" charset="0"/>
                                        </a:rPr>
                                      </m:ctrlPr>
                                    </m:sSupPr>
                                    <m:e>
                                      <m:r>
                                        <a:rPr lang="en-US" altLang="zh-CN" i="1">
                                          <a:solidFill>
                                            <a:srgbClr val="00B0F0"/>
                                          </a:solidFill>
                                          <a:latin typeface="Cambria Math" panose="02040503050406030204" pitchFamily="18" charset="0"/>
                                        </a:rPr>
                                        <m:t>2</m:t>
                                      </m:r>
                                    </m:e>
                                    <m:sup>
                                      <m:r>
                                        <a:rPr lang="en-US" altLang="zh-CN" i="1">
                                          <a:solidFill>
                                            <a:srgbClr val="00B0F0"/>
                                          </a:solidFill>
                                          <a:latin typeface="Cambria Math" panose="02040503050406030204" pitchFamily="18" charset="0"/>
                                        </a:rPr>
                                        <m:t>𝑘</m:t>
                                      </m:r>
                                    </m:sup>
                                  </m:sSup>
                                  <m:sSub>
                                    <m:sSubPr>
                                      <m:ctrlPr>
                                        <a:rPr lang="en-US" altLang="zh-CN" i="1">
                                          <a:solidFill>
                                            <a:srgbClr val="00B0F0"/>
                                          </a:solidFill>
                                          <a:latin typeface="Cambria Math" panose="02040503050406030204" pitchFamily="18" charset="0"/>
                                        </a:rPr>
                                      </m:ctrlPr>
                                    </m:sSubPr>
                                    <m:e>
                                      <m:r>
                                        <a:rPr lang="en-US" altLang="zh-CN" i="1">
                                          <a:solidFill>
                                            <a:srgbClr val="00B0F0"/>
                                          </a:solidFill>
                                          <a:latin typeface="Cambria Math" panose="02040503050406030204" pitchFamily="18" charset="0"/>
                                        </a:rPr>
                                        <m:t>𝑠</m:t>
                                      </m:r>
                                    </m:e>
                                    <m:sub>
                                      <m:r>
                                        <a:rPr lang="en-US" altLang="zh-CN" i="1">
                                          <a:solidFill>
                                            <a:srgbClr val="00B0F0"/>
                                          </a:solidFill>
                                          <a:latin typeface="Cambria Math" panose="02040503050406030204" pitchFamily="18" charset="0"/>
                                        </a:rPr>
                                        <m:t>𝑘</m:t>
                                      </m:r>
                                    </m:sub>
                                  </m:sSub>
                                </m:e>
                              </m:nary>
                            </m:e>
                          </m:d>
                        </m:e>
                        <m:sup>
                          <m:r>
                            <a:rPr lang="en-US" altLang="zh-CN" i="1">
                              <a:solidFill>
                                <a:srgbClr val="00B0F0"/>
                              </a:solidFill>
                              <a:latin typeface="Cambria Math" panose="02040503050406030204" pitchFamily="18" charset="0"/>
                            </a:rPr>
                            <m:t>2</m:t>
                          </m:r>
                        </m:sup>
                      </m:sSup>
                    </m:oMath>
                  </m:oMathPara>
                </a14:m>
                <a:endParaRPr lang="zh-CN" altLang="en-US" dirty="0"/>
              </a:p>
            </p:txBody>
          </p:sp>
        </mc:Choice>
        <mc:Fallback>
          <p:sp>
            <p:nvSpPr>
              <p:cNvPr id="22" name="文本框 21">
                <a:extLst>
                  <a:ext uri="{FF2B5EF4-FFF2-40B4-BE49-F238E27FC236}">
                    <a16:creationId xmlns:a16="http://schemas.microsoft.com/office/drawing/2014/main" id="{901964B7-39F3-8BFE-35B2-AAA55EC688C2}"/>
                  </a:ext>
                </a:extLst>
              </p:cNvPr>
              <p:cNvSpPr txBox="1">
                <a:spLocks noRot="1" noChangeAspect="1" noMove="1" noResize="1" noEditPoints="1" noAdjustHandles="1" noChangeArrowheads="1" noChangeShapeType="1" noTextEdit="1"/>
              </p:cNvSpPr>
              <p:nvPr/>
            </p:nvSpPr>
            <p:spPr>
              <a:xfrm>
                <a:off x="4390736" y="2860154"/>
                <a:ext cx="7909214" cy="1038746"/>
              </a:xfrm>
              <a:prstGeom prst="rect">
                <a:avLst/>
              </a:prstGeom>
              <a:blipFill>
                <a:blip r:embed="rId10"/>
                <a:stretch>
                  <a:fillRect/>
                </a:stretch>
              </a:blipFill>
            </p:spPr>
            <p:txBody>
              <a:bodyPr/>
              <a:lstStyle/>
              <a:p>
                <a:r>
                  <a:rPr lang="zh-CN" altLang="en-US">
                    <a:noFill/>
                  </a:rPr>
                  <a:t> </a:t>
                </a:r>
              </a:p>
            </p:txBody>
          </p:sp>
        </mc:Fallback>
      </mc:AlternateContent>
      <p:sp>
        <p:nvSpPr>
          <p:cNvPr id="24" name="文本框 23">
            <a:extLst>
              <a:ext uri="{FF2B5EF4-FFF2-40B4-BE49-F238E27FC236}">
                <a16:creationId xmlns:a16="http://schemas.microsoft.com/office/drawing/2014/main" id="{2F4117D0-3FC9-5663-1812-8DF90A7EB392}"/>
              </a:ext>
            </a:extLst>
          </p:cNvPr>
          <p:cNvSpPr txBox="1"/>
          <p:nvPr/>
        </p:nvSpPr>
        <p:spPr>
          <a:xfrm>
            <a:off x="5133686" y="4074792"/>
            <a:ext cx="1107996" cy="369332"/>
          </a:xfrm>
          <a:prstGeom prst="rect">
            <a:avLst/>
          </a:prstGeom>
          <a:noFill/>
        </p:spPr>
        <p:txBody>
          <a:bodyPr wrap="none" rtlCol="0">
            <a:spAutoFit/>
          </a:bodyPr>
          <a:lstStyle/>
          <a:p>
            <a:r>
              <a:rPr lang="ja-JP" altLang="en-US" dirty="0"/>
              <a:t>目的関数</a:t>
            </a:r>
            <a:endParaRPr lang="zh-CN" altLang="en-US" dirty="0"/>
          </a:p>
        </p:txBody>
      </p:sp>
      <p:sp>
        <p:nvSpPr>
          <p:cNvPr id="25" name="文本框 24">
            <a:extLst>
              <a:ext uri="{FF2B5EF4-FFF2-40B4-BE49-F238E27FC236}">
                <a16:creationId xmlns:a16="http://schemas.microsoft.com/office/drawing/2014/main" id="{8E147D3E-04E1-2662-3039-7685EB39404D}"/>
              </a:ext>
            </a:extLst>
          </p:cNvPr>
          <p:cNvSpPr txBox="1"/>
          <p:nvPr/>
        </p:nvSpPr>
        <p:spPr>
          <a:xfrm>
            <a:off x="7241519" y="4061005"/>
            <a:ext cx="1107996" cy="369332"/>
          </a:xfrm>
          <a:prstGeom prst="rect">
            <a:avLst/>
          </a:prstGeom>
          <a:noFill/>
        </p:spPr>
        <p:txBody>
          <a:bodyPr wrap="none" rtlCol="0">
            <a:spAutoFit/>
          </a:bodyPr>
          <a:lstStyle/>
          <a:p>
            <a:r>
              <a:rPr lang="ja-JP" altLang="en-US" dirty="0"/>
              <a:t>等式制約</a:t>
            </a:r>
            <a:endParaRPr lang="zh-CN" altLang="en-US" dirty="0"/>
          </a:p>
        </p:txBody>
      </p:sp>
      <p:sp>
        <p:nvSpPr>
          <p:cNvPr id="26" name="文本框 25">
            <a:extLst>
              <a:ext uri="{FF2B5EF4-FFF2-40B4-BE49-F238E27FC236}">
                <a16:creationId xmlns:a16="http://schemas.microsoft.com/office/drawing/2014/main" id="{56F3B5F1-E5AF-F9EC-D413-F4E7ED7C2881}"/>
              </a:ext>
            </a:extLst>
          </p:cNvPr>
          <p:cNvSpPr txBox="1"/>
          <p:nvPr/>
        </p:nvSpPr>
        <p:spPr>
          <a:xfrm>
            <a:off x="9712036" y="4061005"/>
            <a:ext cx="1338828" cy="369332"/>
          </a:xfrm>
          <a:prstGeom prst="rect">
            <a:avLst/>
          </a:prstGeom>
          <a:noFill/>
        </p:spPr>
        <p:txBody>
          <a:bodyPr wrap="none" rtlCol="0">
            <a:spAutoFit/>
          </a:bodyPr>
          <a:lstStyle/>
          <a:p>
            <a:r>
              <a:rPr lang="ja-JP" altLang="en-US" dirty="0"/>
              <a:t>不等式制約</a:t>
            </a:r>
            <a:endParaRPr lang="zh-CN" altLang="en-US" dirty="0"/>
          </a:p>
        </p:txBody>
      </p:sp>
    </p:spTree>
    <p:extLst>
      <p:ext uri="{BB962C8B-B14F-4D97-AF65-F5344CB8AC3E}">
        <p14:creationId xmlns:p14="http://schemas.microsoft.com/office/powerpoint/2010/main" val="26506643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3098B2-7E7C-3CF0-28A2-FA32C84B6EE9}"/>
            </a:ext>
          </a:extLst>
        </p:cNvPr>
        <p:cNvGrpSpPr/>
        <p:nvPr/>
      </p:nvGrpSpPr>
      <p:grpSpPr>
        <a:xfrm>
          <a:off x="0" y="0"/>
          <a:ext cx="0" cy="0"/>
          <a:chOff x="0" y="0"/>
          <a:chExt cx="0" cy="0"/>
        </a:xfrm>
      </p:grpSpPr>
      <p:sp>
        <p:nvSpPr>
          <p:cNvPr id="4" name="矩形: 圆角 3">
            <a:extLst>
              <a:ext uri="{FF2B5EF4-FFF2-40B4-BE49-F238E27FC236}">
                <a16:creationId xmlns:a16="http://schemas.microsoft.com/office/drawing/2014/main" id="{7DBE7FF9-1F71-654B-2DEF-46A4EC704140}"/>
              </a:ext>
            </a:extLst>
          </p:cNvPr>
          <p:cNvSpPr/>
          <p:nvPr/>
        </p:nvSpPr>
        <p:spPr>
          <a:xfrm>
            <a:off x="651165" y="714110"/>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4C32D48A-982E-7021-956A-2E0DF8A270BF}"/>
              </a:ext>
            </a:extLst>
          </p:cNvPr>
          <p:cNvSpPr>
            <a:spLocks noGrp="1"/>
          </p:cNvSpPr>
          <p:nvPr>
            <p:ph type="title"/>
          </p:nvPr>
        </p:nvSpPr>
        <p:spPr>
          <a:xfrm>
            <a:off x="600364" y="106900"/>
            <a:ext cx="10532995" cy="598978"/>
          </a:xfrm>
        </p:spPr>
        <p:txBody>
          <a:bodyPr>
            <a:normAutofit fontScale="90000"/>
          </a:bodyPr>
          <a:lstStyle/>
          <a:p>
            <a:r>
              <a:rPr kumimoji="1" lang="en-US" altLang="ja-JP" b="1" dirty="0"/>
              <a:t>METHOD</a:t>
            </a:r>
            <a:endParaRPr kumimoji="1" lang="ja-JP" altLang="en-US" b="1" dirty="0"/>
          </a:p>
        </p:txBody>
      </p:sp>
      <p:sp>
        <p:nvSpPr>
          <p:cNvPr id="3" name="矩形: 圆角 2">
            <a:extLst>
              <a:ext uri="{FF2B5EF4-FFF2-40B4-BE49-F238E27FC236}">
                <a16:creationId xmlns:a16="http://schemas.microsoft.com/office/drawing/2014/main" id="{F228DDD1-F395-BB61-B0FC-FF9CB9AD1E7B}"/>
              </a:ext>
            </a:extLst>
          </p:cNvPr>
          <p:cNvSpPr/>
          <p:nvPr/>
        </p:nvSpPr>
        <p:spPr>
          <a:xfrm>
            <a:off x="2100453" y="1089450"/>
            <a:ext cx="1612900" cy="85725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dirty="0"/>
              <a:t>QUBO</a:t>
            </a:r>
            <a:r>
              <a:rPr lang="ja-JP" altLang="en-US" dirty="0"/>
              <a:t>モデル</a:t>
            </a:r>
            <a:endParaRPr lang="zh-CN" altLang="en-US" dirty="0"/>
          </a:p>
        </p:txBody>
      </p:sp>
      <p:sp>
        <p:nvSpPr>
          <p:cNvPr id="13" name="矩形: 圆角 12">
            <a:extLst>
              <a:ext uri="{FF2B5EF4-FFF2-40B4-BE49-F238E27FC236}">
                <a16:creationId xmlns:a16="http://schemas.microsoft.com/office/drawing/2014/main" id="{0BAD64A8-F7FC-0843-D3BB-A24A2F549DC2}"/>
              </a:ext>
            </a:extLst>
          </p:cNvPr>
          <p:cNvSpPr/>
          <p:nvPr/>
        </p:nvSpPr>
        <p:spPr>
          <a:xfrm>
            <a:off x="4941394" y="1082934"/>
            <a:ext cx="1612900" cy="85725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dirty="0" err="1"/>
              <a:t>Ising</a:t>
            </a:r>
            <a:r>
              <a:rPr lang="ja-JP" altLang="en-US" dirty="0"/>
              <a:t>モデル</a:t>
            </a:r>
            <a:endParaRPr lang="zh-CN" altLang="en-US" dirty="0"/>
          </a:p>
        </p:txBody>
      </p:sp>
      <p:sp>
        <p:nvSpPr>
          <p:cNvPr id="14" name="箭头: 右 13">
            <a:extLst>
              <a:ext uri="{FF2B5EF4-FFF2-40B4-BE49-F238E27FC236}">
                <a16:creationId xmlns:a16="http://schemas.microsoft.com/office/drawing/2014/main" id="{761B3791-E6B0-C7B0-CB74-91E9C75FD153}"/>
              </a:ext>
            </a:extLst>
          </p:cNvPr>
          <p:cNvSpPr/>
          <p:nvPr/>
        </p:nvSpPr>
        <p:spPr>
          <a:xfrm>
            <a:off x="3840352" y="1491663"/>
            <a:ext cx="863601" cy="14105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mc:Choice xmlns:a14="http://schemas.microsoft.com/office/drawing/2010/main" Requires="a14">
          <p:sp>
            <p:nvSpPr>
              <p:cNvPr id="15" name="文本框 14">
                <a:extLst>
                  <a:ext uri="{FF2B5EF4-FFF2-40B4-BE49-F238E27FC236}">
                    <a16:creationId xmlns:a16="http://schemas.microsoft.com/office/drawing/2014/main" id="{82CF4DCA-D568-7635-BDFC-D66FC34220E6}"/>
                  </a:ext>
                </a:extLst>
              </p:cNvPr>
              <p:cNvSpPr txBox="1"/>
              <p:nvPr/>
            </p:nvSpPr>
            <p:spPr>
              <a:xfrm>
                <a:off x="444500" y="2444750"/>
                <a:ext cx="5510996" cy="369332"/>
              </a:xfrm>
              <a:prstGeom prst="rect">
                <a:avLst/>
              </a:prstGeom>
              <a:noFill/>
            </p:spPr>
            <p:txBody>
              <a:bodyPr wrap="none" rtlCol="0">
                <a:spAutoFit/>
              </a:bodyPr>
              <a:lstStyle/>
              <a:p>
                <a:r>
                  <a:rPr lang="ja-JP" altLang="en-US" dirty="0"/>
                  <a:t>変数　　　　　</a:t>
                </a:r>
                <a:r>
                  <a:rPr lang="en-US" altLang="zh-CN" sz="1800" dirty="0"/>
                  <a:t> </a:t>
                </a:r>
                <a14:m>
                  <m:oMath xmlns:m="http://schemas.openxmlformats.org/officeDocument/2006/math">
                    <m:sSub>
                      <m:sSubPr>
                        <m:ctrlPr>
                          <a:rPr lang="en-US" altLang="zh-CN" sz="1800" i="1" smtClean="0">
                            <a:latin typeface="Cambria Math" panose="02040503050406030204" pitchFamily="18" charset="0"/>
                          </a:rPr>
                        </m:ctrlPr>
                      </m:sSubPr>
                      <m:e>
                        <m:r>
                          <a:rPr lang="en-US" altLang="zh-CN" sz="1800" i="1">
                            <a:latin typeface="Cambria Math" panose="02040503050406030204" pitchFamily="18" charset="0"/>
                          </a:rPr>
                          <m:t>𝑥</m:t>
                        </m:r>
                      </m:e>
                      <m:sub>
                        <m:r>
                          <a:rPr lang="en-US" altLang="zh-CN" sz="1800" i="1">
                            <a:latin typeface="Cambria Math" panose="02040503050406030204" pitchFamily="18" charset="0"/>
                          </a:rPr>
                          <m:t>𝑖</m:t>
                        </m:r>
                      </m:sub>
                    </m:sSub>
                    <m:r>
                      <a:rPr lang="en-US" altLang="zh-CN" sz="1800" b="0" i="1" smtClean="0">
                        <a:latin typeface="Cambria Math" panose="02040503050406030204" pitchFamily="18" charset="0"/>
                      </a:rPr>
                      <m:t> </m:t>
                    </m:r>
                  </m:oMath>
                </a14:m>
                <a:r>
                  <a:rPr lang="ja-JP" altLang="en-US" dirty="0"/>
                  <a:t>　　　　　　　　　　　　</a:t>
                </a:r>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𝑧</m:t>
                        </m:r>
                      </m:e>
                      <m:sub>
                        <m:r>
                          <a:rPr lang="en-US" altLang="zh-CN" i="1">
                            <a:latin typeface="Cambria Math" panose="02040503050406030204" pitchFamily="18" charset="0"/>
                          </a:rPr>
                          <m:t>𝑖</m:t>
                        </m:r>
                      </m:sub>
                    </m:sSub>
                    <m:r>
                      <a:rPr lang="en-US" altLang="zh-CN" i="1">
                        <a:latin typeface="Cambria Math" panose="02040503050406030204" pitchFamily="18" charset="0"/>
                      </a:rPr>
                      <m:t> </m:t>
                    </m:r>
                  </m:oMath>
                </a14:m>
                <a:r>
                  <a:rPr lang="ja-JP" altLang="en-US" dirty="0"/>
                  <a:t>　</a:t>
                </a:r>
                <a:endParaRPr lang="zh-CN" altLang="en-US" dirty="0"/>
              </a:p>
            </p:txBody>
          </p:sp>
        </mc:Choice>
        <mc:Fallback>
          <p:sp>
            <p:nvSpPr>
              <p:cNvPr id="15" name="文本框 14">
                <a:extLst>
                  <a:ext uri="{FF2B5EF4-FFF2-40B4-BE49-F238E27FC236}">
                    <a16:creationId xmlns:a16="http://schemas.microsoft.com/office/drawing/2014/main" id="{82CF4DCA-D568-7635-BDFC-D66FC34220E6}"/>
                  </a:ext>
                </a:extLst>
              </p:cNvPr>
              <p:cNvSpPr txBox="1">
                <a:spLocks noRot="1" noChangeAspect="1" noMove="1" noResize="1" noEditPoints="1" noAdjustHandles="1" noChangeArrowheads="1" noChangeShapeType="1" noTextEdit="1"/>
              </p:cNvSpPr>
              <p:nvPr/>
            </p:nvSpPr>
            <p:spPr>
              <a:xfrm>
                <a:off x="444500" y="2444750"/>
                <a:ext cx="5510996" cy="369332"/>
              </a:xfrm>
              <a:prstGeom prst="rect">
                <a:avLst/>
              </a:prstGeom>
              <a:blipFill>
                <a:blip r:embed="rId3"/>
                <a:stretch>
                  <a:fillRect l="-996" t="-6557" b="-2623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1232977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A23A5B-E2C8-0E6E-7308-FAF126BC1A1A}"/>
            </a:ext>
          </a:extLst>
        </p:cNvPr>
        <p:cNvGrpSpPr/>
        <p:nvPr/>
      </p:nvGrpSpPr>
      <p:grpSpPr>
        <a:xfrm>
          <a:off x="0" y="0"/>
          <a:ext cx="0" cy="0"/>
          <a:chOff x="0" y="0"/>
          <a:chExt cx="0" cy="0"/>
        </a:xfrm>
      </p:grpSpPr>
      <p:sp>
        <p:nvSpPr>
          <p:cNvPr id="4" name="矩形: 圆角 3">
            <a:extLst>
              <a:ext uri="{FF2B5EF4-FFF2-40B4-BE49-F238E27FC236}">
                <a16:creationId xmlns:a16="http://schemas.microsoft.com/office/drawing/2014/main" id="{E3C03970-0895-3764-3923-D6ACA5FFE35C}"/>
              </a:ext>
            </a:extLst>
          </p:cNvPr>
          <p:cNvSpPr/>
          <p:nvPr/>
        </p:nvSpPr>
        <p:spPr>
          <a:xfrm>
            <a:off x="600364" y="992202"/>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8E7CA88F-814F-3A3E-08DB-663E3D8E9757}"/>
              </a:ext>
            </a:extLst>
          </p:cNvPr>
          <p:cNvSpPr>
            <a:spLocks noGrp="1"/>
          </p:cNvSpPr>
          <p:nvPr>
            <p:ph type="title"/>
          </p:nvPr>
        </p:nvSpPr>
        <p:spPr>
          <a:xfrm>
            <a:off x="600364" y="202150"/>
            <a:ext cx="10532995" cy="598978"/>
          </a:xfrm>
        </p:spPr>
        <p:txBody>
          <a:bodyPr>
            <a:normAutofit fontScale="90000"/>
          </a:bodyPr>
          <a:lstStyle/>
          <a:p>
            <a:r>
              <a:rPr kumimoji="1" lang="en-US" altLang="zh-CN" b="1" dirty="0"/>
              <a:t>INTRODUCTION</a:t>
            </a:r>
            <a:endParaRPr kumimoji="1" lang="ja-JP" altLang="en-US" b="1" dirty="0"/>
          </a:p>
        </p:txBody>
      </p:sp>
      <p:sp>
        <p:nvSpPr>
          <p:cNvPr id="5" name="文本框 4">
            <a:extLst>
              <a:ext uri="{FF2B5EF4-FFF2-40B4-BE49-F238E27FC236}">
                <a16:creationId xmlns:a16="http://schemas.microsoft.com/office/drawing/2014/main" id="{1E06A7D5-6066-2633-F230-FD7100867B93}"/>
              </a:ext>
            </a:extLst>
          </p:cNvPr>
          <p:cNvSpPr txBox="1"/>
          <p:nvPr/>
        </p:nvSpPr>
        <p:spPr>
          <a:xfrm>
            <a:off x="1192547" y="1320666"/>
            <a:ext cx="10532994" cy="923330"/>
          </a:xfrm>
          <a:prstGeom prst="rect">
            <a:avLst/>
          </a:prstGeom>
          <a:noFill/>
        </p:spPr>
        <p:txBody>
          <a:bodyPr wrap="square">
            <a:spAutoFit/>
          </a:bodyPr>
          <a:lstStyle/>
          <a:p>
            <a:pPr>
              <a:buClr>
                <a:schemeClr val="accent6"/>
              </a:buClr>
            </a:pPr>
            <a:endParaRPr lang="en-US" altLang="zh-CN" dirty="0">
              <a:solidFill>
                <a:srgbClr val="374151"/>
              </a:solidFill>
              <a:latin typeface="Söhne"/>
            </a:endParaRPr>
          </a:p>
          <a:p>
            <a:endParaRPr lang="en-US" altLang="zh-CN" b="0" i="0" dirty="0">
              <a:solidFill>
                <a:srgbClr val="374151"/>
              </a:solidFill>
              <a:effectLst/>
              <a:latin typeface="Söhne"/>
            </a:endParaRPr>
          </a:p>
          <a:p>
            <a:endParaRPr lang="en-US" altLang="zh-CN" b="0" i="0" dirty="0">
              <a:solidFill>
                <a:srgbClr val="374151"/>
              </a:solidFill>
              <a:effectLst/>
              <a:latin typeface="Söhne"/>
            </a:endParaRPr>
          </a:p>
        </p:txBody>
      </p:sp>
      <p:sp>
        <p:nvSpPr>
          <p:cNvPr id="2" name="文本框 1">
            <a:extLst>
              <a:ext uri="{FF2B5EF4-FFF2-40B4-BE49-F238E27FC236}">
                <a16:creationId xmlns:a16="http://schemas.microsoft.com/office/drawing/2014/main" id="{0932D540-6C08-CA22-C476-91465103152F}"/>
              </a:ext>
            </a:extLst>
          </p:cNvPr>
          <p:cNvSpPr txBox="1"/>
          <p:nvPr/>
        </p:nvSpPr>
        <p:spPr>
          <a:xfrm>
            <a:off x="975940" y="1674674"/>
            <a:ext cx="5483104" cy="1754326"/>
          </a:xfrm>
          <a:prstGeom prst="rect">
            <a:avLst/>
          </a:prstGeom>
          <a:noFill/>
        </p:spPr>
        <p:txBody>
          <a:bodyPr wrap="none" rtlCol="0">
            <a:spAutoFit/>
          </a:bodyPr>
          <a:lstStyle/>
          <a:p>
            <a:r>
              <a:rPr lang="en-US" altLang="ja-JP" dirty="0">
                <a:latin typeface="Söhne"/>
              </a:rPr>
              <a:t>CCO</a:t>
            </a:r>
            <a:r>
              <a:rPr lang="ja-JP" altLang="en-US" dirty="0"/>
              <a:t>（</a:t>
            </a:r>
            <a:r>
              <a:rPr lang="en-US" altLang="ja-JP" dirty="0">
                <a:latin typeface="Söhne"/>
              </a:rPr>
              <a:t>Constrained Combinatorial </a:t>
            </a:r>
            <a:r>
              <a:rPr lang="en-US" altLang="zh-CN" dirty="0">
                <a:latin typeface="Söhne"/>
              </a:rPr>
              <a:t>Optimization</a:t>
            </a:r>
            <a:r>
              <a:rPr lang="ja-JP" altLang="en-US" dirty="0"/>
              <a:t>）</a:t>
            </a:r>
            <a:endParaRPr lang="en-US" altLang="ja-JP" dirty="0"/>
          </a:p>
          <a:p>
            <a:r>
              <a:rPr lang="ja-JP" altLang="en-US" b="1" i="0" dirty="0">
                <a:solidFill>
                  <a:srgbClr val="374151"/>
                </a:solidFill>
                <a:effectLst/>
                <a:latin typeface="Söhne"/>
              </a:rPr>
              <a:t>制約付き</a:t>
            </a:r>
            <a:r>
              <a:rPr lang="ja-JP" altLang="en-US" b="0" i="0" dirty="0">
                <a:solidFill>
                  <a:srgbClr val="374151"/>
                </a:solidFill>
                <a:effectLst/>
                <a:latin typeface="Söhne"/>
              </a:rPr>
              <a:t>組み合わせ最適化問題</a:t>
            </a:r>
            <a:endParaRPr lang="en-US" altLang="ja-JP" b="0" i="0" dirty="0">
              <a:solidFill>
                <a:srgbClr val="374151"/>
              </a:solidFill>
              <a:effectLst/>
              <a:latin typeface="Söhne"/>
            </a:endParaRPr>
          </a:p>
          <a:p>
            <a:endParaRPr lang="en-US" altLang="ja-JP" b="0" i="0" dirty="0">
              <a:solidFill>
                <a:srgbClr val="374151"/>
              </a:solidFill>
              <a:effectLst/>
              <a:latin typeface="Söhne"/>
            </a:endParaRPr>
          </a:p>
          <a:p>
            <a:endParaRPr lang="en-US" altLang="ja-JP" b="0" i="0" dirty="0">
              <a:solidFill>
                <a:srgbClr val="374151"/>
              </a:solidFill>
              <a:effectLst/>
              <a:latin typeface="Söhne"/>
            </a:endParaRPr>
          </a:p>
          <a:p>
            <a:r>
              <a:rPr lang="en-US" altLang="ja-JP" dirty="0">
                <a:solidFill>
                  <a:srgbClr val="374151"/>
                </a:solidFill>
                <a:latin typeface="Söhne"/>
              </a:rPr>
              <a:t>QUBO</a:t>
            </a:r>
            <a:r>
              <a:rPr lang="ja-JP" altLang="en-US" dirty="0">
                <a:solidFill>
                  <a:srgbClr val="374151"/>
                </a:solidFill>
                <a:latin typeface="Söhne"/>
              </a:rPr>
              <a:t>（</a:t>
            </a:r>
            <a:r>
              <a:rPr lang="en-US" altLang="ja-JP" dirty="0">
                <a:solidFill>
                  <a:srgbClr val="374151"/>
                </a:solidFill>
                <a:latin typeface="Söhne"/>
              </a:rPr>
              <a:t>Quadratic Unconstrained Binary Optimization</a:t>
            </a:r>
            <a:r>
              <a:rPr lang="ja-JP" altLang="en-US" dirty="0">
                <a:solidFill>
                  <a:srgbClr val="374151"/>
                </a:solidFill>
                <a:latin typeface="Söhne"/>
              </a:rPr>
              <a:t>）</a:t>
            </a:r>
            <a:endParaRPr lang="en-US" altLang="ja-JP" dirty="0">
              <a:solidFill>
                <a:srgbClr val="374151"/>
              </a:solidFill>
              <a:latin typeface="Söhne"/>
            </a:endParaRPr>
          </a:p>
          <a:p>
            <a:r>
              <a:rPr lang="ja-JP" altLang="en-US" b="0" i="0" dirty="0">
                <a:solidFill>
                  <a:srgbClr val="374151"/>
                </a:solidFill>
                <a:effectLst/>
                <a:latin typeface="Söhne"/>
              </a:rPr>
              <a:t>二次</a:t>
            </a:r>
            <a:r>
              <a:rPr lang="ja-JP" altLang="en-US" b="1" i="0" dirty="0">
                <a:solidFill>
                  <a:srgbClr val="374151"/>
                </a:solidFill>
                <a:effectLst/>
                <a:latin typeface="Söhne"/>
              </a:rPr>
              <a:t>制約なし</a:t>
            </a:r>
            <a:r>
              <a:rPr lang="ja-JP" altLang="en-US" b="0" i="0" dirty="0">
                <a:solidFill>
                  <a:srgbClr val="374151"/>
                </a:solidFill>
                <a:effectLst/>
                <a:latin typeface="Söhne"/>
              </a:rPr>
              <a:t>バイナリ最適化問題</a:t>
            </a:r>
            <a:endParaRPr lang="en-US" altLang="ja-JP" b="0" i="0" dirty="0">
              <a:solidFill>
                <a:srgbClr val="374151"/>
              </a:solidFill>
              <a:effectLst/>
              <a:latin typeface="Söhne"/>
            </a:endParaRPr>
          </a:p>
        </p:txBody>
      </p:sp>
      <p:sp>
        <p:nvSpPr>
          <p:cNvPr id="7" name="箭头: 右弧形 6">
            <a:extLst>
              <a:ext uri="{FF2B5EF4-FFF2-40B4-BE49-F238E27FC236}">
                <a16:creationId xmlns:a16="http://schemas.microsoft.com/office/drawing/2014/main" id="{9931903D-F466-57D6-61E9-930138A6A9D6}"/>
              </a:ext>
            </a:extLst>
          </p:cNvPr>
          <p:cNvSpPr/>
          <p:nvPr/>
        </p:nvSpPr>
        <p:spPr>
          <a:xfrm>
            <a:off x="6675651" y="1666386"/>
            <a:ext cx="621605" cy="1524553"/>
          </a:xfrm>
          <a:prstGeom prst="curved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 name="文本框 8">
            <a:extLst>
              <a:ext uri="{FF2B5EF4-FFF2-40B4-BE49-F238E27FC236}">
                <a16:creationId xmlns:a16="http://schemas.microsoft.com/office/drawing/2014/main" id="{5B2194A3-394C-0C21-7FDB-DA6AA9C5859D}"/>
              </a:ext>
            </a:extLst>
          </p:cNvPr>
          <p:cNvSpPr txBox="1"/>
          <p:nvPr/>
        </p:nvSpPr>
        <p:spPr>
          <a:xfrm>
            <a:off x="7531271" y="2243996"/>
            <a:ext cx="1800493" cy="369332"/>
          </a:xfrm>
          <a:prstGeom prst="rect">
            <a:avLst/>
          </a:prstGeom>
          <a:noFill/>
        </p:spPr>
        <p:txBody>
          <a:bodyPr wrap="none" rtlCol="0">
            <a:spAutoFit/>
          </a:bodyPr>
          <a:lstStyle/>
          <a:p>
            <a:r>
              <a:rPr lang="ja-JP" altLang="en-US" b="0" i="0" dirty="0">
                <a:solidFill>
                  <a:srgbClr val="374151"/>
                </a:solidFill>
                <a:effectLst/>
                <a:latin typeface="Söhne"/>
              </a:rPr>
              <a:t>ペナルティー法</a:t>
            </a:r>
            <a:endParaRPr lang="en-US" altLang="ja-JP" b="0" i="0" dirty="0">
              <a:solidFill>
                <a:srgbClr val="374151"/>
              </a:solidFill>
              <a:effectLst/>
              <a:latin typeface="Söhne"/>
            </a:endParaRPr>
          </a:p>
        </p:txBody>
      </p:sp>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8315500E-7ACB-A3E1-3611-52BC0CD84F9F}"/>
                  </a:ext>
                </a:extLst>
              </p:cNvPr>
              <p:cNvSpPr txBox="1"/>
              <p:nvPr/>
            </p:nvSpPr>
            <p:spPr>
              <a:xfrm>
                <a:off x="600364" y="3827185"/>
                <a:ext cx="5113003" cy="1477328"/>
              </a:xfrm>
              <a:prstGeom prst="rect">
                <a:avLst/>
              </a:prstGeom>
              <a:noFill/>
            </p:spPr>
            <p:txBody>
              <a:bodyPr wrap="square">
                <a:spAutoFit/>
              </a:bodyPr>
              <a:lstStyle/>
              <a:p>
                <a:r>
                  <a:rPr lang="en-US" altLang="ja-JP" dirty="0"/>
                  <a:t>QUBO</a:t>
                </a:r>
                <a:r>
                  <a:rPr lang="ja-JP" altLang="en-US" dirty="0"/>
                  <a:t>の応用例：</a:t>
                </a:r>
                <a:endParaRPr lang="en-US" altLang="zh-CN" dirty="0"/>
              </a:p>
              <a:p>
                <a:pPr marL="285750" indent="-285750">
                  <a:buFont typeface="Arial" panose="020B0604020202020204" pitchFamily="34" charset="0"/>
                  <a:buChar char="•"/>
                </a:pPr>
                <a:r>
                  <a:rPr lang="zh-CN" altLang="en-US" dirty="0"/>
                  <a:t>社会ネットワークでのコミュニティ構造</a:t>
                </a:r>
                <a:endParaRPr lang="en-US" altLang="zh-CN" dirty="0"/>
              </a:p>
              <a:p>
                <a:pPr marL="285750" indent="-285750">
                  <a:buFont typeface="Arial" panose="020B0604020202020204" pitchFamily="34" charset="0"/>
                  <a:buChar char="•"/>
                </a:pPr>
                <a:r>
                  <a:rPr lang="zh-CN" altLang="en-US" dirty="0"/>
                  <a:t>ポートフォリオ最適化問題</a:t>
                </a:r>
                <a:endParaRPr lang="en-US" altLang="zh-CN" dirty="0"/>
              </a:p>
              <a:p>
                <a:pPr marL="285750" indent="-285750">
                  <a:buFont typeface="Arial" panose="020B0604020202020204" pitchFamily="34" charset="0"/>
                  <a:buChar char="•"/>
                </a:pPr>
                <a:r>
                  <a:rPr lang="ja-JP" altLang="en-US" dirty="0"/>
                  <a:t>素因数分解問題</a:t>
                </a:r>
                <a:endParaRPr lang="en-US" altLang="ja-JP" dirty="0"/>
              </a:p>
              <a:p>
                <a:r>
                  <a:rPr lang="en-US" altLang="zh-CN" dirty="0"/>
                  <a:t>	</a:t>
                </a:r>
                <a14:m>
                  <m:oMath xmlns:m="http://schemas.openxmlformats.org/officeDocument/2006/math">
                    <m:r>
                      <a:rPr lang="en-US" altLang="zh-CN" i="1" smtClean="0">
                        <a:latin typeface="Cambria Math" panose="02040503050406030204" pitchFamily="18" charset="0"/>
                      </a:rPr>
                      <m:t>⋮</m:t>
                    </m:r>
                  </m:oMath>
                </a14:m>
                <a:endParaRPr lang="zh-CN" altLang="en-US" dirty="0"/>
              </a:p>
            </p:txBody>
          </p:sp>
        </mc:Choice>
        <mc:Fallback xmlns="">
          <p:sp>
            <p:nvSpPr>
              <p:cNvPr id="13" name="文本框 12">
                <a:extLst>
                  <a:ext uri="{FF2B5EF4-FFF2-40B4-BE49-F238E27FC236}">
                    <a16:creationId xmlns:a16="http://schemas.microsoft.com/office/drawing/2014/main" id="{3BFD94FD-1731-7BD4-C02A-880D1E0E32F0}"/>
                  </a:ext>
                </a:extLst>
              </p:cNvPr>
              <p:cNvSpPr txBox="1">
                <a:spLocks noRot="1" noChangeAspect="1" noMove="1" noResize="1" noEditPoints="1" noAdjustHandles="1" noChangeArrowheads="1" noChangeShapeType="1" noTextEdit="1"/>
              </p:cNvSpPr>
              <p:nvPr/>
            </p:nvSpPr>
            <p:spPr>
              <a:xfrm>
                <a:off x="600364" y="3827185"/>
                <a:ext cx="5113003" cy="1477328"/>
              </a:xfrm>
              <a:prstGeom prst="rect">
                <a:avLst/>
              </a:prstGeom>
              <a:blipFill>
                <a:blip r:embed="rId3"/>
                <a:stretch>
                  <a:fillRect l="-954" t="-2479"/>
                </a:stretch>
              </a:blipFill>
            </p:spPr>
            <p:txBody>
              <a:bodyPr/>
              <a:lstStyle/>
              <a:p>
                <a:r>
                  <a:rPr lang="zh-CN" altLang="en-US">
                    <a:noFill/>
                  </a:rPr>
                  <a:t> </a:t>
                </a:r>
              </a:p>
            </p:txBody>
          </p:sp>
        </mc:Fallback>
      </mc:AlternateContent>
      <p:sp>
        <p:nvSpPr>
          <p:cNvPr id="21" name="文本框 20">
            <a:extLst>
              <a:ext uri="{FF2B5EF4-FFF2-40B4-BE49-F238E27FC236}">
                <a16:creationId xmlns:a16="http://schemas.microsoft.com/office/drawing/2014/main" id="{C934C83B-E13B-47CF-9ADC-E9FE8B61B55A}"/>
              </a:ext>
            </a:extLst>
          </p:cNvPr>
          <p:cNvSpPr txBox="1"/>
          <p:nvPr/>
        </p:nvSpPr>
        <p:spPr>
          <a:xfrm>
            <a:off x="11230520" y="4063865"/>
            <a:ext cx="587012" cy="307777"/>
          </a:xfrm>
          <a:prstGeom prst="rect">
            <a:avLst/>
          </a:prstGeom>
          <a:noFill/>
        </p:spPr>
        <p:txBody>
          <a:bodyPr wrap="square">
            <a:spAutoFit/>
          </a:bodyPr>
          <a:lstStyle/>
          <a:p>
            <a:r>
              <a:rPr lang="en-US" altLang="ja-JP" sz="1400" dirty="0"/>
              <a:t>…</a:t>
            </a:r>
            <a:endParaRPr lang="zh-CN" altLang="en-US" sz="1400" dirty="0"/>
          </a:p>
        </p:txBody>
      </p:sp>
      <mc:AlternateContent xmlns:mc="http://schemas.openxmlformats.org/markup-compatibility/2006" xmlns:a14="http://schemas.microsoft.com/office/drawing/2010/main">
        <mc:Choice Requires="a14">
          <p:sp>
            <p:nvSpPr>
              <p:cNvPr id="22" name="文本框 21">
                <a:extLst>
                  <a:ext uri="{FF2B5EF4-FFF2-40B4-BE49-F238E27FC236}">
                    <a16:creationId xmlns:a16="http://schemas.microsoft.com/office/drawing/2014/main" id="{5BC63A17-9796-A956-C0BC-6D5D52091715}"/>
                  </a:ext>
                </a:extLst>
              </p:cNvPr>
              <p:cNvSpPr txBox="1"/>
              <p:nvPr/>
            </p:nvSpPr>
            <p:spPr>
              <a:xfrm>
                <a:off x="7140500" y="3827185"/>
                <a:ext cx="2751074" cy="1200329"/>
              </a:xfrm>
              <a:prstGeom prst="rect">
                <a:avLst/>
              </a:prstGeom>
              <a:noFill/>
            </p:spPr>
            <p:txBody>
              <a:bodyPr wrap="none" rtlCol="0">
                <a:spAutoFit/>
              </a:bodyPr>
              <a:lstStyle/>
              <a:p>
                <a:r>
                  <a:rPr lang="ja-JP" altLang="en-US" dirty="0"/>
                  <a:t>ソルバー：</a:t>
                </a:r>
                <a:endParaRPr lang="en-US" altLang="ja-JP" dirty="0"/>
              </a:p>
              <a:p>
                <a:pPr marL="285750" indent="-285750">
                  <a:buFont typeface="Arial" panose="020B0604020202020204" pitchFamily="34" charset="0"/>
                  <a:buChar char="•"/>
                </a:pPr>
                <a:r>
                  <a:rPr lang="ja-JP" altLang="en-US" dirty="0"/>
                  <a:t>富士通の</a:t>
                </a:r>
                <a:r>
                  <a:rPr lang="en-US" altLang="ja-JP" dirty="0"/>
                  <a:t>DA</a:t>
                </a:r>
                <a:r>
                  <a:rPr lang="ja-JP" altLang="en-US" dirty="0"/>
                  <a:t>　</a:t>
                </a:r>
                <a:endParaRPr lang="en-US" altLang="ja-JP" dirty="0"/>
              </a:p>
              <a:p>
                <a:pPr marL="285750" indent="-285750">
                  <a:buFont typeface="Arial" panose="020B0604020202020204" pitchFamily="34" charset="0"/>
                  <a:buChar char="•"/>
                </a:pPr>
                <a:r>
                  <a:rPr lang="en-US" altLang="ja-JP" dirty="0" err="1"/>
                  <a:t>Dwave</a:t>
                </a:r>
                <a:r>
                  <a:rPr lang="ja-JP" altLang="en-US" dirty="0"/>
                  <a:t>の量子アニーラ</a:t>
                </a:r>
                <a:endParaRPr lang="en-US" altLang="ja-JP" dirty="0"/>
              </a:p>
              <a:p>
                <a:pP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rPr>
                        <m:t>⋮</m:t>
                      </m:r>
                    </m:oMath>
                  </m:oMathPara>
                </a14:m>
                <a:endParaRPr lang="zh-CN" altLang="en-US" dirty="0"/>
              </a:p>
            </p:txBody>
          </p:sp>
        </mc:Choice>
        <mc:Fallback xmlns="">
          <p:sp>
            <p:nvSpPr>
              <p:cNvPr id="22" name="文本框 21">
                <a:extLst>
                  <a:ext uri="{FF2B5EF4-FFF2-40B4-BE49-F238E27FC236}">
                    <a16:creationId xmlns:a16="http://schemas.microsoft.com/office/drawing/2014/main" id="{579A4CE2-60C7-6D8C-3375-E73A9F9FC666}"/>
                  </a:ext>
                </a:extLst>
              </p:cNvPr>
              <p:cNvSpPr txBox="1">
                <a:spLocks noRot="1" noChangeAspect="1" noMove="1" noResize="1" noEditPoints="1" noAdjustHandles="1" noChangeArrowheads="1" noChangeShapeType="1" noTextEdit="1"/>
              </p:cNvSpPr>
              <p:nvPr/>
            </p:nvSpPr>
            <p:spPr>
              <a:xfrm>
                <a:off x="7140500" y="3827185"/>
                <a:ext cx="2751074" cy="1200329"/>
              </a:xfrm>
              <a:prstGeom prst="rect">
                <a:avLst/>
              </a:prstGeom>
              <a:blipFill>
                <a:blip r:embed="rId4"/>
                <a:stretch>
                  <a:fillRect l="-1770" t="-2538" r="-1549"/>
                </a:stretch>
              </a:blipFill>
            </p:spPr>
            <p:txBody>
              <a:bodyPr/>
              <a:lstStyle/>
              <a:p>
                <a:r>
                  <a:rPr lang="zh-CN" altLang="en-US">
                    <a:noFill/>
                  </a:rPr>
                  <a:t> </a:t>
                </a:r>
              </a:p>
            </p:txBody>
          </p:sp>
        </mc:Fallback>
      </mc:AlternateContent>
      <p:sp>
        <p:nvSpPr>
          <p:cNvPr id="3" name="文本框 2">
            <a:extLst>
              <a:ext uri="{FF2B5EF4-FFF2-40B4-BE49-F238E27FC236}">
                <a16:creationId xmlns:a16="http://schemas.microsoft.com/office/drawing/2014/main" id="{BCCD0BE6-BFF3-62AA-02F5-0B118EFC6456}"/>
              </a:ext>
            </a:extLst>
          </p:cNvPr>
          <p:cNvSpPr txBox="1"/>
          <p:nvPr/>
        </p:nvSpPr>
        <p:spPr>
          <a:xfrm>
            <a:off x="577147" y="5702698"/>
            <a:ext cx="6720109" cy="369332"/>
          </a:xfrm>
          <a:prstGeom prst="rect">
            <a:avLst/>
          </a:prstGeom>
          <a:noFill/>
        </p:spPr>
        <p:txBody>
          <a:bodyPr wrap="none" rtlCol="0">
            <a:spAutoFit/>
          </a:bodyPr>
          <a:lstStyle/>
          <a:p>
            <a:r>
              <a:rPr lang="en-US" altLang="zh-CN" dirty="0"/>
              <a:t>TSP</a:t>
            </a:r>
            <a:r>
              <a:rPr lang="ja-JP" altLang="en-US" dirty="0"/>
              <a:t>問題を例として</a:t>
            </a:r>
            <a:r>
              <a:rPr lang="en-US" altLang="ja-JP" dirty="0"/>
              <a:t>CCO</a:t>
            </a:r>
            <a:r>
              <a:rPr lang="ja-JP" altLang="en-US" dirty="0"/>
              <a:t>から</a:t>
            </a:r>
            <a:r>
              <a:rPr lang="en-US" altLang="ja-JP" dirty="0"/>
              <a:t>QUBO</a:t>
            </a:r>
            <a:r>
              <a:rPr lang="ja-JP" altLang="en-US" dirty="0"/>
              <a:t>へ変換する流れを紹介する</a:t>
            </a:r>
            <a:endParaRPr lang="zh-CN" altLang="en-US" dirty="0"/>
          </a:p>
        </p:txBody>
      </p:sp>
    </p:spTree>
    <p:extLst>
      <p:ext uri="{BB962C8B-B14F-4D97-AF65-F5344CB8AC3E}">
        <p14:creationId xmlns:p14="http://schemas.microsoft.com/office/powerpoint/2010/main" val="39283379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69CDDDF-2E93-AD40-6D62-0DF626A8F71F}"/>
              </a:ext>
            </a:extLst>
          </p:cNvPr>
          <p:cNvSpPr txBox="1"/>
          <p:nvPr/>
        </p:nvSpPr>
        <p:spPr>
          <a:xfrm>
            <a:off x="301086" y="241382"/>
            <a:ext cx="2574744" cy="584775"/>
          </a:xfrm>
          <a:prstGeom prst="rect">
            <a:avLst/>
          </a:prstGeom>
          <a:noFill/>
        </p:spPr>
        <p:txBody>
          <a:bodyPr wrap="none" rtlCol="0">
            <a:spAutoFit/>
          </a:bodyPr>
          <a:lstStyle/>
          <a:p>
            <a:r>
              <a:rPr lang="en-US" altLang="ja-JP" sz="3200" b="1" dirty="0"/>
              <a:t>QUBO</a:t>
            </a:r>
            <a:r>
              <a:rPr lang="ja-JP" altLang="en-US" sz="3200" b="1" dirty="0"/>
              <a:t>モデル</a:t>
            </a:r>
            <a:endParaRPr lang="zh-CN" altLang="en-US" sz="3200" b="1" dirty="0"/>
          </a:p>
        </p:txBody>
      </p:sp>
      <p:sp>
        <p:nvSpPr>
          <p:cNvPr id="3" name="矩形: 圆角 2">
            <a:extLst>
              <a:ext uri="{FF2B5EF4-FFF2-40B4-BE49-F238E27FC236}">
                <a16:creationId xmlns:a16="http://schemas.microsoft.com/office/drawing/2014/main" id="{2CBA0A6C-80CA-A3CE-AAAD-A62116F6E5C9}"/>
              </a:ext>
            </a:extLst>
          </p:cNvPr>
          <p:cNvSpPr/>
          <p:nvPr/>
        </p:nvSpPr>
        <p:spPr>
          <a:xfrm>
            <a:off x="337127" y="964765"/>
            <a:ext cx="11517745" cy="72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4" name="文本框 1">
                <a:extLst>
                  <a:ext uri="{FF2B5EF4-FFF2-40B4-BE49-F238E27FC236}">
                    <a16:creationId xmlns:a16="http://schemas.microsoft.com/office/drawing/2014/main" id="{BFB8E7DB-A4F9-2DAA-1B22-2256A19DDA6F}"/>
                  </a:ext>
                </a:extLst>
              </p:cNvPr>
              <p:cNvSpPr txBox="1"/>
              <p:nvPr/>
            </p:nvSpPr>
            <p:spPr>
              <a:xfrm>
                <a:off x="301086" y="1058860"/>
                <a:ext cx="9199419" cy="354263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ja-JP" sz="1600" b="1" i="0" dirty="0">
                    <a:effectLst/>
                    <a:latin typeface="YakuHanJPs"/>
                  </a:rPr>
                  <a:t>QUBO </a:t>
                </a:r>
                <a:r>
                  <a:rPr lang="en-US" altLang="ja-JP" sz="1600" b="1" dirty="0">
                    <a:latin typeface="YakuHanJPs"/>
                  </a:rPr>
                  <a:t>(</a:t>
                </a:r>
                <a:r>
                  <a:rPr lang="en-US" altLang="zh-CN" sz="1600" b="1" i="0" dirty="0">
                    <a:effectLst/>
                    <a:latin typeface="YakuHanJPs"/>
                  </a:rPr>
                  <a:t>Quadratic Unconstrained Binary Optimization</a:t>
                </a:r>
                <a:r>
                  <a:rPr lang="en-US" altLang="ja-JP" sz="1600" b="1" dirty="0">
                    <a:latin typeface="YakuHanJPs"/>
                  </a:rPr>
                  <a:t>)</a:t>
                </a:r>
                <a:r>
                  <a:rPr lang="ja-JP" altLang="en-US" sz="1600" b="1" dirty="0">
                    <a:latin typeface="YakuHanJPs"/>
                  </a:rPr>
                  <a:t>問題</a:t>
                </a:r>
                <a:endParaRPr lang="en-US" altLang="zh-CN" sz="1600" b="1" i="0" dirty="0">
                  <a:effectLst/>
                  <a:latin typeface="YakuHanJPs"/>
                </a:endParaRPr>
              </a:p>
              <a:p>
                <a:r>
                  <a:rPr lang="ja-JP" altLang="en-US" sz="1600" dirty="0"/>
                  <a:t>二次形式の制約なし二値変数最適化問題</a:t>
                </a:r>
                <a:endParaRPr lang="en-US" altLang="ja-JP" sz="1600" dirty="0"/>
              </a:p>
              <a:p>
                <a:endParaRPr lang="en-US" altLang="ja-JP" sz="1600" dirty="0"/>
              </a:p>
              <a:p>
                <a:r>
                  <a:rPr lang="ja-JP" altLang="en-US" sz="1600" dirty="0"/>
                  <a:t>入力：</a:t>
                </a:r>
                <a:r>
                  <a:rPr lang="en-US" altLang="ja-JP" sz="1600" dirty="0"/>
                  <a:t>QUBO</a:t>
                </a:r>
                <a:r>
                  <a:rPr lang="ja-JP" altLang="en-US" sz="1600" dirty="0"/>
                  <a:t>行列</a:t>
                </a:r>
                <a:endParaRPr lang="en-US" altLang="ja-JP" sz="1600" dirty="0"/>
              </a:p>
              <a:p>
                <a:r>
                  <a:rPr lang="ja-JP" altLang="en-US" sz="1600" dirty="0"/>
                  <a:t>出力：変数</a:t>
                </a:r>
                <a14:m>
                  <m:oMath xmlns:m="http://schemas.openxmlformats.org/officeDocument/2006/math">
                    <m:r>
                      <a:rPr lang="en-US" altLang="ja-JP" sz="1600" b="0" i="1" smtClean="0">
                        <a:latin typeface="Cambria Math" panose="02040503050406030204" pitchFamily="18" charset="0"/>
                      </a:rPr>
                      <m:t>𝑥</m:t>
                    </m:r>
                  </m:oMath>
                </a14:m>
                <a:r>
                  <a:rPr lang="ja-JP" altLang="en-US" sz="1600" dirty="0"/>
                  <a:t>のベクトル</a:t>
                </a:r>
                <a:endParaRPr lang="en-US" altLang="ja-JP" sz="1600" dirty="0"/>
              </a:p>
              <a:p>
                <a:r>
                  <a:rPr lang="ja-JP" altLang="en-US" sz="1600" dirty="0"/>
                  <a:t>与えられた数式を最小値にするベクトル</a:t>
                </a:r>
                <a14:m>
                  <m:oMath xmlns:m="http://schemas.openxmlformats.org/officeDocument/2006/math">
                    <m:r>
                      <a:rPr lang="en-US" altLang="ja-JP" sz="1600" b="0" i="1" smtClean="0">
                        <a:latin typeface="Cambria Math" panose="02040503050406030204" pitchFamily="18" charset="0"/>
                      </a:rPr>
                      <m:t>𝑥</m:t>
                    </m:r>
                  </m:oMath>
                </a14:m>
                <a:r>
                  <a:rPr lang="ja-JP" altLang="en-US" sz="1600" dirty="0"/>
                  <a:t>を求める</a:t>
                </a:r>
                <a:endParaRPr lang="en-US" altLang="ja-JP" sz="1600" dirty="0"/>
              </a:p>
              <a:p>
                <a:endParaRPr lang="en-US" altLang="zh-CN" sz="1600" dirty="0"/>
              </a:p>
              <a:p>
                <a:r>
                  <a:rPr lang="en-US" altLang="ja-JP" sz="1600" dirty="0"/>
                  <a:t>QUBO</a:t>
                </a:r>
                <a:r>
                  <a:rPr lang="ja-JP" altLang="en-US" sz="1600" dirty="0"/>
                  <a:t>の一般的な数式：</a:t>
                </a:r>
                <a:endParaRPr lang="en-US" altLang="ja-JP" sz="1600" dirty="0"/>
              </a:p>
              <a:p>
                <a:pPr/>
                <a14:m>
                  <m:oMathPara xmlns:m="http://schemas.openxmlformats.org/officeDocument/2006/math">
                    <m:oMathParaPr>
                      <m:jc m:val="centerGroup"/>
                    </m:oMathParaPr>
                    <m:oMath xmlns:m="http://schemas.openxmlformats.org/officeDocument/2006/math">
                      <m:r>
                        <a:rPr lang="en-US" altLang="zh-CN" sz="1600" b="0" i="1" smtClean="0">
                          <a:latin typeface="Cambria Math" panose="02040503050406030204" pitchFamily="18" charset="0"/>
                        </a:rPr>
                        <m:t>𝐸</m:t>
                      </m:r>
                      <m:d>
                        <m:dPr>
                          <m:ctrlPr>
                            <a:rPr lang="en-US" altLang="zh-CN" sz="1600" b="0" i="1" smtClean="0">
                              <a:latin typeface="Cambria Math" panose="02040503050406030204" pitchFamily="18" charset="0"/>
                            </a:rPr>
                          </m:ctrlPr>
                        </m:dPr>
                        <m:e>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𝑥</m:t>
                              </m:r>
                            </m:e>
                            <m:sub>
                              <m:r>
                                <a:rPr lang="en-US" altLang="zh-CN" sz="1600" b="0" i="1" smtClean="0">
                                  <a:latin typeface="Cambria Math" panose="02040503050406030204" pitchFamily="18" charset="0"/>
                                </a:rPr>
                                <m:t>1</m:t>
                              </m:r>
                            </m:sub>
                          </m:sSub>
                          <m:r>
                            <a:rPr lang="en-US" altLang="zh-CN" sz="1600" b="0" i="1" smtClean="0">
                              <a:latin typeface="Cambria Math" panose="02040503050406030204" pitchFamily="18" charset="0"/>
                            </a:rPr>
                            <m:t>,</m:t>
                          </m:r>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𝑥</m:t>
                              </m:r>
                            </m:e>
                            <m:sub>
                              <m:r>
                                <a:rPr lang="en-US" altLang="zh-CN" sz="1600" b="0" i="1" smtClean="0">
                                  <a:latin typeface="Cambria Math" panose="02040503050406030204" pitchFamily="18" charset="0"/>
                                </a:rPr>
                                <m:t>2</m:t>
                              </m:r>
                            </m:sub>
                          </m:sSub>
                          <m:r>
                            <a:rPr lang="en-US" altLang="zh-CN" sz="1600" b="0" i="1" smtClean="0">
                              <a:latin typeface="Cambria Math" panose="02040503050406030204" pitchFamily="18" charset="0"/>
                            </a:rPr>
                            <m:t>,…,</m:t>
                          </m:r>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𝑥</m:t>
                              </m:r>
                            </m:e>
                            <m:sub>
                              <m:r>
                                <a:rPr lang="en-US" altLang="zh-CN" sz="1600" b="0" i="1" smtClean="0">
                                  <a:latin typeface="Cambria Math" panose="02040503050406030204" pitchFamily="18" charset="0"/>
                                </a:rPr>
                                <m:t>𝑛</m:t>
                              </m:r>
                            </m:sub>
                          </m:sSub>
                        </m:e>
                      </m:d>
                      <m:r>
                        <a:rPr lang="en-US" altLang="zh-CN" sz="1600" b="0" i="1" smtClean="0">
                          <a:latin typeface="Cambria Math" panose="02040503050406030204" pitchFamily="18" charset="0"/>
                        </a:rPr>
                        <m:t>=</m:t>
                      </m:r>
                      <m:nary>
                        <m:naryPr>
                          <m:chr m:val="∑"/>
                          <m:ctrlPr>
                            <a:rPr lang="en-US" altLang="zh-CN" sz="1600" i="1" smtClean="0">
                              <a:latin typeface="Cambria Math" panose="02040503050406030204" pitchFamily="18" charset="0"/>
                            </a:rPr>
                          </m:ctrlPr>
                        </m:naryPr>
                        <m:sub>
                          <m:r>
                            <m:rPr>
                              <m:brk m:alnAt="23"/>
                            </m:rPr>
                            <a:rPr lang="en-US" altLang="zh-CN" sz="1600" i="1">
                              <a:latin typeface="Cambria Math" panose="02040503050406030204" pitchFamily="18" charset="0"/>
                            </a:rPr>
                            <m:t>𝑖</m:t>
                          </m:r>
                          <m:r>
                            <a:rPr lang="en-US" altLang="zh-CN" sz="1600" i="1">
                              <a:latin typeface="Cambria Math" panose="02040503050406030204" pitchFamily="18" charset="0"/>
                            </a:rPr>
                            <m:t>=1</m:t>
                          </m:r>
                        </m:sub>
                        <m:sup>
                          <m:r>
                            <a:rPr lang="en-US" altLang="zh-CN" sz="1600" i="1">
                              <a:latin typeface="Cambria Math" panose="02040503050406030204" pitchFamily="18" charset="0"/>
                            </a:rPr>
                            <m:t>𝑛</m:t>
                          </m:r>
                        </m:sup>
                        <m:e>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𝑄</m:t>
                              </m:r>
                            </m:e>
                            <m:sub>
                              <m:r>
                                <a:rPr lang="en-US" altLang="zh-CN" sz="1600" i="1">
                                  <a:latin typeface="Cambria Math" panose="02040503050406030204" pitchFamily="18" charset="0"/>
                                </a:rPr>
                                <m:t>𝑖𝑖</m:t>
                              </m:r>
                            </m:sub>
                          </m:sSub>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𝑥</m:t>
                              </m:r>
                            </m:e>
                            <m:sub>
                              <m:r>
                                <a:rPr lang="en-US" altLang="zh-CN" sz="1600" i="1">
                                  <a:latin typeface="Cambria Math" panose="02040503050406030204" pitchFamily="18" charset="0"/>
                                </a:rPr>
                                <m:t>𝑖</m:t>
                              </m:r>
                            </m:sub>
                          </m:sSub>
                        </m:e>
                      </m:nary>
                      <m:r>
                        <a:rPr lang="en-US" altLang="zh-CN" sz="1600" i="1">
                          <a:latin typeface="Cambria Math" panose="02040503050406030204" pitchFamily="18" charset="0"/>
                        </a:rPr>
                        <m:t>+</m:t>
                      </m:r>
                      <m:nary>
                        <m:naryPr>
                          <m:chr m:val="∑"/>
                          <m:ctrlPr>
                            <a:rPr lang="en-US" altLang="zh-CN" sz="1600" i="1">
                              <a:latin typeface="Cambria Math" panose="02040503050406030204" pitchFamily="18" charset="0"/>
                            </a:rPr>
                          </m:ctrlPr>
                        </m:naryPr>
                        <m:sub>
                          <m:r>
                            <m:rPr>
                              <m:brk m:alnAt="23"/>
                            </m:rPr>
                            <a:rPr lang="en-US" altLang="zh-CN" sz="1600" i="1">
                              <a:latin typeface="Cambria Math" panose="02040503050406030204" pitchFamily="18" charset="0"/>
                            </a:rPr>
                            <m:t>𝑖</m:t>
                          </m:r>
                          <m:r>
                            <a:rPr lang="en-US" altLang="zh-CN" sz="1600" i="1">
                              <a:latin typeface="Cambria Math" panose="02040503050406030204" pitchFamily="18" charset="0"/>
                            </a:rPr>
                            <m:t>&lt;</m:t>
                          </m:r>
                          <m:r>
                            <a:rPr lang="en-US" altLang="zh-CN" sz="1600" i="1">
                              <a:latin typeface="Cambria Math" panose="02040503050406030204" pitchFamily="18" charset="0"/>
                            </a:rPr>
                            <m:t>𝑗</m:t>
                          </m:r>
                        </m:sub>
                        <m:sup/>
                        <m:e>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𝑄</m:t>
                              </m:r>
                            </m:e>
                            <m:sub>
                              <m:r>
                                <a:rPr lang="en-US" altLang="zh-CN" sz="1600" i="1">
                                  <a:latin typeface="Cambria Math" panose="02040503050406030204" pitchFamily="18" charset="0"/>
                                </a:rPr>
                                <m:t>𝑖𝑗</m:t>
                              </m:r>
                            </m:sub>
                          </m:sSub>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𝑥</m:t>
                              </m:r>
                            </m:e>
                            <m:sub>
                              <m:r>
                                <a:rPr lang="en-US" altLang="zh-CN" sz="1600" i="1">
                                  <a:latin typeface="Cambria Math" panose="02040503050406030204" pitchFamily="18" charset="0"/>
                                </a:rPr>
                                <m:t>𝑖</m:t>
                              </m:r>
                            </m:sub>
                          </m:sSub>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𝑥</m:t>
                              </m:r>
                            </m:e>
                            <m:sub>
                              <m:r>
                                <a:rPr lang="en-US" altLang="zh-CN" sz="1600" i="1">
                                  <a:latin typeface="Cambria Math" panose="02040503050406030204" pitchFamily="18" charset="0"/>
                                </a:rPr>
                                <m:t>𝑗</m:t>
                              </m:r>
                            </m:sub>
                          </m:sSub>
                        </m:e>
                      </m:nary>
                    </m:oMath>
                  </m:oMathPara>
                </a14:m>
                <a:endParaRPr lang="en-US" altLang="zh-CN" sz="1600" dirty="0"/>
              </a:p>
              <a:p>
                <a:endParaRPr lang="en-US" altLang="zh-CN" sz="1600" dirty="0"/>
              </a:p>
              <a:p>
                <a:endParaRPr lang="en-US" altLang="zh-CN" sz="1600" dirty="0"/>
              </a:p>
              <a:p>
                <a:endParaRPr lang="en-US" altLang="ja-JP" sz="1600" dirty="0"/>
              </a:p>
            </p:txBody>
          </p:sp>
        </mc:Choice>
        <mc:Fallback xmlns="">
          <p:sp>
            <p:nvSpPr>
              <p:cNvPr id="4" name="文本框 1">
                <a:extLst>
                  <a:ext uri="{FF2B5EF4-FFF2-40B4-BE49-F238E27FC236}">
                    <a16:creationId xmlns:a16="http://schemas.microsoft.com/office/drawing/2014/main" id="{BFB8E7DB-A4F9-2DAA-1B22-2256A19DDA6F}"/>
                  </a:ext>
                </a:extLst>
              </p:cNvPr>
              <p:cNvSpPr txBox="1">
                <a:spLocks noRot="1" noChangeAspect="1" noMove="1" noResize="1" noEditPoints="1" noAdjustHandles="1" noChangeArrowheads="1" noChangeShapeType="1" noTextEdit="1"/>
              </p:cNvSpPr>
              <p:nvPr/>
            </p:nvSpPr>
            <p:spPr>
              <a:xfrm>
                <a:off x="301086" y="1058860"/>
                <a:ext cx="9199419" cy="3542636"/>
              </a:xfrm>
              <a:prstGeom prst="rect">
                <a:avLst/>
              </a:prstGeom>
              <a:blipFill>
                <a:blip r:embed="rId2"/>
                <a:stretch>
                  <a:fillRect l="-331" t="-51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AE66AB34-A4EE-F82B-078F-792A7A6DEA8A}"/>
                  </a:ext>
                </a:extLst>
              </p:cNvPr>
              <p:cNvSpPr txBox="1"/>
              <p:nvPr/>
            </p:nvSpPr>
            <p:spPr>
              <a:xfrm>
                <a:off x="6904569" y="3199996"/>
                <a:ext cx="5191871" cy="850810"/>
              </a:xfrm>
              <a:prstGeom prst="rect">
                <a:avLst/>
              </a:prstGeom>
              <a:noFill/>
              <a:ln>
                <a:solidFill>
                  <a:schemeClr val="tx1"/>
                </a:solidFill>
              </a:ln>
            </p:spPr>
            <p:txBody>
              <a:bodyPr wrap="none" rtlCol="0">
                <a:spAutoFit/>
              </a:bodyPr>
              <a:lstStyle/>
              <a:p>
                <a14:m>
                  <m:oMath xmlns:m="http://schemas.openxmlformats.org/officeDocument/2006/math">
                    <m:sSub>
                      <m:sSubPr>
                        <m:ctrlPr>
                          <a:rPr lang="en-US" altLang="zh-CN" sz="1600" i="1" smtClean="0">
                            <a:latin typeface="Cambria Math" panose="02040503050406030204" pitchFamily="18" charset="0"/>
                          </a:rPr>
                        </m:ctrlPr>
                      </m:sSubPr>
                      <m:e>
                        <m:r>
                          <a:rPr lang="en-US" altLang="zh-CN" sz="1600" i="1">
                            <a:latin typeface="Cambria Math" panose="02040503050406030204" pitchFamily="18" charset="0"/>
                          </a:rPr>
                          <m:t>𝑥</m:t>
                        </m:r>
                      </m:e>
                      <m:sub>
                        <m:r>
                          <a:rPr lang="en-US" altLang="zh-CN" sz="1600" i="1">
                            <a:latin typeface="Cambria Math" panose="02040503050406030204" pitchFamily="18" charset="0"/>
                          </a:rPr>
                          <m:t>𝑖</m:t>
                        </m:r>
                      </m:sub>
                    </m:sSub>
                    <m:r>
                      <a:rPr lang="en-US" altLang="zh-CN" sz="1600" b="0" i="1" smtClean="0">
                        <a:latin typeface="Cambria Math" panose="02040503050406030204" pitchFamily="18" charset="0"/>
                      </a:rPr>
                      <m:t> (0,1)</m:t>
                    </m:r>
                  </m:oMath>
                </a14:m>
                <a:r>
                  <a:rPr lang="ja-JP" altLang="en-US" sz="1600" dirty="0"/>
                  <a:t>   バイナリ変数</a:t>
                </a:r>
                <a:endParaRPr lang="en-US" altLang="ja-JP" sz="1600" dirty="0"/>
              </a:p>
              <a:p>
                <a:r>
                  <a:rPr lang="en-US" altLang="zh-CN" sz="1600" b="0" dirty="0"/>
                  <a:t>    </a:t>
                </a:r>
                <a14:m>
                  <m:oMath xmlns:m="http://schemas.openxmlformats.org/officeDocument/2006/math">
                    <m:r>
                      <a:rPr lang="en-US" altLang="zh-CN" sz="1600" b="0" i="1" smtClean="0">
                        <a:latin typeface="Cambria Math" panose="02040503050406030204" pitchFamily="18" charset="0"/>
                      </a:rPr>
                      <m:t>𝑄</m:t>
                    </m:r>
                  </m:oMath>
                </a14:m>
                <a:r>
                  <a:rPr lang="zh-CN" altLang="en-US" sz="1600" dirty="0"/>
                  <a:t>        </a:t>
                </a:r>
                <a:r>
                  <a:rPr lang="en-US" altLang="zh-CN" sz="1600" dirty="0"/>
                  <a:t>QUBO</a:t>
                </a:r>
                <a:r>
                  <a:rPr lang="ja-JP" altLang="en-US" sz="1600" dirty="0"/>
                  <a:t>行列 </a:t>
                </a:r>
                <a:r>
                  <a:rPr lang="en-US" altLang="ja-JP" sz="1600" dirty="0"/>
                  <a:t>(</a:t>
                </a:r>
                <a14:m>
                  <m:oMath xmlns:m="http://schemas.openxmlformats.org/officeDocument/2006/math">
                    <m:sSub>
                      <m:sSubPr>
                        <m:ctrlPr>
                          <a:rPr lang="en-US" altLang="ja-JP" sz="1600" i="1" smtClean="0">
                            <a:latin typeface="Cambria Math" panose="02040503050406030204" pitchFamily="18" charset="0"/>
                          </a:rPr>
                        </m:ctrlPr>
                      </m:sSubPr>
                      <m:e>
                        <m:r>
                          <a:rPr lang="en-US" altLang="ja-JP" sz="1600" b="0" i="1" smtClean="0">
                            <a:latin typeface="Cambria Math" panose="02040503050406030204" pitchFamily="18" charset="0"/>
                          </a:rPr>
                          <m:t>𝑄</m:t>
                        </m:r>
                      </m:e>
                      <m:sub>
                        <m:r>
                          <a:rPr lang="en-US" altLang="ja-JP" sz="1600" b="0" i="1" smtClean="0">
                            <a:latin typeface="Cambria Math" panose="02040503050406030204" pitchFamily="18" charset="0"/>
                          </a:rPr>
                          <m:t>𝑖𝑖</m:t>
                        </m:r>
                      </m:sub>
                    </m:sSub>
                  </m:oMath>
                </a14:m>
                <a:r>
                  <a:rPr lang="ja-JP" altLang="en-US" sz="1600" dirty="0"/>
                  <a:t>一次項の係数</a:t>
                </a:r>
                <a:r>
                  <a:rPr lang="en-US" altLang="ja-JP" sz="1600" dirty="0"/>
                  <a:t> </a:t>
                </a:r>
                <a14:m>
                  <m:oMath xmlns:m="http://schemas.openxmlformats.org/officeDocument/2006/math">
                    <m:sSub>
                      <m:sSubPr>
                        <m:ctrlPr>
                          <a:rPr lang="en-US" altLang="ja-JP" sz="1600" i="1" dirty="0" smtClean="0">
                            <a:latin typeface="Cambria Math" panose="02040503050406030204" pitchFamily="18" charset="0"/>
                          </a:rPr>
                        </m:ctrlPr>
                      </m:sSubPr>
                      <m:e>
                        <m:r>
                          <a:rPr lang="en-US" altLang="ja-JP" sz="1600" b="0" i="1" dirty="0" smtClean="0">
                            <a:latin typeface="Cambria Math" panose="02040503050406030204" pitchFamily="18" charset="0"/>
                          </a:rPr>
                          <m:t>𝑄</m:t>
                        </m:r>
                      </m:e>
                      <m:sub>
                        <m:r>
                          <a:rPr lang="en-US" altLang="ja-JP" sz="1600" b="0" i="1" dirty="0" smtClean="0">
                            <a:latin typeface="Cambria Math" panose="02040503050406030204" pitchFamily="18" charset="0"/>
                          </a:rPr>
                          <m:t>𝑖𝑗</m:t>
                        </m:r>
                      </m:sub>
                    </m:sSub>
                  </m:oMath>
                </a14:m>
                <a:r>
                  <a:rPr lang="ja-JP" altLang="en-US" sz="1600" dirty="0"/>
                  <a:t>二次項の係数</a:t>
                </a:r>
                <a:r>
                  <a:rPr lang="en-US" altLang="ja-JP" sz="1600" dirty="0"/>
                  <a:t>)</a:t>
                </a:r>
              </a:p>
              <a:p>
                <a:r>
                  <a:rPr lang="en-US" altLang="ja-JP" sz="1600" b="0" dirty="0"/>
                  <a:t>    </a:t>
                </a:r>
                <a14:m>
                  <m:oMath xmlns:m="http://schemas.openxmlformats.org/officeDocument/2006/math">
                    <m:r>
                      <a:rPr lang="en-US" altLang="ja-JP" sz="1600" b="0" i="1" smtClean="0">
                        <a:latin typeface="Cambria Math" panose="02040503050406030204" pitchFamily="18" charset="0"/>
                      </a:rPr>
                      <m:t>𝑛</m:t>
                    </m:r>
                  </m:oMath>
                </a14:m>
                <a:r>
                  <a:rPr lang="en-US" altLang="ja-JP" sz="1600" dirty="0"/>
                  <a:t>         </a:t>
                </a:r>
                <a:r>
                  <a:rPr lang="ja-JP" altLang="en-US" sz="1600" dirty="0"/>
                  <a:t>バイナリ変数の個数</a:t>
                </a:r>
                <a:r>
                  <a:rPr lang="en-US" altLang="ja-JP" sz="1600" dirty="0"/>
                  <a:t>   </a:t>
                </a:r>
              </a:p>
            </p:txBody>
          </p:sp>
        </mc:Choice>
        <mc:Fallback xmlns="">
          <p:sp>
            <p:nvSpPr>
              <p:cNvPr id="5" name="文本框 4">
                <a:extLst>
                  <a:ext uri="{FF2B5EF4-FFF2-40B4-BE49-F238E27FC236}">
                    <a16:creationId xmlns:a16="http://schemas.microsoft.com/office/drawing/2014/main" id="{AE66AB34-A4EE-F82B-078F-792A7A6DEA8A}"/>
                  </a:ext>
                </a:extLst>
              </p:cNvPr>
              <p:cNvSpPr txBox="1">
                <a:spLocks noRot="1" noChangeAspect="1" noMove="1" noResize="1" noEditPoints="1" noAdjustHandles="1" noChangeArrowheads="1" noChangeShapeType="1" noTextEdit="1"/>
              </p:cNvSpPr>
              <p:nvPr/>
            </p:nvSpPr>
            <p:spPr>
              <a:xfrm>
                <a:off x="6904569" y="3199996"/>
                <a:ext cx="5191871" cy="850810"/>
              </a:xfrm>
              <a:prstGeom prst="rect">
                <a:avLst/>
              </a:prstGeom>
              <a:blipFill>
                <a:blip r:embed="rId3"/>
                <a:stretch>
                  <a:fillRect t="-1408" b="-7042"/>
                </a:stretch>
              </a:blipFill>
              <a:ln>
                <a:solidFill>
                  <a:schemeClr val="tx1"/>
                </a:solidFill>
              </a:ln>
            </p:spPr>
            <p:txBody>
              <a:bodyPr/>
              <a:lstStyle/>
              <a:p>
                <a:r>
                  <a:rPr lang="zh-CN" altLang="en-US">
                    <a:noFill/>
                  </a:rPr>
                  <a:t> </a:t>
                </a:r>
              </a:p>
            </p:txBody>
          </p:sp>
        </mc:Fallback>
      </mc:AlternateContent>
      <p:graphicFrame>
        <p:nvGraphicFramePr>
          <p:cNvPr id="6" name="表格 5">
            <a:extLst>
              <a:ext uri="{FF2B5EF4-FFF2-40B4-BE49-F238E27FC236}">
                <a16:creationId xmlns:a16="http://schemas.microsoft.com/office/drawing/2014/main" id="{119CE600-E3D0-490A-FA40-EDFF4722E5D3}"/>
              </a:ext>
            </a:extLst>
          </p:cNvPr>
          <p:cNvGraphicFramePr>
            <a:graphicFrameLocks noGrp="1"/>
          </p:cNvGraphicFramePr>
          <p:nvPr/>
        </p:nvGraphicFramePr>
        <p:xfrm>
          <a:off x="863292" y="4968394"/>
          <a:ext cx="1728000" cy="1512000"/>
        </p:xfrm>
        <a:graphic>
          <a:graphicData uri="http://schemas.openxmlformats.org/drawingml/2006/table">
            <a:tbl>
              <a:tblPr firstRow="1" bandRow="1">
                <a:tableStyleId>{5C22544A-7EE6-4342-B048-85BDC9FD1C3A}</a:tableStyleId>
              </a:tblPr>
              <a:tblGrid>
                <a:gridCol w="432000">
                  <a:extLst>
                    <a:ext uri="{9D8B030D-6E8A-4147-A177-3AD203B41FA5}">
                      <a16:colId xmlns:a16="http://schemas.microsoft.com/office/drawing/2014/main" val="3882023733"/>
                    </a:ext>
                  </a:extLst>
                </a:gridCol>
                <a:gridCol w="432000">
                  <a:extLst>
                    <a:ext uri="{9D8B030D-6E8A-4147-A177-3AD203B41FA5}">
                      <a16:colId xmlns:a16="http://schemas.microsoft.com/office/drawing/2014/main" val="161613265"/>
                    </a:ext>
                  </a:extLst>
                </a:gridCol>
                <a:gridCol w="432000">
                  <a:extLst>
                    <a:ext uri="{9D8B030D-6E8A-4147-A177-3AD203B41FA5}">
                      <a16:colId xmlns:a16="http://schemas.microsoft.com/office/drawing/2014/main" val="2443345821"/>
                    </a:ext>
                  </a:extLst>
                </a:gridCol>
                <a:gridCol w="432000">
                  <a:extLst>
                    <a:ext uri="{9D8B030D-6E8A-4147-A177-3AD203B41FA5}">
                      <a16:colId xmlns:a16="http://schemas.microsoft.com/office/drawing/2014/main" val="1077412032"/>
                    </a:ext>
                  </a:extLst>
                </a:gridCol>
              </a:tblGrid>
              <a:tr h="378000">
                <a:tc>
                  <a:txBody>
                    <a:bodyPr/>
                    <a:lstStyle/>
                    <a:p>
                      <a:pPr algn="ctr"/>
                      <a:r>
                        <a:rPr lang="en-US" altLang="zh-CN" dirty="0">
                          <a:solidFill>
                            <a:srgbClr val="FF0000"/>
                          </a:solidFill>
                        </a:rPr>
                        <a:t>1</a:t>
                      </a:r>
                      <a:endParaRPr lang="zh-CN" alt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n-US" altLang="zh-CN" dirty="0">
                          <a:solidFill>
                            <a:srgbClr val="0070C0"/>
                          </a:solidFill>
                        </a:rPr>
                        <a:t>5</a:t>
                      </a:r>
                      <a:endParaRPr lang="zh-CN" altLang="en-US"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n-US" altLang="zh-CN" dirty="0">
                          <a:solidFill>
                            <a:srgbClr val="0070C0"/>
                          </a:solidFill>
                        </a:rPr>
                        <a:t>1</a:t>
                      </a:r>
                      <a:endParaRPr lang="zh-CN" altLang="en-US"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n-US" altLang="zh-CN" dirty="0">
                          <a:solidFill>
                            <a:srgbClr val="0070C0"/>
                          </a:solidFill>
                        </a:rPr>
                        <a:t>0</a:t>
                      </a:r>
                      <a:endParaRPr lang="zh-CN" altLang="en-US"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2512718715"/>
                  </a:ext>
                </a:extLst>
              </a:tr>
              <a:tr h="378000">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b="1" dirty="0">
                          <a:solidFill>
                            <a:srgbClr val="FF0000"/>
                          </a:solidFill>
                        </a:rPr>
                        <a:t>2</a:t>
                      </a:r>
                      <a:endParaRPr lang="zh-CN" altLang="en-US"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n-US" altLang="zh-CN" b="1" dirty="0">
                          <a:solidFill>
                            <a:srgbClr val="0070C0"/>
                          </a:solidFill>
                        </a:rPr>
                        <a:t>-2</a:t>
                      </a:r>
                      <a:endParaRPr lang="zh-CN" altLang="en-US" b="1"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n-US" altLang="zh-CN" b="1" dirty="0">
                          <a:solidFill>
                            <a:srgbClr val="0070C0"/>
                          </a:solidFill>
                        </a:rPr>
                        <a:t>-4</a:t>
                      </a:r>
                      <a:endParaRPr lang="zh-CN" altLang="en-US" b="1"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879182015"/>
                  </a:ext>
                </a:extLst>
              </a:tr>
              <a:tr h="378000">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b="1" dirty="0">
                          <a:solidFill>
                            <a:srgbClr val="FF0000"/>
                          </a:solidFill>
                        </a:rPr>
                        <a:t>0</a:t>
                      </a:r>
                      <a:endParaRPr lang="zh-CN" altLang="en-US"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n-US" altLang="zh-CN" b="1" dirty="0">
                          <a:solidFill>
                            <a:srgbClr val="0070C0"/>
                          </a:solidFill>
                        </a:rPr>
                        <a:t>0</a:t>
                      </a:r>
                      <a:endParaRPr lang="zh-CN" altLang="en-US" b="1"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74604142"/>
                  </a:ext>
                </a:extLst>
              </a:tr>
              <a:tr h="378000">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b="1" dirty="0">
                          <a:solidFill>
                            <a:srgbClr val="FF0000"/>
                          </a:solidFill>
                        </a:rPr>
                        <a:t>-3</a:t>
                      </a:r>
                      <a:endParaRPr lang="zh-CN" altLang="en-US"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480940471"/>
                  </a:ext>
                </a:extLst>
              </a:tr>
            </a:tbl>
          </a:graphicData>
        </a:graphic>
      </p:graphicFrame>
      <p:sp>
        <p:nvSpPr>
          <p:cNvPr id="7" name="文本框 6">
            <a:extLst>
              <a:ext uri="{FF2B5EF4-FFF2-40B4-BE49-F238E27FC236}">
                <a16:creationId xmlns:a16="http://schemas.microsoft.com/office/drawing/2014/main" id="{10AEEF0A-94AF-1E7D-8573-0E54DE670F21}"/>
              </a:ext>
            </a:extLst>
          </p:cNvPr>
          <p:cNvSpPr txBox="1"/>
          <p:nvPr/>
        </p:nvSpPr>
        <p:spPr>
          <a:xfrm>
            <a:off x="337127" y="4004767"/>
            <a:ext cx="3209533" cy="584775"/>
          </a:xfrm>
          <a:prstGeom prst="rect">
            <a:avLst/>
          </a:prstGeom>
          <a:noFill/>
        </p:spPr>
        <p:txBody>
          <a:bodyPr wrap="none" rtlCol="0">
            <a:spAutoFit/>
          </a:bodyPr>
          <a:lstStyle/>
          <a:p>
            <a:r>
              <a:rPr lang="ja-JP" altLang="en-US" sz="1600" dirty="0"/>
              <a:t>例えば：</a:t>
            </a:r>
            <a:endParaRPr lang="en-US" altLang="ja-JP" sz="1600" dirty="0"/>
          </a:p>
          <a:p>
            <a:r>
              <a:rPr lang="ja-JP" altLang="en-US" sz="1600" dirty="0"/>
              <a:t>バイナリ変数四つある</a:t>
            </a:r>
            <a:r>
              <a:rPr lang="en-US" altLang="ja-JP" sz="1600" dirty="0"/>
              <a:t>QUBO</a:t>
            </a:r>
            <a:r>
              <a:rPr lang="ja-JP" altLang="en-US" sz="1600" dirty="0"/>
              <a:t>問題</a:t>
            </a:r>
            <a:endParaRPr lang="zh-CN" altLang="en-US" sz="1600" dirty="0"/>
          </a:p>
        </p:txBody>
      </p:sp>
      <p:grpSp>
        <p:nvGrpSpPr>
          <p:cNvPr id="15" name="组合 14">
            <a:extLst>
              <a:ext uri="{FF2B5EF4-FFF2-40B4-BE49-F238E27FC236}">
                <a16:creationId xmlns:a16="http://schemas.microsoft.com/office/drawing/2014/main" id="{AC45C61D-CB82-0C4C-56A2-0C6A83B0EFDF}"/>
              </a:ext>
            </a:extLst>
          </p:cNvPr>
          <p:cNvGrpSpPr/>
          <p:nvPr/>
        </p:nvGrpSpPr>
        <p:grpSpPr>
          <a:xfrm>
            <a:off x="495050" y="4488588"/>
            <a:ext cx="2057679" cy="1879151"/>
            <a:chOff x="1302739" y="4488588"/>
            <a:chExt cx="2057679" cy="1879151"/>
          </a:xfrm>
        </p:grpSpPr>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9DDB27DD-0D12-E99F-7353-42E802578A2D}"/>
                    </a:ext>
                  </a:extLst>
                </p:cNvPr>
                <p:cNvSpPr txBox="1"/>
                <p:nvPr/>
              </p:nvSpPr>
              <p:spPr>
                <a:xfrm>
                  <a:off x="1302739" y="4828856"/>
                  <a:ext cx="291042" cy="1538883"/>
                </a:xfrm>
                <a:prstGeom prst="rect">
                  <a:avLst/>
                </a:prstGeom>
                <a:noFill/>
              </p:spPr>
              <p:txBody>
                <a:bodyPr wrap="none" lIns="0" tIns="0" rIns="0" bIns="0" rtlCol="0">
                  <a:spAutoFit/>
                </a:bodyPr>
                <a:lstStyle/>
                <a:p>
                  <a:pPr>
                    <a:lnSpc>
                      <a:spcPts val="3000"/>
                    </a:lnSpc>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oMath>
                    </m:oMathPara>
                  </a14:m>
                  <a:endParaRPr lang="en-US" altLang="zh-CN" dirty="0"/>
                </a:p>
                <a:p>
                  <a:pPr>
                    <a:lnSpc>
                      <a:spcPts val="3000"/>
                    </a:lnSpc>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2</m:t>
                            </m:r>
                          </m:sub>
                        </m:sSub>
                      </m:oMath>
                    </m:oMathPara>
                  </a14:m>
                  <a:endParaRPr lang="en-US" altLang="zh-CN" dirty="0"/>
                </a:p>
                <a:p>
                  <a:pPr>
                    <a:lnSpc>
                      <a:spcPts val="3000"/>
                    </a:lnSpc>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3</m:t>
                            </m:r>
                          </m:sub>
                        </m:sSub>
                      </m:oMath>
                    </m:oMathPara>
                  </a14:m>
                  <a:endParaRPr lang="en-US" altLang="zh-CN" dirty="0"/>
                </a:p>
                <a:p>
                  <a:pPr>
                    <a:lnSpc>
                      <a:spcPts val="3000"/>
                    </a:lnSpc>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4</m:t>
                            </m:r>
                          </m:sub>
                        </m:sSub>
                      </m:oMath>
                    </m:oMathPara>
                  </a14:m>
                  <a:endParaRPr lang="en-US" altLang="zh-CN" dirty="0"/>
                </a:p>
              </p:txBody>
            </p:sp>
          </mc:Choice>
          <mc:Fallback xmlns="">
            <p:sp>
              <p:nvSpPr>
                <p:cNvPr id="8" name="文本框 7">
                  <a:extLst>
                    <a:ext uri="{FF2B5EF4-FFF2-40B4-BE49-F238E27FC236}">
                      <a16:creationId xmlns:a16="http://schemas.microsoft.com/office/drawing/2014/main" id="{9DDB27DD-0D12-E99F-7353-42E802578A2D}"/>
                    </a:ext>
                  </a:extLst>
                </p:cNvPr>
                <p:cNvSpPr txBox="1">
                  <a:spLocks noRot="1" noChangeAspect="1" noMove="1" noResize="1" noEditPoints="1" noAdjustHandles="1" noChangeArrowheads="1" noChangeShapeType="1" noTextEdit="1"/>
                </p:cNvSpPr>
                <p:nvPr/>
              </p:nvSpPr>
              <p:spPr>
                <a:xfrm>
                  <a:off x="1302739" y="4828856"/>
                  <a:ext cx="291042" cy="1538883"/>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68164620-79B5-CF7F-A0A3-AA0711FAD04E}"/>
                    </a:ext>
                  </a:extLst>
                </p:cNvPr>
                <p:cNvSpPr txBox="1"/>
                <p:nvPr/>
              </p:nvSpPr>
              <p:spPr>
                <a:xfrm>
                  <a:off x="1670981" y="4488588"/>
                  <a:ext cx="1689437" cy="384721"/>
                </a:xfrm>
                <a:prstGeom prst="rect">
                  <a:avLst/>
                </a:prstGeom>
                <a:noFill/>
              </p:spPr>
              <p:txBody>
                <a:bodyPr wrap="none" lIns="0" tIns="0" rIns="0" bIns="0" rtlCol="0">
                  <a:spAutoFit/>
                </a:bodyPr>
                <a:lstStyle/>
                <a:p>
                  <a:pPr>
                    <a:lnSpc>
                      <a:spcPts val="3000"/>
                    </a:lnSpc>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     </m:t>
                        </m:r>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     </m:t>
                        </m:r>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3</m:t>
                            </m:r>
                          </m:sub>
                        </m:sSub>
                        <m:r>
                          <a:rPr lang="en-US" altLang="zh-CN" b="0" i="1" smtClean="0">
                            <a:latin typeface="Cambria Math" panose="02040503050406030204" pitchFamily="18" charset="0"/>
                          </a:rPr>
                          <m:t>    </m:t>
                        </m:r>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4</m:t>
                            </m:r>
                          </m:sub>
                        </m:sSub>
                      </m:oMath>
                    </m:oMathPara>
                  </a14:m>
                  <a:endParaRPr lang="en-US" altLang="zh-CN" dirty="0"/>
                </a:p>
              </p:txBody>
            </p:sp>
          </mc:Choice>
          <mc:Fallback xmlns="">
            <p:sp>
              <p:nvSpPr>
                <p:cNvPr id="14" name="文本框 13">
                  <a:extLst>
                    <a:ext uri="{FF2B5EF4-FFF2-40B4-BE49-F238E27FC236}">
                      <a16:creationId xmlns:a16="http://schemas.microsoft.com/office/drawing/2014/main" id="{68164620-79B5-CF7F-A0A3-AA0711FAD04E}"/>
                    </a:ext>
                  </a:extLst>
                </p:cNvPr>
                <p:cNvSpPr txBox="1">
                  <a:spLocks noRot="1" noChangeAspect="1" noMove="1" noResize="1" noEditPoints="1" noAdjustHandles="1" noChangeArrowheads="1" noChangeShapeType="1" noTextEdit="1"/>
                </p:cNvSpPr>
                <p:nvPr/>
              </p:nvSpPr>
              <p:spPr>
                <a:xfrm>
                  <a:off x="1670981" y="4488588"/>
                  <a:ext cx="1689437" cy="384721"/>
                </a:xfrm>
                <a:prstGeom prst="rect">
                  <a:avLst/>
                </a:prstGeom>
                <a:blipFill>
                  <a:blip r:embed="rId5"/>
                  <a:stretch>
                    <a:fillRect/>
                  </a:stretch>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7181AE21-D1ED-DDC9-C2D4-C91D7A515906}"/>
                  </a:ext>
                </a:extLst>
              </p:cNvPr>
              <p:cNvSpPr txBox="1"/>
              <p:nvPr/>
            </p:nvSpPr>
            <p:spPr>
              <a:xfrm>
                <a:off x="3213922" y="4770773"/>
                <a:ext cx="6942382"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𝐸</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3</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4</m:t>
                              </m:r>
                            </m:sub>
                          </m:sSub>
                        </m:e>
                      </m:d>
                      <m:r>
                        <a:rPr lang="en-US" altLang="zh-CN" b="0" i="1" smtClean="0">
                          <a:latin typeface="Cambria Math" panose="02040503050406030204" pitchFamily="18" charset="0"/>
                        </a:rPr>
                        <m:t>=</m:t>
                      </m:r>
                      <m:sSub>
                        <m:sSubPr>
                          <m:ctrlPr>
                            <a:rPr lang="en-US" altLang="zh-CN" b="0" i="1" smtClean="0">
                              <a:solidFill>
                                <a:srgbClr val="FF0000"/>
                              </a:solidFill>
                              <a:latin typeface="Cambria Math" panose="02040503050406030204" pitchFamily="18" charset="0"/>
                            </a:rPr>
                          </m:ctrlPr>
                        </m:sSubPr>
                        <m:e>
                          <m:r>
                            <a:rPr lang="en-US" altLang="zh-CN" b="0" i="1" smtClean="0">
                              <a:solidFill>
                                <a:srgbClr val="FF0000"/>
                              </a:solidFill>
                              <a:latin typeface="Cambria Math" panose="02040503050406030204" pitchFamily="18" charset="0"/>
                            </a:rPr>
                            <m:t>𝑥</m:t>
                          </m:r>
                        </m:e>
                        <m:sub>
                          <m:r>
                            <a:rPr lang="en-US" altLang="zh-CN" b="0" i="1" smtClean="0">
                              <a:solidFill>
                                <a:srgbClr val="FF0000"/>
                              </a:solidFill>
                              <a:latin typeface="Cambria Math" panose="02040503050406030204" pitchFamily="18" charset="0"/>
                            </a:rPr>
                            <m:t>1</m:t>
                          </m:r>
                        </m:sub>
                      </m:sSub>
                      <m:r>
                        <a:rPr lang="en-US" altLang="zh-CN" b="0" i="1" smtClean="0">
                          <a:solidFill>
                            <a:srgbClr val="FF0000"/>
                          </a:solidFill>
                          <a:latin typeface="Cambria Math" panose="02040503050406030204" pitchFamily="18" charset="0"/>
                        </a:rPr>
                        <m:t>+2</m:t>
                      </m:r>
                      <m:sSub>
                        <m:sSubPr>
                          <m:ctrlPr>
                            <a:rPr lang="en-US" altLang="zh-CN" b="0" i="1" smtClean="0">
                              <a:solidFill>
                                <a:srgbClr val="FF0000"/>
                              </a:solidFill>
                              <a:latin typeface="Cambria Math" panose="02040503050406030204" pitchFamily="18" charset="0"/>
                            </a:rPr>
                          </m:ctrlPr>
                        </m:sSubPr>
                        <m:e>
                          <m:r>
                            <a:rPr lang="en-US" altLang="zh-CN" b="0" i="1" smtClean="0">
                              <a:solidFill>
                                <a:srgbClr val="FF0000"/>
                              </a:solidFill>
                              <a:latin typeface="Cambria Math" panose="02040503050406030204" pitchFamily="18" charset="0"/>
                            </a:rPr>
                            <m:t>𝑥</m:t>
                          </m:r>
                        </m:e>
                        <m:sub>
                          <m:r>
                            <a:rPr lang="en-US" altLang="zh-CN" b="0" i="1" smtClean="0">
                              <a:solidFill>
                                <a:srgbClr val="FF0000"/>
                              </a:solidFill>
                              <a:latin typeface="Cambria Math" panose="02040503050406030204" pitchFamily="18" charset="0"/>
                            </a:rPr>
                            <m:t>2</m:t>
                          </m:r>
                        </m:sub>
                      </m:sSub>
                      <m:r>
                        <a:rPr lang="en-US" altLang="zh-CN" b="0" i="1" smtClean="0">
                          <a:solidFill>
                            <a:srgbClr val="FF0000"/>
                          </a:solidFill>
                          <a:latin typeface="Cambria Math" panose="02040503050406030204" pitchFamily="18" charset="0"/>
                        </a:rPr>
                        <m:t>−3</m:t>
                      </m:r>
                      <m:sSub>
                        <m:sSubPr>
                          <m:ctrlPr>
                            <a:rPr lang="en-US" altLang="zh-CN" b="0" i="1" smtClean="0">
                              <a:solidFill>
                                <a:srgbClr val="FF0000"/>
                              </a:solidFill>
                              <a:latin typeface="Cambria Math" panose="02040503050406030204" pitchFamily="18" charset="0"/>
                            </a:rPr>
                          </m:ctrlPr>
                        </m:sSubPr>
                        <m:e>
                          <m:r>
                            <a:rPr lang="en-US" altLang="zh-CN" b="0" i="1" smtClean="0">
                              <a:solidFill>
                                <a:srgbClr val="FF0000"/>
                              </a:solidFill>
                              <a:latin typeface="Cambria Math" panose="02040503050406030204" pitchFamily="18" charset="0"/>
                            </a:rPr>
                            <m:t>𝑥</m:t>
                          </m:r>
                        </m:e>
                        <m:sub>
                          <m:r>
                            <a:rPr lang="en-US" altLang="zh-CN" b="0" i="1" smtClean="0">
                              <a:solidFill>
                                <a:srgbClr val="FF0000"/>
                              </a:solidFill>
                              <a:latin typeface="Cambria Math" panose="02040503050406030204" pitchFamily="18" charset="0"/>
                            </a:rPr>
                            <m:t>4</m:t>
                          </m:r>
                        </m:sub>
                      </m:sSub>
                      <m:r>
                        <a:rPr lang="en-US" altLang="zh-CN" b="0" i="1" smtClean="0">
                          <a:solidFill>
                            <a:srgbClr val="0070C0"/>
                          </a:solidFill>
                          <a:latin typeface="Cambria Math" panose="02040503050406030204" pitchFamily="18" charset="0"/>
                        </a:rPr>
                        <m:t>+5</m:t>
                      </m:r>
                      <m:sSub>
                        <m:sSubPr>
                          <m:ctrlPr>
                            <a:rPr lang="en-US" altLang="zh-CN" b="0" i="1" smtClean="0">
                              <a:solidFill>
                                <a:srgbClr val="0070C0"/>
                              </a:solidFill>
                              <a:latin typeface="Cambria Math" panose="02040503050406030204" pitchFamily="18" charset="0"/>
                            </a:rPr>
                          </m:ctrlPr>
                        </m:sSubPr>
                        <m:e>
                          <m:r>
                            <a:rPr lang="en-US" altLang="zh-CN" b="0" i="1" smtClean="0">
                              <a:solidFill>
                                <a:srgbClr val="0070C0"/>
                              </a:solidFill>
                              <a:latin typeface="Cambria Math" panose="02040503050406030204" pitchFamily="18" charset="0"/>
                            </a:rPr>
                            <m:t>𝑥</m:t>
                          </m:r>
                        </m:e>
                        <m:sub>
                          <m:r>
                            <a:rPr lang="en-US" altLang="zh-CN" b="0" i="1" smtClean="0">
                              <a:solidFill>
                                <a:srgbClr val="0070C0"/>
                              </a:solidFill>
                              <a:latin typeface="Cambria Math" panose="02040503050406030204" pitchFamily="18" charset="0"/>
                            </a:rPr>
                            <m:t>1</m:t>
                          </m:r>
                        </m:sub>
                      </m:sSub>
                      <m:sSub>
                        <m:sSubPr>
                          <m:ctrlPr>
                            <a:rPr lang="en-US" altLang="zh-CN" b="0" i="1" smtClean="0">
                              <a:solidFill>
                                <a:srgbClr val="0070C0"/>
                              </a:solidFill>
                              <a:latin typeface="Cambria Math" panose="02040503050406030204" pitchFamily="18" charset="0"/>
                            </a:rPr>
                          </m:ctrlPr>
                        </m:sSubPr>
                        <m:e>
                          <m:r>
                            <a:rPr lang="en-US" altLang="zh-CN" b="0" i="1" smtClean="0">
                              <a:solidFill>
                                <a:srgbClr val="0070C0"/>
                              </a:solidFill>
                              <a:latin typeface="Cambria Math" panose="02040503050406030204" pitchFamily="18" charset="0"/>
                            </a:rPr>
                            <m:t>𝑥</m:t>
                          </m:r>
                        </m:e>
                        <m:sub>
                          <m:r>
                            <a:rPr lang="en-US" altLang="zh-CN" b="0" i="1" smtClean="0">
                              <a:solidFill>
                                <a:srgbClr val="0070C0"/>
                              </a:solidFill>
                              <a:latin typeface="Cambria Math" panose="02040503050406030204" pitchFamily="18" charset="0"/>
                            </a:rPr>
                            <m:t>2</m:t>
                          </m:r>
                        </m:sub>
                      </m:sSub>
                      <m:r>
                        <a:rPr lang="en-US" altLang="zh-CN" b="0" i="1" smtClean="0">
                          <a:solidFill>
                            <a:srgbClr val="0070C0"/>
                          </a:solidFill>
                          <a:latin typeface="Cambria Math" panose="02040503050406030204" pitchFamily="18" charset="0"/>
                        </a:rPr>
                        <m:t>−2</m:t>
                      </m:r>
                      <m:sSub>
                        <m:sSubPr>
                          <m:ctrlPr>
                            <a:rPr lang="en-US" altLang="zh-CN" b="0" i="1" smtClean="0">
                              <a:solidFill>
                                <a:srgbClr val="0070C0"/>
                              </a:solidFill>
                              <a:latin typeface="Cambria Math" panose="02040503050406030204" pitchFamily="18" charset="0"/>
                            </a:rPr>
                          </m:ctrlPr>
                        </m:sSubPr>
                        <m:e>
                          <m:r>
                            <a:rPr lang="en-US" altLang="zh-CN" b="0" i="1" smtClean="0">
                              <a:solidFill>
                                <a:srgbClr val="0070C0"/>
                              </a:solidFill>
                              <a:latin typeface="Cambria Math" panose="02040503050406030204" pitchFamily="18" charset="0"/>
                            </a:rPr>
                            <m:t>𝑥</m:t>
                          </m:r>
                        </m:e>
                        <m:sub>
                          <m:r>
                            <a:rPr lang="en-US" altLang="zh-CN" b="0" i="1" smtClean="0">
                              <a:solidFill>
                                <a:srgbClr val="0070C0"/>
                              </a:solidFill>
                              <a:latin typeface="Cambria Math" panose="02040503050406030204" pitchFamily="18" charset="0"/>
                            </a:rPr>
                            <m:t>2</m:t>
                          </m:r>
                        </m:sub>
                      </m:sSub>
                      <m:sSub>
                        <m:sSubPr>
                          <m:ctrlPr>
                            <a:rPr lang="en-US" altLang="zh-CN" b="0" i="1" smtClean="0">
                              <a:solidFill>
                                <a:srgbClr val="0070C0"/>
                              </a:solidFill>
                              <a:latin typeface="Cambria Math" panose="02040503050406030204" pitchFamily="18" charset="0"/>
                            </a:rPr>
                          </m:ctrlPr>
                        </m:sSubPr>
                        <m:e>
                          <m:r>
                            <a:rPr lang="en-US" altLang="zh-CN" b="0" i="1" smtClean="0">
                              <a:solidFill>
                                <a:srgbClr val="0070C0"/>
                              </a:solidFill>
                              <a:latin typeface="Cambria Math" panose="02040503050406030204" pitchFamily="18" charset="0"/>
                            </a:rPr>
                            <m:t>𝑥</m:t>
                          </m:r>
                        </m:e>
                        <m:sub>
                          <m:r>
                            <a:rPr lang="en-US" altLang="zh-CN" b="0" i="1" smtClean="0">
                              <a:solidFill>
                                <a:srgbClr val="0070C0"/>
                              </a:solidFill>
                              <a:latin typeface="Cambria Math" panose="02040503050406030204" pitchFamily="18" charset="0"/>
                            </a:rPr>
                            <m:t>3</m:t>
                          </m:r>
                        </m:sub>
                      </m:sSub>
                      <m:r>
                        <a:rPr lang="en-US" altLang="zh-CN" b="0" i="1" smtClean="0">
                          <a:solidFill>
                            <a:srgbClr val="0070C0"/>
                          </a:solidFill>
                          <a:latin typeface="Cambria Math" panose="02040503050406030204" pitchFamily="18" charset="0"/>
                        </a:rPr>
                        <m:t>+</m:t>
                      </m:r>
                      <m:sSub>
                        <m:sSubPr>
                          <m:ctrlPr>
                            <a:rPr lang="en-US" altLang="zh-CN" b="0" i="1" smtClean="0">
                              <a:solidFill>
                                <a:srgbClr val="0070C0"/>
                              </a:solidFill>
                              <a:latin typeface="Cambria Math" panose="02040503050406030204" pitchFamily="18" charset="0"/>
                            </a:rPr>
                          </m:ctrlPr>
                        </m:sSubPr>
                        <m:e>
                          <m:r>
                            <a:rPr lang="en-US" altLang="zh-CN" b="0" i="1" smtClean="0">
                              <a:solidFill>
                                <a:srgbClr val="0070C0"/>
                              </a:solidFill>
                              <a:latin typeface="Cambria Math" panose="02040503050406030204" pitchFamily="18" charset="0"/>
                            </a:rPr>
                            <m:t>𝑥</m:t>
                          </m:r>
                        </m:e>
                        <m:sub>
                          <m:r>
                            <a:rPr lang="en-US" altLang="zh-CN" b="0" i="1" smtClean="0">
                              <a:solidFill>
                                <a:srgbClr val="0070C0"/>
                              </a:solidFill>
                              <a:latin typeface="Cambria Math" panose="02040503050406030204" pitchFamily="18" charset="0"/>
                            </a:rPr>
                            <m:t>1</m:t>
                          </m:r>
                        </m:sub>
                      </m:sSub>
                      <m:sSub>
                        <m:sSubPr>
                          <m:ctrlPr>
                            <a:rPr lang="en-US" altLang="zh-CN" b="0" i="1" smtClean="0">
                              <a:solidFill>
                                <a:srgbClr val="0070C0"/>
                              </a:solidFill>
                              <a:latin typeface="Cambria Math" panose="02040503050406030204" pitchFamily="18" charset="0"/>
                            </a:rPr>
                          </m:ctrlPr>
                        </m:sSubPr>
                        <m:e>
                          <m:r>
                            <a:rPr lang="en-US" altLang="zh-CN" b="0" i="1" smtClean="0">
                              <a:solidFill>
                                <a:srgbClr val="0070C0"/>
                              </a:solidFill>
                              <a:latin typeface="Cambria Math" panose="02040503050406030204" pitchFamily="18" charset="0"/>
                            </a:rPr>
                            <m:t>𝑥</m:t>
                          </m:r>
                        </m:e>
                        <m:sub>
                          <m:r>
                            <a:rPr lang="en-US" altLang="zh-CN" b="0" i="1" smtClean="0">
                              <a:solidFill>
                                <a:srgbClr val="0070C0"/>
                              </a:solidFill>
                              <a:latin typeface="Cambria Math" panose="02040503050406030204" pitchFamily="18" charset="0"/>
                            </a:rPr>
                            <m:t>3</m:t>
                          </m:r>
                        </m:sub>
                      </m:sSub>
                      <m:r>
                        <a:rPr lang="en-US" altLang="zh-CN" b="0" i="1" smtClean="0">
                          <a:solidFill>
                            <a:srgbClr val="0070C0"/>
                          </a:solidFill>
                          <a:latin typeface="Cambria Math" panose="02040503050406030204" pitchFamily="18" charset="0"/>
                        </a:rPr>
                        <m:t>−4</m:t>
                      </m:r>
                      <m:sSub>
                        <m:sSubPr>
                          <m:ctrlPr>
                            <a:rPr lang="en-US" altLang="zh-CN" b="0" i="1" smtClean="0">
                              <a:solidFill>
                                <a:srgbClr val="0070C0"/>
                              </a:solidFill>
                              <a:latin typeface="Cambria Math" panose="02040503050406030204" pitchFamily="18" charset="0"/>
                            </a:rPr>
                          </m:ctrlPr>
                        </m:sSubPr>
                        <m:e>
                          <m:r>
                            <a:rPr lang="en-US" altLang="zh-CN" b="0" i="1" smtClean="0">
                              <a:solidFill>
                                <a:srgbClr val="0070C0"/>
                              </a:solidFill>
                              <a:latin typeface="Cambria Math" panose="02040503050406030204" pitchFamily="18" charset="0"/>
                            </a:rPr>
                            <m:t>𝑥</m:t>
                          </m:r>
                        </m:e>
                        <m:sub>
                          <m:r>
                            <a:rPr lang="en-US" altLang="zh-CN" b="0" i="1" smtClean="0">
                              <a:solidFill>
                                <a:srgbClr val="0070C0"/>
                              </a:solidFill>
                              <a:latin typeface="Cambria Math" panose="02040503050406030204" pitchFamily="18" charset="0"/>
                            </a:rPr>
                            <m:t>2</m:t>
                          </m:r>
                        </m:sub>
                      </m:sSub>
                      <m:sSub>
                        <m:sSubPr>
                          <m:ctrlPr>
                            <a:rPr lang="en-US" altLang="zh-CN" b="0" i="1" smtClean="0">
                              <a:solidFill>
                                <a:srgbClr val="0070C0"/>
                              </a:solidFill>
                              <a:latin typeface="Cambria Math" panose="02040503050406030204" pitchFamily="18" charset="0"/>
                            </a:rPr>
                          </m:ctrlPr>
                        </m:sSubPr>
                        <m:e>
                          <m:r>
                            <a:rPr lang="en-US" altLang="zh-CN" b="0" i="1" smtClean="0">
                              <a:solidFill>
                                <a:srgbClr val="0070C0"/>
                              </a:solidFill>
                              <a:latin typeface="Cambria Math" panose="02040503050406030204" pitchFamily="18" charset="0"/>
                            </a:rPr>
                            <m:t>𝑥</m:t>
                          </m:r>
                        </m:e>
                        <m:sub>
                          <m:r>
                            <a:rPr lang="en-US" altLang="zh-CN" b="0" i="1" smtClean="0">
                              <a:solidFill>
                                <a:srgbClr val="0070C0"/>
                              </a:solidFill>
                              <a:latin typeface="Cambria Math" panose="02040503050406030204" pitchFamily="18" charset="0"/>
                            </a:rPr>
                            <m:t>4</m:t>
                          </m:r>
                        </m:sub>
                      </m:sSub>
                    </m:oMath>
                  </m:oMathPara>
                </a14:m>
                <a:endParaRPr lang="zh-CN" altLang="en-US" dirty="0"/>
              </a:p>
            </p:txBody>
          </p:sp>
        </mc:Choice>
        <mc:Fallback xmlns="">
          <p:sp>
            <p:nvSpPr>
              <p:cNvPr id="10" name="文本框 9">
                <a:extLst>
                  <a:ext uri="{FF2B5EF4-FFF2-40B4-BE49-F238E27FC236}">
                    <a16:creationId xmlns:a16="http://schemas.microsoft.com/office/drawing/2014/main" id="{7181AE21-D1ED-DDC9-C2D4-C91D7A515906}"/>
                  </a:ext>
                </a:extLst>
              </p:cNvPr>
              <p:cNvSpPr txBox="1">
                <a:spLocks noRot="1" noChangeAspect="1" noMove="1" noResize="1" noEditPoints="1" noAdjustHandles="1" noChangeArrowheads="1" noChangeShapeType="1" noTextEdit="1"/>
              </p:cNvSpPr>
              <p:nvPr/>
            </p:nvSpPr>
            <p:spPr>
              <a:xfrm>
                <a:off x="3213922" y="4770773"/>
                <a:ext cx="6942382" cy="369332"/>
              </a:xfrm>
              <a:prstGeom prst="rect">
                <a:avLst/>
              </a:prstGeom>
              <a:blipFill>
                <a:blip r:embed="rId6"/>
                <a:stretch>
                  <a:fillRect/>
                </a:stretch>
              </a:blipFill>
            </p:spPr>
            <p:txBody>
              <a:bodyPr/>
              <a:lstStyle/>
              <a:p>
                <a:r>
                  <a:rPr lang="zh-CN" altLang="en-US">
                    <a:noFill/>
                  </a:rPr>
                  <a:t> </a:t>
                </a:r>
              </a:p>
            </p:txBody>
          </p:sp>
        </mc:Fallback>
      </mc:AlternateContent>
      <p:sp>
        <p:nvSpPr>
          <p:cNvPr id="11" name="文本框 10">
            <a:extLst>
              <a:ext uri="{FF2B5EF4-FFF2-40B4-BE49-F238E27FC236}">
                <a16:creationId xmlns:a16="http://schemas.microsoft.com/office/drawing/2014/main" id="{64ECEBD5-014C-7BEB-CDDF-3347F210BE1E}"/>
              </a:ext>
            </a:extLst>
          </p:cNvPr>
          <p:cNvSpPr txBox="1"/>
          <p:nvPr/>
        </p:nvSpPr>
        <p:spPr>
          <a:xfrm>
            <a:off x="5498546" y="5150254"/>
            <a:ext cx="877163" cy="369332"/>
          </a:xfrm>
          <a:prstGeom prst="rect">
            <a:avLst/>
          </a:prstGeom>
          <a:noFill/>
        </p:spPr>
        <p:txBody>
          <a:bodyPr wrap="none" rtlCol="0">
            <a:spAutoFit/>
          </a:bodyPr>
          <a:lstStyle/>
          <a:p>
            <a:r>
              <a:rPr lang="ja-JP" altLang="en-US" dirty="0">
                <a:solidFill>
                  <a:srgbClr val="FF0000"/>
                </a:solidFill>
              </a:rPr>
              <a:t>一次項</a:t>
            </a:r>
            <a:endParaRPr lang="zh-CN" altLang="en-US" dirty="0">
              <a:solidFill>
                <a:srgbClr val="FF0000"/>
              </a:solidFill>
            </a:endParaRPr>
          </a:p>
        </p:txBody>
      </p:sp>
      <p:sp>
        <p:nvSpPr>
          <p:cNvPr id="12" name="文本框 11">
            <a:extLst>
              <a:ext uri="{FF2B5EF4-FFF2-40B4-BE49-F238E27FC236}">
                <a16:creationId xmlns:a16="http://schemas.microsoft.com/office/drawing/2014/main" id="{1B579F3D-7340-0AB4-6019-FA919AAC287A}"/>
              </a:ext>
            </a:extLst>
          </p:cNvPr>
          <p:cNvSpPr txBox="1"/>
          <p:nvPr/>
        </p:nvSpPr>
        <p:spPr>
          <a:xfrm>
            <a:off x="7599529" y="5140105"/>
            <a:ext cx="877163" cy="369332"/>
          </a:xfrm>
          <a:prstGeom prst="rect">
            <a:avLst/>
          </a:prstGeom>
          <a:noFill/>
        </p:spPr>
        <p:txBody>
          <a:bodyPr wrap="none" rtlCol="0">
            <a:spAutoFit/>
          </a:bodyPr>
          <a:lstStyle/>
          <a:p>
            <a:r>
              <a:rPr lang="ja-JP" altLang="en-US" dirty="0">
                <a:solidFill>
                  <a:srgbClr val="0070C0"/>
                </a:solidFill>
              </a:rPr>
              <a:t>二次項</a:t>
            </a:r>
            <a:endParaRPr lang="zh-CN" altLang="en-US" dirty="0">
              <a:solidFill>
                <a:srgbClr val="0070C0"/>
              </a:solidFill>
            </a:endParaRPr>
          </a:p>
        </p:txBody>
      </p:sp>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BEFA74B2-2B8E-4976-37C7-D192ABA5431E}"/>
                  </a:ext>
                </a:extLst>
              </p:cNvPr>
              <p:cNvSpPr txBox="1"/>
              <p:nvPr/>
            </p:nvSpPr>
            <p:spPr>
              <a:xfrm>
                <a:off x="3296581" y="5644628"/>
                <a:ext cx="8138038" cy="923330"/>
              </a:xfrm>
              <a:prstGeom prst="rect">
                <a:avLst/>
              </a:prstGeom>
              <a:noFill/>
            </p:spPr>
            <p:txBody>
              <a:bodyPr wrap="square">
                <a:spAutoFit/>
              </a:bodyPr>
              <a:lstStyle/>
              <a:p>
                <a14:m>
                  <m:oMath xmlns:m="http://schemas.openxmlformats.org/officeDocument/2006/math">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3</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4</m:t>
                            </m:r>
                          </m:sub>
                        </m:sSub>
                      </m:e>
                    </m:d>
                    <m:r>
                      <a:rPr lang="en-US" altLang="zh-CN" b="0" i="1" smtClean="0">
                        <a:latin typeface="Cambria Math" panose="02040503050406030204" pitchFamily="18" charset="0"/>
                      </a:rPr>
                      <m:t>=(0,1,1,1)</m:t>
                    </m:r>
                  </m:oMath>
                </a14:m>
                <a:r>
                  <a:rPr lang="ja-JP" altLang="en-US" dirty="0"/>
                  <a:t>のとき，</a:t>
                </a:r>
                <a:r>
                  <a:rPr lang="en-US" altLang="zh-CN" dirty="0"/>
                  <a:t> </a:t>
                </a:r>
                <a14:m>
                  <m:oMath xmlns:m="http://schemas.openxmlformats.org/officeDocument/2006/math">
                    <m:r>
                      <a:rPr lang="en-US" altLang="zh-CN" i="1">
                        <a:latin typeface="Cambria Math" panose="02040503050406030204" pitchFamily="18" charset="0"/>
                      </a:rPr>
                      <m:t>𝐸</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2</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3</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4</m:t>
                            </m:r>
                          </m:sub>
                        </m:sSub>
                      </m:e>
                    </m:d>
                    <m:r>
                      <a:rPr lang="en-US" altLang="zh-CN" b="0" i="1" smtClean="0">
                        <a:latin typeface="Cambria Math" panose="02040503050406030204" pitchFamily="18" charset="0"/>
                      </a:rPr>
                      <m:t>=−7</m:t>
                    </m:r>
                  </m:oMath>
                </a14:m>
                <a:r>
                  <a:rPr lang="ja-JP" altLang="en-US" dirty="0"/>
                  <a:t>，最小になるなので</a:t>
                </a:r>
                <a:endParaRPr lang="en-US" altLang="ja-JP" dirty="0"/>
              </a:p>
              <a:p>
                <a:endParaRPr lang="en-US" altLang="ja-JP" dirty="0"/>
              </a:p>
              <a:p>
                <a:r>
                  <a:rPr lang="ja-JP" altLang="en-US" dirty="0"/>
                  <a:t>最適解は</a:t>
                </a:r>
                <a14:m>
                  <m:oMath xmlns:m="http://schemas.openxmlformats.org/officeDocument/2006/math">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3</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4</m:t>
                            </m:r>
                          </m:sub>
                        </m:sSub>
                      </m:e>
                    </m:d>
                    <m:r>
                      <a:rPr lang="en-US" altLang="zh-CN" b="0" i="1" smtClean="0">
                        <a:latin typeface="Cambria Math" panose="02040503050406030204" pitchFamily="18" charset="0"/>
                      </a:rPr>
                      <m:t>=(0,1,1,1)</m:t>
                    </m:r>
                  </m:oMath>
                </a14:m>
                <a:endParaRPr lang="zh-CN" altLang="en-US" dirty="0"/>
              </a:p>
            </p:txBody>
          </p:sp>
        </mc:Choice>
        <mc:Fallback xmlns="">
          <p:sp>
            <p:nvSpPr>
              <p:cNvPr id="17" name="文本框 16">
                <a:extLst>
                  <a:ext uri="{FF2B5EF4-FFF2-40B4-BE49-F238E27FC236}">
                    <a16:creationId xmlns:a16="http://schemas.microsoft.com/office/drawing/2014/main" id="{BEFA74B2-2B8E-4976-37C7-D192ABA5431E}"/>
                  </a:ext>
                </a:extLst>
              </p:cNvPr>
              <p:cNvSpPr txBox="1">
                <a:spLocks noRot="1" noChangeAspect="1" noMove="1" noResize="1" noEditPoints="1" noAdjustHandles="1" noChangeArrowheads="1" noChangeShapeType="1" noTextEdit="1"/>
              </p:cNvSpPr>
              <p:nvPr/>
            </p:nvSpPr>
            <p:spPr>
              <a:xfrm>
                <a:off x="3296581" y="5644628"/>
                <a:ext cx="8138038" cy="923330"/>
              </a:xfrm>
              <a:prstGeom prst="rect">
                <a:avLst/>
              </a:prstGeom>
              <a:blipFill>
                <a:blip r:embed="rId7"/>
                <a:stretch>
                  <a:fillRect l="-674" t="-3311" b="-1059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281383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B6E63BE0-41B0-D57E-83CC-FD72E86CDDD2}"/>
              </a:ext>
            </a:extLst>
          </p:cNvPr>
          <p:cNvSpPr/>
          <p:nvPr/>
        </p:nvSpPr>
        <p:spPr>
          <a:xfrm>
            <a:off x="600366" y="1211976"/>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63F05CBC-F035-ABE3-FD33-789197C7B356}"/>
              </a:ext>
            </a:extLst>
          </p:cNvPr>
          <p:cNvSpPr>
            <a:spLocks noGrp="1"/>
          </p:cNvSpPr>
          <p:nvPr>
            <p:ph type="title"/>
          </p:nvPr>
        </p:nvSpPr>
        <p:spPr>
          <a:xfrm>
            <a:off x="600365" y="438845"/>
            <a:ext cx="10532995" cy="598978"/>
          </a:xfrm>
        </p:spPr>
        <p:txBody>
          <a:bodyPr>
            <a:normAutofit fontScale="90000"/>
          </a:bodyPr>
          <a:lstStyle/>
          <a:p>
            <a:r>
              <a:rPr kumimoji="1" lang="en-US" altLang="zh-CN" b="1" dirty="0"/>
              <a:t>INTRODUCTION</a:t>
            </a:r>
            <a:endParaRPr kumimoji="1" lang="ja-JP" altLang="en-US" b="1" dirty="0"/>
          </a:p>
        </p:txBody>
      </p:sp>
      <p:grpSp>
        <p:nvGrpSpPr>
          <p:cNvPr id="9" name="组合 8">
            <a:extLst>
              <a:ext uri="{FF2B5EF4-FFF2-40B4-BE49-F238E27FC236}">
                <a16:creationId xmlns:a16="http://schemas.microsoft.com/office/drawing/2014/main" id="{9824EF44-A213-FBD4-0772-CE173D8D6B4B}"/>
              </a:ext>
            </a:extLst>
          </p:cNvPr>
          <p:cNvGrpSpPr/>
          <p:nvPr/>
        </p:nvGrpSpPr>
        <p:grpSpPr>
          <a:xfrm>
            <a:off x="860119" y="2418389"/>
            <a:ext cx="4455046" cy="4000766"/>
            <a:chOff x="1733105" y="3429000"/>
            <a:chExt cx="3296094" cy="2798673"/>
          </a:xfrm>
        </p:grpSpPr>
        <p:sp>
          <p:nvSpPr>
            <p:cNvPr id="2" name="椭圆 1">
              <a:extLst>
                <a:ext uri="{FF2B5EF4-FFF2-40B4-BE49-F238E27FC236}">
                  <a16:creationId xmlns:a16="http://schemas.microsoft.com/office/drawing/2014/main" id="{4A9290EE-D243-773A-05BE-EBEA5A64DC5D}"/>
                </a:ext>
              </a:extLst>
            </p:cNvPr>
            <p:cNvSpPr/>
            <p:nvPr/>
          </p:nvSpPr>
          <p:spPr>
            <a:xfrm>
              <a:off x="1733105" y="3429000"/>
              <a:ext cx="967563" cy="96756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3" name="椭圆 2">
              <a:extLst>
                <a:ext uri="{FF2B5EF4-FFF2-40B4-BE49-F238E27FC236}">
                  <a16:creationId xmlns:a16="http://schemas.microsoft.com/office/drawing/2014/main" id="{A103AB0F-AA8D-CC72-C17D-7CFCFAE5C67D}"/>
                </a:ext>
              </a:extLst>
            </p:cNvPr>
            <p:cNvSpPr/>
            <p:nvPr/>
          </p:nvSpPr>
          <p:spPr>
            <a:xfrm>
              <a:off x="1733106" y="5260110"/>
              <a:ext cx="967563" cy="96756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4</a:t>
              </a:r>
              <a:endParaRPr lang="zh-CN" altLang="en-US" dirty="0"/>
            </a:p>
          </p:txBody>
        </p:sp>
        <p:sp>
          <p:nvSpPr>
            <p:cNvPr id="5" name="椭圆 4">
              <a:extLst>
                <a:ext uri="{FF2B5EF4-FFF2-40B4-BE49-F238E27FC236}">
                  <a16:creationId xmlns:a16="http://schemas.microsoft.com/office/drawing/2014/main" id="{C8DAC909-73F6-E58B-847E-F44C812CDC47}"/>
                </a:ext>
              </a:extLst>
            </p:cNvPr>
            <p:cNvSpPr/>
            <p:nvPr/>
          </p:nvSpPr>
          <p:spPr>
            <a:xfrm>
              <a:off x="4061636" y="5260110"/>
              <a:ext cx="967563" cy="96756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3</a:t>
              </a:r>
              <a:endParaRPr lang="zh-CN" altLang="en-US" dirty="0"/>
            </a:p>
          </p:txBody>
        </p:sp>
        <p:sp>
          <p:nvSpPr>
            <p:cNvPr id="8" name="椭圆 7">
              <a:extLst>
                <a:ext uri="{FF2B5EF4-FFF2-40B4-BE49-F238E27FC236}">
                  <a16:creationId xmlns:a16="http://schemas.microsoft.com/office/drawing/2014/main" id="{27B35242-FECE-DD3B-805C-CEE9E49972EF}"/>
                </a:ext>
              </a:extLst>
            </p:cNvPr>
            <p:cNvSpPr/>
            <p:nvPr/>
          </p:nvSpPr>
          <p:spPr>
            <a:xfrm>
              <a:off x="4061636" y="3429000"/>
              <a:ext cx="967563" cy="96756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2</a:t>
              </a:r>
              <a:endParaRPr lang="zh-CN" altLang="en-US" dirty="0"/>
            </a:p>
          </p:txBody>
        </p:sp>
      </p:grpSp>
      <p:cxnSp>
        <p:nvCxnSpPr>
          <p:cNvPr id="11" name="直接连接符 10">
            <a:extLst>
              <a:ext uri="{FF2B5EF4-FFF2-40B4-BE49-F238E27FC236}">
                <a16:creationId xmlns:a16="http://schemas.microsoft.com/office/drawing/2014/main" id="{D7F6D713-8DE3-F4E8-803E-4371C0F1C991}"/>
              </a:ext>
            </a:extLst>
          </p:cNvPr>
          <p:cNvCxnSpPr>
            <a:stCxn id="2" idx="6"/>
            <a:endCxn id="8" idx="2"/>
          </p:cNvCxnSpPr>
          <p:nvPr/>
        </p:nvCxnSpPr>
        <p:spPr>
          <a:xfrm>
            <a:off x="2167890" y="3109966"/>
            <a:ext cx="183950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FA738C55-2BD9-B267-DCFB-310D3F5FCAA1}"/>
              </a:ext>
            </a:extLst>
          </p:cNvPr>
          <p:cNvCxnSpPr>
            <a:stCxn id="2" idx="4"/>
            <a:endCxn id="3" idx="0"/>
          </p:cNvCxnSpPr>
          <p:nvPr/>
        </p:nvCxnSpPr>
        <p:spPr>
          <a:xfrm>
            <a:off x="1514005" y="3801542"/>
            <a:ext cx="1" cy="123446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B0CC313C-7C99-A88C-F2D6-7F634227B460}"/>
              </a:ext>
            </a:extLst>
          </p:cNvPr>
          <p:cNvCxnSpPr>
            <a:stCxn id="3" idx="6"/>
            <a:endCxn id="5" idx="2"/>
          </p:cNvCxnSpPr>
          <p:nvPr/>
        </p:nvCxnSpPr>
        <p:spPr>
          <a:xfrm>
            <a:off x="2167891" y="5727579"/>
            <a:ext cx="183950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3C3C4C95-CDC3-C2BF-602D-43C650031A40}"/>
              </a:ext>
            </a:extLst>
          </p:cNvPr>
          <p:cNvCxnSpPr>
            <a:stCxn id="5" idx="0"/>
            <a:endCxn id="8" idx="4"/>
          </p:cNvCxnSpPr>
          <p:nvPr/>
        </p:nvCxnSpPr>
        <p:spPr>
          <a:xfrm flipV="1">
            <a:off x="4661280" y="3801542"/>
            <a:ext cx="0" cy="123446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80471174-281C-6930-95F7-78BACEF01F67}"/>
              </a:ext>
            </a:extLst>
          </p:cNvPr>
          <p:cNvCxnSpPr>
            <a:stCxn id="8" idx="3"/>
            <a:endCxn id="3" idx="7"/>
          </p:cNvCxnSpPr>
          <p:nvPr/>
        </p:nvCxnSpPr>
        <p:spPr>
          <a:xfrm flipH="1">
            <a:off x="1976372" y="3598984"/>
            <a:ext cx="2222541" cy="1639576"/>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8DE537E1-2272-20CC-29A6-F1562ED4C99D}"/>
              </a:ext>
            </a:extLst>
          </p:cNvPr>
          <p:cNvCxnSpPr>
            <a:stCxn id="2" idx="5"/>
            <a:endCxn id="5" idx="1"/>
          </p:cNvCxnSpPr>
          <p:nvPr/>
        </p:nvCxnSpPr>
        <p:spPr>
          <a:xfrm>
            <a:off x="1976371" y="3598984"/>
            <a:ext cx="2222542" cy="1639576"/>
          </a:xfrm>
          <a:prstGeom prst="line">
            <a:avLst/>
          </a:prstGeom>
        </p:spPr>
        <p:style>
          <a:lnRef idx="1">
            <a:schemeClr val="accent1"/>
          </a:lnRef>
          <a:fillRef idx="0">
            <a:schemeClr val="accent1"/>
          </a:fillRef>
          <a:effectRef idx="0">
            <a:schemeClr val="accent1"/>
          </a:effectRef>
          <a:fontRef idx="minor">
            <a:schemeClr val="tx1"/>
          </a:fontRef>
        </p:style>
      </p:cxnSp>
      <p:sp>
        <p:nvSpPr>
          <p:cNvPr id="25" name="文本框 24">
            <a:extLst>
              <a:ext uri="{FF2B5EF4-FFF2-40B4-BE49-F238E27FC236}">
                <a16:creationId xmlns:a16="http://schemas.microsoft.com/office/drawing/2014/main" id="{C863A546-7D5A-002F-C534-AAA75E75084B}"/>
              </a:ext>
            </a:extLst>
          </p:cNvPr>
          <p:cNvSpPr txBox="1"/>
          <p:nvPr/>
        </p:nvSpPr>
        <p:spPr>
          <a:xfrm>
            <a:off x="2934395" y="2740633"/>
            <a:ext cx="306494" cy="369332"/>
          </a:xfrm>
          <a:prstGeom prst="rect">
            <a:avLst/>
          </a:prstGeom>
          <a:noFill/>
        </p:spPr>
        <p:txBody>
          <a:bodyPr wrap="none" rtlCol="0">
            <a:spAutoFit/>
          </a:bodyPr>
          <a:lstStyle/>
          <a:p>
            <a:r>
              <a:rPr lang="en-US" altLang="zh-CN" dirty="0"/>
              <a:t>1</a:t>
            </a:r>
            <a:endParaRPr lang="zh-CN" altLang="en-US" dirty="0"/>
          </a:p>
        </p:txBody>
      </p:sp>
      <p:sp>
        <p:nvSpPr>
          <p:cNvPr id="26" name="文本框 25">
            <a:extLst>
              <a:ext uri="{FF2B5EF4-FFF2-40B4-BE49-F238E27FC236}">
                <a16:creationId xmlns:a16="http://schemas.microsoft.com/office/drawing/2014/main" id="{B4066B44-CDAC-6410-11DC-B217ACC1F4D3}"/>
              </a:ext>
            </a:extLst>
          </p:cNvPr>
          <p:cNvSpPr txBox="1"/>
          <p:nvPr/>
        </p:nvSpPr>
        <p:spPr>
          <a:xfrm>
            <a:off x="1251886" y="4147676"/>
            <a:ext cx="306494" cy="369332"/>
          </a:xfrm>
          <a:prstGeom prst="rect">
            <a:avLst/>
          </a:prstGeom>
          <a:noFill/>
        </p:spPr>
        <p:txBody>
          <a:bodyPr wrap="none" rtlCol="0">
            <a:spAutoFit/>
          </a:bodyPr>
          <a:lstStyle/>
          <a:p>
            <a:r>
              <a:rPr lang="en-US" altLang="zh-CN" dirty="0"/>
              <a:t>4</a:t>
            </a:r>
            <a:endParaRPr lang="zh-CN" altLang="en-US" dirty="0"/>
          </a:p>
        </p:txBody>
      </p:sp>
      <p:sp>
        <p:nvSpPr>
          <p:cNvPr id="27" name="文本框 26">
            <a:extLst>
              <a:ext uri="{FF2B5EF4-FFF2-40B4-BE49-F238E27FC236}">
                <a16:creationId xmlns:a16="http://schemas.microsoft.com/office/drawing/2014/main" id="{5FB6CF96-4C86-9B29-EFDF-A3DE54C27FF3}"/>
              </a:ext>
            </a:extLst>
          </p:cNvPr>
          <p:cNvSpPr txBox="1"/>
          <p:nvPr/>
        </p:nvSpPr>
        <p:spPr>
          <a:xfrm>
            <a:off x="2934395" y="5727577"/>
            <a:ext cx="306494" cy="369332"/>
          </a:xfrm>
          <a:prstGeom prst="rect">
            <a:avLst/>
          </a:prstGeom>
          <a:noFill/>
        </p:spPr>
        <p:txBody>
          <a:bodyPr wrap="none" rtlCol="0">
            <a:spAutoFit/>
          </a:bodyPr>
          <a:lstStyle/>
          <a:p>
            <a:r>
              <a:rPr lang="en-US" altLang="zh-CN" dirty="0"/>
              <a:t>3</a:t>
            </a:r>
            <a:endParaRPr lang="zh-CN" altLang="en-US" dirty="0"/>
          </a:p>
        </p:txBody>
      </p:sp>
      <p:sp>
        <p:nvSpPr>
          <p:cNvPr id="28" name="文本框 27">
            <a:extLst>
              <a:ext uri="{FF2B5EF4-FFF2-40B4-BE49-F238E27FC236}">
                <a16:creationId xmlns:a16="http://schemas.microsoft.com/office/drawing/2014/main" id="{27F20A71-4A71-5E5E-71B2-87B5345630AA}"/>
              </a:ext>
            </a:extLst>
          </p:cNvPr>
          <p:cNvSpPr txBox="1"/>
          <p:nvPr/>
        </p:nvSpPr>
        <p:spPr>
          <a:xfrm>
            <a:off x="4680694" y="4234106"/>
            <a:ext cx="306494" cy="369332"/>
          </a:xfrm>
          <a:prstGeom prst="rect">
            <a:avLst/>
          </a:prstGeom>
          <a:noFill/>
        </p:spPr>
        <p:txBody>
          <a:bodyPr wrap="none" rtlCol="0">
            <a:spAutoFit/>
          </a:bodyPr>
          <a:lstStyle/>
          <a:p>
            <a:r>
              <a:rPr lang="en-US" altLang="zh-CN" dirty="0"/>
              <a:t>2</a:t>
            </a:r>
            <a:endParaRPr lang="zh-CN" altLang="en-US" dirty="0"/>
          </a:p>
        </p:txBody>
      </p:sp>
      <p:sp>
        <p:nvSpPr>
          <p:cNvPr id="29" name="文本框 28">
            <a:extLst>
              <a:ext uri="{FF2B5EF4-FFF2-40B4-BE49-F238E27FC236}">
                <a16:creationId xmlns:a16="http://schemas.microsoft.com/office/drawing/2014/main" id="{809DD4D5-915C-1020-EFC5-CB47D969131A}"/>
              </a:ext>
            </a:extLst>
          </p:cNvPr>
          <p:cNvSpPr txBox="1"/>
          <p:nvPr/>
        </p:nvSpPr>
        <p:spPr>
          <a:xfrm>
            <a:off x="3547653" y="3515865"/>
            <a:ext cx="306494" cy="369332"/>
          </a:xfrm>
          <a:prstGeom prst="rect">
            <a:avLst/>
          </a:prstGeom>
          <a:noFill/>
        </p:spPr>
        <p:txBody>
          <a:bodyPr wrap="none" rtlCol="0">
            <a:spAutoFit/>
          </a:bodyPr>
          <a:lstStyle/>
          <a:p>
            <a:r>
              <a:rPr lang="en-US" altLang="zh-CN" dirty="0"/>
              <a:t>5</a:t>
            </a:r>
            <a:endParaRPr lang="zh-CN" altLang="en-US" dirty="0"/>
          </a:p>
        </p:txBody>
      </p:sp>
      <p:sp>
        <p:nvSpPr>
          <p:cNvPr id="30" name="文本框 29">
            <a:extLst>
              <a:ext uri="{FF2B5EF4-FFF2-40B4-BE49-F238E27FC236}">
                <a16:creationId xmlns:a16="http://schemas.microsoft.com/office/drawing/2014/main" id="{FFB07188-B551-30B3-3FE3-C140AF303103}"/>
              </a:ext>
            </a:extLst>
          </p:cNvPr>
          <p:cNvSpPr txBox="1"/>
          <p:nvPr/>
        </p:nvSpPr>
        <p:spPr>
          <a:xfrm>
            <a:off x="3529000" y="4851336"/>
            <a:ext cx="306494" cy="369332"/>
          </a:xfrm>
          <a:prstGeom prst="rect">
            <a:avLst/>
          </a:prstGeom>
          <a:noFill/>
        </p:spPr>
        <p:txBody>
          <a:bodyPr wrap="none" rtlCol="0">
            <a:spAutoFit/>
          </a:bodyPr>
          <a:lstStyle/>
          <a:p>
            <a:r>
              <a:rPr lang="en-US" altLang="zh-CN" dirty="0"/>
              <a:t>6</a:t>
            </a:r>
            <a:endParaRPr lang="zh-CN" altLang="en-US" dirty="0"/>
          </a:p>
        </p:txBody>
      </p:sp>
      <p:sp>
        <p:nvSpPr>
          <p:cNvPr id="31" name="文本框 30">
            <a:extLst>
              <a:ext uri="{FF2B5EF4-FFF2-40B4-BE49-F238E27FC236}">
                <a16:creationId xmlns:a16="http://schemas.microsoft.com/office/drawing/2014/main" id="{5418F674-DF15-6239-B283-0C69E86528E4}"/>
              </a:ext>
            </a:extLst>
          </p:cNvPr>
          <p:cNvSpPr txBox="1"/>
          <p:nvPr/>
        </p:nvSpPr>
        <p:spPr>
          <a:xfrm>
            <a:off x="6686765" y="2418389"/>
            <a:ext cx="4108817" cy="2862322"/>
          </a:xfrm>
          <a:prstGeom prst="rect">
            <a:avLst/>
          </a:prstGeom>
          <a:noFill/>
        </p:spPr>
        <p:txBody>
          <a:bodyPr wrap="none" rtlCol="0">
            <a:spAutoFit/>
          </a:bodyPr>
          <a:lstStyle/>
          <a:p>
            <a:r>
              <a:rPr lang="ja-JP" altLang="en-US" dirty="0"/>
              <a:t>ある経路を探して</a:t>
            </a:r>
            <a:endParaRPr lang="en-US" altLang="ja-JP" dirty="0"/>
          </a:p>
          <a:p>
            <a:endParaRPr lang="en-US" altLang="zh-CN" dirty="0"/>
          </a:p>
          <a:p>
            <a:r>
              <a:rPr lang="ja-JP" altLang="en-US" dirty="0"/>
              <a:t>その経路は全ての町を</a:t>
            </a:r>
            <a:r>
              <a:rPr lang="ja-JP" altLang="en-US" b="1" dirty="0"/>
              <a:t>一度だけ</a:t>
            </a:r>
            <a:r>
              <a:rPr lang="ja-JP" altLang="en-US" dirty="0"/>
              <a:t>回って</a:t>
            </a:r>
            <a:endParaRPr lang="en-US" altLang="ja-JP" dirty="0"/>
          </a:p>
          <a:p>
            <a:r>
              <a:rPr lang="ja-JP" altLang="en-US" dirty="0"/>
              <a:t>最後は出発点に戻る</a:t>
            </a:r>
            <a:endParaRPr lang="en-US" altLang="ja-JP" dirty="0"/>
          </a:p>
          <a:p>
            <a:endParaRPr lang="en-US" altLang="zh-CN" dirty="0"/>
          </a:p>
          <a:p>
            <a:endParaRPr lang="en-US" altLang="zh-CN" dirty="0"/>
          </a:p>
          <a:p>
            <a:r>
              <a:rPr lang="ja-JP" altLang="en-US" dirty="0"/>
              <a:t>経路の距離を最小化する問題である</a:t>
            </a:r>
            <a:endParaRPr lang="en-US" altLang="zh-CN" dirty="0"/>
          </a:p>
          <a:p>
            <a:endParaRPr lang="en-US" altLang="zh-CN" dirty="0"/>
          </a:p>
          <a:p>
            <a:r>
              <a:rPr lang="ja-JP" altLang="en-US" dirty="0"/>
              <a:t>最短経路は</a:t>
            </a:r>
            <a:endParaRPr lang="en-US" altLang="ja-JP" dirty="0"/>
          </a:p>
          <a:p>
            <a:r>
              <a:rPr lang="en-US" altLang="zh-CN" dirty="0"/>
              <a:t>1-2-3-4-1</a:t>
            </a:r>
            <a:endParaRPr lang="zh-CN" altLang="en-US" dirty="0"/>
          </a:p>
        </p:txBody>
      </p:sp>
      <p:sp>
        <p:nvSpPr>
          <p:cNvPr id="7" name="文本框 6">
            <a:extLst>
              <a:ext uri="{FF2B5EF4-FFF2-40B4-BE49-F238E27FC236}">
                <a16:creationId xmlns:a16="http://schemas.microsoft.com/office/drawing/2014/main" id="{C9426D75-2726-8A39-B5C9-7A20AAEF2E89}"/>
              </a:ext>
            </a:extLst>
          </p:cNvPr>
          <p:cNvSpPr txBox="1"/>
          <p:nvPr/>
        </p:nvSpPr>
        <p:spPr>
          <a:xfrm>
            <a:off x="600365" y="1524000"/>
            <a:ext cx="1242648" cy="369332"/>
          </a:xfrm>
          <a:prstGeom prst="rect">
            <a:avLst/>
          </a:prstGeom>
          <a:noFill/>
        </p:spPr>
        <p:txBody>
          <a:bodyPr wrap="none" rtlCol="0">
            <a:spAutoFit/>
          </a:bodyPr>
          <a:lstStyle/>
          <a:p>
            <a:r>
              <a:rPr lang="en-US" altLang="zh-CN" dirty="0">
                <a:latin typeface="Söhne"/>
              </a:rPr>
              <a:t>TSP</a:t>
            </a:r>
            <a:r>
              <a:rPr lang="ja-JP" altLang="en-US" dirty="0"/>
              <a:t>問題：</a:t>
            </a:r>
            <a:endParaRPr lang="zh-CN" altLang="en-US" dirty="0"/>
          </a:p>
        </p:txBody>
      </p:sp>
    </p:spTree>
    <p:extLst>
      <p:ext uri="{BB962C8B-B14F-4D97-AF65-F5344CB8AC3E}">
        <p14:creationId xmlns:p14="http://schemas.microsoft.com/office/powerpoint/2010/main" val="24661773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69CDDDF-2E93-AD40-6D62-0DF626A8F71F}"/>
              </a:ext>
            </a:extLst>
          </p:cNvPr>
          <p:cNvSpPr txBox="1"/>
          <p:nvPr/>
        </p:nvSpPr>
        <p:spPr>
          <a:xfrm>
            <a:off x="301086" y="241382"/>
            <a:ext cx="4495141" cy="584775"/>
          </a:xfrm>
          <a:prstGeom prst="rect">
            <a:avLst/>
          </a:prstGeom>
          <a:noFill/>
        </p:spPr>
        <p:txBody>
          <a:bodyPr wrap="none" rtlCol="0">
            <a:spAutoFit/>
          </a:bodyPr>
          <a:lstStyle/>
          <a:p>
            <a:r>
              <a:rPr lang="en-US" altLang="ja-JP" sz="3200" b="1" dirty="0"/>
              <a:t>TSP</a:t>
            </a:r>
            <a:r>
              <a:rPr lang="ja-JP" altLang="en-US" sz="3200" b="1" dirty="0"/>
              <a:t>問題の</a:t>
            </a:r>
            <a:r>
              <a:rPr lang="en-US" altLang="ja-JP" sz="3200" b="1" dirty="0"/>
              <a:t>QUBO</a:t>
            </a:r>
            <a:r>
              <a:rPr lang="ja-JP" altLang="en-US" sz="3200" b="1" dirty="0"/>
              <a:t>モデル</a:t>
            </a:r>
            <a:endParaRPr lang="zh-CN" altLang="en-US" sz="3200" b="1" dirty="0"/>
          </a:p>
        </p:txBody>
      </p:sp>
      <p:sp>
        <p:nvSpPr>
          <p:cNvPr id="3" name="矩形: 圆角 2">
            <a:extLst>
              <a:ext uri="{FF2B5EF4-FFF2-40B4-BE49-F238E27FC236}">
                <a16:creationId xmlns:a16="http://schemas.microsoft.com/office/drawing/2014/main" id="{2CBA0A6C-80CA-A3CE-AAAD-A62116F6E5C9}"/>
              </a:ext>
            </a:extLst>
          </p:cNvPr>
          <p:cNvSpPr/>
          <p:nvPr/>
        </p:nvSpPr>
        <p:spPr>
          <a:xfrm>
            <a:off x="337127" y="964765"/>
            <a:ext cx="11517745" cy="72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CB47FB24-F3A2-94B3-CAC2-6E0F4AB32723}"/>
              </a:ext>
            </a:extLst>
          </p:cNvPr>
          <p:cNvSpPr txBox="1"/>
          <p:nvPr/>
        </p:nvSpPr>
        <p:spPr>
          <a:xfrm>
            <a:off x="394095" y="1363836"/>
            <a:ext cx="6210959" cy="830997"/>
          </a:xfrm>
          <a:prstGeom prst="rect">
            <a:avLst/>
          </a:prstGeom>
          <a:noFill/>
        </p:spPr>
        <p:txBody>
          <a:bodyPr wrap="square">
            <a:spAutoFit/>
          </a:bodyPr>
          <a:lstStyle/>
          <a:p>
            <a:r>
              <a:rPr lang="en-US" altLang="ja-JP" sz="1600" dirty="0"/>
              <a:t>TSP</a:t>
            </a:r>
            <a:r>
              <a:rPr lang="ja-JP" altLang="en-US" sz="1600" dirty="0"/>
              <a:t>問題の</a:t>
            </a:r>
            <a:r>
              <a:rPr lang="en-US" altLang="ja-JP" sz="1600" dirty="0"/>
              <a:t>QUBO</a:t>
            </a:r>
            <a:r>
              <a:rPr lang="ja-JP" altLang="en-US" sz="1600" dirty="0"/>
              <a:t>モデルは</a:t>
            </a:r>
            <a:r>
              <a:rPr lang="en-US" altLang="ja-JP" sz="1600" dirty="0"/>
              <a:t>2</a:t>
            </a:r>
            <a:r>
              <a:rPr lang="ja-JP" altLang="en-US" sz="1600" dirty="0"/>
              <a:t>部分から構成される</a:t>
            </a:r>
            <a:endParaRPr lang="en-US" altLang="ja-JP" sz="1600" dirty="0"/>
          </a:p>
          <a:p>
            <a:pPr marL="285750" indent="-285750">
              <a:buFont typeface="Arial" panose="020B0604020202020204" pitchFamily="34" charset="0"/>
              <a:buChar char="•"/>
            </a:pPr>
            <a:r>
              <a:rPr lang="ja-JP" altLang="en-US" sz="1600" dirty="0"/>
              <a:t>目的関数</a:t>
            </a:r>
            <a:endParaRPr lang="en-US" altLang="ja-JP" sz="1600" dirty="0"/>
          </a:p>
          <a:p>
            <a:pPr marL="285750" indent="-285750">
              <a:buFont typeface="Arial" panose="020B0604020202020204" pitchFamily="34" charset="0"/>
              <a:buChar char="•"/>
            </a:pPr>
            <a:r>
              <a:rPr lang="ja-JP" altLang="en-US" sz="1600" dirty="0"/>
              <a:t>制約条件から変換された二次多項式</a:t>
            </a:r>
            <a:endParaRPr lang="en-US" altLang="zh-CN" sz="1600" dirty="0"/>
          </a:p>
        </p:txBody>
      </p:sp>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E5D9B905-15FC-CC96-4D8C-B4CA4DBAD3CA}"/>
                  </a:ext>
                </a:extLst>
              </p:cNvPr>
              <p:cNvSpPr txBox="1"/>
              <p:nvPr/>
            </p:nvSpPr>
            <p:spPr>
              <a:xfrm>
                <a:off x="394095" y="2851845"/>
                <a:ext cx="6097022" cy="3286412"/>
              </a:xfrm>
              <a:prstGeom prst="rect">
                <a:avLst/>
              </a:prstGeom>
              <a:noFill/>
            </p:spPr>
            <p:txBody>
              <a:bodyPr wrap="square">
                <a:spAutoFit/>
              </a:bodyPr>
              <a:lstStyle/>
              <a:p>
                <a:pPr marL="285750" indent="-285750">
                  <a:buFont typeface="Wingdings" panose="05000000000000000000" pitchFamily="2" charset="2"/>
                  <a:buChar char="Ø"/>
                </a:pPr>
                <a:r>
                  <a:rPr lang="ja-JP" altLang="en-US" sz="1600" b="1" dirty="0"/>
                  <a:t>目的関数</a:t>
                </a:r>
                <a:endParaRPr lang="en-US" altLang="ja-JP" sz="1600" b="1" dirty="0"/>
              </a:p>
              <a:p>
                <a:r>
                  <a:rPr lang="ja-JP" altLang="en-US" sz="1600" dirty="0"/>
                  <a:t>例えば：町</a:t>
                </a:r>
                <a:r>
                  <a:rPr lang="ja-JP" altLang="en-US" sz="1600" b="1" dirty="0"/>
                  <a:t>四つ</a:t>
                </a:r>
                <a:r>
                  <a:rPr lang="ja-JP" altLang="en-US" sz="1600" dirty="0"/>
                  <a:t>ある</a:t>
                </a:r>
                <a:r>
                  <a:rPr lang="en-US" altLang="ja-JP" sz="1600" dirty="0"/>
                  <a:t>TSP</a:t>
                </a:r>
                <a:r>
                  <a:rPr lang="ja-JP" altLang="en-US" sz="1600" dirty="0"/>
                  <a:t>インスタンス</a:t>
                </a:r>
                <a:endParaRPr lang="en-US" altLang="ja-JP" sz="1600" dirty="0"/>
              </a:p>
              <a:p>
                <a:r>
                  <a:rPr lang="ja-JP" altLang="en-US" sz="1600" dirty="0"/>
                  <a:t>バイナリ変数</a:t>
                </a:r>
                <a14:m>
                  <m:oMath xmlns:m="http://schemas.openxmlformats.org/officeDocument/2006/math">
                    <m:sSub>
                      <m:sSubPr>
                        <m:ctrlPr>
                          <a:rPr lang="en-US" altLang="ja-JP" sz="1600" b="0" i="1" smtClean="0">
                            <a:latin typeface="Cambria Math" panose="02040503050406030204" pitchFamily="18" charset="0"/>
                          </a:rPr>
                        </m:ctrlPr>
                      </m:sSubPr>
                      <m:e>
                        <m:r>
                          <a:rPr lang="en-US" altLang="ja-JP" sz="1600" b="0" i="1" smtClean="0">
                            <a:latin typeface="Cambria Math" panose="02040503050406030204" pitchFamily="18" charset="0"/>
                          </a:rPr>
                          <m:t>𝑥</m:t>
                        </m:r>
                      </m:e>
                      <m:sub>
                        <m:r>
                          <a:rPr lang="en-US" altLang="ja-JP" sz="1600" b="0" i="1" smtClean="0">
                            <a:latin typeface="Cambria Math" panose="02040503050406030204" pitchFamily="18" charset="0"/>
                          </a:rPr>
                          <m:t>𝑖</m:t>
                        </m:r>
                        <m:r>
                          <a:rPr lang="en-US" altLang="ja-JP" sz="1600" b="0" i="1" smtClean="0">
                            <a:latin typeface="Cambria Math" panose="02040503050406030204" pitchFamily="18" charset="0"/>
                          </a:rPr>
                          <m:t>,</m:t>
                        </m:r>
                        <m:r>
                          <a:rPr lang="en-US" altLang="ja-JP" sz="1600" b="0" i="1" smtClean="0">
                            <a:latin typeface="Cambria Math" panose="02040503050406030204" pitchFamily="18" charset="0"/>
                          </a:rPr>
                          <m:t>𝑡</m:t>
                        </m:r>
                      </m:sub>
                    </m:sSub>
                  </m:oMath>
                </a14:m>
                <a:r>
                  <a:rPr lang="ja-JP" altLang="en-US" sz="1600" dirty="0"/>
                  <a:t>を定義する：</a:t>
                </a:r>
                <a:endParaRPr lang="en-US" altLang="zh-CN" sz="1600" dirty="0"/>
              </a:p>
              <a:p>
                <a:pPr algn="dist"/>
                <a14:m>
                  <m:oMathPara xmlns:m="http://schemas.openxmlformats.org/officeDocument/2006/math">
                    <m:oMathParaPr>
                      <m:jc m:val="center"/>
                    </m:oMathParaPr>
                    <m:oMath xmlns:m="http://schemas.openxmlformats.org/officeDocument/2006/math">
                      <m:sSub>
                        <m:sSubPr>
                          <m:ctrlPr>
                            <a:rPr lang="en-US" altLang="zh-CN" sz="1600" i="1" smtClean="0">
                              <a:latin typeface="Cambria Math" panose="02040503050406030204" pitchFamily="18" charset="0"/>
                            </a:rPr>
                          </m:ctrlPr>
                        </m:sSubPr>
                        <m:e>
                          <m:r>
                            <a:rPr lang="en-US" altLang="zh-CN" sz="1600" b="0" i="1" smtClean="0">
                              <a:latin typeface="Cambria Math" panose="02040503050406030204" pitchFamily="18" charset="0"/>
                            </a:rPr>
                            <m:t>𝑥</m:t>
                          </m:r>
                        </m:e>
                        <m:sub>
                          <m:r>
                            <a:rPr lang="en-US" altLang="zh-CN" sz="1600" b="0" i="1" smtClean="0">
                              <a:latin typeface="Cambria Math" panose="02040503050406030204" pitchFamily="18" charset="0"/>
                            </a:rPr>
                            <m:t>𝑖</m:t>
                          </m:r>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𝑡</m:t>
                          </m:r>
                        </m:sub>
                      </m:sSub>
                      <m:d>
                        <m:dPr>
                          <m:begChr m:val="{"/>
                          <m:endChr m:val=""/>
                          <m:ctrlPr>
                            <a:rPr lang="en-US" altLang="zh-CN" sz="1600" i="1" smtClean="0">
                              <a:latin typeface="Cambria Math" panose="02040503050406030204" pitchFamily="18" charset="0"/>
                            </a:rPr>
                          </m:ctrlPr>
                        </m:dPr>
                        <m:e>
                          <m:eqArr>
                            <m:eqArrPr>
                              <m:ctrlPr>
                                <a:rPr lang="en-US" altLang="zh-CN" sz="1600" i="1" smtClean="0">
                                  <a:latin typeface="Cambria Math" panose="02040503050406030204" pitchFamily="18" charset="0"/>
                                </a:rPr>
                              </m:ctrlPr>
                            </m:eqArrPr>
                            <m:e>
                              <m:r>
                                <a:rPr lang="en-US" altLang="zh-CN" sz="1600" b="0" i="1" smtClean="0">
                                  <a:latin typeface="Cambria Math" panose="02040503050406030204" pitchFamily="18" charset="0"/>
                                </a:rPr>
                                <m:t>1,  </m:t>
                              </m:r>
                              <m:r>
                                <a:rPr lang="ja-JP" altLang="en-US" sz="1600" i="1">
                                  <a:latin typeface="Cambria Math" panose="02040503050406030204" pitchFamily="18" charset="0"/>
                                </a:rPr>
                                <m:t>町</m:t>
                              </m:r>
                              <m:r>
                                <a:rPr lang="en-US" altLang="ja-JP" sz="1600" i="1">
                                  <a:latin typeface="Cambria Math" panose="02040503050406030204" pitchFamily="18" charset="0"/>
                                </a:rPr>
                                <m:t>𝑖</m:t>
                              </m:r>
                              <m:r>
                                <a:rPr lang="ja-JP" altLang="en-US" sz="1600" i="1">
                                  <a:latin typeface="Cambria Math" panose="02040503050406030204" pitchFamily="18" charset="0"/>
                                </a:rPr>
                                <m:t>へ</m:t>
                              </m:r>
                              <m:r>
                                <a:rPr lang="en-US" altLang="ja-JP" sz="1600" i="1">
                                  <a:latin typeface="Cambria Math" panose="02040503050406030204" pitchFamily="18" charset="0"/>
                                </a:rPr>
                                <m:t>𝑡</m:t>
                              </m:r>
                              <m:r>
                                <a:rPr lang="ja-JP" altLang="en-US" sz="1600" i="1">
                                  <a:latin typeface="Cambria Math" panose="02040503050406030204" pitchFamily="18" charset="0"/>
                                </a:rPr>
                                <m:t>番目に訪れる</m:t>
                              </m:r>
                            </m:e>
                            <m:e>
                              <m:r>
                                <a:rPr lang="en-US" altLang="ja-JP" sz="1600" b="0" i="1" smtClean="0">
                                  <a:latin typeface="Cambria Math" panose="02040503050406030204" pitchFamily="18" charset="0"/>
                                </a:rPr>
                                <m:t>     </m:t>
                              </m:r>
                              <m:r>
                                <a:rPr lang="en-US" altLang="zh-CN" sz="1600" b="0" i="1" smtClean="0">
                                  <a:latin typeface="Cambria Math" panose="02040503050406030204" pitchFamily="18" charset="0"/>
                                </a:rPr>
                                <m:t>0,  </m:t>
                              </m:r>
                              <m:r>
                                <a:rPr lang="ja-JP" altLang="en-US" sz="1600" i="1">
                                  <a:latin typeface="Cambria Math" panose="02040503050406030204" pitchFamily="18" charset="0"/>
                                </a:rPr>
                                <m:t>町</m:t>
                              </m:r>
                              <m:r>
                                <a:rPr lang="en-US" altLang="zh-CN" sz="1600" b="0" i="1" smtClean="0">
                                  <a:latin typeface="Cambria Math" panose="02040503050406030204" pitchFamily="18" charset="0"/>
                                </a:rPr>
                                <m:t>𝑖</m:t>
                              </m:r>
                              <m:r>
                                <a:rPr lang="ja-JP" altLang="en-US" sz="1600" i="1">
                                  <a:latin typeface="Cambria Math" panose="02040503050406030204" pitchFamily="18" charset="0"/>
                                </a:rPr>
                                <m:t>へ</m:t>
                              </m:r>
                              <m:r>
                                <a:rPr lang="en-US" altLang="zh-CN" sz="1600" b="0" i="1" smtClean="0">
                                  <a:latin typeface="Cambria Math" panose="02040503050406030204" pitchFamily="18" charset="0"/>
                                </a:rPr>
                                <m:t>𝑡</m:t>
                              </m:r>
                              <m:r>
                                <a:rPr lang="ja-JP" altLang="en-US" sz="1600" i="1">
                                  <a:latin typeface="Cambria Math" panose="02040503050406030204" pitchFamily="18" charset="0"/>
                                </a:rPr>
                                <m:t>番目に</m:t>
                              </m:r>
                              <m:r>
                                <a:rPr lang="ja-JP" altLang="en-US" sz="1600" i="1" smtClean="0">
                                  <a:latin typeface="Cambria Math" panose="02040503050406030204" pitchFamily="18" charset="0"/>
                                </a:rPr>
                                <m:t>訪れない</m:t>
                              </m:r>
                            </m:e>
                          </m:eqArr>
                        </m:e>
                      </m:d>
                    </m:oMath>
                  </m:oMathPara>
                </a14:m>
                <a:endParaRPr lang="en-US" altLang="zh-CN" sz="1600" dirty="0"/>
              </a:p>
              <a:p>
                <a:pPr algn="dist"/>
                <a:endParaRPr lang="en-US" altLang="zh-CN" sz="1600" dirty="0"/>
              </a:p>
              <a:p>
                <a:r>
                  <a:rPr lang="ja-JP" altLang="en-US" sz="1600" dirty="0"/>
                  <a:t>なので，町四つある</a:t>
                </a:r>
                <a:r>
                  <a:rPr lang="en-US" altLang="ja-JP" sz="1600" dirty="0"/>
                  <a:t>TSP</a:t>
                </a:r>
                <a:r>
                  <a:rPr lang="ja-JP" altLang="en-US" sz="1600" dirty="0"/>
                  <a:t>問題は</a:t>
                </a:r>
                <a:r>
                  <a:rPr lang="en-US" altLang="ja-JP" sz="1600" dirty="0"/>
                  <a:t>16</a:t>
                </a:r>
                <a:r>
                  <a:rPr lang="ja-JP" altLang="en-US" sz="1600" dirty="0"/>
                  <a:t>個のバイナリ変数が必要</a:t>
                </a:r>
                <a:endParaRPr lang="en-US" altLang="zh-CN" sz="1600" dirty="0"/>
              </a:p>
              <a:p>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1,2</m:t>
                        </m:r>
                      </m:sub>
                    </m:sSub>
                    <m:r>
                      <a:rPr lang="en-US" altLang="zh-CN" b="0" i="1" smtClean="0">
                        <a:latin typeface="Cambria Math" panose="02040503050406030204" pitchFamily="18" charset="0"/>
                      </a:rPr>
                      <m:t>,</m:t>
                    </m:r>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r>
                          <a:rPr lang="en-US" altLang="zh-CN" b="0" i="1" smtClean="0">
                            <a:latin typeface="Cambria Math" panose="02040503050406030204" pitchFamily="18" charset="0"/>
                          </a:rPr>
                          <m:t>3</m:t>
                        </m:r>
                      </m:sub>
                    </m:sSub>
                    <m:r>
                      <a:rPr lang="en-US" altLang="zh-CN" i="1">
                        <a:latin typeface="Cambria Math" panose="02040503050406030204" pitchFamily="18" charset="0"/>
                      </a:rPr>
                      <m:t>,</m:t>
                    </m:r>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r>
                          <a:rPr lang="en-US" altLang="zh-CN" b="0" i="1" smtClean="0">
                            <a:latin typeface="Cambria Math" panose="02040503050406030204" pitchFamily="18" charset="0"/>
                          </a:rPr>
                          <m:t>4</m:t>
                        </m:r>
                      </m:sub>
                    </m:sSub>
                  </m:oMath>
                </a14:m>
                <a:endParaRPr lang="en-US" altLang="zh-CN" dirty="0"/>
              </a:p>
              <a:p>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2,1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2,2</m:t>
                        </m:r>
                      </m:sub>
                    </m:sSub>
                    <m:r>
                      <a:rPr lang="en-US" altLang="zh-CN" b="0" i="1" smtClean="0">
                        <a:latin typeface="Cambria Math" panose="02040503050406030204" pitchFamily="18" charset="0"/>
                      </a:rPr>
                      <m:t>,</m:t>
                    </m:r>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2</m:t>
                        </m:r>
                        <m:r>
                          <a:rPr lang="en-US" altLang="zh-CN" i="1">
                            <a:latin typeface="Cambria Math" panose="02040503050406030204" pitchFamily="18" charset="0"/>
                          </a:rPr>
                          <m:t>,</m:t>
                        </m:r>
                        <m:r>
                          <a:rPr lang="en-US" altLang="zh-CN" b="0" i="1" smtClean="0">
                            <a:latin typeface="Cambria Math" panose="02040503050406030204" pitchFamily="18" charset="0"/>
                          </a:rPr>
                          <m:t>3</m:t>
                        </m:r>
                      </m:sub>
                    </m:sSub>
                    <m:r>
                      <a:rPr lang="en-US" altLang="zh-CN" i="1">
                        <a:latin typeface="Cambria Math" panose="02040503050406030204" pitchFamily="18" charset="0"/>
                      </a:rPr>
                      <m:t>,</m:t>
                    </m:r>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2</m:t>
                        </m:r>
                        <m:r>
                          <a:rPr lang="en-US" altLang="zh-CN" i="1">
                            <a:latin typeface="Cambria Math" panose="02040503050406030204" pitchFamily="18" charset="0"/>
                          </a:rPr>
                          <m:t>,</m:t>
                        </m:r>
                        <m:r>
                          <a:rPr lang="en-US" altLang="zh-CN" b="0" i="1" smtClean="0">
                            <a:latin typeface="Cambria Math" panose="02040503050406030204" pitchFamily="18" charset="0"/>
                          </a:rPr>
                          <m:t>4</m:t>
                        </m:r>
                      </m:sub>
                    </m:sSub>
                  </m:oMath>
                </a14:m>
                <a:endParaRPr lang="en-US" altLang="zh-CN" dirty="0"/>
              </a:p>
              <a:p>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3,1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3,2</m:t>
                        </m:r>
                      </m:sub>
                    </m:sSub>
                    <m:r>
                      <a:rPr lang="en-US" altLang="zh-CN" b="0" i="1" smtClean="0">
                        <a:latin typeface="Cambria Math" panose="02040503050406030204" pitchFamily="18" charset="0"/>
                      </a:rPr>
                      <m:t>,</m:t>
                    </m:r>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3</m:t>
                        </m:r>
                        <m:r>
                          <a:rPr lang="en-US" altLang="zh-CN" i="1">
                            <a:latin typeface="Cambria Math" panose="02040503050406030204" pitchFamily="18" charset="0"/>
                          </a:rPr>
                          <m:t>,</m:t>
                        </m:r>
                        <m:r>
                          <a:rPr lang="en-US" altLang="zh-CN" b="0" i="1" smtClean="0">
                            <a:latin typeface="Cambria Math" panose="02040503050406030204" pitchFamily="18" charset="0"/>
                          </a:rPr>
                          <m:t>3</m:t>
                        </m:r>
                      </m:sub>
                    </m:sSub>
                    <m:r>
                      <a:rPr lang="en-US" altLang="zh-CN" i="1">
                        <a:latin typeface="Cambria Math" panose="02040503050406030204" pitchFamily="18" charset="0"/>
                      </a:rPr>
                      <m:t>,</m:t>
                    </m:r>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3</m:t>
                        </m:r>
                        <m:r>
                          <a:rPr lang="en-US" altLang="zh-CN" i="1">
                            <a:latin typeface="Cambria Math" panose="02040503050406030204" pitchFamily="18" charset="0"/>
                          </a:rPr>
                          <m:t>,</m:t>
                        </m:r>
                        <m:r>
                          <a:rPr lang="en-US" altLang="zh-CN" b="0" i="1" smtClean="0">
                            <a:latin typeface="Cambria Math" panose="02040503050406030204" pitchFamily="18" charset="0"/>
                          </a:rPr>
                          <m:t>4</m:t>
                        </m:r>
                      </m:sub>
                    </m:sSub>
                  </m:oMath>
                </a14:m>
                <a:endParaRPr lang="en-US" altLang="zh-CN" dirty="0"/>
              </a:p>
              <a:p>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4,1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4,2</m:t>
                        </m:r>
                      </m:sub>
                    </m:sSub>
                    <m:r>
                      <a:rPr lang="en-US" altLang="zh-CN" b="0" i="1" smtClean="0">
                        <a:latin typeface="Cambria Math" panose="02040503050406030204" pitchFamily="18" charset="0"/>
                      </a:rPr>
                      <m:t>,</m:t>
                    </m:r>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4</m:t>
                        </m:r>
                        <m:r>
                          <a:rPr lang="en-US" altLang="zh-CN" i="1">
                            <a:latin typeface="Cambria Math" panose="02040503050406030204" pitchFamily="18" charset="0"/>
                          </a:rPr>
                          <m:t>,</m:t>
                        </m:r>
                        <m:r>
                          <a:rPr lang="en-US" altLang="zh-CN" b="0" i="1" smtClean="0">
                            <a:latin typeface="Cambria Math" panose="02040503050406030204" pitchFamily="18" charset="0"/>
                          </a:rPr>
                          <m:t>3</m:t>
                        </m:r>
                      </m:sub>
                    </m:sSub>
                    <m:r>
                      <a:rPr lang="en-US" altLang="zh-CN" i="1">
                        <a:latin typeface="Cambria Math" panose="02040503050406030204" pitchFamily="18" charset="0"/>
                      </a:rPr>
                      <m:t>,</m:t>
                    </m:r>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4</m:t>
                        </m:r>
                        <m:r>
                          <a:rPr lang="en-US" altLang="zh-CN" i="1">
                            <a:latin typeface="Cambria Math" panose="02040503050406030204" pitchFamily="18" charset="0"/>
                          </a:rPr>
                          <m:t>,</m:t>
                        </m:r>
                        <m:r>
                          <a:rPr lang="en-US" altLang="zh-CN" b="0" i="1" smtClean="0">
                            <a:latin typeface="Cambria Math" panose="02040503050406030204" pitchFamily="18" charset="0"/>
                          </a:rPr>
                          <m:t>4</m:t>
                        </m:r>
                      </m:sub>
                    </m:sSub>
                  </m:oMath>
                </a14:m>
                <a:endParaRPr lang="en-US" altLang="zh-CN" dirty="0"/>
              </a:p>
              <a:p>
                <a:endParaRPr lang="en-US" altLang="zh-CN" sz="1600" dirty="0"/>
              </a:p>
            </p:txBody>
          </p:sp>
        </mc:Choice>
        <mc:Fallback xmlns="">
          <p:sp>
            <p:nvSpPr>
              <p:cNvPr id="15" name="文本框 14">
                <a:extLst>
                  <a:ext uri="{FF2B5EF4-FFF2-40B4-BE49-F238E27FC236}">
                    <a16:creationId xmlns:a16="http://schemas.microsoft.com/office/drawing/2014/main" id="{E5D9B905-15FC-CC96-4D8C-B4CA4DBAD3CA}"/>
                  </a:ext>
                </a:extLst>
              </p:cNvPr>
              <p:cNvSpPr txBox="1">
                <a:spLocks noRot="1" noChangeAspect="1" noMove="1" noResize="1" noEditPoints="1" noAdjustHandles="1" noChangeArrowheads="1" noChangeShapeType="1" noTextEdit="1"/>
              </p:cNvSpPr>
              <p:nvPr/>
            </p:nvSpPr>
            <p:spPr>
              <a:xfrm>
                <a:off x="394095" y="2851845"/>
                <a:ext cx="6097022" cy="3286412"/>
              </a:xfrm>
              <a:prstGeom prst="rect">
                <a:avLst/>
              </a:prstGeom>
              <a:blipFill>
                <a:blip r:embed="rId2"/>
                <a:stretch>
                  <a:fillRect l="-600" t="-557"/>
                </a:stretch>
              </a:blipFill>
            </p:spPr>
            <p:txBody>
              <a:bodyPr/>
              <a:lstStyle/>
              <a:p>
                <a:r>
                  <a:rPr lang="zh-CN" altLang="en-US">
                    <a:noFill/>
                  </a:rPr>
                  <a:t> </a:t>
                </a:r>
              </a:p>
            </p:txBody>
          </p:sp>
        </mc:Fallback>
      </mc:AlternateContent>
      <p:grpSp>
        <p:nvGrpSpPr>
          <p:cNvPr id="25" name="组合 24">
            <a:extLst>
              <a:ext uri="{FF2B5EF4-FFF2-40B4-BE49-F238E27FC236}">
                <a16:creationId xmlns:a16="http://schemas.microsoft.com/office/drawing/2014/main" id="{033061CB-399B-B72C-CB6F-6CA7B67BD9A7}"/>
              </a:ext>
            </a:extLst>
          </p:cNvPr>
          <p:cNvGrpSpPr/>
          <p:nvPr/>
        </p:nvGrpSpPr>
        <p:grpSpPr>
          <a:xfrm>
            <a:off x="7733557" y="4214187"/>
            <a:ext cx="2826103" cy="1300519"/>
            <a:chOff x="5724326" y="5590921"/>
            <a:chExt cx="2826103" cy="1300519"/>
          </a:xfrm>
        </p:grpSpPr>
        <p:grpSp>
          <p:nvGrpSpPr>
            <p:cNvPr id="19" name="组合 18">
              <a:extLst>
                <a:ext uri="{FF2B5EF4-FFF2-40B4-BE49-F238E27FC236}">
                  <a16:creationId xmlns:a16="http://schemas.microsoft.com/office/drawing/2014/main" id="{14610815-C189-2187-93DD-32B9655C528A}"/>
                </a:ext>
              </a:extLst>
            </p:cNvPr>
            <p:cNvGrpSpPr/>
            <p:nvPr/>
          </p:nvGrpSpPr>
          <p:grpSpPr>
            <a:xfrm>
              <a:off x="5790457" y="5590921"/>
              <a:ext cx="2345039" cy="484706"/>
              <a:chOff x="5611294" y="5893233"/>
              <a:chExt cx="2345039" cy="484706"/>
            </a:xfrm>
          </p:grpSpPr>
          <p:grpSp>
            <p:nvGrpSpPr>
              <p:cNvPr id="12" name="组合 11">
                <a:extLst>
                  <a:ext uri="{FF2B5EF4-FFF2-40B4-BE49-F238E27FC236}">
                    <a16:creationId xmlns:a16="http://schemas.microsoft.com/office/drawing/2014/main" id="{2AE774C9-18D8-B473-2958-A28DC2803300}"/>
                  </a:ext>
                </a:extLst>
              </p:cNvPr>
              <p:cNvGrpSpPr/>
              <p:nvPr/>
            </p:nvGrpSpPr>
            <p:grpSpPr>
              <a:xfrm>
                <a:off x="5611294" y="5893234"/>
                <a:ext cx="484705" cy="484705"/>
                <a:chOff x="6750187" y="5893234"/>
                <a:chExt cx="484705" cy="484705"/>
              </a:xfrm>
            </p:grpSpPr>
            <p:sp>
              <p:nvSpPr>
                <p:cNvPr id="4" name="椭圆 3">
                  <a:extLst>
                    <a:ext uri="{FF2B5EF4-FFF2-40B4-BE49-F238E27FC236}">
                      <a16:creationId xmlns:a16="http://schemas.microsoft.com/office/drawing/2014/main" id="{088D7241-FE1D-7989-E0E6-613F4931EAC2}"/>
                    </a:ext>
                  </a:extLst>
                </p:cNvPr>
                <p:cNvSpPr/>
                <p:nvPr/>
              </p:nvSpPr>
              <p:spPr>
                <a:xfrm>
                  <a:off x="6750187" y="5893234"/>
                  <a:ext cx="484705" cy="48470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D7391D58-563B-8E97-6BD4-C58B79E96B68}"/>
                        </a:ext>
                      </a:extLst>
                    </p:cNvPr>
                    <p:cNvSpPr txBox="1"/>
                    <p:nvPr/>
                  </p:nvSpPr>
                  <p:spPr>
                    <a:xfrm>
                      <a:off x="6888002" y="5950920"/>
                      <a:ext cx="301320" cy="369332"/>
                    </a:xfrm>
                    <a:prstGeom prst="rect">
                      <a:avLst/>
                    </a:prstGeom>
                    <a:noFill/>
                  </p:spPr>
                  <p:txBody>
                    <a:bodyPr wrap="square">
                      <a:spAutoFit/>
                    </a:bodyPr>
                    <a:lstStyle/>
                    <a:p>
                      <a:pPr algn="ctr"/>
                      <a14:m>
                        <m:oMathPara xmlns:m="http://schemas.openxmlformats.org/officeDocument/2006/math">
                          <m:oMathParaPr>
                            <m:jc m:val="center"/>
                          </m:oMathParaPr>
                          <m:oMath xmlns:m="http://schemas.openxmlformats.org/officeDocument/2006/math">
                            <m:r>
                              <a:rPr lang="en-US" altLang="zh-CN" b="0" i="1" smtClean="0">
                                <a:solidFill>
                                  <a:schemeClr val="bg1"/>
                                </a:solidFill>
                                <a:latin typeface="Cambria Math" panose="02040503050406030204" pitchFamily="18" charset="0"/>
                              </a:rPr>
                              <m:t>𝑖</m:t>
                            </m:r>
                          </m:oMath>
                        </m:oMathPara>
                      </a14:m>
                      <a:endParaRPr lang="zh-CN" altLang="en-US" dirty="0">
                        <a:solidFill>
                          <a:schemeClr val="bg1"/>
                        </a:solidFill>
                      </a:endParaRPr>
                    </a:p>
                  </p:txBody>
                </p:sp>
              </mc:Choice>
              <mc:Fallback xmlns="">
                <p:sp>
                  <p:nvSpPr>
                    <p:cNvPr id="8" name="文本框 7">
                      <a:extLst>
                        <a:ext uri="{FF2B5EF4-FFF2-40B4-BE49-F238E27FC236}">
                          <a16:creationId xmlns:a16="http://schemas.microsoft.com/office/drawing/2014/main" id="{D7391D58-563B-8E97-6BD4-C58B79E96B68}"/>
                        </a:ext>
                      </a:extLst>
                    </p:cNvPr>
                    <p:cNvSpPr txBox="1">
                      <a:spLocks noRot="1" noChangeAspect="1" noMove="1" noResize="1" noEditPoints="1" noAdjustHandles="1" noChangeArrowheads="1" noChangeShapeType="1" noTextEdit="1"/>
                    </p:cNvSpPr>
                    <p:nvPr/>
                  </p:nvSpPr>
                  <p:spPr>
                    <a:xfrm>
                      <a:off x="6888002" y="5950920"/>
                      <a:ext cx="301320" cy="369332"/>
                    </a:xfrm>
                    <a:prstGeom prst="rect">
                      <a:avLst/>
                    </a:prstGeom>
                    <a:blipFill>
                      <a:blip r:embed="rId4"/>
                      <a:stretch>
                        <a:fillRect l="-2000"/>
                      </a:stretch>
                    </a:blipFill>
                  </p:spPr>
                  <p:txBody>
                    <a:bodyPr/>
                    <a:lstStyle/>
                    <a:p>
                      <a:r>
                        <a:rPr lang="zh-CN" altLang="en-US">
                          <a:noFill/>
                        </a:rPr>
                        <a:t> </a:t>
                      </a:r>
                    </a:p>
                  </p:txBody>
                </p:sp>
              </mc:Fallback>
            </mc:AlternateContent>
          </p:grpSp>
          <p:grpSp>
            <p:nvGrpSpPr>
              <p:cNvPr id="13" name="组合 12">
                <a:extLst>
                  <a:ext uri="{FF2B5EF4-FFF2-40B4-BE49-F238E27FC236}">
                    <a16:creationId xmlns:a16="http://schemas.microsoft.com/office/drawing/2014/main" id="{DE2615D6-0973-3618-FA75-1AC842BFAF1F}"/>
                  </a:ext>
                </a:extLst>
              </p:cNvPr>
              <p:cNvGrpSpPr/>
              <p:nvPr/>
            </p:nvGrpSpPr>
            <p:grpSpPr>
              <a:xfrm>
                <a:off x="7471628" y="5893233"/>
                <a:ext cx="484705" cy="484705"/>
                <a:chOff x="8290778" y="5865587"/>
                <a:chExt cx="484705" cy="484705"/>
              </a:xfrm>
            </p:grpSpPr>
            <p:sp>
              <p:nvSpPr>
                <p:cNvPr id="11" name="椭圆 10">
                  <a:extLst>
                    <a:ext uri="{FF2B5EF4-FFF2-40B4-BE49-F238E27FC236}">
                      <a16:creationId xmlns:a16="http://schemas.microsoft.com/office/drawing/2014/main" id="{D81CF568-5AD7-F852-DE05-B2B0E14ACF76}"/>
                    </a:ext>
                  </a:extLst>
                </p:cNvPr>
                <p:cNvSpPr/>
                <p:nvPr/>
              </p:nvSpPr>
              <p:spPr>
                <a:xfrm>
                  <a:off x="8290778" y="5865587"/>
                  <a:ext cx="484705" cy="48470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EA568DD0-904B-D488-60D7-01A061A7C3ED}"/>
                        </a:ext>
                      </a:extLst>
                    </p:cNvPr>
                    <p:cNvSpPr txBox="1"/>
                    <p:nvPr/>
                  </p:nvSpPr>
                  <p:spPr>
                    <a:xfrm>
                      <a:off x="8381783" y="5893234"/>
                      <a:ext cx="393700" cy="369332"/>
                    </a:xfrm>
                    <a:prstGeom prst="rect">
                      <a:avLst/>
                    </a:prstGeom>
                    <a:noFill/>
                  </p:spPr>
                  <p:txBody>
                    <a:bodyPr wrap="square">
                      <a:spAutoFit/>
                    </a:bodyPr>
                    <a:lstStyle/>
                    <a:p>
                      <a:pPr algn="ctr"/>
                      <a14:m>
                        <m:oMathPara xmlns:m="http://schemas.openxmlformats.org/officeDocument/2006/math">
                          <m:oMathParaPr>
                            <m:jc m:val="center"/>
                          </m:oMathParaPr>
                          <m:oMath xmlns:m="http://schemas.openxmlformats.org/officeDocument/2006/math">
                            <m:r>
                              <a:rPr lang="en-US" altLang="zh-CN" b="0" i="1" smtClean="0">
                                <a:solidFill>
                                  <a:schemeClr val="bg1"/>
                                </a:solidFill>
                                <a:latin typeface="Cambria Math" panose="02040503050406030204" pitchFamily="18" charset="0"/>
                              </a:rPr>
                              <m:t>𝑗</m:t>
                            </m:r>
                          </m:oMath>
                        </m:oMathPara>
                      </a14:m>
                      <a:endParaRPr lang="en-US" altLang="zh-CN" b="0" dirty="0">
                        <a:solidFill>
                          <a:schemeClr val="bg1"/>
                        </a:solidFill>
                      </a:endParaRPr>
                    </a:p>
                  </p:txBody>
                </p:sp>
              </mc:Choice>
              <mc:Fallback xmlns="">
                <p:sp>
                  <p:nvSpPr>
                    <p:cNvPr id="10" name="文本框 9">
                      <a:extLst>
                        <a:ext uri="{FF2B5EF4-FFF2-40B4-BE49-F238E27FC236}">
                          <a16:creationId xmlns:a16="http://schemas.microsoft.com/office/drawing/2014/main" id="{EA568DD0-904B-D488-60D7-01A061A7C3ED}"/>
                        </a:ext>
                      </a:extLst>
                    </p:cNvPr>
                    <p:cNvSpPr txBox="1">
                      <a:spLocks noRot="1" noChangeAspect="1" noMove="1" noResize="1" noEditPoints="1" noAdjustHandles="1" noChangeArrowheads="1" noChangeShapeType="1" noTextEdit="1"/>
                    </p:cNvSpPr>
                    <p:nvPr/>
                  </p:nvSpPr>
                  <p:spPr>
                    <a:xfrm>
                      <a:off x="8381783" y="5893234"/>
                      <a:ext cx="393700" cy="369332"/>
                    </a:xfrm>
                    <a:prstGeom prst="rect">
                      <a:avLst/>
                    </a:prstGeom>
                    <a:blipFill>
                      <a:blip r:embed="rId5"/>
                      <a:stretch>
                        <a:fillRect b="-13115"/>
                      </a:stretch>
                    </a:blipFill>
                  </p:spPr>
                  <p:txBody>
                    <a:bodyPr/>
                    <a:lstStyle/>
                    <a:p>
                      <a:r>
                        <a:rPr lang="zh-CN" altLang="en-US">
                          <a:noFill/>
                        </a:rPr>
                        <a:t> </a:t>
                      </a:r>
                    </a:p>
                  </p:txBody>
                </p:sp>
              </mc:Fallback>
            </mc:AlternateContent>
          </p:grpSp>
          <p:cxnSp>
            <p:nvCxnSpPr>
              <p:cNvPr id="16" name="直接箭头连接符 15">
                <a:extLst>
                  <a:ext uri="{FF2B5EF4-FFF2-40B4-BE49-F238E27FC236}">
                    <a16:creationId xmlns:a16="http://schemas.microsoft.com/office/drawing/2014/main" id="{BD419272-F648-7657-6419-AA07E4E58E71}"/>
                  </a:ext>
                </a:extLst>
              </p:cNvPr>
              <p:cNvCxnSpPr>
                <a:cxnSpLocks/>
                <a:stCxn id="4" idx="6"/>
                <a:endCxn id="11" idx="2"/>
              </p:cNvCxnSpPr>
              <p:nvPr/>
            </p:nvCxnSpPr>
            <p:spPr>
              <a:xfrm flipV="1">
                <a:off x="6095999" y="6135586"/>
                <a:ext cx="1375629" cy="1"/>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grpSp>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5A6E4D12-6893-71AE-B665-5D7E932F2E29}"/>
                    </a:ext>
                  </a:extLst>
                </p:cNvPr>
                <p:cNvSpPr txBox="1"/>
                <p:nvPr/>
              </p:nvSpPr>
              <p:spPr>
                <a:xfrm>
                  <a:off x="6768082" y="5838243"/>
                  <a:ext cx="389787" cy="29931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𝑑</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sub>
                        </m:sSub>
                      </m:oMath>
                    </m:oMathPara>
                  </a14:m>
                  <a:endParaRPr lang="zh-CN" altLang="en-US" dirty="0"/>
                </a:p>
              </p:txBody>
            </p:sp>
          </mc:Choice>
          <mc:Fallback xmlns="">
            <p:sp>
              <p:nvSpPr>
                <p:cNvPr id="20" name="文本框 19">
                  <a:extLst>
                    <a:ext uri="{FF2B5EF4-FFF2-40B4-BE49-F238E27FC236}">
                      <a16:creationId xmlns:a16="http://schemas.microsoft.com/office/drawing/2014/main" id="{5A6E4D12-6893-71AE-B665-5D7E932F2E29}"/>
                    </a:ext>
                  </a:extLst>
                </p:cNvPr>
                <p:cNvSpPr txBox="1">
                  <a:spLocks noRot="1" noChangeAspect="1" noMove="1" noResize="1" noEditPoints="1" noAdjustHandles="1" noChangeArrowheads="1" noChangeShapeType="1" noTextEdit="1"/>
                </p:cNvSpPr>
                <p:nvPr/>
              </p:nvSpPr>
              <p:spPr>
                <a:xfrm>
                  <a:off x="6768082" y="5838243"/>
                  <a:ext cx="389787" cy="299313"/>
                </a:xfrm>
                <a:prstGeom prst="rect">
                  <a:avLst/>
                </a:prstGeom>
                <a:blipFill>
                  <a:blip r:embed="rId6"/>
                  <a:stretch>
                    <a:fillRect l="-14063" r="-9375" b="-2653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文本框 20">
                  <a:extLst>
                    <a:ext uri="{FF2B5EF4-FFF2-40B4-BE49-F238E27FC236}">
                      <a16:creationId xmlns:a16="http://schemas.microsoft.com/office/drawing/2014/main" id="{03C09047-2BBD-895C-343A-7B1F0DB12F5B}"/>
                    </a:ext>
                  </a:extLst>
                </p:cNvPr>
                <p:cNvSpPr txBox="1"/>
                <p:nvPr/>
              </p:nvSpPr>
              <p:spPr>
                <a:xfrm>
                  <a:off x="5724326" y="6245109"/>
                  <a:ext cx="646331" cy="646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rPr>
                          <m:t>𝑡</m:t>
                        </m:r>
                      </m:oMath>
                    </m:oMathPara>
                  </a14:m>
                  <a:endParaRPr lang="en-US" altLang="ja-JP" dirty="0"/>
                </a:p>
                <a:p>
                  <a:r>
                    <a:rPr lang="ja-JP" altLang="en-US" dirty="0"/>
                    <a:t>番目</a:t>
                  </a:r>
                  <a:endParaRPr lang="zh-CN" altLang="en-US" dirty="0"/>
                </a:p>
              </p:txBody>
            </p:sp>
          </mc:Choice>
          <mc:Fallback xmlns="">
            <p:sp>
              <p:nvSpPr>
                <p:cNvPr id="21" name="文本框 20">
                  <a:extLst>
                    <a:ext uri="{FF2B5EF4-FFF2-40B4-BE49-F238E27FC236}">
                      <a16:creationId xmlns:a16="http://schemas.microsoft.com/office/drawing/2014/main" id="{03C09047-2BBD-895C-343A-7B1F0DB12F5B}"/>
                    </a:ext>
                  </a:extLst>
                </p:cNvPr>
                <p:cNvSpPr txBox="1">
                  <a:spLocks noRot="1" noChangeAspect="1" noMove="1" noResize="1" noEditPoints="1" noAdjustHandles="1" noChangeArrowheads="1" noChangeShapeType="1" noTextEdit="1"/>
                </p:cNvSpPr>
                <p:nvPr/>
              </p:nvSpPr>
              <p:spPr>
                <a:xfrm>
                  <a:off x="5724326" y="6245109"/>
                  <a:ext cx="646331" cy="646331"/>
                </a:xfrm>
                <a:prstGeom prst="rect">
                  <a:avLst/>
                </a:prstGeom>
                <a:blipFill>
                  <a:blip r:embed="rId7"/>
                  <a:stretch>
                    <a:fillRect l="-8491" r="-7547" b="-1509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 name="文本框 23">
                  <a:extLst>
                    <a:ext uri="{FF2B5EF4-FFF2-40B4-BE49-F238E27FC236}">
                      <a16:creationId xmlns:a16="http://schemas.microsoft.com/office/drawing/2014/main" id="{F1312DFC-717B-AA48-8E0F-91A5BA124494}"/>
                    </a:ext>
                  </a:extLst>
                </p:cNvPr>
                <p:cNvSpPr txBox="1"/>
                <p:nvPr/>
              </p:nvSpPr>
              <p:spPr>
                <a:xfrm>
                  <a:off x="7277260" y="6245109"/>
                  <a:ext cx="1273169" cy="646331"/>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d>
                          <m:dPr>
                            <m:ctrlPr>
                              <a:rPr lang="en-US" altLang="ja-JP" b="0" i="1" smtClean="0">
                                <a:latin typeface="Cambria Math" panose="02040503050406030204" pitchFamily="18" charset="0"/>
                              </a:rPr>
                            </m:ctrlPr>
                          </m:dPr>
                          <m:e>
                            <m:r>
                              <a:rPr lang="en-US" altLang="ja-JP" i="1">
                                <a:latin typeface="Cambria Math" panose="02040503050406030204" pitchFamily="18" charset="0"/>
                              </a:rPr>
                              <m:t>𝑡</m:t>
                            </m:r>
                            <m:r>
                              <a:rPr lang="en-US" altLang="ja-JP" i="1">
                                <a:latin typeface="Cambria Math" panose="02040503050406030204" pitchFamily="18" charset="0"/>
                              </a:rPr>
                              <m:t>+1</m:t>
                            </m:r>
                          </m:e>
                        </m:d>
                        <m:r>
                          <a:rPr lang="en-US" altLang="ja-JP" b="0" i="1" smtClean="0">
                            <a:latin typeface="Cambria Math" panose="02040503050406030204" pitchFamily="18" charset="0"/>
                          </a:rPr>
                          <m:t>%4</m:t>
                        </m:r>
                      </m:oMath>
                    </m:oMathPara>
                  </a14:m>
                  <a:endParaRPr lang="en-US" altLang="ja-JP" dirty="0"/>
                </a:p>
                <a:p>
                  <a:pPr algn="ctr"/>
                  <a:r>
                    <a:rPr lang="ja-JP" altLang="en-US" dirty="0"/>
                    <a:t>番目</a:t>
                  </a:r>
                  <a:endParaRPr lang="zh-CN" altLang="en-US" dirty="0"/>
                </a:p>
              </p:txBody>
            </p:sp>
          </mc:Choice>
          <mc:Fallback xmlns="">
            <p:sp>
              <p:nvSpPr>
                <p:cNvPr id="24" name="文本框 23">
                  <a:extLst>
                    <a:ext uri="{FF2B5EF4-FFF2-40B4-BE49-F238E27FC236}">
                      <a16:creationId xmlns:a16="http://schemas.microsoft.com/office/drawing/2014/main" id="{F1312DFC-717B-AA48-8E0F-91A5BA124494}"/>
                    </a:ext>
                  </a:extLst>
                </p:cNvPr>
                <p:cNvSpPr txBox="1">
                  <a:spLocks noRot="1" noChangeAspect="1" noMove="1" noResize="1" noEditPoints="1" noAdjustHandles="1" noChangeArrowheads="1" noChangeShapeType="1" noTextEdit="1"/>
                </p:cNvSpPr>
                <p:nvPr/>
              </p:nvSpPr>
              <p:spPr>
                <a:xfrm>
                  <a:off x="7277260" y="6245109"/>
                  <a:ext cx="1273169" cy="646331"/>
                </a:xfrm>
                <a:prstGeom prst="rect">
                  <a:avLst/>
                </a:prstGeom>
                <a:blipFill>
                  <a:blip r:embed="rId8"/>
                  <a:stretch>
                    <a:fillRect b="-15094"/>
                  </a:stretch>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8761AD7A-084C-F553-7494-B4078B53293B}"/>
                  </a:ext>
                </a:extLst>
              </p:cNvPr>
              <p:cNvSpPr txBox="1"/>
              <p:nvPr/>
            </p:nvSpPr>
            <p:spPr>
              <a:xfrm>
                <a:off x="6286500" y="2113053"/>
                <a:ext cx="6096000" cy="1477584"/>
              </a:xfrm>
              <a:prstGeom prst="rect">
                <a:avLst/>
              </a:prstGeom>
              <a:noFill/>
            </p:spPr>
            <p:txBody>
              <a:bodyPr wrap="square">
                <a:spAutoFit/>
              </a:bodyPr>
              <a:lstStyle/>
              <a:p>
                <a:r>
                  <a:rPr lang="ja-JP" altLang="en-US" sz="1800" dirty="0"/>
                  <a:t>目的関数：</a:t>
                </a:r>
                <a:endParaRPr lang="en-US" altLang="ja-JP" sz="1800" dirty="0"/>
              </a:p>
              <a:p>
                <a:pPr/>
                <a14:m>
                  <m:oMathPara xmlns:m="http://schemas.openxmlformats.org/officeDocument/2006/math">
                    <m:oMathParaPr>
                      <m:jc m:val="centerGroup"/>
                    </m:oMathParaPr>
                    <m:oMath xmlns:m="http://schemas.openxmlformats.org/officeDocument/2006/math">
                      <m:nary>
                        <m:naryPr>
                          <m:chr m:val="∑"/>
                          <m:ctrlPr>
                            <a:rPr lang="en-US" altLang="zh-CN" sz="1800" i="1" smtClean="0">
                              <a:latin typeface="Cambria Math" panose="02040503050406030204" pitchFamily="18" charset="0"/>
                            </a:rPr>
                          </m:ctrlPr>
                        </m:naryPr>
                        <m:sub>
                          <m:r>
                            <m:rPr>
                              <m:brk m:alnAt="23"/>
                            </m:rPr>
                            <a:rPr lang="en-US" altLang="zh-CN" sz="1800" b="0" i="1" smtClean="0">
                              <a:latin typeface="Cambria Math" panose="02040503050406030204" pitchFamily="18" charset="0"/>
                            </a:rPr>
                            <m:t>𝑖</m:t>
                          </m:r>
                          <m:r>
                            <a:rPr lang="en-US" altLang="zh-CN" sz="1800" b="0" i="1" smtClean="0">
                              <a:latin typeface="Cambria Math" panose="02040503050406030204" pitchFamily="18" charset="0"/>
                            </a:rPr>
                            <m:t>=1</m:t>
                          </m:r>
                        </m:sub>
                        <m:sup>
                          <m:r>
                            <a:rPr lang="en-US" altLang="zh-CN" sz="1800" b="0" i="1" smtClean="0">
                              <a:latin typeface="Cambria Math" panose="02040503050406030204" pitchFamily="18" charset="0"/>
                            </a:rPr>
                            <m:t>4</m:t>
                          </m:r>
                        </m:sup>
                        <m:e>
                          <m:nary>
                            <m:naryPr>
                              <m:chr m:val="∑"/>
                              <m:ctrlPr>
                                <a:rPr lang="en-US" altLang="zh-CN" sz="1800" i="1" smtClean="0">
                                  <a:latin typeface="Cambria Math" panose="02040503050406030204" pitchFamily="18" charset="0"/>
                                </a:rPr>
                              </m:ctrlPr>
                            </m:naryPr>
                            <m:sub>
                              <m:r>
                                <m:rPr>
                                  <m:brk m:alnAt="23"/>
                                </m:rPr>
                                <a:rPr lang="en-US" altLang="zh-CN" sz="1800" b="0" i="1" smtClean="0">
                                  <a:latin typeface="Cambria Math" panose="02040503050406030204" pitchFamily="18" charset="0"/>
                                </a:rPr>
                                <m:t>𝑗</m:t>
                              </m:r>
                              <m:r>
                                <a:rPr lang="en-US" altLang="zh-CN" sz="1800" b="0" i="1" smtClean="0">
                                  <a:latin typeface="Cambria Math" panose="02040503050406030204" pitchFamily="18" charset="0"/>
                                </a:rPr>
                                <m:t>=1</m:t>
                              </m:r>
                            </m:sub>
                            <m:sup>
                              <m:r>
                                <a:rPr lang="en-US" altLang="zh-CN" sz="1800" b="0" i="1" smtClean="0">
                                  <a:latin typeface="Cambria Math" panose="02040503050406030204" pitchFamily="18" charset="0"/>
                                </a:rPr>
                                <m:t>4</m:t>
                              </m:r>
                            </m:sup>
                            <m:e>
                              <m:nary>
                                <m:naryPr>
                                  <m:chr m:val="∑"/>
                                  <m:ctrlPr>
                                    <a:rPr lang="en-US" altLang="zh-CN" sz="1800" i="1" smtClean="0">
                                      <a:latin typeface="Cambria Math" panose="02040503050406030204" pitchFamily="18" charset="0"/>
                                    </a:rPr>
                                  </m:ctrlPr>
                                </m:naryPr>
                                <m:sub>
                                  <m:r>
                                    <m:rPr>
                                      <m:brk m:alnAt="23"/>
                                    </m:rPr>
                                    <a:rPr lang="en-US" altLang="zh-CN" sz="1800" b="0" i="1" smtClean="0">
                                      <a:latin typeface="Cambria Math" panose="02040503050406030204" pitchFamily="18" charset="0"/>
                                    </a:rPr>
                                    <m:t>𝑡</m:t>
                                  </m:r>
                                  <m:r>
                                    <a:rPr lang="en-US" altLang="zh-CN" sz="1800" b="0" i="1" smtClean="0">
                                      <a:latin typeface="Cambria Math" panose="02040503050406030204" pitchFamily="18" charset="0"/>
                                    </a:rPr>
                                    <m:t>=1</m:t>
                                  </m:r>
                                </m:sub>
                                <m:sup>
                                  <m:r>
                                    <a:rPr lang="en-US" altLang="zh-CN" sz="1800" b="0" i="1" smtClean="0">
                                      <a:latin typeface="Cambria Math" panose="02040503050406030204" pitchFamily="18" charset="0"/>
                                    </a:rPr>
                                    <m:t>4</m:t>
                                  </m:r>
                                </m:sup>
                                <m:e>
                                  <m:sSub>
                                    <m:sSubPr>
                                      <m:ctrlPr>
                                        <a:rPr lang="en-US" altLang="zh-CN" sz="1800" i="1" smtClean="0">
                                          <a:latin typeface="Cambria Math" panose="02040503050406030204" pitchFamily="18" charset="0"/>
                                        </a:rPr>
                                      </m:ctrlPr>
                                    </m:sSubPr>
                                    <m:e>
                                      <m:r>
                                        <a:rPr lang="en-US" altLang="zh-CN" sz="1800" b="0" i="1" smtClean="0">
                                          <a:latin typeface="Cambria Math" panose="02040503050406030204" pitchFamily="18" charset="0"/>
                                        </a:rPr>
                                        <m:t>𝑑</m:t>
                                      </m:r>
                                    </m:e>
                                    <m:sub>
                                      <m:r>
                                        <a:rPr lang="en-US" altLang="zh-CN" sz="1800" b="0" i="1" smtClean="0">
                                          <a:latin typeface="Cambria Math" panose="02040503050406030204" pitchFamily="18" charset="0"/>
                                        </a:rPr>
                                        <m:t>𝑖</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𝑗</m:t>
                                      </m:r>
                                    </m:sub>
                                  </m:sSub>
                                  <m:sSub>
                                    <m:sSubPr>
                                      <m:ctrlPr>
                                        <a:rPr lang="en-US" altLang="zh-CN" sz="1800" i="1" smtClean="0">
                                          <a:latin typeface="Cambria Math" panose="02040503050406030204" pitchFamily="18" charset="0"/>
                                        </a:rPr>
                                      </m:ctrlPr>
                                    </m:sSubPr>
                                    <m:e>
                                      <m:r>
                                        <a:rPr lang="en-US" altLang="zh-CN" sz="1800" b="0" i="1" smtClean="0">
                                          <a:latin typeface="Cambria Math" panose="02040503050406030204" pitchFamily="18" charset="0"/>
                                        </a:rPr>
                                        <m:t>𝑥</m:t>
                                      </m:r>
                                    </m:e>
                                    <m:sub>
                                      <m:r>
                                        <a:rPr lang="en-US" altLang="zh-CN" sz="1800" b="0" i="1" smtClean="0">
                                          <a:latin typeface="Cambria Math" panose="02040503050406030204" pitchFamily="18" charset="0"/>
                                        </a:rPr>
                                        <m:t>𝑖</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𝑡</m:t>
                                      </m:r>
                                    </m:sub>
                                  </m:sSub>
                                  <m:sSub>
                                    <m:sSubPr>
                                      <m:ctrlPr>
                                        <a:rPr lang="en-US" altLang="zh-CN" sz="1800" i="1" smtClean="0">
                                          <a:latin typeface="Cambria Math" panose="02040503050406030204" pitchFamily="18" charset="0"/>
                                        </a:rPr>
                                      </m:ctrlPr>
                                    </m:sSubPr>
                                    <m:e>
                                      <m:r>
                                        <a:rPr lang="en-US" altLang="zh-CN" sz="1800" b="0" i="1" smtClean="0">
                                          <a:latin typeface="Cambria Math" panose="02040503050406030204" pitchFamily="18" charset="0"/>
                                        </a:rPr>
                                        <m:t>𝑥</m:t>
                                      </m:r>
                                    </m:e>
                                    <m:sub>
                                      <m:r>
                                        <a:rPr lang="en-US" altLang="zh-CN" sz="1800" b="0" i="1" smtClean="0">
                                          <a:latin typeface="Cambria Math" panose="02040503050406030204" pitchFamily="18" charset="0"/>
                                        </a:rPr>
                                        <m:t>𝑗</m:t>
                                      </m:r>
                                      <m:r>
                                        <a:rPr lang="en-US" altLang="zh-CN" sz="1800" b="0" i="1" smtClean="0">
                                          <a:latin typeface="Cambria Math" panose="02040503050406030204" pitchFamily="18" charset="0"/>
                                        </a:rPr>
                                        <m:t>,</m:t>
                                      </m:r>
                                      <m:d>
                                        <m:dPr>
                                          <m:ctrlPr>
                                            <a:rPr lang="en-US" altLang="zh-CN" sz="1800" b="0" i="1" smtClean="0">
                                              <a:latin typeface="Cambria Math" panose="02040503050406030204" pitchFamily="18" charset="0"/>
                                            </a:rPr>
                                          </m:ctrlPr>
                                        </m:dPr>
                                        <m:e>
                                          <m:r>
                                            <a:rPr lang="en-US" altLang="zh-CN" sz="1800" b="0" i="1" smtClean="0">
                                              <a:latin typeface="Cambria Math" panose="02040503050406030204" pitchFamily="18" charset="0"/>
                                            </a:rPr>
                                            <m:t>𝑡</m:t>
                                          </m:r>
                                          <m:r>
                                            <a:rPr lang="en-US" altLang="zh-CN" sz="1800" b="0" i="1" smtClean="0">
                                              <a:latin typeface="Cambria Math" panose="02040503050406030204" pitchFamily="18" charset="0"/>
                                            </a:rPr>
                                            <m:t>+1</m:t>
                                          </m:r>
                                        </m:e>
                                      </m:d>
                                      <m:r>
                                        <a:rPr lang="en-US" altLang="zh-CN" sz="1800" i="1">
                                          <a:latin typeface="Cambria Math" panose="02040503050406030204" pitchFamily="18" charset="0"/>
                                          <a:ea typeface="Cambria Math" panose="02040503050406030204" pitchFamily="18" charset="0"/>
                                        </a:rPr>
                                        <m:t>%</m:t>
                                      </m:r>
                                      <m:r>
                                        <a:rPr lang="en-US" altLang="zh-CN" sz="1800" b="0" i="1" smtClean="0">
                                          <a:latin typeface="Cambria Math" panose="02040503050406030204" pitchFamily="18" charset="0"/>
                                          <a:ea typeface="Cambria Math" panose="02040503050406030204" pitchFamily="18" charset="0"/>
                                        </a:rPr>
                                        <m:t>4</m:t>
                                      </m:r>
                                    </m:sub>
                                  </m:sSub>
                                </m:e>
                              </m:nary>
                            </m:e>
                          </m:nary>
                        </m:e>
                      </m:nary>
                    </m:oMath>
                  </m:oMathPara>
                </a14:m>
                <a:endParaRPr lang="en-US" altLang="zh-CN" sz="1800" dirty="0"/>
              </a:p>
              <a:p>
                <a14:m>
                  <m:oMath xmlns:m="http://schemas.openxmlformats.org/officeDocument/2006/math">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𝑑</m:t>
                        </m:r>
                      </m:e>
                      <m:sub>
                        <m:r>
                          <a:rPr lang="en-US" altLang="zh-CN" sz="1800" i="1">
                            <a:latin typeface="Cambria Math" panose="02040503050406030204" pitchFamily="18" charset="0"/>
                          </a:rPr>
                          <m:t>𝑖</m:t>
                        </m:r>
                        <m:r>
                          <a:rPr lang="en-US" altLang="zh-CN" sz="1800" i="1">
                            <a:latin typeface="Cambria Math" panose="02040503050406030204" pitchFamily="18" charset="0"/>
                          </a:rPr>
                          <m:t>,</m:t>
                        </m:r>
                        <m:r>
                          <a:rPr lang="en-US" altLang="zh-CN" sz="1800" i="1">
                            <a:latin typeface="Cambria Math" panose="02040503050406030204" pitchFamily="18" charset="0"/>
                          </a:rPr>
                          <m:t>𝑗</m:t>
                        </m:r>
                      </m:sub>
                    </m:sSub>
                  </m:oMath>
                </a14:m>
                <a:r>
                  <a:rPr lang="ja-JP" altLang="en-US" sz="1800" b="0" dirty="0"/>
                  <a:t>：町</a:t>
                </a:r>
                <a14:m>
                  <m:oMath xmlns:m="http://schemas.openxmlformats.org/officeDocument/2006/math">
                    <m:r>
                      <a:rPr lang="en-US" altLang="ja-JP" sz="1800" b="0" i="1" smtClean="0">
                        <a:latin typeface="Cambria Math" panose="02040503050406030204" pitchFamily="18" charset="0"/>
                      </a:rPr>
                      <m:t>𝑖</m:t>
                    </m:r>
                  </m:oMath>
                </a14:m>
                <a:r>
                  <a:rPr lang="ja-JP" altLang="en-US" sz="1800" b="0" dirty="0"/>
                  <a:t>と町</a:t>
                </a:r>
                <a14:m>
                  <m:oMath xmlns:m="http://schemas.openxmlformats.org/officeDocument/2006/math">
                    <m:r>
                      <a:rPr lang="en-US" altLang="ja-JP" sz="1800" b="0" i="1" smtClean="0">
                        <a:latin typeface="Cambria Math" panose="02040503050406030204" pitchFamily="18" charset="0"/>
                      </a:rPr>
                      <m:t>𝑗</m:t>
                    </m:r>
                  </m:oMath>
                </a14:m>
                <a:r>
                  <a:rPr lang="ja-JP" altLang="en-US" sz="1800" b="0" dirty="0"/>
                  <a:t>の距離</a:t>
                </a:r>
                <a:endParaRPr lang="en-US" altLang="zh-CN" sz="1800" b="0" dirty="0"/>
              </a:p>
            </p:txBody>
          </p:sp>
        </mc:Choice>
        <mc:Fallback xmlns="">
          <p:sp>
            <p:nvSpPr>
              <p:cNvPr id="7" name="文本框 6">
                <a:extLst>
                  <a:ext uri="{FF2B5EF4-FFF2-40B4-BE49-F238E27FC236}">
                    <a16:creationId xmlns:a16="http://schemas.microsoft.com/office/drawing/2014/main" id="{8761AD7A-084C-F553-7494-B4078B53293B}"/>
                  </a:ext>
                </a:extLst>
              </p:cNvPr>
              <p:cNvSpPr txBox="1">
                <a:spLocks noRot="1" noChangeAspect="1" noMove="1" noResize="1" noEditPoints="1" noAdjustHandles="1" noChangeArrowheads="1" noChangeShapeType="1" noTextEdit="1"/>
              </p:cNvSpPr>
              <p:nvPr/>
            </p:nvSpPr>
            <p:spPr>
              <a:xfrm>
                <a:off x="6286500" y="2113053"/>
                <a:ext cx="6096000" cy="1477584"/>
              </a:xfrm>
              <a:prstGeom prst="rect">
                <a:avLst/>
              </a:prstGeom>
              <a:blipFill>
                <a:blip r:embed="rId9"/>
                <a:stretch>
                  <a:fillRect l="-800" t="-2066" b="-495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5403600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B6E63BE0-41B0-D57E-83CC-FD72E86CDDD2}"/>
              </a:ext>
            </a:extLst>
          </p:cNvPr>
          <p:cNvSpPr/>
          <p:nvPr/>
        </p:nvSpPr>
        <p:spPr>
          <a:xfrm>
            <a:off x="600365" y="830339"/>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63F05CBC-F035-ABE3-FD33-789197C7B356}"/>
              </a:ext>
            </a:extLst>
          </p:cNvPr>
          <p:cNvSpPr>
            <a:spLocks noGrp="1"/>
          </p:cNvSpPr>
          <p:nvPr>
            <p:ph type="title"/>
          </p:nvPr>
        </p:nvSpPr>
        <p:spPr>
          <a:xfrm>
            <a:off x="600364" y="121911"/>
            <a:ext cx="10532995" cy="598978"/>
          </a:xfrm>
        </p:spPr>
        <p:txBody>
          <a:bodyPr>
            <a:normAutofit fontScale="90000"/>
          </a:bodyPr>
          <a:lstStyle/>
          <a:p>
            <a:r>
              <a:rPr kumimoji="1" lang="ja-JP" altLang="en-US" b="1" dirty="0"/>
              <a:t>もくじ</a:t>
            </a:r>
          </a:p>
        </p:txBody>
      </p:sp>
      <p:sp>
        <p:nvSpPr>
          <p:cNvPr id="2" name="文本框 1">
            <a:extLst>
              <a:ext uri="{FF2B5EF4-FFF2-40B4-BE49-F238E27FC236}">
                <a16:creationId xmlns:a16="http://schemas.microsoft.com/office/drawing/2014/main" id="{04E95D66-F50E-FE40-7960-D2AD707F480B}"/>
              </a:ext>
            </a:extLst>
          </p:cNvPr>
          <p:cNvSpPr txBox="1"/>
          <p:nvPr/>
        </p:nvSpPr>
        <p:spPr>
          <a:xfrm>
            <a:off x="682914" y="1443841"/>
            <a:ext cx="5044786" cy="3970318"/>
          </a:xfrm>
          <a:prstGeom prst="rect">
            <a:avLst/>
          </a:prstGeom>
          <a:noFill/>
        </p:spPr>
        <p:txBody>
          <a:bodyPr wrap="square" rtlCol="0">
            <a:spAutoFit/>
          </a:bodyPr>
          <a:lstStyle/>
          <a:p>
            <a:r>
              <a:rPr lang="en-US" altLang="zh-CN" sz="1400" dirty="0"/>
              <a:t>ABSTRACT</a:t>
            </a:r>
          </a:p>
          <a:p>
            <a:endParaRPr lang="en-US" altLang="zh-CN" sz="1400" dirty="0"/>
          </a:p>
          <a:p>
            <a:r>
              <a:rPr lang="en-US" altLang="zh-CN" sz="1400" dirty="0"/>
              <a:t>Ⅰ. INTRODUCTION</a:t>
            </a:r>
          </a:p>
          <a:p>
            <a:endParaRPr lang="en-US" altLang="zh-CN" sz="1400" dirty="0"/>
          </a:p>
          <a:p>
            <a:r>
              <a:rPr lang="en-US" altLang="zh-CN" sz="1400" dirty="0"/>
              <a:t>Ⅱ. METHOD</a:t>
            </a:r>
          </a:p>
          <a:p>
            <a:r>
              <a:rPr lang="en-US" altLang="zh-CN" sz="1400" dirty="0"/>
              <a:t>    A. The QUBO formulation</a:t>
            </a:r>
          </a:p>
          <a:p>
            <a:r>
              <a:rPr lang="en-US" altLang="zh-CN" sz="1400" dirty="0"/>
              <a:t>    B. Unbalanced penalization</a:t>
            </a:r>
          </a:p>
          <a:p>
            <a:r>
              <a:rPr lang="en-US" altLang="zh-CN" sz="1400" dirty="0"/>
              <a:t>    C. Slack variables</a:t>
            </a:r>
          </a:p>
          <a:p>
            <a:r>
              <a:rPr lang="en-US" altLang="zh-CN" sz="1400" dirty="0"/>
              <a:t>    D. </a:t>
            </a:r>
            <a:r>
              <a:rPr lang="en-US" altLang="zh-CN" sz="1400" dirty="0" err="1"/>
              <a:t>Ising</a:t>
            </a:r>
            <a:r>
              <a:rPr lang="en-US" altLang="zh-CN" sz="1400" dirty="0"/>
              <a:t> Hamiltonian </a:t>
            </a:r>
          </a:p>
          <a:p>
            <a:r>
              <a:rPr lang="en-US" altLang="zh-CN" sz="1400" dirty="0"/>
              <a:t>    E. The traveling sales man problem</a:t>
            </a:r>
          </a:p>
          <a:p>
            <a:endParaRPr lang="en-US" altLang="zh-CN" sz="1400" dirty="0"/>
          </a:p>
          <a:p>
            <a:r>
              <a:rPr lang="en-US" altLang="zh-CN" sz="1400" dirty="0"/>
              <a:t>Ⅲ. RESULTS</a:t>
            </a:r>
          </a:p>
          <a:p>
            <a:r>
              <a:rPr lang="en-US" altLang="zh-CN" sz="1400" dirty="0"/>
              <a:t>    A. Quantum Annealer: D-Wave Advantage</a:t>
            </a:r>
          </a:p>
          <a:p>
            <a:r>
              <a:rPr lang="en-US" altLang="zh-CN" sz="1400" dirty="0"/>
              <a:t>    B. Hybrid Solver</a:t>
            </a:r>
          </a:p>
          <a:p>
            <a:r>
              <a:rPr lang="en-US" altLang="zh-CN" sz="1400" dirty="0"/>
              <a:t>    C. Unbalanced penalization using different solvers</a:t>
            </a:r>
          </a:p>
          <a:p>
            <a:endParaRPr lang="en-US" altLang="zh-CN" sz="1400" dirty="0"/>
          </a:p>
          <a:p>
            <a:r>
              <a:rPr lang="en-US" altLang="zh-CN" sz="1400" dirty="0"/>
              <a:t>Ⅳ. CONCLUSIONS</a:t>
            </a:r>
          </a:p>
          <a:p>
            <a:r>
              <a:rPr lang="en-US" altLang="zh-CN" sz="1400" dirty="0"/>
              <a:t>    </a:t>
            </a:r>
          </a:p>
        </p:txBody>
      </p:sp>
    </p:spTree>
    <p:extLst>
      <p:ext uri="{BB962C8B-B14F-4D97-AF65-F5344CB8AC3E}">
        <p14:creationId xmlns:p14="http://schemas.microsoft.com/office/powerpoint/2010/main" val="7875712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69CDDDF-2E93-AD40-6D62-0DF626A8F71F}"/>
              </a:ext>
            </a:extLst>
          </p:cNvPr>
          <p:cNvSpPr txBox="1"/>
          <p:nvPr/>
        </p:nvSpPr>
        <p:spPr>
          <a:xfrm>
            <a:off x="301086" y="241382"/>
            <a:ext cx="4495141" cy="584775"/>
          </a:xfrm>
          <a:prstGeom prst="rect">
            <a:avLst/>
          </a:prstGeom>
          <a:noFill/>
        </p:spPr>
        <p:txBody>
          <a:bodyPr wrap="none" rtlCol="0">
            <a:spAutoFit/>
          </a:bodyPr>
          <a:lstStyle/>
          <a:p>
            <a:r>
              <a:rPr lang="en-US" altLang="ja-JP" sz="3200" b="1" dirty="0"/>
              <a:t>TSP</a:t>
            </a:r>
            <a:r>
              <a:rPr lang="ja-JP" altLang="en-US" sz="3200" b="1" dirty="0"/>
              <a:t>問題の</a:t>
            </a:r>
            <a:r>
              <a:rPr lang="en-US" altLang="ja-JP" sz="3200" b="1" dirty="0"/>
              <a:t>QUBO</a:t>
            </a:r>
            <a:r>
              <a:rPr lang="ja-JP" altLang="en-US" sz="3200" b="1" dirty="0"/>
              <a:t>モデル</a:t>
            </a:r>
            <a:endParaRPr lang="zh-CN" altLang="en-US" sz="3200" b="1" dirty="0"/>
          </a:p>
        </p:txBody>
      </p:sp>
      <p:sp>
        <p:nvSpPr>
          <p:cNvPr id="3" name="矩形: 圆角 2">
            <a:extLst>
              <a:ext uri="{FF2B5EF4-FFF2-40B4-BE49-F238E27FC236}">
                <a16:creationId xmlns:a16="http://schemas.microsoft.com/office/drawing/2014/main" id="{2CBA0A6C-80CA-A3CE-AAAD-A62116F6E5C9}"/>
              </a:ext>
            </a:extLst>
          </p:cNvPr>
          <p:cNvSpPr/>
          <p:nvPr/>
        </p:nvSpPr>
        <p:spPr>
          <a:xfrm>
            <a:off x="337127" y="964765"/>
            <a:ext cx="11517745" cy="72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CB47FB24-F3A2-94B3-CAC2-6E0F4AB32723}"/>
              </a:ext>
            </a:extLst>
          </p:cNvPr>
          <p:cNvSpPr txBox="1"/>
          <p:nvPr/>
        </p:nvSpPr>
        <p:spPr>
          <a:xfrm>
            <a:off x="363082" y="1024727"/>
            <a:ext cx="6210959" cy="3539430"/>
          </a:xfrm>
          <a:prstGeom prst="rect">
            <a:avLst/>
          </a:prstGeom>
          <a:noFill/>
        </p:spPr>
        <p:txBody>
          <a:bodyPr wrap="square">
            <a:spAutoFit/>
          </a:bodyPr>
          <a:lstStyle/>
          <a:p>
            <a:pPr marL="285750" indent="-285750">
              <a:buFont typeface="Wingdings" panose="05000000000000000000" pitchFamily="2" charset="2"/>
              <a:buChar char="Ø"/>
            </a:pPr>
            <a:r>
              <a:rPr lang="ja-JP" altLang="en-US" sz="1600" b="1" dirty="0"/>
              <a:t>制約条件から変換された二次多項式</a:t>
            </a:r>
            <a:endParaRPr lang="en-US" altLang="ja-JP" sz="1600" b="1" dirty="0"/>
          </a:p>
          <a:p>
            <a:r>
              <a:rPr lang="ja-JP" altLang="en-US" sz="1600" b="1" dirty="0"/>
              <a:t>①</a:t>
            </a:r>
            <a:r>
              <a:rPr lang="ja-JP" altLang="en-US" sz="1600" dirty="0"/>
              <a:t>各町は</a:t>
            </a:r>
            <a:r>
              <a:rPr lang="en-US" altLang="ja-JP" sz="1600" dirty="0"/>
              <a:t>1</a:t>
            </a:r>
            <a:r>
              <a:rPr lang="ja-JP" altLang="en-US" sz="1600" dirty="0"/>
              <a:t>回しか訪れてはいけない</a:t>
            </a:r>
            <a:endParaRPr lang="en-US" altLang="ja-JP" sz="1600" dirty="0"/>
          </a:p>
          <a:p>
            <a:endParaRPr lang="en-US" altLang="zh-CN" sz="1600" dirty="0"/>
          </a:p>
          <a:p>
            <a:endParaRPr lang="en-US" altLang="zh-CN" sz="1600" dirty="0"/>
          </a:p>
          <a:p>
            <a:endParaRPr lang="en-US" altLang="zh-CN" sz="1600" dirty="0"/>
          </a:p>
          <a:p>
            <a:endParaRPr lang="en-US" altLang="zh-CN" sz="1600" dirty="0"/>
          </a:p>
          <a:p>
            <a:endParaRPr lang="en-US" altLang="zh-CN" sz="1600" dirty="0"/>
          </a:p>
          <a:p>
            <a:endParaRPr lang="en-US" altLang="zh-CN" sz="1600" dirty="0"/>
          </a:p>
          <a:p>
            <a:endParaRPr lang="en-US" altLang="zh-CN" sz="1600" dirty="0"/>
          </a:p>
          <a:p>
            <a:endParaRPr lang="en-US" altLang="zh-CN" sz="1600" dirty="0"/>
          </a:p>
          <a:p>
            <a:endParaRPr lang="en-US" altLang="zh-CN" sz="1600" dirty="0"/>
          </a:p>
          <a:p>
            <a:endParaRPr lang="en-US" altLang="zh-CN" sz="1600" dirty="0"/>
          </a:p>
          <a:p>
            <a:r>
              <a:rPr lang="ja-JP" altLang="en-US" sz="1600" b="1" dirty="0"/>
              <a:t>②</a:t>
            </a:r>
            <a:r>
              <a:rPr lang="ja-JP" altLang="en-US" sz="1600" dirty="0"/>
              <a:t>同じタイミングに複数の町に行くことはできない</a:t>
            </a:r>
            <a:endParaRPr lang="en-US" altLang="ja-JP" sz="1600" dirty="0"/>
          </a:p>
          <a:p>
            <a:endParaRPr lang="en-US" altLang="zh-CN" sz="1600" dirty="0"/>
          </a:p>
        </p:txBody>
      </p:sp>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A5E9D9BE-8F23-8990-FBBC-E5B16CEA831A}"/>
                  </a:ext>
                </a:extLst>
              </p:cNvPr>
              <p:cNvSpPr txBox="1"/>
              <p:nvPr/>
            </p:nvSpPr>
            <p:spPr>
              <a:xfrm>
                <a:off x="3922007" y="1603970"/>
                <a:ext cx="2457724" cy="338554"/>
              </a:xfrm>
              <a:prstGeom prst="rect">
                <a:avLst/>
              </a:prstGeom>
              <a:noFill/>
            </p:spPr>
            <p:txBody>
              <a:bodyPr wrap="none" rtlCol="0">
                <a:spAutoFit/>
              </a:bodyPr>
              <a:lstStyle/>
              <a:p>
                <a:r>
                  <a:rPr lang="ja-JP" altLang="en-US" sz="1600" dirty="0"/>
                  <a:t>各行は</a:t>
                </a:r>
                <a:r>
                  <a:rPr lang="en-US" altLang="ja-JP" sz="1600" b="1" dirty="0"/>
                  <a:t>1</a:t>
                </a:r>
                <a:r>
                  <a:rPr lang="ja-JP" altLang="en-US" sz="1600" b="1" dirty="0"/>
                  <a:t>つ</a:t>
                </a:r>
                <a:r>
                  <a:rPr lang="ja-JP" altLang="en-US" sz="1600" dirty="0"/>
                  <a:t>だけの変数が</a:t>
                </a:r>
                <a14:m>
                  <m:oMath xmlns:m="http://schemas.openxmlformats.org/officeDocument/2006/math">
                    <m:r>
                      <a:rPr lang="en-US" altLang="ja-JP" sz="1600" i="1" dirty="0" smtClean="0">
                        <a:latin typeface="Cambria Math" panose="02040503050406030204" pitchFamily="18" charset="0"/>
                      </a:rPr>
                      <m:t>1</m:t>
                    </m:r>
                  </m:oMath>
                </a14:m>
                <a:endParaRPr lang="zh-CN" altLang="en-US" sz="1600" dirty="0"/>
              </a:p>
            </p:txBody>
          </p:sp>
        </mc:Choice>
        <mc:Fallback xmlns="">
          <p:sp>
            <p:nvSpPr>
              <p:cNvPr id="10" name="文本框 9">
                <a:extLst>
                  <a:ext uri="{FF2B5EF4-FFF2-40B4-BE49-F238E27FC236}">
                    <a16:creationId xmlns:a16="http://schemas.microsoft.com/office/drawing/2014/main" id="{A5E9D9BE-8F23-8990-FBBC-E5B16CEA831A}"/>
                  </a:ext>
                </a:extLst>
              </p:cNvPr>
              <p:cNvSpPr txBox="1">
                <a:spLocks noRot="1" noChangeAspect="1" noMove="1" noResize="1" noEditPoints="1" noAdjustHandles="1" noChangeArrowheads="1" noChangeShapeType="1" noTextEdit="1"/>
              </p:cNvSpPr>
              <p:nvPr/>
            </p:nvSpPr>
            <p:spPr>
              <a:xfrm>
                <a:off x="3922007" y="1603970"/>
                <a:ext cx="2457724" cy="338554"/>
              </a:xfrm>
              <a:prstGeom prst="rect">
                <a:avLst/>
              </a:prstGeom>
              <a:blipFill>
                <a:blip r:embed="rId2"/>
                <a:stretch>
                  <a:fillRect l="-1238" t="-5357" b="-2142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6E67FDA2-74BD-9F0B-77C5-4CC845E75217}"/>
                  </a:ext>
                </a:extLst>
              </p:cNvPr>
              <p:cNvSpPr txBox="1"/>
              <p:nvPr/>
            </p:nvSpPr>
            <p:spPr>
              <a:xfrm>
                <a:off x="4015540" y="1975634"/>
                <a:ext cx="2270657" cy="69814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nary>
                        <m:naryPr>
                          <m:chr m:val="∑"/>
                          <m:ctrlPr>
                            <a:rPr lang="zh-CN" altLang="en-US" sz="1400" i="1" smtClean="0">
                              <a:latin typeface="Cambria Math" panose="02040503050406030204" pitchFamily="18" charset="0"/>
                            </a:rPr>
                          </m:ctrlPr>
                        </m:naryPr>
                        <m:sub>
                          <m:r>
                            <a:rPr lang="en-US" altLang="zh-CN" sz="1400" b="0" i="1" smtClean="0">
                              <a:latin typeface="Cambria Math" panose="02040503050406030204" pitchFamily="18" charset="0"/>
                            </a:rPr>
                            <m:t>𝑡</m:t>
                          </m:r>
                          <m:r>
                            <a:rPr lang="en-US" altLang="zh-CN" sz="1400" b="0" i="1" smtClean="0">
                              <a:latin typeface="Cambria Math" panose="02040503050406030204" pitchFamily="18" charset="0"/>
                            </a:rPr>
                            <m:t>=1</m:t>
                          </m:r>
                        </m:sub>
                        <m:sup>
                          <m:r>
                            <a:rPr lang="en-US" altLang="zh-CN" sz="1400" b="0" i="1" smtClean="0">
                              <a:latin typeface="Cambria Math" panose="02040503050406030204" pitchFamily="18" charset="0"/>
                            </a:rPr>
                            <m:t>4</m:t>
                          </m:r>
                        </m:sup>
                        <m:e>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𝑡</m:t>
                              </m:r>
                            </m:sub>
                          </m:sSub>
                        </m:e>
                      </m:nary>
                      <m:r>
                        <a:rPr lang="en-US" altLang="zh-CN" sz="1400" b="0" i="1" smtClean="0">
                          <a:latin typeface="Cambria Math" panose="02040503050406030204" pitchFamily="18" charset="0"/>
                        </a:rPr>
                        <m:t>=1     </m:t>
                      </m:r>
                      <m:d>
                        <m:dPr>
                          <m:ctrlPr>
                            <a:rPr lang="en-US" altLang="zh-CN" sz="1400" b="0" i="1" smtClean="0">
                              <a:latin typeface="Cambria Math" panose="02040503050406030204" pitchFamily="18" charset="0"/>
                            </a:rPr>
                          </m:ctrlPr>
                        </m:dPr>
                        <m:e>
                          <m: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=1,2,3,4</m:t>
                          </m:r>
                        </m:e>
                      </m:d>
                    </m:oMath>
                  </m:oMathPara>
                </a14:m>
                <a:endParaRPr lang="zh-CN" altLang="en-US" sz="1400" dirty="0"/>
              </a:p>
            </p:txBody>
          </p:sp>
        </mc:Choice>
        <mc:Fallback xmlns="">
          <p:sp>
            <p:nvSpPr>
              <p:cNvPr id="12" name="文本框 11">
                <a:extLst>
                  <a:ext uri="{FF2B5EF4-FFF2-40B4-BE49-F238E27FC236}">
                    <a16:creationId xmlns:a16="http://schemas.microsoft.com/office/drawing/2014/main" id="{6E67FDA2-74BD-9F0B-77C5-4CC845E75217}"/>
                  </a:ext>
                </a:extLst>
              </p:cNvPr>
              <p:cNvSpPr txBox="1">
                <a:spLocks noRot="1" noChangeAspect="1" noMove="1" noResize="1" noEditPoints="1" noAdjustHandles="1" noChangeArrowheads="1" noChangeShapeType="1" noTextEdit="1"/>
              </p:cNvSpPr>
              <p:nvPr/>
            </p:nvSpPr>
            <p:spPr>
              <a:xfrm>
                <a:off x="4015540" y="1975634"/>
                <a:ext cx="2270657" cy="698140"/>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文本框 20">
                <a:extLst>
                  <a:ext uri="{FF2B5EF4-FFF2-40B4-BE49-F238E27FC236}">
                    <a16:creationId xmlns:a16="http://schemas.microsoft.com/office/drawing/2014/main" id="{B95206F4-8083-5989-D52F-105F58B9899D}"/>
                  </a:ext>
                </a:extLst>
              </p:cNvPr>
              <p:cNvSpPr txBox="1"/>
              <p:nvPr/>
            </p:nvSpPr>
            <p:spPr>
              <a:xfrm>
                <a:off x="3860893" y="4427990"/>
                <a:ext cx="2457724" cy="338554"/>
              </a:xfrm>
              <a:prstGeom prst="rect">
                <a:avLst/>
              </a:prstGeom>
              <a:noFill/>
            </p:spPr>
            <p:txBody>
              <a:bodyPr wrap="none" rtlCol="0">
                <a:spAutoFit/>
              </a:bodyPr>
              <a:lstStyle/>
              <a:p>
                <a:r>
                  <a:rPr lang="ja-JP" altLang="en-US" sz="1600" dirty="0"/>
                  <a:t>各列は</a:t>
                </a:r>
                <a:r>
                  <a:rPr lang="en-US" altLang="ja-JP" sz="1600" b="1" dirty="0"/>
                  <a:t>1</a:t>
                </a:r>
                <a:r>
                  <a:rPr lang="ja-JP" altLang="en-US" sz="1600" b="1" dirty="0"/>
                  <a:t>つ</a:t>
                </a:r>
                <a:r>
                  <a:rPr lang="ja-JP" altLang="en-US" sz="1600" dirty="0"/>
                  <a:t>だけの変数が</a:t>
                </a:r>
                <a14:m>
                  <m:oMath xmlns:m="http://schemas.openxmlformats.org/officeDocument/2006/math">
                    <m:r>
                      <a:rPr lang="en-US" altLang="ja-JP" sz="1600" i="1" dirty="0" smtClean="0">
                        <a:latin typeface="Cambria Math" panose="02040503050406030204" pitchFamily="18" charset="0"/>
                      </a:rPr>
                      <m:t>1</m:t>
                    </m:r>
                  </m:oMath>
                </a14:m>
                <a:endParaRPr lang="zh-CN" altLang="en-US" sz="1600" dirty="0"/>
              </a:p>
            </p:txBody>
          </p:sp>
        </mc:Choice>
        <mc:Fallback xmlns="">
          <p:sp>
            <p:nvSpPr>
              <p:cNvPr id="21" name="文本框 20">
                <a:extLst>
                  <a:ext uri="{FF2B5EF4-FFF2-40B4-BE49-F238E27FC236}">
                    <a16:creationId xmlns:a16="http://schemas.microsoft.com/office/drawing/2014/main" id="{B95206F4-8083-5989-D52F-105F58B9899D}"/>
                  </a:ext>
                </a:extLst>
              </p:cNvPr>
              <p:cNvSpPr txBox="1">
                <a:spLocks noRot="1" noChangeAspect="1" noMove="1" noResize="1" noEditPoints="1" noAdjustHandles="1" noChangeArrowheads="1" noChangeShapeType="1" noTextEdit="1"/>
              </p:cNvSpPr>
              <p:nvPr/>
            </p:nvSpPr>
            <p:spPr>
              <a:xfrm>
                <a:off x="3860893" y="4427990"/>
                <a:ext cx="2457724" cy="338554"/>
              </a:xfrm>
              <a:prstGeom prst="rect">
                <a:avLst/>
              </a:prstGeom>
              <a:blipFill>
                <a:blip r:embed="rId4"/>
                <a:stretch>
                  <a:fillRect l="-1238" t="-5357" b="-2142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文本框 25">
                <a:extLst>
                  <a:ext uri="{FF2B5EF4-FFF2-40B4-BE49-F238E27FC236}">
                    <a16:creationId xmlns:a16="http://schemas.microsoft.com/office/drawing/2014/main" id="{B3CB91AD-42AD-0155-AB51-3812EABA9990}"/>
                  </a:ext>
                </a:extLst>
              </p:cNvPr>
              <p:cNvSpPr txBox="1"/>
              <p:nvPr/>
            </p:nvSpPr>
            <p:spPr>
              <a:xfrm>
                <a:off x="3898836" y="4814797"/>
                <a:ext cx="2381839" cy="69814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nary>
                        <m:naryPr>
                          <m:chr m:val="∑"/>
                          <m:ctrlPr>
                            <a:rPr lang="zh-CN" altLang="en-US" sz="1400" i="1" smtClean="0">
                              <a:latin typeface="Cambria Math" panose="02040503050406030204" pitchFamily="18" charset="0"/>
                            </a:rPr>
                          </m:ctrlPr>
                        </m:naryPr>
                        <m:sub>
                          <m:r>
                            <m:rPr>
                              <m:brk m:alnAt="23"/>
                            </m:rP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=1</m:t>
                          </m:r>
                        </m:sub>
                        <m:sup>
                          <m:r>
                            <a:rPr lang="en-US" altLang="zh-CN" sz="1400" b="0" i="1" smtClean="0">
                              <a:latin typeface="Cambria Math" panose="02040503050406030204" pitchFamily="18" charset="0"/>
                            </a:rPr>
                            <m:t>4</m:t>
                          </m:r>
                        </m:sup>
                        <m:e>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𝑡</m:t>
                              </m:r>
                            </m:sub>
                          </m:sSub>
                        </m:e>
                      </m:nary>
                      <m:r>
                        <a:rPr lang="en-US" altLang="zh-CN" sz="1400" b="0" i="1" smtClean="0">
                          <a:latin typeface="Cambria Math" panose="02040503050406030204" pitchFamily="18" charset="0"/>
                        </a:rPr>
                        <m:t>=1     </m:t>
                      </m:r>
                      <m:d>
                        <m:dPr>
                          <m:ctrlPr>
                            <a:rPr lang="en-US" altLang="zh-CN" sz="1400" b="0" i="1" smtClean="0">
                              <a:latin typeface="Cambria Math" panose="02040503050406030204" pitchFamily="18" charset="0"/>
                            </a:rPr>
                          </m:ctrlPr>
                        </m:dPr>
                        <m:e>
                          <m:r>
                            <a:rPr lang="en-US" altLang="zh-CN" sz="1400" b="0" i="1" smtClean="0">
                              <a:latin typeface="Cambria Math" panose="02040503050406030204" pitchFamily="18" charset="0"/>
                            </a:rPr>
                            <m:t>𝑡</m:t>
                          </m:r>
                          <m:r>
                            <a:rPr lang="en-US" altLang="zh-CN" sz="1400" b="0" i="1" smtClean="0">
                              <a:latin typeface="Cambria Math" panose="02040503050406030204" pitchFamily="18" charset="0"/>
                            </a:rPr>
                            <m:t>=1,2,3,4</m:t>
                          </m:r>
                        </m:e>
                      </m:d>
                    </m:oMath>
                  </m:oMathPara>
                </a14:m>
                <a:endParaRPr lang="zh-CN" altLang="en-US" sz="1400" dirty="0"/>
              </a:p>
            </p:txBody>
          </p:sp>
        </mc:Choice>
        <mc:Fallback xmlns="">
          <p:sp>
            <p:nvSpPr>
              <p:cNvPr id="26" name="文本框 25">
                <a:extLst>
                  <a:ext uri="{FF2B5EF4-FFF2-40B4-BE49-F238E27FC236}">
                    <a16:creationId xmlns:a16="http://schemas.microsoft.com/office/drawing/2014/main" id="{B3CB91AD-42AD-0155-AB51-3812EABA9990}"/>
                  </a:ext>
                </a:extLst>
              </p:cNvPr>
              <p:cNvSpPr txBox="1">
                <a:spLocks noRot="1" noChangeAspect="1" noMove="1" noResize="1" noEditPoints="1" noAdjustHandles="1" noChangeArrowheads="1" noChangeShapeType="1" noTextEdit="1"/>
              </p:cNvSpPr>
              <p:nvPr/>
            </p:nvSpPr>
            <p:spPr>
              <a:xfrm>
                <a:off x="3898836" y="4814797"/>
                <a:ext cx="2381839" cy="698140"/>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文本框 26">
                <a:extLst>
                  <a:ext uri="{FF2B5EF4-FFF2-40B4-BE49-F238E27FC236}">
                    <a16:creationId xmlns:a16="http://schemas.microsoft.com/office/drawing/2014/main" id="{E0D5F7DA-722D-737D-E35F-22ED6CA7E43F}"/>
                  </a:ext>
                </a:extLst>
              </p:cNvPr>
              <p:cNvSpPr txBox="1"/>
              <p:nvPr/>
            </p:nvSpPr>
            <p:spPr>
              <a:xfrm>
                <a:off x="7378289" y="1937675"/>
                <a:ext cx="1468351" cy="7360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ctrlPr>
                            <a:rPr lang="zh-CN" altLang="en-US" sz="1400" i="1" smtClean="0">
                              <a:latin typeface="Cambria Math" panose="02040503050406030204" pitchFamily="18" charset="0"/>
                            </a:rPr>
                          </m:ctrlPr>
                        </m:naryPr>
                        <m:sub>
                          <m:r>
                            <m:rPr>
                              <m:brk m:alnAt="23"/>
                            </m:rP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=1</m:t>
                          </m:r>
                        </m:sub>
                        <m:sup>
                          <m:r>
                            <a:rPr lang="en-US" altLang="zh-CN" sz="1400" b="0" i="1" smtClean="0">
                              <a:latin typeface="Cambria Math" panose="02040503050406030204" pitchFamily="18" charset="0"/>
                            </a:rPr>
                            <m:t>4</m:t>
                          </m:r>
                        </m:sup>
                        <m:e>
                          <m:sSup>
                            <m:sSupPr>
                              <m:ctrlPr>
                                <a:rPr lang="en-US" altLang="zh-CN" sz="1400" i="1" smtClean="0">
                                  <a:latin typeface="Cambria Math" panose="02040503050406030204" pitchFamily="18" charset="0"/>
                                </a:rPr>
                              </m:ctrlPr>
                            </m:sSupPr>
                            <m:e>
                              <m:d>
                                <m:dPr>
                                  <m:ctrlPr>
                                    <a:rPr lang="en-US" altLang="zh-CN" sz="1400" i="1" smtClean="0">
                                      <a:latin typeface="Cambria Math" panose="02040503050406030204" pitchFamily="18" charset="0"/>
                                    </a:rPr>
                                  </m:ctrlPr>
                                </m:dPr>
                                <m:e>
                                  <m:nary>
                                    <m:naryPr>
                                      <m:chr m:val="∑"/>
                                      <m:ctrlPr>
                                        <a:rPr lang="en-US" altLang="zh-CN" sz="1400" i="1" smtClean="0">
                                          <a:latin typeface="Cambria Math" panose="02040503050406030204" pitchFamily="18" charset="0"/>
                                        </a:rPr>
                                      </m:ctrlPr>
                                    </m:naryPr>
                                    <m:sub>
                                      <m:r>
                                        <m:rPr>
                                          <m:brk m:alnAt="23"/>
                                        </m:rPr>
                                        <a:rPr lang="en-US" altLang="zh-CN" sz="1400" b="0" i="1" smtClean="0">
                                          <a:latin typeface="Cambria Math" panose="02040503050406030204" pitchFamily="18" charset="0"/>
                                        </a:rPr>
                                        <m:t>𝑡</m:t>
                                      </m:r>
                                      <m:r>
                                        <a:rPr lang="en-US" altLang="zh-CN" sz="1400" b="0" i="1" smtClean="0">
                                          <a:latin typeface="Cambria Math" panose="02040503050406030204" pitchFamily="18" charset="0"/>
                                        </a:rPr>
                                        <m:t>=1</m:t>
                                      </m:r>
                                    </m:sub>
                                    <m:sup>
                                      <m:r>
                                        <a:rPr lang="en-US" altLang="zh-CN" sz="1400" b="0" i="1" smtClean="0">
                                          <a:latin typeface="Cambria Math" panose="02040503050406030204" pitchFamily="18" charset="0"/>
                                        </a:rPr>
                                        <m:t>4</m:t>
                                      </m:r>
                                    </m:sup>
                                    <m:e>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𝑡</m:t>
                                          </m:r>
                                        </m:sub>
                                      </m:sSub>
                                    </m:e>
                                  </m:nary>
                                  <m:r>
                                    <a:rPr lang="en-US" altLang="zh-CN" sz="1400" b="0" i="1" smtClean="0">
                                      <a:latin typeface="Cambria Math" panose="02040503050406030204" pitchFamily="18" charset="0"/>
                                    </a:rPr>
                                    <m:t>−1</m:t>
                                  </m:r>
                                </m:e>
                              </m:d>
                            </m:e>
                            <m:sup>
                              <m:r>
                                <a:rPr lang="en-US" altLang="zh-CN" sz="1400" b="0" i="1" smtClean="0">
                                  <a:latin typeface="Cambria Math" panose="02040503050406030204" pitchFamily="18" charset="0"/>
                                </a:rPr>
                                <m:t>2</m:t>
                              </m:r>
                            </m:sup>
                          </m:sSup>
                        </m:e>
                      </m:nary>
                    </m:oMath>
                  </m:oMathPara>
                </a14:m>
                <a:endParaRPr lang="en-US" altLang="zh-CN" sz="1400" dirty="0"/>
              </a:p>
            </p:txBody>
          </p:sp>
        </mc:Choice>
        <mc:Fallback xmlns="">
          <p:sp>
            <p:nvSpPr>
              <p:cNvPr id="27" name="文本框 26">
                <a:extLst>
                  <a:ext uri="{FF2B5EF4-FFF2-40B4-BE49-F238E27FC236}">
                    <a16:creationId xmlns:a16="http://schemas.microsoft.com/office/drawing/2014/main" id="{E0D5F7DA-722D-737D-E35F-22ED6CA7E43F}"/>
                  </a:ext>
                </a:extLst>
              </p:cNvPr>
              <p:cNvSpPr txBox="1">
                <a:spLocks noRot="1" noChangeAspect="1" noMove="1" noResize="1" noEditPoints="1" noAdjustHandles="1" noChangeArrowheads="1" noChangeShapeType="1" noTextEdit="1"/>
              </p:cNvSpPr>
              <p:nvPr/>
            </p:nvSpPr>
            <p:spPr>
              <a:xfrm>
                <a:off x="7378289" y="1937675"/>
                <a:ext cx="1468351" cy="736099"/>
              </a:xfrm>
              <a:prstGeom prst="rect">
                <a:avLst/>
              </a:prstGeom>
              <a:blipFill>
                <a:blip r:embed="rId6"/>
                <a:stretch>
                  <a:fillRect/>
                </a:stretch>
              </a:blipFill>
            </p:spPr>
            <p:txBody>
              <a:bodyPr/>
              <a:lstStyle/>
              <a:p>
                <a:r>
                  <a:rPr lang="zh-CN" altLang="en-US">
                    <a:noFill/>
                  </a:rPr>
                  <a:t> </a:t>
                </a:r>
              </a:p>
            </p:txBody>
          </p:sp>
        </mc:Fallback>
      </mc:AlternateContent>
      <p:grpSp>
        <p:nvGrpSpPr>
          <p:cNvPr id="28" name="组合 27">
            <a:extLst>
              <a:ext uri="{FF2B5EF4-FFF2-40B4-BE49-F238E27FC236}">
                <a16:creationId xmlns:a16="http://schemas.microsoft.com/office/drawing/2014/main" id="{E5B159F9-59A4-6C96-421C-91F38C3FF81C}"/>
              </a:ext>
            </a:extLst>
          </p:cNvPr>
          <p:cNvGrpSpPr/>
          <p:nvPr/>
        </p:nvGrpSpPr>
        <p:grpSpPr>
          <a:xfrm>
            <a:off x="6379731" y="1995391"/>
            <a:ext cx="851311" cy="636886"/>
            <a:chOff x="7969718" y="2598389"/>
            <a:chExt cx="1453415" cy="789932"/>
          </a:xfrm>
        </p:grpSpPr>
        <p:sp>
          <p:nvSpPr>
            <p:cNvPr id="29" name="箭头: 右 28">
              <a:extLst>
                <a:ext uri="{FF2B5EF4-FFF2-40B4-BE49-F238E27FC236}">
                  <a16:creationId xmlns:a16="http://schemas.microsoft.com/office/drawing/2014/main" id="{5B44A5C1-9739-7891-4E53-863923760C6E}"/>
                </a:ext>
              </a:extLst>
            </p:cNvPr>
            <p:cNvSpPr/>
            <p:nvPr/>
          </p:nvSpPr>
          <p:spPr>
            <a:xfrm>
              <a:off x="7969718" y="2916455"/>
              <a:ext cx="1453415" cy="21175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30" name="文本框 29">
              <a:extLst>
                <a:ext uri="{FF2B5EF4-FFF2-40B4-BE49-F238E27FC236}">
                  <a16:creationId xmlns:a16="http://schemas.microsoft.com/office/drawing/2014/main" id="{1511C821-A740-59EF-6A2B-33F6843A52D4}"/>
                </a:ext>
              </a:extLst>
            </p:cNvPr>
            <p:cNvSpPr txBox="1"/>
            <p:nvPr/>
          </p:nvSpPr>
          <p:spPr>
            <a:xfrm>
              <a:off x="8283416" y="2598389"/>
              <a:ext cx="492442" cy="276999"/>
            </a:xfrm>
            <a:prstGeom prst="rect">
              <a:avLst/>
            </a:prstGeom>
            <a:noFill/>
          </p:spPr>
          <p:txBody>
            <a:bodyPr wrap="none" rtlCol="0">
              <a:spAutoFit/>
            </a:bodyPr>
            <a:lstStyle/>
            <a:p>
              <a:r>
                <a:rPr lang="ja-JP" altLang="en-US" sz="1200" dirty="0"/>
                <a:t>移項</a:t>
              </a:r>
              <a:endParaRPr lang="zh-CN" altLang="en-US" sz="1200" dirty="0"/>
            </a:p>
          </p:txBody>
        </p:sp>
        <p:sp>
          <p:nvSpPr>
            <p:cNvPr id="31" name="文本框 30">
              <a:extLst>
                <a:ext uri="{FF2B5EF4-FFF2-40B4-BE49-F238E27FC236}">
                  <a16:creationId xmlns:a16="http://schemas.microsoft.com/office/drawing/2014/main" id="{D1C3F203-5255-92B5-4E43-1745391C16F5}"/>
                </a:ext>
              </a:extLst>
            </p:cNvPr>
            <p:cNvSpPr txBox="1"/>
            <p:nvPr/>
          </p:nvSpPr>
          <p:spPr>
            <a:xfrm>
              <a:off x="8278766" y="3111322"/>
              <a:ext cx="895151" cy="276999"/>
            </a:xfrm>
            <a:prstGeom prst="rect">
              <a:avLst/>
            </a:prstGeom>
            <a:noFill/>
          </p:spPr>
          <p:txBody>
            <a:bodyPr wrap="square">
              <a:spAutoFit/>
            </a:bodyPr>
            <a:lstStyle/>
            <a:p>
              <a:r>
                <a:rPr lang="ja-JP" altLang="en-US" sz="1200" dirty="0"/>
                <a:t>二乗</a:t>
              </a:r>
              <a:endParaRPr lang="zh-CN" altLang="en-US" sz="1200" dirty="0"/>
            </a:p>
          </p:txBody>
        </p:sp>
      </p:grpSp>
      <mc:AlternateContent xmlns:mc="http://schemas.openxmlformats.org/markup-compatibility/2006" xmlns:a14="http://schemas.microsoft.com/office/drawing/2010/main">
        <mc:Choice Requires="a14">
          <p:sp>
            <p:nvSpPr>
              <p:cNvPr id="32" name="文本框 31">
                <a:extLst>
                  <a:ext uri="{FF2B5EF4-FFF2-40B4-BE49-F238E27FC236}">
                    <a16:creationId xmlns:a16="http://schemas.microsoft.com/office/drawing/2014/main" id="{0FD04853-B28E-FCCE-CD0F-8D08A8796117}"/>
                  </a:ext>
                </a:extLst>
              </p:cNvPr>
              <p:cNvSpPr txBox="1"/>
              <p:nvPr/>
            </p:nvSpPr>
            <p:spPr>
              <a:xfrm>
                <a:off x="7477157" y="4728476"/>
                <a:ext cx="1468351" cy="7360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ctrlPr>
                            <a:rPr lang="zh-CN" altLang="en-US" sz="1400" i="1" smtClean="0">
                              <a:latin typeface="Cambria Math" panose="02040503050406030204" pitchFamily="18" charset="0"/>
                            </a:rPr>
                          </m:ctrlPr>
                        </m:naryPr>
                        <m:sub>
                          <m:r>
                            <m:rPr>
                              <m:brk m:alnAt="23"/>
                            </m:rPr>
                            <a:rPr lang="en-US" altLang="zh-CN" sz="1400" b="0" i="1" smtClean="0">
                              <a:latin typeface="Cambria Math" panose="02040503050406030204" pitchFamily="18" charset="0"/>
                            </a:rPr>
                            <m:t>𝑡</m:t>
                          </m:r>
                          <m:r>
                            <a:rPr lang="en-US" altLang="zh-CN" sz="1400" b="0" i="1" smtClean="0">
                              <a:latin typeface="Cambria Math" panose="02040503050406030204" pitchFamily="18" charset="0"/>
                            </a:rPr>
                            <m:t>=1</m:t>
                          </m:r>
                        </m:sub>
                        <m:sup>
                          <m:r>
                            <a:rPr lang="en-US" altLang="zh-CN" sz="1400" b="0" i="1" smtClean="0">
                              <a:latin typeface="Cambria Math" panose="02040503050406030204" pitchFamily="18" charset="0"/>
                            </a:rPr>
                            <m:t>4</m:t>
                          </m:r>
                        </m:sup>
                        <m:e>
                          <m:sSup>
                            <m:sSupPr>
                              <m:ctrlPr>
                                <a:rPr lang="en-US" altLang="zh-CN" sz="1400" i="1" smtClean="0">
                                  <a:latin typeface="Cambria Math" panose="02040503050406030204" pitchFamily="18" charset="0"/>
                                </a:rPr>
                              </m:ctrlPr>
                            </m:sSupPr>
                            <m:e>
                              <m:d>
                                <m:dPr>
                                  <m:ctrlPr>
                                    <a:rPr lang="en-US" altLang="zh-CN" sz="1400" i="1" smtClean="0">
                                      <a:latin typeface="Cambria Math" panose="02040503050406030204" pitchFamily="18" charset="0"/>
                                    </a:rPr>
                                  </m:ctrlPr>
                                </m:dPr>
                                <m:e>
                                  <m:nary>
                                    <m:naryPr>
                                      <m:chr m:val="∑"/>
                                      <m:ctrlPr>
                                        <a:rPr lang="en-US" altLang="zh-CN" sz="1400" i="1" smtClean="0">
                                          <a:latin typeface="Cambria Math" panose="02040503050406030204" pitchFamily="18" charset="0"/>
                                        </a:rPr>
                                      </m:ctrlPr>
                                    </m:naryPr>
                                    <m:sub>
                                      <m:r>
                                        <m:rPr>
                                          <m:brk m:alnAt="23"/>
                                        </m:rP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=1</m:t>
                                      </m:r>
                                    </m:sub>
                                    <m:sup>
                                      <m:r>
                                        <a:rPr lang="en-US" altLang="zh-CN" sz="1400" b="0" i="1" smtClean="0">
                                          <a:latin typeface="Cambria Math" panose="02040503050406030204" pitchFamily="18" charset="0"/>
                                        </a:rPr>
                                        <m:t>4</m:t>
                                      </m:r>
                                    </m:sup>
                                    <m:e>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𝑡</m:t>
                                          </m:r>
                                        </m:sub>
                                      </m:sSub>
                                    </m:e>
                                  </m:nary>
                                  <m:r>
                                    <a:rPr lang="en-US" altLang="zh-CN" sz="1400" b="0" i="1" smtClean="0">
                                      <a:latin typeface="Cambria Math" panose="02040503050406030204" pitchFamily="18" charset="0"/>
                                    </a:rPr>
                                    <m:t>−1</m:t>
                                  </m:r>
                                </m:e>
                              </m:d>
                            </m:e>
                            <m:sup>
                              <m:r>
                                <a:rPr lang="en-US" altLang="zh-CN" sz="1400" b="0" i="1" smtClean="0">
                                  <a:latin typeface="Cambria Math" panose="02040503050406030204" pitchFamily="18" charset="0"/>
                                </a:rPr>
                                <m:t>2</m:t>
                              </m:r>
                            </m:sup>
                          </m:sSup>
                        </m:e>
                      </m:nary>
                    </m:oMath>
                  </m:oMathPara>
                </a14:m>
                <a:endParaRPr lang="zh-CN" altLang="en-US" sz="1400" dirty="0"/>
              </a:p>
            </p:txBody>
          </p:sp>
        </mc:Choice>
        <mc:Fallback xmlns="">
          <p:sp>
            <p:nvSpPr>
              <p:cNvPr id="32" name="文本框 31">
                <a:extLst>
                  <a:ext uri="{FF2B5EF4-FFF2-40B4-BE49-F238E27FC236}">
                    <a16:creationId xmlns:a16="http://schemas.microsoft.com/office/drawing/2014/main" id="{0FD04853-B28E-FCCE-CD0F-8D08A8796117}"/>
                  </a:ext>
                </a:extLst>
              </p:cNvPr>
              <p:cNvSpPr txBox="1">
                <a:spLocks noRot="1" noChangeAspect="1" noMove="1" noResize="1" noEditPoints="1" noAdjustHandles="1" noChangeArrowheads="1" noChangeShapeType="1" noTextEdit="1"/>
              </p:cNvSpPr>
              <p:nvPr/>
            </p:nvSpPr>
            <p:spPr>
              <a:xfrm>
                <a:off x="7477157" y="4728476"/>
                <a:ext cx="1468351" cy="736099"/>
              </a:xfrm>
              <a:prstGeom prst="rect">
                <a:avLst/>
              </a:prstGeom>
              <a:blipFill>
                <a:blip r:embed="rId7"/>
                <a:stretch>
                  <a:fillRect/>
                </a:stretch>
              </a:blipFill>
            </p:spPr>
            <p:txBody>
              <a:bodyPr/>
              <a:lstStyle/>
              <a:p>
                <a:r>
                  <a:rPr lang="zh-CN" altLang="en-US">
                    <a:noFill/>
                  </a:rPr>
                  <a:t> </a:t>
                </a:r>
              </a:p>
            </p:txBody>
          </p:sp>
        </mc:Fallback>
      </mc:AlternateContent>
      <p:grpSp>
        <p:nvGrpSpPr>
          <p:cNvPr id="33" name="组合 32">
            <a:extLst>
              <a:ext uri="{FF2B5EF4-FFF2-40B4-BE49-F238E27FC236}">
                <a16:creationId xmlns:a16="http://schemas.microsoft.com/office/drawing/2014/main" id="{B2EC2472-93AF-EE61-4582-7D05A90E0096}"/>
              </a:ext>
            </a:extLst>
          </p:cNvPr>
          <p:cNvGrpSpPr/>
          <p:nvPr/>
        </p:nvGrpSpPr>
        <p:grpSpPr>
          <a:xfrm>
            <a:off x="6417740" y="4814797"/>
            <a:ext cx="851311" cy="636886"/>
            <a:chOff x="7969718" y="2598389"/>
            <a:chExt cx="1453415" cy="789932"/>
          </a:xfrm>
        </p:grpSpPr>
        <p:sp>
          <p:nvSpPr>
            <p:cNvPr id="34" name="箭头: 右 33">
              <a:extLst>
                <a:ext uri="{FF2B5EF4-FFF2-40B4-BE49-F238E27FC236}">
                  <a16:creationId xmlns:a16="http://schemas.microsoft.com/office/drawing/2014/main" id="{BCDBF3DF-3EEA-9FD9-878D-C51F4430A912}"/>
                </a:ext>
              </a:extLst>
            </p:cNvPr>
            <p:cNvSpPr/>
            <p:nvPr/>
          </p:nvSpPr>
          <p:spPr>
            <a:xfrm>
              <a:off x="7969718" y="2916455"/>
              <a:ext cx="1453415" cy="21175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35" name="文本框 34">
              <a:extLst>
                <a:ext uri="{FF2B5EF4-FFF2-40B4-BE49-F238E27FC236}">
                  <a16:creationId xmlns:a16="http://schemas.microsoft.com/office/drawing/2014/main" id="{00D1E535-3A57-15AC-98DA-FF5C95323E94}"/>
                </a:ext>
              </a:extLst>
            </p:cNvPr>
            <p:cNvSpPr txBox="1"/>
            <p:nvPr/>
          </p:nvSpPr>
          <p:spPr>
            <a:xfrm>
              <a:off x="8283416" y="2598389"/>
              <a:ext cx="492442" cy="276999"/>
            </a:xfrm>
            <a:prstGeom prst="rect">
              <a:avLst/>
            </a:prstGeom>
            <a:noFill/>
          </p:spPr>
          <p:txBody>
            <a:bodyPr wrap="none" rtlCol="0">
              <a:spAutoFit/>
            </a:bodyPr>
            <a:lstStyle/>
            <a:p>
              <a:r>
                <a:rPr lang="ja-JP" altLang="en-US" sz="1200" dirty="0"/>
                <a:t>移項</a:t>
              </a:r>
              <a:endParaRPr lang="zh-CN" altLang="en-US" sz="1200" dirty="0"/>
            </a:p>
          </p:txBody>
        </p:sp>
        <p:sp>
          <p:nvSpPr>
            <p:cNvPr id="36" name="文本框 35">
              <a:extLst>
                <a:ext uri="{FF2B5EF4-FFF2-40B4-BE49-F238E27FC236}">
                  <a16:creationId xmlns:a16="http://schemas.microsoft.com/office/drawing/2014/main" id="{D7A8E176-771C-6D4D-AE85-9E11E21662DE}"/>
                </a:ext>
              </a:extLst>
            </p:cNvPr>
            <p:cNvSpPr txBox="1"/>
            <p:nvPr/>
          </p:nvSpPr>
          <p:spPr>
            <a:xfrm>
              <a:off x="8278766" y="3111322"/>
              <a:ext cx="895151" cy="276999"/>
            </a:xfrm>
            <a:prstGeom prst="rect">
              <a:avLst/>
            </a:prstGeom>
            <a:noFill/>
          </p:spPr>
          <p:txBody>
            <a:bodyPr wrap="square">
              <a:spAutoFit/>
            </a:bodyPr>
            <a:lstStyle/>
            <a:p>
              <a:r>
                <a:rPr lang="ja-JP" altLang="en-US" sz="1200" dirty="0"/>
                <a:t>二乗</a:t>
              </a:r>
              <a:endParaRPr lang="zh-CN" altLang="en-US" sz="1200" dirty="0"/>
            </a:p>
          </p:txBody>
        </p:sp>
      </p:grpSp>
      <p:sp>
        <p:nvSpPr>
          <p:cNvPr id="42" name="箭头: 右 41">
            <a:extLst>
              <a:ext uri="{FF2B5EF4-FFF2-40B4-BE49-F238E27FC236}">
                <a16:creationId xmlns:a16="http://schemas.microsoft.com/office/drawing/2014/main" id="{88F50966-06FE-977F-FA82-67D84FC75BF3}"/>
              </a:ext>
            </a:extLst>
          </p:cNvPr>
          <p:cNvSpPr/>
          <p:nvPr/>
        </p:nvSpPr>
        <p:spPr>
          <a:xfrm rot="1800000">
            <a:off x="8979543" y="2610336"/>
            <a:ext cx="851311" cy="17072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45" name="箭头: 右 44">
            <a:extLst>
              <a:ext uri="{FF2B5EF4-FFF2-40B4-BE49-F238E27FC236}">
                <a16:creationId xmlns:a16="http://schemas.microsoft.com/office/drawing/2014/main" id="{65CA9ABC-C414-3AA4-F4D6-61BA1A1A2198}"/>
              </a:ext>
            </a:extLst>
          </p:cNvPr>
          <p:cNvSpPr/>
          <p:nvPr/>
        </p:nvSpPr>
        <p:spPr>
          <a:xfrm rot="19800000">
            <a:off x="9062032" y="4556027"/>
            <a:ext cx="851311" cy="17072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200" dirty="0"/>
          </a:p>
        </p:txBody>
      </p:sp>
      <mc:AlternateContent xmlns:mc="http://schemas.openxmlformats.org/markup-compatibility/2006" xmlns:a14="http://schemas.microsoft.com/office/drawing/2010/main">
        <mc:Choice Requires="a14">
          <p:sp>
            <p:nvSpPr>
              <p:cNvPr id="47" name="文本框 46">
                <a:extLst>
                  <a:ext uri="{FF2B5EF4-FFF2-40B4-BE49-F238E27FC236}">
                    <a16:creationId xmlns:a16="http://schemas.microsoft.com/office/drawing/2014/main" id="{030285EE-66CD-3DFB-37E3-0F9D4D22AF21}"/>
                  </a:ext>
                </a:extLst>
              </p:cNvPr>
              <p:cNvSpPr txBox="1"/>
              <p:nvPr/>
            </p:nvSpPr>
            <p:spPr>
              <a:xfrm>
                <a:off x="8765111" y="3251947"/>
                <a:ext cx="3320782" cy="78213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sz="1200" b="0" i="1" smtClean="0">
                          <a:solidFill>
                            <a:srgbClr val="FF0000"/>
                          </a:solidFill>
                          <a:latin typeface="Cambria Math" panose="02040503050406030204" pitchFamily="18" charset="0"/>
                          <a:ea typeface="Cambria Math" panose="02040503050406030204" pitchFamily="18" charset="0"/>
                        </a:rPr>
                        <m:t>𝑤</m:t>
                      </m:r>
                      <m:d>
                        <m:dPr>
                          <m:ctrlPr>
                            <a:rPr lang="en-US" altLang="zh-CN" sz="1200" b="0" i="1" smtClean="0">
                              <a:latin typeface="Cambria Math" panose="02040503050406030204" pitchFamily="18" charset="0"/>
                              <a:ea typeface="Cambria Math" panose="02040503050406030204" pitchFamily="18" charset="0"/>
                            </a:rPr>
                          </m:ctrlPr>
                        </m:dPr>
                        <m:e>
                          <m:nary>
                            <m:naryPr>
                              <m:chr m:val="∑"/>
                              <m:ctrlPr>
                                <a:rPr lang="zh-CN" altLang="en-US" sz="1200" i="1">
                                  <a:latin typeface="Cambria Math" panose="02040503050406030204" pitchFamily="18" charset="0"/>
                                </a:rPr>
                              </m:ctrlPr>
                            </m:naryPr>
                            <m:sub>
                              <m:r>
                                <m:rPr>
                                  <m:brk m:alnAt="23"/>
                                </m:rPr>
                                <a:rPr lang="en-US" altLang="zh-CN" sz="1200" i="1">
                                  <a:latin typeface="Cambria Math" panose="02040503050406030204" pitchFamily="18" charset="0"/>
                                </a:rPr>
                                <m:t>𝑖</m:t>
                              </m:r>
                              <m:r>
                                <a:rPr lang="en-US" altLang="zh-CN" sz="1200" i="1">
                                  <a:latin typeface="Cambria Math" panose="02040503050406030204" pitchFamily="18" charset="0"/>
                                </a:rPr>
                                <m:t>=1</m:t>
                              </m:r>
                            </m:sub>
                            <m:sup>
                              <m:r>
                                <a:rPr lang="en-US" altLang="zh-CN" sz="1200" b="0" i="1" smtClean="0">
                                  <a:latin typeface="Cambria Math" panose="02040503050406030204" pitchFamily="18" charset="0"/>
                                </a:rPr>
                                <m:t>4</m:t>
                              </m:r>
                            </m:sup>
                            <m:e>
                              <m:sSup>
                                <m:sSupPr>
                                  <m:ctrlPr>
                                    <a:rPr lang="en-US" altLang="zh-CN" sz="1200" i="1">
                                      <a:latin typeface="Cambria Math" panose="02040503050406030204" pitchFamily="18" charset="0"/>
                                    </a:rPr>
                                  </m:ctrlPr>
                                </m:sSupPr>
                                <m:e>
                                  <m:d>
                                    <m:dPr>
                                      <m:ctrlPr>
                                        <a:rPr lang="en-US" altLang="zh-CN" sz="1200" i="1">
                                          <a:latin typeface="Cambria Math" panose="02040503050406030204" pitchFamily="18" charset="0"/>
                                        </a:rPr>
                                      </m:ctrlPr>
                                    </m:dPr>
                                    <m:e>
                                      <m:nary>
                                        <m:naryPr>
                                          <m:chr m:val="∑"/>
                                          <m:ctrlPr>
                                            <a:rPr lang="en-US" altLang="zh-CN" sz="1200" i="1">
                                              <a:latin typeface="Cambria Math" panose="02040503050406030204" pitchFamily="18" charset="0"/>
                                            </a:rPr>
                                          </m:ctrlPr>
                                        </m:naryPr>
                                        <m:sub>
                                          <m:r>
                                            <m:rPr>
                                              <m:brk m:alnAt="23"/>
                                            </m:rPr>
                                            <a:rPr lang="en-US" altLang="zh-CN" sz="1200" i="1">
                                              <a:latin typeface="Cambria Math" panose="02040503050406030204" pitchFamily="18" charset="0"/>
                                            </a:rPr>
                                            <m:t>𝑡</m:t>
                                          </m:r>
                                          <m:r>
                                            <a:rPr lang="en-US" altLang="zh-CN" sz="1200" i="1">
                                              <a:latin typeface="Cambria Math" panose="02040503050406030204" pitchFamily="18" charset="0"/>
                                            </a:rPr>
                                            <m:t>=1</m:t>
                                          </m:r>
                                        </m:sub>
                                        <m:sup>
                                          <m:r>
                                            <a:rPr lang="en-US" altLang="zh-CN" sz="1200" b="0" i="1" smtClean="0">
                                              <a:latin typeface="Cambria Math" panose="02040503050406030204" pitchFamily="18" charset="0"/>
                                            </a:rPr>
                                            <m:t>4</m:t>
                                          </m:r>
                                        </m:sup>
                                        <m:e>
                                          <m:sSub>
                                            <m:sSubPr>
                                              <m:ctrlPr>
                                                <a:rPr lang="en-US" altLang="zh-CN" sz="1200" i="1">
                                                  <a:latin typeface="Cambria Math" panose="02040503050406030204" pitchFamily="18" charset="0"/>
                                                </a:rPr>
                                              </m:ctrlPr>
                                            </m:sSubPr>
                                            <m:e>
                                              <m:r>
                                                <a:rPr lang="en-US" altLang="zh-CN" sz="1200" i="1">
                                                  <a:latin typeface="Cambria Math" panose="02040503050406030204" pitchFamily="18" charset="0"/>
                                                </a:rPr>
                                                <m:t>𝑥</m:t>
                                              </m:r>
                                            </m:e>
                                            <m:sub>
                                              <m:r>
                                                <a:rPr lang="en-US" altLang="zh-CN" sz="1200" i="1">
                                                  <a:latin typeface="Cambria Math" panose="02040503050406030204" pitchFamily="18" charset="0"/>
                                                </a:rPr>
                                                <m:t>𝑖</m:t>
                                              </m:r>
                                              <m:r>
                                                <a:rPr lang="en-US" altLang="zh-CN" sz="1200" i="1">
                                                  <a:latin typeface="Cambria Math" panose="02040503050406030204" pitchFamily="18" charset="0"/>
                                                </a:rPr>
                                                <m:t>,</m:t>
                                              </m:r>
                                              <m:r>
                                                <a:rPr lang="en-US" altLang="zh-CN" sz="1200" i="1">
                                                  <a:latin typeface="Cambria Math" panose="02040503050406030204" pitchFamily="18" charset="0"/>
                                                </a:rPr>
                                                <m:t>𝑡</m:t>
                                              </m:r>
                                            </m:sub>
                                          </m:sSub>
                                        </m:e>
                                      </m:nary>
                                      <m:r>
                                        <a:rPr lang="en-US" altLang="zh-CN" sz="1200" i="1">
                                          <a:latin typeface="Cambria Math" panose="02040503050406030204" pitchFamily="18" charset="0"/>
                                        </a:rPr>
                                        <m:t>−1</m:t>
                                      </m:r>
                                    </m:e>
                                  </m:d>
                                </m:e>
                                <m:sup>
                                  <m:r>
                                    <a:rPr lang="en-US" altLang="zh-CN" sz="1200" i="1">
                                      <a:latin typeface="Cambria Math" panose="02040503050406030204" pitchFamily="18" charset="0"/>
                                    </a:rPr>
                                    <m:t>2</m:t>
                                  </m:r>
                                </m:sup>
                              </m:sSup>
                            </m:e>
                          </m:nary>
                          <m:r>
                            <a:rPr lang="en-US" altLang="zh-CN" sz="1200" b="0" i="1" smtClean="0">
                              <a:latin typeface="Cambria Math" panose="02040503050406030204" pitchFamily="18" charset="0"/>
                            </a:rPr>
                            <m:t>+</m:t>
                          </m:r>
                          <m:nary>
                            <m:naryPr>
                              <m:chr m:val="∑"/>
                              <m:ctrlPr>
                                <a:rPr lang="zh-CN" altLang="en-US" sz="1200" i="1">
                                  <a:latin typeface="Cambria Math" panose="02040503050406030204" pitchFamily="18" charset="0"/>
                                </a:rPr>
                              </m:ctrlPr>
                            </m:naryPr>
                            <m:sub>
                              <m:r>
                                <m:rPr>
                                  <m:brk m:alnAt="23"/>
                                </m:rPr>
                                <a:rPr lang="en-US" altLang="zh-CN" sz="1200" i="1">
                                  <a:latin typeface="Cambria Math" panose="02040503050406030204" pitchFamily="18" charset="0"/>
                                </a:rPr>
                                <m:t>𝑡</m:t>
                              </m:r>
                              <m:r>
                                <a:rPr lang="en-US" altLang="zh-CN" sz="1200" i="1">
                                  <a:latin typeface="Cambria Math" panose="02040503050406030204" pitchFamily="18" charset="0"/>
                                </a:rPr>
                                <m:t>=1</m:t>
                              </m:r>
                            </m:sub>
                            <m:sup>
                              <m:r>
                                <a:rPr lang="en-US" altLang="zh-CN" sz="1200" b="0" i="1" smtClean="0">
                                  <a:latin typeface="Cambria Math" panose="02040503050406030204" pitchFamily="18" charset="0"/>
                                </a:rPr>
                                <m:t>4</m:t>
                              </m:r>
                            </m:sup>
                            <m:e>
                              <m:sSup>
                                <m:sSupPr>
                                  <m:ctrlPr>
                                    <a:rPr lang="en-US" altLang="zh-CN" sz="1200" i="1">
                                      <a:latin typeface="Cambria Math" panose="02040503050406030204" pitchFamily="18" charset="0"/>
                                    </a:rPr>
                                  </m:ctrlPr>
                                </m:sSupPr>
                                <m:e>
                                  <m:d>
                                    <m:dPr>
                                      <m:ctrlPr>
                                        <a:rPr lang="en-US" altLang="zh-CN" sz="1200" i="1">
                                          <a:latin typeface="Cambria Math" panose="02040503050406030204" pitchFamily="18" charset="0"/>
                                        </a:rPr>
                                      </m:ctrlPr>
                                    </m:dPr>
                                    <m:e>
                                      <m:nary>
                                        <m:naryPr>
                                          <m:chr m:val="∑"/>
                                          <m:ctrlPr>
                                            <a:rPr lang="en-US" altLang="zh-CN" sz="1200" i="1">
                                              <a:latin typeface="Cambria Math" panose="02040503050406030204" pitchFamily="18" charset="0"/>
                                            </a:rPr>
                                          </m:ctrlPr>
                                        </m:naryPr>
                                        <m:sub>
                                          <m:r>
                                            <m:rPr>
                                              <m:brk m:alnAt="23"/>
                                            </m:rPr>
                                            <a:rPr lang="en-US" altLang="zh-CN" sz="1200" i="1">
                                              <a:latin typeface="Cambria Math" panose="02040503050406030204" pitchFamily="18" charset="0"/>
                                            </a:rPr>
                                            <m:t>𝑖</m:t>
                                          </m:r>
                                          <m:r>
                                            <a:rPr lang="en-US" altLang="zh-CN" sz="1200" i="1">
                                              <a:latin typeface="Cambria Math" panose="02040503050406030204" pitchFamily="18" charset="0"/>
                                            </a:rPr>
                                            <m:t>=1</m:t>
                                          </m:r>
                                        </m:sub>
                                        <m:sup>
                                          <m:r>
                                            <a:rPr lang="en-US" altLang="zh-CN" sz="1200" b="0" i="1" smtClean="0">
                                              <a:latin typeface="Cambria Math" panose="02040503050406030204" pitchFamily="18" charset="0"/>
                                            </a:rPr>
                                            <m:t>4</m:t>
                                          </m:r>
                                        </m:sup>
                                        <m:e>
                                          <m:sSub>
                                            <m:sSubPr>
                                              <m:ctrlPr>
                                                <a:rPr lang="en-US" altLang="zh-CN" sz="1200" i="1">
                                                  <a:latin typeface="Cambria Math" panose="02040503050406030204" pitchFamily="18" charset="0"/>
                                                </a:rPr>
                                              </m:ctrlPr>
                                            </m:sSubPr>
                                            <m:e>
                                              <m:r>
                                                <a:rPr lang="en-US" altLang="zh-CN" sz="1200" i="1">
                                                  <a:latin typeface="Cambria Math" panose="02040503050406030204" pitchFamily="18" charset="0"/>
                                                </a:rPr>
                                                <m:t>𝑥</m:t>
                                              </m:r>
                                            </m:e>
                                            <m:sub>
                                              <m:r>
                                                <a:rPr lang="en-US" altLang="zh-CN" sz="1200" i="1">
                                                  <a:latin typeface="Cambria Math" panose="02040503050406030204" pitchFamily="18" charset="0"/>
                                                </a:rPr>
                                                <m:t>𝑖</m:t>
                                              </m:r>
                                              <m:r>
                                                <a:rPr lang="en-US" altLang="zh-CN" sz="1200" i="1">
                                                  <a:latin typeface="Cambria Math" panose="02040503050406030204" pitchFamily="18" charset="0"/>
                                                </a:rPr>
                                                <m:t>,</m:t>
                                              </m:r>
                                              <m:r>
                                                <a:rPr lang="en-US" altLang="zh-CN" sz="1200" i="1">
                                                  <a:latin typeface="Cambria Math" panose="02040503050406030204" pitchFamily="18" charset="0"/>
                                                </a:rPr>
                                                <m:t>𝑡</m:t>
                                              </m:r>
                                            </m:sub>
                                          </m:sSub>
                                        </m:e>
                                      </m:nary>
                                      <m:r>
                                        <a:rPr lang="en-US" altLang="zh-CN" sz="1200" i="1">
                                          <a:latin typeface="Cambria Math" panose="02040503050406030204" pitchFamily="18" charset="0"/>
                                        </a:rPr>
                                        <m:t>−1</m:t>
                                      </m:r>
                                    </m:e>
                                  </m:d>
                                </m:e>
                                <m:sup>
                                  <m:r>
                                    <a:rPr lang="en-US" altLang="zh-CN" sz="1200" i="1">
                                      <a:latin typeface="Cambria Math" panose="02040503050406030204" pitchFamily="18" charset="0"/>
                                    </a:rPr>
                                    <m:t>2</m:t>
                                  </m:r>
                                </m:sup>
                              </m:sSup>
                            </m:e>
                          </m:nary>
                        </m:e>
                      </m:d>
                    </m:oMath>
                  </m:oMathPara>
                </a14:m>
                <a:endParaRPr lang="zh-CN" altLang="en-US" sz="1200" dirty="0"/>
              </a:p>
            </p:txBody>
          </p:sp>
        </mc:Choice>
        <mc:Fallback xmlns="">
          <p:sp>
            <p:nvSpPr>
              <p:cNvPr id="47" name="文本框 46">
                <a:extLst>
                  <a:ext uri="{FF2B5EF4-FFF2-40B4-BE49-F238E27FC236}">
                    <a16:creationId xmlns:a16="http://schemas.microsoft.com/office/drawing/2014/main" id="{030285EE-66CD-3DFB-37E3-0F9D4D22AF21}"/>
                  </a:ext>
                </a:extLst>
              </p:cNvPr>
              <p:cNvSpPr txBox="1">
                <a:spLocks noRot="1" noChangeAspect="1" noMove="1" noResize="1" noEditPoints="1" noAdjustHandles="1" noChangeArrowheads="1" noChangeShapeType="1" noTextEdit="1"/>
              </p:cNvSpPr>
              <p:nvPr/>
            </p:nvSpPr>
            <p:spPr>
              <a:xfrm>
                <a:off x="8765111" y="3251947"/>
                <a:ext cx="3320782" cy="782137"/>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9" name="文本框 48">
                <a:extLst>
                  <a:ext uri="{FF2B5EF4-FFF2-40B4-BE49-F238E27FC236}">
                    <a16:creationId xmlns:a16="http://schemas.microsoft.com/office/drawing/2014/main" id="{ED47BB60-743A-1DE9-5C12-2546A448577D}"/>
                  </a:ext>
                </a:extLst>
              </p:cNvPr>
              <p:cNvSpPr txBox="1"/>
              <p:nvPr/>
            </p:nvSpPr>
            <p:spPr>
              <a:xfrm>
                <a:off x="7269051" y="6249266"/>
                <a:ext cx="4816842" cy="523220"/>
              </a:xfrm>
              <a:prstGeom prst="rect">
                <a:avLst/>
              </a:prstGeom>
              <a:noFill/>
              <a:ln>
                <a:solidFill>
                  <a:schemeClr val="tx1"/>
                </a:solidFill>
              </a:ln>
            </p:spPr>
            <p:txBody>
              <a:bodyPr wrap="square">
                <a:spAutoFit/>
              </a:bodyPr>
              <a:lstStyle/>
              <a:p>
                <a14:m>
                  <m:oMath xmlns:m="http://schemas.openxmlformats.org/officeDocument/2006/math">
                    <m:r>
                      <a:rPr lang="en-US" altLang="ja-JP" sz="1400" b="0" i="1" smtClean="0">
                        <a:solidFill>
                          <a:srgbClr val="FF0000"/>
                        </a:solidFill>
                        <a:latin typeface="Cambria Math" panose="02040503050406030204" pitchFamily="18" charset="0"/>
                      </a:rPr>
                      <m:t>𝑤</m:t>
                    </m:r>
                  </m:oMath>
                </a14:m>
                <a:r>
                  <a:rPr lang="ja-JP" altLang="en-US" sz="1400" dirty="0"/>
                  <a:t>：ペナルティーの重み</a:t>
                </a:r>
                <a:endParaRPr lang="en-US" altLang="ja-JP" sz="1400" dirty="0"/>
              </a:p>
              <a:p>
                <a:r>
                  <a:rPr lang="ja-JP" altLang="en-US" sz="1400" dirty="0"/>
                  <a:t>制約条件が違反すると式の値を増加させる</a:t>
                </a:r>
                <a:endParaRPr lang="zh-CN" altLang="en-US" sz="1400" dirty="0"/>
              </a:p>
            </p:txBody>
          </p:sp>
        </mc:Choice>
        <mc:Fallback xmlns="">
          <p:sp>
            <p:nvSpPr>
              <p:cNvPr id="49" name="文本框 48">
                <a:extLst>
                  <a:ext uri="{FF2B5EF4-FFF2-40B4-BE49-F238E27FC236}">
                    <a16:creationId xmlns:a16="http://schemas.microsoft.com/office/drawing/2014/main" id="{ED47BB60-743A-1DE9-5C12-2546A448577D}"/>
                  </a:ext>
                </a:extLst>
              </p:cNvPr>
              <p:cNvSpPr txBox="1">
                <a:spLocks noRot="1" noChangeAspect="1" noMove="1" noResize="1" noEditPoints="1" noAdjustHandles="1" noChangeArrowheads="1" noChangeShapeType="1" noTextEdit="1"/>
              </p:cNvSpPr>
              <p:nvPr/>
            </p:nvSpPr>
            <p:spPr>
              <a:xfrm>
                <a:off x="7269051" y="6249266"/>
                <a:ext cx="4816842" cy="523220"/>
              </a:xfrm>
              <a:prstGeom prst="rect">
                <a:avLst/>
              </a:prstGeom>
              <a:blipFill>
                <a:blip r:embed="rId9"/>
                <a:stretch>
                  <a:fillRect l="-252" t="-1136" b="-10227"/>
                </a:stretch>
              </a:blipFill>
              <a:ln>
                <a:solidFill>
                  <a:schemeClr val="tx1"/>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graphicFrame>
            <p:nvGraphicFramePr>
              <p:cNvPr id="44" name="表格 43">
                <a:extLst>
                  <a:ext uri="{FF2B5EF4-FFF2-40B4-BE49-F238E27FC236}">
                    <a16:creationId xmlns:a16="http://schemas.microsoft.com/office/drawing/2014/main" id="{9E84BCAC-71BE-6662-8079-D26477A7F93B}"/>
                  </a:ext>
                </a:extLst>
              </p:cNvPr>
              <p:cNvGraphicFramePr>
                <a:graphicFrameLocks noGrp="1"/>
              </p:cNvGraphicFramePr>
              <p:nvPr>
                <p:extLst>
                  <p:ext uri="{D42A27DB-BD31-4B8C-83A1-F6EECF244321}">
                    <p14:modId xmlns:p14="http://schemas.microsoft.com/office/powerpoint/2010/main" val="519386221"/>
                  </p:ext>
                </p:extLst>
              </p:nvPr>
            </p:nvGraphicFramePr>
            <p:xfrm>
              <a:off x="420192" y="1614816"/>
              <a:ext cx="3444705" cy="1734260"/>
            </p:xfrm>
            <a:graphic>
              <a:graphicData uri="http://schemas.openxmlformats.org/drawingml/2006/table">
                <a:tbl>
                  <a:tblPr firstRow="1" bandRow="1">
                    <a:tableStyleId>{5C22544A-7EE6-4342-B048-85BDC9FD1C3A}</a:tableStyleId>
                  </a:tblPr>
                  <a:tblGrid>
                    <a:gridCol w="688941">
                      <a:extLst>
                        <a:ext uri="{9D8B030D-6E8A-4147-A177-3AD203B41FA5}">
                          <a16:colId xmlns:a16="http://schemas.microsoft.com/office/drawing/2014/main" val="24688870"/>
                        </a:ext>
                      </a:extLst>
                    </a:gridCol>
                    <a:gridCol w="688941">
                      <a:extLst>
                        <a:ext uri="{9D8B030D-6E8A-4147-A177-3AD203B41FA5}">
                          <a16:colId xmlns:a16="http://schemas.microsoft.com/office/drawing/2014/main" val="73560250"/>
                        </a:ext>
                      </a:extLst>
                    </a:gridCol>
                    <a:gridCol w="688941">
                      <a:extLst>
                        <a:ext uri="{9D8B030D-6E8A-4147-A177-3AD203B41FA5}">
                          <a16:colId xmlns:a16="http://schemas.microsoft.com/office/drawing/2014/main" val="96555565"/>
                        </a:ext>
                      </a:extLst>
                    </a:gridCol>
                    <a:gridCol w="688941">
                      <a:extLst>
                        <a:ext uri="{9D8B030D-6E8A-4147-A177-3AD203B41FA5}">
                          <a16:colId xmlns:a16="http://schemas.microsoft.com/office/drawing/2014/main" val="291535160"/>
                        </a:ext>
                      </a:extLst>
                    </a:gridCol>
                    <a:gridCol w="688941">
                      <a:extLst>
                        <a:ext uri="{9D8B030D-6E8A-4147-A177-3AD203B41FA5}">
                          <a16:colId xmlns:a16="http://schemas.microsoft.com/office/drawing/2014/main" val="683000292"/>
                        </a:ext>
                      </a:extLst>
                    </a:gridCol>
                  </a:tblGrid>
                  <a:tr h="346852">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400" b="1" i="1" smtClean="0">
                                        <a:solidFill>
                                          <a:schemeClr val="bg1"/>
                                        </a:solidFill>
                                        <a:latin typeface="Cambria Math" panose="02040503050406030204" pitchFamily="18" charset="0"/>
                                      </a:rPr>
                                    </m:ctrlPr>
                                  </m:sSubPr>
                                  <m:e>
                                    <m:r>
                                      <a:rPr lang="en-US" altLang="zh-CN" sz="1400" b="1" i="1" smtClean="0">
                                        <a:solidFill>
                                          <a:schemeClr val="bg1"/>
                                        </a:solidFill>
                                        <a:latin typeface="Cambria Math" panose="02040503050406030204" pitchFamily="18" charset="0"/>
                                      </a:rPr>
                                      <m:t>𝒙</m:t>
                                    </m:r>
                                  </m:e>
                                  <m:sub>
                                    <m:r>
                                      <a:rPr lang="en-US" altLang="zh-CN" sz="1400" b="1" i="1" smtClean="0">
                                        <a:solidFill>
                                          <a:schemeClr val="bg1"/>
                                        </a:solidFill>
                                        <a:latin typeface="Cambria Math" panose="02040503050406030204" pitchFamily="18" charset="0"/>
                                      </a:rPr>
                                      <m:t>𝒊</m:t>
                                    </m:r>
                                    <m:r>
                                      <a:rPr lang="en-US" altLang="zh-CN" sz="1400" b="1" i="1" smtClean="0">
                                        <a:solidFill>
                                          <a:schemeClr val="bg1"/>
                                        </a:solidFill>
                                        <a:latin typeface="Cambria Math" panose="02040503050406030204" pitchFamily="18" charset="0"/>
                                      </a:rPr>
                                      <m:t>,</m:t>
                                    </m:r>
                                    <m:r>
                                      <a:rPr lang="en-US" altLang="zh-CN" sz="1400" b="1" i="1" smtClean="0">
                                        <a:solidFill>
                                          <a:schemeClr val="bg1"/>
                                        </a:solidFill>
                                        <a:latin typeface="Cambria Math" panose="02040503050406030204" pitchFamily="18" charset="0"/>
                                      </a:rPr>
                                      <m:t>𝒕</m:t>
                                    </m:r>
                                  </m:sub>
                                </m:sSub>
                              </m:oMath>
                            </m:oMathPara>
                          </a14:m>
                          <a:endParaRPr lang="zh-CN" altLang="en-US" sz="1400" b="1" dirty="0">
                            <a:solidFill>
                              <a:schemeClr val="bg1"/>
                            </a:solidFill>
                          </a:endParaRPr>
                        </a:p>
                      </a:txBody>
                      <a:tcPr>
                        <a:solidFill>
                          <a:schemeClr val="accent1"/>
                        </a:solidFill>
                      </a:tcPr>
                    </a:tc>
                    <a:tc>
                      <a:txBody>
                        <a:bodyPr/>
                        <a:lstStyle/>
                        <a:p>
                          <a:pPr algn="ctr"/>
                          <a:r>
                            <a:rPr lang="en-US" altLang="zh-CN" sz="1400" dirty="0"/>
                            <a:t>time1</a:t>
                          </a:r>
                          <a:endParaRPr lang="zh-CN" altLang="en-US" sz="1400" dirty="0"/>
                        </a:p>
                      </a:txBody>
                      <a:tcPr/>
                    </a:tc>
                    <a:tc>
                      <a:txBody>
                        <a:bodyPr/>
                        <a:lstStyle/>
                        <a:p>
                          <a:pPr algn="ctr"/>
                          <a:r>
                            <a:rPr lang="en-US" altLang="zh-CN" sz="1400" dirty="0"/>
                            <a:t>time2</a:t>
                          </a:r>
                          <a:endParaRPr lang="zh-CN" altLang="en-US" sz="1400" dirty="0"/>
                        </a:p>
                      </a:txBody>
                      <a:tcPr/>
                    </a:tc>
                    <a:tc>
                      <a:txBody>
                        <a:bodyPr/>
                        <a:lstStyle/>
                        <a:p>
                          <a:pPr algn="ctr"/>
                          <a:r>
                            <a:rPr lang="en-US" altLang="zh-CN" sz="1400" dirty="0"/>
                            <a:t>time3</a:t>
                          </a:r>
                          <a:endParaRPr lang="zh-CN" altLang="en-US" sz="1400" dirty="0"/>
                        </a:p>
                      </a:txBody>
                      <a:tcPr/>
                    </a:tc>
                    <a:tc>
                      <a:txBody>
                        <a:bodyPr/>
                        <a:lstStyle/>
                        <a:p>
                          <a:pPr algn="ctr"/>
                          <a:r>
                            <a:rPr lang="en-US" altLang="zh-CN" sz="1400" dirty="0"/>
                            <a:t>time4</a:t>
                          </a:r>
                          <a:endParaRPr lang="zh-CN" altLang="en-US" sz="1400" dirty="0"/>
                        </a:p>
                      </a:txBody>
                      <a:tcPr/>
                    </a:tc>
                    <a:extLst>
                      <a:ext uri="{0D108BD9-81ED-4DB2-BD59-A6C34878D82A}">
                        <a16:rowId xmlns:a16="http://schemas.microsoft.com/office/drawing/2014/main" val="2578509150"/>
                      </a:ext>
                    </a:extLst>
                  </a:tr>
                  <a:tr h="346852">
                    <a:tc>
                      <a:txBody>
                        <a:bodyPr/>
                        <a:lstStyle/>
                        <a:p>
                          <a:pPr algn="ctr"/>
                          <a:r>
                            <a:rPr lang="en-US" altLang="zh-CN" sz="1400" b="1" dirty="0">
                              <a:solidFill>
                                <a:schemeClr val="bg1"/>
                              </a:solidFill>
                            </a:rPr>
                            <a:t>city1</a:t>
                          </a:r>
                          <a:endParaRPr lang="zh-CN" altLang="en-US" sz="1400" b="1" dirty="0">
                            <a:solidFill>
                              <a:schemeClr val="bg1"/>
                            </a:solidFill>
                          </a:endParaRPr>
                        </a:p>
                      </a:txBody>
                      <a:tcPr>
                        <a:solidFill>
                          <a:schemeClr val="accent1"/>
                        </a:solidFill>
                      </a:tcPr>
                    </a:tc>
                    <a:tc>
                      <a:txBody>
                        <a:bodyPr/>
                        <a:lstStyle/>
                        <a:p>
                          <a:pPr algn="ctr"/>
                          <a:r>
                            <a:rPr lang="en-US" altLang="zh-CN" sz="1400" b="1" dirty="0"/>
                            <a:t>0</a:t>
                          </a:r>
                          <a:endParaRPr lang="zh-CN" altLang="en-US" sz="1400" b="1" dirty="0"/>
                        </a:p>
                      </a:txBody>
                      <a:tcPr anchor="ctr"/>
                    </a:tc>
                    <a:tc>
                      <a:txBody>
                        <a:bodyPr/>
                        <a:lstStyle/>
                        <a:p>
                          <a:pPr algn="ctr"/>
                          <a:r>
                            <a:rPr lang="en-US" altLang="zh-CN" sz="1400" b="1" dirty="0"/>
                            <a:t>1</a:t>
                          </a:r>
                          <a:endParaRPr lang="zh-CN" altLang="en-US" sz="1400" b="1" dirty="0"/>
                        </a:p>
                      </a:txBody>
                      <a:tcPr anchor="ctr"/>
                    </a:tc>
                    <a:tc>
                      <a:txBody>
                        <a:bodyPr/>
                        <a:lstStyle/>
                        <a:p>
                          <a:pPr algn="ctr"/>
                          <a:r>
                            <a:rPr lang="en-US" altLang="zh-CN" sz="1400" b="1" dirty="0"/>
                            <a:t>0</a:t>
                          </a:r>
                          <a:endParaRPr lang="zh-CN" altLang="en-US" sz="1400" b="1" dirty="0"/>
                        </a:p>
                      </a:txBody>
                      <a:tcPr anchor="ctr"/>
                    </a:tc>
                    <a:tc>
                      <a:txBody>
                        <a:bodyPr/>
                        <a:lstStyle/>
                        <a:p>
                          <a:pPr algn="ctr"/>
                          <a:r>
                            <a:rPr lang="en-US" altLang="zh-CN" sz="1400" b="1" dirty="0"/>
                            <a:t>0</a:t>
                          </a:r>
                          <a:endParaRPr lang="zh-CN" altLang="en-US" sz="1400" b="1" dirty="0"/>
                        </a:p>
                      </a:txBody>
                      <a:tcPr anchor="ctr"/>
                    </a:tc>
                    <a:extLst>
                      <a:ext uri="{0D108BD9-81ED-4DB2-BD59-A6C34878D82A}">
                        <a16:rowId xmlns:a16="http://schemas.microsoft.com/office/drawing/2014/main" val="2242251376"/>
                      </a:ext>
                    </a:extLst>
                  </a:tr>
                  <a:tr h="346852">
                    <a:tc>
                      <a:txBody>
                        <a:bodyPr/>
                        <a:lstStyle/>
                        <a:p>
                          <a:pPr algn="ctr"/>
                          <a:r>
                            <a:rPr lang="en-US" altLang="zh-CN" sz="1400" b="1" dirty="0">
                              <a:solidFill>
                                <a:schemeClr val="bg1"/>
                              </a:solidFill>
                            </a:rPr>
                            <a:t>city2</a:t>
                          </a:r>
                        </a:p>
                      </a:txBody>
                      <a:tcPr>
                        <a:solidFill>
                          <a:schemeClr val="accent1"/>
                        </a:solidFill>
                      </a:tcPr>
                    </a:tc>
                    <a:tc>
                      <a:txBody>
                        <a:bodyPr/>
                        <a:lstStyle/>
                        <a:p>
                          <a:pPr algn="ctr"/>
                          <a:r>
                            <a:rPr lang="en-US" altLang="zh-CN" sz="1400" b="1" dirty="0"/>
                            <a:t>1</a:t>
                          </a:r>
                          <a:endParaRPr lang="zh-CN" altLang="en-US" sz="1400" b="1" dirty="0"/>
                        </a:p>
                      </a:txBody>
                      <a:tcPr anchor="ctr">
                        <a:solidFill>
                          <a:srgbClr val="CCD2D8"/>
                        </a:solidFill>
                      </a:tcPr>
                    </a:tc>
                    <a:tc>
                      <a:txBody>
                        <a:bodyPr/>
                        <a:lstStyle/>
                        <a:p>
                          <a:pPr algn="ctr"/>
                          <a:r>
                            <a:rPr lang="en-US" altLang="zh-CN" sz="1400" b="1" dirty="0"/>
                            <a:t>0</a:t>
                          </a:r>
                          <a:endParaRPr lang="zh-CN" altLang="en-US" sz="1400" b="1" dirty="0"/>
                        </a:p>
                      </a:txBody>
                      <a:tcPr anchor="ctr">
                        <a:solidFill>
                          <a:srgbClr val="CCD2D8"/>
                        </a:solidFill>
                      </a:tcPr>
                    </a:tc>
                    <a:tc>
                      <a:txBody>
                        <a:bodyPr/>
                        <a:lstStyle/>
                        <a:p>
                          <a:pPr algn="ctr"/>
                          <a:r>
                            <a:rPr lang="en-US" altLang="zh-CN" sz="1400" b="1" dirty="0"/>
                            <a:t>0</a:t>
                          </a:r>
                          <a:endParaRPr lang="zh-CN" altLang="en-US" sz="1400" b="1" dirty="0"/>
                        </a:p>
                      </a:txBody>
                      <a:tcPr anchor="ctr">
                        <a:solidFill>
                          <a:srgbClr val="CCD2D8"/>
                        </a:solidFill>
                      </a:tcPr>
                    </a:tc>
                    <a:tc>
                      <a:txBody>
                        <a:bodyPr/>
                        <a:lstStyle/>
                        <a:p>
                          <a:pPr algn="ctr"/>
                          <a:r>
                            <a:rPr lang="en-US" altLang="zh-CN" sz="1400" b="1" dirty="0"/>
                            <a:t>0</a:t>
                          </a:r>
                          <a:endParaRPr lang="zh-CN" altLang="en-US" sz="1400" b="1" dirty="0"/>
                        </a:p>
                      </a:txBody>
                      <a:tcPr anchor="ctr">
                        <a:solidFill>
                          <a:srgbClr val="CCD2D8"/>
                        </a:solidFill>
                      </a:tcPr>
                    </a:tc>
                    <a:extLst>
                      <a:ext uri="{0D108BD9-81ED-4DB2-BD59-A6C34878D82A}">
                        <a16:rowId xmlns:a16="http://schemas.microsoft.com/office/drawing/2014/main" val="484165517"/>
                      </a:ext>
                    </a:extLst>
                  </a:tr>
                  <a:tr h="346852">
                    <a:tc>
                      <a:txBody>
                        <a:bodyPr/>
                        <a:lstStyle/>
                        <a:p>
                          <a:pPr algn="ctr"/>
                          <a:r>
                            <a:rPr lang="en-US" altLang="zh-CN" sz="1400" b="1" dirty="0">
                              <a:solidFill>
                                <a:schemeClr val="bg1"/>
                              </a:solidFill>
                            </a:rPr>
                            <a:t>city3</a:t>
                          </a:r>
                          <a:endParaRPr lang="zh-CN" altLang="en-US" sz="1400" b="1" dirty="0">
                            <a:solidFill>
                              <a:schemeClr val="bg1"/>
                            </a:solidFill>
                          </a:endParaRPr>
                        </a:p>
                      </a:txBody>
                      <a:tcPr>
                        <a:solidFill>
                          <a:schemeClr val="accent1"/>
                        </a:solidFill>
                      </a:tcPr>
                    </a:tc>
                    <a:tc>
                      <a:txBody>
                        <a:bodyPr/>
                        <a:lstStyle/>
                        <a:p>
                          <a:pPr algn="ctr"/>
                          <a:r>
                            <a:rPr lang="en-US" altLang="zh-CN" sz="1400" b="1" dirty="0"/>
                            <a:t>0</a:t>
                          </a:r>
                          <a:endParaRPr lang="zh-CN" altLang="en-US" sz="1400" b="1" dirty="0"/>
                        </a:p>
                      </a:txBody>
                      <a:tcPr anchor="ctr"/>
                    </a:tc>
                    <a:tc>
                      <a:txBody>
                        <a:bodyPr/>
                        <a:lstStyle/>
                        <a:p>
                          <a:pPr algn="ctr"/>
                          <a:r>
                            <a:rPr lang="en-US" altLang="zh-CN" sz="1400" b="1" dirty="0"/>
                            <a:t>0</a:t>
                          </a:r>
                          <a:endParaRPr lang="zh-CN" altLang="en-US" sz="1400" b="1" dirty="0"/>
                        </a:p>
                      </a:txBody>
                      <a:tcPr anchor="ctr"/>
                    </a:tc>
                    <a:tc>
                      <a:txBody>
                        <a:bodyPr/>
                        <a:lstStyle/>
                        <a:p>
                          <a:pPr algn="ctr"/>
                          <a:r>
                            <a:rPr lang="en-US" altLang="zh-CN" sz="1400" b="1" dirty="0"/>
                            <a:t>0</a:t>
                          </a:r>
                          <a:endParaRPr lang="zh-CN" altLang="en-US" sz="1400" b="1" dirty="0"/>
                        </a:p>
                      </a:txBody>
                      <a:tcPr anchor="ctr"/>
                    </a:tc>
                    <a:tc>
                      <a:txBody>
                        <a:bodyPr/>
                        <a:lstStyle/>
                        <a:p>
                          <a:pPr algn="ctr"/>
                          <a:r>
                            <a:rPr lang="en-US" altLang="zh-CN" sz="1400" b="1" dirty="0"/>
                            <a:t>1</a:t>
                          </a:r>
                          <a:endParaRPr lang="zh-CN" altLang="en-US" sz="1400" b="1" dirty="0"/>
                        </a:p>
                      </a:txBody>
                      <a:tcPr anchor="ctr"/>
                    </a:tc>
                    <a:extLst>
                      <a:ext uri="{0D108BD9-81ED-4DB2-BD59-A6C34878D82A}">
                        <a16:rowId xmlns:a16="http://schemas.microsoft.com/office/drawing/2014/main" val="3997966158"/>
                      </a:ext>
                    </a:extLst>
                  </a:tr>
                  <a:tr h="346852">
                    <a:tc>
                      <a:txBody>
                        <a:bodyPr/>
                        <a:lstStyle/>
                        <a:p>
                          <a:pPr algn="ctr"/>
                          <a:r>
                            <a:rPr lang="en-US" altLang="zh-CN" sz="1400" b="1" dirty="0">
                              <a:solidFill>
                                <a:schemeClr val="bg1"/>
                              </a:solidFill>
                            </a:rPr>
                            <a:t>city4</a:t>
                          </a:r>
                          <a:endParaRPr lang="zh-CN" altLang="en-US" sz="1400" b="1" dirty="0">
                            <a:solidFill>
                              <a:schemeClr val="bg1"/>
                            </a:solidFill>
                          </a:endParaRPr>
                        </a:p>
                      </a:txBody>
                      <a:tcPr>
                        <a:solidFill>
                          <a:schemeClr val="accent1"/>
                        </a:solidFill>
                      </a:tcPr>
                    </a:tc>
                    <a:tc>
                      <a:txBody>
                        <a:bodyPr/>
                        <a:lstStyle/>
                        <a:p>
                          <a:pPr algn="ctr"/>
                          <a:r>
                            <a:rPr lang="en-US" altLang="zh-CN" sz="1400" b="1" dirty="0"/>
                            <a:t>0</a:t>
                          </a:r>
                          <a:endParaRPr lang="zh-CN" altLang="en-US" sz="1400" b="1" dirty="0"/>
                        </a:p>
                      </a:txBody>
                      <a:tcPr anchor="ctr">
                        <a:solidFill>
                          <a:srgbClr val="CCD2D8"/>
                        </a:solidFill>
                      </a:tcPr>
                    </a:tc>
                    <a:tc>
                      <a:txBody>
                        <a:bodyPr/>
                        <a:lstStyle/>
                        <a:p>
                          <a:pPr algn="ctr"/>
                          <a:r>
                            <a:rPr lang="en-US" altLang="zh-CN" sz="1400" b="1" dirty="0"/>
                            <a:t>0</a:t>
                          </a:r>
                          <a:endParaRPr lang="zh-CN" altLang="en-US" sz="1400" b="1" dirty="0"/>
                        </a:p>
                      </a:txBody>
                      <a:tcPr anchor="ctr">
                        <a:solidFill>
                          <a:srgbClr val="CCD2D8"/>
                        </a:solidFill>
                      </a:tcPr>
                    </a:tc>
                    <a:tc>
                      <a:txBody>
                        <a:bodyPr/>
                        <a:lstStyle/>
                        <a:p>
                          <a:pPr algn="ctr"/>
                          <a:r>
                            <a:rPr lang="en-US" altLang="zh-CN" sz="1400" b="1" dirty="0">
                              <a:solidFill>
                                <a:schemeClr val="tx1"/>
                              </a:solidFill>
                            </a:rPr>
                            <a:t>1</a:t>
                          </a:r>
                          <a:endParaRPr lang="zh-CN" altLang="en-US" sz="1400" b="1" dirty="0">
                            <a:solidFill>
                              <a:schemeClr val="tx1"/>
                            </a:solidFill>
                          </a:endParaRPr>
                        </a:p>
                      </a:txBody>
                      <a:tcPr anchor="ctr">
                        <a:solidFill>
                          <a:srgbClr val="CCD2D8"/>
                        </a:solidFill>
                      </a:tcPr>
                    </a:tc>
                    <a:tc>
                      <a:txBody>
                        <a:bodyPr/>
                        <a:lstStyle/>
                        <a:p>
                          <a:pPr algn="ctr"/>
                          <a:r>
                            <a:rPr lang="en-US" altLang="zh-CN" sz="1400" b="1" dirty="0"/>
                            <a:t>0</a:t>
                          </a:r>
                          <a:endParaRPr lang="zh-CN" altLang="en-US" sz="1400" b="1" dirty="0"/>
                        </a:p>
                      </a:txBody>
                      <a:tcPr anchor="ctr">
                        <a:solidFill>
                          <a:srgbClr val="CCD2D8"/>
                        </a:solidFill>
                      </a:tcPr>
                    </a:tc>
                    <a:extLst>
                      <a:ext uri="{0D108BD9-81ED-4DB2-BD59-A6C34878D82A}">
                        <a16:rowId xmlns:a16="http://schemas.microsoft.com/office/drawing/2014/main" val="670813569"/>
                      </a:ext>
                    </a:extLst>
                  </a:tr>
                </a:tbl>
              </a:graphicData>
            </a:graphic>
          </p:graphicFrame>
        </mc:Choice>
        <mc:Fallback xmlns="">
          <p:graphicFrame>
            <p:nvGraphicFramePr>
              <p:cNvPr id="44" name="表格 43">
                <a:extLst>
                  <a:ext uri="{FF2B5EF4-FFF2-40B4-BE49-F238E27FC236}">
                    <a16:creationId xmlns:a16="http://schemas.microsoft.com/office/drawing/2014/main" id="{9E84BCAC-71BE-6662-8079-D26477A7F93B}"/>
                  </a:ext>
                </a:extLst>
              </p:cNvPr>
              <p:cNvGraphicFramePr>
                <a:graphicFrameLocks noGrp="1"/>
              </p:cNvGraphicFramePr>
              <p:nvPr>
                <p:extLst>
                  <p:ext uri="{D42A27DB-BD31-4B8C-83A1-F6EECF244321}">
                    <p14:modId xmlns:p14="http://schemas.microsoft.com/office/powerpoint/2010/main" val="519386221"/>
                  </p:ext>
                </p:extLst>
              </p:nvPr>
            </p:nvGraphicFramePr>
            <p:xfrm>
              <a:off x="420192" y="1614816"/>
              <a:ext cx="3444705" cy="1734260"/>
            </p:xfrm>
            <a:graphic>
              <a:graphicData uri="http://schemas.openxmlformats.org/drawingml/2006/table">
                <a:tbl>
                  <a:tblPr firstRow="1" bandRow="1">
                    <a:tableStyleId>{5C22544A-7EE6-4342-B048-85BDC9FD1C3A}</a:tableStyleId>
                  </a:tblPr>
                  <a:tblGrid>
                    <a:gridCol w="688941">
                      <a:extLst>
                        <a:ext uri="{9D8B030D-6E8A-4147-A177-3AD203B41FA5}">
                          <a16:colId xmlns:a16="http://schemas.microsoft.com/office/drawing/2014/main" val="24688870"/>
                        </a:ext>
                      </a:extLst>
                    </a:gridCol>
                    <a:gridCol w="688941">
                      <a:extLst>
                        <a:ext uri="{9D8B030D-6E8A-4147-A177-3AD203B41FA5}">
                          <a16:colId xmlns:a16="http://schemas.microsoft.com/office/drawing/2014/main" val="73560250"/>
                        </a:ext>
                      </a:extLst>
                    </a:gridCol>
                    <a:gridCol w="688941">
                      <a:extLst>
                        <a:ext uri="{9D8B030D-6E8A-4147-A177-3AD203B41FA5}">
                          <a16:colId xmlns:a16="http://schemas.microsoft.com/office/drawing/2014/main" val="96555565"/>
                        </a:ext>
                      </a:extLst>
                    </a:gridCol>
                    <a:gridCol w="688941">
                      <a:extLst>
                        <a:ext uri="{9D8B030D-6E8A-4147-A177-3AD203B41FA5}">
                          <a16:colId xmlns:a16="http://schemas.microsoft.com/office/drawing/2014/main" val="291535160"/>
                        </a:ext>
                      </a:extLst>
                    </a:gridCol>
                    <a:gridCol w="688941">
                      <a:extLst>
                        <a:ext uri="{9D8B030D-6E8A-4147-A177-3AD203B41FA5}">
                          <a16:colId xmlns:a16="http://schemas.microsoft.com/office/drawing/2014/main" val="683000292"/>
                        </a:ext>
                      </a:extLst>
                    </a:gridCol>
                  </a:tblGrid>
                  <a:tr h="346852">
                    <a:tc>
                      <a:txBody>
                        <a:bodyPr/>
                        <a:lstStyle/>
                        <a:p>
                          <a:endParaRPr lang="zh-CN"/>
                        </a:p>
                      </a:txBody>
                      <a:tcPr>
                        <a:blipFill>
                          <a:blip r:embed="rId10"/>
                          <a:stretch>
                            <a:fillRect l="-885" t="-1754" r="-405310" b="-412281"/>
                          </a:stretch>
                        </a:blipFill>
                      </a:tcPr>
                    </a:tc>
                    <a:tc>
                      <a:txBody>
                        <a:bodyPr/>
                        <a:lstStyle/>
                        <a:p>
                          <a:pPr algn="ctr"/>
                          <a:r>
                            <a:rPr lang="en-US" altLang="zh-CN" sz="1400" dirty="0"/>
                            <a:t>time1</a:t>
                          </a:r>
                          <a:endParaRPr lang="zh-CN" altLang="en-US" sz="1400" dirty="0"/>
                        </a:p>
                      </a:txBody>
                      <a:tcPr/>
                    </a:tc>
                    <a:tc>
                      <a:txBody>
                        <a:bodyPr/>
                        <a:lstStyle/>
                        <a:p>
                          <a:pPr algn="ctr"/>
                          <a:r>
                            <a:rPr lang="en-US" altLang="zh-CN" sz="1400" dirty="0"/>
                            <a:t>time2</a:t>
                          </a:r>
                          <a:endParaRPr lang="zh-CN" altLang="en-US" sz="1400" dirty="0"/>
                        </a:p>
                      </a:txBody>
                      <a:tcPr/>
                    </a:tc>
                    <a:tc>
                      <a:txBody>
                        <a:bodyPr/>
                        <a:lstStyle/>
                        <a:p>
                          <a:pPr algn="ctr"/>
                          <a:r>
                            <a:rPr lang="en-US" altLang="zh-CN" sz="1400" dirty="0"/>
                            <a:t>time3</a:t>
                          </a:r>
                          <a:endParaRPr lang="zh-CN" altLang="en-US" sz="1400" dirty="0"/>
                        </a:p>
                      </a:txBody>
                      <a:tcPr/>
                    </a:tc>
                    <a:tc>
                      <a:txBody>
                        <a:bodyPr/>
                        <a:lstStyle/>
                        <a:p>
                          <a:pPr algn="ctr"/>
                          <a:r>
                            <a:rPr lang="en-US" altLang="zh-CN" sz="1400" dirty="0"/>
                            <a:t>time4</a:t>
                          </a:r>
                          <a:endParaRPr lang="zh-CN" altLang="en-US" sz="1400" dirty="0"/>
                        </a:p>
                      </a:txBody>
                      <a:tcPr/>
                    </a:tc>
                    <a:extLst>
                      <a:ext uri="{0D108BD9-81ED-4DB2-BD59-A6C34878D82A}">
                        <a16:rowId xmlns:a16="http://schemas.microsoft.com/office/drawing/2014/main" val="2578509150"/>
                      </a:ext>
                    </a:extLst>
                  </a:tr>
                  <a:tr h="346852">
                    <a:tc>
                      <a:txBody>
                        <a:bodyPr/>
                        <a:lstStyle/>
                        <a:p>
                          <a:pPr algn="ctr"/>
                          <a:r>
                            <a:rPr lang="en-US" altLang="zh-CN" sz="1400" b="1" dirty="0">
                              <a:solidFill>
                                <a:schemeClr val="bg1"/>
                              </a:solidFill>
                            </a:rPr>
                            <a:t>city1</a:t>
                          </a:r>
                          <a:endParaRPr lang="zh-CN" altLang="en-US" sz="1400" b="1" dirty="0">
                            <a:solidFill>
                              <a:schemeClr val="bg1"/>
                            </a:solidFill>
                          </a:endParaRPr>
                        </a:p>
                      </a:txBody>
                      <a:tcPr>
                        <a:solidFill>
                          <a:schemeClr val="accent1"/>
                        </a:solidFill>
                      </a:tcPr>
                    </a:tc>
                    <a:tc>
                      <a:txBody>
                        <a:bodyPr/>
                        <a:lstStyle/>
                        <a:p>
                          <a:pPr algn="ctr"/>
                          <a:r>
                            <a:rPr lang="en-US" altLang="zh-CN" sz="1400" b="1" dirty="0"/>
                            <a:t>0</a:t>
                          </a:r>
                          <a:endParaRPr lang="zh-CN" altLang="en-US" sz="1400" b="1" dirty="0"/>
                        </a:p>
                      </a:txBody>
                      <a:tcPr anchor="ctr"/>
                    </a:tc>
                    <a:tc>
                      <a:txBody>
                        <a:bodyPr/>
                        <a:lstStyle/>
                        <a:p>
                          <a:pPr algn="ctr"/>
                          <a:r>
                            <a:rPr lang="en-US" altLang="zh-CN" sz="1400" b="1" dirty="0"/>
                            <a:t>1</a:t>
                          </a:r>
                          <a:endParaRPr lang="zh-CN" altLang="en-US" sz="1400" b="1" dirty="0"/>
                        </a:p>
                      </a:txBody>
                      <a:tcPr anchor="ctr"/>
                    </a:tc>
                    <a:tc>
                      <a:txBody>
                        <a:bodyPr/>
                        <a:lstStyle/>
                        <a:p>
                          <a:pPr algn="ctr"/>
                          <a:r>
                            <a:rPr lang="en-US" altLang="zh-CN" sz="1400" b="1" dirty="0"/>
                            <a:t>0</a:t>
                          </a:r>
                          <a:endParaRPr lang="zh-CN" altLang="en-US" sz="1400" b="1" dirty="0"/>
                        </a:p>
                      </a:txBody>
                      <a:tcPr anchor="ctr"/>
                    </a:tc>
                    <a:tc>
                      <a:txBody>
                        <a:bodyPr/>
                        <a:lstStyle/>
                        <a:p>
                          <a:pPr algn="ctr"/>
                          <a:r>
                            <a:rPr lang="en-US" altLang="zh-CN" sz="1400" b="1" dirty="0"/>
                            <a:t>0</a:t>
                          </a:r>
                          <a:endParaRPr lang="zh-CN" altLang="en-US" sz="1400" b="1" dirty="0"/>
                        </a:p>
                      </a:txBody>
                      <a:tcPr anchor="ctr"/>
                    </a:tc>
                    <a:extLst>
                      <a:ext uri="{0D108BD9-81ED-4DB2-BD59-A6C34878D82A}">
                        <a16:rowId xmlns:a16="http://schemas.microsoft.com/office/drawing/2014/main" val="2242251376"/>
                      </a:ext>
                    </a:extLst>
                  </a:tr>
                  <a:tr h="346852">
                    <a:tc>
                      <a:txBody>
                        <a:bodyPr/>
                        <a:lstStyle/>
                        <a:p>
                          <a:pPr algn="ctr"/>
                          <a:r>
                            <a:rPr lang="en-US" altLang="zh-CN" sz="1400" b="1" dirty="0">
                              <a:solidFill>
                                <a:schemeClr val="bg1"/>
                              </a:solidFill>
                            </a:rPr>
                            <a:t>city2</a:t>
                          </a:r>
                        </a:p>
                      </a:txBody>
                      <a:tcPr>
                        <a:solidFill>
                          <a:schemeClr val="accent1"/>
                        </a:solidFill>
                      </a:tcPr>
                    </a:tc>
                    <a:tc>
                      <a:txBody>
                        <a:bodyPr/>
                        <a:lstStyle/>
                        <a:p>
                          <a:pPr algn="ctr"/>
                          <a:r>
                            <a:rPr lang="en-US" altLang="zh-CN" sz="1400" b="1" dirty="0"/>
                            <a:t>1</a:t>
                          </a:r>
                          <a:endParaRPr lang="zh-CN" altLang="en-US" sz="1400" b="1" dirty="0"/>
                        </a:p>
                      </a:txBody>
                      <a:tcPr anchor="ctr">
                        <a:solidFill>
                          <a:srgbClr val="CCD2D8"/>
                        </a:solidFill>
                      </a:tcPr>
                    </a:tc>
                    <a:tc>
                      <a:txBody>
                        <a:bodyPr/>
                        <a:lstStyle/>
                        <a:p>
                          <a:pPr algn="ctr"/>
                          <a:r>
                            <a:rPr lang="en-US" altLang="zh-CN" sz="1400" b="1" dirty="0"/>
                            <a:t>0</a:t>
                          </a:r>
                          <a:endParaRPr lang="zh-CN" altLang="en-US" sz="1400" b="1" dirty="0"/>
                        </a:p>
                      </a:txBody>
                      <a:tcPr anchor="ctr">
                        <a:solidFill>
                          <a:srgbClr val="CCD2D8"/>
                        </a:solidFill>
                      </a:tcPr>
                    </a:tc>
                    <a:tc>
                      <a:txBody>
                        <a:bodyPr/>
                        <a:lstStyle/>
                        <a:p>
                          <a:pPr algn="ctr"/>
                          <a:r>
                            <a:rPr lang="en-US" altLang="zh-CN" sz="1400" b="1" dirty="0"/>
                            <a:t>0</a:t>
                          </a:r>
                          <a:endParaRPr lang="zh-CN" altLang="en-US" sz="1400" b="1" dirty="0"/>
                        </a:p>
                      </a:txBody>
                      <a:tcPr anchor="ctr">
                        <a:solidFill>
                          <a:srgbClr val="CCD2D8"/>
                        </a:solidFill>
                      </a:tcPr>
                    </a:tc>
                    <a:tc>
                      <a:txBody>
                        <a:bodyPr/>
                        <a:lstStyle/>
                        <a:p>
                          <a:pPr algn="ctr"/>
                          <a:r>
                            <a:rPr lang="en-US" altLang="zh-CN" sz="1400" b="1" dirty="0"/>
                            <a:t>0</a:t>
                          </a:r>
                          <a:endParaRPr lang="zh-CN" altLang="en-US" sz="1400" b="1" dirty="0"/>
                        </a:p>
                      </a:txBody>
                      <a:tcPr anchor="ctr">
                        <a:solidFill>
                          <a:srgbClr val="CCD2D8"/>
                        </a:solidFill>
                      </a:tcPr>
                    </a:tc>
                    <a:extLst>
                      <a:ext uri="{0D108BD9-81ED-4DB2-BD59-A6C34878D82A}">
                        <a16:rowId xmlns:a16="http://schemas.microsoft.com/office/drawing/2014/main" val="484165517"/>
                      </a:ext>
                    </a:extLst>
                  </a:tr>
                  <a:tr h="346852">
                    <a:tc>
                      <a:txBody>
                        <a:bodyPr/>
                        <a:lstStyle/>
                        <a:p>
                          <a:pPr algn="ctr"/>
                          <a:r>
                            <a:rPr lang="en-US" altLang="zh-CN" sz="1400" b="1" dirty="0">
                              <a:solidFill>
                                <a:schemeClr val="bg1"/>
                              </a:solidFill>
                            </a:rPr>
                            <a:t>city3</a:t>
                          </a:r>
                          <a:endParaRPr lang="zh-CN" altLang="en-US" sz="1400" b="1" dirty="0">
                            <a:solidFill>
                              <a:schemeClr val="bg1"/>
                            </a:solidFill>
                          </a:endParaRPr>
                        </a:p>
                      </a:txBody>
                      <a:tcPr>
                        <a:solidFill>
                          <a:schemeClr val="accent1"/>
                        </a:solidFill>
                      </a:tcPr>
                    </a:tc>
                    <a:tc>
                      <a:txBody>
                        <a:bodyPr/>
                        <a:lstStyle/>
                        <a:p>
                          <a:pPr algn="ctr"/>
                          <a:r>
                            <a:rPr lang="en-US" altLang="zh-CN" sz="1400" b="1" dirty="0"/>
                            <a:t>0</a:t>
                          </a:r>
                          <a:endParaRPr lang="zh-CN" altLang="en-US" sz="1400" b="1" dirty="0"/>
                        </a:p>
                      </a:txBody>
                      <a:tcPr anchor="ctr"/>
                    </a:tc>
                    <a:tc>
                      <a:txBody>
                        <a:bodyPr/>
                        <a:lstStyle/>
                        <a:p>
                          <a:pPr algn="ctr"/>
                          <a:r>
                            <a:rPr lang="en-US" altLang="zh-CN" sz="1400" b="1" dirty="0"/>
                            <a:t>0</a:t>
                          </a:r>
                          <a:endParaRPr lang="zh-CN" altLang="en-US" sz="1400" b="1" dirty="0"/>
                        </a:p>
                      </a:txBody>
                      <a:tcPr anchor="ctr"/>
                    </a:tc>
                    <a:tc>
                      <a:txBody>
                        <a:bodyPr/>
                        <a:lstStyle/>
                        <a:p>
                          <a:pPr algn="ctr"/>
                          <a:r>
                            <a:rPr lang="en-US" altLang="zh-CN" sz="1400" b="1" dirty="0"/>
                            <a:t>0</a:t>
                          </a:r>
                          <a:endParaRPr lang="zh-CN" altLang="en-US" sz="1400" b="1" dirty="0"/>
                        </a:p>
                      </a:txBody>
                      <a:tcPr anchor="ctr"/>
                    </a:tc>
                    <a:tc>
                      <a:txBody>
                        <a:bodyPr/>
                        <a:lstStyle/>
                        <a:p>
                          <a:pPr algn="ctr"/>
                          <a:r>
                            <a:rPr lang="en-US" altLang="zh-CN" sz="1400" b="1" dirty="0"/>
                            <a:t>1</a:t>
                          </a:r>
                          <a:endParaRPr lang="zh-CN" altLang="en-US" sz="1400" b="1" dirty="0"/>
                        </a:p>
                      </a:txBody>
                      <a:tcPr anchor="ctr"/>
                    </a:tc>
                    <a:extLst>
                      <a:ext uri="{0D108BD9-81ED-4DB2-BD59-A6C34878D82A}">
                        <a16:rowId xmlns:a16="http://schemas.microsoft.com/office/drawing/2014/main" val="3997966158"/>
                      </a:ext>
                    </a:extLst>
                  </a:tr>
                  <a:tr h="346852">
                    <a:tc>
                      <a:txBody>
                        <a:bodyPr/>
                        <a:lstStyle/>
                        <a:p>
                          <a:pPr algn="ctr"/>
                          <a:r>
                            <a:rPr lang="en-US" altLang="zh-CN" sz="1400" b="1" dirty="0">
                              <a:solidFill>
                                <a:schemeClr val="bg1"/>
                              </a:solidFill>
                            </a:rPr>
                            <a:t>city4</a:t>
                          </a:r>
                          <a:endParaRPr lang="zh-CN" altLang="en-US" sz="1400" b="1" dirty="0">
                            <a:solidFill>
                              <a:schemeClr val="bg1"/>
                            </a:solidFill>
                          </a:endParaRPr>
                        </a:p>
                      </a:txBody>
                      <a:tcPr>
                        <a:solidFill>
                          <a:schemeClr val="accent1"/>
                        </a:solidFill>
                      </a:tcPr>
                    </a:tc>
                    <a:tc>
                      <a:txBody>
                        <a:bodyPr/>
                        <a:lstStyle/>
                        <a:p>
                          <a:pPr algn="ctr"/>
                          <a:r>
                            <a:rPr lang="en-US" altLang="zh-CN" sz="1400" b="1" dirty="0"/>
                            <a:t>0</a:t>
                          </a:r>
                          <a:endParaRPr lang="zh-CN" altLang="en-US" sz="1400" b="1" dirty="0"/>
                        </a:p>
                      </a:txBody>
                      <a:tcPr anchor="ctr">
                        <a:solidFill>
                          <a:srgbClr val="CCD2D8"/>
                        </a:solidFill>
                      </a:tcPr>
                    </a:tc>
                    <a:tc>
                      <a:txBody>
                        <a:bodyPr/>
                        <a:lstStyle/>
                        <a:p>
                          <a:pPr algn="ctr"/>
                          <a:r>
                            <a:rPr lang="en-US" altLang="zh-CN" sz="1400" b="1" dirty="0"/>
                            <a:t>0</a:t>
                          </a:r>
                          <a:endParaRPr lang="zh-CN" altLang="en-US" sz="1400" b="1" dirty="0"/>
                        </a:p>
                      </a:txBody>
                      <a:tcPr anchor="ctr">
                        <a:solidFill>
                          <a:srgbClr val="CCD2D8"/>
                        </a:solidFill>
                      </a:tcPr>
                    </a:tc>
                    <a:tc>
                      <a:txBody>
                        <a:bodyPr/>
                        <a:lstStyle/>
                        <a:p>
                          <a:pPr algn="ctr"/>
                          <a:r>
                            <a:rPr lang="en-US" altLang="zh-CN" sz="1400" b="1" dirty="0">
                              <a:solidFill>
                                <a:schemeClr val="tx1"/>
                              </a:solidFill>
                            </a:rPr>
                            <a:t>1</a:t>
                          </a:r>
                          <a:endParaRPr lang="zh-CN" altLang="en-US" sz="1400" b="1" dirty="0">
                            <a:solidFill>
                              <a:schemeClr val="tx1"/>
                            </a:solidFill>
                          </a:endParaRPr>
                        </a:p>
                      </a:txBody>
                      <a:tcPr anchor="ctr">
                        <a:solidFill>
                          <a:srgbClr val="CCD2D8"/>
                        </a:solidFill>
                      </a:tcPr>
                    </a:tc>
                    <a:tc>
                      <a:txBody>
                        <a:bodyPr/>
                        <a:lstStyle/>
                        <a:p>
                          <a:pPr algn="ctr"/>
                          <a:r>
                            <a:rPr lang="en-US" altLang="zh-CN" sz="1400" b="1" dirty="0"/>
                            <a:t>0</a:t>
                          </a:r>
                          <a:endParaRPr lang="zh-CN" altLang="en-US" sz="1400" b="1" dirty="0"/>
                        </a:p>
                      </a:txBody>
                      <a:tcPr anchor="ctr">
                        <a:solidFill>
                          <a:srgbClr val="CCD2D8"/>
                        </a:solidFill>
                      </a:tcPr>
                    </a:tc>
                    <a:extLst>
                      <a:ext uri="{0D108BD9-81ED-4DB2-BD59-A6C34878D82A}">
                        <a16:rowId xmlns:a16="http://schemas.microsoft.com/office/drawing/2014/main" val="670813569"/>
                      </a:ext>
                    </a:extLst>
                  </a:tr>
                </a:tbl>
              </a:graphicData>
            </a:graphic>
          </p:graphicFrame>
        </mc:Fallback>
      </mc:AlternateContent>
      <p:grpSp>
        <p:nvGrpSpPr>
          <p:cNvPr id="4" name="组合 3">
            <a:extLst>
              <a:ext uri="{FF2B5EF4-FFF2-40B4-BE49-F238E27FC236}">
                <a16:creationId xmlns:a16="http://schemas.microsoft.com/office/drawing/2014/main" id="{28300E1C-CC76-60B8-D891-B17FF6EF2870}"/>
              </a:ext>
            </a:extLst>
          </p:cNvPr>
          <p:cNvGrpSpPr/>
          <p:nvPr/>
        </p:nvGrpSpPr>
        <p:grpSpPr>
          <a:xfrm>
            <a:off x="1137988" y="2007616"/>
            <a:ext cx="2649584" cy="1288868"/>
            <a:chOff x="1137988" y="2007616"/>
            <a:chExt cx="2649584" cy="1288868"/>
          </a:xfrm>
        </p:grpSpPr>
        <p:sp>
          <p:nvSpPr>
            <p:cNvPr id="53" name="矩形: 圆角 52">
              <a:extLst>
                <a:ext uri="{FF2B5EF4-FFF2-40B4-BE49-F238E27FC236}">
                  <a16:creationId xmlns:a16="http://schemas.microsoft.com/office/drawing/2014/main" id="{577DB4AB-66B9-E076-EBB0-F4F147B5338C}"/>
                </a:ext>
              </a:extLst>
            </p:cNvPr>
            <p:cNvSpPr/>
            <p:nvPr/>
          </p:nvSpPr>
          <p:spPr>
            <a:xfrm>
              <a:off x="1137988" y="2007616"/>
              <a:ext cx="2649584" cy="248249"/>
            </a:xfrm>
            <a:prstGeom prst="round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55" name="矩形: 圆角 54">
              <a:extLst>
                <a:ext uri="{FF2B5EF4-FFF2-40B4-BE49-F238E27FC236}">
                  <a16:creationId xmlns:a16="http://schemas.microsoft.com/office/drawing/2014/main" id="{65B55AC0-07FA-54A0-D616-9C211C068765}"/>
                </a:ext>
              </a:extLst>
            </p:cNvPr>
            <p:cNvSpPr/>
            <p:nvPr/>
          </p:nvSpPr>
          <p:spPr>
            <a:xfrm>
              <a:off x="1137988" y="2364034"/>
              <a:ext cx="2649584" cy="248249"/>
            </a:xfrm>
            <a:prstGeom prst="roundRect">
              <a:avLst/>
            </a:prstGeom>
            <a:noFill/>
            <a:ln>
              <a:solidFill>
                <a:srgbClr val="FF0000"/>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56" name="矩形: 圆角 55">
              <a:extLst>
                <a:ext uri="{FF2B5EF4-FFF2-40B4-BE49-F238E27FC236}">
                  <a16:creationId xmlns:a16="http://schemas.microsoft.com/office/drawing/2014/main" id="{64B68A38-4AC9-6175-BEF5-3761E8114749}"/>
                </a:ext>
              </a:extLst>
            </p:cNvPr>
            <p:cNvSpPr/>
            <p:nvPr/>
          </p:nvSpPr>
          <p:spPr>
            <a:xfrm>
              <a:off x="1137988" y="2720452"/>
              <a:ext cx="2649584" cy="248249"/>
            </a:xfrm>
            <a:prstGeom prst="roundRect">
              <a:avLst/>
            </a:prstGeom>
            <a:noFill/>
            <a:ln>
              <a:solidFill>
                <a:srgbClr val="FF0000"/>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57" name="矩形: 圆角 56">
              <a:extLst>
                <a:ext uri="{FF2B5EF4-FFF2-40B4-BE49-F238E27FC236}">
                  <a16:creationId xmlns:a16="http://schemas.microsoft.com/office/drawing/2014/main" id="{FD7F71B8-9814-C2B7-4D07-D9C2DB5095F1}"/>
                </a:ext>
              </a:extLst>
            </p:cNvPr>
            <p:cNvSpPr/>
            <p:nvPr/>
          </p:nvSpPr>
          <p:spPr>
            <a:xfrm>
              <a:off x="1137988" y="3048235"/>
              <a:ext cx="2649584" cy="248249"/>
            </a:xfrm>
            <a:prstGeom prst="roundRect">
              <a:avLst/>
            </a:prstGeom>
            <a:noFill/>
            <a:ln>
              <a:solidFill>
                <a:srgbClr val="FF0000"/>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grpSp>
      <mc:AlternateContent xmlns:mc="http://schemas.openxmlformats.org/markup-compatibility/2006" xmlns:a14="http://schemas.microsoft.com/office/drawing/2010/main">
        <mc:Choice Requires="a14">
          <p:graphicFrame>
            <p:nvGraphicFramePr>
              <p:cNvPr id="58" name="表格 57">
                <a:extLst>
                  <a:ext uri="{FF2B5EF4-FFF2-40B4-BE49-F238E27FC236}">
                    <a16:creationId xmlns:a16="http://schemas.microsoft.com/office/drawing/2014/main" id="{4A1342A8-2A95-90EF-68F7-44E5AE68BFDC}"/>
                  </a:ext>
                </a:extLst>
              </p:cNvPr>
              <p:cNvGraphicFramePr>
                <a:graphicFrameLocks noGrp="1"/>
              </p:cNvGraphicFramePr>
              <p:nvPr>
                <p:extLst>
                  <p:ext uri="{D42A27DB-BD31-4B8C-83A1-F6EECF244321}">
                    <p14:modId xmlns:p14="http://schemas.microsoft.com/office/powerpoint/2010/main" val="4238990278"/>
                  </p:ext>
                </p:extLst>
              </p:nvPr>
            </p:nvGraphicFramePr>
            <p:xfrm>
              <a:off x="368051" y="4312879"/>
              <a:ext cx="3444705" cy="1734260"/>
            </p:xfrm>
            <a:graphic>
              <a:graphicData uri="http://schemas.openxmlformats.org/drawingml/2006/table">
                <a:tbl>
                  <a:tblPr firstRow="1" bandRow="1">
                    <a:tableStyleId>{5C22544A-7EE6-4342-B048-85BDC9FD1C3A}</a:tableStyleId>
                  </a:tblPr>
                  <a:tblGrid>
                    <a:gridCol w="688941">
                      <a:extLst>
                        <a:ext uri="{9D8B030D-6E8A-4147-A177-3AD203B41FA5}">
                          <a16:colId xmlns:a16="http://schemas.microsoft.com/office/drawing/2014/main" val="24688870"/>
                        </a:ext>
                      </a:extLst>
                    </a:gridCol>
                    <a:gridCol w="688941">
                      <a:extLst>
                        <a:ext uri="{9D8B030D-6E8A-4147-A177-3AD203B41FA5}">
                          <a16:colId xmlns:a16="http://schemas.microsoft.com/office/drawing/2014/main" val="73560250"/>
                        </a:ext>
                      </a:extLst>
                    </a:gridCol>
                    <a:gridCol w="688941">
                      <a:extLst>
                        <a:ext uri="{9D8B030D-6E8A-4147-A177-3AD203B41FA5}">
                          <a16:colId xmlns:a16="http://schemas.microsoft.com/office/drawing/2014/main" val="96555565"/>
                        </a:ext>
                      </a:extLst>
                    </a:gridCol>
                    <a:gridCol w="688941">
                      <a:extLst>
                        <a:ext uri="{9D8B030D-6E8A-4147-A177-3AD203B41FA5}">
                          <a16:colId xmlns:a16="http://schemas.microsoft.com/office/drawing/2014/main" val="291535160"/>
                        </a:ext>
                      </a:extLst>
                    </a:gridCol>
                    <a:gridCol w="688941">
                      <a:extLst>
                        <a:ext uri="{9D8B030D-6E8A-4147-A177-3AD203B41FA5}">
                          <a16:colId xmlns:a16="http://schemas.microsoft.com/office/drawing/2014/main" val="683000292"/>
                        </a:ext>
                      </a:extLst>
                    </a:gridCol>
                  </a:tblGrid>
                  <a:tr h="346852">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400" b="1" i="1" smtClean="0">
                                        <a:solidFill>
                                          <a:schemeClr val="bg1"/>
                                        </a:solidFill>
                                        <a:latin typeface="Cambria Math" panose="02040503050406030204" pitchFamily="18" charset="0"/>
                                      </a:rPr>
                                    </m:ctrlPr>
                                  </m:sSubPr>
                                  <m:e>
                                    <m:r>
                                      <a:rPr lang="en-US" altLang="zh-CN" sz="1400" b="1" i="1" smtClean="0">
                                        <a:solidFill>
                                          <a:schemeClr val="bg1"/>
                                        </a:solidFill>
                                        <a:latin typeface="Cambria Math" panose="02040503050406030204" pitchFamily="18" charset="0"/>
                                      </a:rPr>
                                      <m:t>𝒙</m:t>
                                    </m:r>
                                  </m:e>
                                  <m:sub>
                                    <m:r>
                                      <a:rPr lang="en-US" altLang="zh-CN" sz="1400" b="1" i="1" smtClean="0">
                                        <a:solidFill>
                                          <a:schemeClr val="bg1"/>
                                        </a:solidFill>
                                        <a:latin typeface="Cambria Math" panose="02040503050406030204" pitchFamily="18" charset="0"/>
                                      </a:rPr>
                                      <m:t>𝒊</m:t>
                                    </m:r>
                                    <m:r>
                                      <a:rPr lang="en-US" altLang="zh-CN" sz="1400" b="1" i="1" smtClean="0">
                                        <a:solidFill>
                                          <a:schemeClr val="bg1"/>
                                        </a:solidFill>
                                        <a:latin typeface="Cambria Math" panose="02040503050406030204" pitchFamily="18" charset="0"/>
                                      </a:rPr>
                                      <m:t>,</m:t>
                                    </m:r>
                                    <m:r>
                                      <a:rPr lang="en-US" altLang="zh-CN" sz="1400" b="1" i="1" smtClean="0">
                                        <a:solidFill>
                                          <a:schemeClr val="bg1"/>
                                        </a:solidFill>
                                        <a:latin typeface="Cambria Math" panose="02040503050406030204" pitchFamily="18" charset="0"/>
                                      </a:rPr>
                                      <m:t>𝒕</m:t>
                                    </m:r>
                                  </m:sub>
                                </m:sSub>
                              </m:oMath>
                            </m:oMathPara>
                          </a14:m>
                          <a:endParaRPr lang="zh-CN" altLang="en-US" sz="1400" b="1" dirty="0">
                            <a:solidFill>
                              <a:schemeClr val="bg1"/>
                            </a:solidFill>
                          </a:endParaRPr>
                        </a:p>
                      </a:txBody>
                      <a:tcPr>
                        <a:solidFill>
                          <a:schemeClr val="accent1"/>
                        </a:solidFill>
                      </a:tcPr>
                    </a:tc>
                    <a:tc>
                      <a:txBody>
                        <a:bodyPr/>
                        <a:lstStyle/>
                        <a:p>
                          <a:pPr algn="ctr"/>
                          <a:r>
                            <a:rPr lang="en-US" altLang="zh-CN" sz="1400" dirty="0"/>
                            <a:t>time1</a:t>
                          </a:r>
                          <a:endParaRPr lang="zh-CN" altLang="en-US" sz="1400" dirty="0"/>
                        </a:p>
                      </a:txBody>
                      <a:tcPr/>
                    </a:tc>
                    <a:tc>
                      <a:txBody>
                        <a:bodyPr/>
                        <a:lstStyle/>
                        <a:p>
                          <a:pPr algn="ctr"/>
                          <a:r>
                            <a:rPr lang="en-US" altLang="zh-CN" sz="1400" dirty="0"/>
                            <a:t>time2</a:t>
                          </a:r>
                          <a:endParaRPr lang="zh-CN" altLang="en-US" sz="1400" dirty="0"/>
                        </a:p>
                      </a:txBody>
                      <a:tcPr/>
                    </a:tc>
                    <a:tc>
                      <a:txBody>
                        <a:bodyPr/>
                        <a:lstStyle/>
                        <a:p>
                          <a:pPr algn="ctr"/>
                          <a:r>
                            <a:rPr lang="en-US" altLang="zh-CN" sz="1400" dirty="0"/>
                            <a:t>time3</a:t>
                          </a:r>
                          <a:endParaRPr lang="zh-CN" altLang="en-US" sz="1400" dirty="0"/>
                        </a:p>
                      </a:txBody>
                      <a:tcPr/>
                    </a:tc>
                    <a:tc>
                      <a:txBody>
                        <a:bodyPr/>
                        <a:lstStyle/>
                        <a:p>
                          <a:pPr algn="ctr"/>
                          <a:r>
                            <a:rPr lang="en-US" altLang="zh-CN" sz="1400" dirty="0"/>
                            <a:t>time4</a:t>
                          </a:r>
                          <a:endParaRPr lang="zh-CN" altLang="en-US" sz="1400" dirty="0"/>
                        </a:p>
                      </a:txBody>
                      <a:tcPr/>
                    </a:tc>
                    <a:extLst>
                      <a:ext uri="{0D108BD9-81ED-4DB2-BD59-A6C34878D82A}">
                        <a16:rowId xmlns:a16="http://schemas.microsoft.com/office/drawing/2014/main" val="2578509150"/>
                      </a:ext>
                    </a:extLst>
                  </a:tr>
                  <a:tr h="346852">
                    <a:tc>
                      <a:txBody>
                        <a:bodyPr/>
                        <a:lstStyle/>
                        <a:p>
                          <a:pPr algn="ctr"/>
                          <a:r>
                            <a:rPr lang="en-US" altLang="zh-CN" sz="1400" b="1" dirty="0">
                              <a:solidFill>
                                <a:schemeClr val="bg1"/>
                              </a:solidFill>
                            </a:rPr>
                            <a:t>city1</a:t>
                          </a:r>
                          <a:endParaRPr lang="zh-CN" altLang="en-US" sz="1400" b="1" dirty="0">
                            <a:solidFill>
                              <a:schemeClr val="bg1"/>
                            </a:solidFill>
                          </a:endParaRPr>
                        </a:p>
                      </a:txBody>
                      <a:tcPr>
                        <a:solidFill>
                          <a:schemeClr val="accent1"/>
                        </a:solidFill>
                      </a:tcPr>
                    </a:tc>
                    <a:tc>
                      <a:txBody>
                        <a:bodyPr/>
                        <a:lstStyle/>
                        <a:p>
                          <a:pPr algn="ctr"/>
                          <a:r>
                            <a:rPr lang="en-US" altLang="zh-CN" sz="1400" b="1" dirty="0"/>
                            <a:t>0</a:t>
                          </a:r>
                          <a:endParaRPr lang="zh-CN" altLang="en-US" sz="1400" b="1" dirty="0"/>
                        </a:p>
                      </a:txBody>
                      <a:tcPr anchor="ctr"/>
                    </a:tc>
                    <a:tc>
                      <a:txBody>
                        <a:bodyPr/>
                        <a:lstStyle/>
                        <a:p>
                          <a:pPr algn="ctr"/>
                          <a:r>
                            <a:rPr lang="en-US" altLang="zh-CN" sz="1400" b="1" dirty="0"/>
                            <a:t>1</a:t>
                          </a:r>
                          <a:endParaRPr lang="zh-CN" altLang="en-US" sz="1400" b="1" dirty="0"/>
                        </a:p>
                      </a:txBody>
                      <a:tcPr anchor="ctr"/>
                    </a:tc>
                    <a:tc>
                      <a:txBody>
                        <a:bodyPr/>
                        <a:lstStyle/>
                        <a:p>
                          <a:pPr algn="ctr"/>
                          <a:r>
                            <a:rPr lang="en-US" altLang="zh-CN" sz="1400" b="1" dirty="0"/>
                            <a:t>0</a:t>
                          </a:r>
                          <a:endParaRPr lang="zh-CN" altLang="en-US" sz="1400" b="1" dirty="0"/>
                        </a:p>
                      </a:txBody>
                      <a:tcPr anchor="ctr"/>
                    </a:tc>
                    <a:tc>
                      <a:txBody>
                        <a:bodyPr/>
                        <a:lstStyle/>
                        <a:p>
                          <a:pPr algn="ctr"/>
                          <a:r>
                            <a:rPr lang="en-US" altLang="zh-CN" sz="1400" b="1" dirty="0"/>
                            <a:t>0</a:t>
                          </a:r>
                          <a:endParaRPr lang="zh-CN" altLang="en-US" sz="1400" b="1" dirty="0"/>
                        </a:p>
                      </a:txBody>
                      <a:tcPr anchor="ctr"/>
                    </a:tc>
                    <a:extLst>
                      <a:ext uri="{0D108BD9-81ED-4DB2-BD59-A6C34878D82A}">
                        <a16:rowId xmlns:a16="http://schemas.microsoft.com/office/drawing/2014/main" val="2242251376"/>
                      </a:ext>
                    </a:extLst>
                  </a:tr>
                  <a:tr h="346852">
                    <a:tc>
                      <a:txBody>
                        <a:bodyPr/>
                        <a:lstStyle/>
                        <a:p>
                          <a:pPr algn="ctr"/>
                          <a:r>
                            <a:rPr lang="en-US" altLang="zh-CN" sz="1400" b="1" dirty="0">
                              <a:solidFill>
                                <a:schemeClr val="bg1"/>
                              </a:solidFill>
                            </a:rPr>
                            <a:t>city2</a:t>
                          </a:r>
                        </a:p>
                      </a:txBody>
                      <a:tcPr>
                        <a:solidFill>
                          <a:schemeClr val="accent1"/>
                        </a:solidFill>
                      </a:tcPr>
                    </a:tc>
                    <a:tc>
                      <a:txBody>
                        <a:bodyPr/>
                        <a:lstStyle/>
                        <a:p>
                          <a:pPr algn="ctr"/>
                          <a:r>
                            <a:rPr lang="en-US" altLang="zh-CN" sz="1400" b="1" dirty="0"/>
                            <a:t>1</a:t>
                          </a:r>
                          <a:endParaRPr lang="zh-CN" altLang="en-US" sz="1400" b="1" dirty="0"/>
                        </a:p>
                      </a:txBody>
                      <a:tcPr anchor="ctr">
                        <a:solidFill>
                          <a:srgbClr val="CCD2D8"/>
                        </a:solidFill>
                      </a:tcPr>
                    </a:tc>
                    <a:tc>
                      <a:txBody>
                        <a:bodyPr/>
                        <a:lstStyle/>
                        <a:p>
                          <a:pPr algn="ctr"/>
                          <a:r>
                            <a:rPr lang="en-US" altLang="zh-CN" sz="1400" b="1" dirty="0"/>
                            <a:t>0</a:t>
                          </a:r>
                          <a:endParaRPr lang="zh-CN" altLang="en-US" sz="1400" b="1" dirty="0"/>
                        </a:p>
                      </a:txBody>
                      <a:tcPr anchor="ctr">
                        <a:solidFill>
                          <a:srgbClr val="CCD2D8"/>
                        </a:solidFill>
                      </a:tcPr>
                    </a:tc>
                    <a:tc>
                      <a:txBody>
                        <a:bodyPr/>
                        <a:lstStyle/>
                        <a:p>
                          <a:pPr algn="ctr"/>
                          <a:r>
                            <a:rPr lang="en-US" altLang="zh-CN" sz="1400" b="1" dirty="0"/>
                            <a:t>0</a:t>
                          </a:r>
                          <a:endParaRPr lang="zh-CN" altLang="en-US" sz="1400" b="1" dirty="0"/>
                        </a:p>
                      </a:txBody>
                      <a:tcPr anchor="ctr">
                        <a:solidFill>
                          <a:srgbClr val="CCD2D8"/>
                        </a:solidFill>
                      </a:tcPr>
                    </a:tc>
                    <a:tc>
                      <a:txBody>
                        <a:bodyPr/>
                        <a:lstStyle/>
                        <a:p>
                          <a:pPr algn="ctr"/>
                          <a:r>
                            <a:rPr lang="en-US" altLang="zh-CN" sz="1400" b="1" dirty="0"/>
                            <a:t>0</a:t>
                          </a:r>
                          <a:endParaRPr lang="zh-CN" altLang="en-US" sz="1400" b="1" dirty="0"/>
                        </a:p>
                      </a:txBody>
                      <a:tcPr anchor="ctr">
                        <a:solidFill>
                          <a:srgbClr val="CCD2D8"/>
                        </a:solidFill>
                      </a:tcPr>
                    </a:tc>
                    <a:extLst>
                      <a:ext uri="{0D108BD9-81ED-4DB2-BD59-A6C34878D82A}">
                        <a16:rowId xmlns:a16="http://schemas.microsoft.com/office/drawing/2014/main" val="484165517"/>
                      </a:ext>
                    </a:extLst>
                  </a:tr>
                  <a:tr h="346852">
                    <a:tc>
                      <a:txBody>
                        <a:bodyPr/>
                        <a:lstStyle/>
                        <a:p>
                          <a:pPr algn="ctr"/>
                          <a:r>
                            <a:rPr lang="en-US" altLang="zh-CN" sz="1400" b="1" dirty="0">
                              <a:solidFill>
                                <a:schemeClr val="bg1"/>
                              </a:solidFill>
                            </a:rPr>
                            <a:t>city3</a:t>
                          </a:r>
                          <a:endParaRPr lang="zh-CN" altLang="en-US" sz="1400" b="1" dirty="0">
                            <a:solidFill>
                              <a:schemeClr val="bg1"/>
                            </a:solidFill>
                          </a:endParaRPr>
                        </a:p>
                      </a:txBody>
                      <a:tcPr>
                        <a:solidFill>
                          <a:schemeClr val="accent1"/>
                        </a:solidFill>
                      </a:tcPr>
                    </a:tc>
                    <a:tc>
                      <a:txBody>
                        <a:bodyPr/>
                        <a:lstStyle/>
                        <a:p>
                          <a:pPr algn="ctr"/>
                          <a:r>
                            <a:rPr lang="en-US" altLang="zh-CN" sz="1400" b="1" dirty="0"/>
                            <a:t>0</a:t>
                          </a:r>
                          <a:endParaRPr lang="zh-CN" altLang="en-US" sz="1400" b="1" dirty="0"/>
                        </a:p>
                      </a:txBody>
                      <a:tcPr anchor="ctr"/>
                    </a:tc>
                    <a:tc>
                      <a:txBody>
                        <a:bodyPr/>
                        <a:lstStyle/>
                        <a:p>
                          <a:pPr algn="ctr"/>
                          <a:r>
                            <a:rPr lang="en-US" altLang="zh-CN" sz="1400" b="1" dirty="0"/>
                            <a:t>0</a:t>
                          </a:r>
                          <a:endParaRPr lang="zh-CN" altLang="en-US" sz="1400" b="1" dirty="0"/>
                        </a:p>
                      </a:txBody>
                      <a:tcPr anchor="ctr"/>
                    </a:tc>
                    <a:tc>
                      <a:txBody>
                        <a:bodyPr/>
                        <a:lstStyle/>
                        <a:p>
                          <a:pPr algn="ctr"/>
                          <a:r>
                            <a:rPr lang="en-US" altLang="zh-CN" sz="1400" b="1" dirty="0"/>
                            <a:t>0</a:t>
                          </a:r>
                          <a:endParaRPr lang="zh-CN" altLang="en-US" sz="1400" b="1" dirty="0"/>
                        </a:p>
                      </a:txBody>
                      <a:tcPr anchor="ctr"/>
                    </a:tc>
                    <a:tc>
                      <a:txBody>
                        <a:bodyPr/>
                        <a:lstStyle/>
                        <a:p>
                          <a:pPr algn="ctr"/>
                          <a:r>
                            <a:rPr lang="en-US" altLang="zh-CN" sz="1400" b="1" dirty="0"/>
                            <a:t>1</a:t>
                          </a:r>
                          <a:endParaRPr lang="zh-CN" altLang="en-US" sz="1400" b="1" dirty="0"/>
                        </a:p>
                      </a:txBody>
                      <a:tcPr anchor="ctr"/>
                    </a:tc>
                    <a:extLst>
                      <a:ext uri="{0D108BD9-81ED-4DB2-BD59-A6C34878D82A}">
                        <a16:rowId xmlns:a16="http://schemas.microsoft.com/office/drawing/2014/main" val="3997966158"/>
                      </a:ext>
                    </a:extLst>
                  </a:tr>
                  <a:tr h="346852">
                    <a:tc>
                      <a:txBody>
                        <a:bodyPr/>
                        <a:lstStyle/>
                        <a:p>
                          <a:pPr algn="ctr"/>
                          <a:r>
                            <a:rPr lang="en-US" altLang="zh-CN" sz="1400" b="1" dirty="0">
                              <a:solidFill>
                                <a:schemeClr val="bg1"/>
                              </a:solidFill>
                            </a:rPr>
                            <a:t>city4</a:t>
                          </a:r>
                          <a:endParaRPr lang="zh-CN" altLang="en-US" sz="1400" b="1" dirty="0">
                            <a:solidFill>
                              <a:schemeClr val="bg1"/>
                            </a:solidFill>
                          </a:endParaRPr>
                        </a:p>
                      </a:txBody>
                      <a:tcPr>
                        <a:solidFill>
                          <a:schemeClr val="accent1"/>
                        </a:solidFill>
                      </a:tcPr>
                    </a:tc>
                    <a:tc>
                      <a:txBody>
                        <a:bodyPr/>
                        <a:lstStyle/>
                        <a:p>
                          <a:pPr algn="ctr"/>
                          <a:r>
                            <a:rPr lang="en-US" altLang="zh-CN" sz="1400" b="1" dirty="0"/>
                            <a:t>0</a:t>
                          </a:r>
                          <a:endParaRPr lang="zh-CN" altLang="en-US" sz="1400" b="1" dirty="0"/>
                        </a:p>
                      </a:txBody>
                      <a:tcPr anchor="ctr">
                        <a:solidFill>
                          <a:srgbClr val="CCD2D8"/>
                        </a:solidFill>
                      </a:tcPr>
                    </a:tc>
                    <a:tc>
                      <a:txBody>
                        <a:bodyPr/>
                        <a:lstStyle/>
                        <a:p>
                          <a:pPr algn="ctr"/>
                          <a:r>
                            <a:rPr lang="en-US" altLang="zh-CN" sz="1400" b="1" dirty="0"/>
                            <a:t>0</a:t>
                          </a:r>
                          <a:endParaRPr lang="zh-CN" altLang="en-US" sz="1400" b="1" dirty="0"/>
                        </a:p>
                      </a:txBody>
                      <a:tcPr anchor="ctr">
                        <a:solidFill>
                          <a:srgbClr val="CCD2D8"/>
                        </a:solidFill>
                      </a:tcPr>
                    </a:tc>
                    <a:tc>
                      <a:txBody>
                        <a:bodyPr/>
                        <a:lstStyle/>
                        <a:p>
                          <a:pPr algn="ctr"/>
                          <a:r>
                            <a:rPr lang="en-US" altLang="zh-CN" sz="1400" b="1" dirty="0">
                              <a:solidFill>
                                <a:schemeClr val="tx1"/>
                              </a:solidFill>
                            </a:rPr>
                            <a:t>1</a:t>
                          </a:r>
                          <a:endParaRPr lang="zh-CN" altLang="en-US" sz="1400" b="1" dirty="0">
                            <a:solidFill>
                              <a:schemeClr val="tx1"/>
                            </a:solidFill>
                          </a:endParaRPr>
                        </a:p>
                      </a:txBody>
                      <a:tcPr anchor="ctr">
                        <a:solidFill>
                          <a:srgbClr val="CCD2D8"/>
                        </a:solidFill>
                      </a:tcPr>
                    </a:tc>
                    <a:tc>
                      <a:txBody>
                        <a:bodyPr/>
                        <a:lstStyle/>
                        <a:p>
                          <a:pPr algn="ctr"/>
                          <a:r>
                            <a:rPr lang="en-US" altLang="zh-CN" sz="1400" b="1" dirty="0"/>
                            <a:t>0</a:t>
                          </a:r>
                          <a:endParaRPr lang="zh-CN" altLang="en-US" sz="1400" b="1" dirty="0"/>
                        </a:p>
                      </a:txBody>
                      <a:tcPr anchor="ctr">
                        <a:solidFill>
                          <a:srgbClr val="CCD2D8"/>
                        </a:solidFill>
                      </a:tcPr>
                    </a:tc>
                    <a:extLst>
                      <a:ext uri="{0D108BD9-81ED-4DB2-BD59-A6C34878D82A}">
                        <a16:rowId xmlns:a16="http://schemas.microsoft.com/office/drawing/2014/main" val="670813569"/>
                      </a:ext>
                    </a:extLst>
                  </a:tr>
                </a:tbl>
              </a:graphicData>
            </a:graphic>
          </p:graphicFrame>
        </mc:Choice>
        <mc:Fallback xmlns="">
          <p:graphicFrame>
            <p:nvGraphicFramePr>
              <p:cNvPr id="58" name="表格 57">
                <a:extLst>
                  <a:ext uri="{FF2B5EF4-FFF2-40B4-BE49-F238E27FC236}">
                    <a16:creationId xmlns:a16="http://schemas.microsoft.com/office/drawing/2014/main" id="{4A1342A8-2A95-90EF-68F7-44E5AE68BFDC}"/>
                  </a:ext>
                </a:extLst>
              </p:cNvPr>
              <p:cNvGraphicFramePr>
                <a:graphicFrameLocks noGrp="1"/>
              </p:cNvGraphicFramePr>
              <p:nvPr>
                <p:extLst>
                  <p:ext uri="{D42A27DB-BD31-4B8C-83A1-F6EECF244321}">
                    <p14:modId xmlns:p14="http://schemas.microsoft.com/office/powerpoint/2010/main" val="4238990278"/>
                  </p:ext>
                </p:extLst>
              </p:nvPr>
            </p:nvGraphicFramePr>
            <p:xfrm>
              <a:off x="368051" y="4312879"/>
              <a:ext cx="3444705" cy="1734260"/>
            </p:xfrm>
            <a:graphic>
              <a:graphicData uri="http://schemas.openxmlformats.org/drawingml/2006/table">
                <a:tbl>
                  <a:tblPr firstRow="1" bandRow="1">
                    <a:tableStyleId>{5C22544A-7EE6-4342-B048-85BDC9FD1C3A}</a:tableStyleId>
                  </a:tblPr>
                  <a:tblGrid>
                    <a:gridCol w="688941">
                      <a:extLst>
                        <a:ext uri="{9D8B030D-6E8A-4147-A177-3AD203B41FA5}">
                          <a16:colId xmlns:a16="http://schemas.microsoft.com/office/drawing/2014/main" val="24688870"/>
                        </a:ext>
                      </a:extLst>
                    </a:gridCol>
                    <a:gridCol w="688941">
                      <a:extLst>
                        <a:ext uri="{9D8B030D-6E8A-4147-A177-3AD203B41FA5}">
                          <a16:colId xmlns:a16="http://schemas.microsoft.com/office/drawing/2014/main" val="73560250"/>
                        </a:ext>
                      </a:extLst>
                    </a:gridCol>
                    <a:gridCol w="688941">
                      <a:extLst>
                        <a:ext uri="{9D8B030D-6E8A-4147-A177-3AD203B41FA5}">
                          <a16:colId xmlns:a16="http://schemas.microsoft.com/office/drawing/2014/main" val="96555565"/>
                        </a:ext>
                      </a:extLst>
                    </a:gridCol>
                    <a:gridCol w="688941">
                      <a:extLst>
                        <a:ext uri="{9D8B030D-6E8A-4147-A177-3AD203B41FA5}">
                          <a16:colId xmlns:a16="http://schemas.microsoft.com/office/drawing/2014/main" val="291535160"/>
                        </a:ext>
                      </a:extLst>
                    </a:gridCol>
                    <a:gridCol w="688941">
                      <a:extLst>
                        <a:ext uri="{9D8B030D-6E8A-4147-A177-3AD203B41FA5}">
                          <a16:colId xmlns:a16="http://schemas.microsoft.com/office/drawing/2014/main" val="683000292"/>
                        </a:ext>
                      </a:extLst>
                    </a:gridCol>
                  </a:tblGrid>
                  <a:tr h="346852">
                    <a:tc>
                      <a:txBody>
                        <a:bodyPr/>
                        <a:lstStyle/>
                        <a:p>
                          <a:endParaRPr lang="zh-CN"/>
                        </a:p>
                      </a:txBody>
                      <a:tcPr>
                        <a:blipFill>
                          <a:blip r:embed="rId11"/>
                          <a:stretch>
                            <a:fillRect l="-885" t="-1754" r="-404425" b="-412281"/>
                          </a:stretch>
                        </a:blipFill>
                      </a:tcPr>
                    </a:tc>
                    <a:tc>
                      <a:txBody>
                        <a:bodyPr/>
                        <a:lstStyle/>
                        <a:p>
                          <a:pPr algn="ctr"/>
                          <a:r>
                            <a:rPr lang="en-US" altLang="zh-CN" sz="1400" dirty="0"/>
                            <a:t>time1</a:t>
                          </a:r>
                          <a:endParaRPr lang="zh-CN" altLang="en-US" sz="1400" dirty="0"/>
                        </a:p>
                      </a:txBody>
                      <a:tcPr/>
                    </a:tc>
                    <a:tc>
                      <a:txBody>
                        <a:bodyPr/>
                        <a:lstStyle/>
                        <a:p>
                          <a:pPr algn="ctr"/>
                          <a:r>
                            <a:rPr lang="en-US" altLang="zh-CN" sz="1400" dirty="0"/>
                            <a:t>time2</a:t>
                          </a:r>
                          <a:endParaRPr lang="zh-CN" altLang="en-US" sz="1400" dirty="0"/>
                        </a:p>
                      </a:txBody>
                      <a:tcPr/>
                    </a:tc>
                    <a:tc>
                      <a:txBody>
                        <a:bodyPr/>
                        <a:lstStyle/>
                        <a:p>
                          <a:pPr algn="ctr"/>
                          <a:r>
                            <a:rPr lang="en-US" altLang="zh-CN" sz="1400" dirty="0"/>
                            <a:t>time3</a:t>
                          </a:r>
                          <a:endParaRPr lang="zh-CN" altLang="en-US" sz="1400" dirty="0"/>
                        </a:p>
                      </a:txBody>
                      <a:tcPr/>
                    </a:tc>
                    <a:tc>
                      <a:txBody>
                        <a:bodyPr/>
                        <a:lstStyle/>
                        <a:p>
                          <a:pPr algn="ctr"/>
                          <a:r>
                            <a:rPr lang="en-US" altLang="zh-CN" sz="1400" dirty="0"/>
                            <a:t>time4</a:t>
                          </a:r>
                          <a:endParaRPr lang="zh-CN" altLang="en-US" sz="1400" dirty="0"/>
                        </a:p>
                      </a:txBody>
                      <a:tcPr/>
                    </a:tc>
                    <a:extLst>
                      <a:ext uri="{0D108BD9-81ED-4DB2-BD59-A6C34878D82A}">
                        <a16:rowId xmlns:a16="http://schemas.microsoft.com/office/drawing/2014/main" val="2578509150"/>
                      </a:ext>
                    </a:extLst>
                  </a:tr>
                  <a:tr h="346852">
                    <a:tc>
                      <a:txBody>
                        <a:bodyPr/>
                        <a:lstStyle/>
                        <a:p>
                          <a:pPr algn="ctr"/>
                          <a:r>
                            <a:rPr lang="en-US" altLang="zh-CN" sz="1400" b="1" dirty="0">
                              <a:solidFill>
                                <a:schemeClr val="bg1"/>
                              </a:solidFill>
                            </a:rPr>
                            <a:t>city1</a:t>
                          </a:r>
                          <a:endParaRPr lang="zh-CN" altLang="en-US" sz="1400" b="1" dirty="0">
                            <a:solidFill>
                              <a:schemeClr val="bg1"/>
                            </a:solidFill>
                          </a:endParaRPr>
                        </a:p>
                      </a:txBody>
                      <a:tcPr>
                        <a:solidFill>
                          <a:schemeClr val="accent1"/>
                        </a:solidFill>
                      </a:tcPr>
                    </a:tc>
                    <a:tc>
                      <a:txBody>
                        <a:bodyPr/>
                        <a:lstStyle/>
                        <a:p>
                          <a:pPr algn="ctr"/>
                          <a:r>
                            <a:rPr lang="en-US" altLang="zh-CN" sz="1400" b="1" dirty="0"/>
                            <a:t>0</a:t>
                          </a:r>
                          <a:endParaRPr lang="zh-CN" altLang="en-US" sz="1400" b="1" dirty="0"/>
                        </a:p>
                      </a:txBody>
                      <a:tcPr anchor="ctr"/>
                    </a:tc>
                    <a:tc>
                      <a:txBody>
                        <a:bodyPr/>
                        <a:lstStyle/>
                        <a:p>
                          <a:pPr algn="ctr"/>
                          <a:r>
                            <a:rPr lang="en-US" altLang="zh-CN" sz="1400" b="1" dirty="0"/>
                            <a:t>1</a:t>
                          </a:r>
                          <a:endParaRPr lang="zh-CN" altLang="en-US" sz="1400" b="1" dirty="0"/>
                        </a:p>
                      </a:txBody>
                      <a:tcPr anchor="ctr"/>
                    </a:tc>
                    <a:tc>
                      <a:txBody>
                        <a:bodyPr/>
                        <a:lstStyle/>
                        <a:p>
                          <a:pPr algn="ctr"/>
                          <a:r>
                            <a:rPr lang="en-US" altLang="zh-CN" sz="1400" b="1" dirty="0"/>
                            <a:t>0</a:t>
                          </a:r>
                          <a:endParaRPr lang="zh-CN" altLang="en-US" sz="1400" b="1" dirty="0"/>
                        </a:p>
                      </a:txBody>
                      <a:tcPr anchor="ctr"/>
                    </a:tc>
                    <a:tc>
                      <a:txBody>
                        <a:bodyPr/>
                        <a:lstStyle/>
                        <a:p>
                          <a:pPr algn="ctr"/>
                          <a:r>
                            <a:rPr lang="en-US" altLang="zh-CN" sz="1400" b="1" dirty="0"/>
                            <a:t>0</a:t>
                          </a:r>
                          <a:endParaRPr lang="zh-CN" altLang="en-US" sz="1400" b="1" dirty="0"/>
                        </a:p>
                      </a:txBody>
                      <a:tcPr anchor="ctr"/>
                    </a:tc>
                    <a:extLst>
                      <a:ext uri="{0D108BD9-81ED-4DB2-BD59-A6C34878D82A}">
                        <a16:rowId xmlns:a16="http://schemas.microsoft.com/office/drawing/2014/main" val="2242251376"/>
                      </a:ext>
                    </a:extLst>
                  </a:tr>
                  <a:tr h="346852">
                    <a:tc>
                      <a:txBody>
                        <a:bodyPr/>
                        <a:lstStyle/>
                        <a:p>
                          <a:pPr algn="ctr"/>
                          <a:r>
                            <a:rPr lang="en-US" altLang="zh-CN" sz="1400" b="1" dirty="0">
                              <a:solidFill>
                                <a:schemeClr val="bg1"/>
                              </a:solidFill>
                            </a:rPr>
                            <a:t>city2</a:t>
                          </a:r>
                        </a:p>
                      </a:txBody>
                      <a:tcPr>
                        <a:solidFill>
                          <a:schemeClr val="accent1"/>
                        </a:solidFill>
                      </a:tcPr>
                    </a:tc>
                    <a:tc>
                      <a:txBody>
                        <a:bodyPr/>
                        <a:lstStyle/>
                        <a:p>
                          <a:pPr algn="ctr"/>
                          <a:r>
                            <a:rPr lang="en-US" altLang="zh-CN" sz="1400" b="1" dirty="0"/>
                            <a:t>1</a:t>
                          </a:r>
                          <a:endParaRPr lang="zh-CN" altLang="en-US" sz="1400" b="1" dirty="0"/>
                        </a:p>
                      </a:txBody>
                      <a:tcPr anchor="ctr">
                        <a:solidFill>
                          <a:srgbClr val="CCD2D8"/>
                        </a:solidFill>
                      </a:tcPr>
                    </a:tc>
                    <a:tc>
                      <a:txBody>
                        <a:bodyPr/>
                        <a:lstStyle/>
                        <a:p>
                          <a:pPr algn="ctr"/>
                          <a:r>
                            <a:rPr lang="en-US" altLang="zh-CN" sz="1400" b="1" dirty="0"/>
                            <a:t>0</a:t>
                          </a:r>
                          <a:endParaRPr lang="zh-CN" altLang="en-US" sz="1400" b="1" dirty="0"/>
                        </a:p>
                      </a:txBody>
                      <a:tcPr anchor="ctr">
                        <a:solidFill>
                          <a:srgbClr val="CCD2D8"/>
                        </a:solidFill>
                      </a:tcPr>
                    </a:tc>
                    <a:tc>
                      <a:txBody>
                        <a:bodyPr/>
                        <a:lstStyle/>
                        <a:p>
                          <a:pPr algn="ctr"/>
                          <a:r>
                            <a:rPr lang="en-US" altLang="zh-CN" sz="1400" b="1" dirty="0"/>
                            <a:t>0</a:t>
                          </a:r>
                          <a:endParaRPr lang="zh-CN" altLang="en-US" sz="1400" b="1" dirty="0"/>
                        </a:p>
                      </a:txBody>
                      <a:tcPr anchor="ctr">
                        <a:solidFill>
                          <a:srgbClr val="CCD2D8"/>
                        </a:solidFill>
                      </a:tcPr>
                    </a:tc>
                    <a:tc>
                      <a:txBody>
                        <a:bodyPr/>
                        <a:lstStyle/>
                        <a:p>
                          <a:pPr algn="ctr"/>
                          <a:r>
                            <a:rPr lang="en-US" altLang="zh-CN" sz="1400" b="1" dirty="0"/>
                            <a:t>0</a:t>
                          </a:r>
                          <a:endParaRPr lang="zh-CN" altLang="en-US" sz="1400" b="1" dirty="0"/>
                        </a:p>
                      </a:txBody>
                      <a:tcPr anchor="ctr">
                        <a:solidFill>
                          <a:srgbClr val="CCD2D8"/>
                        </a:solidFill>
                      </a:tcPr>
                    </a:tc>
                    <a:extLst>
                      <a:ext uri="{0D108BD9-81ED-4DB2-BD59-A6C34878D82A}">
                        <a16:rowId xmlns:a16="http://schemas.microsoft.com/office/drawing/2014/main" val="484165517"/>
                      </a:ext>
                    </a:extLst>
                  </a:tr>
                  <a:tr h="346852">
                    <a:tc>
                      <a:txBody>
                        <a:bodyPr/>
                        <a:lstStyle/>
                        <a:p>
                          <a:pPr algn="ctr"/>
                          <a:r>
                            <a:rPr lang="en-US" altLang="zh-CN" sz="1400" b="1" dirty="0">
                              <a:solidFill>
                                <a:schemeClr val="bg1"/>
                              </a:solidFill>
                            </a:rPr>
                            <a:t>city3</a:t>
                          </a:r>
                          <a:endParaRPr lang="zh-CN" altLang="en-US" sz="1400" b="1" dirty="0">
                            <a:solidFill>
                              <a:schemeClr val="bg1"/>
                            </a:solidFill>
                          </a:endParaRPr>
                        </a:p>
                      </a:txBody>
                      <a:tcPr>
                        <a:solidFill>
                          <a:schemeClr val="accent1"/>
                        </a:solidFill>
                      </a:tcPr>
                    </a:tc>
                    <a:tc>
                      <a:txBody>
                        <a:bodyPr/>
                        <a:lstStyle/>
                        <a:p>
                          <a:pPr algn="ctr"/>
                          <a:r>
                            <a:rPr lang="en-US" altLang="zh-CN" sz="1400" b="1" dirty="0"/>
                            <a:t>0</a:t>
                          </a:r>
                          <a:endParaRPr lang="zh-CN" altLang="en-US" sz="1400" b="1" dirty="0"/>
                        </a:p>
                      </a:txBody>
                      <a:tcPr anchor="ctr"/>
                    </a:tc>
                    <a:tc>
                      <a:txBody>
                        <a:bodyPr/>
                        <a:lstStyle/>
                        <a:p>
                          <a:pPr algn="ctr"/>
                          <a:r>
                            <a:rPr lang="en-US" altLang="zh-CN" sz="1400" b="1" dirty="0"/>
                            <a:t>0</a:t>
                          </a:r>
                          <a:endParaRPr lang="zh-CN" altLang="en-US" sz="1400" b="1" dirty="0"/>
                        </a:p>
                      </a:txBody>
                      <a:tcPr anchor="ctr"/>
                    </a:tc>
                    <a:tc>
                      <a:txBody>
                        <a:bodyPr/>
                        <a:lstStyle/>
                        <a:p>
                          <a:pPr algn="ctr"/>
                          <a:r>
                            <a:rPr lang="en-US" altLang="zh-CN" sz="1400" b="1" dirty="0"/>
                            <a:t>0</a:t>
                          </a:r>
                          <a:endParaRPr lang="zh-CN" altLang="en-US" sz="1400" b="1" dirty="0"/>
                        </a:p>
                      </a:txBody>
                      <a:tcPr anchor="ctr"/>
                    </a:tc>
                    <a:tc>
                      <a:txBody>
                        <a:bodyPr/>
                        <a:lstStyle/>
                        <a:p>
                          <a:pPr algn="ctr"/>
                          <a:r>
                            <a:rPr lang="en-US" altLang="zh-CN" sz="1400" b="1" dirty="0"/>
                            <a:t>1</a:t>
                          </a:r>
                          <a:endParaRPr lang="zh-CN" altLang="en-US" sz="1400" b="1" dirty="0"/>
                        </a:p>
                      </a:txBody>
                      <a:tcPr anchor="ctr"/>
                    </a:tc>
                    <a:extLst>
                      <a:ext uri="{0D108BD9-81ED-4DB2-BD59-A6C34878D82A}">
                        <a16:rowId xmlns:a16="http://schemas.microsoft.com/office/drawing/2014/main" val="3997966158"/>
                      </a:ext>
                    </a:extLst>
                  </a:tr>
                  <a:tr h="346852">
                    <a:tc>
                      <a:txBody>
                        <a:bodyPr/>
                        <a:lstStyle/>
                        <a:p>
                          <a:pPr algn="ctr"/>
                          <a:r>
                            <a:rPr lang="en-US" altLang="zh-CN" sz="1400" b="1" dirty="0">
                              <a:solidFill>
                                <a:schemeClr val="bg1"/>
                              </a:solidFill>
                            </a:rPr>
                            <a:t>city4</a:t>
                          </a:r>
                          <a:endParaRPr lang="zh-CN" altLang="en-US" sz="1400" b="1" dirty="0">
                            <a:solidFill>
                              <a:schemeClr val="bg1"/>
                            </a:solidFill>
                          </a:endParaRPr>
                        </a:p>
                      </a:txBody>
                      <a:tcPr>
                        <a:solidFill>
                          <a:schemeClr val="accent1"/>
                        </a:solidFill>
                      </a:tcPr>
                    </a:tc>
                    <a:tc>
                      <a:txBody>
                        <a:bodyPr/>
                        <a:lstStyle/>
                        <a:p>
                          <a:pPr algn="ctr"/>
                          <a:r>
                            <a:rPr lang="en-US" altLang="zh-CN" sz="1400" b="1" dirty="0"/>
                            <a:t>0</a:t>
                          </a:r>
                          <a:endParaRPr lang="zh-CN" altLang="en-US" sz="1400" b="1" dirty="0"/>
                        </a:p>
                      </a:txBody>
                      <a:tcPr anchor="ctr">
                        <a:solidFill>
                          <a:srgbClr val="CCD2D8"/>
                        </a:solidFill>
                      </a:tcPr>
                    </a:tc>
                    <a:tc>
                      <a:txBody>
                        <a:bodyPr/>
                        <a:lstStyle/>
                        <a:p>
                          <a:pPr algn="ctr"/>
                          <a:r>
                            <a:rPr lang="en-US" altLang="zh-CN" sz="1400" b="1" dirty="0"/>
                            <a:t>0</a:t>
                          </a:r>
                          <a:endParaRPr lang="zh-CN" altLang="en-US" sz="1400" b="1" dirty="0"/>
                        </a:p>
                      </a:txBody>
                      <a:tcPr anchor="ctr">
                        <a:solidFill>
                          <a:srgbClr val="CCD2D8"/>
                        </a:solidFill>
                      </a:tcPr>
                    </a:tc>
                    <a:tc>
                      <a:txBody>
                        <a:bodyPr/>
                        <a:lstStyle/>
                        <a:p>
                          <a:pPr algn="ctr"/>
                          <a:r>
                            <a:rPr lang="en-US" altLang="zh-CN" sz="1400" b="1" dirty="0">
                              <a:solidFill>
                                <a:schemeClr val="tx1"/>
                              </a:solidFill>
                            </a:rPr>
                            <a:t>1</a:t>
                          </a:r>
                          <a:endParaRPr lang="zh-CN" altLang="en-US" sz="1400" b="1" dirty="0">
                            <a:solidFill>
                              <a:schemeClr val="tx1"/>
                            </a:solidFill>
                          </a:endParaRPr>
                        </a:p>
                      </a:txBody>
                      <a:tcPr anchor="ctr">
                        <a:solidFill>
                          <a:srgbClr val="CCD2D8"/>
                        </a:solidFill>
                      </a:tcPr>
                    </a:tc>
                    <a:tc>
                      <a:txBody>
                        <a:bodyPr/>
                        <a:lstStyle/>
                        <a:p>
                          <a:pPr algn="ctr"/>
                          <a:r>
                            <a:rPr lang="en-US" altLang="zh-CN" sz="1400" b="1" dirty="0"/>
                            <a:t>0</a:t>
                          </a:r>
                          <a:endParaRPr lang="zh-CN" altLang="en-US" sz="1400" b="1" dirty="0"/>
                        </a:p>
                      </a:txBody>
                      <a:tcPr anchor="ctr">
                        <a:solidFill>
                          <a:srgbClr val="CCD2D8"/>
                        </a:solidFill>
                      </a:tcPr>
                    </a:tc>
                    <a:extLst>
                      <a:ext uri="{0D108BD9-81ED-4DB2-BD59-A6C34878D82A}">
                        <a16:rowId xmlns:a16="http://schemas.microsoft.com/office/drawing/2014/main" val="670813569"/>
                      </a:ext>
                    </a:extLst>
                  </a:tr>
                </a:tbl>
              </a:graphicData>
            </a:graphic>
          </p:graphicFrame>
        </mc:Fallback>
      </mc:AlternateContent>
      <p:grpSp>
        <p:nvGrpSpPr>
          <p:cNvPr id="6" name="组合 5">
            <a:extLst>
              <a:ext uri="{FF2B5EF4-FFF2-40B4-BE49-F238E27FC236}">
                <a16:creationId xmlns:a16="http://schemas.microsoft.com/office/drawing/2014/main" id="{949B2A6C-30F9-8F12-7B05-164417D46E96}"/>
              </a:ext>
            </a:extLst>
          </p:cNvPr>
          <p:cNvGrpSpPr/>
          <p:nvPr/>
        </p:nvGrpSpPr>
        <p:grpSpPr>
          <a:xfrm>
            <a:off x="1200025" y="4696323"/>
            <a:ext cx="2437351" cy="1305749"/>
            <a:chOff x="1228894" y="4276183"/>
            <a:chExt cx="2437351" cy="1305749"/>
          </a:xfrm>
        </p:grpSpPr>
        <p:sp>
          <p:nvSpPr>
            <p:cNvPr id="59" name="矩形: 圆角 58">
              <a:extLst>
                <a:ext uri="{FF2B5EF4-FFF2-40B4-BE49-F238E27FC236}">
                  <a16:creationId xmlns:a16="http://schemas.microsoft.com/office/drawing/2014/main" id="{5536D013-5717-7E16-621B-2A1620E3A226}"/>
                </a:ext>
              </a:extLst>
            </p:cNvPr>
            <p:cNvSpPr/>
            <p:nvPr/>
          </p:nvSpPr>
          <p:spPr>
            <a:xfrm rot="5400000">
              <a:off x="764590" y="4740487"/>
              <a:ext cx="1305749" cy="377142"/>
            </a:xfrm>
            <a:prstGeom prst="roundRect">
              <a:avLst/>
            </a:prstGeom>
            <a:noFill/>
            <a:ln>
              <a:solidFill>
                <a:srgbClr val="0070C0"/>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60" name="矩形: 圆角 59">
              <a:extLst>
                <a:ext uri="{FF2B5EF4-FFF2-40B4-BE49-F238E27FC236}">
                  <a16:creationId xmlns:a16="http://schemas.microsoft.com/office/drawing/2014/main" id="{35981B48-599D-3DB6-13EA-ED191F2280B4}"/>
                </a:ext>
              </a:extLst>
            </p:cNvPr>
            <p:cNvSpPr/>
            <p:nvPr/>
          </p:nvSpPr>
          <p:spPr>
            <a:xfrm rot="5400000">
              <a:off x="1440909" y="4740487"/>
              <a:ext cx="1305749" cy="377142"/>
            </a:xfrm>
            <a:prstGeom prst="roundRect">
              <a:avLst/>
            </a:prstGeom>
            <a:noFill/>
            <a:ln>
              <a:solidFill>
                <a:srgbClr val="0070C0"/>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61" name="矩形: 圆角 60">
              <a:extLst>
                <a:ext uri="{FF2B5EF4-FFF2-40B4-BE49-F238E27FC236}">
                  <a16:creationId xmlns:a16="http://schemas.microsoft.com/office/drawing/2014/main" id="{8F6E39A0-C47C-CFBF-5FC0-2E5F2ABD8C0C}"/>
                </a:ext>
              </a:extLst>
            </p:cNvPr>
            <p:cNvSpPr/>
            <p:nvPr/>
          </p:nvSpPr>
          <p:spPr>
            <a:xfrm rot="5400000">
              <a:off x="2134800" y="4740487"/>
              <a:ext cx="1305749" cy="377142"/>
            </a:xfrm>
            <a:prstGeom prst="roundRect">
              <a:avLst/>
            </a:prstGeom>
            <a:noFill/>
            <a:ln>
              <a:solidFill>
                <a:srgbClr val="0070C0"/>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62" name="矩形: 圆角 61">
              <a:extLst>
                <a:ext uri="{FF2B5EF4-FFF2-40B4-BE49-F238E27FC236}">
                  <a16:creationId xmlns:a16="http://schemas.microsoft.com/office/drawing/2014/main" id="{815919CD-C9AA-049A-4AC4-D054793217A0}"/>
                </a:ext>
              </a:extLst>
            </p:cNvPr>
            <p:cNvSpPr/>
            <p:nvPr/>
          </p:nvSpPr>
          <p:spPr>
            <a:xfrm rot="5400000">
              <a:off x="2824799" y="4740487"/>
              <a:ext cx="1305749" cy="377142"/>
            </a:xfrm>
            <a:prstGeom prst="roundRect">
              <a:avLst/>
            </a:prstGeom>
            <a:noFill/>
            <a:ln>
              <a:solidFill>
                <a:srgbClr val="0070C0"/>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grpSp>
      <p:sp>
        <p:nvSpPr>
          <p:cNvPr id="7" name="文本框 6">
            <a:extLst>
              <a:ext uri="{FF2B5EF4-FFF2-40B4-BE49-F238E27FC236}">
                <a16:creationId xmlns:a16="http://schemas.microsoft.com/office/drawing/2014/main" id="{F11B80C6-78CD-FE87-BF9B-04F9C8DAB206}"/>
              </a:ext>
            </a:extLst>
          </p:cNvPr>
          <p:cNvSpPr txBox="1"/>
          <p:nvPr/>
        </p:nvSpPr>
        <p:spPr>
          <a:xfrm>
            <a:off x="4582693" y="2706884"/>
            <a:ext cx="902811" cy="307777"/>
          </a:xfrm>
          <a:prstGeom prst="rect">
            <a:avLst/>
          </a:prstGeom>
          <a:noFill/>
        </p:spPr>
        <p:txBody>
          <a:bodyPr wrap="none" rtlCol="0">
            <a:spAutoFit/>
          </a:bodyPr>
          <a:lstStyle/>
          <a:p>
            <a:r>
              <a:rPr lang="ja-JP" altLang="en-US" sz="1400" b="1" dirty="0"/>
              <a:t>等式制約</a:t>
            </a:r>
            <a:endParaRPr lang="zh-CN" altLang="en-US" sz="1400" b="1" dirty="0"/>
          </a:p>
        </p:txBody>
      </p:sp>
      <p:sp>
        <p:nvSpPr>
          <p:cNvPr id="8" name="文本框 7">
            <a:extLst>
              <a:ext uri="{FF2B5EF4-FFF2-40B4-BE49-F238E27FC236}">
                <a16:creationId xmlns:a16="http://schemas.microsoft.com/office/drawing/2014/main" id="{18B5CD86-E5A3-0282-3C1B-A0C5ECCD80A1}"/>
              </a:ext>
            </a:extLst>
          </p:cNvPr>
          <p:cNvSpPr txBox="1"/>
          <p:nvPr/>
        </p:nvSpPr>
        <p:spPr>
          <a:xfrm>
            <a:off x="4582692" y="5655962"/>
            <a:ext cx="902811" cy="307777"/>
          </a:xfrm>
          <a:prstGeom prst="rect">
            <a:avLst/>
          </a:prstGeom>
          <a:noFill/>
        </p:spPr>
        <p:txBody>
          <a:bodyPr wrap="none" rtlCol="0">
            <a:spAutoFit/>
          </a:bodyPr>
          <a:lstStyle/>
          <a:p>
            <a:r>
              <a:rPr lang="ja-JP" altLang="en-US" sz="1400" b="1" dirty="0"/>
              <a:t>等式制約</a:t>
            </a:r>
            <a:endParaRPr lang="zh-CN" altLang="en-US" sz="1400" b="1" dirty="0"/>
          </a:p>
        </p:txBody>
      </p:sp>
    </p:spTree>
    <p:extLst>
      <p:ext uri="{BB962C8B-B14F-4D97-AF65-F5344CB8AC3E}">
        <p14:creationId xmlns:p14="http://schemas.microsoft.com/office/powerpoint/2010/main" val="30845297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B6E63BE0-41B0-D57E-83CC-FD72E86CDDD2}"/>
              </a:ext>
            </a:extLst>
          </p:cNvPr>
          <p:cNvSpPr/>
          <p:nvPr/>
        </p:nvSpPr>
        <p:spPr>
          <a:xfrm>
            <a:off x="600364" y="992202"/>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63F05CBC-F035-ABE3-FD33-789197C7B356}"/>
              </a:ext>
            </a:extLst>
          </p:cNvPr>
          <p:cNvSpPr>
            <a:spLocks noGrp="1"/>
          </p:cNvSpPr>
          <p:nvPr>
            <p:ph type="title"/>
          </p:nvPr>
        </p:nvSpPr>
        <p:spPr>
          <a:xfrm>
            <a:off x="600364" y="202150"/>
            <a:ext cx="10532995" cy="598978"/>
          </a:xfrm>
        </p:spPr>
        <p:txBody>
          <a:bodyPr>
            <a:normAutofit fontScale="90000"/>
          </a:bodyPr>
          <a:lstStyle/>
          <a:p>
            <a:r>
              <a:rPr kumimoji="1" lang="en-US" altLang="zh-CN" b="1" dirty="0"/>
              <a:t>INTRODUCTION</a:t>
            </a:r>
            <a:endParaRPr kumimoji="1" lang="ja-JP" altLang="en-US" b="1" dirty="0"/>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2B7D51B0-20EF-504F-BCDD-C113319F3F95}"/>
                  </a:ext>
                </a:extLst>
              </p:cNvPr>
              <p:cNvSpPr txBox="1"/>
              <p:nvPr/>
            </p:nvSpPr>
            <p:spPr>
              <a:xfrm>
                <a:off x="8495701" y="1481892"/>
                <a:ext cx="3478585" cy="867353"/>
              </a:xfrm>
              <a:prstGeom prst="rect">
                <a:avLst/>
              </a:prstGeom>
              <a:noFill/>
            </p:spPr>
            <p:txBody>
              <a:bodyPr wrap="square">
                <a:spAutoFit/>
              </a:bodyPr>
              <a:lstStyle/>
              <a:p>
                <a:r>
                  <a:rPr lang="ja-JP" altLang="en-US" sz="1400" dirty="0"/>
                  <a:t>バイナリ変数を定義する：</a:t>
                </a:r>
                <a:endParaRPr lang="en-US" altLang="zh-CN" sz="1400" dirty="0"/>
              </a:p>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𝑡</m:t>
                          </m:r>
                        </m:sub>
                      </m:sSub>
                      <m:d>
                        <m:dPr>
                          <m:begChr m:val="{"/>
                          <m:endChr m:val=""/>
                          <m:ctrlPr>
                            <a:rPr lang="en-US" altLang="zh-CN" sz="1400" i="1" smtClean="0">
                              <a:latin typeface="Cambria Math" panose="02040503050406030204" pitchFamily="18" charset="0"/>
                            </a:rPr>
                          </m:ctrlPr>
                        </m:dPr>
                        <m:e>
                          <m:eqArr>
                            <m:eqArrPr>
                              <m:ctrlPr>
                                <a:rPr lang="en-US" altLang="zh-CN" sz="1400" i="1" smtClean="0">
                                  <a:latin typeface="Cambria Math" panose="02040503050406030204" pitchFamily="18" charset="0"/>
                                </a:rPr>
                              </m:ctrlPr>
                            </m:eqArrPr>
                            <m:e>
                              <m:r>
                                <a:rPr lang="en-US" altLang="zh-CN" sz="1400" b="0" i="1" smtClean="0">
                                  <a:latin typeface="Cambria Math" panose="02040503050406030204" pitchFamily="18" charset="0"/>
                                </a:rPr>
                                <m:t>1,</m:t>
                              </m:r>
                              <m:r>
                                <a:rPr lang="ja-JP" altLang="en-US" sz="1400" i="1">
                                  <a:latin typeface="Cambria Math" panose="02040503050406030204" pitchFamily="18" charset="0"/>
                                </a:rPr>
                                <m:t>　町</m:t>
                              </m:r>
                              <m:r>
                                <a:rPr lang="en-US" altLang="ja-JP" sz="1400" b="0" i="1" smtClean="0">
                                  <a:latin typeface="Cambria Math" panose="02040503050406030204" pitchFamily="18" charset="0"/>
                                </a:rPr>
                                <m:t>𝑖</m:t>
                              </m:r>
                              <m:r>
                                <a:rPr lang="ja-JP" altLang="en-US" sz="1400" i="1">
                                  <a:latin typeface="Cambria Math" panose="02040503050406030204" pitchFamily="18" charset="0"/>
                                </a:rPr>
                                <m:t>へ</m:t>
                              </m:r>
                              <m:r>
                                <a:rPr lang="en-US" altLang="ja-JP" sz="1400" b="0" i="1" smtClean="0">
                                  <a:latin typeface="Cambria Math" panose="02040503050406030204" pitchFamily="18" charset="0"/>
                                </a:rPr>
                                <m:t>𝑡</m:t>
                              </m:r>
                              <m:r>
                                <a:rPr lang="ja-JP" altLang="en-US" sz="1400" i="1">
                                  <a:latin typeface="Cambria Math" panose="02040503050406030204" pitchFamily="18" charset="0"/>
                                </a:rPr>
                                <m:t>番目に</m:t>
                              </m:r>
                              <m:r>
                                <a:rPr lang="ja-JP" altLang="en-US" sz="1400" i="1" smtClean="0">
                                  <a:latin typeface="Cambria Math" panose="02040503050406030204" pitchFamily="18" charset="0"/>
                                </a:rPr>
                                <m:t>訪れる</m:t>
                              </m:r>
                            </m:e>
                            <m:e>
                              <m:r>
                                <a:rPr lang="en-US" altLang="zh-CN" sz="1400" b="0" i="1" smtClean="0">
                                  <a:latin typeface="Cambria Math" panose="02040503050406030204" pitchFamily="18" charset="0"/>
                                </a:rPr>
                                <m:t>0,</m:t>
                              </m:r>
                              <m:r>
                                <a:rPr lang="ja-JP" altLang="en-US" sz="1400" i="1">
                                  <a:latin typeface="Cambria Math" panose="02040503050406030204" pitchFamily="18" charset="0"/>
                                </a:rPr>
                                <m:t>町</m:t>
                              </m:r>
                              <m:r>
                                <a:rPr lang="en-US" altLang="zh-CN" sz="1400" b="0" i="1" smtClean="0">
                                  <a:latin typeface="Cambria Math" panose="02040503050406030204" pitchFamily="18" charset="0"/>
                                </a:rPr>
                                <m:t>𝑖</m:t>
                              </m:r>
                              <m:r>
                                <a:rPr lang="ja-JP" altLang="en-US" sz="1400" i="1">
                                  <a:latin typeface="Cambria Math" panose="02040503050406030204" pitchFamily="18" charset="0"/>
                                </a:rPr>
                                <m:t>へ</m:t>
                              </m:r>
                              <m:r>
                                <a:rPr lang="en-US" altLang="zh-CN" sz="1400" b="0" i="1" smtClean="0">
                                  <a:latin typeface="Cambria Math" panose="02040503050406030204" pitchFamily="18" charset="0"/>
                                </a:rPr>
                                <m:t>𝑡</m:t>
                              </m:r>
                              <m:r>
                                <a:rPr lang="ja-JP" altLang="en-US" sz="1400" i="1">
                                  <a:latin typeface="Cambria Math" panose="02040503050406030204" pitchFamily="18" charset="0"/>
                                </a:rPr>
                                <m:t>番目に</m:t>
                              </m:r>
                              <m:r>
                                <a:rPr lang="ja-JP" altLang="en-US" sz="1400" i="1" smtClean="0">
                                  <a:latin typeface="Cambria Math" panose="02040503050406030204" pitchFamily="18" charset="0"/>
                                </a:rPr>
                                <m:t>訪れない</m:t>
                              </m:r>
                            </m:e>
                          </m:eqArr>
                        </m:e>
                      </m:d>
                    </m:oMath>
                  </m:oMathPara>
                </a14:m>
                <a:endParaRPr lang="en-US" altLang="zh-CN" sz="1400" dirty="0"/>
              </a:p>
            </p:txBody>
          </p:sp>
        </mc:Choice>
        <mc:Fallback xmlns="">
          <p:sp>
            <p:nvSpPr>
              <p:cNvPr id="5" name="文本框 4">
                <a:extLst>
                  <a:ext uri="{FF2B5EF4-FFF2-40B4-BE49-F238E27FC236}">
                    <a16:creationId xmlns:a16="http://schemas.microsoft.com/office/drawing/2014/main" id="{2B7D51B0-20EF-504F-BCDD-C113319F3F95}"/>
                  </a:ext>
                </a:extLst>
              </p:cNvPr>
              <p:cNvSpPr txBox="1">
                <a:spLocks noRot="1" noChangeAspect="1" noMove="1" noResize="1" noEditPoints="1" noAdjustHandles="1" noChangeArrowheads="1" noChangeShapeType="1" noTextEdit="1"/>
              </p:cNvSpPr>
              <p:nvPr/>
            </p:nvSpPr>
            <p:spPr>
              <a:xfrm>
                <a:off x="8495701" y="1481892"/>
                <a:ext cx="3478585" cy="867353"/>
              </a:xfrm>
              <a:prstGeom prst="rect">
                <a:avLst/>
              </a:prstGeom>
              <a:blipFill>
                <a:blip r:embed="rId2"/>
                <a:stretch>
                  <a:fillRect l="-526" t="-140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E213D677-CD6F-7C44-82D1-C396CF31EA8B}"/>
                  </a:ext>
                </a:extLst>
              </p:cNvPr>
              <p:cNvSpPr txBox="1"/>
              <p:nvPr/>
            </p:nvSpPr>
            <p:spPr>
              <a:xfrm>
                <a:off x="600364" y="1203346"/>
                <a:ext cx="6096000" cy="3657668"/>
              </a:xfrm>
              <a:prstGeom prst="rect">
                <a:avLst/>
              </a:prstGeom>
              <a:noFill/>
            </p:spPr>
            <p:txBody>
              <a:bodyPr wrap="square">
                <a:spAutoFit/>
              </a:bodyPr>
              <a:lstStyle/>
              <a:p>
                <a:r>
                  <a:rPr lang="en-US" altLang="ja-JP" sz="1400" dirty="0">
                    <a:solidFill>
                      <a:srgbClr val="374151"/>
                    </a:solidFill>
                    <a:latin typeface="Söhne"/>
                  </a:rPr>
                  <a:t>TSP</a:t>
                </a:r>
                <a:r>
                  <a:rPr lang="ja-JP" altLang="en-US" sz="1400" dirty="0">
                    <a:solidFill>
                      <a:srgbClr val="374151"/>
                    </a:solidFill>
                    <a:latin typeface="Söhne"/>
                  </a:rPr>
                  <a:t>：</a:t>
                </a:r>
                <a:endParaRPr lang="en-US" altLang="ja-JP" sz="1400" dirty="0">
                  <a:solidFill>
                    <a:srgbClr val="374151"/>
                  </a:solidFill>
                  <a:latin typeface="Söhne"/>
                </a:endParaRPr>
              </a:p>
              <a:p>
                <a:r>
                  <a:rPr lang="ja-JP" altLang="en-US" sz="1400" dirty="0">
                    <a:solidFill>
                      <a:srgbClr val="374151"/>
                    </a:solidFill>
                    <a:latin typeface="Söhne"/>
                  </a:rPr>
                  <a:t>目的関数：</a:t>
                </a:r>
                <a:endParaRPr lang="en-US" altLang="zh-CN" sz="1400" dirty="0">
                  <a:solidFill>
                    <a:srgbClr val="374151"/>
                  </a:solidFill>
                  <a:latin typeface="Söhne"/>
                </a:endParaRPr>
              </a:p>
              <a:p>
                <a:pPr/>
                <a14:m>
                  <m:oMathPara xmlns:m="http://schemas.openxmlformats.org/officeDocument/2006/math">
                    <m:oMathParaPr>
                      <m:jc m:val="centerGroup"/>
                    </m:oMathParaPr>
                    <m:oMath xmlns:m="http://schemas.openxmlformats.org/officeDocument/2006/math">
                      <m:nary>
                        <m:naryPr>
                          <m:chr m:val="∑"/>
                          <m:ctrlPr>
                            <a:rPr lang="en-US" altLang="zh-CN" sz="1400" i="1" smtClean="0">
                              <a:latin typeface="Cambria Math" panose="02040503050406030204" pitchFamily="18" charset="0"/>
                            </a:rPr>
                          </m:ctrlPr>
                        </m:naryPr>
                        <m:sub>
                          <m:r>
                            <m:rPr>
                              <m:brk m:alnAt="23"/>
                            </m:rP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=1</m:t>
                          </m:r>
                        </m:sub>
                        <m:sup>
                          <m:r>
                            <a:rPr lang="en-US" altLang="zh-CN" sz="1400" b="0" i="1" smtClean="0">
                              <a:latin typeface="Cambria Math" panose="02040503050406030204" pitchFamily="18" charset="0"/>
                            </a:rPr>
                            <m:t>4</m:t>
                          </m:r>
                        </m:sup>
                        <m:e>
                          <m:nary>
                            <m:naryPr>
                              <m:chr m:val="∑"/>
                              <m:ctrlPr>
                                <a:rPr lang="en-US" altLang="zh-CN" sz="1400" i="1" smtClean="0">
                                  <a:latin typeface="Cambria Math" panose="02040503050406030204" pitchFamily="18" charset="0"/>
                                </a:rPr>
                              </m:ctrlPr>
                            </m:naryPr>
                            <m:sub>
                              <m:r>
                                <m:rPr>
                                  <m:brk m:alnAt="23"/>
                                </m:rPr>
                                <a:rPr lang="en-US" altLang="zh-CN" sz="1400" b="0" i="1" smtClean="0">
                                  <a:latin typeface="Cambria Math" panose="02040503050406030204" pitchFamily="18" charset="0"/>
                                </a:rPr>
                                <m:t>𝑗</m:t>
                              </m:r>
                              <m:r>
                                <a:rPr lang="en-US" altLang="zh-CN" sz="1400" b="0" i="1" smtClean="0">
                                  <a:latin typeface="Cambria Math" panose="02040503050406030204" pitchFamily="18" charset="0"/>
                                </a:rPr>
                                <m:t>=1</m:t>
                              </m:r>
                            </m:sub>
                            <m:sup>
                              <m:r>
                                <a:rPr lang="en-US" altLang="zh-CN" sz="1400" b="0" i="1" smtClean="0">
                                  <a:latin typeface="Cambria Math" panose="02040503050406030204" pitchFamily="18" charset="0"/>
                                </a:rPr>
                                <m:t>4</m:t>
                              </m:r>
                            </m:sup>
                            <m:e>
                              <m:nary>
                                <m:naryPr>
                                  <m:chr m:val="∑"/>
                                  <m:ctrlPr>
                                    <a:rPr lang="en-US" altLang="zh-CN" sz="1400" i="1" smtClean="0">
                                      <a:latin typeface="Cambria Math" panose="02040503050406030204" pitchFamily="18" charset="0"/>
                                    </a:rPr>
                                  </m:ctrlPr>
                                </m:naryPr>
                                <m:sub>
                                  <m:r>
                                    <m:rPr>
                                      <m:brk m:alnAt="23"/>
                                    </m:rPr>
                                    <a:rPr lang="en-US" altLang="zh-CN" sz="1400" b="0" i="1" smtClean="0">
                                      <a:latin typeface="Cambria Math" panose="02040503050406030204" pitchFamily="18" charset="0"/>
                                    </a:rPr>
                                    <m:t>𝑡</m:t>
                                  </m:r>
                                  <m:r>
                                    <a:rPr lang="en-US" altLang="zh-CN" sz="1400" b="0" i="1" smtClean="0">
                                      <a:latin typeface="Cambria Math" panose="02040503050406030204" pitchFamily="18" charset="0"/>
                                    </a:rPr>
                                    <m:t>=1</m:t>
                                  </m:r>
                                </m:sub>
                                <m:sup>
                                  <m:r>
                                    <a:rPr lang="en-US" altLang="zh-CN" sz="1400" b="0" i="1" smtClean="0">
                                      <a:latin typeface="Cambria Math" panose="02040503050406030204" pitchFamily="18" charset="0"/>
                                    </a:rPr>
                                    <m:t>4</m:t>
                                  </m:r>
                                </m:sup>
                                <m:e>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𝑑</m:t>
                                      </m:r>
                                    </m:e>
                                    <m:sub>
                                      <m: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𝑗</m:t>
                                      </m:r>
                                    </m:sub>
                                  </m:sSub>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𝑡</m:t>
                                      </m:r>
                                    </m:sub>
                                  </m:sSub>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𝑗</m:t>
                                      </m:r>
                                      <m:r>
                                        <a:rPr lang="en-US" altLang="zh-CN" sz="1400" b="0" i="1" smtClean="0">
                                          <a:latin typeface="Cambria Math" panose="02040503050406030204" pitchFamily="18" charset="0"/>
                                        </a:rPr>
                                        <m:t>,</m:t>
                                      </m:r>
                                      <m:d>
                                        <m:dPr>
                                          <m:ctrlPr>
                                            <a:rPr lang="en-US" altLang="zh-CN" sz="1400" b="0" i="1" smtClean="0">
                                              <a:latin typeface="Cambria Math" panose="02040503050406030204" pitchFamily="18" charset="0"/>
                                            </a:rPr>
                                          </m:ctrlPr>
                                        </m:dPr>
                                        <m:e>
                                          <m:r>
                                            <a:rPr lang="en-US" altLang="zh-CN" sz="1400" b="0" i="1" smtClean="0">
                                              <a:latin typeface="Cambria Math" panose="02040503050406030204" pitchFamily="18" charset="0"/>
                                            </a:rPr>
                                            <m:t>𝑡</m:t>
                                          </m:r>
                                          <m:r>
                                            <a:rPr lang="en-US" altLang="zh-CN" sz="1400" b="0" i="1" smtClean="0">
                                              <a:latin typeface="Cambria Math" panose="02040503050406030204" pitchFamily="18" charset="0"/>
                                            </a:rPr>
                                            <m:t>+1</m:t>
                                          </m:r>
                                        </m:e>
                                      </m:d>
                                      <m:r>
                                        <a:rPr lang="en-US" altLang="zh-CN" sz="1400" i="1">
                                          <a:latin typeface="Cambria Math" panose="02040503050406030204" pitchFamily="18" charset="0"/>
                                          <a:ea typeface="Cambria Math" panose="02040503050406030204" pitchFamily="18" charset="0"/>
                                        </a:rPr>
                                        <m:t>%</m:t>
                                      </m:r>
                                      <m:r>
                                        <a:rPr lang="en-US" altLang="zh-CN" sz="1400" b="0" i="1" smtClean="0">
                                          <a:latin typeface="Cambria Math" panose="02040503050406030204" pitchFamily="18" charset="0"/>
                                          <a:ea typeface="Cambria Math" panose="02040503050406030204" pitchFamily="18" charset="0"/>
                                        </a:rPr>
                                        <m:t>4</m:t>
                                      </m:r>
                                    </m:sub>
                                  </m:sSub>
                                </m:e>
                              </m:nary>
                            </m:e>
                          </m:nary>
                        </m:e>
                      </m:nary>
                    </m:oMath>
                  </m:oMathPara>
                </a14:m>
                <a:endParaRPr lang="en-US" altLang="zh-CN" sz="1400" dirty="0"/>
              </a:p>
              <a:p>
                <a:endParaRPr lang="en-US" altLang="ja-JP" sz="1400" dirty="0"/>
              </a:p>
              <a:p>
                <a:r>
                  <a:rPr lang="ja-JP" altLang="en-US" sz="1400" dirty="0"/>
                  <a:t>制約条件：</a:t>
                </a:r>
                <a:endParaRPr lang="en-US" altLang="ja-JP" sz="1400" dirty="0"/>
              </a:p>
              <a:p>
                <a:r>
                  <a:rPr lang="ja-JP" altLang="en-US" sz="1400" dirty="0"/>
                  <a:t>①各町は</a:t>
                </a:r>
                <a:r>
                  <a:rPr lang="en-US" altLang="ja-JP" sz="1400" dirty="0"/>
                  <a:t>1</a:t>
                </a:r>
                <a:r>
                  <a:rPr lang="ja-JP" altLang="en-US" sz="1400" dirty="0"/>
                  <a:t>回しか訪れてはいけない</a:t>
                </a:r>
                <a:endParaRPr lang="en-US" altLang="zh-CN" sz="1400" dirty="0"/>
              </a:p>
              <a:p>
                <a:pPr/>
                <a14:m>
                  <m:oMathPara xmlns:m="http://schemas.openxmlformats.org/officeDocument/2006/math">
                    <m:oMathParaPr>
                      <m:jc m:val="centerGroup"/>
                    </m:oMathParaPr>
                    <m:oMath xmlns:m="http://schemas.openxmlformats.org/officeDocument/2006/math">
                      <m:nary>
                        <m:naryPr>
                          <m:chr m:val="∑"/>
                          <m:ctrlPr>
                            <a:rPr lang="zh-CN" altLang="en-US" sz="1400" i="1" smtClean="0">
                              <a:latin typeface="Cambria Math" panose="02040503050406030204" pitchFamily="18" charset="0"/>
                            </a:rPr>
                          </m:ctrlPr>
                        </m:naryPr>
                        <m:sub>
                          <m:r>
                            <a:rPr lang="en-US" altLang="zh-CN" sz="1400" b="0" i="1" smtClean="0">
                              <a:latin typeface="Cambria Math" panose="02040503050406030204" pitchFamily="18" charset="0"/>
                            </a:rPr>
                            <m:t>𝑡</m:t>
                          </m:r>
                          <m:r>
                            <a:rPr lang="en-US" altLang="zh-CN" sz="1400" b="0" i="1" smtClean="0">
                              <a:latin typeface="Cambria Math" panose="02040503050406030204" pitchFamily="18" charset="0"/>
                            </a:rPr>
                            <m:t>=1</m:t>
                          </m:r>
                        </m:sub>
                        <m:sup>
                          <m:r>
                            <a:rPr lang="en-US" altLang="zh-CN" sz="1400" b="0" i="1" smtClean="0">
                              <a:latin typeface="Cambria Math" panose="02040503050406030204" pitchFamily="18" charset="0"/>
                            </a:rPr>
                            <m:t>𝑁</m:t>
                          </m:r>
                        </m:sup>
                        <m:e>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𝑡</m:t>
                              </m:r>
                            </m:sub>
                          </m:sSub>
                        </m:e>
                      </m:nary>
                      <m:r>
                        <a:rPr lang="en-US" altLang="zh-CN" sz="1400" b="0" i="1" smtClean="0">
                          <a:latin typeface="Cambria Math" panose="02040503050406030204" pitchFamily="18" charset="0"/>
                        </a:rPr>
                        <m:t>=1     </m:t>
                      </m:r>
                      <m:d>
                        <m:dPr>
                          <m:ctrlPr>
                            <a:rPr lang="en-US" altLang="zh-CN" sz="1400" b="0" i="1" smtClean="0">
                              <a:latin typeface="Cambria Math" panose="02040503050406030204" pitchFamily="18" charset="0"/>
                            </a:rPr>
                          </m:ctrlPr>
                        </m:dPr>
                        <m:e>
                          <m: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=1,2…</m:t>
                          </m:r>
                          <m:r>
                            <a:rPr lang="en-US" altLang="zh-CN" sz="1400" b="0" i="1" smtClean="0">
                              <a:latin typeface="Cambria Math" panose="02040503050406030204" pitchFamily="18" charset="0"/>
                            </a:rPr>
                            <m:t>𝑁</m:t>
                          </m:r>
                        </m:e>
                      </m:d>
                    </m:oMath>
                  </m:oMathPara>
                </a14:m>
                <a:endParaRPr lang="en-US" altLang="zh-CN" sz="1400" dirty="0"/>
              </a:p>
              <a:p>
                <a:endParaRPr lang="en-US" altLang="ja-JP" sz="1400" u="sng" dirty="0"/>
              </a:p>
              <a:p>
                <a:r>
                  <a:rPr lang="ja-JP" altLang="en-US" sz="1400" dirty="0"/>
                  <a:t>②同じタイミングに複数の町に行く</a:t>
                </a:r>
                <a:endParaRPr lang="en-US" altLang="ja-JP" sz="1400" dirty="0"/>
              </a:p>
              <a:p>
                <a:r>
                  <a:rPr lang="ja-JP" altLang="en-US" sz="1400" dirty="0"/>
                  <a:t>　ことはできない</a:t>
                </a:r>
                <a:endParaRPr lang="en-US" altLang="ja-JP" sz="1400" dirty="0"/>
              </a:p>
              <a:p>
                <a:pPr/>
                <a14:m>
                  <m:oMathPara xmlns:m="http://schemas.openxmlformats.org/officeDocument/2006/math">
                    <m:oMathParaPr>
                      <m:jc m:val="centerGroup"/>
                    </m:oMathParaPr>
                    <m:oMath xmlns:m="http://schemas.openxmlformats.org/officeDocument/2006/math">
                      <m:nary>
                        <m:naryPr>
                          <m:chr m:val="∑"/>
                          <m:ctrlPr>
                            <a:rPr lang="zh-CN" altLang="en-US" sz="1400" i="1" smtClean="0">
                              <a:latin typeface="Cambria Math" panose="02040503050406030204" pitchFamily="18" charset="0"/>
                            </a:rPr>
                          </m:ctrlPr>
                        </m:naryPr>
                        <m:sub>
                          <m:r>
                            <m:rPr>
                              <m:brk m:alnAt="23"/>
                            </m:rP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=1</m:t>
                          </m:r>
                        </m:sub>
                        <m:sup>
                          <m:r>
                            <a:rPr lang="en-US" altLang="zh-CN" sz="1400" b="0" i="1" smtClean="0">
                              <a:latin typeface="Cambria Math" panose="02040503050406030204" pitchFamily="18" charset="0"/>
                            </a:rPr>
                            <m:t>𝑁</m:t>
                          </m:r>
                        </m:sup>
                        <m:e>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𝑡</m:t>
                              </m:r>
                            </m:sub>
                          </m:sSub>
                        </m:e>
                      </m:nary>
                      <m:r>
                        <a:rPr lang="en-US" altLang="zh-CN" sz="1400" b="0" i="1" smtClean="0">
                          <a:latin typeface="Cambria Math" panose="02040503050406030204" pitchFamily="18" charset="0"/>
                        </a:rPr>
                        <m:t>=1     </m:t>
                      </m:r>
                      <m:d>
                        <m:dPr>
                          <m:ctrlPr>
                            <a:rPr lang="en-US" altLang="zh-CN" sz="1400" b="0" i="1" smtClean="0">
                              <a:latin typeface="Cambria Math" panose="02040503050406030204" pitchFamily="18" charset="0"/>
                            </a:rPr>
                          </m:ctrlPr>
                        </m:dPr>
                        <m:e>
                          <m:r>
                            <a:rPr lang="en-US" altLang="zh-CN" sz="1400" b="0" i="1" smtClean="0">
                              <a:latin typeface="Cambria Math" panose="02040503050406030204" pitchFamily="18" charset="0"/>
                            </a:rPr>
                            <m:t>𝑡</m:t>
                          </m:r>
                          <m:r>
                            <a:rPr lang="en-US" altLang="zh-CN" sz="1400" b="0" i="1" smtClean="0">
                              <a:latin typeface="Cambria Math" panose="02040503050406030204" pitchFamily="18" charset="0"/>
                            </a:rPr>
                            <m:t>=1,2…</m:t>
                          </m:r>
                          <m:r>
                            <a:rPr lang="en-US" altLang="zh-CN" sz="1400" b="0" i="1" smtClean="0">
                              <a:latin typeface="Cambria Math" panose="02040503050406030204" pitchFamily="18" charset="0"/>
                            </a:rPr>
                            <m:t>𝑁</m:t>
                          </m:r>
                        </m:e>
                      </m:d>
                      <m:r>
                        <a:rPr lang="ja-JP" altLang="en-US" sz="1400" i="1">
                          <a:latin typeface="Cambria Math" panose="02040503050406030204" pitchFamily="18" charset="0"/>
                        </a:rPr>
                        <m:t>　</m:t>
                      </m:r>
                    </m:oMath>
                  </m:oMathPara>
                </a14:m>
                <a:endParaRPr lang="en-US" altLang="zh-CN" sz="1400" dirty="0"/>
              </a:p>
            </p:txBody>
          </p:sp>
        </mc:Choice>
        <mc:Fallback xmlns="">
          <p:sp>
            <p:nvSpPr>
              <p:cNvPr id="8" name="文本框 7">
                <a:extLst>
                  <a:ext uri="{FF2B5EF4-FFF2-40B4-BE49-F238E27FC236}">
                    <a16:creationId xmlns:a16="http://schemas.microsoft.com/office/drawing/2014/main" id="{E213D677-CD6F-7C44-82D1-C396CF31EA8B}"/>
                  </a:ext>
                </a:extLst>
              </p:cNvPr>
              <p:cNvSpPr txBox="1">
                <a:spLocks noRot="1" noChangeAspect="1" noMove="1" noResize="1" noEditPoints="1" noAdjustHandles="1" noChangeArrowheads="1" noChangeShapeType="1" noTextEdit="1"/>
              </p:cNvSpPr>
              <p:nvPr/>
            </p:nvSpPr>
            <p:spPr>
              <a:xfrm>
                <a:off x="600364" y="1203346"/>
                <a:ext cx="6096000" cy="3657668"/>
              </a:xfrm>
              <a:prstGeom prst="rect">
                <a:avLst/>
              </a:prstGeom>
              <a:blipFill>
                <a:blip r:embed="rId3"/>
                <a:stretch>
                  <a:fillRect l="-300" t="-167"/>
                </a:stretch>
              </a:blipFill>
            </p:spPr>
            <p:txBody>
              <a:bodyPr/>
              <a:lstStyle/>
              <a:p>
                <a:r>
                  <a:rPr lang="zh-CN" altLang="en-US">
                    <a:noFill/>
                  </a:rPr>
                  <a:t> </a:t>
                </a:r>
              </a:p>
            </p:txBody>
          </p:sp>
        </mc:Fallback>
      </mc:AlternateContent>
      <p:grpSp>
        <p:nvGrpSpPr>
          <p:cNvPr id="14" name="组合 13">
            <a:extLst>
              <a:ext uri="{FF2B5EF4-FFF2-40B4-BE49-F238E27FC236}">
                <a16:creationId xmlns:a16="http://schemas.microsoft.com/office/drawing/2014/main" id="{02DD526C-DFC2-2154-97FA-71D73141CB23}"/>
              </a:ext>
            </a:extLst>
          </p:cNvPr>
          <p:cNvGrpSpPr/>
          <p:nvPr/>
        </p:nvGrpSpPr>
        <p:grpSpPr>
          <a:xfrm>
            <a:off x="4639212" y="2772528"/>
            <a:ext cx="1698170" cy="408699"/>
            <a:chOff x="4397830" y="4607439"/>
            <a:chExt cx="1698170" cy="408699"/>
          </a:xfrm>
        </p:grpSpPr>
        <p:sp>
          <p:nvSpPr>
            <p:cNvPr id="10" name="箭头: 右 9">
              <a:extLst>
                <a:ext uri="{FF2B5EF4-FFF2-40B4-BE49-F238E27FC236}">
                  <a16:creationId xmlns:a16="http://schemas.microsoft.com/office/drawing/2014/main" id="{E03C88EE-58D7-5DB1-B898-04D74FF438FA}"/>
                </a:ext>
              </a:extLst>
            </p:cNvPr>
            <p:cNvSpPr/>
            <p:nvPr/>
          </p:nvSpPr>
          <p:spPr>
            <a:xfrm>
              <a:off x="4642833" y="4884402"/>
              <a:ext cx="817442" cy="13173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9B860713-404E-203A-91D5-E7DE967ECFF7}"/>
                </a:ext>
              </a:extLst>
            </p:cNvPr>
            <p:cNvSpPr txBox="1"/>
            <p:nvPr/>
          </p:nvSpPr>
          <p:spPr>
            <a:xfrm>
              <a:off x="4397830" y="4607439"/>
              <a:ext cx="1698170" cy="307777"/>
            </a:xfrm>
            <a:prstGeom prst="rect">
              <a:avLst/>
            </a:prstGeom>
            <a:noFill/>
          </p:spPr>
          <p:txBody>
            <a:bodyPr wrap="square" rtlCol="0">
              <a:spAutoFit/>
            </a:bodyPr>
            <a:lstStyle/>
            <a:p>
              <a:r>
                <a:rPr lang="ja-JP" altLang="en-US" sz="1400" b="0" i="0" dirty="0">
                  <a:solidFill>
                    <a:srgbClr val="374151"/>
                  </a:solidFill>
                  <a:effectLst/>
                  <a:latin typeface="Söhne"/>
                </a:rPr>
                <a:t>ペナルティー法</a:t>
              </a:r>
              <a:endParaRPr lang="en-US" altLang="ja-JP" sz="1400" b="0" i="0" dirty="0">
                <a:solidFill>
                  <a:srgbClr val="374151"/>
                </a:solidFill>
                <a:effectLst/>
                <a:latin typeface="Söhne"/>
              </a:endParaRPr>
            </a:p>
          </p:txBody>
        </p:sp>
      </p:grpSp>
      <p:grpSp>
        <p:nvGrpSpPr>
          <p:cNvPr id="16" name="组合 15">
            <a:extLst>
              <a:ext uri="{FF2B5EF4-FFF2-40B4-BE49-F238E27FC236}">
                <a16:creationId xmlns:a16="http://schemas.microsoft.com/office/drawing/2014/main" id="{4A2C1CFB-9CAD-DBDC-DA8B-4A1E2A07A6B0}"/>
              </a:ext>
            </a:extLst>
          </p:cNvPr>
          <p:cNvGrpSpPr/>
          <p:nvPr/>
        </p:nvGrpSpPr>
        <p:grpSpPr>
          <a:xfrm>
            <a:off x="4639212" y="4304398"/>
            <a:ext cx="1698170" cy="408699"/>
            <a:chOff x="4397830" y="4607439"/>
            <a:chExt cx="1698170" cy="408699"/>
          </a:xfrm>
        </p:grpSpPr>
        <p:sp>
          <p:nvSpPr>
            <p:cNvPr id="18" name="箭头: 右 17">
              <a:extLst>
                <a:ext uri="{FF2B5EF4-FFF2-40B4-BE49-F238E27FC236}">
                  <a16:creationId xmlns:a16="http://schemas.microsoft.com/office/drawing/2014/main" id="{C7412FFE-7B52-C2D4-BBF5-15AC85C95D08}"/>
                </a:ext>
              </a:extLst>
            </p:cNvPr>
            <p:cNvSpPr/>
            <p:nvPr/>
          </p:nvSpPr>
          <p:spPr>
            <a:xfrm>
              <a:off x="4642833" y="4884402"/>
              <a:ext cx="817442" cy="13173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a:extLst>
                <a:ext uri="{FF2B5EF4-FFF2-40B4-BE49-F238E27FC236}">
                  <a16:creationId xmlns:a16="http://schemas.microsoft.com/office/drawing/2014/main" id="{4962FCBC-3F59-3FAB-D99B-73C5D9EEFDC1}"/>
                </a:ext>
              </a:extLst>
            </p:cNvPr>
            <p:cNvSpPr txBox="1"/>
            <p:nvPr/>
          </p:nvSpPr>
          <p:spPr>
            <a:xfrm>
              <a:off x="4397830" y="4607439"/>
              <a:ext cx="1698170" cy="307777"/>
            </a:xfrm>
            <a:prstGeom prst="rect">
              <a:avLst/>
            </a:prstGeom>
            <a:noFill/>
          </p:spPr>
          <p:txBody>
            <a:bodyPr wrap="square" rtlCol="0">
              <a:spAutoFit/>
            </a:bodyPr>
            <a:lstStyle/>
            <a:p>
              <a:r>
                <a:rPr lang="ja-JP" altLang="en-US" sz="1400" b="0" i="0" dirty="0">
                  <a:solidFill>
                    <a:srgbClr val="374151"/>
                  </a:solidFill>
                  <a:effectLst/>
                  <a:latin typeface="Söhne"/>
                </a:rPr>
                <a:t>ペナルティー法</a:t>
              </a:r>
              <a:endParaRPr lang="en-US" altLang="ja-JP" sz="1400" b="0" i="0" dirty="0">
                <a:solidFill>
                  <a:srgbClr val="374151"/>
                </a:solidFill>
                <a:effectLst/>
                <a:latin typeface="Söhne"/>
              </a:endParaRPr>
            </a:p>
          </p:txBody>
        </p:sp>
      </p:grpSp>
      <mc:AlternateContent xmlns:mc="http://schemas.openxmlformats.org/markup-compatibility/2006" xmlns:a14="http://schemas.microsoft.com/office/drawing/2010/main">
        <mc:Choice Requires="a14">
          <p:sp>
            <p:nvSpPr>
              <p:cNvPr id="24" name="文本框 23">
                <a:extLst>
                  <a:ext uri="{FF2B5EF4-FFF2-40B4-BE49-F238E27FC236}">
                    <a16:creationId xmlns:a16="http://schemas.microsoft.com/office/drawing/2014/main" id="{36E07021-3707-1559-86E2-5A36F169201E}"/>
                  </a:ext>
                </a:extLst>
              </p:cNvPr>
              <p:cNvSpPr txBox="1"/>
              <p:nvPr/>
            </p:nvSpPr>
            <p:spPr>
              <a:xfrm>
                <a:off x="6271372" y="2681441"/>
                <a:ext cx="1468351" cy="7360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ctrlPr>
                            <a:rPr lang="zh-CN" altLang="en-US" sz="1400" i="1" smtClean="0">
                              <a:latin typeface="Cambria Math" panose="02040503050406030204" pitchFamily="18" charset="0"/>
                            </a:rPr>
                          </m:ctrlPr>
                        </m:naryPr>
                        <m:sub>
                          <m:r>
                            <m:rPr>
                              <m:brk m:alnAt="23"/>
                            </m:rP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=1</m:t>
                          </m:r>
                        </m:sub>
                        <m:sup>
                          <m:r>
                            <a:rPr lang="en-US" altLang="zh-CN" sz="1400" b="0" i="1" smtClean="0">
                              <a:latin typeface="Cambria Math" panose="02040503050406030204" pitchFamily="18" charset="0"/>
                            </a:rPr>
                            <m:t>𝑁</m:t>
                          </m:r>
                        </m:sup>
                        <m:e>
                          <m:sSup>
                            <m:sSupPr>
                              <m:ctrlPr>
                                <a:rPr lang="en-US" altLang="zh-CN" sz="1400" i="1" smtClean="0">
                                  <a:latin typeface="Cambria Math" panose="02040503050406030204" pitchFamily="18" charset="0"/>
                                </a:rPr>
                              </m:ctrlPr>
                            </m:sSupPr>
                            <m:e>
                              <m:d>
                                <m:dPr>
                                  <m:ctrlPr>
                                    <a:rPr lang="en-US" altLang="zh-CN" sz="1400" i="1" smtClean="0">
                                      <a:latin typeface="Cambria Math" panose="02040503050406030204" pitchFamily="18" charset="0"/>
                                    </a:rPr>
                                  </m:ctrlPr>
                                </m:dPr>
                                <m:e>
                                  <m:nary>
                                    <m:naryPr>
                                      <m:chr m:val="∑"/>
                                      <m:ctrlPr>
                                        <a:rPr lang="en-US" altLang="zh-CN" sz="1400" i="1" smtClean="0">
                                          <a:latin typeface="Cambria Math" panose="02040503050406030204" pitchFamily="18" charset="0"/>
                                        </a:rPr>
                                      </m:ctrlPr>
                                    </m:naryPr>
                                    <m:sub>
                                      <m:r>
                                        <m:rPr>
                                          <m:brk m:alnAt="23"/>
                                        </m:rPr>
                                        <a:rPr lang="en-US" altLang="zh-CN" sz="1400" b="0" i="1" smtClean="0">
                                          <a:latin typeface="Cambria Math" panose="02040503050406030204" pitchFamily="18" charset="0"/>
                                        </a:rPr>
                                        <m:t>𝑡</m:t>
                                      </m:r>
                                      <m:r>
                                        <a:rPr lang="en-US" altLang="zh-CN" sz="1400" b="0" i="1" smtClean="0">
                                          <a:latin typeface="Cambria Math" panose="02040503050406030204" pitchFamily="18" charset="0"/>
                                        </a:rPr>
                                        <m:t>=1</m:t>
                                      </m:r>
                                    </m:sub>
                                    <m:sup>
                                      <m:r>
                                        <a:rPr lang="en-US" altLang="zh-CN" sz="1400" b="0" i="1" smtClean="0">
                                          <a:latin typeface="Cambria Math" panose="02040503050406030204" pitchFamily="18" charset="0"/>
                                        </a:rPr>
                                        <m:t>𝑁</m:t>
                                      </m:r>
                                    </m:sup>
                                    <m:e>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𝑡</m:t>
                                          </m:r>
                                        </m:sub>
                                      </m:sSub>
                                    </m:e>
                                  </m:nary>
                                  <m:r>
                                    <a:rPr lang="en-US" altLang="zh-CN" sz="1400" b="0" i="1" smtClean="0">
                                      <a:latin typeface="Cambria Math" panose="02040503050406030204" pitchFamily="18" charset="0"/>
                                    </a:rPr>
                                    <m:t>−1</m:t>
                                  </m:r>
                                </m:e>
                              </m:d>
                            </m:e>
                            <m:sup>
                              <m:r>
                                <a:rPr lang="en-US" altLang="zh-CN" sz="1400" b="0" i="1" smtClean="0">
                                  <a:latin typeface="Cambria Math" panose="02040503050406030204" pitchFamily="18" charset="0"/>
                                </a:rPr>
                                <m:t>2</m:t>
                              </m:r>
                            </m:sup>
                          </m:sSup>
                        </m:e>
                      </m:nary>
                    </m:oMath>
                  </m:oMathPara>
                </a14:m>
                <a:endParaRPr lang="en-US" altLang="zh-CN" sz="1400" dirty="0"/>
              </a:p>
            </p:txBody>
          </p:sp>
        </mc:Choice>
        <mc:Fallback xmlns="">
          <p:sp>
            <p:nvSpPr>
              <p:cNvPr id="24" name="文本框 23">
                <a:extLst>
                  <a:ext uri="{FF2B5EF4-FFF2-40B4-BE49-F238E27FC236}">
                    <a16:creationId xmlns:a16="http://schemas.microsoft.com/office/drawing/2014/main" id="{36E07021-3707-1559-86E2-5A36F169201E}"/>
                  </a:ext>
                </a:extLst>
              </p:cNvPr>
              <p:cNvSpPr txBox="1">
                <a:spLocks noRot="1" noChangeAspect="1" noMove="1" noResize="1" noEditPoints="1" noAdjustHandles="1" noChangeArrowheads="1" noChangeShapeType="1" noTextEdit="1"/>
              </p:cNvSpPr>
              <p:nvPr/>
            </p:nvSpPr>
            <p:spPr>
              <a:xfrm>
                <a:off x="6271372" y="2681441"/>
                <a:ext cx="1468351" cy="736099"/>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文本框 24">
                <a:extLst>
                  <a:ext uri="{FF2B5EF4-FFF2-40B4-BE49-F238E27FC236}">
                    <a16:creationId xmlns:a16="http://schemas.microsoft.com/office/drawing/2014/main" id="{80813129-866F-429A-78DF-40E3F89CC683}"/>
                  </a:ext>
                </a:extLst>
              </p:cNvPr>
              <p:cNvSpPr txBox="1"/>
              <p:nvPr/>
            </p:nvSpPr>
            <p:spPr>
              <a:xfrm>
                <a:off x="6271372" y="4143855"/>
                <a:ext cx="1468351" cy="7360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ctrlPr>
                            <a:rPr lang="zh-CN" altLang="en-US" sz="1400" i="1" smtClean="0">
                              <a:latin typeface="Cambria Math" panose="02040503050406030204" pitchFamily="18" charset="0"/>
                            </a:rPr>
                          </m:ctrlPr>
                        </m:naryPr>
                        <m:sub>
                          <m:r>
                            <m:rPr>
                              <m:brk m:alnAt="23"/>
                            </m:rPr>
                            <a:rPr lang="en-US" altLang="zh-CN" sz="1400" b="0" i="1" smtClean="0">
                              <a:latin typeface="Cambria Math" panose="02040503050406030204" pitchFamily="18" charset="0"/>
                            </a:rPr>
                            <m:t>𝑡</m:t>
                          </m:r>
                          <m:r>
                            <a:rPr lang="en-US" altLang="zh-CN" sz="1400" b="0" i="1" smtClean="0">
                              <a:latin typeface="Cambria Math" panose="02040503050406030204" pitchFamily="18" charset="0"/>
                            </a:rPr>
                            <m:t>=1</m:t>
                          </m:r>
                        </m:sub>
                        <m:sup>
                          <m:r>
                            <a:rPr lang="en-US" altLang="zh-CN" sz="1400" b="0" i="1" smtClean="0">
                              <a:latin typeface="Cambria Math" panose="02040503050406030204" pitchFamily="18" charset="0"/>
                            </a:rPr>
                            <m:t>𝑁</m:t>
                          </m:r>
                        </m:sup>
                        <m:e>
                          <m:sSup>
                            <m:sSupPr>
                              <m:ctrlPr>
                                <a:rPr lang="en-US" altLang="zh-CN" sz="1400" i="1" smtClean="0">
                                  <a:latin typeface="Cambria Math" panose="02040503050406030204" pitchFamily="18" charset="0"/>
                                </a:rPr>
                              </m:ctrlPr>
                            </m:sSupPr>
                            <m:e>
                              <m:d>
                                <m:dPr>
                                  <m:ctrlPr>
                                    <a:rPr lang="en-US" altLang="zh-CN" sz="1400" i="1" smtClean="0">
                                      <a:latin typeface="Cambria Math" panose="02040503050406030204" pitchFamily="18" charset="0"/>
                                    </a:rPr>
                                  </m:ctrlPr>
                                </m:dPr>
                                <m:e>
                                  <m:nary>
                                    <m:naryPr>
                                      <m:chr m:val="∑"/>
                                      <m:ctrlPr>
                                        <a:rPr lang="en-US" altLang="zh-CN" sz="1400" i="1" smtClean="0">
                                          <a:latin typeface="Cambria Math" panose="02040503050406030204" pitchFamily="18" charset="0"/>
                                        </a:rPr>
                                      </m:ctrlPr>
                                    </m:naryPr>
                                    <m:sub>
                                      <m:r>
                                        <m:rPr>
                                          <m:brk m:alnAt="23"/>
                                        </m:rP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=1</m:t>
                                      </m:r>
                                    </m:sub>
                                    <m:sup>
                                      <m:r>
                                        <a:rPr lang="en-US" altLang="zh-CN" sz="1400" b="0" i="1" smtClean="0">
                                          <a:latin typeface="Cambria Math" panose="02040503050406030204" pitchFamily="18" charset="0"/>
                                        </a:rPr>
                                        <m:t>𝑁</m:t>
                                      </m:r>
                                    </m:sup>
                                    <m:e>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𝑡</m:t>
                                          </m:r>
                                        </m:sub>
                                      </m:sSub>
                                    </m:e>
                                  </m:nary>
                                  <m:r>
                                    <a:rPr lang="en-US" altLang="zh-CN" sz="1400" b="0" i="1" smtClean="0">
                                      <a:latin typeface="Cambria Math" panose="02040503050406030204" pitchFamily="18" charset="0"/>
                                    </a:rPr>
                                    <m:t>−1</m:t>
                                  </m:r>
                                </m:e>
                              </m:d>
                            </m:e>
                            <m:sup>
                              <m:r>
                                <a:rPr lang="en-US" altLang="zh-CN" sz="1400" b="0" i="1" smtClean="0">
                                  <a:latin typeface="Cambria Math" panose="02040503050406030204" pitchFamily="18" charset="0"/>
                                </a:rPr>
                                <m:t>2</m:t>
                              </m:r>
                            </m:sup>
                          </m:sSup>
                        </m:e>
                      </m:nary>
                    </m:oMath>
                  </m:oMathPara>
                </a14:m>
                <a:endParaRPr lang="zh-CN" altLang="en-US" sz="1400" dirty="0"/>
              </a:p>
            </p:txBody>
          </p:sp>
        </mc:Choice>
        <mc:Fallback xmlns="">
          <p:sp>
            <p:nvSpPr>
              <p:cNvPr id="25" name="文本框 24">
                <a:extLst>
                  <a:ext uri="{FF2B5EF4-FFF2-40B4-BE49-F238E27FC236}">
                    <a16:creationId xmlns:a16="http://schemas.microsoft.com/office/drawing/2014/main" id="{80813129-866F-429A-78DF-40E3F89CC683}"/>
                  </a:ext>
                </a:extLst>
              </p:cNvPr>
              <p:cNvSpPr txBox="1">
                <a:spLocks noRot="1" noChangeAspect="1" noMove="1" noResize="1" noEditPoints="1" noAdjustHandles="1" noChangeArrowheads="1" noChangeShapeType="1" noTextEdit="1"/>
              </p:cNvSpPr>
              <p:nvPr/>
            </p:nvSpPr>
            <p:spPr>
              <a:xfrm>
                <a:off x="6271372" y="4143855"/>
                <a:ext cx="1468351" cy="736099"/>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文本框 25">
                <a:extLst>
                  <a:ext uri="{FF2B5EF4-FFF2-40B4-BE49-F238E27FC236}">
                    <a16:creationId xmlns:a16="http://schemas.microsoft.com/office/drawing/2014/main" id="{DAA66376-9325-FAE4-D986-22BC134313CC}"/>
                  </a:ext>
                </a:extLst>
              </p:cNvPr>
              <p:cNvSpPr txBox="1"/>
              <p:nvPr/>
            </p:nvSpPr>
            <p:spPr>
              <a:xfrm>
                <a:off x="578086" y="5320189"/>
                <a:ext cx="6118278" cy="1327992"/>
              </a:xfrm>
              <a:prstGeom prst="rect">
                <a:avLst/>
              </a:prstGeom>
              <a:noFill/>
            </p:spPr>
            <p:txBody>
              <a:bodyPr wrap="none" rtlCol="0">
                <a:spAutoFit/>
              </a:bodyPr>
              <a:lstStyle/>
              <a:p>
                <a:r>
                  <a:rPr lang="en-US" altLang="ja-JP" sz="1400" dirty="0">
                    <a:latin typeface="Söhne"/>
                  </a:rPr>
                  <a:t>TSP</a:t>
                </a:r>
                <a:r>
                  <a:rPr lang="ja-JP" altLang="en-US" sz="1400" dirty="0"/>
                  <a:t>の</a:t>
                </a:r>
                <a:r>
                  <a:rPr lang="en-US" altLang="ja-JP" sz="1400" dirty="0"/>
                  <a:t>QUBO</a:t>
                </a:r>
                <a:r>
                  <a:rPr lang="ja-JP" altLang="en-US" sz="1400" dirty="0"/>
                  <a:t>モデル：</a:t>
                </a:r>
                <a:endParaRPr lang="en-US" altLang="ja-JP" sz="1400" dirty="0"/>
              </a:p>
              <a:p>
                <a:r>
                  <a:rPr lang="ja-JP" altLang="en-US" sz="1400" dirty="0"/>
                  <a:t>　　目的関数　＋   </a:t>
                </a:r>
                <a14:m>
                  <m:oMath xmlns:m="http://schemas.openxmlformats.org/officeDocument/2006/math">
                    <m:r>
                      <a:rPr lang="en-US" altLang="ja-JP" sz="1400" b="0" i="1" smtClean="0">
                        <a:solidFill>
                          <a:srgbClr val="FF0000"/>
                        </a:solidFill>
                        <a:latin typeface="Cambria Math" panose="02040503050406030204" pitchFamily="18" charset="0"/>
                      </a:rPr>
                      <m:t>𝑤</m:t>
                    </m:r>
                  </m:oMath>
                </a14:m>
                <a:r>
                  <a:rPr lang="en-US" altLang="ja-JP" sz="1400" dirty="0"/>
                  <a:t>*</a:t>
                </a:r>
                <a:r>
                  <a:rPr lang="ja-JP" altLang="en-US" sz="1400" dirty="0"/>
                  <a:t>制約条件</a:t>
                </a:r>
                <a:endParaRPr lang="en-US" altLang="zh-CN" sz="1400" dirty="0"/>
              </a:p>
              <a:p>
                <a:pPr/>
                <a14:m>
                  <m:oMathPara xmlns:m="http://schemas.openxmlformats.org/officeDocument/2006/math">
                    <m:oMathParaPr>
                      <m:jc m:val="centerGroup"/>
                    </m:oMathParaPr>
                    <m:oMath xmlns:m="http://schemas.openxmlformats.org/officeDocument/2006/math">
                      <m:nary>
                        <m:naryPr>
                          <m:chr m:val="∑"/>
                          <m:ctrlPr>
                            <a:rPr lang="en-US" altLang="zh-CN" sz="1400" i="1" smtClean="0">
                              <a:latin typeface="Cambria Math" panose="02040503050406030204" pitchFamily="18" charset="0"/>
                            </a:rPr>
                          </m:ctrlPr>
                        </m:naryPr>
                        <m:sub>
                          <m:r>
                            <m:rPr>
                              <m:brk m:alnAt="23"/>
                            </m:rP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=1</m:t>
                          </m:r>
                        </m:sub>
                        <m:sup>
                          <m:r>
                            <a:rPr lang="en-US" altLang="zh-CN" sz="1400" b="0" i="1" smtClean="0">
                              <a:latin typeface="Cambria Math" panose="02040503050406030204" pitchFamily="18" charset="0"/>
                            </a:rPr>
                            <m:t>𝑁</m:t>
                          </m:r>
                        </m:sup>
                        <m:e>
                          <m:nary>
                            <m:naryPr>
                              <m:chr m:val="∑"/>
                              <m:ctrlPr>
                                <a:rPr lang="en-US" altLang="zh-CN" sz="1400" i="1" smtClean="0">
                                  <a:latin typeface="Cambria Math" panose="02040503050406030204" pitchFamily="18" charset="0"/>
                                </a:rPr>
                              </m:ctrlPr>
                            </m:naryPr>
                            <m:sub>
                              <m:r>
                                <m:rPr>
                                  <m:brk m:alnAt="23"/>
                                </m:rPr>
                                <a:rPr lang="en-US" altLang="zh-CN" sz="1400" b="0" i="1" smtClean="0">
                                  <a:latin typeface="Cambria Math" panose="02040503050406030204" pitchFamily="18" charset="0"/>
                                </a:rPr>
                                <m:t>𝑗</m:t>
                              </m:r>
                              <m:r>
                                <a:rPr lang="en-US" altLang="zh-CN" sz="1400" b="0" i="1" smtClean="0">
                                  <a:latin typeface="Cambria Math" panose="02040503050406030204" pitchFamily="18" charset="0"/>
                                </a:rPr>
                                <m:t>=1</m:t>
                              </m:r>
                            </m:sub>
                            <m:sup>
                              <m:r>
                                <a:rPr lang="en-US" altLang="zh-CN" sz="1400" b="0" i="1" smtClean="0">
                                  <a:latin typeface="Cambria Math" panose="02040503050406030204" pitchFamily="18" charset="0"/>
                                </a:rPr>
                                <m:t>𝑁</m:t>
                              </m:r>
                            </m:sup>
                            <m:e>
                              <m:nary>
                                <m:naryPr>
                                  <m:chr m:val="∑"/>
                                  <m:ctrlPr>
                                    <a:rPr lang="en-US" altLang="zh-CN" sz="1400" i="1" smtClean="0">
                                      <a:latin typeface="Cambria Math" panose="02040503050406030204" pitchFamily="18" charset="0"/>
                                    </a:rPr>
                                  </m:ctrlPr>
                                </m:naryPr>
                                <m:sub>
                                  <m:r>
                                    <m:rPr>
                                      <m:brk m:alnAt="23"/>
                                    </m:rPr>
                                    <a:rPr lang="en-US" altLang="zh-CN" sz="1400" b="0" i="1" smtClean="0">
                                      <a:latin typeface="Cambria Math" panose="02040503050406030204" pitchFamily="18" charset="0"/>
                                    </a:rPr>
                                    <m:t>𝑡</m:t>
                                  </m:r>
                                  <m:r>
                                    <a:rPr lang="en-US" altLang="zh-CN" sz="1400" b="0" i="1" smtClean="0">
                                      <a:latin typeface="Cambria Math" panose="02040503050406030204" pitchFamily="18" charset="0"/>
                                    </a:rPr>
                                    <m:t>=1</m:t>
                                  </m:r>
                                </m:sub>
                                <m:sup>
                                  <m:r>
                                    <a:rPr lang="en-US" altLang="zh-CN" sz="1400" b="0" i="1" smtClean="0">
                                      <a:latin typeface="Cambria Math" panose="02040503050406030204" pitchFamily="18" charset="0"/>
                                    </a:rPr>
                                    <m:t>𝑁</m:t>
                                  </m:r>
                                </m:sup>
                                <m:e>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𝑑</m:t>
                                      </m:r>
                                    </m:e>
                                    <m:sub>
                                      <m: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𝑗</m:t>
                                      </m:r>
                                    </m:sub>
                                  </m:sSub>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𝑡</m:t>
                                      </m:r>
                                    </m:sub>
                                  </m:sSub>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𝑗</m:t>
                                      </m:r>
                                      <m:r>
                                        <a:rPr lang="en-US" altLang="zh-CN" sz="1400" b="0" i="1" smtClean="0">
                                          <a:latin typeface="Cambria Math" panose="02040503050406030204" pitchFamily="18" charset="0"/>
                                        </a:rPr>
                                        <m:t>,</m:t>
                                      </m:r>
                                      <m:d>
                                        <m:dPr>
                                          <m:ctrlPr>
                                            <a:rPr lang="en-US" altLang="zh-CN" sz="1400" b="0" i="1" smtClean="0">
                                              <a:latin typeface="Cambria Math" panose="02040503050406030204" pitchFamily="18" charset="0"/>
                                            </a:rPr>
                                          </m:ctrlPr>
                                        </m:dPr>
                                        <m:e>
                                          <m:r>
                                            <a:rPr lang="en-US" altLang="zh-CN" sz="1400" b="0" i="1" smtClean="0">
                                              <a:latin typeface="Cambria Math" panose="02040503050406030204" pitchFamily="18" charset="0"/>
                                            </a:rPr>
                                            <m:t>𝑡</m:t>
                                          </m:r>
                                          <m:r>
                                            <a:rPr lang="en-US" altLang="zh-CN" sz="1400" b="0" i="1" smtClean="0">
                                              <a:latin typeface="Cambria Math" panose="02040503050406030204" pitchFamily="18" charset="0"/>
                                            </a:rPr>
                                            <m:t>+1</m:t>
                                          </m:r>
                                        </m:e>
                                      </m:d>
                                      <m:r>
                                        <a:rPr lang="en-US" altLang="zh-CN" sz="1400" i="1">
                                          <a:latin typeface="Cambria Math" panose="02040503050406030204" pitchFamily="18" charset="0"/>
                                          <a:ea typeface="Cambria Math" panose="02040503050406030204" pitchFamily="18" charset="0"/>
                                        </a:rPr>
                                        <m:t>%</m:t>
                                      </m:r>
                                      <m:r>
                                        <a:rPr lang="en-US" altLang="zh-CN" sz="1400" b="0" i="1" smtClean="0">
                                          <a:latin typeface="Cambria Math" panose="02040503050406030204" pitchFamily="18" charset="0"/>
                                          <a:ea typeface="Cambria Math" panose="02040503050406030204" pitchFamily="18" charset="0"/>
                                        </a:rPr>
                                        <m:t>𝑁</m:t>
                                      </m:r>
                                    </m:sub>
                                  </m:sSub>
                                </m:e>
                              </m:nary>
                            </m:e>
                          </m:nary>
                        </m:e>
                      </m:nary>
                      <m:r>
                        <a:rPr lang="en-US" altLang="zh-CN" sz="1400" b="0" i="1" smtClean="0">
                          <a:latin typeface="Cambria Math" panose="02040503050406030204" pitchFamily="18" charset="0"/>
                          <a:ea typeface="Cambria Math" panose="02040503050406030204" pitchFamily="18" charset="0"/>
                        </a:rPr>
                        <m:t>+</m:t>
                      </m:r>
                      <m:r>
                        <a:rPr lang="en-US" altLang="zh-CN" sz="1400" b="0" i="1" smtClean="0">
                          <a:solidFill>
                            <a:srgbClr val="FF0000"/>
                          </a:solidFill>
                          <a:latin typeface="Cambria Math" panose="02040503050406030204" pitchFamily="18" charset="0"/>
                          <a:ea typeface="Cambria Math" panose="02040503050406030204" pitchFamily="18" charset="0"/>
                        </a:rPr>
                        <m:t>𝑤</m:t>
                      </m:r>
                      <m:r>
                        <a:rPr lang="en-US" altLang="zh-CN" sz="1400" b="0" i="1" smtClean="0">
                          <a:latin typeface="Cambria Math" panose="02040503050406030204" pitchFamily="18" charset="0"/>
                          <a:ea typeface="Cambria Math" panose="02040503050406030204" pitchFamily="18" charset="0"/>
                        </a:rPr>
                        <m:t>∗</m:t>
                      </m:r>
                      <m:d>
                        <m:dPr>
                          <m:ctrlPr>
                            <a:rPr lang="en-US" altLang="zh-CN" sz="1400" b="0" i="1" smtClean="0">
                              <a:latin typeface="Cambria Math" panose="02040503050406030204" pitchFamily="18" charset="0"/>
                              <a:ea typeface="Cambria Math" panose="02040503050406030204" pitchFamily="18" charset="0"/>
                            </a:rPr>
                          </m:ctrlPr>
                        </m:dPr>
                        <m:e>
                          <m:nary>
                            <m:naryPr>
                              <m:chr m:val="∑"/>
                              <m:ctrlPr>
                                <a:rPr lang="zh-CN" altLang="en-US" sz="1400" i="1">
                                  <a:latin typeface="Cambria Math" panose="02040503050406030204" pitchFamily="18" charset="0"/>
                                </a:rPr>
                              </m:ctrlPr>
                            </m:naryPr>
                            <m:sub>
                              <m:r>
                                <m:rPr>
                                  <m:brk m:alnAt="23"/>
                                </m:rPr>
                                <a:rPr lang="en-US" altLang="zh-CN" sz="1400" i="1">
                                  <a:latin typeface="Cambria Math" panose="02040503050406030204" pitchFamily="18" charset="0"/>
                                </a:rPr>
                                <m:t>𝑖</m:t>
                              </m:r>
                              <m:r>
                                <a:rPr lang="en-US" altLang="zh-CN" sz="1400" i="1">
                                  <a:latin typeface="Cambria Math" panose="02040503050406030204" pitchFamily="18" charset="0"/>
                                </a:rPr>
                                <m:t>=1</m:t>
                              </m:r>
                            </m:sub>
                            <m:sup>
                              <m:r>
                                <a:rPr lang="en-US" altLang="zh-CN" sz="1400" i="1">
                                  <a:latin typeface="Cambria Math" panose="02040503050406030204" pitchFamily="18" charset="0"/>
                                </a:rPr>
                                <m:t>𝑁</m:t>
                              </m:r>
                            </m:sup>
                            <m:e>
                              <m:sSup>
                                <m:sSupPr>
                                  <m:ctrlPr>
                                    <a:rPr lang="en-US" altLang="zh-CN" sz="1400" i="1">
                                      <a:latin typeface="Cambria Math" panose="02040503050406030204" pitchFamily="18" charset="0"/>
                                    </a:rPr>
                                  </m:ctrlPr>
                                </m:sSupPr>
                                <m:e>
                                  <m:d>
                                    <m:dPr>
                                      <m:ctrlPr>
                                        <a:rPr lang="en-US" altLang="zh-CN" sz="1400" i="1">
                                          <a:latin typeface="Cambria Math" panose="02040503050406030204" pitchFamily="18" charset="0"/>
                                        </a:rPr>
                                      </m:ctrlPr>
                                    </m:dPr>
                                    <m:e>
                                      <m:nary>
                                        <m:naryPr>
                                          <m:chr m:val="∑"/>
                                          <m:ctrlPr>
                                            <a:rPr lang="en-US" altLang="zh-CN" sz="1400" i="1">
                                              <a:latin typeface="Cambria Math" panose="02040503050406030204" pitchFamily="18" charset="0"/>
                                            </a:rPr>
                                          </m:ctrlPr>
                                        </m:naryPr>
                                        <m:sub>
                                          <m:r>
                                            <m:rPr>
                                              <m:brk m:alnAt="23"/>
                                            </m:rPr>
                                            <a:rPr lang="en-US" altLang="zh-CN" sz="1400" i="1">
                                              <a:latin typeface="Cambria Math" panose="02040503050406030204" pitchFamily="18" charset="0"/>
                                            </a:rPr>
                                            <m:t>𝑡</m:t>
                                          </m:r>
                                          <m:r>
                                            <a:rPr lang="en-US" altLang="zh-CN" sz="1400" i="1">
                                              <a:latin typeface="Cambria Math" panose="02040503050406030204" pitchFamily="18" charset="0"/>
                                            </a:rPr>
                                            <m:t>=1</m:t>
                                          </m:r>
                                        </m:sub>
                                        <m:sup>
                                          <m:r>
                                            <a:rPr lang="en-US" altLang="zh-CN" sz="1400" i="1">
                                              <a:latin typeface="Cambria Math" panose="02040503050406030204" pitchFamily="18" charset="0"/>
                                            </a:rPr>
                                            <m:t>𝑁</m:t>
                                          </m:r>
                                        </m:sup>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𝑖</m:t>
                                              </m:r>
                                              <m:r>
                                                <a:rPr lang="en-US" altLang="zh-CN" sz="1400" i="1">
                                                  <a:latin typeface="Cambria Math" panose="02040503050406030204" pitchFamily="18" charset="0"/>
                                                </a:rPr>
                                                <m:t>,</m:t>
                                              </m:r>
                                              <m:r>
                                                <a:rPr lang="en-US" altLang="zh-CN" sz="1400" i="1">
                                                  <a:latin typeface="Cambria Math" panose="02040503050406030204" pitchFamily="18" charset="0"/>
                                                </a:rPr>
                                                <m:t>𝑡</m:t>
                                              </m:r>
                                            </m:sub>
                                          </m:sSub>
                                        </m:e>
                                      </m:nary>
                                      <m:r>
                                        <a:rPr lang="en-US" altLang="zh-CN" sz="1400" i="1">
                                          <a:latin typeface="Cambria Math" panose="02040503050406030204" pitchFamily="18" charset="0"/>
                                        </a:rPr>
                                        <m:t>−1</m:t>
                                      </m:r>
                                    </m:e>
                                  </m:d>
                                </m:e>
                                <m:sup>
                                  <m:r>
                                    <a:rPr lang="en-US" altLang="zh-CN" sz="1400" i="1">
                                      <a:latin typeface="Cambria Math" panose="02040503050406030204" pitchFamily="18" charset="0"/>
                                    </a:rPr>
                                    <m:t>2</m:t>
                                  </m:r>
                                </m:sup>
                              </m:sSup>
                            </m:e>
                          </m:nary>
                          <m:r>
                            <a:rPr lang="en-US" altLang="zh-CN" sz="1400" b="0" i="1" smtClean="0">
                              <a:latin typeface="Cambria Math" panose="02040503050406030204" pitchFamily="18" charset="0"/>
                            </a:rPr>
                            <m:t>+</m:t>
                          </m:r>
                          <m:nary>
                            <m:naryPr>
                              <m:chr m:val="∑"/>
                              <m:ctrlPr>
                                <a:rPr lang="zh-CN" altLang="en-US" sz="1400" i="1">
                                  <a:latin typeface="Cambria Math" panose="02040503050406030204" pitchFamily="18" charset="0"/>
                                </a:rPr>
                              </m:ctrlPr>
                            </m:naryPr>
                            <m:sub>
                              <m:r>
                                <m:rPr>
                                  <m:brk m:alnAt="23"/>
                                </m:rPr>
                                <a:rPr lang="en-US" altLang="zh-CN" sz="1400" i="1">
                                  <a:latin typeface="Cambria Math" panose="02040503050406030204" pitchFamily="18" charset="0"/>
                                </a:rPr>
                                <m:t>𝑡</m:t>
                              </m:r>
                              <m:r>
                                <a:rPr lang="en-US" altLang="zh-CN" sz="1400" i="1">
                                  <a:latin typeface="Cambria Math" panose="02040503050406030204" pitchFamily="18" charset="0"/>
                                </a:rPr>
                                <m:t>=1</m:t>
                              </m:r>
                            </m:sub>
                            <m:sup>
                              <m:r>
                                <a:rPr lang="en-US" altLang="zh-CN" sz="1400" i="1">
                                  <a:latin typeface="Cambria Math" panose="02040503050406030204" pitchFamily="18" charset="0"/>
                                </a:rPr>
                                <m:t>𝑁</m:t>
                              </m:r>
                            </m:sup>
                            <m:e>
                              <m:sSup>
                                <m:sSupPr>
                                  <m:ctrlPr>
                                    <a:rPr lang="en-US" altLang="zh-CN" sz="1400" i="1">
                                      <a:latin typeface="Cambria Math" panose="02040503050406030204" pitchFamily="18" charset="0"/>
                                    </a:rPr>
                                  </m:ctrlPr>
                                </m:sSupPr>
                                <m:e>
                                  <m:d>
                                    <m:dPr>
                                      <m:ctrlPr>
                                        <a:rPr lang="en-US" altLang="zh-CN" sz="1400" i="1">
                                          <a:latin typeface="Cambria Math" panose="02040503050406030204" pitchFamily="18" charset="0"/>
                                        </a:rPr>
                                      </m:ctrlPr>
                                    </m:dPr>
                                    <m:e>
                                      <m:nary>
                                        <m:naryPr>
                                          <m:chr m:val="∑"/>
                                          <m:ctrlPr>
                                            <a:rPr lang="en-US" altLang="zh-CN" sz="1400" i="1">
                                              <a:latin typeface="Cambria Math" panose="02040503050406030204" pitchFamily="18" charset="0"/>
                                            </a:rPr>
                                          </m:ctrlPr>
                                        </m:naryPr>
                                        <m:sub>
                                          <m:r>
                                            <m:rPr>
                                              <m:brk m:alnAt="23"/>
                                            </m:rPr>
                                            <a:rPr lang="en-US" altLang="zh-CN" sz="1400" i="1">
                                              <a:latin typeface="Cambria Math" panose="02040503050406030204" pitchFamily="18" charset="0"/>
                                            </a:rPr>
                                            <m:t>𝑖</m:t>
                                          </m:r>
                                          <m:r>
                                            <a:rPr lang="en-US" altLang="zh-CN" sz="1400" i="1">
                                              <a:latin typeface="Cambria Math" panose="02040503050406030204" pitchFamily="18" charset="0"/>
                                            </a:rPr>
                                            <m:t>=1</m:t>
                                          </m:r>
                                        </m:sub>
                                        <m:sup>
                                          <m:r>
                                            <a:rPr lang="en-US" altLang="zh-CN" sz="1400" i="1">
                                              <a:latin typeface="Cambria Math" panose="02040503050406030204" pitchFamily="18" charset="0"/>
                                            </a:rPr>
                                            <m:t>𝑁</m:t>
                                          </m:r>
                                        </m:sup>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𝑖</m:t>
                                              </m:r>
                                              <m:r>
                                                <a:rPr lang="en-US" altLang="zh-CN" sz="1400" i="1">
                                                  <a:latin typeface="Cambria Math" panose="02040503050406030204" pitchFamily="18" charset="0"/>
                                                </a:rPr>
                                                <m:t>,</m:t>
                                              </m:r>
                                              <m:r>
                                                <a:rPr lang="en-US" altLang="zh-CN" sz="1400" i="1">
                                                  <a:latin typeface="Cambria Math" panose="02040503050406030204" pitchFamily="18" charset="0"/>
                                                </a:rPr>
                                                <m:t>𝑡</m:t>
                                              </m:r>
                                            </m:sub>
                                          </m:sSub>
                                        </m:e>
                                      </m:nary>
                                      <m:r>
                                        <a:rPr lang="en-US" altLang="zh-CN" sz="1400" i="1">
                                          <a:latin typeface="Cambria Math" panose="02040503050406030204" pitchFamily="18" charset="0"/>
                                        </a:rPr>
                                        <m:t>−1</m:t>
                                      </m:r>
                                    </m:e>
                                  </m:d>
                                </m:e>
                                <m:sup>
                                  <m:r>
                                    <a:rPr lang="en-US" altLang="zh-CN" sz="1400" i="1">
                                      <a:latin typeface="Cambria Math" panose="02040503050406030204" pitchFamily="18" charset="0"/>
                                    </a:rPr>
                                    <m:t>2</m:t>
                                  </m:r>
                                </m:sup>
                              </m:sSup>
                            </m:e>
                          </m:nary>
                        </m:e>
                      </m:d>
                    </m:oMath>
                  </m:oMathPara>
                </a14:m>
                <a:endParaRPr lang="en-US" altLang="zh-CN" sz="1400" dirty="0"/>
              </a:p>
            </p:txBody>
          </p:sp>
        </mc:Choice>
        <mc:Fallback xmlns="">
          <p:sp>
            <p:nvSpPr>
              <p:cNvPr id="26" name="文本框 25">
                <a:extLst>
                  <a:ext uri="{FF2B5EF4-FFF2-40B4-BE49-F238E27FC236}">
                    <a16:creationId xmlns:a16="http://schemas.microsoft.com/office/drawing/2014/main" id="{DAA66376-9325-FAE4-D986-22BC134313CC}"/>
                  </a:ext>
                </a:extLst>
              </p:cNvPr>
              <p:cNvSpPr txBox="1">
                <a:spLocks noRot="1" noChangeAspect="1" noMove="1" noResize="1" noEditPoints="1" noAdjustHandles="1" noChangeArrowheads="1" noChangeShapeType="1" noTextEdit="1"/>
              </p:cNvSpPr>
              <p:nvPr/>
            </p:nvSpPr>
            <p:spPr>
              <a:xfrm>
                <a:off x="578086" y="5320189"/>
                <a:ext cx="6118278" cy="1327992"/>
              </a:xfrm>
              <a:prstGeom prst="rect">
                <a:avLst/>
              </a:prstGeom>
              <a:blipFill>
                <a:blip r:embed="rId6"/>
                <a:stretch>
                  <a:fillRect l="-299" t="-917"/>
                </a:stretch>
              </a:blipFill>
            </p:spPr>
            <p:txBody>
              <a:bodyPr/>
              <a:lstStyle/>
              <a:p>
                <a:r>
                  <a:rPr lang="zh-CN" altLang="en-US">
                    <a:noFill/>
                  </a:rPr>
                  <a:t> </a:t>
                </a:r>
              </a:p>
            </p:txBody>
          </p:sp>
        </mc:Fallback>
      </mc:AlternateContent>
      <p:sp>
        <p:nvSpPr>
          <p:cNvPr id="28" name="文本框 27">
            <a:extLst>
              <a:ext uri="{FF2B5EF4-FFF2-40B4-BE49-F238E27FC236}">
                <a16:creationId xmlns:a16="http://schemas.microsoft.com/office/drawing/2014/main" id="{672CAC5B-8F3B-12F3-8CE4-D1AA27235501}"/>
              </a:ext>
            </a:extLst>
          </p:cNvPr>
          <p:cNvSpPr txBox="1"/>
          <p:nvPr/>
        </p:nvSpPr>
        <p:spPr>
          <a:xfrm>
            <a:off x="8417484" y="3494908"/>
            <a:ext cx="3578023" cy="738664"/>
          </a:xfrm>
          <a:prstGeom prst="rect">
            <a:avLst/>
          </a:prstGeom>
          <a:noFill/>
        </p:spPr>
        <p:txBody>
          <a:bodyPr wrap="square">
            <a:spAutoFit/>
          </a:bodyPr>
          <a:lstStyle/>
          <a:p>
            <a:r>
              <a:rPr lang="ja-JP" altLang="en-US" sz="1400" b="0" i="0" dirty="0">
                <a:solidFill>
                  <a:srgbClr val="374151"/>
                </a:solidFill>
                <a:effectLst/>
                <a:latin typeface="Söhne"/>
              </a:rPr>
              <a:t>それを目的関数に加えて実行</a:t>
            </a:r>
            <a:r>
              <a:rPr lang="ja-JP" altLang="en-US" sz="1400" dirty="0">
                <a:solidFill>
                  <a:srgbClr val="374151"/>
                </a:solidFill>
                <a:latin typeface="Söhne"/>
              </a:rPr>
              <a:t>不</a:t>
            </a:r>
            <a:r>
              <a:rPr lang="ja-JP" altLang="en-US" sz="1400" b="0" i="0" dirty="0">
                <a:solidFill>
                  <a:srgbClr val="374151"/>
                </a:solidFill>
                <a:effectLst/>
                <a:latin typeface="Söhne"/>
              </a:rPr>
              <a:t>可能な解</a:t>
            </a:r>
            <a:r>
              <a:rPr lang="ja-JP" altLang="en-US" sz="1400" dirty="0">
                <a:solidFill>
                  <a:srgbClr val="374151"/>
                </a:solidFill>
                <a:latin typeface="Söhne"/>
              </a:rPr>
              <a:t>（制約条件を破る解）</a:t>
            </a:r>
            <a:r>
              <a:rPr lang="ja-JP" altLang="en-US" sz="1400" b="0" i="0" dirty="0">
                <a:solidFill>
                  <a:srgbClr val="374151"/>
                </a:solidFill>
                <a:effectLst/>
                <a:latin typeface="Söhne"/>
              </a:rPr>
              <a:t>のコストを増加させる</a:t>
            </a:r>
            <a:endParaRPr lang="zh-CN" altLang="en-US" sz="1400" dirty="0"/>
          </a:p>
        </p:txBody>
      </p:sp>
      <p:sp>
        <p:nvSpPr>
          <p:cNvPr id="29" name="文本框 28">
            <a:extLst>
              <a:ext uri="{FF2B5EF4-FFF2-40B4-BE49-F238E27FC236}">
                <a16:creationId xmlns:a16="http://schemas.microsoft.com/office/drawing/2014/main" id="{A17885B4-8E1A-5070-378A-C996275680DA}"/>
              </a:ext>
            </a:extLst>
          </p:cNvPr>
          <p:cNvSpPr txBox="1"/>
          <p:nvPr/>
        </p:nvSpPr>
        <p:spPr>
          <a:xfrm>
            <a:off x="6696364" y="5984185"/>
            <a:ext cx="1800493" cy="307777"/>
          </a:xfrm>
          <a:prstGeom prst="rect">
            <a:avLst/>
          </a:prstGeom>
          <a:noFill/>
        </p:spPr>
        <p:txBody>
          <a:bodyPr wrap="none" rtlCol="0">
            <a:spAutoFit/>
          </a:bodyPr>
          <a:lstStyle/>
          <a:p>
            <a:r>
              <a:rPr lang="ja-JP" altLang="en-US" sz="1400" dirty="0"/>
              <a:t>全域的最小値を探す</a:t>
            </a:r>
            <a:endParaRPr lang="zh-CN" altLang="en-US" sz="1400" dirty="0"/>
          </a:p>
        </p:txBody>
      </p:sp>
      <p:grpSp>
        <p:nvGrpSpPr>
          <p:cNvPr id="2" name="组合 1">
            <a:extLst>
              <a:ext uri="{FF2B5EF4-FFF2-40B4-BE49-F238E27FC236}">
                <a16:creationId xmlns:a16="http://schemas.microsoft.com/office/drawing/2014/main" id="{033061CB-399B-B72C-CB6F-6CA7B67BD9A7}"/>
              </a:ext>
            </a:extLst>
          </p:cNvPr>
          <p:cNvGrpSpPr/>
          <p:nvPr/>
        </p:nvGrpSpPr>
        <p:grpSpPr>
          <a:xfrm>
            <a:off x="5685864" y="1405176"/>
            <a:ext cx="1743815" cy="758921"/>
            <a:chOff x="5724326" y="5590921"/>
            <a:chExt cx="2705396" cy="1177408"/>
          </a:xfrm>
        </p:grpSpPr>
        <p:grpSp>
          <p:nvGrpSpPr>
            <p:cNvPr id="3" name="组合 2">
              <a:extLst>
                <a:ext uri="{FF2B5EF4-FFF2-40B4-BE49-F238E27FC236}">
                  <a16:creationId xmlns:a16="http://schemas.microsoft.com/office/drawing/2014/main" id="{14610815-C189-2187-93DD-32B9655C528A}"/>
                </a:ext>
              </a:extLst>
            </p:cNvPr>
            <p:cNvGrpSpPr/>
            <p:nvPr/>
          </p:nvGrpSpPr>
          <p:grpSpPr>
            <a:xfrm>
              <a:off x="5790457" y="5590921"/>
              <a:ext cx="2345039" cy="484706"/>
              <a:chOff x="5611294" y="5893233"/>
              <a:chExt cx="2345039" cy="484706"/>
            </a:xfrm>
          </p:grpSpPr>
          <p:grpSp>
            <p:nvGrpSpPr>
              <p:cNvPr id="13" name="组合 12">
                <a:extLst>
                  <a:ext uri="{FF2B5EF4-FFF2-40B4-BE49-F238E27FC236}">
                    <a16:creationId xmlns:a16="http://schemas.microsoft.com/office/drawing/2014/main" id="{2AE774C9-18D8-B473-2958-A28DC2803300}"/>
                  </a:ext>
                </a:extLst>
              </p:cNvPr>
              <p:cNvGrpSpPr/>
              <p:nvPr/>
            </p:nvGrpSpPr>
            <p:grpSpPr>
              <a:xfrm>
                <a:off x="5611294" y="5893234"/>
                <a:ext cx="484705" cy="484705"/>
                <a:chOff x="6750187" y="5893234"/>
                <a:chExt cx="484705" cy="484705"/>
              </a:xfrm>
            </p:grpSpPr>
            <p:sp>
              <p:nvSpPr>
                <p:cNvPr id="21" name="椭圆 20">
                  <a:extLst>
                    <a:ext uri="{FF2B5EF4-FFF2-40B4-BE49-F238E27FC236}">
                      <a16:creationId xmlns:a16="http://schemas.microsoft.com/office/drawing/2014/main" id="{088D7241-FE1D-7989-E0E6-613F4931EAC2}"/>
                    </a:ext>
                  </a:extLst>
                </p:cNvPr>
                <p:cNvSpPr/>
                <p:nvPr/>
              </p:nvSpPr>
              <p:spPr>
                <a:xfrm>
                  <a:off x="6750187" y="5893234"/>
                  <a:ext cx="484705" cy="48470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400" dirty="0"/>
                </a:p>
              </p:txBody>
            </p:sp>
            <mc:AlternateContent xmlns:mc="http://schemas.openxmlformats.org/markup-compatibility/2006" xmlns:a14="http://schemas.microsoft.com/office/drawing/2010/main">
              <mc:Choice Requires="a14">
                <p:sp>
                  <p:nvSpPr>
                    <p:cNvPr id="22" name="文本框 7">
                      <a:extLst>
                        <a:ext uri="{FF2B5EF4-FFF2-40B4-BE49-F238E27FC236}">
                          <a16:creationId xmlns:a16="http://schemas.microsoft.com/office/drawing/2014/main" id="{D7391D58-563B-8E97-6BD4-C58B79E96B68}"/>
                        </a:ext>
                      </a:extLst>
                    </p:cNvPr>
                    <p:cNvSpPr txBox="1"/>
                    <p:nvPr/>
                  </p:nvSpPr>
                  <p:spPr>
                    <a:xfrm>
                      <a:off x="6888002" y="5950920"/>
                      <a:ext cx="301320" cy="307777"/>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14:m>
                        <m:oMathPara xmlns:m="http://schemas.openxmlformats.org/officeDocument/2006/math">
                          <m:oMathParaPr>
                            <m:jc m:val="center"/>
                          </m:oMathParaPr>
                          <m:oMath xmlns:m="http://schemas.openxmlformats.org/officeDocument/2006/math">
                            <m:r>
                              <a:rPr lang="en-US" altLang="zh-CN" sz="1400" b="0" i="1" smtClean="0">
                                <a:solidFill>
                                  <a:schemeClr val="bg1"/>
                                </a:solidFill>
                                <a:latin typeface="Cambria Math" panose="02040503050406030204" pitchFamily="18" charset="0"/>
                              </a:rPr>
                              <m:t>𝑖</m:t>
                            </m:r>
                          </m:oMath>
                        </m:oMathPara>
                      </a14:m>
                      <a:endParaRPr lang="zh-CN" altLang="en-US" sz="1400" dirty="0">
                        <a:solidFill>
                          <a:schemeClr val="bg1"/>
                        </a:solidFill>
                      </a:endParaRPr>
                    </a:p>
                  </p:txBody>
                </p:sp>
              </mc:Choice>
              <mc:Fallback xmlns="">
                <p:sp>
                  <p:nvSpPr>
                    <p:cNvPr id="22" name="文本框 7">
                      <a:extLst>
                        <a:ext uri="{FF2B5EF4-FFF2-40B4-BE49-F238E27FC236}">
                          <a16:creationId xmlns:a16="http://schemas.microsoft.com/office/drawing/2014/main" id="{D7391D58-563B-8E97-6BD4-C58B79E96B68}"/>
                        </a:ext>
                      </a:extLst>
                    </p:cNvPr>
                    <p:cNvSpPr txBox="1">
                      <a:spLocks noRot="1" noChangeAspect="1" noMove="1" noResize="1" noEditPoints="1" noAdjustHandles="1" noChangeArrowheads="1" noChangeShapeType="1" noTextEdit="1"/>
                    </p:cNvSpPr>
                    <p:nvPr/>
                  </p:nvSpPr>
                  <p:spPr>
                    <a:xfrm>
                      <a:off x="6888002" y="5950920"/>
                      <a:ext cx="301320" cy="307777"/>
                    </a:xfrm>
                    <a:prstGeom prst="rect">
                      <a:avLst/>
                    </a:prstGeom>
                    <a:blipFill>
                      <a:blip r:embed="rId7"/>
                      <a:stretch>
                        <a:fillRect l="-9375" b="-40625"/>
                      </a:stretch>
                    </a:blipFill>
                  </p:spPr>
                  <p:txBody>
                    <a:bodyPr/>
                    <a:lstStyle/>
                    <a:p>
                      <a:r>
                        <a:rPr lang="zh-CN" altLang="en-US">
                          <a:noFill/>
                        </a:rPr>
                        <a:t> </a:t>
                      </a:r>
                    </a:p>
                  </p:txBody>
                </p:sp>
              </mc:Fallback>
            </mc:AlternateContent>
          </p:grpSp>
          <p:grpSp>
            <p:nvGrpSpPr>
              <p:cNvPr id="15" name="组合 14">
                <a:extLst>
                  <a:ext uri="{FF2B5EF4-FFF2-40B4-BE49-F238E27FC236}">
                    <a16:creationId xmlns:a16="http://schemas.microsoft.com/office/drawing/2014/main" id="{DE2615D6-0973-3618-FA75-1AC842BFAF1F}"/>
                  </a:ext>
                </a:extLst>
              </p:cNvPr>
              <p:cNvGrpSpPr/>
              <p:nvPr/>
            </p:nvGrpSpPr>
            <p:grpSpPr>
              <a:xfrm>
                <a:off x="7471628" y="5893233"/>
                <a:ext cx="484705" cy="484705"/>
                <a:chOff x="8290778" y="5865587"/>
                <a:chExt cx="484705" cy="484705"/>
              </a:xfrm>
            </p:grpSpPr>
            <p:sp>
              <p:nvSpPr>
                <p:cNvPr id="19" name="椭圆 18">
                  <a:extLst>
                    <a:ext uri="{FF2B5EF4-FFF2-40B4-BE49-F238E27FC236}">
                      <a16:creationId xmlns:a16="http://schemas.microsoft.com/office/drawing/2014/main" id="{D81CF568-5AD7-F852-DE05-B2B0E14ACF76}"/>
                    </a:ext>
                  </a:extLst>
                </p:cNvPr>
                <p:cNvSpPr/>
                <p:nvPr/>
              </p:nvSpPr>
              <p:spPr>
                <a:xfrm>
                  <a:off x="8290778" y="5865587"/>
                  <a:ext cx="484705" cy="48470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400" dirty="0"/>
                </a:p>
              </p:txBody>
            </p:sp>
            <mc:AlternateContent xmlns:mc="http://schemas.openxmlformats.org/markup-compatibility/2006" xmlns:a14="http://schemas.microsoft.com/office/drawing/2010/main">
              <mc:Choice Requires="a14">
                <p:sp>
                  <p:nvSpPr>
                    <p:cNvPr id="20" name="文本框 9">
                      <a:extLst>
                        <a:ext uri="{FF2B5EF4-FFF2-40B4-BE49-F238E27FC236}">
                          <a16:creationId xmlns:a16="http://schemas.microsoft.com/office/drawing/2014/main" id="{EA568DD0-904B-D488-60D7-01A061A7C3ED}"/>
                        </a:ext>
                      </a:extLst>
                    </p:cNvPr>
                    <p:cNvSpPr txBox="1"/>
                    <p:nvPr/>
                  </p:nvSpPr>
                  <p:spPr>
                    <a:xfrm>
                      <a:off x="8381783" y="5893234"/>
                      <a:ext cx="393700" cy="307777"/>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14:m>
                        <m:oMathPara xmlns:m="http://schemas.openxmlformats.org/officeDocument/2006/math">
                          <m:oMathParaPr>
                            <m:jc m:val="center"/>
                          </m:oMathParaPr>
                          <m:oMath xmlns:m="http://schemas.openxmlformats.org/officeDocument/2006/math">
                            <m:r>
                              <a:rPr lang="en-US" altLang="zh-CN" sz="1400" b="0" i="1" smtClean="0">
                                <a:solidFill>
                                  <a:schemeClr val="bg1"/>
                                </a:solidFill>
                                <a:latin typeface="Cambria Math" panose="02040503050406030204" pitchFamily="18" charset="0"/>
                              </a:rPr>
                              <m:t>𝑗</m:t>
                            </m:r>
                          </m:oMath>
                        </m:oMathPara>
                      </a14:m>
                      <a:endParaRPr lang="en-US" altLang="zh-CN" sz="1400" b="0" dirty="0">
                        <a:solidFill>
                          <a:schemeClr val="bg1"/>
                        </a:solidFill>
                      </a:endParaRPr>
                    </a:p>
                  </p:txBody>
                </p:sp>
              </mc:Choice>
              <mc:Fallback xmlns="">
                <p:sp>
                  <p:nvSpPr>
                    <p:cNvPr id="20" name="文本框 9">
                      <a:extLst>
                        <a:ext uri="{FF2B5EF4-FFF2-40B4-BE49-F238E27FC236}">
                          <a16:creationId xmlns:a16="http://schemas.microsoft.com/office/drawing/2014/main" id="{EA568DD0-904B-D488-60D7-01A061A7C3ED}"/>
                        </a:ext>
                      </a:extLst>
                    </p:cNvPr>
                    <p:cNvSpPr txBox="1">
                      <a:spLocks noRot="1" noChangeAspect="1" noMove="1" noResize="1" noEditPoints="1" noAdjustHandles="1" noChangeArrowheads="1" noChangeShapeType="1" noTextEdit="1"/>
                    </p:cNvSpPr>
                    <p:nvPr/>
                  </p:nvSpPr>
                  <p:spPr>
                    <a:xfrm>
                      <a:off x="8381783" y="5893234"/>
                      <a:ext cx="393700" cy="307777"/>
                    </a:xfrm>
                    <a:prstGeom prst="rect">
                      <a:avLst/>
                    </a:prstGeom>
                    <a:blipFill>
                      <a:blip r:embed="rId8"/>
                      <a:stretch>
                        <a:fillRect l="-4762" b="-63636"/>
                      </a:stretch>
                    </a:blipFill>
                  </p:spPr>
                  <p:txBody>
                    <a:bodyPr/>
                    <a:lstStyle/>
                    <a:p>
                      <a:r>
                        <a:rPr lang="zh-CN" altLang="en-US">
                          <a:noFill/>
                        </a:rPr>
                        <a:t> </a:t>
                      </a:r>
                    </a:p>
                  </p:txBody>
                </p:sp>
              </mc:Fallback>
            </mc:AlternateContent>
          </p:grpSp>
          <p:cxnSp>
            <p:nvCxnSpPr>
              <p:cNvPr id="17" name="直接箭头连接符 16">
                <a:extLst>
                  <a:ext uri="{FF2B5EF4-FFF2-40B4-BE49-F238E27FC236}">
                    <a16:creationId xmlns:a16="http://schemas.microsoft.com/office/drawing/2014/main" id="{BD419272-F648-7657-6419-AA07E4E58E71}"/>
                  </a:ext>
                </a:extLst>
              </p:cNvPr>
              <p:cNvCxnSpPr>
                <a:cxnSpLocks/>
                <a:stCxn id="21" idx="6"/>
                <a:endCxn id="19" idx="2"/>
              </p:cNvCxnSpPr>
              <p:nvPr/>
            </p:nvCxnSpPr>
            <p:spPr>
              <a:xfrm flipV="1">
                <a:off x="6095999" y="6135586"/>
                <a:ext cx="1375629" cy="1"/>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grpSp>
        <mc:AlternateContent xmlns:mc="http://schemas.openxmlformats.org/markup-compatibility/2006" xmlns:a14="http://schemas.microsoft.com/office/drawing/2010/main">
          <mc:Choice Requires="a14">
            <p:sp>
              <p:nvSpPr>
                <p:cNvPr id="7" name="文本框 19">
                  <a:extLst>
                    <a:ext uri="{FF2B5EF4-FFF2-40B4-BE49-F238E27FC236}">
                      <a16:creationId xmlns:a16="http://schemas.microsoft.com/office/drawing/2014/main" id="{5A6E4D12-6893-71AE-B665-5D7E932F2E29}"/>
                    </a:ext>
                  </a:extLst>
                </p:cNvPr>
                <p:cNvSpPr txBox="1"/>
                <p:nvPr/>
              </p:nvSpPr>
              <p:spPr>
                <a:xfrm>
                  <a:off x="6768082" y="5838243"/>
                  <a:ext cx="304955" cy="232756"/>
                </a:xfrm>
                <a:prstGeom prst="rect">
                  <a:avLst/>
                </a:prstGeom>
                <a:noFill/>
              </p:spPr>
              <p:txBody>
                <a:bodyPr wrap="non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𝑑</m:t>
                            </m:r>
                          </m:e>
                          <m:sub>
                            <m: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𝑗</m:t>
                            </m:r>
                          </m:sub>
                        </m:sSub>
                      </m:oMath>
                    </m:oMathPara>
                  </a14:m>
                  <a:endParaRPr lang="zh-CN" altLang="en-US" sz="1400" dirty="0"/>
                </a:p>
              </p:txBody>
            </p:sp>
          </mc:Choice>
          <mc:Fallback xmlns="">
            <p:sp>
              <p:nvSpPr>
                <p:cNvPr id="7" name="文本框 19">
                  <a:extLst>
                    <a:ext uri="{FF2B5EF4-FFF2-40B4-BE49-F238E27FC236}">
                      <a16:creationId xmlns:a16="http://schemas.microsoft.com/office/drawing/2014/main" id="{5A6E4D12-6893-71AE-B665-5D7E932F2E29}"/>
                    </a:ext>
                  </a:extLst>
                </p:cNvPr>
                <p:cNvSpPr txBox="1">
                  <a:spLocks noRot="1" noChangeAspect="1" noMove="1" noResize="1" noEditPoints="1" noAdjustHandles="1" noChangeArrowheads="1" noChangeShapeType="1" noTextEdit="1"/>
                </p:cNvSpPr>
                <p:nvPr/>
              </p:nvSpPr>
              <p:spPr>
                <a:xfrm>
                  <a:off x="6768082" y="5838243"/>
                  <a:ext cx="304955" cy="232756"/>
                </a:xfrm>
                <a:prstGeom prst="rect">
                  <a:avLst/>
                </a:prstGeom>
                <a:blipFill>
                  <a:blip r:embed="rId9"/>
                  <a:stretch>
                    <a:fillRect l="-31250" r="-56250" b="-958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20">
                  <a:extLst>
                    <a:ext uri="{FF2B5EF4-FFF2-40B4-BE49-F238E27FC236}">
                      <a16:creationId xmlns:a16="http://schemas.microsoft.com/office/drawing/2014/main" id="{03C09047-2BBD-895C-343A-7B1F0DB12F5B}"/>
                    </a:ext>
                  </a:extLst>
                </p:cNvPr>
                <p:cNvSpPr txBox="1"/>
                <p:nvPr/>
              </p:nvSpPr>
              <p:spPr>
                <a:xfrm>
                  <a:off x="5724326" y="6245109"/>
                  <a:ext cx="543739" cy="523220"/>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n-US" altLang="ja-JP" sz="1400" b="0" i="1" smtClean="0">
                            <a:latin typeface="Cambria Math" panose="02040503050406030204" pitchFamily="18" charset="0"/>
                          </a:rPr>
                          <m:t>𝑡</m:t>
                        </m:r>
                      </m:oMath>
                    </m:oMathPara>
                  </a14:m>
                  <a:endParaRPr lang="en-US" altLang="ja-JP" sz="1400" dirty="0"/>
                </a:p>
                <a:p>
                  <a:r>
                    <a:rPr lang="ja-JP" altLang="en-US" sz="1400" dirty="0"/>
                    <a:t>番目</a:t>
                  </a:r>
                  <a:endParaRPr lang="zh-CN" altLang="en-US" sz="1400" dirty="0"/>
                </a:p>
              </p:txBody>
            </p:sp>
          </mc:Choice>
          <mc:Fallback xmlns="">
            <p:sp>
              <p:nvSpPr>
                <p:cNvPr id="9" name="文本框 20">
                  <a:extLst>
                    <a:ext uri="{FF2B5EF4-FFF2-40B4-BE49-F238E27FC236}">
                      <a16:creationId xmlns:a16="http://schemas.microsoft.com/office/drawing/2014/main" id="{03C09047-2BBD-895C-343A-7B1F0DB12F5B}"/>
                    </a:ext>
                  </a:extLst>
                </p:cNvPr>
                <p:cNvSpPr txBox="1">
                  <a:spLocks noRot="1" noChangeAspect="1" noMove="1" noResize="1" noEditPoints="1" noAdjustHandles="1" noChangeArrowheads="1" noChangeShapeType="1" noTextEdit="1"/>
                </p:cNvSpPr>
                <p:nvPr/>
              </p:nvSpPr>
              <p:spPr>
                <a:xfrm>
                  <a:off x="5724326" y="6245109"/>
                  <a:ext cx="543739" cy="523220"/>
                </a:xfrm>
                <a:prstGeom prst="rect">
                  <a:avLst/>
                </a:prstGeom>
                <a:blipFill>
                  <a:blip r:embed="rId10"/>
                  <a:stretch>
                    <a:fillRect l="-5263" r="-59649" b="-7272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23">
                  <a:extLst>
                    <a:ext uri="{FF2B5EF4-FFF2-40B4-BE49-F238E27FC236}">
                      <a16:creationId xmlns:a16="http://schemas.microsoft.com/office/drawing/2014/main" id="{F1312DFC-717B-AA48-8E0F-91A5BA124494}"/>
                    </a:ext>
                  </a:extLst>
                </p:cNvPr>
                <p:cNvSpPr txBox="1"/>
                <p:nvPr/>
              </p:nvSpPr>
              <p:spPr>
                <a:xfrm>
                  <a:off x="7397966" y="6245109"/>
                  <a:ext cx="1031756" cy="523220"/>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14:m>
                    <m:oMathPara xmlns:m="http://schemas.openxmlformats.org/officeDocument/2006/math">
                      <m:oMathParaPr>
                        <m:jc m:val="centerGroup"/>
                      </m:oMathParaPr>
                      <m:oMath xmlns:m="http://schemas.openxmlformats.org/officeDocument/2006/math">
                        <m:d>
                          <m:dPr>
                            <m:ctrlPr>
                              <a:rPr lang="en-US" altLang="ja-JP" sz="1400" b="0" i="1" smtClean="0">
                                <a:latin typeface="Cambria Math" panose="02040503050406030204" pitchFamily="18" charset="0"/>
                              </a:rPr>
                            </m:ctrlPr>
                          </m:dPr>
                          <m:e>
                            <m:r>
                              <a:rPr lang="en-US" altLang="ja-JP" sz="1400" i="1">
                                <a:latin typeface="Cambria Math" panose="02040503050406030204" pitchFamily="18" charset="0"/>
                              </a:rPr>
                              <m:t>𝑡</m:t>
                            </m:r>
                            <m:r>
                              <a:rPr lang="en-US" altLang="ja-JP" sz="1400" i="1">
                                <a:latin typeface="Cambria Math" panose="02040503050406030204" pitchFamily="18" charset="0"/>
                              </a:rPr>
                              <m:t>+1</m:t>
                            </m:r>
                          </m:e>
                        </m:d>
                        <m:r>
                          <a:rPr lang="en-US" altLang="ja-JP" sz="1400" b="0" i="1" smtClean="0">
                            <a:latin typeface="Cambria Math" panose="02040503050406030204" pitchFamily="18" charset="0"/>
                          </a:rPr>
                          <m:t>%4</m:t>
                        </m:r>
                      </m:oMath>
                    </m:oMathPara>
                  </a14:m>
                  <a:endParaRPr lang="en-US" altLang="ja-JP" sz="1400" dirty="0"/>
                </a:p>
                <a:p>
                  <a:pPr algn="ctr"/>
                  <a:r>
                    <a:rPr lang="ja-JP" altLang="en-US" sz="1400" dirty="0"/>
                    <a:t>番目</a:t>
                  </a:r>
                  <a:endParaRPr lang="zh-CN" altLang="en-US" sz="1400" dirty="0"/>
                </a:p>
              </p:txBody>
            </p:sp>
          </mc:Choice>
          <mc:Fallback xmlns="">
            <p:sp>
              <p:nvSpPr>
                <p:cNvPr id="11" name="文本框 23">
                  <a:extLst>
                    <a:ext uri="{FF2B5EF4-FFF2-40B4-BE49-F238E27FC236}">
                      <a16:creationId xmlns:a16="http://schemas.microsoft.com/office/drawing/2014/main" id="{F1312DFC-717B-AA48-8E0F-91A5BA124494}"/>
                    </a:ext>
                  </a:extLst>
                </p:cNvPr>
                <p:cNvSpPr txBox="1">
                  <a:spLocks noRot="1" noChangeAspect="1" noMove="1" noResize="1" noEditPoints="1" noAdjustHandles="1" noChangeArrowheads="1" noChangeShapeType="1" noTextEdit="1"/>
                </p:cNvSpPr>
                <p:nvPr/>
              </p:nvSpPr>
              <p:spPr>
                <a:xfrm>
                  <a:off x="7397966" y="6245109"/>
                  <a:ext cx="1031756" cy="523220"/>
                </a:xfrm>
                <a:prstGeom prst="rect">
                  <a:avLst/>
                </a:prstGeom>
                <a:blipFill>
                  <a:blip r:embed="rId11"/>
                  <a:stretch>
                    <a:fillRect r="-41284" b="-72727"/>
                  </a:stretch>
                </a:blipFill>
              </p:spPr>
              <p:txBody>
                <a:bodyPr/>
                <a:lstStyle/>
                <a:p>
                  <a:r>
                    <a:rPr lang="zh-CN" altLang="en-US">
                      <a:noFill/>
                    </a:rPr>
                    <a:t> </a:t>
                  </a:r>
                </a:p>
              </p:txBody>
            </p:sp>
          </mc:Fallback>
        </mc:AlternateContent>
      </p:grpSp>
    </p:spTree>
    <p:extLst>
      <p:ext uri="{BB962C8B-B14F-4D97-AF65-F5344CB8AC3E}">
        <p14:creationId xmlns:p14="http://schemas.microsoft.com/office/powerpoint/2010/main" val="37153583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B6E63BE0-41B0-D57E-83CC-FD72E86CDDD2}"/>
              </a:ext>
            </a:extLst>
          </p:cNvPr>
          <p:cNvSpPr/>
          <p:nvPr/>
        </p:nvSpPr>
        <p:spPr>
          <a:xfrm>
            <a:off x="600364" y="798295"/>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63F05CBC-F035-ABE3-FD33-789197C7B356}"/>
              </a:ext>
            </a:extLst>
          </p:cNvPr>
          <p:cNvSpPr>
            <a:spLocks noGrp="1"/>
          </p:cNvSpPr>
          <p:nvPr>
            <p:ph type="title"/>
          </p:nvPr>
        </p:nvSpPr>
        <p:spPr>
          <a:xfrm>
            <a:off x="600364" y="71077"/>
            <a:ext cx="10532995" cy="598978"/>
          </a:xfrm>
        </p:spPr>
        <p:txBody>
          <a:bodyPr>
            <a:normAutofit fontScale="90000"/>
          </a:bodyPr>
          <a:lstStyle/>
          <a:p>
            <a:r>
              <a:rPr kumimoji="1" lang="en-US" altLang="zh-CN" b="1" dirty="0"/>
              <a:t>INTRODUCTION</a:t>
            </a:r>
            <a:endParaRPr kumimoji="1" lang="ja-JP" altLang="en-US" b="1" dirty="0"/>
          </a:p>
        </p:txBody>
      </p:sp>
      <mc:AlternateContent xmlns:mc="http://schemas.openxmlformats.org/markup-compatibility/2006" xmlns:a14="http://schemas.microsoft.com/office/drawing/2010/main">
        <mc:Choice Requires="a14">
          <p:sp>
            <p:nvSpPr>
              <p:cNvPr id="26" name="文本框 25">
                <a:extLst>
                  <a:ext uri="{FF2B5EF4-FFF2-40B4-BE49-F238E27FC236}">
                    <a16:creationId xmlns:a16="http://schemas.microsoft.com/office/drawing/2014/main" id="{DAA66376-9325-FAE4-D986-22BC134313CC}"/>
                  </a:ext>
                </a:extLst>
              </p:cNvPr>
              <p:cNvSpPr txBox="1"/>
              <p:nvPr/>
            </p:nvSpPr>
            <p:spPr>
              <a:xfrm>
                <a:off x="600364" y="3709526"/>
                <a:ext cx="7496348" cy="1753685"/>
              </a:xfrm>
              <a:prstGeom prst="rect">
                <a:avLst/>
              </a:prstGeom>
              <a:noFill/>
            </p:spPr>
            <p:txBody>
              <a:bodyPr wrap="none" rtlCol="0">
                <a:spAutoFit/>
              </a:bodyPr>
              <a:lstStyle/>
              <a:p>
                <a:r>
                  <a:rPr lang="en-US" altLang="ja-JP" sz="1600" dirty="0"/>
                  <a:t>QUBO</a:t>
                </a:r>
                <a:r>
                  <a:rPr lang="ja-JP" altLang="en-US" sz="1600" dirty="0"/>
                  <a:t>問題（制約なし）：</a:t>
                </a:r>
                <a:endParaRPr lang="en-US" altLang="ja-JP" sz="1600" dirty="0"/>
              </a:p>
              <a:p>
                <a:r>
                  <a:rPr lang="ja-JP" altLang="en-US" sz="1600" dirty="0"/>
                  <a:t>　　目的関数　＋</a:t>
                </a:r>
                <a14:m>
                  <m:oMath xmlns:m="http://schemas.openxmlformats.org/officeDocument/2006/math">
                    <m:r>
                      <a:rPr lang="en-US" altLang="ja-JP" sz="1600" b="0" i="1" smtClean="0">
                        <a:solidFill>
                          <a:srgbClr val="FF0000"/>
                        </a:solidFill>
                        <a:latin typeface="Cambria Math" panose="02040503050406030204" pitchFamily="18" charset="0"/>
                      </a:rPr>
                      <m:t>𝑤</m:t>
                    </m:r>
                    <m:r>
                      <a:rPr lang="en-US" altLang="ja-JP" sz="1600" b="0" i="1" smtClean="0">
                        <a:solidFill>
                          <a:srgbClr val="FF0000"/>
                        </a:solidFill>
                        <a:latin typeface="Cambria Math" panose="02040503050406030204" pitchFamily="18" charset="0"/>
                      </a:rPr>
                      <m:t> </m:t>
                    </m:r>
                  </m:oMath>
                </a14:m>
                <a:r>
                  <a:rPr lang="en-US" altLang="ja-JP" sz="1600" dirty="0"/>
                  <a:t>* </a:t>
                </a:r>
                <a:r>
                  <a:rPr lang="ja-JP" altLang="en-US" sz="1600" dirty="0">
                    <a:solidFill>
                      <a:srgbClr val="00B050"/>
                    </a:solidFill>
                  </a:rPr>
                  <a:t>制約条件から変換された</a:t>
                </a:r>
                <a:r>
                  <a:rPr lang="en-US" altLang="ja-JP" sz="1600" dirty="0">
                    <a:solidFill>
                      <a:srgbClr val="00B050"/>
                    </a:solidFill>
                  </a:rPr>
                  <a:t>QUBO</a:t>
                </a:r>
                <a:endParaRPr lang="en-US" altLang="zh-CN" sz="1600" dirty="0">
                  <a:solidFill>
                    <a:srgbClr val="00B050"/>
                  </a:solidFill>
                </a:endParaRPr>
              </a:p>
              <a:p>
                <a:pPr/>
                <a14:m>
                  <m:oMathPara xmlns:m="http://schemas.openxmlformats.org/officeDocument/2006/math">
                    <m:oMathParaPr>
                      <m:jc m:val="centerGroup"/>
                    </m:oMathParaPr>
                    <m:oMath xmlns:m="http://schemas.openxmlformats.org/officeDocument/2006/math">
                      <m:r>
                        <a:rPr lang="en-US" altLang="zh-CN" sz="1600" b="0" i="1" smtClean="0">
                          <a:latin typeface="Cambria Math" panose="02040503050406030204" pitchFamily="18" charset="0"/>
                        </a:rPr>
                        <m:t>𝑚𝑖𝑛</m:t>
                      </m:r>
                      <m:d>
                        <m:dPr>
                          <m:ctrlPr>
                            <a:rPr lang="en-US" altLang="zh-CN" sz="1600" b="0" i="1" smtClean="0">
                              <a:latin typeface="Cambria Math" panose="02040503050406030204" pitchFamily="18" charset="0"/>
                            </a:rPr>
                          </m:ctrlPr>
                        </m:dPr>
                        <m:e>
                          <m:nary>
                            <m:naryPr>
                              <m:chr m:val="∑"/>
                              <m:ctrlPr>
                                <a:rPr lang="en-US" altLang="zh-CN" sz="1600" i="1">
                                  <a:latin typeface="Cambria Math" panose="02040503050406030204" pitchFamily="18" charset="0"/>
                                </a:rPr>
                              </m:ctrlPr>
                            </m:naryPr>
                            <m:sub>
                              <m:r>
                                <m:rPr>
                                  <m:brk m:alnAt="23"/>
                                </m:rPr>
                                <a:rPr lang="en-US" altLang="zh-CN" sz="1600" i="1">
                                  <a:latin typeface="Cambria Math" panose="02040503050406030204" pitchFamily="18" charset="0"/>
                                </a:rPr>
                                <m:t>𝑖</m:t>
                              </m:r>
                              <m:r>
                                <a:rPr lang="en-US" altLang="zh-CN" sz="1600" i="1">
                                  <a:latin typeface="Cambria Math" panose="02040503050406030204" pitchFamily="18" charset="0"/>
                                </a:rPr>
                                <m:t>=1</m:t>
                              </m:r>
                            </m:sub>
                            <m:sup>
                              <m:r>
                                <a:rPr lang="en-US" altLang="zh-CN" sz="1600" i="1">
                                  <a:latin typeface="Cambria Math" panose="02040503050406030204" pitchFamily="18" charset="0"/>
                                </a:rPr>
                                <m:t>4</m:t>
                              </m:r>
                            </m:sup>
                            <m:e>
                              <m:nary>
                                <m:naryPr>
                                  <m:chr m:val="∑"/>
                                  <m:ctrlPr>
                                    <a:rPr lang="en-US" altLang="zh-CN" sz="1600" i="1">
                                      <a:latin typeface="Cambria Math" panose="02040503050406030204" pitchFamily="18" charset="0"/>
                                    </a:rPr>
                                  </m:ctrlPr>
                                </m:naryPr>
                                <m:sub>
                                  <m:r>
                                    <m:rPr>
                                      <m:brk m:alnAt="23"/>
                                    </m:rPr>
                                    <a:rPr lang="en-US" altLang="zh-CN" sz="1600" i="1">
                                      <a:latin typeface="Cambria Math" panose="02040503050406030204" pitchFamily="18" charset="0"/>
                                    </a:rPr>
                                    <m:t>𝑗</m:t>
                                  </m:r>
                                  <m:r>
                                    <a:rPr lang="en-US" altLang="zh-CN" sz="1600" i="1">
                                      <a:latin typeface="Cambria Math" panose="02040503050406030204" pitchFamily="18" charset="0"/>
                                    </a:rPr>
                                    <m:t>=1</m:t>
                                  </m:r>
                                </m:sub>
                                <m:sup>
                                  <m:r>
                                    <a:rPr lang="en-US" altLang="zh-CN" sz="1600" i="1">
                                      <a:latin typeface="Cambria Math" panose="02040503050406030204" pitchFamily="18" charset="0"/>
                                    </a:rPr>
                                    <m:t>4</m:t>
                                  </m:r>
                                </m:sup>
                                <m:e>
                                  <m:nary>
                                    <m:naryPr>
                                      <m:chr m:val="∑"/>
                                      <m:ctrlPr>
                                        <a:rPr lang="en-US" altLang="zh-CN" sz="1600" i="1">
                                          <a:latin typeface="Cambria Math" panose="02040503050406030204" pitchFamily="18" charset="0"/>
                                        </a:rPr>
                                      </m:ctrlPr>
                                    </m:naryPr>
                                    <m:sub>
                                      <m:r>
                                        <m:rPr>
                                          <m:brk m:alnAt="23"/>
                                        </m:rPr>
                                        <a:rPr lang="en-US" altLang="zh-CN" sz="1600" i="1">
                                          <a:latin typeface="Cambria Math" panose="02040503050406030204" pitchFamily="18" charset="0"/>
                                        </a:rPr>
                                        <m:t>𝑡</m:t>
                                      </m:r>
                                      <m:r>
                                        <a:rPr lang="en-US" altLang="zh-CN" sz="1600" i="1">
                                          <a:latin typeface="Cambria Math" panose="02040503050406030204" pitchFamily="18" charset="0"/>
                                        </a:rPr>
                                        <m:t>=1</m:t>
                                      </m:r>
                                    </m:sub>
                                    <m:sup>
                                      <m:r>
                                        <a:rPr lang="en-US" altLang="zh-CN" sz="1600" i="1">
                                          <a:latin typeface="Cambria Math" panose="02040503050406030204" pitchFamily="18" charset="0"/>
                                        </a:rPr>
                                        <m:t>4</m:t>
                                      </m:r>
                                    </m:sup>
                                    <m:e>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𝑑</m:t>
                                          </m:r>
                                        </m:e>
                                        <m:sub>
                                          <m:r>
                                            <a:rPr lang="en-US" altLang="zh-CN" sz="1600" i="1">
                                              <a:latin typeface="Cambria Math" panose="02040503050406030204" pitchFamily="18" charset="0"/>
                                            </a:rPr>
                                            <m:t>𝑖</m:t>
                                          </m:r>
                                          <m:r>
                                            <a:rPr lang="en-US" altLang="zh-CN" sz="1600" i="1">
                                              <a:latin typeface="Cambria Math" panose="02040503050406030204" pitchFamily="18" charset="0"/>
                                            </a:rPr>
                                            <m:t>,</m:t>
                                          </m:r>
                                          <m:r>
                                            <a:rPr lang="en-US" altLang="zh-CN" sz="1600" i="1">
                                              <a:latin typeface="Cambria Math" panose="02040503050406030204" pitchFamily="18" charset="0"/>
                                            </a:rPr>
                                            <m:t>𝑗</m:t>
                                          </m:r>
                                        </m:sub>
                                      </m:sSub>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𝑥</m:t>
                                          </m:r>
                                        </m:e>
                                        <m:sub>
                                          <m:r>
                                            <a:rPr lang="en-US" altLang="zh-CN" sz="1600" i="1">
                                              <a:latin typeface="Cambria Math" panose="02040503050406030204" pitchFamily="18" charset="0"/>
                                            </a:rPr>
                                            <m:t>𝑖</m:t>
                                          </m:r>
                                          <m:r>
                                            <a:rPr lang="en-US" altLang="zh-CN" sz="1600" i="1">
                                              <a:latin typeface="Cambria Math" panose="02040503050406030204" pitchFamily="18" charset="0"/>
                                            </a:rPr>
                                            <m:t>,</m:t>
                                          </m:r>
                                          <m:r>
                                            <a:rPr lang="en-US" altLang="zh-CN" sz="1600" i="1">
                                              <a:latin typeface="Cambria Math" panose="02040503050406030204" pitchFamily="18" charset="0"/>
                                            </a:rPr>
                                            <m:t>𝑡</m:t>
                                          </m:r>
                                        </m:sub>
                                      </m:sSub>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𝑥</m:t>
                                          </m:r>
                                        </m:e>
                                        <m:sub>
                                          <m:r>
                                            <a:rPr lang="en-US" altLang="zh-CN" sz="1600" i="1">
                                              <a:latin typeface="Cambria Math" panose="02040503050406030204" pitchFamily="18" charset="0"/>
                                            </a:rPr>
                                            <m:t>𝑗</m:t>
                                          </m:r>
                                          <m:r>
                                            <a:rPr lang="en-US" altLang="zh-CN" sz="1600" i="1">
                                              <a:latin typeface="Cambria Math" panose="02040503050406030204" pitchFamily="18" charset="0"/>
                                            </a:rPr>
                                            <m:t>,</m:t>
                                          </m:r>
                                          <m:d>
                                            <m:dPr>
                                              <m:ctrlPr>
                                                <a:rPr lang="en-US" altLang="zh-CN" sz="1600" i="1">
                                                  <a:latin typeface="Cambria Math" panose="02040503050406030204" pitchFamily="18" charset="0"/>
                                                </a:rPr>
                                              </m:ctrlPr>
                                            </m:dPr>
                                            <m:e>
                                              <m:r>
                                                <a:rPr lang="en-US" altLang="zh-CN" sz="1600" i="1">
                                                  <a:latin typeface="Cambria Math" panose="02040503050406030204" pitchFamily="18" charset="0"/>
                                                </a:rPr>
                                                <m:t>𝑡</m:t>
                                              </m:r>
                                              <m:r>
                                                <a:rPr lang="en-US" altLang="zh-CN" sz="1600" i="1">
                                                  <a:latin typeface="Cambria Math" panose="02040503050406030204" pitchFamily="18" charset="0"/>
                                                </a:rPr>
                                                <m:t>+1</m:t>
                                              </m:r>
                                            </m:e>
                                          </m:d>
                                          <m:r>
                                            <a:rPr lang="en-US" altLang="zh-CN" sz="1600" i="1">
                                              <a:latin typeface="Cambria Math" panose="02040503050406030204" pitchFamily="18" charset="0"/>
                                              <a:ea typeface="Cambria Math" panose="02040503050406030204" pitchFamily="18" charset="0"/>
                                            </a:rPr>
                                            <m:t>%</m:t>
                                          </m:r>
                                          <m:r>
                                            <a:rPr lang="en-US" altLang="zh-CN" sz="1600" i="1">
                                              <a:latin typeface="Cambria Math" panose="02040503050406030204" pitchFamily="18" charset="0"/>
                                              <a:ea typeface="Cambria Math" panose="02040503050406030204" pitchFamily="18" charset="0"/>
                                            </a:rPr>
                                            <m:t>𝑁</m:t>
                                          </m:r>
                                        </m:sub>
                                      </m:sSub>
                                    </m:e>
                                  </m:nary>
                                </m:e>
                              </m:nary>
                            </m:e>
                          </m:nary>
                          <m:r>
                            <a:rPr lang="en-US" altLang="zh-CN" sz="1600" i="1">
                              <a:latin typeface="Cambria Math" panose="02040503050406030204" pitchFamily="18" charset="0"/>
                              <a:ea typeface="Cambria Math" panose="02040503050406030204" pitchFamily="18" charset="0"/>
                            </a:rPr>
                            <m:t>+</m:t>
                          </m:r>
                          <m:r>
                            <a:rPr lang="en-US" altLang="zh-CN" sz="1600" i="1">
                              <a:solidFill>
                                <a:srgbClr val="FF0000"/>
                              </a:solidFill>
                              <a:latin typeface="Cambria Math" panose="02040503050406030204" pitchFamily="18" charset="0"/>
                              <a:ea typeface="Cambria Math" panose="02040503050406030204" pitchFamily="18" charset="0"/>
                            </a:rPr>
                            <m:t>𝑤</m:t>
                          </m:r>
                          <m:d>
                            <m:dPr>
                              <m:ctrlPr>
                                <a:rPr lang="en-US" altLang="zh-CN" sz="1600" i="1">
                                  <a:latin typeface="Cambria Math" panose="02040503050406030204" pitchFamily="18" charset="0"/>
                                  <a:ea typeface="Cambria Math" panose="02040503050406030204" pitchFamily="18" charset="0"/>
                                </a:rPr>
                              </m:ctrlPr>
                            </m:dPr>
                            <m:e>
                              <m:nary>
                                <m:naryPr>
                                  <m:chr m:val="∑"/>
                                  <m:ctrlPr>
                                    <a:rPr lang="zh-CN" altLang="en-US" sz="1600" i="1" smtClean="0">
                                      <a:solidFill>
                                        <a:srgbClr val="00B050"/>
                                      </a:solidFill>
                                      <a:latin typeface="Cambria Math" panose="02040503050406030204" pitchFamily="18" charset="0"/>
                                    </a:rPr>
                                  </m:ctrlPr>
                                </m:naryPr>
                                <m:sub>
                                  <m:r>
                                    <m:rPr>
                                      <m:brk m:alnAt="23"/>
                                    </m:rPr>
                                    <a:rPr lang="en-US" altLang="zh-CN" sz="1600" i="1">
                                      <a:solidFill>
                                        <a:srgbClr val="00B050"/>
                                      </a:solidFill>
                                      <a:latin typeface="Cambria Math" panose="02040503050406030204" pitchFamily="18" charset="0"/>
                                    </a:rPr>
                                    <m:t>𝑖</m:t>
                                  </m:r>
                                  <m:r>
                                    <a:rPr lang="en-US" altLang="zh-CN" sz="1600" i="1">
                                      <a:solidFill>
                                        <a:srgbClr val="00B050"/>
                                      </a:solidFill>
                                      <a:latin typeface="Cambria Math" panose="02040503050406030204" pitchFamily="18" charset="0"/>
                                    </a:rPr>
                                    <m:t>=1</m:t>
                                  </m:r>
                                </m:sub>
                                <m:sup>
                                  <m:r>
                                    <a:rPr lang="en-US" altLang="zh-CN" sz="1600" i="1">
                                      <a:solidFill>
                                        <a:srgbClr val="00B050"/>
                                      </a:solidFill>
                                      <a:latin typeface="Cambria Math" panose="02040503050406030204" pitchFamily="18" charset="0"/>
                                    </a:rPr>
                                    <m:t>4</m:t>
                                  </m:r>
                                </m:sup>
                                <m:e>
                                  <m:sSup>
                                    <m:sSupPr>
                                      <m:ctrlPr>
                                        <a:rPr lang="en-US" altLang="zh-CN" sz="1600" i="1">
                                          <a:solidFill>
                                            <a:srgbClr val="00B050"/>
                                          </a:solidFill>
                                          <a:latin typeface="Cambria Math" panose="02040503050406030204" pitchFamily="18" charset="0"/>
                                        </a:rPr>
                                      </m:ctrlPr>
                                    </m:sSupPr>
                                    <m:e>
                                      <m:d>
                                        <m:dPr>
                                          <m:ctrlPr>
                                            <a:rPr lang="en-US" altLang="zh-CN" sz="1600" i="1">
                                              <a:solidFill>
                                                <a:srgbClr val="00B050"/>
                                              </a:solidFill>
                                              <a:latin typeface="Cambria Math" panose="02040503050406030204" pitchFamily="18" charset="0"/>
                                            </a:rPr>
                                          </m:ctrlPr>
                                        </m:dPr>
                                        <m:e>
                                          <m:nary>
                                            <m:naryPr>
                                              <m:chr m:val="∑"/>
                                              <m:ctrlPr>
                                                <a:rPr lang="en-US" altLang="zh-CN" sz="1600" i="1">
                                                  <a:solidFill>
                                                    <a:srgbClr val="00B050"/>
                                                  </a:solidFill>
                                                  <a:latin typeface="Cambria Math" panose="02040503050406030204" pitchFamily="18" charset="0"/>
                                                </a:rPr>
                                              </m:ctrlPr>
                                            </m:naryPr>
                                            <m:sub>
                                              <m:r>
                                                <m:rPr>
                                                  <m:brk m:alnAt="23"/>
                                                </m:rPr>
                                                <a:rPr lang="en-US" altLang="zh-CN" sz="1600" i="1">
                                                  <a:solidFill>
                                                    <a:srgbClr val="00B050"/>
                                                  </a:solidFill>
                                                  <a:latin typeface="Cambria Math" panose="02040503050406030204" pitchFamily="18" charset="0"/>
                                                </a:rPr>
                                                <m:t>𝑡</m:t>
                                              </m:r>
                                              <m:r>
                                                <a:rPr lang="en-US" altLang="zh-CN" sz="1600" i="1">
                                                  <a:solidFill>
                                                    <a:srgbClr val="00B050"/>
                                                  </a:solidFill>
                                                  <a:latin typeface="Cambria Math" panose="02040503050406030204" pitchFamily="18" charset="0"/>
                                                </a:rPr>
                                                <m:t>=1</m:t>
                                              </m:r>
                                            </m:sub>
                                            <m:sup>
                                              <m:r>
                                                <a:rPr lang="en-US" altLang="zh-CN" sz="1600" i="1">
                                                  <a:solidFill>
                                                    <a:srgbClr val="00B050"/>
                                                  </a:solidFill>
                                                  <a:latin typeface="Cambria Math" panose="02040503050406030204" pitchFamily="18" charset="0"/>
                                                </a:rPr>
                                                <m:t>4</m:t>
                                              </m:r>
                                            </m:sup>
                                            <m:e>
                                              <m:sSub>
                                                <m:sSubPr>
                                                  <m:ctrlPr>
                                                    <a:rPr lang="en-US" altLang="zh-CN" sz="1600" i="1">
                                                      <a:solidFill>
                                                        <a:srgbClr val="00B050"/>
                                                      </a:solidFill>
                                                      <a:latin typeface="Cambria Math" panose="02040503050406030204" pitchFamily="18" charset="0"/>
                                                    </a:rPr>
                                                  </m:ctrlPr>
                                                </m:sSubPr>
                                                <m:e>
                                                  <m:r>
                                                    <a:rPr lang="en-US" altLang="zh-CN" sz="1600" i="1">
                                                      <a:solidFill>
                                                        <a:srgbClr val="00B050"/>
                                                      </a:solidFill>
                                                      <a:latin typeface="Cambria Math" panose="02040503050406030204" pitchFamily="18" charset="0"/>
                                                    </a:rPr>
                                                    <m:t>𝑥</m:t>
                                                  </m:r>
                                                </m:e>
                                                <m:sub>
                                                  <m:r>
                                                    <a:rPr lang="en-US" altLang="zh-CN" sz="1600" i="1">
                                                      <a:solidFill>
                                                        <a:srgbClr val="00B050"/>
                                                      </a:solidFill>
                                                      <a:latin typeface="Cambria Math" panose="02040503050406030204" pitchFamily="18" charset="0"/>
                                                    </a:rPr>
                                                    <m:t>𝑖</m:t>
                                                  </m:r>
                                                  <m:r>
                                                    <a:rPr lang="en-US" altLang="zh-CN" sz="1600" i="1">
                                                      <a:solidFill>
                                                        <a:srgbClr val="00B050"/>
                                                      </a:solidFill>
                                                      <a:latin typeface="Cambria Math" panose="02040503050406030204" pitchFamily="18" charset="0"/>
                                                    </a:rPr>
                                                    <m:t>,</m:t>
                                                  </m:r>
                                                  <m:r>
                                                    <a:rPr lang="en-US" altLang="zh-CN" sz="1600" i="1">
                                                      <a:solidFill>
                                                        <a:srgbClr val="00B050"/>
                                                      </a:solidFill>
                                                      <a:latin typeface="Cambria Math" panose="02040503050406030204" pitchFamily="18" charset="0"/>
                                                    </a:rPr>
                                                    <m:t>𝑡</m:t>
                                                  </m:r>
                                                </m:sub>
                                              </m:sSub>
                                            </m:e>
                                          </m:nary>
                                          <m:r>
                                            <a:rPr lang="en-US" altLang="zh-CN" sz="1600" i="1">
                                              <a:solidFill>
                                                <a:srgbClr val="00B050"/>
                                              </a:solidFill>
                                              <a:latin typeface="Cambria Math" panose="02040503050406030204" pitchFamily="18" charset="0"/>
                                            </a:rPr>
                                            <m:t>−1</m:t>
                                          </m:r>
                                        </m:e>
                                      </m:d>
                                    </m:e>
                                    <m:sup>
                                      <m:r>
                                        <a:rPr lang="en-US" altLang="zh-CN" sz="1600" i="1">
                                          <a:solidFill>
                                            <a:srgbClr val="00B050"/>
                                          </a:solidFill>
                                          <a:latin typeface="Cambria Math" panose="02040503050406030204" pitchFamily="18" charset="0"/>
                                        </a:rPr>
                                        <m:t>2</m:t>
                                      </m:r>
                                    </m:sup>
                                  </m:sSup>
                                </m:e>
                              </m:nary>
                              <m:r>
                                <a:rPr lang="en-US" altLang="zh-CN" sz="1600" i="1">
                                  <a:solidFill>
                                    <a:srgbClr val="00B050"/>
                                  </a:solidFill>
                                  <a:latin typeface="Cambria Math" panose="02040503050406030204" pitchFamily="18" charset="0"/>
                                </a:rPr>
                                <m:t>+</m:t>
                              </m:r>
                              <m:nary>
                                <m:naryPr>
                                  <m:chr m:val="∑"/>
                                  <m:ctrlPr>
                                    <a:rPr lang="zh-CN" altLang="en-US" sz="1600" i="1">
                                      <a:solidFill>
                                        <a:srgbClr val="00B050"/>
                                      </a:solidFill>
                                      <a:latin typeface="Cambria Math" panose="02040503050406030204" pitchFamily="18" charset="0"/>
                                    </a:rPr>
                                  </m:ctrlPr>
                                </m:naryPr>
                                <m:sub>
                                  <m:r>
                                    <m:rPr>
                                      <m:brk m:alnAt="23"/>
                                    </m:rPr>
                                    <a:rPr lang="en-US" altLang="zh-CN" sz="1600" i="1">
                                      <a:solidFill>
                                        <a:srgbClr val="00B050"/>
                                      </a:solidFill>
                                      <a:latin typeface="Cambria Math" panose="02040503050406030204" pitchFamily="18" charset="0"/>
                                    </a:rPr>
                                    <m:t>𝑡</m:t>
                                  </m:r>
                                  <m:r>
                                    <a:rPr lang="en-US" altLang="zh-CN" sz="1600" i="1">
                                      <a:solidFill>
                                        <a:srgbClr val="00B050"/>
                                      </a:solidFill>
                                      <a:latin typeface="Cambria Math" panose="02040503050406030204" pitchFamily="18" charset="0"/>
                                    </a:rPr>
                                    <m:t>=1</m:t>
                                  </m:r>
                                </m:sub>
                                <m:sup>
                                  <m:r>
                                    <a:rPr lang="en-US" altLang="zh-CN" sz="1600" i="1">
                                      <a:solidFill>
                                        <a:srgbClr val="00B050"/>
                                      </a:solidFill>
                                      <a:latin typeface="Cambria Math" panose="02040503050406030204" pitchFamily="18" charset="0"/>
                                    </a:rPr>
                                    <m:t>4</m:t>
                                  </m:r>
                                </m:sup>
                                <m:e>
                                  <m:sSup>
                                    <m:sSupPr>
                                      <m:ctrlPr>
                                        <a:rPr lang="en-US" altLang="zh-CN" sz="1600" i="1">
                                          <a:solidFill>
                                            <a:srgbClr val="00B050"/>
                                          </a:solidFill>
                                          <a:latin typeface="Cambria Math" panose="02040503050406030204" pitchFamily="18" charset="0"/>
                                        </a:rPr>
                                      </m:ctrlPr>
                                    </m:sSupPr>
                                    <m:e>
                                      <m:d>
                                        <m:dPr>
                                          <m:ctrlPr>
                                            <a:rPr lang="en-US" altLang="zh-CN" sz="1600" i="1">
                                              <a:solidFill>
                                                <a:srgbClr val="00B050"/>
                                              </a:solidFill>
                                              <a:latin typeface="Cambria Math" panose="02040503050406030204" pitchFamily="18" charset="0"/>
                                            </a:rPr>
                                          </m:ctrlPr>
                                        </m:dPr>
                                        <m:e>
                                          <m:nary>
                                            <m:naryPr>
                                              <m:chr m:val="∑"/>
                                              <m:ctrlPr>
                                                <a:rPr lang="en-US" altLang="zh-CN" sz="1600" i="1">
                                                  <a:solidFill>
                                                    <a:srgbClr val="00B050"/>
                                                  </a:solidFill>
                                                  <a:latin typeface="Cambria Math" panose="02040503050406030204" pitchFamily="18" charset="0"/>
                                                </a:rPr>
                                              </m:ctrlPr>
                                            </m:naryPr>
                                            <m:sub>
                                              <m:r>
                                                <m:rPr>
                                                  <m:brk m:alnAt="23"/>
                                                </m:rPr>
                                                <a:rPr lang="en-US" altLang="zh-CN" sz="1600" i="1">
                                                  <a:solidFill>
                                                    <a:srgbClr val="00B050"/>
                                                  </a:solidFill>
                                                  <a:latin typeface="Cambria Math" panose="02040503050406030204" pitchFamily="18" charset="0"/>
                                                </a:rPr>
                                                <m:t>𝑖</m:t>
                                              </m:r>
                                              <m:r>
                                                <a:rPr lang="en-US" altLang="zh-CN" sz="1600" i="1">
                                                  <a:solidFill>
                                                    <a:srgbClr val="00B050"/>
                                                  </a:solidFill>
                                                  <a:latin typeface="Cambria Math" panose="02040503050406030204" pitchFamily="18" charset="0"/>
                                                </a:rPr>
                                                <m:t>=1</m:t>
                                              </m:r>
                                            </m:sub>
                                            <m:sup>
                                              <m:r>
                                                <a:rPr lang="en-US" altLang="zh-CN" sz="1600" i="1">
                                                  <a:solidFill>
                                                    <a:srgbClr val="00B050"/>
                                                  </a:solidFill>
                                                  <a:latin typeface="Cambria Math" panose="02040503050406030204" pitchFamily="18" charset="0"/>
                                                </a:rPr>
                                                <m:t>4</m:t>
                                              </m:r>
                                            </m:sup>
                                            <m:e>
                                              <m:sSub>
                                                <m:sSubPr>
                                                  <m:ctrlPr>
                                                    <a:rPr lang="en-US" altLang="zh-CN" sz="1600" i="1">
                                                      <a:solidFill>
                                                        <a:srgbClr val="00B050"/>
                                                      </a:solidFill>
                                                      <a:latin typeface="Cambria Math" panose="02040503050406030204" pitchFamily="18" charset="0"/>
                                                    </a:rPr>
                                                  </m:ctrlPr>
                                                </m:sSubPr>
                                                <m:e>
                                                  <m:r>
                                                    <a:rPr lang="en-US" altLang="zh-CN" sz="1600" i="1">
                                                      <a:solidFill>
                                                        <a:srgbClr val="00B050"/>
                                                      </a:solidFill>
                                                      <a:latin typeface="Cambria Math" panose="02040503050406030204" pitchFamily="18" charset="0"/>
                                                    </a:rPr>
                                                    <m:t>𝑥</m:t>
                                                  </m:r>
                                                </m:e>
                                                <m:sub>
                                                  <m:r>
                                                    <a:rPr lang="en-US" altLang="zh-CN" sz="1600" i="1">
                                                      <a:solidFill>
                                                        <a:srgbClr val="00B050"/>
                                                      </a:solidFill>
                                                      <a:latin typeface="Cambria Math" panose="02040503050406030204" pitchFamily="18" charset="0"/>
                                                    </a:rPr>
                                                    <m:t>𝑖</m:t>
                                                  </m:r>
                                                  <m:r>
                                                    <a:rPr lang="en-US" altLang="zh-CN" sz="1600" i="1">
                                                      <a:solidFill>
                                                        <a:srgbClr val="00B050"/>
                                                      </a:solidFill>
                                                      <a:latin typeface="Cambria Math" panose="02040503050406030204" pitchFamily="18" charset="0"/>
                                                    </a:rPr>
                                                    <m:t>,</m:t>
                                                  </m:r>
                                                  <m:r>
                                                    <a:rPr lang="en-US" altLang="zh-CN" sz="1600" i="1">
                                                      <a:solidFill>
                                                        <a:srgbClr val="00B050"/>
                                                      </a:solidFill>
                                                      <a:latin typeface="Cambria Math" panose="02040503050406030204" pitchFamily="18" charset="0"/>
                                                    </a:rPr>
                                                    <m:t>𝑡</m:t>
                                                  </m:r>
                                                </m:sub>
                                              </m:sSub>
                                            </m:e>
                                          </m:nary>
                                          <m:r>
                                            <a:rPr lang="en-US" altLang="zh-CN" sz="1600" i="1">
                                              <a:solidFill>
                                                <a:srgbClr val="00B050"/>
                                              </a:solidFill>
                                              <a:latin typeface="Cambria Math" panose="02040503050406030204" pitchFamily="18" charset="0"/>
                                            </a:rPr>
                                            <m:t>−1</m:t>
                                          </m:r>
                                        </m:e>
                                      </m:d>
                                    </m:e>
                                    <m:sup>
                                      <m:r>
                                        <a:rPr lang="en-US" altLang="zh-CN" sz="1600" i="1">
                                          <a:solidFill>
                                            <a:srgbClr val="00B050"/>
                                          </a:solidFill>
                                          <a:latin typeface="Cambria Math" panose="02040503050406030204" pitchFamily="18" charset="0"/>
                                        </a:rPr>
                                        <m:t>2</m:t>
                                      </m:r>
                                    </m:sup>
                                  </m:sSup>
                                </m:e>
                              </m:nary>
                            </m:e>
                          </m:d>
                        </m:e>
                      </m:d>
                    </m:oMath>
                  </m:oMathPara>
                </a14:m>
                <a:endParaRPr lang="en-US" altLang="zh-CN" sz="1600" dirty="0"/>
              </a:p>
            </p:txBody>
          </p:sp>
        </mc:Choice>
        <mc:Fallback xmlns="">
          <p:sp>
            <p:nvSpPr>
              <p:cNvPr id="26" name="文本框 25">
                <a:extLst>
                  <a:ext uri="{FF2B5EF4-FFF2-40B4-BE49-F238E27FC236}">
                    <a16:creationId xmlns:a16="http://schemas.microsoft.com/office/drawing/2014/main" id="{DAA66376-9325-FAE4-D986-22BC134313CC}"/>
                  </a:ext>
                </a:extLst>
              </p:cNvPr>
              <p:cNvSpPr txBox="1">
                <a:spLocks noRot="1" noChangeAspect="1" noMove="1" noResize="1" noEditPoints="1" noAdjustHandles="1" noChangeArrowheads="1" noChangeShapeType="1" noTextEdit="1"/>
              </p:cNvSpPr>
              <p:nvPr/>
            </p:nvSpPr>
            <p:spPr>
              <a:xfrm>
                <a:off x="600364" y="3709526"/>
                <a:ext cx="7496348" cy="1753685"/>
              </a:xfrm>
              <a:prstGeom prst="rect">
                <a:avLst/>
              </a:prstGeom>
              <a:blipFill>
                <a:blip r:embed="rId2"/>
                <a:stretch>
                  <a:fillRect l="-407" t="-1045"/>
                </a:stretch>
              </a:blipFill>
            </p:spPr>
            <p:txBody>
              <a:bodyPr/>
              <a:lstStyle/>
              <a:p>
                <a:r>
                  <a:rPr lang="zh-CN" altLang="en-US">
                    <a:noFill/>
                  </a:rPr>
                  <a:t> </a:t>
                </a:r>
              </a:p>
            </p:txBody>
          </p:sp>
        </mc:Fallback>
      </mc:AlternateContent>
      <p:sp>
        <p:nvSpPr>
          <p:cNvPr id="3" name="文本框 2">
            <a:extLst>
              <a:ext uri="{FF2B5EF4-FFF2-40B4-BE49-F238E27FC236}">
                <a16:creationId xmlns:a16="http://schemas.microsoft.com/office/drawing/2014/main" id="{F08B1332-1C28-F886-7716-4B54A1365070}"/>
              </a:ext>
            </a:extLst>
          </p:cNvPr>
          <p:cNvSpPr txBox="1"/>
          <p:nvPr/>
        </p:nvSpPr>
        <p:spPr>
          <a:xfrm>
            <a:off x="7999040" y="4571835"/>
            <a:ext cx="4319452" cy="526588"/>
          </a:xfrm>
          <a:prstGeom prst="rect">
            <a:avLst/>
          </a:prstGeom>
          <a:noFill/>
        </p:spPr>
        <p:txBody>
          <a:bodyPr wrap="square">
            <a:spAutoFit/>
          </a:bodyPr>
          <a:lstStyle/>
          <a:p>
            <a:r>
              <a:rPr lang="ja-JP" altLang="en-US" sz="1400" b="0" i="0" dirty="0">
                <a:solidFill>
                  <a:srgbClr val="374151"/>
                </a:solidFill>
                <a:effectLst/>
                <a:latin typeface="Söhne"/>
              </a:rPr>
              <a:t>ペナルティー法は主要な課題：</a:t>
            </a:r>
            <a:endParaRPr lang="en-US" altLang="ja-JP" sz="1400" b="0" i="0" dirty="0">
              <a:solidFill>
                <a:srgbClr val="374151"/>
              </a:solidFill>
              <a:effectLst/>
              <a:latin typeface="Söhne"/>
            </a:endParaRPr>
          </a:p>
          <a:p>
            <a:r>
              <a:rPr lang="ja-JP" altLang="en-US" sz="1400" b="0" i="0" dirty="0">
                <a:solidFill>
                  <a:srgbClr val="374151"/>
                </a:solidFill>
                <a:effectLst/>
                <a:latin typeface="Söhne"/>
              </a:rPr>
              <a:t>ペナルティー項の重みづけが常に明確でないこと</a:t>
            </a:r>
            <a:endParaRPr lang="zh-CN" altLang="en-US" sz="1400" dirty="0"/>
          </a:p>
        </p:txBody>
      </p:sp>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278ECB4C-A471-C2E4-22B1-E6A9FF58D32A}"/>
                  </a:ext>
                </a:extLst>
              </p:cNvPr>
              <p:cNvSpPr txBox="1"/>
              <p:nvPr/>
            </p:nvSpPr>
            <p:spPr>
              <a:xfrm>
                <a:off x="766354" y="5484963"/>
                <a:ext cx="7521226" cy="1569660"/>
              </a:xfrm>
              <a:prstGeom prst="rect">
                <a:avLst/>
              </a:prstGeom>
              <a:noFill/>
            </p:spPr>
            <p:txBody>
              <a:bodyPr wrap="none" rtlCol="0">
                <a:spAutoFit/>
              </a:bodyPr>
              <a:lstStyle/>
              <a:p>
                <a:pPr marL="285750" indent="-285750">
                  <a:buFont typeface="Arial" panose="020B0604020202020204" pitchFamily="34" charset="0"/>
                  <a:buChar char="•"/>
                </a:pPr>
                <a:r>
                  <a:rPr lang="ja-JP" altLang="en-US" sz="1600" dirty="0"/>
                  <a:t>大き過ぎる</a:t>
                </a:r>
                <a14:m>
                  <m:oMath xmlns:m="http://schemas.openxmlformats.org/officeDocument/2006/math">
                    <m:r>
                      <a:rPr lang="en-US" altLang="ja-JP" sz="1600" b="0" i="1" smtClean="0">
                        <a:solidFill>
                          <a:srgbClr val="FF0000"/>
                        </a:solidFill>
                        <a:latin typeface="Cambria Math" panose="02040503050406030204" pitchFamily="18" charset="0"/>
                      </a:rPr>
                      <m:t>𝑤</m:t>
                    </m:r>
                  </m:oMath>
                </a14:m>
                <a:r>
                  <a:rPr lang="ja-JP" altLang="en-US" sz="1600" dirty="0"/>
                  <a:t>：実行可能解と実行不可能解の差が大きくて（</a:t>
                </a:r>
                <a:r>
                  <a:rPr lang="en-US" altLang="ja-JP" sz="1600" dirty="0"/>
                  <a:t> large jumps </a:t>
                </a:r>
                <a:r>
                  <a:rPr lang="ja-JP" altLang="en-US" sz="1600" dirty="0"/>
                  <a:t>）、</a:t>
                </a:r>
                <a:endParaRPr lang="en-US" altLang="ja-JP" sz="1600" dirty="0"/>
              </a:p>
              <a:p>
                <a:r>
                  <a:rPr lang="ja-JP" altLang="en-US" sz="1600" dirty="0"/>
                  <a:t>　　　　　　　ソルバーに悪影響を与える</a:t>
                </a:r>
                <a:endParaRPr lang="en-US" altLang="ja-JP" sz="1600" dirty="0"/>
              </a:p>
              <a:p>
                <a:endParaRPr lang="en-US" altLang="zh-CN" sz="1600" dirty="0"/>
              </a:p>
              <a:p>
                <a:pPr marL="285750" indent="-285750">
                  <a:buFont typeface="Arial" panose="020B0604020202020204" pitchFamily="34" charset="0"/>
                  <a:buChar char="•"/>
                </a:pPr>
                <a:r>
                  <a:rPr lang="ja-JP" altLang="en-US" sz="1600" dirty="0"/>
                  <a:t>小さ過ぎる</a:t>
                </a:r>
                <a14:m>
                  <m:oMath xmlns:m="http://schemas.openxmlformats.org/officeDocument/2006/math">
                    <m:r>
                      <a:rPr lang="en-US" altLang="ja-JP" sz="1600" b="0" i="1" smtClean="0">
                        <a:solidFill>
                          <a:srgbClr val="FF0000"/>
                        </a:solidFill>
                        <a:latin typeface="Cambria Math" panose="02040503050406030204" pitchFamily="18" charset="0"/>
                      </a:rPr>
                      <m:t>𝑤</m:t>
                    </m:r>
                  </m:oMath>
                </a14:m>
                <a:r>
                  <a:rPr lang="ja-JP" altLang="en-US" sz="1600" dirty="0"/>
                  <a:t>：全域的最小値は実行不可能解になってしまう</a:t>
                </a:r>
                <a:endParaRPr lang="en-US" altLang="ja-JP" sz="1600" dirty="0"/>
              </a:p>
              <a:p>
                <a:r>
                  <a:rPr lang="ja-JP" altLang="en-US" sz="1600" dirty="0"/>
                  <a:t>　　　　　　（ペナルティー重みが足りない）</a:t>
                </a:r>
                <a:endParaRPr lang="en-US" altLang="zh-CN" sz="1600" dirty="0"/>
              </a:p>
              <a:p>
                <a:endParaRPr lang="zh-CN" altLang="en-US" sz="1600" dirty="0"/>
              </a:p>
            </p:txBody>
          </p:sp>
        </mc:Choice>
        <mc:Fallback xmlns="">
          <p:sp>
            <p:nvSpPr>
              <p:cNvPr id="7" name="文本框 6">
                <a:extLst>
                  <a:ext uri="{FF2B5EF4-FFF2-40B4-BE49-F238E27FC236}">
                    <a16:creationId xmlns:a16="http://schemas.microsoft.com/office/drawing/2014/main" id="{278ECB4C-A471-C2E4-22B1-E6A9FF58D32A}"/>
                  </a:ext>
                </a:extLst>
              </p:cNvPr>
              <p:cNvSpPr txBox="1">
                <a:spLocks noRot="1" noChangeAspect="1" noMove="1" noResize="1" noEditPoints="1" noAdjustHandles="1" noChangeArrowheads="1" noChangeShapeType="1" noTextEdit="1"/>
              </p:cNvSpPr>
              <p:nvPr/>
            </p:nvSpPr>
            <p:spPr>
              <a:xfrm>
                <a:off x="766354" y="5484963"/>
                <a:ext cx="7521226" cy="1569660"/>
              </a:xfrm>
              <a:prstGeom prst="rect">
                <a:avLst/>
              </a:prstGeom>
              <a:blipFill>
                <a:blip r:embed="rId3"/>
                <a:stretch>
                  <a:fillRect l="-324" t="-11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36B4D295-DA95-C8F4-6F90-1677B5922F13}"/>
                  </a:ext>
                </a:extLst>
              </p:cNvPr>
              <p:cNvSpPr txBox="1"/>
              <p:nvPr/>
            </p:nvSpPr>
            <p:spPr>
              <a:xfrm>
                <a:off x="600364" y="930902"/>
                <a:ext cx="5857875" cy="2078582"/>
              </a:xfrm>
              <a:prstGeom prst="rect">
                <a:avLst/>
              </a:prstGeom>
              <a:noFill/>
            </p:spPr>
            <p:txBody>
              <a:bodyPr wrap="square">
                <a:spAutoFit/>
              </a:bodyPr>
              <a:lstStyle/>
              <a:p>
                <a:r>
                  <a:rPr lang="en-US" altLang="zh-CN" sz="1400" dirty="0"/>
                  <a:t>CCO</a:t>
                </a:r>
                <a:r>
                  <a:rPr lang="ja-JP" altLang="en-US" sz="1400" dirty="0"/>
                  <a:t>問題（制約付き）：</a:t>
                </a:r>
                <a:endParaRPr lang="en-US" altLang="ja-JP" sz="1400" dirty="0"/>
              </a:p>
              <a:p>
                <a:r>
                  <a:rPr lang="ja-JP" altLang="en-US" sz="1400" dirty="0"/>
                  <a:t>　　　目的関数：</a:t>
                </a:r>
                <a:endParaRPr lang="en-US" altLang="zh-CN" sz="140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𝑚𝑖𝑛</m:t>
                      </m:r>
                      <m:d>
                        <m:dPr>
                          <m:ctrlPr>
                            <a:rPr lang="en-US" altLang="zh-CN" sz="1400" b="0" i="1" smtClean="0">
                              <a:latin typeface="Cambria Math" panose="02040503050406030204" pitchFamily="18" charset="0"/>
                            </a:rPr>
                          </m:ctrlPr>
                        </m:dPr>
                        <m:e>
                          <m:nary>
                            <m:naryPr>
                              <m:chr m:val="∑"/>
                              <m:ctrlPr>
                                <a:rPr lang="en-US" altLang="zh-CN" sz="1400" i="1">
                                  <a:latin typeface="Cambria Math" panose="02040503050406030204" pitchFamily="18" charset="0"/>
                                </a:rPr>
                              </m:ctrlPr>
                            </m:naryPr>
                            <m:sub>
                              <m:r>
                                <m:rPr>
                                  <m:brk m:alnAt="23"/>
                                </m:rPr>
                                <a:rPr lang="en-US" altLang="zh-CN" sz="1400" i="1">
                                  <a:latin typeface="Cambria Math" panose="02040503050406030204" pitchFamily="18" charset="0"/>
                                </a:rPr>
                                <m:t>𝑖</m:t>
                              </m:r>
                              <m:r>
                                <a:rPr lang="en-US" altLang="zh-CN" sz="1400" i="1">
                                  <a:latin typeface="Cambria Math" panose="02040503050406030204" pitchFamily="18" charset="0"/>
                                </a:rPr>
                                <m:t>=1</m:t>
                              </m:r>
                            </m:sub>
                            <m:sup>
                              <m:r>
                                <a:rPr lang="en-US" altLang="zh-CN" sz="1400" i="1">
                                  <a:latin typeface="Cambria Math" panose="02040503050406030204" pitchFamily="18" charset="0"/>
                                </a:rPr>
                                <m:t>4</m:t>
                              </m:r>
                            </m:sup>
                            <m:e>
                              <m:nary>
                                <m:naryPr>
                                  <m:chr m:val="∑"/>
                                  <m:ctrlPr>
                                    <a:rPr lang="en-US" altLang="zh-CN" sz="1400" i="1">
                                      <a:latin typeface="Cambria Math" panose="02040503050406030204" pitchFamily="18" charset="0"/>
                                    </a:rPr>
                                  </m:ctrlPr>
                                </m:naryPr>
                                <m:sub>
                                  <m:r>
                                    <m:rPr>
                                      <m:brk m:alnAt="23"/>
                                    </m:rPr>
                                    <a:rPr lang="en-US" altLang="zh-CN" sz="1400" i="1">
                                      <a:latin typeface="Cambria Math" panose="02040503050406030204" pitchFamily="18" charset="0"/>
                                    </a:rPr>
                                    <m:t>𝑗</m:t>
                                  </m:r>
                                  <m:r>
                                    <a:rPr lang="en-US" altLang="zh-CN" sz="1400" i="1">
                                      <a:latin typeface="Cambria Math" panose="02040503050406030204" pitchFamily="18" charset="0"/>
                                    </a:rPr>
                                    <m:t>=1</m:t>
                                  </m:r>
                                </m:sub>
                                <m:sup>
                                  <m:r>
                                    <a:rPr lang="en-US" altLang="zh-CN" sz="1400" i="1">
                                      <a:latin typeface="Cambria Math" panose="02040503050406030204" pitchFamily="18" charset="0"/>
                                    </a:rPr>
                                    <m:t>4</m:t>
                                  </m:r>
                                </m:sup>
                                <m:e>
                                  <m:nary>
                                    <m:naryPr>
                                      <m:chr m:val="∑"/>
                                      <m:ctrlPr>
                                        <a:rPr lang="en-US" altLang="zh-CN" sz="1400" i="1">
                                          <a:latin typeface="Cambria Math" panose="02040503050406030204" pitchFamily="18" charset="0"/>
                                        </a:rPr>
                                      </m:ctrlPr>
                                    </m:naryPr>
                                    <m:sub>
                                      <m:r>
                                        <m:rPr>
                                          <m:brk m:alnAt="23"/>
                                        </m:rPr>
                                        <a:rPr lang="en-US" altLang="zh-CN" sz="1400" i="1">
                                          <a:latin typeface="Cambria Math" panose="02040503050406030204" pitchFamily="18" charset="0"/>
                                        </a:rPr>
                                        <m:t>𝑡</m:t>
                                      </m:r>
                                      <m:r>
                                        <a:rPr lang="en-US" altLang="zh-CN" sz="1400" i="1">
                                          <a:latin typeface="Cambria Math" panose="02040503050406030204" pitchFamily="18" charset="0"/>
                                        </a:rPr>
                                        <m:t>=1</m:t>
                                      </m:r>
                                    </m:sub>
                                    <m:sup>
                                      <m:r>
                                        <a:rPr lang="en-US" altLang="zh-CN" sz="1400" i="1">
                                          <a:latin typeface="Cambria Math" panose="02040503050406030204" pitchFamily="18" charset="0"/>
                                        </a:rPr>
                                        <m:t>4</m:t>
                                      </m:r>
                                    </m:sup>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𝑑</m:t>
                                          </m:r>
                                        </m:e>
                                        <m:sub>
                                          <m:r>
                                            <a:rPr lang="en-US" altLang="zh-CN" sz="1400" i="1">
                                              <a:latin typeface="Cambria Math" panose="02040503050406030204" pitchFamily="18" charset="0"/>
                                            </a:rPr>
                                            <m:t>𝑖</m:t>
                                          </m:r>
                                          <m:r>
                                            <a:rPr lang="en-US" altLang="zh-CN" sz="1400" i="1">
                                              <a:latin typeface="Cambria Math" panose="02040503050406030204" pitchFamily="18" charset="0"/>
                                            </a:rPr>
                                            <m:t>,</m:t>
                                          </m:r>
                                          <m:r>
                                            <a:rPr lang="en-US" altLang="zh-CN" sz="1400" i="1">
                                              <a:latin typeface="Cambria Math" panose="02040503050406030204" pitchFamily="18" charset="0"/>
                                            </a:rPr>
                                            <m:t>𝑗</m:t>
                                          </m:r>
                                        </m:sub>
                                      </m:sSub>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𝑖</m:t>
                                          </m:r>
                                          <m:r>
                                            <a:rPr lang="en-US" altLang="zh-CN" sz="1400" i="1">
                                              <a:latin typeface="Cambria Math" panose="02040503050406030204" pitchFamily="18" charset="0"/>
                                            </a:rPr>
                                            <m:t>,</m:t>
                                          </m:r>
                                          <m:r>
                                            <a:rPr lang="en-US" altLang="zh-CN" sz="1400" i="1">
                                              <a:latin typeface="Cambria Math" panose="02040503050406030204" pitchFamily="18" charset="0"/>
                                            </a:rPr>
                                            <m:t>𝑡</m:t>
                                          </m:r>
                                        </m:sub>
                                      </m:sSub>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𝑗</m:t>
                                          </m:r>
                                          <m:r>
                                            <a:rPr lang="en-US" altLang="zh-CN" sz="1400" i="1">
                                              <a:latin typeface="Cambria Math" panose="02040503050406030204" pitchFamily="18" charset="0"/>
                                            </a:rPr>
                                            <m:t>,</m:t>
                                          </m:r>
                                          <m:d>
                                            <m:dPr>
                                              <m:ctrlPr>
                                                <a:rPr lang="en-US" altLang="zh-CN" sz="1400" i="1">
                                                  <a:latin typeface="Cambria Math" panose="02040503050406030204" pitchFamily="18" charset="0"/>
                                                </a:rPr>
                                              </m:ctrlPr>
                                            </m:dPr>
                                            <m:e>
                                              <m:r>
                                                <a:rPr lang="en-US" altLang="zh-CN" sz="1400" i="1">
                                                  <a:latin typeface="Cambria Math" panose="02040503050406030204" pitchFamily="18" charset="0"/>
                                                </a:rPr>
                                                <m:t>𝑡</m:t>
                                              </m:r>
                                              <m:r>
                                                <a:rPr lang="en-US" altLang="zh-CN" sz="1400" i="1">
                                                  <a:latin typeface="Cambria Math" panose="02040503050406030204" pitchFamily="18" charset="0"/>
                                                </a:rPr>
                                                <m:t>+1</m:t>
                                              </m:r>
                                            </m:e>
                                          </m:d>
                                          <m:r>
                                            <a:rPr lang="en-US" altLang="zh-CN" sz="1400" i="1">
                                              <a:latin typeface="Cambria Math" panose="02040503050406030204" pitchFamily="18" charset="0"/>
                                              <a:ea typeface="Cambria Math" panose="02040503050406030204" pitchFamily="18" charset="0"/>
                                            </a:rPr>
                                            <m:t>%4</m:t>
                                          </m:r>
                                        </m:sub>
                                      </m:sSub>
                                    </m:e>
                                  </m:nary>
                                </m:e>
                              </m:nary>
                            </m:e>
                          </m:nary>
                        </m:e>
                      </m:d>
                    </m:oMath>
                  </m:oMathPara>
                </a14:m>
                <a:endParaRPr lang="en-US" altLang="zh-CN" sz="1400" dirty="0"/>
              </a:p>
              <a:p>
                <a:endParaRPr lang="en-US" altLang="zh-CN" sz="1400" dirty="0"/>
              </a:p>
              <a:p>
                <a:r>
                  <a:rPr lang="ja-JP" altLang="en-US" sz="1400" dirty="0"/>
                  <a:t>　　　</a:t>
                </a:r>
                <a:r>
                  <a:rPr lang="en-US" altLang="ja-JP" sz="1400" dirty="0" err="1"/>
                  <a:t>s.t.</a:t>
                </a:r>
                <a:r>
                  <a:rPr lang="en-US" altLang="ja-JP" sz="1400" dirty="0"/>
                  <a:t>  (subject to) </a:t>
                </a:r>
                <a:r>
                  <a:rPr lang="ja-JP" altLang="en-US" sz="1400" dirty="0"/>
                  <a:t>：</a:t>
                </a:r>
                <a:endParaRPr lang="en-US" altLang="ja-JP" sz="1400" dirty="0"/>
              </a:p>
              <a:p>
                <a:r>
                  <a:rPr lang="en-US" altLang="ja-JP" sz="1400" dirty="0"/>
                  <a:t>	</a:t>
                </a:r>
                <a:r>
                  <a:rPr lang="ja-JP" altLang="en-US" sz="1400" dirty="0"/>
                  <a:t>　　</a:t>
                </a:r>
                <a:r>
                  <a:rPr lang="ja-JP" altLang="en-US" sz="1400" b="1" dirty="0"/>
                  <a:t>①</a:t>
                </a:r>
                <a:r>
                  <a:rPr lang="ja-JP" altLang="en-US" sz="1400" dirty="0"/>
                  <a:t>各町は</a:t>
                </a:r>
                <a:r>
                  <a:rPr lang="en-US" altLang="ja-JP" sz="1400" dirty="0"/>
                  <a:t>1</a:t>
                </a:r>
                <a:r>
                  <a:rPr lang="ja-JP" altLang="en-US" sz="1400" dirty="0"/>
                  <a:t>回しか訪れてはいけない</a:t>
                </a:r>
                <a:endParaRPr lang="en-US" altLang="ja-JP" sz="1400" dirty="0"/>
              </a:p>
              <a:p>
                <a:r>
                  <a:rPr lang="en-US" altLang="ja-JP" sz="1400" dirty="0"/>
                  <a:t>	</a:t>
                </a:r>
                <a:r>
                  <a:rPr lang="ja-JP" altLang="en-US" sz="1400" dirty="0"/>
                  <a:t>　　</a:t>
                </a:r>
                <a:r>
                  <a:rPr lang="ja-JP" altLang="en-US" sz="1400" b="1" dirty="0"/>
                  <a:t>②</a:t>
                </a:r>
                <a:r>
                  <a:rPr lang="ja-JP" altLang="en-US" sz="1400" dirty="0"/>
                  <a:t>同じタイミングに複数の町に行くことはできない</a:t>
                </a:r>
                <a:endParaRPr lang="en-US" altLang="ja-JP" sz="1400" dirty="0"/>
              </a:p>
            </p:txBody>
          </p:sp>
        </mc:Choice>
        <mc:Fallback xmlns="">
          <p:sp>
            <p:nvSpPr>
              <p:cNvPr id="8" name="文本框 7">
                <a:extLst>
                  <a:ext uri="{FF2B5EF4-FFF2-40B4-BE49-F238E27FC236}">
                    <a16:creationId xmlns:a16="http://schemas.microsoft.com/office/drawing/2014/main" id="{36B4D295-DA95-C8F4-6F90-1677B5922F13}"/>
                  </a:ext>
                </a:extLst>
              </p:cNvPr>
              <p:cNvSpPr txBox="1">
                <a:spLocks noRot="1" noChangeAspect="1" noMove="1" noResize="1" noEditPoints="1" noAdjustHandles="1" noChangeArrowheads="1" noChangeShapeType="1" noTextEdit="1"/>
              </p:cNvSpPr>
              <p:nvPr/>
            </p:nvSpPr>
            <p:spPr>
              <a:xfrm>
                <a:off x="600364" y="930902"/>
                <a:ext cx="5857875" cy="2078582"/>
              </a:xfrm>
              <a:prstGeom prst="rect">
                <a:avLst/>
              </a:prstGeom>
              <a:blipFill>
                <a:blip r:embed="rId4"/>
                <a:stretch>
                  <a:fillRect l="-312" t="-587" b="-2053"/>
                </a:stretch>
              </a:blipFill>
            </p:spPr>
            <p:txBody>
              <a:bodyPr/>
              <a:lstStyle/>
              <a:p>
                <a:r>
                  <a:rPr lang="zh-CN" altLang="en-US">
                    <a:noFill/>
                  </a:rPr>
                  <a:t> </a:t>
                </a:r>
              </a:p>
            </p:txBody>
          </p:sp>
        </mc:Fallback>
      </mc:AlternateContent>
      <p:sp>
        <p:nvSpPr>
          <p:cNvPr id="9" name="箭头: 右 8">
            <a:extLst>
              <a:ext uri="{FF2B5EF4-FFF2-40B4-BE49-F238E27FC236}">
                <a16:creationId xmlns:a16="http://schemas.microsoft.com/office/drawing/2014/main" id="{2EB9D5BA-3EFA-495D-F4A0-FD7C36321096}"/>
              </a:ext>
            </a:extLst>
          </p:cNvPr>
          <p:cNvSpPr/>
          <p:nvPr/>
        </p:nvSpPr>
        <p:spPr>
          <a:xfrm rot="5400000">
            <a:off x="2877133" y="3348160"/>
            <a:ext cx="622853" cy="9987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11" name="文本框 10">
            <a:extLst>
              <a:ext uri="{FF2B5EF4-FFF2-40B4-BE49-F238E27FC236}">
                <a16:creationId xmlns:a16="http://schemas.microsoft.com/office/drawing/2014/main" id="{DBDDF2A9-5B9E-EB9D-1C1A-E181F203CC93}"/>
              </a:ext>
            </a:extLst>
          </p:cNvPr>
          <p:cNvSpPr txBox="1"/>
          <p:nvPr/>
        </p:nvSpPr>
        <p:spPr>
          <a:xfrm>
            <a:off x="3529301" y="3213434"/>
            <a:ext cx="3281074" cy="369332"/>
          </a:xfrm>
          <a:prstGeom prst="rect">
            <a:avLst/>
          </a:prstGeom>
          <a:noFill/>
        </p:spPr>
        <p:txBody>
          <a:bodyPr wrap="square">
            <a:spAutoFit/>
          </a:bodyPr>
          <a:lstStyle/>
          <a:p>
            <a:r>
              <a:rPr lang="ja-JP" altLang="en-US" sz="1800" b="0" i="0" dirty="0">
                <a:solidFill>
                  <a:srgbClr val="374151"/>
                </a:solidFill>
                <a:effectLst/>
                <a:latin typeface="Söhne"/>
              </a:rPr>
              <a:t>ペナルティー法</a:t>
            </a:r>
            <a:endParaRPr lang="zh-CN" altLang="en-US" dirty="0"/>
          </a:p>
        </p:txBody>
      </p:sp>
    </p:spTree>
    <p:extLst>
      <p:ext uri="{BB962C8B-B14F-4D97-AF65-F5344CB8AC3E}">
        <p14:creationId xmlns:p14="http://schemas.microsoft.com/office/powerpoint/2010/main" val="26535250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B6E63BE0-41B0-D57E-83CC-FD72E86CDDD2}"/>
              </a:ext>
            </a:extLst>
          </p:cNvPr>
          <p:cNvSpPr/>
          <p:nvPr/>
        </p:nvSpPr>
        <p:spPr>
          <a:xfrm>
            <a:off x="600364" y="992202"/>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63F05CBC-F035-ABE3-FD33-789197C7B356}"/>
              </a:ext>
            </a:extLst>
          </p:cNvPr>
          <p:cNvSpPr>
            <a:spLocks noGrp="1"/>
          </p:cNvSpPr>
          <p:nvPr>
            <p:ph type="title"/>
          </p:nvPr>
        </p:nvSpPr>
        <p:spPr>
          <a:xfrm>
            <a:off x="600364" y="202150"/>
            <a:ext cx="10532995" cy="598978"/>
          </a:xfrm>
        </p:spPr>
        <p:txBody>
          <a:bodyPr>
            <a:normAutofit fontScale="90000"/>
          </a:bodyPr>
          <a:lstStyle/>
          <a:p>
            <a:r>
              <a:rPr kumimoji="1" lang="en-US" altLang="zh-CN" b="1" dirty="0"/>
              <a:t>INTRODUCTION</a:t>
            </a:r>
            <a:endParaRPr kumimoji="1" lang="ja-JP" altLang="en-US" b="1" dirty="0"/>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E4A00924-E9EF-30B8-B149-C88B6B529E32}"/>
                  </a:ext>
                </a:extLst>
              </p:cNvPr>
              <p:cNvSpPr txBox="1"/>
              <p:nvPr/>
            </p:nvSpPr>
            <p:spPr>
              <a:xfrm>
                <a:off x="535313" y="1879266"/>
                <a:ext cx="11121373" cy="3693319"/>
              </a:xfrm>
              <a:prstGeom prst="rect">
                <a:avLst/>
              </a:prstGeom>
              <a:noFill/>
            </p:spPr>
            <p:txBody>
              <a:bodyPr wrap="square">
                <a:spAutoFit/>
              </a:bodyPr>
              <a:lstStyle/>
              <a:p>
                <a:r>
                  <a:rPr lang="ja-JP" altLang="en-US" sz="1800" b="0" dirty="0">
                    <a:solidFill>
                      <a:schemeClr val="tx1"/>
                    </a:solidFill>
                    <a:ea typeface="Cambria Math" panose="02040503050406030204" pitchFamily="18" charset="0"/>
                  </a:rPr>
                  <a:t>通常</a:t>
                </a:r>
                <a14:m>
                  <m:oMath xmlns:m="http://schemas.openxmlformats.org/officeDocument/2006/math">
                    <m:r>
                      <a:rPr lang="en-US" altLang="ja-JP" sz="1800" b="0" i="1" smtClean="0">
                        <a:solidFill>
                          <a:srgbClr val="FF0000"/>
                        </a:solidFill>
                        <a:latin typeface="Cambria Math" panose="02040503050406030204" pitchFamily="18" charset="0"/>
                        <a:ea typeface="Cambria Math" panose="02040503050406030204" pitchFamily="18" charset="0"/>
                      </a:rPr>
                      <m:t>𝑤</m:t>
                    </m:r>
                  </m:oMath>
                </a14:m>
                <a:r>
                  <a:rPr lang="ja-JP" altLang="en-US" dirty="0">
                    <a:solidFill>
                      <a:schemeClr val="tx1"/>
                    </a:solidFill>
                  </a:rPr>
                  <a:t>を設定する二つの方法：</a:t>
                </a:r>
                <a:endParaRPr lang="en-US" altLang="ja-JP" dirty="0">
                  <a:solidFill>
                    <a:schemeClr val="tx1"/>
                  </a:solidFill>
                </a:endParaRPr>
              </a:p>
              <a:p>
                <a:endParaRPr lang="en-US" altLang="ja-JP" dirty="0">
                  <a:solidFill>
                    <a:schemeClr val="tx1"/>
                  </a:solidFill>
                </a:endParaRPr>
              </a:p>
              <a:p>
                <a:endParaRPr lang="en-US" altLang="zh-CN" dirty="0"/>
              </a:p>
              <a:p>
                <a:pPr marL="285750" indent="-285750">
                  <a:buFont typeface="Arial" panose="020B0604020202020204" pitchFamily="34" charset="0"/>
                  <a:buChar char="•"/>
                </a:pPr>
                <a:r>
                  <a:rPr lang="en-US" altLang="zh-CN" b="1" dirty="0"/>
                  <a:t>Exact</a:t>
                </a:r>
                <a:r>
                  <a:rPr lang="en-US" altLang="zh-CN" dirty="0"/>
                  <a:t> penalty method</a:t>
                </a:r>
              </a:p>
              <a:p>
                <a:pPr marL="285750" indent="-285750">
                  <a:buFont typeface="Arial" panose="020B0604020202020204" pitchFamily="34" charset="0"/>
                  <a:buChar char="•"/>
                </a:pPr>
                <a:endParaRPr lang="en-US" altLang="zh-CN" dirty="0"/>
              </a:p>
              <a:p>
                <a:r>
                  <a:rPr lang="ja-JP" altLang="en-US" dirty="0"/>
                  <a:t>　</a:t>
                </a:r>
                <a:r>
                  <a:rPr lang="en-US" altLang="ja-JP" dirty="0"/>
                  <a:t>CCO</a:t>
                </a:r>
                <a:r>
                  <a:rPr lang="ja-JP" altLang="en-US" dirty="0"/>
                  <a:t>問題の目的関数と制約条件を分析し問題の理論上界を利用して、ある</a:t>
                </a:r>
                <a14:m>
                  <m:oMath xmlns:m="http://schemas.openxmlformats.org/officeDocument/2006/math">
                    <m:r>
                      <a:rPr lang="en-US" altLang="ja-JP" b="0" i="1" smtClean="0">
                        <a:latin typeface="Cambria Math" panose="02040503050406030204" pitchFamily="18" charset="0"/>
                      </a:rPr>
                      <m:t>𝑤</m:t>
                    </m:r>
                  </m:oMath>
                </a14:m>
                <a:r>
                  <a:rPr lang="ja-JP" altLang="en-US" dirty="0"/>
                  <a:t>を求めて</a:t>
                </a:r>
                <a:endParaRPr lang="en-US" altLang="ja-JP" dirty="0"/>
              </a:p>
              <a:p>
                <a:r>
                  <a:rPr lang="ja-JP" altLang="en-US" dirty="0"/>
                  <a:t>　得られた</a:t>
                </a:r>
                <a14:m>
                  <m:oMath xmlns:m="http://schemas.openxmlformats.org/officeDocument/2006/math">
                    <m:r>
                      <a:rPr lang="en-US" altLang="ja-JP" b="0" i="1" smtClean="0">
                        <a:latin typeface="Cambria Math" panose="02040503050406030204" pitchFamily="18" charset="0"/>
                      </a:rPr>
                      <m:t>𝑤</m:t>
                    </m:r>
                  </m:oMath>
                </a14:m>
                <a:r>
                  <a:rPr lang="ja-JP" altLang="en-US" dirty="0"/>
                  <a:t>は　元の</a:t>
                </a:r>
                <a:r>
                  <a:rPr lang="en-US" altLang="ja-JP" b="1" dirty="0"/>
                  <a:t>CCO</a:t>
                </a:r>
                <a:r>
                  <a:rPr lang="ja-JP" altLang="en-US" b="1" dirty="0"/>
                  <a:t>問題の最適解　</a:t>
                </a:r>
                <a:r>
                  <a:rPr lang="ja-JP" altLang="en-US" dirty="0"/>
                  <a:t>と　変換された</a:t>
                </a:r>
                <a:r>
                  <a:rPr lang="en-US" altLang="ja-JP" b="1" dirty="0"/>
                  <a:t>QUBO</a:t>
                </a:r>
                <a:r>
                  <a:rPr lang="ja-JP" altLang="en-US" b="1" dirty="0"/>
                  <a:t>問題の全域的最小値　</a:t>
                </a:r>
                <a:r>
                  <a:rPr lang="ja-JP" altLang="en-US" dirty="0"/>
                  <a:t>が一致することが保証してくれる</a:t>
                </a:r>
                <a:endParaRPr lang="en-US" altLang="ja-JP" dirty="0"/>
              </a:p>
              <a:p>
                <a:endParaRPr lang="en-US" altLang="ja-JP" dirty="0"/>
              </a:p>
              <a:p>
                <a:r>
                  <a:rPr lang="ja-JP" altLang="en-US" dirty="0"/>
                  <a:t>　</a:t>
                </a:r>
                <a:endParaRPr lang="en-US" altLang="ja-JP" dirty="0"/>
              </a:p>
              <a:p>
                <a:pPr marL="285750" indent="-285750">
                  <a:buClr>
                    <a:schemeClr val="tx1"/>
                  </a:buClr>
                  <a:buFont typeface="Wingdings" panose="05000000000000000000" pitchFamily="2" charset="2"/>
                  <a:buChar char="Ø"/>
                </a:pPr>
                <a14:m>
                  <m:oMath xmlns:m="http://schemas.openxmlformats.org/officeDocument/2006/math">
                    <m:r>
                      <a:rPr lang="en-US" altLang="ja-JP" b="0" i="1" smtClean="0">
                        <a:solidFill>
                          <a:srgbClr val="FF0000"/>
                        </a:solidFill>
                        <a:latin typeface="Cambria Math" panose="02040503050406030204" pitchFamily="18" charset="0"/>
                      </a:rPr>
                      <m:t>𝑤</m:t>
                    </m:r>
                  </m:oMath>
                </a14:m>
                <a:r>
                  <a:rPr lang="ja-JP" altLang="en-US" dirty="0"/>
                  <a:t>が大きい</a:t>
                </a:r>
                <a:r>
                  <a:rPr lang="zh-CN" altLang="en-US" dirty="0"/>
                  <a:t>（</a:t>
                </a:r>
                <a:r>
                  <a:rPr lang="en-US" altLang="zh-CN" dirty="0"/>
                  <a:t>loose</a:t>
                </a:r>
                <a:r>
                  <a:rPr lang="zh-CN" altLang="en-US" dirty="0"/>
                  <a:t>）</a:t>
                </a:r>
                <a:endParaRPr lang="en-US" altLang="ja-JP" dirty="0"/>
              </a:p>
              <a:p>
                <a:pPr marL="285750" indent="-285750">
                  <a:buFont typeface="Wingdings" panose="05000000000000000000" pitchFamily="2" charset="2"/>
                  <a:buChar char="Ø"/>
                </a:pPr>
                <a:endParaRPr lang="en-US" altLang="zh-CN" dirty="0"/>
              </a:p>
              <a:p>
                <a:pPr marL="285750" indent="-285750">
                  <a:buFont typeface="Wingdings" panose="05000000000000000000" pitchFamily="2" charset="2"/>
                  <a:buChar char="Ø"/>
                </a:pPr>
                <a:r>
                  <a:rPr lang="ja-JP" altLang="en-US" dirty="0"/>
                  <a:t>計算が複雑で数学的な構造に依存、適用範囲は単一の問題クラスに制限している</a:t>
                </a:r>
                <a:endParaRPr lang="en-US" altLang="zh-CN" dirty="0"/>
              </a:p>
            </p:txBody>
          </p:sp>
        </mc:Choice>
        <mc:Fallback xmlns="">
          <p:sp>
            <p:nvSpPr>
              <p:cNvPr id="8" name="文本框 7">
                <a:extLst>
                  <a:ext uri="{FF2B5EF4-FFF2-40B4-BE49-F238E27FC236}">
                    <a16:creationId xmlns:a16="http://schemas.microsoft.com/office/drawing/2014/main" id="{E4A00924-E9EF-30B8-B149-C88B6B529E32}"/>
                  </a:ext>
                </a:extLst>
              </p:cNvPr>
              <p:cNvSpPr txBox="1">
                <a:spLocks noRot="1" noChangeAspect="1" noMove="1" noResize="1" noEditPoints="1" noAdjustHandles="1" noChangeArrowheads="1" noChangeShapeType="1" noTextEdit="1"/>
              </p:cNvSpPr>
              <p:nvPr/>
            </p:nvSpPr>
            <p:spPr>
              <a:xfrm>
                <a:off x="535313" y="1879266"/>
                <a:ext cx="11121373" cy="3693319"/>
              </a:xfrm>
              <a:prstGeom prst="rect">
                <a:avLst/>
              </a:prstGeom>
              <a:blipFill>
                <a:blip r:embed="rId2"/>
                <a:stretch>
                  <a:fillRect l="-493" t="-1485" r="-55" b="-181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3D8723A3-62C6-0524-5108-F796339C7190}"/>
                  </a:ext>
                </a:extLst>
              </p:cNvPr>
              <p:cNvSpPr txBox="1"/>
              <p:nvPr/>
            </p:nvSpPr>
            <p:spPr>
              <a:xfrm>
                <a:off x="600364" y="1201833"/>
                <a:ext cx="5062220" cy="523220"/>
              </a:xfrm>
              <a:prstGeom prst="rect">
                <a:avLst/>
              </a:prstGeom>
              <a:noFill/>
              <a:ln>
                <a:solidFill>
                  <a:schemeClr val="tx1"/>
                </a:solidFill>
              </a:ln>
            </p:spPr>
            <p:txBody>
              <a:bodyPr wrap="square">
                <a:spAutoFit/>
              </a:bodyPr>
              <a:lstStyle/>
              <a:p>
                <a:r>
                  <a:rPr lang="en-US" altLang="ja-JP" sz="1400" dirty="0"/>
                  <a:t>QUBO</a:t>
                </a:r>
                <a:r>
                  <a:rPr lang="ja-JP" altLang="en-US" sz="1400" dirty="0"/>
                  <a:t>問題（制約なし）：</a:t>
                </a:r>
                <a:endParaRPr lang="en-US" altLang="ja-JP" sz="1400" dirty="0"/>
              </a:p>
              <a:p>
                <a:r>
                  <a:rPr lang="ja-JP" altLang="en-US" sz="1400" dirty="0"/>
                  <a:t>　　目的関数　＋</a:t>
                </a:r>
                <a14:m>
                  <m:oMath xmlns:m="http://schemas.openxmlformats.org/officeDocument/2006/math">
                    <m:r>
                      <a:rPr lang="en-US" altLang="ja-JP" sz="1400" b="0" i="1" smtClean="0">
                        <a:solidFill>
                          <a:srgbClr val="FF0000"/>
                        </a:solidFill>
                        <a:latin typeface="Cambria Math" panose="02040503050406030204" pitchFamily="18" charset="0"/>
                      </a:rPr>
                      <m:t>𝑤</m:t>
                    </m:r>
                    <m:r>
                      <a:rPr lang="en-US" altLang="ja-JP" sz="1400" b="0" i="1" smtClean="0">
                        <a:solidFill>
                          <a:srgbClr val="FF0000"/>
                        </a:solidFill>
                        <a:latin typeface="Cambria Math" panose="02040503050406030204" pitchFamily="18" charset="0"/>
                      </a:rPr>
                      <m:t> </m:t>
                    </m:r>
                  </m:oMath>
                </a14:m>
                <a:r>
                  <a:rPr lang="en-US" altLang="ja-JP" sz="1400" dirty="0"/>
                  <a:t>*</a:t>
                </a:r>
                <a:r>
                  <a:rPr lang="zh-CN" altLang="en-US" sz="1400" dirty="0"/>
                  <a:t> </a:t>
                </a:r>
                <a:r>
                  <a:rPr lang="ja-JP" altLang="en-US" sz="1400" dirty="0">
                    <a:solidFill>
                      <a:srgbClr val="00B050"/>
                    </a:solidFill>
                  </a:rPr>
                  <a:t>制約条件から変換された二次多項式</a:t>
                </a:r>
                <a:endParaRPr lang="en-US" altLang="zh-CN" sz="1400" dirty="0">
                  <a:solidFill>
                    <a:srgbClr val="00B050"/>
                  </a:solidFill>
                </a:endParaRPr>
              </a:p>
            </p:txBody>
          </p:sp>
        </mc:Choice>
        <mc:Fallback xmlns="">
          <p:sp>
            <p:nvSpPr>
              <p:cNvPr id="2" name="文本框 1">
                <a:extLst>
                  <a:ext uri="{FF2B5EF4-FFF2-40B4-BE49-F238E27FC236}">
                    <a16:creationId xmlns:a16="http://schemas.microsoft.com/office/drawing/2014/main" id="{3D8723A3-62C6-0524-5108-F796339C7190}"/>
                  </a:ext>
                </a:extLst>
              </p:cNvPr>
              <p:cNvSpPr txBox="1">
                <a:spLocks noRot="1" noChangeAspect="1" noMove="1" noResize="1" noEditPoints="1" noAdjustHandles="1" noChangeArrowheads="1" noChangeShapeType="1" noTextEdit="1"/>
              </p:cNvSpPr>
              <p:nvPr/>
            </p:nvSpPr>
            <p:spPr>
              <a:xfrm>
                <a:off x="600364" y="1201833"/>
                <a:ext cx="5062220" cy="523220"/>
              </a:xfrm>
              <a:prstGeom prst="rect">
                <a:avLst/>
              </a:prstGeom>
              <a:blipFill>
                <a:blip r:embed="rId3"/>
                <a:stretch>
                  <a:fillRect l="-240" t="-1136" b="-10227"/>
                </a:stretch>
              </a:blipFill>
              <a:ln>
                <a:solidFill>
                  <a:schemeClr val="tx1"/>
                </a:solidFill>
              </a:ln>
            </p:spPr>
            <p:txBody>
              <a:bodyPr/>
              <a:lstStyle/>
              <a:p>
                <a:r>
                  <a:rPr lang="zh-CN" altLang="en-US">
                    <a:noFill/>
                  </a:rPr>
                  <a:t> </a:t>
                </a:r>
              </a:p>
            </p:txBody>
          </p:sp>
        </mc:Fallback>
      </mc:AlternateContent>
    </p:spTree>
    <p:extLst>
      <p:ext uri="{BB962C8B-B14F-4D97-AF65-F5344CB8AC3E}">
        <p14:creationId xmlns:p14="http://schemas.microsoft.com/office/powerpoint/2010/main" val="34560662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B6E63BE0-41B0-D57E-83CC-FD72E86CDDD2}"/>
              </a:ext>
            </a:extLst>
          </p:cNvPr>
          <p:cNvSpPr/>
          <p:nvPr/>
        </p:nvSpPr>
        <p:spPr>
          <a:xfrm>
            <a:off x="600364" y="992202"/>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63F05CBC-F035-ABE3-FD33-789197C7B356}"/>
              </a:ext>
            </a:extLst>
          </p:cNvPr>
          <p:cNvSpPr>
            <a:spLocks noGrp="1"/>
          </p:cNvSpPr>
          <p:nvPr>
            <p:ph type="title"/>
          </p:nvPr>
        </p:nvSpPr>
        <p:spPr>
          <a:xfrm>
            <a:off x="600364" y="202150"/>
            <a:ext cx="10532995" cy="598978"/>
          </a:xfrm>
        </p:spPr>
        <p:txBody>
          <a:bodyPr>
            <a:normAutofit fontScale="90000"/>
          </a:bodyPr>
          <a:lstStyle/>
          <a:p>
            <a:r>
              <a:rPr kumimoji="1" lang="en-US" altLang="zh-CN" b="1" dirty="0"/>
              <a:t>INTRODUCTION</a:t>
            </a:r>
            <a:endParaRPr kumimoji="1" lang="ja-JP" altLang="en-US" b="1" dirty="0"/>
          </a:p>
        </p:txBody>
      </p:sp>
      <p:sp>
        <p:nvSpPr>
          <p:cNvPr id="8" name="文本框 7">
            <a:extLst>
              <a:ext uri="{FF2B5EF4-FFF2-40B4-BE49-F238E27FC236}">
                <a16:creationId xmlns:a16="http://schemas.microsoft.com/office/drawing/2014/main" id="{E4A00924-E9EF-30B8-B149-C88B6B529E32}"/>
              </a:ext>
            </a:extLst>
          </p:cNvPr>
          <p:cNvSpPr txBox="1"/>
          <p:nvPr/>
        </p:nvSpPr>
        <p:spPr>
          <a:xfrm>
            <a:off x="600364" y="1116043"/>
            <a:ext cx="11121373" cy="2862322"/>
          </a:xfrm>
          <a:prstGeom prst="rect">
            <a:avLst/>
          </a:prstGeom>
          <a:noFill/>
        </p:spPr>
        <p:txBody>
          <a:bodyPr wrap="square">
            <a:spAutoFit/>
          </a:bodyPr>
          <a:lstStyle/>
          <a:p>
            <a:pPr marL="285750" indent="-285750">
              <a:buFont typeface="Arial" panose="020B0604020202020204" pitchFamily="34" charset="0"/>
              <a:buChar char="•"/>
            </a:pPr>
            <a:r>
              <a:rPr lang="en-US" altLang="zh-CN" b="1" dirty="0"/>
              <a:t>Sequential</a:t>
            </a:r>
            <a:r>
              <a:rPr lang="en-US" altLang="zh-CN" dirty="0"/>
              <a:t> penalty method</a:t>
            </a:r>
          </a:p>
          <a:p>
            <a:pPr marL="285750" indent="-285750">
              <a:buFont typeface="Arial" panose="020B0604020202020204" pitchFamily="34" charset="0"/>
              <a:buChar char="•"/>
            </a:pPr>
            <a:endParaRPr lang="en-US" altLang="zh-CN" dirty="0"/>
          </a:p>
          <a:p>
            <a:r>
              <a:rPr lang="ja-JP" altLang="en-US" dirty="0"/>
              <a:t>　小さなペナルティー重みから変換された</a:t>
            </a:r>
            <a:r>
              <a:rPr lang="en-US" altLang="ja-JP" dirty="0"/>
              <a:t>QUBO</a:t>
            </a:r>
            <a:r>
              <a:rPr lang="ja-JP" altLang="en-US" dirty="0"/>
              <a:t>問題（制約なし）を解決し、徐々ににその重みを増加させ、新しい重みで問題を解決して</a:t>
            </a:r>
            <a:endParaRPr lang="en-US" altLang="ja-JP" dirty="0"/>
          </a:p>
          <a:p>
            <a:r>
              <a:rPr lang="ja-JP" altLang="en-US" dirty="0"/>
              <a:t>　実行可能解（最適解ではないかもしれない）を得るまで繰り返し、それが元の制約問題（</a:t>
            </a:r>
            <a:r>
              <a:rPr lang="en-US" altLang="ja-JP" dirty="0"/>
              <a:t>CCO</a:t>
            </a:r>
            <a:r>
              <a:rPr lang="ja-JP" altLang="en-US" dirty="0"/>
              <a:t>）の解にする</a:t>
            </a:r>
            <a:endParaRPr lang="en-US" altLang="ja-JP" dirty="0"/>
          </a:p>
          <a:p>
            <a:r>
              <a:rPr lang="ja-JP" altLang="en-US" dirty="0"/>
              <a:t>　</a:t>
            </a:r>
            <a:endParaRPr lang="en-US" altLang="ja-JP" dirty="0"/>
          </a:p>
          <a:p>
            <a:pPr marL="285750" indent="-285750">
              <a:buFont typeface="Wingdings" panose="05000000000000000000" pitchFamily="2" charset="2"/>
              <a:buChar char="Ø"/>
            </a:pPr>
            <a:r>
              <a:rPr lang="ja-JP" altLang="en-US" dirty="0"/>
              <a:t>小さい問題に制限（変数の個数＜</a:t>
            </a:r>
            <a:r>
              <a:rPr lang="en-US" altLang="ja-JP" dirty="0"/>
              <a:t>1000</a:t>
            </a:r>
            <a:r>
              <a:rPr lang="ja-JP" altLang="en-US" dirty="0"/>
              <a:t>）</a:t>
            </a:r>
            <a:endParaRPr lang="en-US" altLang="ja-JP" dirty="0"/>
          </a:p>
          <a:p>
            <a:pPr marL="285750" indent="-285750">
              <a:buFont typeface="Wingdings" panose="05000000000000000000" pitchFamily="2" charset="2"/>
              <a:buChar char="Ø"/>
            </a:pPr>
            <a:endParaRPr lang="en-US" altLang="zh-CN" dirty="0"/>
          </a:p>
          <a:p>
            <a:pPr marL="285750" indent="-285750">
              <a:buFont typeface="Wingdings" panose="05000000000000000000" pitchFamily="2" charset="2"/>
              <a:buChar char="Ø"/>
            </a:pPr>
            <a:r>
              <a:rPr lang="ja-JP" altLang="en-US" dirty="0"/>
              <a:t>ペナルティー重みの</a:t>
            </a:r>
            <a:r>
              <a:rPr lang="ja-JP" altLang="en-US" b="1" dirty="0"/>
              <a:t>初期値</a:t>
            </a:r>
            <a:r>
              <a:rPr lang="ja-JP" altLang="en-US" dirty="0"/>
              <a:t>と重みの</a:t>
            </a:r>
            <a:r>
              <a:rPr lang="ja-JP" altLang="en-US" b="1" dirty="0"/>
              <a:t>増加率</a:t>
            </a:r>
            <a:r>
              <a:rPr lang="ja-JP" altLang="en-US" dirty="0"/>
              <a:t>は成功に関わる</a:t>
            </a:r>
            <a:endParaRPr lang="en-US" altLang="ja-JP" dirty="0"/>
          </a:p>
        </p:txBody>
      </p:sp>
      <p:sp>
        <p:nvSpPr>
          <p:cNvPr id="3" name="文本框 2">
            <a:extLst>
              <a:ext uri="{FF2B5EF4-FFF2-40B4-BE49-F238E27FC236}">
                <a16:creationId xmlns:a16="http://schemas.microsoft.com/office/drawing/2014/main" id="{558B051D-8234-7543-4628-544936CA20F3}"/>
              </a:ext>
            </a:extLst>
          </p:cNvPr>
          <p:cNvSpPr txBox="1"/>
          <p:nvPr/>
        </p:nvSpPr>
        <p:spPr>
          <a:xfrm>
            <a:off x="7963204" y="5029952"/>
            <a:ext cx="3489094" cy="1477328"/>
          </a:xfrm>
          <a:prstGeom prst="rect">
            <a:avLst/>
          </a:prstGeom>
          <a:noFill/>
        </p:spPr>
        <p:txBody>
          <a:bodyPr wrap="square">
            <a:spAutoFit/>
          </a:bodyPr>
          <a:lstStyle/>
          <a:p>
            <a:r>
              <a:rPr lang="ja-JP" altLang="en-US" dirty="0"/>
              <a:t>ペナルティーの重みは問題ごとに手動で選択されることが多く、</a:t>
            </a:r>
            <a:endParaRPr lang="en-US" altLang="ja-JP" dirty="0"/>
          </a:p>
          <a:p>
            <a:endParaRPr lang="en-US" altLang="ja-JP" dirty="0"/>
          </a:p>
          <a:p>
            <a:r>
              <a:rPr lang="ja-JP" altLang="en-US" dirty="0"/>
              <a:t>試行錯誤によって選択されることもある</a:t>
            </a:r>
            <a:endParaRPr lang="zh-CN" altLang="en-US" dirty="0"/>
          </a:p>
        </p:txBody>
      </p:sp>
      <p:sp>
        <p:nvSpPr>
          <p:cNvPr id="7" name="文本框 6">
            <a:extLst>
              <a:ext uri="{FF2B5EF4-FFF2-40B4-BE49-F238E27FC236}">
                <a16:creationId xmlns:a16="http://schemas.microsoft.com/office/drawing/2014/main" id="{19ED9F54-F588-8AAE-4EE1-FAE51A103524}"/>
              </a:ext>
            </a:extLst>
          </p:cNvPr>
          <p:cNvSpPr txBox="1"/>
          <p:nvPr/>
        </p:nvSpPr>
        <p:spPr>
          <a:xfrm>
            <a:off x="4714170" y="5161625"/>
            <a:ext cx="2763660" cy="369332"/>
          </a:xfrm>
          <a:prstGeom prst="rect">
            <a:avLst/>
          </a:prstGeom>
          <a:noFill/>
        </p:spPr>
        <p:txBody>
          <a:bodyPr wrap="square">
            <a:spAutoFit/>
          </a:bodyPr>
          <a:lstStyle/>
          <a:p>
            <a:r>
              <a:rPr lang="ja-JP" altLang="en-US" dirty="0"/>
              <a:t>メタヒューリスティクス</a:t>
            </a:r>
            <a:endParaRPr lang="zh-CN" altLang="en-US" dirty="0"/>
          </a:p>
        </p:txBody>
      </p:sp>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D7118556-6A43-F5B6-D418-2CD8F2A86261}"/>
                  </a:ext>
                </a:extLst>
              </p:cNvPr>
              <p:cNvSpPr txBox="1"/>
              <p:nvPr/>
            </p:nvSpPr>
            <p:spPr>
              <a:xfrm>
                <a:off x="213955" y="4313734"/>
                <a:ext cx="4249972" cy="2065117"/>
              </a:xfrm>
              <a:prstGeom prst="rect">
                <a:avLst/>
              </a:prstGeom>
              <a:noFill/>
            </p:spPr>
            <p:txBody>
              <a:bodyPr wrap="square">
                <a:spAutoFit/>
              </a:bodyPr>
              <a:lstStyle/>
              <a:p>
                <a:r>
                  <a:rPr lang="ja-JP" altLang="en-US" dirty="0"/>
                  <a:t>大規模の</a:t>
                </a:r>
                <a:r>
                  <a:rPr lang="en-US" altLang="ja-JP" dirty="0"/>
                  <a:t>CCO</a:t>
                </a:r>
                <a:r>
                  <a:rPr lang="ja-JP" altLang="en-US" dirty="0"/>
                  <a:t>問題：</a:t>
                </a:r>
                <a:endParaRPr lang="en-US" altLang="ja-JP" dirty="0"/>
              </a:p>
              <a:p>
                <a:pPr lvl="1"/>
                <a:r>
                  <a:rPr lang="ja-JP" altLang="en-US" dirty="0"/>
                  <a:t>高速な貪欲ヒューリスティクス</a:t>
                </a:r>
                <a:endParaRPr lang="en-US" altLang="ja-JP" dirty="0"/>
              </a:p>
              <a:p>
                <a:pPr lvl="1"/>
                <a:r>
                  <a:rPr lang="ja-JP" altLang="en-US" dirty="0"/>
                  <a:t>進化アルゴリズム、</a:t>
                </a:r>
                <a:endParaRPr lang="en-US" altLang="ja-JP" dirty="0"/>
              </a:p>
              <a:p>
                <a:pPr lvl="1"/>
                <a:r>
                  <a:rPr lang="en-US" altLang="ja-JP" dirty="0"/>
                  <a:t>SA</a:t>
                </a:r>
                <a:r>
                  <a:rPr lang="ja-JP" altLang="en-US" dirty="0"/>
                  <a:t>（</a:t>
                </a:r>
                <a:r>
                  <a:rPr lang="en-US" altLang="zh-CN" dirty="0"/>
                  <a:t>S</a:t>
                </a:r>
                <a:r>
                  <a:rPr lang="en-US" altLang="ja-JP" dirty="0"/>
                  <a:t>imulated</a:t>
                </a:r>
                <a:r>
                  <a:rPr lang="zh-CN" altLang="en-US" dirty="0"/>
                  <a:t> </a:t>
                </a:r>
                <a:r>
                  <a:rPr lang="en-US" altLang="zh-CN" dirty="0"/>
                  <a:t>A</a:t>
                </a:r>
                <a:r>
                  <a:rPr lang="en-US" altLang="ja-JP" dirty="0"/>
                  <a:t>nnealing</a:t>
                </a:r>
                <a:r>
                  <a:rPr lang="ja-JP" altLang="en-US" dirty="0"/>
                  <a:t>）</a:t>
                </a:r>
                <a:endParaRPr lang="en-US" altLang="ja-JP" dirty="0"/>
              </a:p>
              <a:p>
                <a:pPr lvl="1"/>
                <a:r>
                  <a:rPr lang="en-US" altLang="zh-CN" dirty="0"/>
                  <a:t>GA</a:t>
                </a:r>
                <a:r>
                  <a:rPr lang="ja-JP" altLang="en-US" dirty="0"/>
                  <a:t>（</a:t>
                </a:r>
                <a:r>
                  <a:rPr lang="en-US" altLang="ja-JP" dirty="0"/>
                  <a:t>Genetic algorithm</a:t>
                </a:r>
                <a:r>
                  <a:rPr lang="ja-JP" altLang="en-US" dirty="0"/>
                  <a:t>）</a:t>
                </a:r>
                <a:endParaRPr lang="en-US" altLang="ja-JP" dirty="0"/>
              </a:p>
              <a:p>
                <a:pPr lvl="1"/>
                <a:r>
                  <a:rPr lang="ja-JP" altLang="en-US" dirty="0"/>
                  <a:t>タブーサーチなど</a:t>
                </a:r>
                <a:endParaRPr lang="en-US" altLang="ja-JP" dirty="0"/>
              </a:p>
              <a:p>
                <a:pPr lvl="1"/>
                <a:r>
                  <a:rPr lang="ja-JP" altLang="en-US" dirty="0"/>
                  <a:t>　</a:t>
                </a:r>
                <a14:m>
                  <m:oMath xmlns:m="http://schemas.openxmlformats.org/officeDocument/2006/math">
                    <m:r>
                      <a:rPr lang="ja-JP" altLang="en-US" i="1">
                        <a:latin typeface="Cambria Math" panose="02040503050406030204" pitchFamily="18" charset="0"/>
                      </a:rPr>
                      <m:t>　</m:t>
                    </m:r>
                    <m:r>
                      <a:rPr lang="ja-JP" altLang="en-US" i="1" smtClean="0">
                        <a:latin typeface="Cambria Math" panose="02040503050406030204" pitchFamily="18" charset="0"/>
                      </a:rPr>
                      <m:t>　</m:t>
                    </m:r>
                    <m:r>
                      <a:rPr lang="ja-JP" altLang="en-US" i="1">
                        <a:latin typeface="Cambria Math" panose="02040503050406030204" pitchFamily="18" charset="0"/>
                      </a:rPr>
                      <m:t>　</m:t>
                    </m:r>
                    <m:r>
                      <a:rPr lang="en-US" altLang="zh-CN" i="1" smtClean="0">
                        <a:latin typeface="Cambria Math" panose="02040503050406030204" pitchFamily="18" charset="0"/>
                      </a:rPr>
                      <m:t>⋮</m:t>
                    </m:r>
                  </m:oMath>
                </a14:m>
                <a:endParaRPr lang="en-US" altLang="zh-CN" dirty="0"/>
              </a:p>
            </p:txBody>
          </p:sp>
        </mc:Choice>
        <mc:Fallback xmlns="">
          <p:sp>
            <p:nvSpPr>
              <p:cNvPr id="10" name="文本框 9">
                <a:extLst>
                  <a:ext uri="{FF2B5EF4-FFF2-40B4-BE49-F238E27FC236}">
                    <a16:creationId xmlns:a16="http://schemas.microsoft.com/office/drawing/2014/main" id="{D7118556-6A43-F5B6-D418-2CD8F2A86261}"/>
                  </a:ext>
                </a:extLst>
              </p:cNvPr>
              <p:cNvSpPr txBox="1">
                <a:spLocks noRot="1" noChangeAspect="1" noMove="1" noResize="1" noEditPoints="1" noAdjustHandles="1" noChangeArrowheads="1" noChangeShapeType="1" noTextEdit="1"/>
              </p:cNvSpPr>
              <p:nvPr/>
            </p:nvSpPr>
            <p:spPr>
              <a:xfrm>
                <a:off x="213955" y="4313734"/>
                <a:ext cx="4249972" cy="2065117"/>
              </a:xfrm>
              <a:prstGeom prst="rect">
                <a:avLst/>
              </a:prstGeom>
              <a:blipFill>
                <a:blip r:embed="rId2"/>
                <a:stretch>
                  <a:fillRect l="-1148" t="-1775"/>
                </a:stretch>
              </a:blipFill>
            </p:spPr>
            <p:txBody>
              <a:bodyPr/>
              <a:lstStyle/>
              <a:p>
                <a:r>
                  <a:rPr lang="zh-CN" altLang="en-US">
                    <a:noFill/>
                  </a:rPr>
                  <a:t> </a:t>
                </a:r>
              </a:p>
            </p:txBody>
          </p:sp>
        </mc:Fallback>
      </mc:AlternateContent>
      <p:sp>
        <p:nvSpPr>
          <p:cNvPr id="11" name="右大括号 10">
            <a:extLst>
              <a:ext uri="{FF2B5EF4-FFF2-40B4-BE49-F238E27FC236}">
                <a16:creationId xmlns:a16="http://schemas.microsoft.com/office/drawing/2014/main" id="{B7E31854-3860-C2B8-6150-52DCBF867D02}"/>
              </a:ext>
            </a:extLst>
          </p:cNvPr>
          <p:cNvSpPr/>
          <p:nvPr/>
        </p:nvSpPr>
        <p:spPr>
          <a:xfrm>
            <a:off x="4331569" y="4619126"/>
            <a:ext cx="235131" cy="1454331"/>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17557475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B6E63BE0-41B0-D57E-83CC-FD72E86CDDD2}"/>
              </a:ext>
            </a:extLst>
          </p:cNvPr>
          <p:cNvSpPr/>
          <p:nvPr/>
        </p:nvSpPr>
        <p:spPr>
          <a:xfrm>
            <a:off x="600364" y="992202"/>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63F05CBC-F035-ABE3-FD33-789197C7B356}"/>
              </a:ext>
            </a:extLst>
          </p:cNvPr>
          <p:cNvSpPr>
            <a:spLocks noGrp="1"/>
          </p:cNvSpPr>
          <p:nvPr>
            <p:ph type="title"/>
          </p:nvPr>
        </p:nvSpPr>
        <p:spPr>
          <a:xfrm>
            <a:off x="600364" y="202150"/>
            <a:ext cx="10532995" cy="598978"/>
          </a:xfrm>
        </p:spPr>
        <p:txBody>
          <a:bodyPr>
            <a:normAutofit fontScale="90000"/>
          </a:bodyPr>
          <a:lstStyle/>
          <a:p>
            <a:r>
              <a:rPr kumimoji="1" lang="en-US" altLang="zh-CN" b="1" dirty="0"/>
              <a:t>INTRODUCTION</a:t>
            </a:r>
            <a:endParaRPr kumimoji="1" lang="ja-JP" altLang="en-US" b="1" dirty="0"/>
          </a:p>
        </p:txBody>
      </p:sp>
      <p:sp>
        <p:nvSpPr>
          <p:cNvPr id="3" name="文本框 2">
            <a:extLst>
              <a:ext uri="{FF2B5EF4-FFF2-40B4-BE49-F238E27FC236}">
                <a16:creationId xmlns:a16="http://schemas.microsoft.com/office/drawing/2014/main" id="{EFA9392B-D3C2-9334-444C-6658E05A1C07}"/>
              </a:ext>
            </a:extLst>
          </p:cNvPr>
          <p:cNvSpPr txBox="1"/>
          <p:nvPr/>
        </p:nvSpPr>
        <p:spPr>
          <a:xfrm>
            <a:off x="600364" y="1225689"/>
            <a:ext cx="11199751" cy="5355312"/>
          </a:xfrm>
          <a:prstGeom prst="rect">
            <a:avLst/>
          </a:prstGeom>
          <a:noFill/>
        </p:spPr>
        <p:txBody>
          <a:bodyPr wrap="square">
            <a:spAutoFit/>
          </a:bodyPr>
          <a:lstStyle/>
          <a:p>
            <a:r>
              <a:rPr lang="ja-JP" altLang="en-US" dirty="0">
                <a:solidFill>
                  <a:srgbClr val="374151"/>
                </a:solidFill>
                <a:latin typeface="Söhne"/>
              </a:rPr>
              <a:t>適切</a:t>
            </a:r>
            <a:r>
              <a:rPr lang="ja-JP" altLang="en-US" b="0" i="0" dirty="0">
                <a:solidFill>
                  <a:srgbClr val="374151"/>
                </a:solidFill>
                <a:effectLst/>
                <a:latin typeface="Söhne"/>
              </a:rPr>
              <a:t>なペナルティーの重みを設定することには</a:t>
            </a:r>
            <a:r>
              <a:rPr lang="en-US" altLang="ja-JP" b="0" i="0" dirty="0">
                <a:solidFill>
                  <a:srgbClr val="374151"/>
                </a:solidFill>
                <a:effectLst/>
                <a:latin typeface="Söhne"/>
              </a:rPr>
              <a:t>2</a:t>
            </a:r>
            <a:r>
              <a:rPr lang="ja-JP" altLang="en-US" b="0" i="0" dirty="0">
                <a:solidFill>
                  <a:srgbClr val="374151"/>
                </a:solidFill>
                <a:effectLst/>
                <a:latin typeface="Söhne"/>
              </a:rPr>
              <a:t>つの課題：</a:t>
            </a:r>
            <a:endParaRPr lang="en-US" altLang="ja-JP" b="0" i="0" dirty="0">
              <a:solidFill>
                <a:srgbClr val="374151"/>
              </a:solidFill>
              <a:effectLst/>
              <a:latin typeface="Söhne"/>
            </a:endParaRPr>
          </a:p>
          <a:p>
            <a:endParaRPr lang="en-US" altLang="ja-JP" dirty="0">
              <a:solidFill>
                <a:srgbClr val="374151"/>
              </a:solidFill>
              <a:latin typeface="Söhne"/>
            </a:endParaRPr>
          </a:p>
          <a:p>
            <a:pPr marL="285750" indent="-285750">
              <a:buFont typeface="Arial" panose="020B0604020202020204" pitchFamily="34" charset="0"/>
              <a:buChar char="•"/>
            </a:pPr>
            <a:r>
              <a:rPr lang="ja-JP" altLang="en-US" dirty="0">
                <a:solidFill>
                  <a:srgbClr val="374151"/>
                </a:solidFill>
                <a:latin typeface="Söhne"/>
              </a:rPr>
              <a:t>作られたモデルの</a:t>
            </a:r>
            <a:r>
              <a:rPr lang="ja-JP" altLang="en-US" b="1" i="0" dirty="0">
                <a:solidFill>
                  <a:srgbClr val="374151"/>
                </a:solidFill>
                <a:effectLst/>
                <a:latin typeface="Söhne"/>
              </a:rPr>
              <a:t>グローバル最小値</a:t>
            </a:r>
            <a:r>
              <a:rPr lang="ja-JP" altLang="en-US" b="0" i="0" dirty="0">
                <a:solidFill>
                  <a:srgbClr val="374151"/>
                </a:solidFill>
                <a:effectLst/>
                <a:latin typeface="Söhne"/>
              </a:rPr>
              <a:t>が実行可能解であることが保証した上、</a:t>
            </a:r>
            <a:endParaRPr lang="en-US" altLang="ja-JP" b="0" i="0" dirty="0">
              <a:solidFill>
                <a:srgbClr val="374151"/>
              </a:solidFill>
              <a:effectLst/>
              <a:latin typeface="Söhne"/>
            </a:endParaRPr>
          </a:p>
          <a:p>
            <a:r>
              <a:rPr lang="ja-JP" altLang="en-US" dirty="0">
                <a:solidFill>
                  <a:srgbClr val="374151"/>
                </a:solidFill>
                <a:latin typeface="Söhne"/>
              </a:rPr>
              <a:t>　</a:t>
            </a:r>
            <a:r>
              <a:rPr lang="ja-JP" altLang="en-US" b="0" i="0" dirty="0">
                <a:solidFill>
                  <a:srgbClr val="374151"/>
                </a:solidFill>
                <a:effectLst/>
                <a:latin typeface="Söhne"/>
              </a:rPr>
              <a:t>相対的に小さいペナルティー重みを見つけるための</a:t>
            </a:r>
            <a:r>
              <a:rPr lang="ja-JP" altLang="en-US" b="1" i="0" dirty="0">
                <a:solidFill>
                  <a:srgbClr val="374151"/>
                </a:solidFill>
                <a:effectLst/>
                <a:latin typeface="Söhne"/>
              </a:rPr>
              <a:t>一般的で自動的な</a:t>
            </a:r>
            <a:r>
              <a:rPr lang="ja-JP" altLang="en-US" b="0" i="0" dirty="0">
                <a:solidFill>
                  <a:srgbClr val="374151"/>
                </a:solidFill>
                <a:effectLst/>
                <a:latin typeface="Söhne"/>
              </a:rPr>
              <a:t>方法の開発</a:t>
            </a:r>
            <a:endParaRPr lang="en-US" altLang="ja-JP" b="0" i="0" dirty="0">
              <a:solidFill>
                <a:srgbClr val="374151"/>
              </a:solidFill>
              <a:effectLst/>
              <a:latin typeface="Söhne"/>
            </a:endParaRPr>
          </a:p>
          <a:p>
            <a:endParaRPr lang="en-US" altLang="ja-JP" dirty="0">
              <a:solidFill>
                <a:srgbClr val="374151"/>
              </a:solidFill>
              <a:latin typeface="Söhne"/>
            </a:endParaRPr>
          </a:p>
          <a:p>
            <a:endParaRPr lang="en-US" altLang="ja-JP" b="0" i="0" dirty="0">
              <a:solidFill>
                <a:srgbClr val="374151"/>
              </a:solidFill>
              <a:effectLst/>
              <a:latin typeface="Söhne"/>
            </a:endParaRPr>
          </a:p>
          <a:p>
            <a:pPr marL="285750" indent="-285750">
              <a:buFont typeface="Arial" panose="020B0604020202020204" pitchFamily="34" charset="0"/>
              <a:buChar char="•"/>
            </a:pPr>
            <a:r>
              <a:rPr lang="ja-JP" altLang="en-US" b="0" i="0" dirty="0">
                <a:solidFill>
                  <a:srgbClr val="374151"/>
                </a:solidFill>
                <a:effectLst/>
                <a:latin typeface="Söhne"/>
              </a:rPr>
              <a:t>異なるペナルティー重みや重み計算方法の種類が、</a:t>
            </a:r>
            <a:endParaRPr lang="en-US" altLang="ja-JP" b="0" i="0" dirty="0">
              <a:solidFill>
                <a:srgbClr val="374151"/>
              </a:solidFill>
              <a:effectLst/>
              <a:latin typeface="Söhne"/>
            </a:endParaRPr>
          </a:p>
          <a:p>
            <a:r>
              <a:rPr lang="ja-JP" altLang="en-US" dirty="0">
                <a:solidFill>
                  <a:srgbClr val="374151"/>
                </a:solidFill>
                <a:latin typeface="Söhne"/>
              </a:rPr>
              <a:t>　</a:t>
            </a:r>
            <a:r>
              <a:rPr lang="ja-JP" altLang="en-US" b="0" i="0" dirty="0">
                <a:solidFill>
                  <a:srgbClr val="374151"/>
                </a:solidFill>
                <a:effectLst/>
                <a:latin typeface="Söhne"/>
              </a:rPr>
              <a:t>解の品質、解の</a:t>
            </a:r>
            <a:r>
              <a:rPr lang="ja-JP" altLang="en-US" dirty="0">
                <a:solidFill>
                  <a:srgbClr val="374151"/>
                </a:solidFill>
                <a:latin typeface="Söhne"/>
              </a:rPr>
              <a:t>実行</a:t>
            </a:r>
            <a:r>
              <a:rPr lang="ja-JP" altLang="en-US" b="0" i="0" dirty="0">
                <a:solidFill>
                  <a:srgbClr val="374151"/>
                </a:solidFill>
                <a:effectLst/>
                <a:latin typeface="Söhne"/>
              </a:rPr>
              <a:t>可能性、またはランタイム（</a:t>
            </a:r>
            <a:r>
              <a:rPr lang="en-US" altLang="ja-JP" b="0" i="0" dirty="0">
                <a:solidFill>
                  <a:srgbClr val="374151"/>
                </a:solidFill>
                <a:effectLst/>
                <a:latin typeface="Söhne"/>
              </a:rPr>
              <a:t>run time</a:t>
            </a:r>
            <a:r>
              <a:rPr lang="ja-JP" altLang="en-US" b="0" i="0" dirty="0">
                <a:solidFill>
                  <a:srgbClr val="374151"/>
                </a:solidFill>
                <a:effectLst/>
                <a:latin typeface="Söhne"/>
              </a:rPr>
              <a:t>）などの指標にどの様に影響を与えるのか</a:t>
            </a:r>
            <a:r>
              <a:rPr lang="ja-JP" altLang="en-US" dirty="0">
                <a:solidFill>
                  <a:srgbClr val="374151"/>
                </a:solidFill>
                <a:latin typeface="Söhne"/>
              </a:rPr>
              <a:t>をより深く理解すること</a:t>
            </a:r>
            <a:endParaRPr lang="en-US" altLang="ja-JP" b="0" i="0" dirty="0">
              <a:solidFill>
                <a:srgbClr val="374151"/>
              </a:solidFill>
              <a:effectLst/>
              <a:latin typeface="Söhne"/>
            </a:endParaRPr>
          </a:p>
          <a:p>
            <a:endParaRPr lang="en-US" altLang="ja-JP" dirty="0">
              <a:solidFill>
                <a:srgbClr val="374151"/>
              </a:solidFill>
              <a:latin typeface="Söhne"/>
            </a:endParaRPr>
          </a:p>
          <a:p>
            <a:endParaRPr lang="en-US" altLang="ja-JP" dirty="0">
              <a:solidFill>
                <a:srgbClr val="374151"/>
              </a:solidFill>
              <a:latin typeface="Söhne"/>
            </a:endParaRPr>
          </a:p>
          <a:p>
            <a:r>
              <a:rPr lang="ja-JP" altLang="en-US" b="0" i="0" dirty="0">
                <a:solidFill>
                  <a:srgbClr val="374151"/>
                </a:solidFill>
                <a:effectLst/>
                <a:latin typeface="Söhne"/>
              </a:rPr>
              <a:t>本論文には</a:t>
            </a:r>
            <a:endParaRPr lang="en-US" altLang="ja-JP" b="0" i="0" dirty="0">
              <a:solidFill>
                <a:srgbClr val="374151"/>
              </a:solidFill>
              <a:effectLst/>
              <a:latin typeface="Söhne"/>
            </a:endParaRPr>
          </a:p>
          <a:p>
            <a:endParaRPr lang="en-US" altLang="ja-JP" b="0" i="0" dirty="0">
              <a:solidFill>
                <a:srgbClr val="374151"/>
              </a:solidFill>
              <a:effectLst/>
              <a:latin typeface="Söhne"/>
            </a:endParaRPr>
          </a:p>
          <a:p>
            <a:pPr marL="285750" indent="-285750">
              <a:buClr>
                <a:schemeClr val="accent6"/>
              </a:buClr>
              <a:buFont typeface="Wingdings" panose="05000000000000000000" pitchFamily="2" charset="2"/>
              <a:buChar char="ü"/>
            </a:pPr>
            <a:r>
              <a:rPr lang="ja-JP" altLang="en-US" b="0" i="0" dirty="0">
                <a:solidFill>
                  <a:srgbClr val="374151"/>
                </a:solidFill>
                <a:effectLst/>
                <a:latin typeface="Söhne"/>
              </a:rPr>
              <a:t>一般的で自動的かつ効率的なペナルティー法の新しい手法を提案した</a:t>
            </a:r>
            <a:endParaRPr lang="en-US" altLang="ja-JP" b="0" i="0" dirty="0">
              <a:solidFill>
                <a:srgbClr val="374151"/>
              </a:solidFill>
              <a:effectLst/>
              <a:latin typeface="Söhne"/>
            </a:endParaRPr>
          </a:p>
          <a:p>
            <a:pPr marL="285750" indent="-285750">
              <a:buClr>
                <a:schemeClr val="accent6"/>
              </a:buClr>
              <a:buFont typeface="Wingdings" panose="05000000000000000000" pitchFamily="2" charset="2"/>
              <a:buChar char="ü"/>
            </a:pPr>
            <a:endParaRPr lang="en-US" altLang="ja-JP" b="0" i="0" dirty="0">
              <a:solidFill>
                <a:srgbClr val="374151"/>
              </a:solidFill>
              <a:effectLst/>
              <a:latin typeface="Söhne"/>
            </a:endParaRPr>
          </a:p>
          <a:p>
            <a:pPr marL="285750" indent="-285750">
              <a:buClr>
                <a:schemeClr val="accent6"/>
              </a:buClr>
              <a:buFont typeface="Wingdings" panose="05000000000000000000" pitchFamily="2" charset="2"/>
              <a:buChar char="ü"/>
            </a:pPr>
            <a:r>
              <a:rPr lang="ja-JP" altLang="en-US" b="0" i="0" dirty="0">
                <a:solidFill>
                  <a:srgbClr val="374151"/>
                </a:solidFill>
                <a:effectLst/>
                <a:latin typeface="Söhne"/>
              </a:rPr>
              <a:t>手動でペナルティー重みを推測する手間を省き、特定のインスタンスに限定されない手法である</a:t>
            </a:r>
            <a:endParaRPr lang="en-US" altLang="ja-JP" b="0" i="0" dirty="0">
              <a:solidFill>
                <a:srgbClr val="374151"/>
              </a:solidFill>
              <a:effectLst/>
              <a:latin typeface="Söhne"/>
            </a:endParaRPr>
          </a:p>
          <a:p>
            <a:pPr marL="285750" indent="-285750">
              <a:buClr>
                <a:schemeClr val="accent6"/>
              </a:buClr>
              <a:buFont typeface="Wingdings" panose="05000000000000000000" pitchFamily="2" charset="2"/>
              <a:buChar char="ü"/>
            </a:pPr>
            <a:endParaRPr lang="en-US" altLang="ja-JP" dirty="0">
              <a:solidFill>
                <a:srgbClr val="374151"/>
              </a:solidFill>
              <a:latin typeface="Söhne"/>
            </a:endParaRPr>
          </a:p>
          <a:p>
            <a:pPr marL="285750" indent="-285750">
              <a:buClr>
                <a:schemeClr val="accent6"/>
              </a:buClr>
              <a:buFont typeface="Wingdings" panose="05000000000000000000" pitchFamily="2" charset="2"/>
              <a:buChar char="ü"/>
            </a:pPr>
            <a:r>
              <a:rPr lang="ja-JP" altLang="en-US" b="0" i="0" dirty="0">
                <a:solidFill>
                  <a:srgbClr val="374151"/>
                </a:solidFill>
                <a:effectLst/>
                <a:latin typeface="Söhne"/>
              </a:rPr>
              <a:t>富士通の第三世代</a:t>
            </a:r>
            <a:r>
              <a:rPr lang="en-US" altLang="ja-JP" b="0" i="0" dirty="0">
                <a:solidFill>
                  <a:srgbClr val="374151"/>
                </a:solidFill>
                <a:effectLst/>
                <a:latin typeface="Söhne"/>
              </a:rPr>
              <a:t>DA</a:t>
            </a:r>
            <a:r>
              <a:rPr lang="ja-JP" altLang="en-US" b="0" i="0" dirty="0">
                <a:solidFill>
                  <a:srgbClr val="374151"/>
                </a:solidFill>
                <a:effectLst/>
                <a:latin typeface="Söhne"/>
              </a:rPr>
              <a:t>（</a:t>
            </a:r>
            <a:r>
              <a:rPr lang="en-US" altLang="ja-JP" dirty="0">
                <a:solidFill>
                  <a:srgbClr val="374151"/>
                </a:solidFill>
                <a:latin typeface="Söhne"/>
              </a:rPr>
              <a:t>D</a:t>
            </a:r>
            <a:r>
              <a:rPr lang="en-US" altLang="ja-JP" b="0" i="0" dirty="0">
                <a:solidFill>
                  <a:srgbClr val="374151"/>
                </a:solidFill>
                <a:effectLst/>
                <a:latin typeface="Söhne"/>
              </a:rPr>
              <a:t>igital </a:t>
            </a:r>
            <a:r>
              <a:rPr lang="en-US" altLang="ja-JP" dirty="0">
                <a:solidFill>
                  <a:srgbClr val="374151"/>
                </a:solidFill>
                <a:latin typeface="Söhne"/>
              </a:rPr>
              <a:t>A</a:t>
            </a:r>
            <a:r>
              <a:rPr lang="en-US" altLang="ja-JP" b="0" i="0" dirty="0">
                <a:solidFill>
                  <a:srgbClr val="374151"/>
                </a:solidFill>
                <a:effectLst/>
                <a:latin typeface="Söhne"/>
              </a:rPr>
              <a:t>nnealer</a:t>
            </a:r>
            <a:r>
              <a:rPr lang="ja-JP" altLang="en-US" b="0" i="0" dirty="0">
                <a:solidFill>
                  <a:srgbClr val="374151"/>
                </a:solidFill>
                <a:effectLst/>
                <a:latin typeface="Söhne"/>
              </a:rPr>
              <a:t>）をソルバーとして使用し実験した</a:t>
            </a:r>
            <a:endParaRPr lang="en-US" altLang="ja-JP" b="0" i="0" dirty="0">
              <a:solidFill>
                <a:srgbClr val="374151"/>
              </a:solidFill>
              <a:effectLst/>
              <a:latin typeface="Söhne"/>
            </a:endParaRPr>
          </a:p>
          <a:p>
            <a:endParaRPr lang="en-US" altLang="ja-JP" b="0" i="0" dirty="0">
              <a:solidFill>
                <a:srgbClr val="374151"/>
              </a:solidFill>
              <a:effectLst/>
              <a:latin typeface="Söhne"/>
            </a:endParaRPr>
          </a:p>
        </p:txBody>
      </p:sp>
    </p:spTree>
    <p:extLst>
      <p:ext uri="{BB962C8B-B14F-4D97-AF65-F5344CB8AC3E}">
        <p14:creationId xmlns:p14="http://schemas.microsoft.com/office/powerpoint/2010/main" val="20754761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B6E63BE0-41B0-D57E-83CC-FD72E86CDDD2}"/>
              </a:ext>
            </a:extLst>
          </p:cNvPr>
          <p:cNvSpPr/>
          <p:nvPr/>
        </p:nvSpPr>
        <p:spPr>
          <a:xfrm>
            <a:off x="600365" y="830339"/>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63F05CBC-F035-ABE3-FD33-789197C7B356}"/>
              </a:ext>
            </a:extLst>
          </p:cNvPr>
          <p:cNvSpPr>
            <a:spLocks noGrp="1"/>
          </p:cNvSpPr>
          <p:nvPr>
            <p:ph type="title"/>
          </p:nvPr>
        </p:nvSpPr>
        <p:spPr>
          <a:xfrm>
            <a:off x="600364" y="121911"/>
            <a:ext cx="10532995" cy="598978"/>
          </a:xfrm>
        </p:spPr>
        <p:txBody>
          <a:bodyPr>
            <a:normAutofit fontScale="90000"/>
          </a:bodyPr>
          <a:lstStyle/>
          <a:p>
            <a:r>
              <a:rPr kumimoji="1" lang="ja-JP" altLang="en-US" b="1" dirty="0"/>
              <a:t>もくじ</a:t>
            </a:r>
          </a:p>
        </p:txBody>
      </p:sp>
      <p:sp>
        <p:nvSpPr>
          <p:cNvPr id="2" name="文本框 1">
            <a:extLst>
              <a:ext uri="{FF2B5EF4-FFF2-40B4-BE49-F238E27FC236}">
                <a16:creationId xmlns:a16="http://schemas.microsoft.com/office/drawing/2014/main" id="{04E95D66-F50E-FE40-7960-D2AD707F480B}"/>
              </a:ext>
            </a:extLst>
          </p:cNvPr>
          <p:cNvSpPr txBox="1"/>
          <p:nvPr/>
        </p:nvSpPr>
        <p:spPr>
          <a:xfrm>
            <a:off x="600364" y="995207"/>
            <a:ext cx="3874779" cy="5478423"/>
          </a:xfrm>
          <a:prstGeom prst="rect">
            <a:avLst/>
          </a:prstGeom>
          <a:noFill/>
        </p:spPr>
        <p:txBody>
          <a:bodyPr wrap="square" rtlCol="0">
            <a:spAutoFit/>
          </a:bodyPr>
          <a:lstStyle/>
          <a:p>
            <a:r>
              <a:rPr lang="en-US" altLang="zh-CN" sz="1400" dirty="0">
                <a:solidFill>
                  <a:schemeClr val="bg1">
                    <a:lumMod val="65000"/>
                  </a:schemeClr>
                </a:solidFill>
              </a:rPr>
              <a:t>ABSTRACT</a:t>
            </a:r>
          </a:p>
          <a:p>
            <a:endParaRPr lang="en-US" altLang="zh-CN" sz="1400" dirty="0">
              <a:solidFill>
                <a:schemeClr val="bg1">
                  <a:lumMod val="50000"/>
                </a:schemeClr>
              </a:solidFill>
            </a:endParaRPr>
          </a:p>
          <a:p>
            <a:r>
              <a:rPr lang="en-US" altLang="zh-CN" sz="1400" dirty="0">
                <a:solidFill>
                  <a:schemeClr val="bg1">
                    <a:lumMod val="65000"/>
                  </a:schemeClr>
                </a:solidFill>
              </a:rPr>
              <a:t>1. INTRODUCTION</a:t>
            </a:r>
          </a:p>
          <a:p>
            <a:endParaRPr lang="en-US" altLang="zh-CN" sz="1400" dirty="0">
              <a:solidFill>
                <a:schemeClr val="bg1">
                  <a:lumMod val="65000"/>
                </a:schemeClr>
              </a:solidFill>
            </a:endParaRPr>
          </a:p>
          <a:p>
            <a:r>
              <a:rPr lang="en-US" altLang="zh-CN" sz="1400" dirty="0"/>
              <a:t>2. PRELIMINARIES</a:t>
            </a:r>
          </a:p>
          <a:p>
            <a:r>
              <a:rPr lang="en-US" altLang="zh-CN" sz="1400" dirty="0">
                <a:solidFill>
                  <a:schemeClr val="bg1">
                    <a:lumMod val="65000"/>
                  </a:schemeClr>
                </a:solidFill>
              </a:rPr>
              <a:t>    </a:t>
            </a:r>
            <a:r>
              <a:rPr lang="en-US" altLang="zh-CN" sz="1400" dirty="0"/>
              <a:t>2.1 Overview of the Digital Annealer</a:t>
            </a:r>
          </a:p>
          <a:p>
            <a:endParaRPr lang="en-US" altLang="zh-CN" sz="1400" dirty="0">
              <a:solidFill>
                <a:schemeClr val="bg1">
                  <a:lumMod val="65000"/>
                </a:schemeClr>
              </a:solidFill>
            </a:endParaRPr>
          </a:p>
          <a:p>
            <a:r>
              <a:rPr lang="en-US" altLang="zh-CN" sz="1400" dirty="0">
                <a:solidFill>
                  <a:schemeClr val="bg1">
                    <a:lumMod val="65000"/>
                  </a:schemeClr>
                </a:solidFill>
              </a:rPr>
              <a:t>3. EXACT PENALTY METHODS</a:t>
            </a:r>
          </a:p>
          <a:p>
            <a:r>
              <a:rPr lang="en-US" altLang="zh-CN" sz="1400" dirty="0">
                <a:solidFill>
                  <a:schemeClr val="bg1">
                    <a:lumMod val="65000"/>
                  </a:schemeClr>
                </a:solidFill>
              </a:rPr>
              <a:t>    3.1 Sum of Coefficients Absolute Values</a:t>
            </a:r>
          </a:p>
          <a:p>
            <a:r>
              <a:rPr lang="en-US" altLang="zh-CN" sz="1400" dirty="0">
                <a:solidFill>
                  <a:schemeClr val="bg1">
                    <a:lumMod val="65000"/>
                  </a:schemeClr>
                </a:solidFill>
              </a:rPr>
              <a:t>    3.2 </a:t>
            </a:r>
            <a:r>
              <a:rPr lang="en-US" altLang="zh-CN" sz="1400" dirty="0" err="1">
                <a:solidFill>
                  <a:schemeClr val="bg1">
                    <a:lumMod val="65000"/>
                  </a:schemeClr>
                </a:solidFill>
              </a:rPr>
              <a:t>Posiform-negaform</a:t>
            </a:r>
            <a:endParaRPr lang="en-US" altLang="zh-CN" sz="1400" dirty="0">
              <a:solidFill>
                <a:schemeClr val="bg1">
                  <a:lumMod val="65000"/>
                </a:schemeClr>
              </a:solidFill>
            </a:endParaRPr>
          </a:p>
          <a:p>
            <a:r>
              <a:rPr lang="en-US" altLang="zh-CN" sz="1400" dirty="0">
                <a:solidFill>
                  <a:schemeClr val="bg1">
                    <a:lumMod val="65000"/>
                  </a:schemeClr>
                </a:solidFill>
              </a:rPr>
              <a:t>    3.3 Verma-Lewis</a:t>
            </a:r>
          </a:p>
          <a:p>
            <a:endParaRPr lang="en-US" altLang="zh-CN" sz="1400" dirty="0">
              <a:solidFill>
                <a:schemeClr val="bg1">
                  <a:lumMod val="65000"/>
                </a:schemeClr>
              </a:solidFill>
            </a:endParaRPr>
          </a:p>
          <a:p>
            <a:r>
              <a:rPr lang="en-US" altLang="zh-CN" sz="1400" dirty="0">
                <a:solidFill>
                  <a:schemeClr val="bg1">
                    <a:lumMod val="65000"/>
                  </a:schemeClr>
                </a:solidFill>
              </a:rPr>
              <a:t>4. SEQUENTIAL PENALTY METHODS</a:t>
            </a:r>
          </a:p>
          <a:p>
            <a:r>
              <a:rPr lang="en-US" altLang="zh-CN" sz="1400" dirty="0">
                <a:solidFill>
                  <a:schemeClr val="bg1">
                    <a:lumMod val="65000"/>
                  </a:schemeClr>
                </a:solidFill>
              </a:rPr>
              <a:t>    4.1 Sequential Penalty Method</a:t>
            </a:r>
          </a:p>
          <a:p>
            <a:r>
              <a:rPr lang="en-US" altLang="zh-CN" sz="1400" dirty="0">
                <a:solidFill>
                  <a:schemeClr val="bg1">
                    <a:lumMod val="65000"/>
                  </a:schemeClr>
                </a:solidFill>
              </a:rPr>
              <a:t>    4.2 Scaled-sequential Penalty Method</a:t>
            </a:r>
          </a:p>
          <a:p>
            <a:r>
              <a:rPr lang="en-US" altLang="zh-CN" sz="1400" dirty="0">
                <a:solidFill>
                  <a:schemeClr val="bg1">
                    <a:lumMod val="65000"/>
                  </a:schemeClr>
                </a:solidFill>
              </a:rPr>
              <a:t>    4.3 Binary Search Penalty Method</a:t>
            </a:r>
          </a:p>
          <a:p>
            <a:endParaRPr lang="en-US" altLang="zh-CN" sz="1400" dirty="0">
              <a:solidFill>
                <a:schemeClr val="bg1">
                  <a:lumMod val="65000"/>
                </a:schemeClr>
              </a:solidFill>
            </a:endParaRPr>
          </a:p>
          <a:p>
            <a:r>
              <a:rPr lang="en-US" altLang="zh-CN" sz="1400" dirty="0">
                <a:solidFill>
                  <a:schemeClr val="bg1">
                    <a:lumMod val="65000"/>
                  </a:schemeClr>
                </a:solidFill>
              </a:rPr>
              <a:t>5. FORMULATION OF QUBO PROBLEMS</a:t>
            </a:r>
          </a:p>
          <a:p>
            <a:r>
              <a:rPr lang="en-US" altLang="zh-CN" sz="1400" dirty="0">
                <a:solidFill>
                  <a:schemeClr val="bg1">
                    <a:lumMod val="65000"/>
                  </a:schemeClr>
                </a:solidFill>
              </a:rPr>
              <a:t>    5.1 Minimum Cut Problem</a:t>
            </a:r>
          </a:p>
          <a:p>
            <a:r>
              <a:rPr lang="en-US" altLang="zh-CN" sz="1400" dirty="0">
                <a:solidFill>
                  <a:schemeClr val="bg1">
                    <a:lumMod val="65000"/>
                  </a:schemeClr>
                </a:solidFill>
              </a:rPr>
              <a:t>    5.2 Travelling Salesman Problem</a:t>
            </a:r>
          </a:p>
          <a:p>
            <a:r>
              <a:rPr lang="en-US" altLang="zh-CN" sz="1400" dirty="0">
                <a:solidFill>
                  <a:schemeClr val="bg1">
                    <a:lumMod val="65000"/>
                  </a:schemeClr>
                </a:solidFill>
              </a:rPr>
              <a:t>    5.3 Multi-dimensional 0-1 Knapsack Problem</a:t>
            </a:r>
          </a:p>
          <a:p>
            <a:endParaRPr lang="en-US" altLang="zh-CN" sz="1400" dirty="0">
              <a:solidFill>
                <a:schemeClr val="bg1">
                  <a:lumMod val="65000"/>
                </a:schemeClr>
              </a:solidFill>
            </a:endParaRPr>
          </a:p>
          <a:p>
            <a:r>
              <a:rPr lang="en-US" altLang="zh-CN" sz="1400" dirty="0">
                <a:solidFill>
                  <a:schemeClr val="bg1">
                    <a:lumMod val="65000"/>
                  </a:schemeClr>
                </a:solidFill>
              </a:rPr>
              <a:t>6. EXPERIMENTAL SETTINGS</a:t>
            </a:r>
          </a:p>
          <a:p>
            <a:r>
              <a:rPr lang="en-US" altLang="zh-CN" sz="1400" dirty="0">
                <a:solidFill>
                  <a:schemeClr val="bg1">
                    <a:lumMod val="65000"/>
                  </a:schemeClr>
                </a:solidFill>
              </a:rPr>
              <a:t>    6.1 Parameter Setting</a:t>
            </a:r>
          </a:p>
          <a:p>
            <a:r>
              <a:rPr lang="en-US" altLang="zh-CN" sz="1400" dirty="0">
                <a:solidFill>
                  <a:schemeClr val="bg1">
                    <a:lumMod val="65000"/>
                  </a:schemeClr>
                </a:solidFill>
              </a:rPr>
              <a:t>    6.2 Performance Measures</a:t>
            </a:r>
          </a:p>
        </p:txBody>
      </p:sp>
      <p:sp>
        <p:nvSpPr>
          <p:cNvPr id="10" name="文本框 9">
            <a:extLst>
              <a:ext uri="{FF2B5EF4-FFF2-40B4-BE49-F238E27FC236}">
                <a16:creationId xmlns:a16="http://schemas.microsoft.com/office/drawing/2014/main" id="{6890892A-8DF5-1708-BC41-1052D154D93A}"/>
              </a:ext>
            </a:extLst>
          </p:cNvPr>
          <p:cNvSpPr txBox="1"/>
          <p:nvPr/>
        </p:nvSpPr>
        <p:spPr>
          <a:xfrm>
            <a:off x="5866861" y="1096332"/>
            <a:ext cx="6096000" cy="1169551"/>
          </a:xfrm>
          <a:prstGeom prst="rect">
            <a:avLst/>
          </a:prstGeom>
          <a:noFill/>
        </p:spPr>
        <p:txBody>
          <a:bodyPr wrap="square">
            <a:spAutoFit/>
          </a:bodyPr>
          <a:lstStyle/>
          <a:p>
            <a:r>
              <a:rPr lang="en-US" altLang="zh-CN" sz="1400" dirty="0">
                <a:solidFill>
                  <a:schemeClr val="bg1">
                    <a:lumMod val="65000"/>
                  </a:schemeClr>
                </a:solidFill>
              </a:rPr>
              <a:t>7. RESULTS</a:t>
            </a:r>
          </a:p>
          <a:p>
            <a:r>
              <a:rPr lang="en-US" altLang="zh-CN" sz="1400" dirty="0">
                <a:solidFill>
                  <a:schemeClr val="bg1">
                    <a:lumMod val="65000"/>
                  </a:schemeClr>
                </a:solidFill>
              </a:rPr>
              <a:t>    7.1 Results for Exact Penalty Methods</a:t>
            </a:r>
          </a:p>
          <a:p>
            <a:r>
              <a:rPr lang="en-US" altLang="zh-CN" sz="1400" dirty="0">
                <a:solidFill>
                  <a:schemeClr val="bg1">
                    <a:lumMod val="65000"/>
                  </a:schemeClr>
                </a:solidFill>
              </a:rPr>
              <a:t>    7.2 Results for Sequential Penalty Methods</a:t>
            </a:r>
          </a:p>
          <a:p>
            <a:endParaRPr lang="en-US" altLang="zh-CN" sz="1400" dirty="0">
              <a:solidFill>
                <a:schemeClr val="bg1">
                  <a:lumMod val="65000"/>
                </a:schemeClr>
              </a:solidFill>
            </a:endParaRPr>
          </a:p>
          <a:p>
            <a:r>
              <a:rPr lang="en-US" altLang="zh-CN" sz="1400" dirty="0">
                <a:solidFill>
                  <a:schemeClr val="bg1">
                    <a:lumMod val="65000"/>
                  </a:schemeClr>
                </a:solidFill>
              </a:rPr>
              <a:t>8. CONCLUSIONS</a:t>
            </a:r>
            <a:endParaRPr lang="zh-CN" altLang="en-US" sz="1400" dirty="0">
              <a:solidFill>
                <a:schemeClr val="bg1">
                  <a:lumMod val="65000"/>
                </a:schemeClr>
              </a:solidFill>
            </a:endParaRPr>
          </a:p>
        </p:txBody>
      </p:sp>
    </p:spTree>
    <p:extLst>
      <p:ext uri="{BB962C8B-B14F-4D97-AF65-F5344CB8AC3E}">
        <p14:creationId xmlns:p14="http://schemas.microsoft.com/office/powerpoint/2010/main" val="35482038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B6E63BE0-41B0-D57E-83CC-FD72E86CDDD2}"/>
              </a:ext>
            </a:extLst>
          </p:cNvPr>
          <p:cNvSpPr/>
          <p:nvPr/>
        </p:nvSpPr>
        <p:spPr>
          <a:xfrm>
            <a:off x="600364" y="992202"/>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63F05CBC-F035-ABE3-FD33-789197C7B356}"/>
              </a:ext>
            </a:extLst>
          </p:cNvPr>
          <p:cNvSpPr>
            <a:spLocks noGrp="1"/>
          </p:cNvSpPr>
          <p:nvPr>
            <p:ph type="title"/>
          </p:nvPr>
        </p:nvSpPr>
        <p:spPr>
          <a:xfrm>
            <a:off x="600364" y="202150"/>
            <a:ext cx="10532995" cy="598978"/>
          </a:xfrm>
        </p:spPr>
        <p:txBody>
          <a:bodyPr>
            <a:normAutofit fontScale="90000"/>
          </a:bodyPr>
          <a:lstStyle/>
          <a:p>
            <a:r>
              <a:rPr lang="en-US" altLang="zh-CN" sz="4400" dirty="0"/>
              <a:t>PRELIMINARIES</a:t>
            </a:r>
            <a:endParaRPr kumimoji="1" lang="ja-JP" altLang="en-US" b="1" dirty="0"/>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83F59172-E3CF-5546-9B82-3F3076F16B27}"/>
                  </a:ext>
                </a:extLst>
              </p:cNvPr>
              <p:cNvSpPr txBox="1"/>
              <p:nvPr/>
            </p:nvSpPr>
            <p:spPr>
              <a:xfrm>
                <a:off x="600364" y="2155319"/>
                <a:ext cx="9705686" cy="427809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1600" b="0" i="1" smtClean="0">
                          <a:latin typeface="Cambria Math" panose="02040503050406030204" pitchFamily="18" charset="0"/>
                        </a:rPr>
                        <m:t>h</m:t>
                      </m:r>
                      <m:d>
                        <m:dPr>
                          <m:ctrlPr>
                            <a:rPr lang="en-US" altLang="zh-CN" sz="1600" b="0" i="1" smtClean="0">
                              <a:latin typeface="Cambria Math" panose="02040503050406030204" pitchFamily="18" charset="0"/>
                            </a:rPr>
                          </m:ctrlPr>
                        </m:dPr>
                        <m:e>
                          <m:r>
                            <a:rPr lang="en-US" altLang="zh-CN" sz="1600" b="0" i="1" smtClean="0">
                              <a:latin typeface="Cambria Math" panose="02040503050406030204" pitchFamily="18" charset="0"/>
                            </a:rPr>
                            <m:t>𝑥</m:t>
                          </m:r>
                        </m:e>
                      </m:d>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𝑓</m:t>
                      </m:r>
                      <m:d>
                        <m:dPr>
                          <m:ctrlPr>
                            <a:rPr lang="en-US" altLang="zh-CN" sz="1600" b="0" i="1" smtClean="0">
                              <a:latin typeface="Cambria Math" panose="02040503050406030204" pitchFamily="18" charset="0"/>
                            </a:rPr>
                          </m:ctrlPr>
                        </m:dPr>
                        <m:e>
                          <m:r>
                            <a:rPr lang="en-US" altLang="zh-CN" sz="1600" b="0" i="1" smtClean="0">
                              <a:latin typeface="Cambria Math" panose="02040503050406030204" pitchFamily="18" charset="0"/>
                            </a:rPr>
                            <m:t>𝑥</m:t>
                          </m:r>
                        </m:e>
                      </m:d>
                      <m:r>
                        <a:rPr lang="en-US" altLang="zh-CN" sz="1600" b="0" i="1" smtClean="0">
                          <a:latin typeface="Cambria Math" panose="02040503050406030204" pitchFamily="18" charset="0"/>
                        </a:rPr>
                        <m:t>+</m:t>
                      </m:r>
                      <m:r>
                        <a:rPr lang="en-US" altLang="zh-CN" sz="1600" b="0" i="1" smtClean="0">
                          <a:solidFill>
                            <a:srgbClr val="FF0000"/>
                          </a:solidFill>
                          <a:latin typeface="Cambria Math" panose="02040503050406030204" pitchFamily="18" charset="0"/>
                        </a:rPr>
                        <m:t>𝑤</m:t>
                      </m:r>
                      <m:r>
                        <a:rPr lang="en-US" altLang="zh-CN" sz="1600" b="0" i="1" smtClean="0">
                          <a:latin typeface="Cambria Math" panose="02040503050406030204" pitchFamily="18" charset="0"/>
                        </a:rPr>
                        <m:t>∗</m:t>
                      </m:r>
                      <m:r>
                        <a:rPr lang="en-US" altLang="zh-CN" sz="1600" b="0" i="1" smtClean="0">
                          <a:solidFill>
                            <a:srgbClr val="00B050"/>
                          </a:solidFill>
                          <a:latin typeface="Cambria Math" panose="02040503050406030204" pitchFamily="18" charset="0"/>
                        </a:rPr>
                        <m:t>𝑔</m:t>
                      </m:r>
                      <m:d>
                        <m:dPr>
                          <m:ctrlPr>
                            <a:rPr lang="en-US" altLang="zh-CN" sz="1600" b="0" i="1" smtClean="0">
                              <a:solidFill>
                                <a:srgbClr val="00B050"/>
                              </a:solidFill>
                              <a:latin typeface="Cambria Math" panose="02040503050406030204" pitchFamily="18" charset="0"/>
                            </a:rPr>
                          </m:ctrlPr>
                        </m:dPr>
                        <m:e>
                          <m:r>
                            <a:rPr lang="en-US" altLang="zh-CN" sz="1600" b="0" i="1" smtClean="0">
                              <a:solidFill>
                                <a:srgbClr val="00B050"/>
                              </a:solidFill>
                              <a:latin typeface="Cambria Math" panose="02040503050406030204" pitchFamily="18" charset="0"/>
                            </a:rPr>
                            <m:t>𝑥</m:t>
                          </m:r>
                        </m:e>
                      </m:d>
                    </m:oMath>
                  </m:oMathPara>
                </a14:m>
                <a:endParaRPr lang="en-US" altLang="zh-CN" sz="1600" b="0" dirty="0"/>
              </a:p>
              <a:p>
                <a:endParaRPr lang="en-US" altLang="zh-CN" sz="1600" dirty="0"/>
              </a:p>
              <a:p>
                <a14:m>
                  <m:oMath xmlns:m="http://schemas.openxmlformats.org/officeDocument/2006/math">
                    <m:r>
                      <a:rPr lang="en-US" altLang="zh-CN" sz="1600" b="0" i="1" smtClean="0">
                        <a:latin typeface="Cambria Math" panose="02040503050406030204" pitchFamily="18" charset="0"/>
                      </a:rPr>
                      <m:t>𝑓</m:t>
                    </m:r>
                    <m:d>
                      <m:dPr>
                        <m:ctrlPr>
                          <a:rPr lang="en-US" altLang="zh-CN" sz="1600" b="0" i="1" smtClean="0">
                            <a:latin typeface="Cambria Math" panose="02040503050406030204" pitchFamily="18" charset="0"/>
                          </a:rPr>
                        </m:ctrlPr>
                      </m:dPr>
                      <m:e>
                        <m:r>
                          <a:rPr lang="en-US" altLang="zh-CN" sz="1600" b="0" i="1" smtClean="0">
                            <a:latin typeface="Cambria Math" panose="02040503050406030204" pitchFamily="18" charset="0"/>
                          </a:rPr>
                          <m:t>𝑥</m:t>
                        </m:r>
                      </m:e>
                    </m:d>
                    <m:r>
                      <a:rPr lang="ja-JP" altLang="en-US" sz="1600" i="1">
                        <a:latin typeface="Cambria Math" panose="02040503050406030204" pitchFamily="18" charset="0"/>
                      </a:rPr>
                      <m:t>：</m:t>
                    </m:r>
                  </m:oMath>
                </a14:m>
                <a:r>
                  <a:rPr lang="en-US" altLang="ja-JP" sz="1600" dirty="0"/>
                  <a:t>CCO</a:t>
                </a:r>
                <a:r>
                  <a:rPr lang="ja-JP" altLang="en-US" sz="1600" dirty="0"/>
                  <a:t>問題の目的関数</a:t>
                </a:r>
                <a:endParaRPr lang="en-US" altLang="ja-JP" sz="1600" dirty="0"/>
              </a:p>
              <a:p>
                <a14:m>
                  <m:oMath xmlns:m="http://schemas.openxmlformats.org/officeDocument/2006/math">
                    <m:r>
                      <a:rPr lang="en-US" altLang="zh-CN" sz="1600" b="0" i="1" smtClean="0">
                        <a:latin typeface="Cambria Math" panose="02040503050406030204" pitchFamily="18" charset="0"/>
                      </a:rPr>
                      <m:t>𝑔</m:t>
                    </m:r>
                    <m:d>
                      <m:dPr>
                        <m:ctrlPr>
                          <a:rPr lang="en-US" altLang="zh-CN" sz="1600" b="0" i="1" smtClean="0">
                            <a:latin typeface="Cambria Math" panose="02040503050406030204" pitchFamily="18" charset="0"/>
                          </a:rPr>
                        </m:ctrlPr>
                      </m:dPr>
                      <m:e>
                        <m:r>
                          <a:rPr lang="en-US" altLang="zh-CN" sz="1600" b="0" i="1" smtClean="0">
                            <a:latin typeface="Cambria Math" panose="02040503050406030204" pitchFamily="18" charset="0"/>
                          </a:rPr>
                          <m:t>𝑥</m:t>
                        </m:r>
                      </m:e>
                    </m:d>
                  </m:oMath>
                </a14:m>
                <a:r>
                  <a:rPr lang="ja-JP" altLang="en-US" sz="1600" dirty="0"/>
                  <a:t>：制約条件から変換された二次多項式</a:t>
                </a:r>
                <a:endParaRPr lang="en-US" altLang="ja-JP" sz="1600" dirty="0"/>
              </a:p>
              <a:p>
                <a14:m>
                  <m:oMath xmlns:m="http://schemas.openxmlformats.org/officeDocument/2006/math">
                    <m:r>
                      <a:rPr lang="en-US" altLang="ja-JP" sz="1600" b="0" i="1" smtClean="0">
                        <a:latin typeface="Cambria Math" panose="02040503050406030204" pitchFamily="18" charset="0"/>
                      </a:rPr>
                      <m:t>𝑤</m:t>
                    </m:r>
                  </m:oMath>
                </a14:m>
                <a:r>
                  <a:rPr lang="ja-JP" altLang="en-US" sz="1600" dirty="0"/>
                  <a:t>：ペナルティー重み（</a:t>
                </a:r>
                <a14:m>
                  <m:oMath xmlns:m="http://schemas.openxmlformats.org/officeDocument/2006/math">
                    <m:r>
                      <a:rPr lang="ja-JP" altLang="en-US" sz="1600" i="1" smtClean="0">
                        <a:latin typeface="Cambria Math" panose="02040503050406030204" pitchFamily="18" charset="0"/>
                      </a:rPr>
                      <m:t>≥</m:t>
                    </m:r>
                    <m:r>
                      <a:rPr lang="en-US" altLang="ja-JP" sz="1600" b="0" i="1" smtClean="0">
                        <a:latin typeface="Cambria Math" panose="02040503050406030204" pitchFamily="18" charset="0"/>
                      </a:rPr>
                      <m:t>0</m:t>
                    </m:r>
                  </m:oMath>
                </a14:m>
                <a:r>
                  <a:rPr lang="ja-JP" altLang="en-US" sz="1600" dirty="0"/>
                  <a:t>）</a:t>
                </a:r>
                <a:endParaRPr lang="en-US" altLang="ja-JP" sz="1600" dirty="0"/>
              </a:p>
              <a:p>
                <a:endParaRPr lang="en-US" altLang="zh-CN" sz="1600" dirty="0"/>
              </a:p>
              <a:p>
                <a:endParaRPr lang="en-US" altLang="zh-CN" sz="1600" dirty="0"/>
              </a:p>
              <a:p>
                <a:r>
                  <a:rPr lang="ja-JP" altLang="en-US" sz="1600" dirty="0"/>
                  <a:t>論文の仮定：</a:t>
                </a:r>
                <a:endParaRPr lang="en-US" altLang="ja-JP" sz="1600" dirty="0"/>
              </a:p>
              <a:p>
                <a:pPr marL="285750" indent="-285750">
                  <a:buFont typeface="Arial" panose="020B0604020202020204" pitchFamily="34" charset="0"/>
                  <a:buChar char="•"/>
                </a:pPr>
                <a:r>
                  <a:rPr lang="ja-JP" altLang="en-US" sz="1600" dirty="0"/>
                  <a:t>少なくとも</a:t>
                </a:r>
                <a:r>
                  <a:rPr lang="en-US" altLang="ja-JP" sz="1600" dirty="0"/>
                  <a:t>1</a:t>
                </a:r>
                <a:r>
                  <a:rPr lang="ja-JP" altLang="en-US" sz="1600" dirty="0"/>
                  <a:t>つの実行可能なグローバル最適解が存在する</a:t>
                </a:r>
                <a:endParaRPr lang="en-US" altLang="ja-JP" sz="1600" dirty="0"/>
              </a:p>
              <a:p>
                <a:pPr marL="285750" indent="-285750">
                  <a:buFont typeface="Arial" panose="020B0604020202020204" pitchFamily="34" charset="0"/>
                  <a:buChar char="•"/>
                </a:pPr>
                <a:endParaRPr lang="en-US" altLang="ja-JP" sz="1600" dirty="0"/>
              </a:p>
              <a:p>
                <a:pPr marL="285750" indent="-285750">
                  <a:buFont typeface="Arial" panose="020B0604020202020204" pitchFamily="34" charset="0"/>
                  <a:buChar char="•"/>
                </a:pPr>
                <a14:m>
                  <m:oMath xmlns:m="http://schemas.openxmlformats.org/officeDocument/2006/math">
                    <m:r>
                      <a:rPr lang="en-US" altLang="zh-CN" sz="1600" b="0" i="1" smtClean="0">
                        <a:latin typeface="Cambria Math" panose="02040503050406030204" pitchFamily="18" charset="0"/>
                      </a:rPr>
                      <m:t>𝑓</m:t>
                    </m:r>
                    <m:d>
                      <m:dPr>
                        <m:ctrlPr>
                          <a:rPr lang="en-US" altLang="zh-CN" sz="1600" b="0" i="1" smtClean="0">
                            <a:latin typeface="Cambria Math" panose="02040503050406030204" pitchFamily="18" charset="0"/>
                          </a:rPr>
                        </m:ctrlPr>
                      </m:dPr>
                      <m:e>
                        <m:r>
                          <a:rPr lang="en-US" altLang="zh-CN" sz="1600" b="0" i="1" smtClean="0">
                            <a:latin typeface="Cambria Math" panose="02040503050406030204" pitchFamily="18" charset="0"/>
                          </a:rPr>
                          <m:t>𝑥</m:t>
                        </m:r>
                      </m:e>
                    </m:d>
                    <m:r>
                      <a:rPr lang="ja-JP" altLang="en-US" sz="1600" i="1">
                        <a:latin typeface="Cambria Math" panose="02040503050406030204" pitchFamily="18" charset="0"/>
                      </a:rPr>
                      <m:t>と</m:t>
                    </m:r>
                    <m:r>
                      <a:rPr lang="en-US" altLang="zh-CN" sz="1600" b="0" i="1" smtClean="0">
                        <a:latin typeface="Cambria Math" panose="02040503050406030204" pitchFamily="18" charset="0"/>
                      </a:rPr>
                      <m:t>𝑔</m:t>
                    </m:r>
                    <m:d>
                      <m:dPr>
                        <m:ctrlPr>
                          <a:rPr lang="en-US" altLang="zh-CN" sz="1600" b="0" i="1" smtClean="0">
                            <a:latin typeface="Cambria Math" panose="02040503050406030204" pitchFamily="18" charset="0"/>
                          </a:rPr>
                        </m:ctrlPr>
                      </m:dPr>
                      <m:e>
                        <m:r>
                          <a:rPr lang="en-US" altLang="zh-CN" sz="1600" b="0" i="1" smtClean="0">
                            <a:latin typeface="Cambria Math" panose="02040503050406030204" pitchFamily="18" charset="0"/>
                          </a:rPr>
                          <m:t>𝑥</m:t>
                        </m:r>
                      </m:e>
                    </m:d>
                  </m:oMath>
                </a14:m>
                <a:r>
                  <a:rPr lang="ja-JP" altLang="en-US" sz="1600" dirty="0"/>
                  <a:t>はいつも二次多項式</a:t>
                </a:r>
                <a:r>
                  <a:rPr lang="en-US" altLang="ja-JP" sz="1600" dirty="0"/>
                  <a:t>(QUBO)</a:t>
                </a:r>
                <a:r>
                  <a:rPr lang="ja-JP" altLang="en-US" sz="1600" dirty="0"/>
                  <a:t>の形で表現できる</a:t>
                </a:r>
                <a:endParaRPr lang="en-US" altLang="ja-JP" sz="1600" dirty="0"/>
              </a:p>
              <a:p>
                <a:pPr marL="742950" lvl="1" indent="-285750">
                  <a:buFont typeface="Arial" panose="020B0604020202020204" pitchFamily="34" charset="0"/>
                  <a:buChar char="•"/>
                </a:pPr>
                <a14:m>
                  <m:oMath xmlns:m="http://schemas.openxmlformats.org/officeDocument/2006/math">
                    <m:r>
                      <a:rPr lang="en-US" altLang="zh-CN" sz="1600" b="0" i="1" smtClean="0">
                        <a:latin typeface="Cambria Math" panose="02040503050406030204" pitchFamily="18" charset="0"/>
                      </a:rPr>
                      <m:t>𝑥</m:t>
                    </m:r>
                  </m:oMath>
                </a14:m>
                <a:r>
                  <a:rPr lang="ja-JP" altLang="en-US" sz="1600" dirty="0"/>
                  <a:t>が実行可能解なら、</a:t>
                </a:r>
                <a:r>
                  <a:rPr lang="en-US" altLang="zh-CN" sz="1600" dirty="0"/>
                  <a:t> </a:t>
                </a:r>
                <a14:m>
                  <m:oMath xmlns:m="http://schemas.openxmlformats.org/officeDocument/2006/math">
                    <m:r>
                      <a:rPr lang="en-US" altLang="zh-CN" sz="1600" i="1">
                        <a:latin typeface="Cambria Math" panose="02040503050406030204" pitchFamily="18" charset="0"/>
                      </a:rPr>
                      <m:t>𝑔</m:t>
                    </m:r>
                    <m:d>
                      <m:dPr>
                        <m:ctrlPr>
                          <a:rPr lang="en-US" altLang="zh-CN" sz="1600" i="1">
                            <a:latin typeface="Cambria Math" panose="02040503050406030204" pitchFamily="18" charset="0"/>
                          </a:rPr>
                        </m:ctrlPr>
                      </m:dPr>
                      <m:e>
                        <m:r>
                          <a:rPr lang="en-US" altLang="zh-CN" sz="1600" i="1">
                            <a:latin typeface="Cambria Math" panose="02040503050406030204" pitchFamily="18" charset="0"/>
                          </a:rPr>
                          <m:t>𝑥</m:t>
                        </m:r>
                      </m:e>
                    </m:d>
                    <m:r>
                      <a:rPr lang="en-US" altLang="zh-CN" sz="1600" b="0" i="1" smtClean="0">
                        <a:latin typeface="Cambria Math" panose="02040503050406030204" pitchFamily="18" charset="0"/>
                      </a:rPr>
                      <m:t>=0</m:t>
                    </m:r>
                  </m:oMath>
                </a14:m>
                <a:endParaRPr lang="en-US" altLang="zh-CN" sz="1600" dirty="0"/>
              </a:p>
              <a:p>
                <a:pPr marL="742950" lvl="1" indent="-285750">
                  <a:buFont typeface="Arial" panose="020B0604020202020204" pitchFamily="34" charset="0"/>
                  <a:buChar char="•"/>
                </a:pPr>
                <a14:m>
                  <m:oMath xmlns:m="http://schemas.openxmlformats.org/officeDocument/2006/math">
                    <m:r>
                      <a:rPr lang="en-US" altLang="zh-CN" sz="1600" b="0" i="1" smtClean="0">
                        <a:latin typeface="Cambria Math" panose="02040503050406030204" pitchFamily="18" charset="0"/>
                      </a:rPr>
                      <m:t>𝑥</m:t>
                    </m:r>
                  </m:oMath>
                </a14:m>
                <a:r>
                  <a:rPr lang="ja-JP" altLang="en-US" sz="1600" dirty="0"/>
                  <a:t>が実行不可能解なら、</a:t>
                </a:r>
                <a:r>
                  <a:rPr lang="en-US" altLang="zh-CN" sz="1600" dirty="0"/>
                  <a:t> </a:t>
                </a:r>
                <a14:m>
                  <m:oMath xmlns:m="http://schemas.openxmlformats.org/officeDocument/2006/math">
                    <m:r>
                      <a:rPr lang="en-US" altLang="zh-CN" sz="1600" i="1">
                        <a:latin typeface="Cambria Math" panose="02040503050406030204" pitchFamily="18" charset="0"/>
                      </a:rPr>
                      <m:t>𝑔</m:t>
                    </m:r>
                    <m:d>
                      <m:dPr>
                        <m:ctrlPr>
                          <a:rPr lang="en-US" altLang="zh-CN" sz="1600" i="1">
                            <a:latin typeface="Cambria Math" panose="02040503050406030204" pitchFamily="18" charset="0"/>
                          </a:rPr>
                        </m:ctrlPr>
                      </m:dPr>
                      <m:e>
                        <m:r>
                          <a:rPr lang="en-US" altLang="zh-CN" sz="1600" i="1">
                            <a:latin typeface="Cambria Math" panose="02040503050406030204" pitchFamily="18" charset="0"/>
                          </a:rPr>
                          <m:t>𝑥</m:t>
                        </m:r>
                      </m:e>
                    </m:d>
                    <m:r>
                      <a:rPr lang="en-US" altLang="zh-CN" sz="1600" i="1">
                        <a:latin typeface="Cambria Math" panose="02040503050406030204" pitchFamily="18" charset="0"/>
                        <a:ea typeface="Cambria Math" panose="02040503050406030204" pitchFamily="18" charset="0"/>
                      </a:rPr>
                      <m:t>≥</m:t>
                    </m:r>
                    <m:r>
                      <a:rPr lang="en-US" altLang="zh-CN" sz="1600" b="0" i="1" smtClean="0">
                        <a:latin typeface="Cambria Math" panose="02040503050406030204" pitchFamily="18" charset="0"/>
                        <a:ea typeface="Cambria Math" panose="02040503050406030204" pitchFamily="18" charset="0"/>
                      </a:rPr>
                      <m:t>1</m:t>
                    </m:r>
                  </m:oMath>
                </a14:m>
                <a:endParaRPr lang="en-US" altLang="zh-CN" sz="1600" b="0" dirty="0">
                  <a:ea typeface="Cambria Math" panose="02040503050406030204" pitchFamily="18" charset="0"/>
                </a:endParaRPr>
              </a:p>
              <a:p>
                <a:pPr marL="742950" lvl="1" indent="-285750">
                  <a:buFont typeface="Arial" panose="020B0604020202020204" pitchFamily="34" charset="0"/>
                  <a:buChar char="•"/>
                </a:pPr>
                <a:endParaRPr lang="en-US" altLang="zh-CN" sz="1600" b="0" dirty="0">
                  <a:ea typeface="Cambria Math" panose="02040503050406030204" pitchFamily="18" charset="0"/>
                </a:endParaRPr>
              </a:p>
              <a:p>
                <a:pPr marL="285750" indent="-285750">
                  <a:buFont typeface="Arial" panose="020B0604020202020204" pitchFamily="34" charset="0"/>
                  <a:buChar char="•"/>
                </a:pPr>
                <a:r>
                  <a:rPr lang="en-US" altLang="ja-JP" sz="1600" dirty="0"/>
                  <a:t>CCO</a:t>
                </a:r>
                <a:r>
                  <a:rPr lang="ja-JP" altLang="en-US" sz="1600" dirty="0"/>
                  <a:t>問題の全ての制約が変換されて</a:t>
                </a:r>
                <a14:m>
                  <m:oMath xmlns:m="http://schemas.openxmlformats.org/officeDocument/2006/math">
                    <m:r>
                      <a:rPr lang="en-US" altLang="zh-CN" sz="1600" i="1" smtClean="0">
                        <a:latin typeface="Cambria Math" panose="02040503050406030204" pitchFamily="18" charset="0"/>
                      </a:rPr>
                      <m:t>𝑔</m:t>
                    </m:r>
                    <m:d>
                      <m:dPr>
                        <m:ctrlPr>
                          <a:rPr lang="en-US" altLang="zh-CN" sz="1600" i="1">
                            <a:latin typeface="Cambria Math" panose="02040503050406030204" pitchFamily="18" charset="0"/>
                          </a:rPr>
                        </m:ctrlPr>
                      </m:dPr>
                      <m:e>
                        <m:r>
                          <a:rPr lang="en-US" altLang="zh-CN" sz="1600" i="1">
                            <a:latin typeface="Cambria Math" panose="02040503050406030204" pitchFamily="18" charset="0"/>
                          </a:rPr>
                          <m:t>𝑥</m:t>
                        </m:r>
                      </m:e>
                    </m:d>
                  </m:oMath>
                </a14:m>
                <a:r>
                  <a:rPr lang="ja-JP" altLang="en-US" sz="1600" dirty="0"/>
                  <a:t>に統合でき、同じ重み</a:t>
                </a:r>
                <a14:m>
                  <m:oMath xmlns:m="http://schemas.openxmlformats.org/officeDocument/2006/math">
                    <m:r>
                      <a:rPr lang="en-US" altLang="ja-JP" sz="1600" b="0" i="1" smtClean="0">
                        <a:latin typeface="Cambria Math" panose="02040503050406030204" pitchFamily="18" charset="0"/>
                      </a:rPr>
                      <m:t>𝑤</m:t>
                    </m:r>
                  </m:oMath>
                </a14:m>
                <a:r>
                  <a:rPr lang="ja-JP" altLang="en-US" sz="1600" dirty="0"/>
                  <a:t>で全ての制約等しく罰する</a:t>
                </a:r>
                <a:endParaRPr lang="en-US" altLang="zh-CN" sz="1600" dirty="0"/>
              </a:p>
              <a:p>
                <a:pPr lvl="1"/>
                <a:endParaRPr lang="en-US" altLang="zh-CN" sz="1600" dirty="0"/>
              </a:p>
              <a:p>
                <a:pPr marL="800100" lvl="1" indent="-342900">
                  <a:buFont typeface="+mj-lt"/>
                  <a:buAutoNum type="arabicPeriod"/>
                </a:pPr>
                <a:endParaRPr lang="zh-CN" altLang="en-US" sz="1600" dirty="0"/>
              </a:p>
            </p:txBody>
          </p:sp>
        </mc:Choice>
        <mc:Fallback xmlns="">
          <p:sp>
            <p:nvSpPr>
              <p:cNvPr id="5" name="文本框 4">
                <a:extLst>
                  <a:ext uri="{FF2B5EF4-FFF2-40B4-BE49-F238E27FC236}">
                    <a16:creationId xmlns:a16="http://schemas.microsoft.com/office/drawing/2014/main" id="{83F59172-E3CF-5546-9B82-3F3076F16B27}"/>
                  </a:ext>
                </a:extLst>
              </p:cNvPr>
              <p:cNvSpPr txBox="1">
                <a:spLocks noRot="1" noChangeAspect="1" noMove="1" noResize="1" noEditPoints="1" noAdjustHandles="1" noChangeArrowheads="1" noChangeShapeType="1" noTextEdit="1"/>
              </p:cNvSpPr>
              <p:nvPr/>
            </p:nvSpPr>
            <p:spPr>
              <a:xfrm>
                <a:off x="600364" y="2155319"/>
                <a:ext cx="9705686" cy="4278094"/>
              </a:xfrm>
              <a:prstGeom prst="rect">
                <a:avLst/>
              </a:prstGeom>
              <a:blipFill>
                <a:blip r:embed="rId2"/>
                <a:stretch>
                  <a:fillRect l="-31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37834146-F5ED-58CC-3BF7-D52DC936EBA7}"/>
                  </a:ext>
                </a:extLst>
              </p:cNvPr>
              <p:cNvSpPr txBox="1"/>
              <p:nvPr/>
            </p:nvSpPr>
            <p:spPr>
              <a:xfrm>
                <a:off x="160869" y="1098388"/>
                <a:ext cx="5062220" cy="523220"/>
              </a:xfrm>
              <a:prstGeom prst="rect">
                <a:avLst/>
              </a:prstGeom>
              <a:noFill/>
              <a:ln>
                <a:solidFill>
                  <a:schemeClr val="tx1"/>
                </a:solidFill>
              </a:ln>
            </p:spPr>
            <p:txBody>
              <a:bodyPr wrap="square">
                <a:spAutoFit/>
              </a:bodyPr>
              <a:lstStyle/>
              <a:p>
                <a:r>
                  <a:rPr lang="en-US" altLang="ja-JP" sz="1400" dirty="0"/>
                  <a:t>QUBO</a:t>
                </a:r>
                <a:r>
                  <a:rPr lang="ja-JP" altLang="en-US" sz="1400" dirty="0"/>
                  <a:t>問題（制約なし）：</a:t>
                </a:r>
                <a:endParaRPr lang="en-US" altLang="ja-JP" sz="1400" dirty="0"/>
              </a:p>
              <a:p>
                <a:r>
                  <a:rPr lang="ja-JP" altLang="en-US" sz="1400" dirty="0"/>
                  <a:t>　　目的関数　＋</a:t>
                </a:r>
                <a14:m>
                  <m:oMath xmlns:m="http://schemas.openxmlformats.org/officeDocument/2006/math">
                    <m:r>
                      <a:rPr lang="en-US" altLang="ja-JP" sz="1400" b="0" i="1" smtClean="0">
                        <a:solidFill>
                          <a:srgbClr val="FF0000"/>
                        </a:solidFill>
                        <a:latin typeface="Cambria Math" panose="02040503050406030204" pitchFamily="18" charset="0"/>
                      </a:rPr>
                      <m:t>𝑤</m:t>
                    </m:r>
                    <m:r>
                      <a:rPr lang="en-US" altLang="ja-JP" sz="1400" b="0" i="1" smtClean="0">
                        <a:solidFill>
                          <a:srgbClr val="FF0000"/>
                        </a:solidFill>
                        <a:latin typeface="Cambria Math" panose="02040503050406030204" pitchFamily="18" charset="0"/>
                      </a:rPr>
                      <m:t> </m:t>
                    </m:r>
                  </m:oMath>
                </a14:m>
                <a:r>
                  <a:rPr lang="en-US" altLang="ja-JP" sz="1400" dirty="0"/>
                  <a:t>*</a:t>
                </a:r>
                <a:r>
                  <a:rPr lang="zh-CN" altLang="en-US" sz="1400" dirty="0"/>
                  <a:t> </a:t>
                </a:r>
                <a:r>
                  <a:rPr lang="ja-JP" altLang="en-US" sz="1400" dirty="0">
                    <a:solidFill>
                      <a:srgbClr val="00B050"/>
                    </a:solidFill>
                  </a:rPr>
                  <a:t>制約条件から変換された二次多項式</a:t>
                </a:r>
                <a:endParaRPr lang="en-US" altLang="zh-CN" sz="1400" dirty="0">
                  <a:solidFill>
                    <a:srgbClr val="00B050"/>
                  </a:solidFill>
                </a:endParaRPr>
              </a:p>
            </p:txBody>
          </p:sp>
        </mc:Choice>
        <mc:Fallback xmlns="">
          <p:sp>
            <p:nvSpPr>
              <p:cNvPr id="2" name="文本框 1">
                <a:extLst>
                  <a:ext uri="{FF2B5EF4-FFF2-40B4-BE49-F238E27FC236}">
                    <a16:creationId xmlns:a16="http://schemas.microsoft.com/office/drawing/2014/main" id="{37834146-F5ED-58CC-3BF7-D52DC936EBA7}"/>
                  </a:ext>
                </a:extLst>
              </p:cNvPr>
              <p:cNvSpPr txBox="1">
                <a:spLocks noRot="1" noChangeAspect="1" noMove="1" noResize="1" noEditPoints="1" noAdjustHandles="1" noChangeArrowheads="1" noChangeShapeType="1" noTextEdit="1"/>
              </p:cNvSpPr>
              <p:nvPr/>
            </p:nvSpPr>
            <p:spPr>
              <a:xfrm>
                <a:off x="160869" y="1098388"/>
                <a:ext cx="5062220" cy="523220"/>
              </a:xfrm>
              <a:prstGeom prst="rect">
                <a:avLst/>
              </a:prstGeom>
              <a:blipFill>
                <a:blip r:embed="rId3"/>
                <a:stretch>
                  <a:fillRect l="-240" t="-1136" b="-10227"/>
                </a:stretch>
              </a:blipFill>
              <a:ln>
                <a:solidFill>
                  <a:schemeClr val="tx1"/>
                </a:solidFill>
              </a:ln>
            </p:spPr>
            <p:txBody>
              <a:bodyPr/>
              <a:lstStyle/>
              <a:p>
                <a:r>
                  <a:rPr lang="zh-CN" altLang="en-US">
                    <a:noFill/>
                  </a:rPr>
                  <a:t> </a:t>
                </a:r>
              </a:p>
            </p:txBody>
          </p:sp>
        </mc:Fallback>
      </mc:AlternateContent>
    </p:spTree>
    <p:extLst>
      <p:ext uri="{BB962C8B-B14F-4D97-AF65-F5344CB8AC3E}">
        <p14:creationId xmlns:p14="http://schemas.microsoft.com/office/powerpoint/2010/main" val="27743108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B6E63BE0-41B0-D57E-83CC-FD72E86CDDD2}"/>
              </a:ext>
            </a:extLst>
          </p:cNvPr>
          <p:cNvSpPr/>
          <p:nvPr/>
        </p:nvSpPr>
        <p:spPr>
          <a:xfrm>
            <a:off x="600364" y="992202"/>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63F05CBC-F035-ABE3-FD33-789197C7B356}"/>
              </a:ext>
            </a:extLst>
          </p:cNvPr>
          <p:cNvSpPr>
            <a:spLocks noGrp="1"/>
          </p:cNvSpPr>
          <p:nvPr>
            <p:ph type="title"/>
          </p:nvPr>
        </p:nvSpPr>
        <p:spPr>
          <a:xfrm>
            <a:off x="600364" y="202150"/>
            <a:ext cx="10532995" cy="598978"/>
          </a:xfrm>
        </p:spPr>
        <p:txBody>
          <a:bodyPr>
            <a:normAutofit fontScale="90000"/>
          </a:bodyPr>
          <a:lstStyle/>
          <a:p>
            <a:r>
              <a:rPr lang="en-US" altLang="zh-CN" sz="4400" dirty="0"/>
              <a:t>Overview of the Digital Annealer</a:t>
            </a:r>
            <a:endParaRPr kumimoji="1" lang="ja-JP" altLang="en-US" b="1" dirty="0"/>
          </a:p>
        </p:txBody>
      </p:sp>
      <p:sp>
        <p:nvSpPr>
          <p:cNvPr id="11" name="文本框 10">
            <a:extLst>
              <a:ext uri="{FF2B5EF4-FFF2-40B4-BE49-F238E27FC236}">
                <a16:creationId xmlns:a16="http://schemas.microsoft.com/office/drawing/2014/main" id="{DB57B723-3ED7-4B56-02EA-58F711CF58D2}"/>
              </a:ext>
            </a:extLst>
          </p:cNvPr>
          <p:cNvSpPr txBox="1"/>
          <p:nvPr/>
        </p:nvSpPr>
        <p:spPr>
          <a:xfrm>
            <a:off x="1" y="1663240"/>
            <a:ext cx="3175000" cy="2554545"/>
          </a:xfrm>
          <a:prstGeom prst="rect">
            <a:avLst/>
          </a:prstGeom>
          <a:noFill/>
        </p:spPr>
        <p:txBody>
          <a:bodyPr wrap="square">
            <a:spAutoFit/>
          </a:bodyPr>
          <a:lstStyle/>
          <a:p>
            <a:r>
              <a:rPr lang="en-US" altLang="ja-JP" sz="1600" dirty="0"/>
              <a:t>DA</a:t>
            </a:r>
            <a:r>
              <a:rPr lang="ja-JP" altLang="en-US" sz="1600" dirty="0"/>
              <a:t>（</a:t>
            </a:r>
            <a:r>
              <a:rPr lang="en-US" altLang="ja-JP" sz="1600" dirty="0"/>
              <a:t>Digital Annealer</a:t>
            </a:r>
            <a:r>
              <a:rPr lang="ja-JP" altLang="en-US" sz="1600" dirty="0"/>
              <a:t>）は、</a:t>
            </a:r>
            <a:endParaRPr lang="en-US" altLang="ja-JP" sz="1600" dirty="0"/>
          </a:p>
          <a:p>
            <a:r>
              <a:rPr lang="en-US" altLang="ja-JP" sz="1600" dirty="0"/>
              <a:t>2017</a:t>
            </a:r>
            <a:r>
              <a:rPr lang="ja-JP" altLang="en-US" sz="1600" dirty="0"/>
              <a:t>年に富士通によって導入されて、大規模な並列処理を使用して</a:t>
            </a:r>
            <a:r>
              <a:rPr lang="en-US" altLang="ja-JP" sz="1600" dirty="0"/>
              <a:t>QUBO</a:t>
            </a:r>
            <a:r>
              <a:rPr lang="ja-JP" altLang="en-US" sz="1600" dirty="0"/>
              <a:t>問題をより効率的に解決できる</a:t>
            </a:r>
            <a:endParaRPr lang="en-US" altLang="ja-JP" sz="1600" dirty="0"/>
          </a:p>
          <a:p>
            <a:endParaRPr lang="en-US" altLang="ja-JP" sz="1600" dirty="0"/>
          </a:p>
          <a:p>
            <a:r>
              <a:rPr lang="en-US" altLang="ja-JP" sz="1600" dirty="0"/>
              <a:t>DA</a:t>
            </a:r>
            <a:r>
              <a:rPr lang="ja-JP" altLang="en-US" sz="1600" dirty="0"/>
              <a:t>が処理する</a:t>
            </a:r>
            <a:r>
              <a:rPr lang="en-US" altLang="ja-JP" sz="1600" dirty="0"/>
              <a:t>QUBO</a:t>
            </a:r>
            <a:r>
              <a:rPr lang="ja-JP" altLang="en-US" sz="1600" dirty="0"/>
              <a:t>問題の規模は、現行の第三世代</a:t>
            </a:r>
            <a:r>
              <a:rPr lang="en-US" altLang="ja-JP" sz="1600" dirty="0"/>
              <a:t>DA</a:t>
            </a:r>
            <a:r>
              <a:rPr lang="ja-JP" altLang="en-US" sz="1600" dirty="0"/>
              <a:t>では</a:t>
            </a:r>
            <a:endParaRPr lang="en-US" altLang="ja-JP" sz="1600" dirty="0"/>
          </a:p>
          <a:p>
            <a:r>
              <a:rPr lang="ja-JP" altLang="en-US" sz="1600" dirty="0"/>
              <a:t>𝑛 </a:t>
            </a:r>
            <a:r>
              <a:rPr lang="en-US" altLang="ja-JP" sz="1600" dirty="0"/>
              <a:t>= 100,000</a:t>
            </a:r>
            <a:r>
              <a:rPr lang="ja-JP" altLang="en-US" sz="1600" dirty="0"/>
              <a:t>（変数の数）まで成長している</a:t>
            </a:r>
            <a:endParaRPr lang="zh-CN" altLang="en-US" sz="1600" dirty="0"/>
          </a:p>
        </p:txBody>
      </p:sp>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14CCD586-E5C4-8EC3-C0C2-D571E39202BC}"/>
                  </a:ext>
                </a:extLst>
              </p:cNvPr>
              <p:cNvSpPr txBox="1"/>
              <p:nvPr/>
            </p:nvSpPr>
            <p:spPr>
              <a:xfrm>
                <a:off x="8398715" y="1607695"/>
                <a:ext cx="3036759" cy="461665"/>
              </a:xfrm>
              <a:prstGeom prst="rect">
                <a:avLst/>
              </a:prstGeom>
              <a:noFill/>
            </p:spPr>
            <p:txBody>
              <a:bodyPr wrap="square" rtlCol="0">
                <a:spAutoFit/>
              </a:bodyPr>
              <a:lstStyle/>
              <a:p>
                <a:r>
                  <a:rPr lang="ja-JP" altLang="en-US" sz="1200" dirty="0"/>
                  <a:t>初期の候補解をにランダムに生成</a:t>
                </a:r>
                <a:endParaRPr lang="en-US" altLang="ja-JP" sz="1200" dirty="0"/>
              </a:p>
              <a:p>
                <a:r>
                  <a:rPr lang="ja-JP" altLang="en-US" sz="1200" dirty="0"/>
                  <a:t>現在の解</a:t>
                </a:r>
                <a14:m>
                  <m:oMath xmlns:m="http://schemas.openxmlformats.org/officeDocument/2006/math">
                    <m:r>
                      <a:rPr lang="en-US" altLang="ja-JP" sz="1200" b="0" i="1" smtClean="0">
                        <a:latin typeface="Cambria Math" panose="02040503050406030204" pitchFamily="18" charset="0"/>
                      </a:rPr>
                      <m:t>𝑥</m:t>
                    </m:r>
                  </m:oMath>
                </a14:m>
                <a:r>
                  <a:rPr lang="ja-JP" altLang="en-US" sz="1200" dirty="0"/>
                  <a:t>　</a:t>
                </a:r>
                <a:r>
                  <a:rPr lang="en-US" altLang="ja-JP" sz="1200" dirty="0"/>
                  <a:t>= </a:t>
                </a:r>
                <a:r>
                  <a:rPr lang="ja-JP" altLang="en-US" sz="1200" dirty="0"/>
                  <a:t>ランダムに生成された解</a:t>
                </a:r>
                <a:endParaRPr lang="zh-CN" altLang="en-US" sz="1200" dirty="0"/>
              </a:p>
            </p:txBody>
          </p:sp>
        </mc:Choice>
        <mc:Fallback xmlns="">
          <p:sp>
            <p:nvSpPr>
              <p:cNvPr id="13" name="文本框 12">
                <a:extLst>
                  <a:ext uri="{FF2B5EF4-FFF2-40B4-BE49-F238E27FC236}">
                    <a16:creationId xmlns:a16="http://schemas.microsoft.com/office/drawing/2014/main" id="{14CCD586-E5C4-8EC3-C0C2-D571E39202BC}"/>
                  </a:ext>
                </a:extLst>
              </p:cNvPr>
              <p:cNvSpPr txBox="1">
                <a:spLocks noRot="1" noChangeAspect="1" noMove="1" noResize="1" noEditPoints="1" noAdjustHandles="1" noChangeArrowheads="1" noChangeShapeType="1" noTextEdit="1"/>
              </p:cNvSpPr>
              <p:nvPr/>
            </p:nvSpPr>
            <p:spPr>
              <a:xfrm>
                <a:off x="8398715" y="1607695"/>
                <a:ext cx="3036759" cy="461665"/>
              </a:xfrm>
              <a:prstGeom prst="rect">
                <a:avLst/>
              </a:prstGeom>
              <a:blipFill>
                <a:blip r:embed="rId3"/>
                <a:stretch>
                  <a:fillRect l="-201" t="-1333" b="-10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90FB3A85-1C8F-93D8-3F43-84CABBAA3AC7}"/>
                  </a:ext>
                </a:extLst>
              </p:cNvPr>
              <p:cNvSpPr txBox="1"/>
              <p:nvPr/>
            </p:nvSpPr>
            <p:spPr>
              <a:xfrm>
                <a:off x="8466621" y="2261374"/>
                <a:ext cx="3365622" cy="2507802"/>
              </a:xfrm>
              <a:prstGeom prst="rect">
                <a:avLst/>
              </a:prstGeom>
              <a:noFill/>
            </p:spPr>
            <p:txBody>
              <a:bodyPr wrap="square" rtlCol="0">
                <a:spAutoFit/>
              </a:bodyPr>
              <a:lstStyle/>
              <a:p>
                <a:r>
                  <a:rPr lang="ja-JP" altLang="en-US" sz="1200" dirty="0"/>
                  <a:t>ビットフリップによって解のコストの変化</a:t>
                </a:r>
                <a14:m>
                  <m:oMath xmlns:m="http://schemas.openxmlformats.org/officeDocument/2006/math">
                    <m:r>
                      <a:rPr lang="en-US" altLang="ja-JP" sz="1200" i="1" smtClean="0">
                        <a:latin typeface="Cambria Math" panose="02040503050406030204" pitchFamily="18" charset="0"/>
                        <a:ea typeface="Cambria Math" panose="02040503050406030204" pitchFamily="18" charset="0"/>
                      </a:rPr>
                      <m:t>∆</m:t>
                    </m:r>
                    <m:sSub>
                      <m:sSubPr>
                        <m:ctrlPr>
                          <a:rPr lang="en-US" altLang="ja-JP" sz="1200" i="1" smtClean="0">
                            <a:latin typeface="Cambria Math" panose="02040503050406030204" pitchFamily="18" charset="0"/>
                            <a:ea typeface="Cambria Math" panose="02040503050406030204" pitchFamily="18" charset="0"/>
                          </a:rPr>
                        </m:ctrlPr>
                      </m:sSubPr>
                      <m:e>
                        <m:r>
                          <a:rPr lang="en-US" altLang="ja-JP" sz="1200" b="0" i="1" smtClean="0">
                            <a:latin typeface="Cambria Math" panose="02040503050406030204" pitchFamily="18" charset="0"/>
                            <a:ea typeface="Cambria Math" panose="02040503050406030204" pitchFamily="18" charset="0"/>
                          </a:rPr>
                          <m:t>𝑞</m:t>
                        </m:r>
                      </m:e>
                      <m:sub>
                        <m:r>
                          <a:rPr lang="en-US" altLang="ja-JP" sz="1200" b="0" i="1" smtClean="0">
                            <a:latin typeface="Cambria Math" panose="02040503050406030204" pitchFamily="18" charset="0"/>
                            <a:ea typeface="Cambria Math" panose="02040503050406030204" pitchFamily="18" charset="0"/>
                          </a:rPr>
                          <m:t>𝑖</m:t>
                        </m:r>
                      </m:sub>
                    </m:sSub>
                  </m:oMath>
                </a14:m>
                <a:r>
                  <a:rPr lang="ja-JP" altLang="en-US" sz="1200" dirty="0"/>
                  <a:t>を並列に評価する</a:t>
                </a:r>
                <a:endParaRPr lang="en-US" altLang="ja-JP" sz="1200" dirty="0"/>
              </a:p>
              <a:p>
                <a:endParaRPr lang="en-US" altLang="ja-JP" sz="1200" dirty="0"/>
              </a:p>
              <a:p>
                <a14:m>
                  <m:oMath xmlns:m="http://schemas.openxmlformats.org/officeDocument/2006/math">
                    <m:r>
                      <a:rPr lang="en-US" altLang="ja-JP" sz="1200" i="1" smtClean="0">
                        <a:latin typeface="Cambria Math" panose="02040503050406030204" pitchFamily="18" charset="0"/>
                        <a:ea typeface="Cambria Math" panose="02040503050406030204" pitchFamily="18" charset="0"/>
                      </a:rPr>
                      <m:t>∆</m:t>
                    </m:r>
                    <m:sSub>
                      <m:sSubPr>
                        <m:ctrlPr>
                          <a:rPr lang="en-US" altLang="ja-JP" sz="1200" i="1" smtClean="0">
                            <a:latin typeface="Cambria Math" panose="02040503050406030204" pitchFamily="18" charset="0"/>
                            <a:ea typeface="Cambria Math" panose="02040503050406030204" pitchFamily="18" charset="0"/>
                          </a:rPr>
                        </m:ctrlPr>
                      </m:sSubPr>
                      <m:e>
                        <m:r>
                          <a:rPr lang="en-US" altLang="ja-JP" sz="1200" b="0" i="1" smtClean="0">
                            <a:latin typeface="Cambria Math" panose="02040503050406030204" pitchFamily="18" charset="0"/>
                            <a:ea typeface="Cambria Math" panose="02040503050406030204" pitchFamily="18" charset="0"/>
                          </a:rPr>
                          <m:t>𝑞</m:t>
                        </m:r>
                      </m:e>
                      <m:sub>
                        <m:r>
                          <a:rPr lang="en-US" altLang="ja-JP" sz="1200" b="0" i="1" smtClean="0">
                            <a:latin typeface="Cambria Math" panose="02040503050406030204" pitchFamily="18" charset="0"/>
                            <a:ea typeface="Cambria Math" panose="02040503050406030204" pitchFamily="18" charset="0"/>
                          </a:rPr>
                          <m:t>𝑖</m:t>
                        </m:r>
                      </m:sub>
                    </m:sSub>
                    <m:r>
                      <a:rPr lang="en-US" altLang="ja-JP" sz="1200" b="0" i="1" smtClean="0">
                        <a:latin typeface="Cambria Math" panose="02040503050406030204" pitchFamily="18" charset="0"/>
                        <a:ea typeface="Cambria Math" panose="02040503050406030204" pitchFamily="18" charset="0"/>
                      </a:rPr>
                      <m:t>−</m:t>
                    </m:r>
                    <m:sSub>
                      <m:sSubPr>
                        <m:ctrlPr>
                          <a:rPr lang="en-US" altLang="ja-JP" sz="1200" b="0" i="1" smtClean="0">
                            <a:latin typeface="Cambria Math" panose="02040503050406030204" pitchFamily="18" charset="0"/>
                            <a:ea typeface="Cambria Math" panose="02040503050406030204" pitchFamily="18" charset="0"/>
                          </a:rPr>
                        </m:ctrlPr>
                      </m:sSubPr>
                      <m:e>
                        <m:r>
                          <a:rPr lang="en-US" altLang="ja-JP" sz="1200" b="0" i="1" smtClean="0">
                            <a:latin typeface="Cambria Math" panose="02040503050406030204" pitchFamily="18" charset="0"/>
                            <a:ea typeface="Cambria Math" panose="02040503050406030204" pitchFamily="18" charset="0"/>
                          </a:rPr>
                          <m:t>𝑞</m:t>
                        </m:r>
                      </m:e>
                      <m:sub>
                        <m:r>
                          <a:rPr lang="en-US" altLang="ja-JP" sz="1200" b="0" i="1" smtClean="0">
                            <a:latin typeface="Cambria Math" panose="02040503050406030204" pitchFamily="18" charset="0"/>
                            <a:ea typeface="Cambria Math" panose="02040503050406030204" pitchFamily="18" charset="0"/>
                          </a:rPr>
                          <m:t>𝑜𝑓𝑓𝑠𝑒𝑡</m:t>
                        </m:r>
                      </m:sub>
                    </m:sSub>
                  </m:oMath>
                </a14:m>
                <a:r>
                  <a:rPr lang="ja-JP" altLang="en-US" sz="1200" dirty="0"/>
                  <a:t>が</a:t>
                </a:r>
                <a:r>
                  <a:rPr lang="en-US" altLang="ja-JP" sz="1200" dirty="0">
                    <a:latin typeface="Times New Roman" panose="02020603050405020304" pitchFamily="18" charset="0"/>
                    <a:cs typeface="Times New Roman" panose="02020603050405020304" pitchFamily="18" charset="0"/>
                  </a:rPr>
                  <a:t>Metropolis-Hastings</a:t>
                </a:r>
                <a:r>
                  <a:rPr lang="ja-JP" altLang="en-US" sz="1200" dirty="0"/>
                  <a:t>アルゴリズムに受け入れられる場合、そのようなビットフリップを記録</a:t>
                </a:r>
                <a:endParaRPr lang="en-US" altLang="ja-JP" sz="1200" dirty="0"/>
              </a:p>
              <a:p>
                <a:endParaRPr lang="en-US" altLang="ja-JP" sz="1200" dirty="0"/>
              </a:p>
              <a:p>
                <a:r>
                  <a:rPr lang="ja-JP" altLang="en-US" sz="1200" dirty="0"/>
                  <a:t>記録されたビットフリップでランダムに一つを選択する、それは現在の解として更新する</a:t>
                </a:r>
                <a:endParaRPr lang="en-US" altLang="ja-JP" sz="1200" dirty="0"/>
              </a:p>
              <a:p>
                <a:endParaRPr lang="en-US" altLang="ja-JP" sz="1200" dirty="0"/>
              </a:p>
              <a:p>
                <a:r>
                  <a:rPr lang="en-US" altLang="ja-JP" sz="1200" dirty="0">
                    <a:latin typeface="Times New Roman" panose="02020603050405020304" pitchFamily="18" charset="0"/>
                    <a:cs typeface="Times New Roman" panose="02020603050405020304" pitchFamily="18" charset="0"/>
                  </a:rPr>
                  <a:t>Metropolis-Hastings</a:t>
                </a:r>
                <a:r>
                  <a:rPr lang="ja-JP" altLang="en-US" sz="1200" dirty="0"/>
                  <a:t>アルゴリズムに受け入れられるビットフリップがない場合は、</a:t>
                </a:r>
                <a:endParaRPr lang="en-US" altLang="ja-JP" sz="1200" dirty="0"/>
              </a:p>
              <a:p>
                <a14:m>
                  <m:oMath xmlns:m="http://schemas.openxmlformats.org/officeDocument/2006/math">
                    <m:sSub>
                      <m:sSubPr>
                        <m:ctrlPr>
                          <a:rPr lang="en-US" altLang="ja-JP" sz="1200" i="1" smtClean="0">
                            <a:latin typeface="Cambria Math" panose="02040503050406030204" pitchFamily="18" charset="0"/>
                          </a:rPr>
                        </m:ctrlPr>
                      </m:sSubPr>
                      <m:e>
                        <m:r>
                          <a:rPr lang="en-US" altLang="ja-JP" sz="1200" b="0" i="1" smtClean="0">
                            <a:latin typeface="Cambria Math" panose="02040503050406030204" pitchFamily="18" charset="0"/>
                          </a:rPr>
                          <m:t>𝑞</m:t>
                        </m:r>
                      </m:e>
                      <m:sub>
                        <m:r>
                          <a:rPr lang="en-US" altLang="ja-JP" sz="1200" b="0" i="1" smtClean="0">
                            <a:latin typeface="Cambria Math" panose="02040503050406030204" pitchFamily="18" charset="0"/>
                          </a:rPr>
                          <m:t>𝑜𝑓𝑓𝑠𝑒𝑡</m:t>
                        </m:r>
                      </m:sub>
                    </m:sSub>
                  </m:oMath>
                </a14:m>
                <a:r>
                  <a:rPr lang="ja-JP" altLang="en-US" sz="1200" dirty="0"/>
                  <a:t>を増加させる</a:t>
                </a:r>
                <a:endParaRPr lang="en-US" altLang="ja-JP" sz="1200" dirty="0"/>
              </a:p>
            </p:txBody>
          </p:sp>
        </mc:Choice>
        <mc:Fallback xmlns="">
          <p:sp>
            <p:nvSpPr>
              <p:cNvPr id="15" name="文本框 14">
                <a:extLst>
                  <a:ext uri="{FF2B5EF4-FFF2-40B4-BE49-F238E27FC236}">
                    <a16:creationId xmlns:a16="http://schemas.microsoft.com/office/drawing/2014/main" id="{90FB3A85-1C8F-93D8-3F43-84CABBAA3AC7}"/>
                  </a:ext>
                </a:extLst>
              </p:cNvPr>
              <p:cNvSpPr txBox="1">
                <a:spLocks noRot="1" noChangeAspect="1" noMove="1" noResize="1" noEditPoints="1" noAdjustHandles="1" noChangeArrowheads="1" noChangeShapeType="1" noTextEdit="1"/>
              </p:cNvSpPr>
              <p:nvPr/>
            </p:nvSpPr>
            <p:spPr>
              <a:xfrm>
                <a:off x="8466621" y="2261374"/>
                <a:ext cx="3365622" cy="2507802"/>
              </a:xfrm>
              <a:prstGeom prst="rect">
                <a:avLst/>
              </a:prstGeom>
              <a:blipFill>
                <a:blip r:embed="rId4"/>
                <a:stretch>
                  <a:fillRect l="-181" t="-243" b="-1217"/>
                </a:stretch>
              </a:blipFill>
            </p:spPr>
            <p:txBody>
              <a:bodyPr/>
              <a:lstStyle/>
              <a:p>
                <a:r>
                  <a:rPr lang="zh-CN" altLang="en-US">
                    <a:noFill/>
                  </a:rPr>
                  <a:t> </a:t>
                </a:r>
              </a:p>
            </p:txBody>
          </p:sp>
        </mc:Fallback>
      </mc:AlternateContent>
      <p:grpSp>
        <p:nvGrpSpPr>
          <p:cNvPr id="20" name="组合 19">
            <a:extLst>
              <a:ext uri="{FF2B5EF4-FFF2-40B4-BE49-F238E27FC236}">
                <a16:creationId xmlns:a16="http://schemas.microsoft.com/office/drawing/2014/main" id="{C70012CF-86B0-7F59-B476-1E5EE1B2C286}"/>
              </a:ext>
            </a:extLst>
          </p:cNvPr>
          <p:cNvGrpSpPr/>
          <p:nvPr/>
        </p:nvGrpSpPr>
        <p:grpSpPr>
          <a:xfrm>
            <a:off x="3242906" y="1238694"/>
            <a:ext cx="5247909" cy="4130228"/>
            <a:chOff x="4209357" y="1492360"/>
            <a:chExt cx="5247909" cy="4130228"/>
          </a:xfrm>
        </p:grpSpPr>
        <p:pic>
          <p:nvPicPr>
            <p:cNvPr id="7" name="图片 6">
              <a:extLst>
                <a:ext uri="{FF2B5EF4-FFF2-40B4-BE49-F238E27FC236}">
                  <a16:creationId xmlns:a16="http://schemas.microsoft.com/office/drawing/2014/main" id="{B885990D-5BC2-90A2-186A-5D42C7552B5D}"/>
                </a:ext>
              </a:extLst>
            </p:cNvPr>
            <p:cNvPicPr>
              <a:picLocks noChangeAspect="1"/>
            </p:cNvPicPr>
            <p:nvPr/>
          </p:nvPicPr>
          <p:blipFill>
            <a:blip r:embed="rId5"/>
            <a:stretch>
              <a:fillRect/>
            </a:stretch>
          </p:blipFill>
          <p:spPr>
            <a:xfrm>
              <a:off x="4209360" y="1492360"/>
              <a:ext cx="5155808" cy="4130228"/>
            </a:xfrm>
            <a:prstGeom prst="rect">
              <a:avLst/>
            </a:prstGeom>
          </p:spPr>
        </p:pic>
        <p:sp>
          <p:nvSpPr>
            <p:cNvPr id="12" name="矩形: 圆角 11">
              <a:extLst>
                <a:ext uri="{FF2B5EF4-FFF2-40B4-BE49-F238E27FC236}">
                  <a16:creationId xmlns:a16="http://schemas.microsoft.com/office/drawing/2014/main" id="{565F24E9-0EDF-5DB9-028E-11125419DD40}"/>
                </a:ext>
              </a:extLst>
            </p:cNvPr>
            <p:cNvSpPr/>
            <p:nvPr/>
          </p:nvSpPr>
          <p:spPr>
            <a:xfrm>
              <a:off x="4209359" y="1837265"/>
              <a:ext cx="5053173" cy="939801"/>
            </a:xfrm>
            <a:prstGeom prst="roundRect">
              <a:avLst/>
            </a:prstGeom>
            <a:solidFill>
              <a:srgbClr val="4472C4">
                <a:alpha val="10196"/>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圆角 13">
              <a:extLst>
                <a:ext uri="{FF2B5EF4-FFF2-40B4-BE49-F238E27FC236}">
                  <a16:creationId xmlns:a16="http://schemas.microsoft.com/office/drawing/2014/main" id="{D72268AB-5EC6-AAE8-0085-6DC5E17256E4}"/>
                </a:ext>
              </a:extLst>
            </p:cNvPr>
            <p:cNvSpPr/>
            <p:nvPr/>
          </p:nvSpPr>
          <p:spPr>
            <a:xfrm>
              <a:off x="4209358" y="2777066"/>
              <a:ext cx="5155808" cy="1126067"/>
            </a:xfrm>
            <a:prstGeom prst="roundRect">
              <a:avLst/>
            </a:prstGeom>
            <a:solidFill>
              <a:schemeClr val="accent6">
                <a:alpha val="10196"/>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圆角 15">
              <a:extLst>
                <a:ext uri="{FF2B5EF4-FFF2-40B4-BE49-F238E27FC236}">
                  <a16:creationId xmlns:a16="http://schemas.microsoft.com/office/drawing/2014/main" id="{0348DAB8-C6DE-06DD-723E-5F47C2B24A5B}"/>
                </a:ext>
              </a:extLst>
            </p:cNvPr>
            <p:cNvSpPr/>
            <p:nvPr/>
          </p:nvSpPr>
          <p:spPr>
            <a:xfrm>
              <a:off x="4209357" y="3903133"/>
              <a:ext cx="5247909" cy="1659467"/>
            </a:xfrm>
            <a:prstGeom prst="roundRect">
              <a:avLst/>
            </a:prstGeom>
            <a:solidFill>
              <a:srgbClr val="FF0000">
                <a:alpha val="10196"/>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9" name="文本框 18">
            <a:extLst>
              <a:ext uri="{FF2B5EF4-FFF2-40B4-BE49-F238E27FC236}">
                <a16:creationId xmlns:a16="http://schemas.microsoft.com/office/drawing/2014/main" id="{9D58AFD1-AB5E-B572-822E-92A14535A2B6}"/>
              </a:ext>
            </a:extLst>
          </p:cNvPr>
          <p:cNvSpPr txBox="1"/>
          <p:nvPr/>
        </p:nvSpPr>
        <p:spPr>
          <a:xfrm>
            <a:off x="0" y="5651149"/>
            <a:ext cx="8746323" cy="1200329"/>
          </a:xfrm>
          <a:prstGeom prst="rect">
            <a:avLst/>
          </a:prstGeom>
          <a:noFill/>
          <a:ln>
            <a:solidFill>
              <a:schemeClr val="tx1"/>
            </a:solidFill>
          </a:ln>
        </p:spPr>
        <p:txBody>
          <a:bodyPr wrap="square">
            <a:spAutoFit/>
          </a:bodyPr>
          <a:lstStyle/>
          <a:p>
            <a:r>
              <a:rPr lang="en-US" altLang="zh-CN" sz="800" b="0" i="0" dirty="0">
                <a:solidFill>
                  <a:srgbClr val="000000"/>
                </a:solidFill>
                <a:effectLst/>
                <a:latin typeface="LinLibertineT"/>
              </a:rPr>
              <a:t>[1] </a:t>
            </a:r>
            <a:r>
              <a:rPr lang="en-US" altLang="zh-CN" sz="800" b="0" i="0" dirty="0" err="1">
                <a:solidFill>
                  <a:srgbClr val="000000"/>
                </a:solidFill>
                <a:effectLst/>
                <a:latin typeface="LinLibertineT"/>
              </a:rPr>
              <a:t>Maliheh</a:t>
            </a:r>
            <a:r>
              <a:rPr lang="en-US" altLang="zh-CN" sz="800" b="0" i="0" dirty="0">
                <a:solidFill>
                  <a:srgbClr val="000000"/>
                </a:solidFill>
                <a:effectLst/>
                <a:latin typeface="LinLibertineT"/>
              </a:rPr>
              <a:t> </a:t>
            </a:r>
            <a:r>
              <a:rPr lang="en-US" altLang="zh-CN" sz="800" b="0" i="0" dirty="0" err="1">
                <a:solidFill>
                  <a:srgbClr val="000000"/>
                </a:solidFill>
                <a:effectLst/>
                <a:latin typeface="LinLibertineT"/>
              </a:rPr>
              <a:t>Aramon</a:t>
            </a:r>
            <a:r>
              <a:rPr lang="en-US" altLang="zh-CN" sz="800" b="0" i="0" dirty="0">
                <a:solidFill>
                  <a:srgbClr val="000000"/>
                </a:solidFill>
                <a:effectLst/>
                <a:latin typeface="LinLibertineT"/>
              </a:rPr>
              <a:t>, Gili Rosenberg, Elisabetta </a:t>
            </a:r>
            <a:r>
              <a:rPr lang="en-US" altLang="zh-CN" sz="800" b="0" i="0" dirty="0" err="1">
                <a:solidFill>
                  <a:srgbClr val="000000"/>
                </a:solidFill>
                <a:effectLst/>
                <a:latin typeface="LinLibertineT"/>
              </a:rPr>
              <a:t>Valiante</a:t>
            </a:r>
            <a:r>
              <a:rPr lang="en-US" altLang="zh-CN" sz="800" b="0" i="0" dirty="0">
                <a:solidFill>
                  <a:srgbClr val="000000"/>
                </a:solidFill>
                <a:effectLst/>
                <a:latin typeface="LinLibertineT"/>
              </a:rPr>
              <a:t>, Toshiyuki Miyazawa, </a:t>
            </a:r>
            <a:r>
              <a:rPr lang="en-US" altLang="zh-CN" sz="800" b="0" i="0" dirty="0" err="1">
                <a:solidFill>
                  <a:srgbClr val="000000"/>
                </a:solidFill>
                <a:effectLst/>
                <a:latin typeface="LinLibertineT"/>
              </a:rPr>
              <a:t>Hirotaka</a:t>
            </a:r>
            <a:r>
              <a:rPr lang="en-US" altLang="zh-CN" sz="800" b="0" i="0" dirty="0">
                <a:solidFill>
                  <a:srgbClr val="000000"/>
                </a:solidFill>
                <a:effectLst/>
                <a:latin typeface="LinLibertineT"/>
              </a:rPr>
              <a:t> Tamura, and Helmut G. </a:t>
            </a:r>
            <a:r>
              <a:rPr lang="en-US" altLang="zh-CN" sz="800" b="0" i="0" dirty="0" err="1">
                <a:solidFill>
                  <a:srgbClr val="000000"/>
                </a:solidFill>
                <a:effectLst/>
                <a:latin typeface="LinLibertineT"/>
              </a:rPr>
              <a:t>Katzgraber</a:t>
            </a:r>
            <a:r>
              <a:rPr lang="en-US" altLang="zh-CN" sz="800" b="0" i="0" dirty="0">
                <a:solidFill>
                  <a:srgbClr val="000000"/>
                </a:solidFill>
                <a:effectLst/>
                <a:latin typeface="LinLibertineT"/>
              </a:rPr>
              <a:t>. 2019. Physics-Inspired Optimization for Quadratic Unconstrained Problems Using a Digital Annealer. </a:t>
            </a:r>
            <a:r>
              <a:rPr lang="en-US" altLang="zh-CN" sz="800" b="0" i="1" dirty="0">
                <a:solidFill>
                  <a:srgbClr val="000000"/>
                </a:solidFill>
                <a:effectLst/>
                <a:latin typeface="LinLibertineTI"/>
              </a:rPr>
              <a:t>Frontiers in Physics</a:t>
            </a:r>
          </a:p>
          <a:p>
            <a:endParaRPr lang="en-US" altLang="zh-CN" sz="800" i="1" dirty="0">
              <a:solidFill>
                <a:srgbClr val="000000"/>
              </a:solidFill>
              <a:latin typeface="LinLibertineTI"/>
            </a:endParaRPr>
          </a:p>
          <a:p>
            <a:r>
              <a:rPr lang="en-US" altLang="zh-CN" sz="800" b="0" i="1" dirty="0">
                <a:solidFill>
                  <a:srgbClr val="000000"/>
                </a:solidFill>
                <a:effectLst/>
                <a:latin typeface="LinLibertineTI"/>
              </a:rPr>
              <a:t>[2]  Satoshi Matsubara et al. 2017. </a:t>
            </a:r>
            <a:r>
              <a:rPr lang="en-US" altLang="zh-CN" sz="800" b="0" i="1" dirty="0" err="1">
                <a:solidFill>
                  <a:srgbClr val="000000"/>
                </a:solidFill>
                <a:effectLst/>
                <a:latin typeface="LinLibertineTI"/>
              </a:rPr>
              <a:t>Ising</a:t>
            </a:r>
            <a:r>
              <a:rPr lang="en-US" altLang="zh-CN" sz="800" b="0" i="1" dirty="0">
                <a:solidFill>
                  <a:srgbClr val="000000"/>
                </a:solidFill>
                <a:effectLst/>
                <a:latin typeface="LinLibertineTI"/>
              </a:rPr>
              <a:t>-Model Optimizer with Parallel-Trial Bit-Sieve</a:t>
            </a:r>
            <a:r>
              <a:rPr lang="zh-CN" altLang="en-US" sz="800" i="1" dirty="0">
                <a:solidFill>
                  <a:srgbClr val="000000"/>
                </a:solidFill>
                <a:latin typeface="LinLibertineTI"/>
              </a:rPr>
              <a:t> </a:t>
            </a:r>
            <a:r>
              <a:rPr lang="en-US" altLang="zh-CN" sz="800" b="0" i="1" dirty="0">
                <a:solidFill>
                  <a:srgbClr val="000000"/>
                </a:solidFill>
                <a:effectLst/>
                <a:latin typeface="LinLibertineTI"/>
              </a:rPr>
              <a:t>Engine. In Conference on Complex, Intelligent, and Software Intensive Systems, CISIS 2017, Leonard </a:t>
            </a:r>
            <a:r>
              <a:rPr lang="en-US" altLang="zh-CN" sz="800" b="0" i="1" dirty="0" err="1">
                <a:solidFill>
                  <a:srgbClr val="000000"/>
                </a:solidFill>
                <a:effectLst/>
                <a:latin typeface="LinLibertineTI"/>
              </a:rPr>
              <a:t>Barolli</a:t>
            </a:r>
            <a:r>
              <a:rPr lang="en-US" altLang="zh-CN" sz="800" b="0" i="1" dirty="0">
                <a:solidFill>
                  <a:srgbClr val="000000"/>
                </a:solidFill>
                <a:effectLst/>
                <a:latin typeface="LinLibertineTI"/>
              </a:rPr>
              <a:t> and Olivier </a:t>
            </a:r>
            <a:r>
              <a:rPr lang="en-US" altLang="zh-CN" sz="800" b="0" i="1" dirty="0" err="1">
                <a:solidFill>
                  <a:srgbClr val="000000"/>
                </a:solidFill>
                <a:effectLst/>
                <a:latin typeface="LinLibertineTI"/>
              </a:rPr>
              <a:t>Terzo</a:t>
            </a:r>
            <a:r>
              <a:rPr lang="en-US" altLang="zh-CN" sz="800" b="0" i="1" dirty="0">
                <a:solidFill>
                  <a:srgbClr val="000000"/>
                </a:solidFill>
                <a:effectLst/>
                <a:latin typeface="LinLibertineTI"/>
              </a:rPr>
              <a:t> (Eds.). Advances in Intelligent Systems and Computing, Vol. 611. Springer, Cham, 432–438.</a:t>
            </a:r>
          </a:p>
          <a:p>
            <a:br>
              <a:rPr lang="en-US" altLang="zh-CN" sz="800" b="0" i="1" dirty="0">
                <a:solidFill>
                  <a:srgbClr val="000000"/>
                </a:solidFill>
                <a:effectLst/>
                <a:latin typeface="LinLibertineTI"/>
              </a:rPr>
            </a:br>
            <a:r>
              <a:rPr lang="en-US" altLang="zh-CN" sz="800" b="0" i="1" dirty="0">
                <a:solidFill>
                  <a:srgbClr val="000000"/>
                </a:solidFill>
                <a:effectLst/>
                <a:latin typeface="LinLibertineTI"/>
              </a:rPr>
              <a:t>[3] Catherine C. McGeoch, Richard Harris, Steven P. Reinhardt, and Paul I. </a:t>
            </a:r>
            <a:r>
              <a:rPr lang="en-US" altLang="zh-CN" sz="800" b="0" i="1" dirty="0" err="1">
                <a:solidFill>
                  <a:srgbClr val="000000"/>
                </a:solidFill>
                <a:effectLst/>
                <a:latin typeface="LinLibertineTI"/>
              </a:rPr>
              <a:t>Bunyk</a:t>
            </a:r>
            <a:r>
              <a:rPr lang="en-US" altLang="zh-CN" sz="800" b="0" i="1" dirty="0">
                <a:solidFill>
                  <a:srgbClr val="000000"/>
                </a:solidFill>
                <a:effectLst/>
                <a:latin typeface="LinLibertineTI"/>
              </a:rPr>
              <a:t>. 2019. Practical Annealing-Based Quantum Computing. Computer 52, 6 (2019), 38–46.</a:t>
            </a:r>
          </a:p>
          <a:p>
            <a:endParaRPr lang="en-US" altLang="zh-CN" sz="800" i="1" dirty="0">
              <a:solidFill>
                <a:srgbClr val="000000"/>
              </a:solidFill>
              <a:latin typeface="LinLibertineTI"/>
            </a:endParaRPr>
          </a:p>
          <a:p>
            <a:r>
              <a:rPr lang="en-US" altLang="zh-CN" sz="800" i="1" dirty="0">
                <a:solidFill>
                  <a:srgbClr val="000000"/>
                </a:solidFill>
                <a:latin typeface="LinLibertineTI"/>
              </a:rPr>
              <a:t>[4]  Hiroshi Nakayama et al. 2021. Third Generation Digital Annealer Technology. Technical Report. Fujitsu Ltd.</a:t>
            </a:r>
            <a:endParaRPr lang="zh-CN" altLang="en-US" sz="800" i="1" dirty="0">
              <a:solidFill>
                <a:srgbClr val="000000"/>
              </a:solidFill>
              <a:latin typeface="LinLibertineTI"/>
            </a:endParaRPr>
          </a:p>
        </p:txBody>
      </p:sp>
    </p:spTree>
    <p:extLst>
      <p:ext uri="{BB962C8B-B14F-4D97-AF65-F5344CB8AC3E}">
        <p14:creationId xmlns:p14="http://schemas.microsoft.com/office/powerpoint/2010/main" val="26602637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B6E63BE0-41B0-D57E-83CC-FD72E86CDDD2}"/>
              </a:ext>
            </a:extLst>
          </p:cNvPr>
          <p:cNvSpPr/>
          <p:nvPr/>
        </p:nvSpPr>
        <p:spPr>
          <a:xfrm>
            <a:off x="600365" y="830339"/>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63F05CBC-F035-ABE3-FD33-789197C7B356}"/>
              </a:ext>
            </a:extLst>
          </p:cNvPr>
          <p:cNvSpPr>
            <a:spLocks noGrp="1"/>
          </p:cNvSpPr>
          <p:nvPr>
            <p:ph type="title"/>
          </p:nvPr>
        </p:nvSpPr>
        <p:spPr>
          <a:xfrm>
            <a:off x="600364" y="121911"/>
            <a:ext cx="10532995" cy="598978"/>
          </a:xfrm>
        </p:spPr>
        <p:txBody>
          <a:bodyPr>
            <a:normAutofit fontScale="90000"/>
          </a:bodyPr>
          <a:lstStyle/>
          <a:p>
            <a:r>
              <a:rPr kumimoji="1" lang="ja-JP" altLang="en-US" b="1" dirty="0"/>
              <a:t>もくじ</a:t>
            </a:r>
          </a:p>
        </p:txBody>
      </p:sp>
      <p:sp>
        <p:nvSpPr>
          <p:cNvPr id="2" name="文本框 1">
            <a:extLst>
              <a:ext uri="{FF2B5EF4-FFF2-40B4-BE49-F238E27FC236}">
                <a16:creationId xmlns:a16="http://schemas.microsoft.com/office/drawing/2014/main" id="{04E95D66-F50E-FE40-7960-D2AD707F480B}"/>
              </a:ext>
            </a:extLst>
          </p:cNvPr>
          <p:cNvSpPr txBox="1"/>
          <p:nvPr/>
        </p:nvSpPr>
        <p:spPr>
          <a:xfrm>
            <a:off x="600364" y="995207"/>
            <a:ext cx="3874779" cy="5478423"/>
          </a:xfrm>
          <a:prstGeom prst="rect">
            <a:avLst/>
          </a:prstGeom>
          <a:noFill/>
        </p:spPr>
        <p:txBody>
          <a:bodyPr wrap="square" rtlCol="0">
            <a:spAutoFit/>
          </a:bodyPr>
          <a:lstStyle/>
          <a:p>
            <a:r>
              <a:rPr lang="en-US" altLang="zh-CN" sz="1400" dirty="0">
                <a:solidFill>
                  <a:schemeClr val="bg1">
                    <a:lumMod val="65000"/>
                  </a:schemeClr>
                </a:solidFill>
              </a:rPr>
              <a:t>ABSTRACT</a:t>
            </a:r>
          </a:p>
          <a:p>
            <a:endParaRPr lang="en-US" altLang="zh-CN" sz="1400" dirty="0">
              <a:solidFill>
                <a:schemeClr val="bg1">
                  <a:lumMod val="50000"/>
                </a:schemeClr>
              </a:solidFill>
            </a:endParaRPr>
          </a:p>
          <a:p>
            <a:r>
              <a:rPr lang="en-US" altLang="zh-CN" sz="1400" dirty="0">
                <a:solidFill>
                  <a:schemeClr val="bg1">
                    <a:lumMod val="65000"/>
                  </a:schemeClr>
                </a:solidFill>
              </a:rPr>
              <a:t>1. INTRODUCTION</a:t>
            </a:r>
          </a:p>
          <a:p>
            <a:endParaRPr lang="en-US" altLang="zh-CN" sz="1400" dirty="0">
              <a:solidFill>
                <a:schemeClr val="bg1">
                  <a:lumMod val="65000"/>
                </a:schemeClr>
              </a:solidFill>
            </a:endParaRPr>
          </a:p>
          <a:p>
            <a:r>
              <a:rPr lang="en-US" altLang="zh-CN" sz="1400" dirty="0">
                <a:solidFill>
                  <a:schemeClr val="bg1">
                    <a:lumMod val="65000"/>
                  </a:schemeClr>
                </a:solidFill>
              </a:rPr>
              <a:t>2. PRELIMINARIES</a:t>
            </a:r>
          </a:p>
          <a:p>
            <a:r>
              <a:rPr lang="en-US" altLang="zh-CN" sz="1400" dirty="0">
                <a:solidFill>
                  <a:schemeClr val="bg1">
                    <a:lumMod val="65000"/>
                  </a:schemeClr>
                </a:solidFill>
              </a:rPr>
              <a:t>   </a:t>
            </a:r>
            <a:r>
              <a:rPr lang="en-US" altLang="zh-CN" sz="1400" dirty="0"/>
              <a:t> </a:t>
            </a:r>
            <a:r>
              <a:rPr lang="en-US" altLang="zh-CN" sz="1400" dirty="0">
                <a:solidFill>
                  <a:schemeClr val="bg1">
                    <a:lumMod val="65000"/>
                  </a:schemeClr>
                </a:solidFill>
              </a:rPr>
              <a:t>2.1 Overview of the Digital Annealer</a:t>
            </a:r>
          </a:p>
          <a:p>
            <a:endParaRPr lang="en-US" altLang="zh-CN" sz="1400" dirty="0">
              <a:solidFill>
                <a:schemeClr val="bg1">
                  <a:lumMod val="65000"/>
                </a:schemeClr>
              </a:solidFill>
            </a:endParaRPr>
          </a:p>
          <a:p>
            <a:r>
              <a:rPr lang="en-US" altLang="zh-CN" sz="1400" dirty="0"/>
              <a:t>3. EXACT PENALTY METHODS</a:t>
            </a:r>
          </a:p>
          <a:p>
            <a:r>
              <a:rPr lang="en-US" altLang="zh-CN" sz="1400" dirty="0">
                <a:solidFill>
                  <a:schemeClr val="bg1">
                    <a:lumMod val="65000"/>
                  </a:schemeClr>
                </a:solidFill>
              </a:rPr>
              <a:t>    </a:t>
            </a:r>
            <a:r>
              <a:rPr lang="en-US" altLang="zh-CN" sz="1400" dirty="0"/>
              <a:t>3.1 Sum of Coefficients Absolute Values</a:t>
            </a:r>
          </a:p>
          <a:p>
            <a:r>
              <a:rPr lang="en-US" altLang="zh-CN" sz="1400" dirty="0"/>
              <a:t>    3.2 </a:t>
            </a:r>
            <a:r>
              <a:rPr lang="en-US" altLang="zh-CN" sz="1400" dirty="0" err="1"/>
              <a:t>Posiform-negaform</a:t>
            </a:r>
            <a:endParaRPr lang="en-US" altLang="zh-CN" sz="1400" dirty="0"/>
          </a:p>
          <a:p>
            <a:r>
              <a:rPr lang="en-US" altLang="zh-CN" sz="1400" dirty="0"/>
              <a:t>    3.3 Verma-Lewis</a:t>
            </a:r>
          </a:p>
          <a:p>
            <a:endParaRPr lang="en-US" altLang="zh-CN" sz="1400" dirty="0">
              <a:solidFill>
                <a:schemeClr val="bg1">
                  <a:lumMod val="65000"/>
                </a:schemeClr>
              </a:solidFill>
            </a:endParaRPr>
          </a:p>
          <a:p>
            <a:r>
              <a:rPr lang="en-US" altLang="zh-CN" sz="1400" dirty="0">
                <a:solidFill>
                  <a:schemeClr val="bg1">
                    <a:lumMod val="65000"/>
                  </a:schemeClr>
                </a:solidFill>
              </a:rPr>
              <a:t>4. SEQUENTIAL PENALTY METHODS</a:t>
            </a:r>
          </a:p>
          <a:p>
            <a:r>
              <a:rPr lang="en-US" altLang="zh-CN" sz="1400" dirty="0">
                <a:solidFill>
                  <a:schemeClr val="bg1">
                    <a:lumMod val="65000"/>
                  </a:schemeClr>
                </a:solidFill>
              </a:rPr>
              <a:t>    4.1 Sequential Penalty Method</a:t>
            </a:r>
          </a:p>
          <a:p>
            <a:r>
              <a:rPr lang="en-US" altLang="zh-CN" sz="1400" dirty="0">
                <a:solidFill>
                  <a:schemeClr val="bg1">
                    <a:lumMod val="65000"/>
                  </a:schemeClr>
                </a:solidFill>
              </a:rPr>
              <a:t>    4.2 Scaled-sequential Penalty Method</a:t>
            </a:r>
          </a:p>
          <a:p>
            <a:r>
              <a:rPr lang="en-US" altLang="zh-CN" sz="1400" dirty="0">
                <a:solidFill>
                  <a:schemeClr val="bg1">
                    <a:lumMod val="65000"/>
                  </a:schemeClr>
                </a:solidFill>
              </a:rPr>
              <a:t>    4.3 Binary Search Penalty Method</a:t>
            </a:r>
          </a:p>
          <a:p>
            <a:endParaRPr lang="en-US" altLang="zh-CN" sz="1400" dirty="0">
              <a:solidFill>
                <a:schemeClr val="bg1">
                  <a:lumMod val="65000"/>
                </a:schemeClr>
              </a:solidFill>
            </a:endParaRPr>
          </a:p>
          <a:p>
            <a:r>
              <a:rPr lang="en-US" altLang="zh-CN" sz="1400" dirty="0">
                <a:solidFill>
                  <a:schemeClr val="bg1">
                    <a:lumMod val="65000"/>
                  </a:schemeClr>
                </a:solidFill>
              </a:rPr>
              <a:t>5. FORMULATION OF QUBO PROBLEMS</a:t>
            </a:r>
          </a:p>
          <a:p>
            <a:r>
              <a:rPr lang="en-US" altLang="zh-CN" sz="1400" dirty="0">
                <a:solidFill>
                  <a:schemeClr val="bg1">
                    <a:lumMod val="65000"/>
                  </a:schemeClr>
                </a:solidFill>
              </a:rPr>
              <a:t>    5.1 Minimum Cut Problem</a:t>
            </a:r>
          </a:p>
          <a:p>
            <a:r>
              <a:rPr lang="en-US" altLang="zh-CN" sz="1400" dirty="0">
                <a:solidFill>
                  <a:schemeClr val="bg1">
                    <a:lumMod val="65000"/>
                  </a:schemeClr>
                </a:solidFill>
              </a:rPr>
              <a:t>    5.2 Travelling Salesman Problem</a:t>
            </a:r>
          </a:p>
          <a:p>
            <a:r>
              <a:rPr lang="en-US" altLang="zh-CN" sz="1400" dirty="0">
                <a:solidFill>
                  <a:schemeClr val="bg1">
                    <a:lumMod val="65000"/>
                  </a:schemeClr>
                </a:solidFill>
              </a:rPr>
              <a:t>    5.3 Multi-dimensional 0-1 Knapsack Problem</a:t>
            </a:r>
          </a:p>
          <a:p>
            <a:endParaRPr lang="en-US" altLang="zh-CN" sz="1400" dirty="0">
              <a:solidFill>
                <a:schemeClr val="bg1">
                  <a:lumMod val="65000"/>
                </a:schemeClr>
              </a:solidFill>
            </a:endParaRPr>
          </a:p>
          <a:p>
            <a:r>
              <a:rPr lang="en-US" altLang="zh-CN" sz="1400" dirty="0">
                <a:solidFill>
                  <a:schemeClr val="bg1">
                    <a:lumMod val="65000"/>
                  </a:schemeClr>
                </a:solidFill>
              </a:rPr>
              <a:t>6. EXPERIMENTAL SETTINGS</a:t>
            </a:r>
          </a:p>
          <a:p>
            <a:r>
              <a:rPr lang="en-US" altLang="zh-CN" sz="1400" dirty="0">
                <a:solidFill>
                  <a:schemeClr val="bg1">
                    <a:lumMod val="65000"/>
                  </a:schemeClr>
                </a:solidFill>
              </a:rPr>
              <a:t>    6.1 Parameter Setting</a:t>
            </a:r>
          </a:p>
          <a:p>
            <a:r>
              <a:rPr lang="en-US" altLang="zh-CN" sz="1400" dirty="0">
                <a:solidFill>
                  <a:schemeClr val="bg1">
                    <a:lumMod val="65000"/>
                  </a:schemeClr>
                </a:solidFill>
              </a:rPr>
              <a:t>    6.2 Performance Measures</a:t>
            </a:r>
          </a:p>
        </p:txBody>
      </p:sp>
      <p:sp>
        <p:nvSpPr>
          <p:cNvPr id="10" name="文本框 9">
            <a:extLst>
              <a:ext uri="{FF2B5EF4-FFF2-40B4-BE49-F238E27FC236}">
                <a16:creationId xmlns:a16="http://schemas.microsoft.com/office/drawing/2014/main" id="{6890892A-8DF5-1708-BC41-1052D154D93A}"/>
              </a:ext>
            </a:extLst>
          </p:cNvPr>
          <p:cNvSpPr txBox="1"/>
          <p:nvPr/>
        </p:nvSpPr>
        <p:spPr>
          <a:xfrm>
            <a:off x="5866861" y="1096332"/>
            <a:ext cx="6096000" cy="1169551"/>
          </a:xfrm>
          <a:prstGeom prst="rect">
            <a:avLst/>
          </a:prstGeom>
          <a:noFill/>
        </p:spPr>
        <p:txBody>
          <a:bodyPr wrap="square">
            <a:spAutoFit/>
          </a:bodyPr>
          <a:lstStyle/>
          <a:p>
            <a:r>
              <a:rPr lang="en-US" altLang="zh-CN" sz="1400" dirty="0">
                <a:solidFill>
                  <a:schemeClr val="bg1">
                    <a:lumMod val="65000"/>
                  </a:schemeClr>
                </a:solidFill>
              </a:rPr>
              <a:t>7. RESULTS</a:t>
            </a:r>
          </a:p>
          <a:p>
            <a:r>
              <a:rPr lang="en-US" altLang="zh-CN" sz="1400" dirty="0">
                <a:solidFill>
                  <a:schemeClr val="bg1">
                    <a:lumMod val="65000"/>
                  </a:schemeClr>
                </a:solidFill>
              </a:rPr>
              <a:t>    7.1 Results for Exact Penalty Methods</a:t>
            </a:r>
          </a:p>
          <a:p>
            <a:r>
              <a:rPr lang="en-US" altLang="zh-CN" sz="1400" dirty="0">
                <a:solidFill>
                  <a:schemeClr val="bg1">
                    <a:lumMod val="65000"/>
                  </a:schemeClr>
                </a:solidFill>
              </a:rPr>
              <a:t>    7.2 Results for Sequential Penalty Methods</a:t>
            </a:r>
          </a:p>
          <a:p>
            <a:endParaRPr lang="en-US" altLang="zh-CN" sz="1400" dirty="0">
              <a:solidFill>
                <a:schemeClr val="bg1">
                  <a:lumMod val="65000"/>
                </a:schemeClr>
              </a:solidFill>
            </a:endParaRPr>
          </a:p>
          <a:p>
            <a:r>
              <a:rPr lang="en-US" altLang="zh-CN" sz="1400" dirty="0">
                <a:solidFill>
                  <a:schemeClr val="bg1">
                    <a:lumMod val="65000"/>
                  </a:schemeClr>
                </a:solidFill>
              </a:rPr>
              <a:t>8. CONCLUSIONS</a:t>
            </a:r>
            <a:endParaRPr lang="zh-CN" altLang="en-US" sz="1400" dirty="0">
              <a:solidFill>
                <a:schemeClr val="bg1">
                  <a:lumMod val="65000"/>
                </a:schemeClr>
              </a:solidFill>
            </a:endParaRPr>
          </a:p>
        </p:txBody>
      </p:sp>
    </p:spTree>
    <p:extLst>
      <p:ext uri="{BB962C8B-B14F-4D97-AF65-F5344CB8AC3E}">
        <p14:creationId xmlns:p14="http://schemas.microsoft.com/office/powerpoint/2010/main" val="14438386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B6E63BE0-41B0-D57E-83CC-FD72E86CDDD2}"/>
              </a:ext>
            </a:extLst>
          </p:cNvPr>
          <p:cNvSpPr/>
          <p:nvPr/>
        </p:nvSpPr>
        <p:spPr>
          <a:xfrm>
            <a:off x="600365" y="830339"/>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63F05CBC-F035-ABE3-FD33-789197C7B356}"/>
              </a:ext>
            </a:extLst>
          </p:cNvPr>
          <p:cNvSpPr>
            <a:spLocks noGrp="1"/>
          </p:cNvSpPr>
          <p:nvPr>
            <p:ph type="title"/>
          </p:nvPr>
        </p:nvSpPr>
        <p:spPr>
          <a:xfrm>
            <a:off x="600364" y="121911"/>
            <a:ext cx="10532995" cy="598978"/>
          </a:xfrm>
        </p:spPr>
        <p:txBody>
          <a:bodyPr>
            <a:normAutofit fontScale="90000"/>
          </a:bodyPr>
          <a:lstStyle/>
          <a:p>
            <a:r>
              <a:rPr kumimoji="1" lang="ja-JP" altLang="en-US" b="1" dirty="0"/>
              <a:t>もくじ</a:t>
            </a:r>
          </a:p>
        </p:txBody>
      </p:sp>
      <p:sp>
        <p:nvSpPr>
          <p:cNvPr id="3" name="文本框 2">
            <a:extLst>
              <a:ext uri="{FF2B5EF4-FFF2-40B4-BE49-F238E27FC236}">
                <a16:creationId xmlns:a16="http://schemas.microsoft.com/office/drawing/2014/main" id="{268855BA-E174-A162-0F52-FC6ACFAE7C84}"/>
              </a:ext>
            </a:extLst>
          </p:cNvPr>
          <p:cNvSpPr txBox="1"/>
          <p:nvPr/>
        </p:nvSpPr>
        <p:spPr>
          <a:xfrm>
            <a:off x="600364" y="1227941"/>
            <a:ext cx="5044786" cy="3970318"/>
          </a:xfrm>
          <a:prstGeom prst="rect">
            <a:avLst/>
          </a:prstGeom>
          <a:noFill/>
        </p:spPr>
        <p:txBody>
          <a:bodyPr wrap="square" rtlCol="0">
            <a:spAutoFit/>
          </a:bodyPr>
          <a:lstStyle/>
          <a:p>
            <a:r>
              <a:rPr lang="en-US" altLang="zh-CN" sz="1400" dirty="0"/>
              <a:t>ABSTRACT</a:t>
            </a:r>
          </a:p>
          <a:p>
            <a:endParaRPr lang="en-US" altLang="zh-CN" sz="1400" dirty="0"/>
          </a:p>
          <a:p>
            <a:r>
              <a:rPr lang="en-US" altLang="zh-CN" sz="1400" dirty="0">
                <a:solidFill>
                  <a:schemeClr val="bg1">
                    <a:lumMod val="75000"/>
                  </a:schemeClr>
                </a:solidFill>
              </a:rPr>
              <a:t>Ⅰ. INTRODUCTION</a:t>
            </a:r>
          </a:p>
          <a:p>
            <a:endParaRPr lang="en-US" altLang="zh-CN" sz="1400" dirty="0">
              <a:solidFill>
                <a:schemeClr val="bg1">
                  <a:lumMod val="75000"/>
                </a:schemeClr>
              </a:solidFill>
            </a:endParaRPr>
          </a:p>
          <a:p>
            <a:r>
              <a:rPr lang="en-US" altLang="zh-CN" sz="1400" dirty="0">
                <a:solidFill>
                  <a:schemeClr val="bg1">
                    <a:lumMod val="75000"/>
                  </a:schemeClr>
                </a:solidFill>
              </a:rPr>
              <a:t>Ⅱ. METHOD</a:t>
            </a:r>
          </a:p>
          <a:p>
            <a:r>
              <a:rPr lang="en-US" altLang="zh-CN" sz="1400" dirty="0">
                <a:solidFill>
                  <a:schemeClr val="bg1">
                    <a:lumMod val="75000"/>
                  </a:schemeClr>
                </a:solidFill>
              </a:rPr>
              <a:t>    A. The QUBO formulation</a:t>
            </a:r>
          </a:p>
          <a:p>
            <a:r>
              <a:rPr lang="en-US" altLang="zh-CN" sz="1400" dirty="0">
                <a:solidFill>
                  <a:schemeClr val="bg1">
                    <a:lumMod val="75000"/>
                  </a:schemeClr>
                </a:solidFill>
              </a:rPr>
              <a:t>    B. Unbalanced penalization</a:t>
            </a:r>
          </a:p>
          <a:p>
            <a:r>
              <a:rPr lang="en-US" altLang="zh-CN" sz="1400" dirty="0">
                <a:solidFill>
                  <a:schemeClr val="bg1">
                    <a:lumMod val="75000"/>
                  </a:schemeClr>
                </a:solidFill>
              </a:rPr>
              <a:t>    C. Slack variables</a:t>
            </a:r>
          </a:p>
          <a:p>
            <a:r>
              <a:rPr lang="en-US" altLang="zh-CN" sz="1400" dirty="0">
                <a:solidFill>
                  <a:schemeClr val="bg1">
                    <a:lumMod val="75000"/>
                  </a:schemeClr>
                </a:solidFill>
              </a:rPr>
              <a:t>    D. </a:t>
            </a:r>
            <a:r>
              <a:rPr lang="en-US" altLang="zh-CN" sz="1400" dirty="0" err="1">
                <a:solidFill>
                  <a:schemeClr val="bg1">
                    <a:lumMod val="75000"/>
                  </a:schemeClr>
                </a:solidFill>
              </a:rPr>
              <a:t>Ising</a:t>
            </a:r>
            <a:r>
              <a:rPr lang="en-US" altLang="zh-CN" sz="1400" dirty="0">
                <a:solidFill>
                  <a:schemeClr val="bg1">
                    <a:lumMod val="75000"/>
                  </a:schemeClr>
                </a:solidFill>
              </a:rPr>
              <a:t> Hamiltonian </a:t>
            </a:r>
          </a:p>
          <a:p>
            <a:r>
              <a:rPr lang="en-US" altLang="zh-CN" sz="1400" dirty="0">
                <a:solidFill>
                  <a:schemeClr val="bg1">
                    <a:lumMod val="75000"/>
                  </a:schemeClr>
                </a:solidFill>
              </a:rPr>
              <a:t>    E. The traveling sales man problem</a:t>
            </a:r>
          </a:p>
          <a:p>
            <a:endParaRPr lang="en-US" altLang="zh-CN" sz="1400" dirty="0">
              <a:solidFill>
                <a:schemeClr val="bg1">
                  <a:lumMod val="75000"/>
                </a:schemeClr>
              </a:solidFill>
            </a:endParaRPr>
          </a:p>
          <a:p>
            <a:r>
              <a:rPr lang="en-US" altLang="zh-CN" sz="1400" dirty="0">
                <a:solidFill>
                  <a:schemeClr val="bg1">
                    <a:lumMod val="75000"/>
                  </a:schemeClr>
                </a:solidFill>
              </a:rPr>
              <a:t>Ⅲ. RESULTS</a:t>
            </a:r>
          </a:p>
          <a:p>
            <a:r>
              <a:rPr lang="en-US" altLang="zh-CN" sz="1400" dirty="0">
                <a:solidFill>
                  <a:schemeClr val="bg1">
                    <a:lumMod val="75000"/>
                  </a:schemeClr>
                </a:solidFill>
              </a:rPr>
              <a:t>    A. Quantum Annealer: D-Wave Advantage</a:t>
            </a:r>
          </a:p>
          <a:p>
            <a:r>
              <a:rPr lang="en-US" altLang="zh-CN" sz="1400" dirty="0">
                <a:solidFill>
                  <a:schemeClr val="bg1">
                    <a:lumMod val="75000"/>
                  </a:schemeClr>
                </a:solidFill>
              </a:rPr>
              <a:t>    B. Hybrid Solver</a:t>
            </a:r>
          </a:p>
          <a:p>
            <a:r>
              <a:rPr lang="en-US" altLang="zh-CN" sz="1400" dirty="0">
                <a:solidFill>
                  <a:schemeClr val="bg1">
                    <a:lumMod val="75000"/>
                  </a:schemeClr>
                </a:solidFill>
              </a:rPr>
              <a:t>    C. Unbalanced penalization using different solvers</a:t>
            </a:r>
          </a:p>
          <a:p>
            <a:endParaRPr lang="en-US" altLang="zh-CN" sz="1400" dirty="0">
              <a:solidFill>
                <a:schemeClr val="bg1">
                  <a:lumMod val="75000"/>
                </a:schemeClr>
              </a:solidFill>
            </a:endParaRPr>
          </a:p>
          <a:p>
            <a:r>
              <a:rPr lang="en-US" altLang="zh-CN" sz="1400" dirty="0">
                <a:solidFill>
                  <a:schemeClr val="bg1">
                    <a:lumMod val="75000"/>
                  </a:schemeClr>
                </a:solidFill>
              </a:rPr>
              <a:t>Ⅳ. CONCLUSIONS</a:t>
            </a:r>
          </a:p>
          <a:p>
            <a:r>
              <a:rPr lang="en-US" altLang="zh-CN" sz="1400" dirty="0"/>
              <a:t>    </a:t>
            </a:r>
          </a:p>
        </p:txBody>
      </p:sp>
    </p:spTree>
    <p:extLst>
      <p:ext uri="{BB962C8B-B14F-4D97-AF65-F5344CB8AC3E}">
        <p14:creationId xmlns:p14="http://schemas.microsoft.com/office/powerpoint/2010/main" val="1480527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B6E63BE0-41B0-D57E-83CC-FD72E86CDDD2}"/>
              </a:ext>
            </a:extLst>
          </p:cNvPr>
          <p:cNvSpPr/>
          <p:nvPr/>
        </p:nvSpPr>
        <p:spPr>
          <a:xfrm>
            <a:off x="600365" y="702320"/>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63F05CBC-F035-ABE3-FD33-789197C7B356}"/>
              </a:ext>
            </a:extLst>
          </p:cNvPr>
          <p:cNvSpPr>
            <a:spLocks noGrp="1"/>
          </p:cNvSpPr>
          <p:nvPr>
            <p:ph type="title"/>
          </p:nvPr>
        </p:nvSpPr>
        <p:spPr>
          <a:xfrm>
            <a:off x="600364" y="103342"/>
            <a:ext cx="10532995" cy="598978"/>
          </a:xfrm>
        </p:spPr>
        <p:txBody>
          <a:bodyPr>
            <a:normAutofit fontScale="90000"/>
          </a:bodyPr>
          <a:lstStyle/>
          <a:p>
            <a:r>
              <a:rPr lang="en-US" altLang="zh-CN" sz="4400" dirty="0"/>
              <a:t>EXACT PENALTY METHODS</a:t>
            </a:r>
            <a:endParaRPr kumimoji="1" lang="ja-JP" altLang="en-US" b="1" dirty="0"/>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83F59172-E3CF-5546-9B82-3F3076F16B27}"/>
                  </a:ext>
                </a:extLst>
              </p:cNvPr>
              <p:cNvSpPr txBox="1"/>
              <p:nvPr/>
            </p:nvSpPr>
            <p:spPr>
              <a:xfrm>
                <a:off x="97369" y="1918868"/>
                <a:ext cx="259237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h</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r>
                        <a:rPr lang="en-US" altLang="zh-CN" b="0" i="1" smtClean="0">
                          <a:solidFill>
                            <a:srgbClr val="FF0000"/>
                          </a:solidFill>
                          <a:latin typeface="Cambria Math" panose="02040503050406030204" pitchFamily="18" charset="0"/>
                        </a:rPr>
                        <m:t>𝑤</m:t>
                      </m:r>
                      <m:r>
                        <a:rPr lang="en-US" altLang="zh-CN" b="0" i="1" smtClean="0">
                          <a:latin typeface="Cambria Math" panose="02040503050406030204" pitchFamily="18" charset="0"/>
                        </a:rPr>
                        <m:t>∗</m:t>
                      </m:r>
                      <m:r>
                        <a:rPr lang="en-US" altLang="zh-CN" b="0" i="1" smtClean="0">
                          <a:solidFill>
                            <a:srgbClr val="00B050"/>
                          </a:solidFill>
                          <a:latin typeface="Cambria Math" panose="02040503050406030204" pitchFamily="18" charset="0"/>
                        </a:rPr>
                        <m:t>𝑔</m:t>
                      </m:r>
                      <m:d>
                        <m:dPr>
                          <m:ctrlPr>
                            <a:rPr lang="en-US" altLang="zh-CN" b="0" i="1" smtClean="0">
                              <a:solidFill>
                                <a:srgbClr val="00B050"/>
                              </a:solidFill>
                              <a:latin typeface="Cambria Math" panose="02040503050406030204" pitchFamily="18" charset="0"/>
                            </a:rPr>
                          </m:ctrlPr>
                        </m:dPr>
                        <m:e>
                          <m:r>
                            <a:rPr lang="en-US" altLang="zh-CN" b="0" i="1" smtClean="0">
                              <a:solidFill>
                                <a:srgbClr val="00B050"/>
                              </a:solidFill>
                              <a:latin typeface="Cambria Math" panose="02040503050406030204" pitchFamily="18" charset="0"/>
                            </a:rPr>
                            <m:t>𝑥</m:t>
                          </m:r>
                        </m:e>
                      </m:d>
                    </m:oMath>
                  </m:oMathPara>
                </a14:m>
                <a:endParaRPr lang="en-US" altLang="zh-CN" b="0" dirty="0"/>
              </a:p>
            </p:txBody>
          </p:sp>
        </mc:Choice>
        <mc:Fallback xmlns="">
          <p:sp>
            <p:nvSpPr>
              <p:cNvPr id="5" name="文本框 4">
                <a:extLst>
                  <a:ext uri="{FF2B5EF4-FFF2-40B4-BE49-F238E27FC236}">
                    <a16:creationId xmlns:a16="http://schemas.microsoft.com/office/drawing/2014/main" id="{83F59172-E3CF-5546-9B82-3F3076F16B27}"/>
                  </a:ext>
                </a:extLst>
              </p:cNvPr>
              <p:cNvSpPr txBox="1">
                <a:spLocks noRot="1" noChangeAspect="1" noMove="1" noResize="1" noEditPoints="1" noAdjustHandles="1" noChangeArrowheads="1" noChangeShapeType="1" noTextEdit="1"/>
              </p:cNvSpPr>
              <p:nvPr/>
            </p:nvSpPr>
            <p:spPr>
              <a:xfrm>
                <a:off x="97369" y="1918868"/>
                <a:ext cx="2592376" cy="369332"/>
              </a:xfrm>
              <a:prstGeom prst="rect">
                <a:avLst/>
              </a:prstGeom>
              <a:blipFill>
                <a:blip r:embed="rId3"/>
                <a:stretch>
                  <a:fillRect b="-13333"/>
                </a:stretch>
              </a:blipFill>
            </p:spPr>
            <p:txBody>
              <a:bodyPr/>
              <a:lstStyle/>
              <a:p>
                <a:r>
                  <a:rPr lang="zh-CN" altLang="en-US">
                    <a:noFill/>
                  </a:rPr>
                  <a:t> </a:t>
                </a:r>
              </a:p>
            </p:txBody>
          </p:sp>
        </mc:Fallback>
      </mc:AlternateContent>
      <p:pic>
        <p:nvPicPr>
          <p:cNvPr id="7" name="图片 6">
            <a:extLst>
              <a:ext uri="{FF2B5EF4-FFF2-40B4-BE49-F238E27FC236}">
                <a16:creationId xmlns:a16="http://schemas.microsoft.com/office/drawing/2014/main" id="{BE232F40-CAC0-49D5-AAFB-5EEEC89F6EB2}"/>
              </a:ext>
            </a:extLst>
          </p:cNvPr>
          <p:cNvPicPr>
            <a:picLocks noChangeAspect="1"/>
          </p:cNvPicPr>
          <p:nvPr/>
        </p:nvPicPr>
        <p:blipFill>
          <a:blip r:embed="rId4"/>
          <a:stretch>
            <a:fillRect/>
          </a:stretch>
        </p:blipFill>
        <p:spPr>
          <a:xfrm>
            <a:off x="44450" y="3006710"/>
            <a:ext cx="5705992" cy="3044769"/>
          </a:xfrm>
          <a:prstGeom prst="rect">
            <a:avLst/>
          </a:prstGeom>
        </p:spPr>
      </p:pic>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FE0AE54C-CA26-DB1E-BA41-EA4CA3D101C3}"/>
                  </a:ext>
                </a:extLst>
              </p:cNvPr>
              <p:cNvSpPr txBox="1"/>
              <p:nvPr/>
            </p:nvSpPr>
            <p:spPr>
              <a:xfrm>
                <a:off x="97369" y="2478178"/>
                <a:ext cx="5062220" cy="338554"/>
              </a:xfrm>
              <a:prstGeom prst="rect">
                <a:avLst/>
              </a:prstGeom>
              <a:noFill/>
            </p:spPr>
            <p:txBody>
              <a:bodyPr wrap="none" rtlCol="0">
                <a:spAutoFit/>
              </a:bodyPr>
              <a:lstStyle/>
              <a:p>
                <a:r>
                  <a:rPr lang="ja-JP" altLang="en-US" sz="1600" dirty="0"/>
                  <a:t>どのようなペナルティー重み</a:t>
                </a:r>
                <a14:m>
                  <m:oMath xmlns:m="http://schemas.openxmlformats.org/officeDocument/2006/math">
                    <m:r>
                      <a:rPr lang="en-US" altLang="zh-CN" sz="1600" b="0" i="1" smtClean="0">
                        <a:solidFill>
                          <a:srgbClr val="FF0000"/>
                        </a:solidFill>
                        <a:latin typeface="Cambria Math" panose="02040503050406030204" pitchFamily="18" charset="0"/>
                      </a:rPr>
                      <m:t>𝑤</m:t>
                    </m:r>
                  </m:oMath>
                </a14:m>
                <a:r>
                  <a:rPr lang="ja-JP" altLang="en-US" sz="1600" dirty="0"/>
                  <a:t>が有効なのかを定義：</a:t>
                </a:r>
                <a:endParaRPr lang="zh-CN" altLang="en-US" sz="1600" dirty="0"/>
              </a:p>
            </p:txBody>
          </p:sp>
        </mc:Choice>
        <mc:Fallback xmlns="">
          <p:sp>
            <p:nvSpPr>
              <p:cNvPr id="8" name="文本框 7">
                <a:extLst>
                  <a:ext uri="{FF2B5EF4-FFF2-40B4-BE49-F238E27FC236}">
                    <a16:creationId xmlns:a16="http://schemas.microsoft.com/office/drawing/2014/main" id="{FE0AE54C-CA26-DB1E-BA41-EA4CA3D101C3}"/>
                  </a:ext>
                </a:extLst>
              </p:cNvPr>
              <p:cNvSpPr txBox="1">
                <a:spLocks noRot="1" noChangeAspect="1" noMove="1" noResize="1" noEditPoints="1" noAdjustHandles="1" noChangeArrowheads="1" noChangeShapeType="1" noTextEdit="1"/>
              </p:cNvSpPr>
              <p:nvPr/>
            </p:nvSpPr>
            <p:spPr>
              <a:xfrm>
                <a:off x="97369" y="2478178"/>
                <a:ext cx="5062220" cy="338554"/>
              </a:xfrm>
              <a:prstGeom prst="rect">
                <a:avLst/>
              </a:prstGeom>
              <a:blipFill>
                <a:blip r:embed="rId5"/>
                <a:stretch>
                  <a:fillRect l="-723" t="-5455" b="-2363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FBF32C5D-B260-8E1F-ABED-F59FEB929BCC}"/>
                  </a:ext>
                </a:extLst>
              </p:cNvPr>
              <p:cNvSpPr txBox="1"/>
              <p:nvPr/>
            </p:nvSpPr>
            <p:spPr>
              <a:xfrm>
                <a:off x="5866861" y="757738"/>
                <a:ext cx="5058693" cy="418576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CN" sz="1600" b="0" i="1" smtClean="0">
                              <a:latin typeface="Cambria Math" panose="02040503050406030204" pitchFamily="18" charset="0"/>
                            </a:rPr>
                          </m:ctrlPr>
                        </m:sSupPr>
                        <m:e>
                          <m:r>
                            <a:rPr lang="en-US" altLang="zh-CN" sz="1600" b="0" i="1" smtClean="0">
                              <a:latin typeface="Cambria Math" panose="02040503050406030204" pitchFamily="18" charset="0"/>
                            </a:rPr>
                            <m:t>𝑥</m:t>
                          </m:r>
                        </m:e>
                        <m:sup>
                          <m:r>
                            <a:rPr lang="en-US" altLang="zh-CN" sz="1600" b="0" i="1" smtClean="0">
                              <a:latin typeface="Cambria Math" panose="02040503050406030204" pitchFamily="18" charset="0"/>
                            </a:rPr>
                            <m:t>′</m:t>
                          </m:r>
                        </m:sup>
                      </m:sSup>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𝑥</m:t>
                      </m:r>
                      <m:r>
                        <a:rPr lang="en-US" altLang="zh-CN" sz="1600" b="0" i="1" smtClean="0">
                          <a:latin typeface="Cambria Math" panose="02040503050406030204" pitchFamily="18" charset="0"/>
                          <a:ea typeface="Cambria Math" panose="02040503050406030204" pitchFamily="18" charset="0"/>
                        </a:rPr>
                        <m:t>∈</m:t>
                      </m:r>
                      <m:sSup>
                        <m:sSupPr>
                          <m:ctrlPr>
                            <a:rPr lang="en-US" altLang="zh-CN" sz="1600" b="0" i="1" smtClean="0">
                              <a:latin typeface="Cambria Math" panose="02040503050406030204" pitchFamily="18" charset="0"/>
                              <a:ea typeface="Cambria Math" panose="02040503050406030204" pitchFamily="18" charset="0"/>
                            </a:rPr>
                          </m:ctrlPr>
                        </m:sSupPr>
                        <m:e>
                          <m:d>
                            <m:dPr>
                              <m:begChr m:val="{"/>
                              <m:endChr m:val="}"/>
                              <m:ctrlPr>
                                <a:rPr lang="en-US" altLang="zh-CN" sz="1600" i="1">
                                  <a:latin typeface="Cambria Math" panose="02040503050406030204" pitchFamily="18" charset="0"/>
                                  <a:ea typeface="Cambria Math" panose="02040503050406030204" pitchFamily="18" charset="0"/>
                                </a:rPr>
                              </m:ctrlPr>
                            </m:dPr>
                            <m:e>
                              <m:r>
                                <a:rPr lang="en-US" altLang="zh-CN" sz="1600" i="1">
                                  <a:latin typeface="Cambria Math" panose="02040503050406030204" pitchFamily="18" charset="0"/>
                                  <a:ea typeface="Cambria Math" panose="02040503050406030204" pitchFamily="18" charset="0"/>
                                </a:rPr>
                                <m:t>0</m:t>
                              </m:r>
                              <m:r>
                                <a:rPr lang="en-US" altLang="zh-CN" sz="1600" b="0" i="1" smtClean="0">
                                  <a:latin typeface="Cambria Math" panose="02040503050406030204" pitchFamily="18" charset="0"/>
                                  <a:ea typeface="Cambria Math" panose="02040503050406030204" pitchFamily="18" charset="0"/>
                                </a:rPr>
                                <m:t>,</m:t>
                              </m:r>
                              <m:r>
                                <a:rPr lang="en-US" altLang="zh-CN" sz="1600" i="1">
                                  <a:latin typeface="Cambria Math" panose="02040503050406030204" pitchFamily="18" charset="0"/>
                                  <a:ea typeface="Cambria Math" panose="02040503050406030204" pitchFamily="18" charset="0"/>
                                </a:rPr>
                                <m:t>1</m:t>
                              </m:r>
                            </m:e>
                          </m:d>
                        </m:e>
                        <m:sup>
                          <m:r>
                            <a:rPr lang="en-US" altLang="zh-CN" sz="1600" b="0" i="1" smtClean="0">
                              <a:latin typeface="Cambria Math" panose="02040503050406030204" pitchFamily="18" charset="0"/>
                              <a:ea typeface="Cambria Math" panose="02040503050406030204" pitchFamily="18" charset="0"/>
                            </a:rPr>
                            <m:t>𝑛</m:t>
                          </m:r>
                        </m:sup>
                      </m:sSup>
                    </m:oMath>
                  </m:oMathPara>
                </a14:m>
                <a:endParaRPr lang="en-US" altLang="zh-CN" sz="1600" b="0" i="1" dirty="0">
                  <a:latin typeface="Cambria Math" panose="02040503050406030204" pitchFamily="18" charset="0"/>
                </a:endParaRPr>
              </a:p>
              <a:p>
                <a:endParaRPr lang="en-US" altLang="zh-CN" sz="1600" b="0" i="1" dirty="0">
                  <a:latin typeface="Cambria Math" panose="02040503050406030204" pitchFamily="18" charset="0"/>
                </a:endParaRPr>
              </a:p>
              <a:p>
                <a14:m>
                  <m:oMath xmlns:m="http://schemas.openxmlformats.org/officeDocument/2006/math">
                    <m:r>
                      <a:rPr lang="en-US" altLang="zh-CN" sz="1600" b="0" i="1" smtClean="0">
                        <a:latin typeface="Cambria Math" panose="02040503050406030204" pitchFamily="18" charset="0"/>
                      </a:rPr>
                      <m:t>𝑥</m:t>
                    </m:r>
                    <m:r>
                      <a:rPr lang="ja-JP" altLang="en-US" sz="1600" i="1">
                        <a:latin typeface="Cambria Math" panose="02040503050406030204" pitchFamily="18" charset="0"/>
                      </a:rPr>
                      <m:t>：</m:t>
                    </m:r>
                  </m:oMath>
                </a14:m>
                <a:r>
                  <a:rPr lang="ja-JP" altLang="en-US" sz="1600" dirty="0"/>
                  <a:t>実行可能解　　</a:t>
                </a:r>
                <a:r>
                  <a:rPr lang="en-US" altLang="ja-JP" sz="1600" dirty="0"/>
                  <a:t> </a:t>
                </a:r>
                <a14:m>
                  <m:oMath xmlns:m="http://schemas.openxmlformats.org/officeDocument/2006/math">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𝑥</m:t>
                        </m:r>
                      </m:e>
                      <m:sub>
                        <m:r>
                          <a:rPr lang="en-US" altLang="ja-JP" sz="1600" i="1">
                            <a:latin typeface="Cambria Math" panose="02040503050406030204" pitchFamily="18" charset="0"/>
                          </a:rPr>
                          <m:t>𝑚𝑖𝑛</m:t>
                        </m:r>
                      </m:sub>
                    </m:sSub>
                  </m:oMath>
                </a14:m>
                <a:r>
                  <a:rPr lang="ja-JP" altLang="en-US" sz="1600" dirty="0"/>
                  <a:t>：最適解</a:t>
                </a:r>
                <a:endParaRPr lang="en-US" altLang="zh-CN" sz="1600" dirty="0"/>
              </a:p>
              <a:p>
                <a14:m>
                  <m:oMath xmlns:m="http://schemas.openxmlformats.org/officeDocument/2006/math">
                    <m:sSup>
                      <m:sSupPr>
                        <m:ctrlPr>
                          <a:rPr lang="en-US" altLang="zh-CN" sz="1600" i="1" smtClean="0">
                            <a:latin typeface="Cambria Math" panose="02040503050406030204" pitchFamily="18" charset="0"/>
                          </a:rPr>
                        </m:ctrlPr>
                      </m:sSupPr>
                      <m:e>
                        <m:r>
                          <a:rPr lang="en-US" altLang="zh-CN" sz="1600" b="0" i="1" smtClean="0">
                            <a:latin typeface="Cambria Math" panose="02040503050406030204" pitchFamily="18" charset="0"/>
                          </a:rPr>
                          <m:t>𝑥</m:t>
                        </m:r>
                      </m:e>
                      <m:sup>
                        <m:r>
                          <a:rPr lang="en-US" altLang="zh-CN" sz="1600" b="0" i="1" smtClean="0">
                            <a:latin typeface="Cambria Math" panose="02040503050406030204" pitchFamily="18" charset="0"/>
                          </a:rPr>
                          <m:t>′</m:t>
                        </m:r>
                      </m:sup>
                    </m:sSup>
                  </m:oMath>
                </a14:m>
                <a:r>
                  <a:rPr lang="ja-JP" altLang="en-US" sz="1600" dirty="0"/>
                  <a:t>：実行不可能解（制約条件が破られた解）</a:t>
                </a:r>
                <a:endParaRPr lang="en-US" altLang="ja-JP" sz="1600" dirty="0"/>
              </a:p>
              <a:p>
                <a:endParaRPr lang="en-US" altLang="ja-JP" sz="1600" dirty="0"/>
              </a:p>
              <a:p>
                <a:pPr/>
                <a14:m>
                  <m:oMathPara xmlns:m="http://schemas.openxmlformats.org/officeDocument/2006/math">
                    <m:oMathParaPr>
                      <m:jc m:val="centerGroup"/>
                    </m:oMathParaPr>
                    <m:oMath xmlns:m="http://schemas.openxmlformats.org/officeDocument/2006/math">
                      <m:r>
                        <a:rPr lang="en-US" altLang="ja-JP" sz="1600" b="0" i="1" smtClean="0">
                          <a:latin typeface="Cambria Math" panose="02040503050406030204" pitchFamily="18" charset="0"/>
                        </a:rPr>
                        <m:t>𝑔</m:t>
                      </m:r>
                      <m:d>
                        <m:dPr>
                          <m:ctrlPr>
                            <a:rPr lang="en-US" altLang="ja-JP" sz="1600" b="0" i="1" smtClean="0">
                              <a:latin typeface="Cambria Math" panose="02040503050406030204" pitchFamily="18" charset="0"/>
                            </a:rPr>
                          </m:ctrlPr>
                        </m:dPr>
                        <m:e>
                          <m:sSub>
                            <m:sSubPr>
                              <m:ctrlPr>
                                <a:rPr lang="en-US" altLang="ja-JP" sz="1600" b="0" i="1" smtClean="0">
                                  <a:latin typeface="Cambria Math" panose="02040503050406030204" pitchFamily="18" charset="0"/>
                                </a:rPr>
                              </m:ctrlPr>
                            </m:sSubPr>
                            <m:e>
                              <m:r>
                                <a:rPr lang="en-US" altLang="ja-JP" sz="1600" b="0" i="1" smtClean="0">
                                  <a:latin typeface="Cambria Math" panose="02040503050406030204" pitchFamily="18" charset="0"/>
                                </a:rPr>
                                <m:t>𝑥</m:t>
                              </m:r>
                            </m:e>
                            <m:sub>
                              <m:r>
                                <a:rPr lang="en-US" altLang="ja-JP" sz="1600" b="0" i="1" smtClean="0">
                                  <a:latin typeface="Cambria Math" panose="02040503050406030204" pitchFamily="18" charset="0"/>
                                </a:rPr>
                                <m:t>𝑚𝑖𝑛</m:t>
                              </m:r>
                            </m:sub>
                          </m:sSub>
                        </m:e>
                      </m:d>
                      <m:r>
                        <a:rPr lang="en-US" altLang="ja-JP" sz="1600" b="0" i="1" smtClean="0">
                          <a:latin typeface="Cambria Math" panose="02040503050406030204" pitchFamily="18" charset="0"/>
                        </a:rPr>
                        <m:t>=</m:t>
                      </m:r>
                      <m:r>
                        <a:rPr lang="en-US" altLang="ja-JP" sz="1600" b="0" i="1" smtClean="0">
                          <a:latin typeface="Cambria Math" panose="02040503050406030204" pitchFamily="18" charset="0"/>
                        </a:rPr>
                        <m:t>𝑔</m:t>
                      </m:r>
                      <m:d>
                        <m:dPr>
                          <m:ctrlPr>
                            <a:rPr lang="en-US" altLang="ja-JP" sz="1600" b="0" i="1" smtClean="0">
                              <a:latin typeface="Cambria Math" panose="02040503050406030204" pitchFamily="18" charset="0"/>
                            </a:rPr>
                          </m:ctrlPr>
                        </m:dPr>
                        <m:e>
                          <m:r>
                            <a:rPr lang="en-US" altLang="ja-JP" sz="1600" b="0" i="1" smtClean="0">
                              <a:latin typeface="Cambria Math" panose="02040503050406030204" pitchFamily="18" charset="0"/>
                            </a:rPr>
                            <m:t>𝑥</m:t>
                          </m:r>
                        </m:e>
                      </m:d>
                      <m:r>
                        <a:rPr lang="en-US" altLang="ja-JP" sz="1600" b="0" i="1" smtClean="0">
                          <a:latin typeface="Cambria Math" panose="02040503050406030204" pitchFamily="18" charset="0"/>
                        </a:rPr>
                        <m:t>=0</m:t>
                      </m:r>
                    </m:oMath>
                  </m:oMathPara>
                </a14:m>
                <a:endParaRPr lang="en-US" altLang="ja-JP" sz="1600" b="0" dirty="0"/>
              </a:p>
              <a:p>
                <a:pPr/>
                <a14:m>
                  <m:oMathPara xmlns:m="http://schemas.openxmlformats.org/officeDocument/2006/math">
                    <m:oMathParaPr>
                      <m:jc m:val="centerGroup"/>
                    </m:oMathParaPr>
                    <m:oMath xmlns:m="http://schemas.openxmlformats.org/officeDocument/2006/math">
                      <m:r>
                        <a:rPr lang="en-US" altLang="ja-JP" sz="1600" b="0" i="1" smtClean="0">
                          <a:latin typeface="Cambria Math" panose="02040503050406030204" pitchFamily="18" charset="0"/>
                        </a:rPr>
                        <m:t>𝑔</m:t>
                      </m:r>
                      <m:d>
                        <m:dPr>
                          <m:ctrlPr>
                            <a:rPr lang="en-US" altLang="ja-JP" sz="1600" b="0" i="1" smtClean="0">
                              <a:latin typeface="Cambria Math" panose="02040503050406030204" pitchFamily="18" charset="0"/>
                            </a:rPr>
                          </m:ctrlPr>
                        </m:dPr>
                        <m:e>
                          <m:sSup>
                            <m:sSupPr>
                              <m:ctrlPr>
                                <a:rPr lang="en-US" altLang="ja-JP" sz="1600" b="0" i="1" smtClean="0">
                                  <a:latin typeface="Cambria Math" panose="02040503050406030204" pitchFamily="18" charset="0"/>
                                </a:rPr>
                              </m:ctrlPr>
                            </m:sSupPr>
                            <m:e>
                              <m:r>
                                <a:rPr lang="en-US" altLang="ja-JP" sz="1600" b="0" i="1" smtClean="0">
                                  <a:latin typeface="Cambria Math" panose="02040503050406030204" pitchFamily="18" charset="0"/>
                                </a:rPr>
                                <m:t>𝑥</m:t>
                              </m:r>
                            </m:e>
                            <m:sup>
                              <m:r>
                                <a:rPr lang="en-US" altLang="ja-JP" sz="1600" b="0" i="1" smtClean="0">
                                  <a:latin typeface="Cambria Math" panose="02040503050406030204" pitchFamily="18" charset="0"/>
                                </a:rPr>
                                <m:t>′</m:t>
                              </m:r>
                            </m:sup>
                          </m:sSup>
                        </m:e>
                      </m:d>
                      <m:r>
                        <a:rPr lang="en-US" altLang="ja-JP" sz="1600" i="1">
                          <a:latin typeface="Cambria Math" panose="02040503050406030204" pitchFamily="18" charset="0"/>
                          <a:ea typeface="Cambria Math" panose="02040503050406030204" pitchFamily="18" charset="0"/>
                        </a:rPr>
                        <m:t>≥</m:t>
                      </m:r>
                      <m:r>
                        <a:rPr lang="en-US" altLang="ja-JP" sz="1600" b="0" i="1" smtClean="0">
                          <a:latin typeface="Cambria Math" panose="02040503050406030204" pitchFamily="18" charset="0"/>
                          <a:ea typeface="Cambria Math" panose="02040503050406030204" pitchFamily="18" charset="0"/>
                        </a:rPr>
                        <m:t>1</m:t>
                      </m:r>
                    </m:oMath>
                  </m:oMathPara>
                </a14:m>
                <a:endParaRPr lang="en-US" altLang="ja-JP" sz="1600" b="0" dirty="0"/>
              </a:p>
              <a:p>
                <a:endParaRPr lang="en-US" altLang="ja-JP" sz="1600" b="0" dirty="0"/>
              </a:p>
              <a:p>
                <a:r>
                  <a:rPr lang="ja-JP" altLang="en-US" sz="1600" dirty="0"/>
                  <a:t>有効な</a:t>
                </a:r>
                <a14:m>
                  <m:oMath xmlns:m="http://schemas.openxmlformats.org/officeDocument/2006/math">
                    <m:r>
                      <a:rPr lang="en-US" altLang="ja-JP" sz="1600" b="0" i="1" smtClean="0">
                        <a:latin typeface="Cambria Math" panose="02040503050406030204" pitchFamily="18" charset="0"/>
                      </a:rPr>
                      <m:t>𝑤</m:t>
                    </m:r>
                  </m:oMath>
                </a14:m>
                <a:r>
                  <a:rPr lang="ja-JP" altLang="en-US" sz="1600" dirty="0"/>
                  <a:t>：</a:t>
                </a:r>
                <a:endParaRPr lang="en-US" altLang="ja-JP" sz="1600" dirty="0"/>
              </a:p>
              <a:p>
                <a:pPr/>
                <a14:m>
                  <m:oMathPara xmlns:m="http://schemas.openxmlformats.org/officeDocument/2006/math">
                    <m:oMathParaPr>
                      <m:jc m:val="centerGroup"/>
                    </m:oMathParaPr>
                    <m:oMath xmlns:m="http://schemas.openxmlformats.org/officeDocument/2006/math">
                      <m:sSub>
                        <m:sSubPr>
                          <m:ctrlPr>
                            <a:rPr lang="en-US" altLang="ja-JP" sz="1600" b="0" i="1" smtClean="0">
                              <a:latin typeface="Cambria Math" panose="02040503050406030204" pitchFamily="18" charset="0"/>
                            </a:rPr>
                          </m:ctrlPr>
                        </m:sSubPr>
                        <m:e>
                          <m:r>
                            <a:rPr lang="en-US" altLang="ja-JP" sz="1600" b="0" i="1" smtClean="0">
                              <a:latin typeface="Cambria Math" panose="02040503050406030204" pitchFamily="18" charset="0"/>
                            </a:rPr>
                            <m:t>h</m:t>
                          </m:r>
                        </m:e>
                        <m:sub>
                          <m:r>
                            <a:rPr lang="en-US" altLang="ja-JP" sz="1600" b="0" i="1" smtClean="0">
                              <a:latin typeface="Cambria Math" panose="02040503050406030204" pitchFamily="18" charset="0"/>
                            </a:rPr>
                            <m:t>𝑚𝑖𝑛</m:t>
                          </m:r>
                        </m:sub>
                      </m:sSub>
                      <m:r>
                        <a:rPr lang="en-US" altLang="ja-JP" sz="1600" b="0" i="1" smtClean="0">
                          <a:latin typeface="Cambria Math" panose="02040503050406030204" pitchFamily="18" charset="0"/>
                        </a:rPr>
                        <m:t>=</m:t>
                      </m:r>
                      <m:r>
                        <a:rPr lang="en-US" altLang="ja-JP" sz="1600" b="0" i="1" smtClean="0">
                          <a:latin typeface="Cambria Math" panose="02040503050406030204" pitchFamily="18" charset="0"/>
                        </a:rPr>
                        <m:t>h</m:t>
                      </m:r>
                      <m:d>
                        <m:dPr>
                          <m:ctrlPr>
                            <a:rPr lang="en-US" altLang="ja-JP" sz="1600" b="0" i="1" smtClean="0">
                              <a:latin typeface="Cambria Math" panose="02040503050406030204" pitchFamily="18" charset="0"/>
                            </a:rPr>
                          </m:ctrlPr>
                        </m:dPr>
                        <m:e>
                          <m:sSub>
                            <m:sSubPr>
                              <m:ctrlPr>
                                <a:rPr lang="en-US" altLang="ja-JP" sz="1600" b="0" i="1" smtClean="0">
                                  <a:latin typeface="Cambria Math" panose="02040503050406030204" pitchFamily="18" charset="0"/>
                                </a:rPr>
                              </m:ctrlPr>
                            </m:sSubPr>
                            <m:e>
                              <m:r>
                                <a:rPr lang="en-US" altLang="ja-JP" sz="1600" b="0" i="1" smtClean="0">
                                  <a:latin typeface="Cambria Math" panose="02040503050406030204" pitchFamily="18" charset="0"/>
                                </a:rPr>
                                <m:t>𝑥</m:t>
                              </m:r>
                            </m:e>
                            <m:sub>
                              <m:r>
                                <a:rPr lang="en-US" altLang="ja-JP" sz="1600" b="0" i="1" smtClean="0">
                                  <a:latin typeface="Cambria Math" panose="02040503050406030204" pitchFamily="18" charset="0"/>
                                </a:rPr>
                                <m:t>𝑚𝑖𝑛</m:t>
                              </m:r>
                            </m:sub>
                          </m:sSub>
                        </m:e>
                      </m:d>
                      <m:r>
                        <a:rPr lang="en-US" altLang="ja-JP" sz="1600" b="0" i="1" smtClean="0">
                          <a:latin typeface="Cambria Math" panose="02040503050406030204" pitchFamily="18" charset="0"/>
                        </a:rPr>
                        <m:t>=</m:t>
                      </m:r>
                      <m:r>
                        <a:rPr lang="en-US" altLang="ja-JP" sz="1600" b="0" i="1" smtClean="0">
                          <a:latin typeface="Cambria Math" panose="02040503050406030204" pitchFamily="18" charset="0"/>
                        </a:rPr>
                        <m:t>𝑓</m:t>
                      </m:r>
                      <m:d>
                        <m:dPr>
                          <m:ctrlPr>
                            <a:rPr lang="en-US" altLang="ja-JP" sz="1600" b="0" i="1" smtClean="0">
                              <a:latin typeface="Cambria Math" panose="02040503050406030204" pitchFamily="18" charset="0"/>
                            </a:rPr>
                          </m:ctrlPr>
                        </m:dPr>
                        <m:e>
                          <m:sSub>
                            <m:sSubPr>
                              <m:ctrlPr>
                                <a:rPr lang="en-US" altLang="ja-JP" sz="1600" b="0" i="1" smtClean="0">
                                  <a:latin typeface="Cambria Math" panose="02040503050406030204" pitchFamily="18" charset="0"/>
                                </a:rPr>
                              </m:ctrlPr>
                            </m:sSubPr>
                            <m:e>
                              <m:r>
                                <a:rPr lang="en-US" altLang="ja-JP" sz="1600" b="0" i="1" smtClean="0">
                                  <a:latin typeface="Cambria Math" panose="02040503050406030204" pitchFamily="18" charset="0"/>
                                </a:rPr>
                                <m:t>𝑥</m:t>
                              </m:r>
                            </m:e>
                            <m:sub>
                              <m:r>
                                <a:rPr lang="en-US" altLang="ja-JP" sz="1600" b="0" i="1" smtClean="0">
                                  <a:latin typeface="Cambria Math" panose="02040503050406030204" pitchFamily="18" charset="0"/>
                                </a:rPr>
                                <m:t>𝑚𝑖𝑛</m:t>
                              </m:r>
                            </m:sub>
                          </m:sSub>
                        </m:e>
                      </m:d>
                      <m:r>
                        <a:rPr lang="en-US" altLang="ja-JP" sz="1600" b="0" i="1" smtClean="0">
                          <a:solidFill>
                            <a:srgbClr val="FF0000"/>
                          </a:solidFill>
                          <a:latin typeface="Cambria Math" panose="02040503050406030204" pitchFamily="18" charset="0"/>
                        </a:rPr>
                        <m:t>&lt;</m:t>
                      </m:r>
                      <m:r>
                        <a:rPr lang="en-US" altLang="ja-JP" sz="1600" b="0" i="1" smtClean="0">
                          <a:latin typeface="Cambria Math" panose="02040503050406030204" pitchFamily="18" charset="0"/>
                        </a:rPr>
                        <m:t>h</m:t>
                      </m:r>
                      <m:d>
                        <m:dPr>
                          <m:ctrlPr>
                            <a:rPr lang="en-US" altLang="ja-JP" sz="1600" b="0" i="1" smtClean="0">
                              <a:latin typeface="Cambria Math" panose="02040503050406030204" pitchFamily="18" charset="0"/>
                            </a:rPr>
                          </m:ctrlPr>
                        </m:dPr>
                        <m:e>
                          <m:sSup>
                            <m:sSupPr>
                              <m:ctrlPr>
                                <a:rPr lang="en-US" altLang="ja-JP" sz="1600" b="0" i="1" smtClean="0">
                                  <a:latin typeface="Cambria Math" panose="02040503050406030204" pitchFamily="18" charset="0"/>
                                </a:rPr>
                              </m:ctrlPr>
                            </m:sSupPr>
                            <m:e>
                              <m:r>
                                <a:rPr lang="en-US" altLang="ja-JP" sz="1600" b="0" i="1" smtClean="0">
                                  <a:latin typeface="Cambria Math" panose="02040503050406030204" pitchFamily="18" charset="0"/>
                                </a:rPr>
                                <m:t>𝑥</m:t>
                              </m:r>
                            </m:e>
                            <m:sup>
                              <m:r>
                                <a:rPr lang="en-US" altLang="ja-JP" sz="1600" b="0" i="1" smtClean="0">
                                  <a:latin typeface="Cambria Math" panose="02040503050406030204" pitchFamily="18" charset="0"/>
                                </a:rPr>
                                <m:t>′</m:t>
                              </m:r>
                            </m:sup>
                          </m:sSup>
                        </m:e>
                      </m:d>
                      <m:r>
                        <a:rPr lang="en-US" altLang="ja-JP" sz="1600" b="0" i="1" smtClean="0">
                          <a:latin typeface="Cambria Math" panose="02040503050406030204" pitchFamily="18" charset="0"/>
                        </a:rPr>
                        <m:t>=</m:t>
                      </m:r>
                      <m:r>
                        <a:rPr lang="en-US" altLang="ja-JP" sz="1600" b="0" i="1" smtClean="0">
                          <a:latin typeface="Cambria Math" panose="02040503050406030204" pitchFamily="18" charset="0"/>
                        </a:rPr>
                        <m:t>𝑓</m:t>
                      </m:r>
                      <m:d>
                        <m:dPr>
                          <m:ctrlPr>
                            <a:rPr lang="en-US" altLang="ja-JP" sz="1600" b="0" i="1" smtClean="0">
                              <a:latin typeface="Cambria Math" panose="02040503050406030204" pitchFamily="18" charset="0"/>
                            </a:rPr>
                          </m:ctrlPr>
                        </m:dPr>
                        <m:e>
                          <m:sSup>
                            <m:sSupPr>
                              <m:ctrlPr>
                                <a:rPr lang="en-US" altLang="ja-JP" sz="1600" b="0" i="1" smtClean="0">
                                  <a:latin typeface="Cambria Math" panose="02040503050406030204" pitchFamily="18" charset="0"/>
                                </a:rPr>
                              </m:ctrlPr>
                            </m:sSupPr>
                            <m:e>
                              <m:r>
                                <a:rPr lang="en-US" altLang="ja-JP" sz="1600" b="0" i="1" smtClean="0">
                                  <a:latin typeface="Cambria Math" panose="02040503050406030204" pitchFamily="18" charset="0"/>
                                </a:rPr>
                                <m:t>𝑥</m:t>
                              </m:r>
                            </m:e>
                            <m:sup>
                              <m:r>
                                <a:rPr lang="en-US" altLang="ja-JP" sz="1600" b="0" i="1" smtClean="0">
                                  <a:latin typeface="Cambria Math" panose="02040503050406030204" pitchFamily="18" charset="0"/>
                                </a:rPr>
                                <m:t>′</m:t>
                              </m:r>
                            </m:sup>
                          </m:sSup>
                        </m:e>
                      </m:d>
                      <m:r>
                        <a:rPr lang="en-US" altLang="ja-JP" sz="1600" b="0" i="1" smtClean="0">
                          <a:latin typeface="Cambria Math" panose="02040503050406030204" pitchFamily="18" charset="0"/>
                        </a:rPr>
                        <m:t>+</m:t>
                      </m:r>
                      <m:r>
                        <a:rPr lang="en-US" altLang="ja-JP" sz="1600" b="0" i="1" smtClean="0">
                          <a:latin typeface="Cambria Math" panose="02040503050406030204" pitchFamily="18" charset="0"/>
                        </a:rPr>
                        <m:t>𝑤</m:t>
                      </m:r>
                      <m:r>
                        <a:rPr lang="en-US" altLang="zh-CN" sz="1600" b="0" i="1" smtClean="0">
                          <a:latin typeface="Cambria Math" panose="02040503050406030204" pitchFamily="18" charset="0"/>
                        </a:rPr>
                        <m:t>∗</m:t>
                      </m:r>
                      <m:r>
                        <a:rPr lang="en-US" altLang="ja-JP" sz="1600" b="0" i="1" smtClean="0">
                          <a:latin typeface="Cambria Math" panose="02040503050406030204" pitchFamily="18" charset="0"/>
                        </a:rPr>
                        <m:t>𝑔</m:t>
                      </m:r>
                      <m:d>
                        <m:dPr>
                          <m:ctrlPr>
                            <a:rPr lang="en-US" altLang="ja-JP" sz="1600" b="0" i="1" smtClean="0">
                              <a:latin typeface="Cambria Math" panose="02040503050406030204" pitchFamily="18" charset="0"/>
                            </a:rPr>
                          </m:ctrlPr>
                        </m:dPr>
                        <m:e>
                          <m:sSup>
                            <m:sSupPr>
                              <m:ctrlPr>
                                <a:rPr lang="en-US" altLang="ja-JP" sz="1600" b="0" i="1" smtClean="0">
                                  <a:latin typeface="Cambria Math" panose="02040503050406030204" pitchFamily="18" charset="0"/>
                                </a:rPr>
                              </m:ctrlPr>
                            </m:sSupPr>
                            <m:e>
                              <m:r>
                                <a:rPr lang="en-US" altLang="ja-JP" sz="1600" b="0" i="1" smtClean="0">
                                  <a:latin typeface="Cambria Math" panose="02040503050406030204" pitchFamily="18" charset="0"/>
                                </a:rPr>
                                <m:t>𝑥</m:t>
                              </m:r>
                            </m:e>
                            <m:sup>
                              <m:r>
                                <a:rPr lang="en-US" altLang="ja-JP" sz="1600" b="0" i="1" smtClean="0">
                                  <a:latin typeface="Cambria Math" panose="02040503050406030204" pitchFamily="18" charset="0"/>
                                </a:rPr>
                                <m:t>′</m:t>
                              </m:r>
                            </m:sup>
                          </m:sSup>
                        </m:e>
                      </m:d>
                    </m:oMath>
                  </m:oMathPara>
                </a14:m>
                <a:endParaRPr lang="en-US" altLang="ja-JP" sz="1600" b="0" dirty="0"/>
              </a:p>
              <a:p>
                <a:endParaRPr lang="en-US" altLang="ja-JP" sz="1600" dirty="0"/>
              </a:p>
              <a:p>
                <a:endParaRPr lang="en-US" altLang="ja-JP" sz="1600" dirty="0"/>
              </a:p>
              <a:p>
                <a:endParaRPr lang="en-US" altLang="ja-JP" sz="1600" dirty="0"/>
              </a:p>
              <a:p>
                <a:endParaRPr lang="en-US" altLang="ja-JP" sz="1600" dirty="0"/>
              </a:p>
              <a:p>
                <a:endParaRPr lang="en-US" altLang="ja-JP" sz="1600" dirty="0"/>
              </a:p>
              <a:p>
                <a:r>
                  <a:rPr lang="ja-JP" altLang="en-US" sz="1600" dirty="0"/>
                  <a:t>十分に大きな</a:t>
                </a:r>
                <a14:m>
                  <m:oMath xmlns:m="http://schemas.openxmlformats.org/officeDocument/2006/math">
                    <m:r>
                      <a:rPr lang="en-US" altLang="ja-JP" sz="1600" b="0" i="1" smtClean="0">
                        <a:latin typeface="Cambria Math" panose="02040503050406030204" pitchFamily="18" charset="0"/>
                      </a:rPr>
                      <m:t>𝑤</m:t>
                    </m:r>
                  </m:oMath>
                </a14:m>
                <a:r>
                  <a:rPr lang="ja-JP" altLang="en-US" sz="1600" dirty="0"/>
                  <a:t>が必要</a:t>
                </a:r>
                <a:endParaRPr lang="en-US" altLang="ja-JP" sz="1600" dirty="0"/>
              </a:p>
              <a:p>
                <a:endParaRPr lang="en-US" altLang="zh-CN" sz="1600" dirty="0"/>
              </a:p>
            </p:txBody>
          </p:sp>
        </mc:Choice>
        <mc:Fallback xmlns="">
          <p:sp>
            <p:nvSpPr>
              <p:cNvPr id="9" name="文本框 8">
                <a:extLst>
                  <a:ext uri="{FF2B5EF4-FFF2-40B4-BE49-F238E27FC236}">
                    <a16:creationId xmlns:a16="http://schemas.microsoft.com/office/drawing/2014/main" id="{FBF32C5D-B260-8E1F-ABED-F59FEB929BCC}"/>
                  </a:ext>
                </a:extLst>
              </p:cNvPr>
              <p:cNvSpPr txBox="1">
                <a:spLocks noRot="1" noChangeAspect="1" noMove="1" noResize="1" noEditPoints="1" noAdjustHandles="1" noChangeArrowheads="1" noChangeShapeType="1" noTextEdit="1"/>
              </p:cNvSpPr>
              <p:nvPr/>
            </p:nvSpPr>
            <p:spPr>
              <a:xfrm>
                <a:off x="5866861" y="757738"/>
                <a:ext cx="5058693" cy="4185761"/>
              </a:xfrm>
              <a:prstGeom prst="rect">
                <a:avLst/>
              </a:prstGeom>
              <a:blipFill>
                <a:blip r:embed="rId6"/>
                <a:stretch>
                  <a:fillRect l="-241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987758E6-7244-25E1-E667-184E1802E8A6}"/>
                  </a:ext>
                </a:extLst>
              </p:cNvPr>
              <p:cNvSpPr txBox="1"/>
              <p:nvPr/>
            </p:nvSpPr>
            <p:spPr>
              <a:xfrm>
                <a:off x="160869" y="1098388"/>
                <a:ext cx="5062220" cy="523220"/>
              </a:xfrm>
              <a:prstGeom prst="rect">
                <a:avLst/>
              </a:prstGeom>
              <a:noFill/>
              <a:ln>
                <a:solidFill>
                  <a:schemeClr val="tx1"/>
                </a:solidFill>
              </a:ln>
            </p:spPr>
            <p:txBody>
              <a:bodyPr wrap="square">
                <a:spAutoFit/>
              </a:bodyPr>
              <a:lstStyle/>
              <a:p>
                <a:r>
                  <a:rPr lang="en-US" altLang="ja-JP" sz="1400" dirty="0"/>
                  <a:t>QUBO</a:t>
                </a:r>
                <a:r>
                  <a:rPr lang="ja-JP" altLang="en-US" sz="1400" dirty="0"/>
                  <a:t>問題（制約なし）：</a:t>
                </a:r>
                <a:endParaRPr lang="en-US" altLang="ja-JP" sz="1400" dirty="0"/>
              </a:p>
              <a:p>
                <a:r>
                  <a:rPr lang="ja-JP" altLang="en-US" sz="1400" dirty="0"/>
                  <a:t>　　目的関数　＋</a:t>
                </a:r>
                <a14:m>
                  <m:oMath xmlns:m="http://schemas.openxmlformats.org/officeDocument/2006/math">
                    <m:r>
                      <a:rPr lang="en-US" altLang="ja-JP" sz="1400" b="0" i="1" smtClean="0">
                        <a:solidFill>
                          <a:srgbClr val="FF0000"/>
                        </a:solidFill>
                        <a:latin typeface="Cambria Math" panose="02040503050406030204" pitchFamily="18" charset="0"/>
                      </a:rPr>
                      <m:t>𝑤</m:t>
                    </m:r>
                    <m:r>
                      <a:rPr lang="en-US" altLang="ja-JP" sz="1400" b="0" i="1" smtClean="0">
                        <a:solidFill>
                          <a:srgbClr val="FF0000"/>
                        </a:solidFill>
                        <a:latin typeface="Cambria Math" panose="02040503050406030204" pitchFamily="18" charset="0"/>
                      </a:rPr>
                      <m:t> </m:t>
                    </m:r>
                  </m:oMath>
                </a14:m>
                <a:r>
                  <a:rPr lang="en-US" altLang="ja-JP" sz="1400" dirty="0"/>
                  <a:t>*</a:t>
                </a:r>
                <a:r>
                  <a:rPr lang="zh-CN" altLang="en-US" sz="1400" dirty="0"/>
                  <a:t> </a:t>
                </a:r>
                <a:r>
                  <a:rPr lang="ja-JP" altLang="en-US" sz="1400" dirty="0">
                    <a:solidFill>
                      <a:srgbClr val="00B050"/>
                    </a:solidFill>
                  </a:rPr>
                  <a:t>制約条件から変換された二次多項式</a:t>
                </a:r>
                <a:endParaRPr lang="en-US" altLang="zh-CN" sz="1400" dirty="0">
                  <a:solidFill>
                    <a:srgbClr val="00B050"/>
                  </a:solidFill>
                </a:endParaRPr>
              </a:p>
            </p:txBody>
          </p:sp>
        </mc:Choice>
        <mc:Fallback xmlns="">
          <p:sp>
            <p:nvSpPr>
              <p:cNvPr id="2" name="文本框 1">
                <a:extLst>
                  <a:ext uri="{FF2B5EF4-FFF2-40B4-BE49-F238E27FC236}">
                    <a16:creationId xmlns:a16="http://schemas.microsoft.com/office/drawing/2014/main" id="{987758E6-7244-25E1-E667-184E1802E8A6}"/>
                  </a:ext>
                </a:extLst>
              </p:cNvPr>
              <p:cNvSpPr txBox="1">
                <a:spLocks noRot="1" noChangeAspect="1" noMove="1" noResize="1" noEditPoints="1" noAdjustHandles="1" noChangeArrowheads="1" noChangeShapeType="1" noTextEdit="1"/>
              </p:cNvSpPr>
              <p:nvPr/>
            </p:nvSpPr>
            <p:spPr>
              <a:xfrm>
                <a:off x="160869" y="1098388"/>
                <a:ext cx="5062220" cy="523220"/>
              </a:xfrm>
              <a:prstGeom prst="rect">
                <a:avLst/>
              </a:prstGeom>
              <a:blipFill>
                <a:blip r:embed="rId7"/>
                <a:stretch>
                  <a:fillRect l="-240" t="-1136" b="-10227"/>
                </a:stretch>
              </a:blipFill>
              <a:ln>
                <a:solidFill>
                  <a:schemeClr val="tx1"/>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AF8C23AD-761B-9D4A-CE97-7766CA8EBA48}"/>
                  </a:ext>
                </a:extLst>
              </p:cNvPr>
              <p:cNvSpPr txBox="1"/>
              <p:nvPr/>
            </p:nvSpPr>
            <p:spPr>
              <a:xfrm>
                <a:off x="72344" y="6021784"/>
                <a:ext cx="2803973" cy="523220"/>
              </a:xfrm>
              <a:prstGeom prst="rect">
                <a:avLst/>
              </a:prstGeom>
              <a:noFill/>
            </p:spPr>
            <p:txBody>
              <a:bodyPr wrap="none" rtlCol="0">
                <a:spAutoFit/>
              </a:bodyPr>
              <a:lstStyle/>
              <a:p>
                <a:r>
                  <a:rPr lang="ja-JP" altLang="en-US" sz="1400" dirty="0"/>
                  <a:t>目的関数</a:t>
                </a:r>
                <a14:m>
                  <m:oMath xmlns:m="http://schemas.openxmlformats.org/officeDocument/2006/math">
                    <m:r>
                      <a:rPr lang="en-US" altLang="zh-CN" sz="1400" b="0" i="1" smtClean="0">
                        <a:latin typeface="Cambria Math" panose="02040503050406030204" pitchFamily="18" charset="0"/>
                      </a:rPr>
                      <m:t>𝑓</m:t>
                    </m:r>
                    <m:d>
                      <m:dPr>
                        <m:ctrlPr>
                          <a:rPr lang="en-US" altLang="zh-CN" sz="1400" b="0" i="1" smtClean="0">
                            <a:latin typeface="Cambria Math" panose="02040503050406030204" pitchFamily="18" charset="0"/>
                          </a:rPr>
                        </m:ctrlPr>
                      </m:dPr>
                      <m:e>
                        <m:r>
                          <a:rPr lang="en-US" altLang="zh-CN" sz="1400" b="0" i="1" smtClean="0">
                            <a:latin typeface="Cambria Math" panose="02040503050406030204" pitchFamily="18" charset="0"/>
                          </a:rPr>
                          <m:t>𝑥</m:t>
                        </m:r>
                      </m:e>
                    </m:d>
                  </m:oMath>
                </a14:m>
                <a:r>
                  <a:rPr lang="ja-JP" altLang="en-US" sz="1400" dirty="0"/>
                  <a:t>の解空間</a:t>
                </a:r>
                <a:endParaRPr lang="en-US" altLang="ja-JP" sz="1400" dirty="0"/>
              </a:p>
              <a:p>
                <a:r>
                  <a:rPr lang="en-US" altLang="zh-CN" sz="1400" dirty="0"/>
                  <a:t>(</a:t>
                </a:r>
                <a:r>
                  <a:rPr lang="ja-JP" altLang="en-US" sz="1400" dirty="0"/>
                  <a:t>ペナルティー項をまだ加えない</a:t>
                </a:r>
                <a:r>
                  <a:rPr lang="en-US" altLang="zh-CN" sz="1400" dirty="0"/>
                  <a:t>)</a:t>
                </a:r>
                <a:endParaRPr lang="zh-CN" altLang="en-US" sz="1400" dirty="0"/>
              </a:p>
            </p:txBody>
          </p:sp>
        </mc:Choice>
        <mc:Fallback xmlns="">
          <p:sp>
            <p:nvSpPr>
              <p:cNvPr id="10" name="文本框 9">
                <a:extLst>
                  <a:ext uri="{FF2B5EF4-FFF2-40B4-BE49-F238E27FC236}">
                    <a16:creationId xmlns:a16="http://schemas.microsoft.com/office/drawing/2014/main" id="{AF8C23AD-761B-9D4A-CE97-7766CA8EBA48}"/>
                  </a:ext>
                </a:extLst>
              </p:cNvPr>
              <p:cNvSpPr txBox="1">
                <a:spLocks noRot="1" noChangeAspect="1" noMove="1" noResize="1" noEditPoints="1" noAdjustHandles="1" noChangeArrowheads="1" noChangeShapeType="1" noTextEdit="1"/>
              </p:cNvSpPr>
              <p:nvPr/>
            </p:nvSpPr>
            <p:spPr>
              <a:xfrm>
                <a:off x="72344" y="6021784"/>
                <a:ext cx="2803973" cy="523220"/>
              </a:xfrm>
              <a:prstGeom prst="rect">
                <a:avLst/>
              </a:prstGeom>
              <a:blipFill>
                <a:blip r:embed="rId8"/>
                <a:stretch>
                  <a:fillRect l="-652" t="-2326" b="-1046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965942D5-DA0C-89C3-A995-F52679FCD011}"/>
                  </a:ext>
                </a:extLst>
              </p:cNvPr>
              <p:cNvSpPr txBox="1"/>
              <p:nvPr/>
            </p:nvSpPr>
            <p:spPr>
              <a:xfrm>
                <a:off x="3112270" y="6021784"/>
                <a:ext cx="2518638" cy="738664"/>
              </a:xfrm>
              <a:prstGeom prst="rect">
                <a:avLst/>
              </a:prstGeom>
              <a:noFill/>
            </p:spPr>
            <p:txBody>
              <a:bodyPr wrap="none" rtlCol="0">
                <a:spAutoFit/>
              </a:bodyPr>
              <a:lstStyle/>
              <a:p>
                <a14:m>
                  <m:oMath xmlns:m="http://schemas.openxmlformats.org/officeDocument/2006/math">
                    <m:r>
                      <a:rPr lang="en-US" altLang="zh-CN" sz="1400" b="0" i="1" smtClean="0">
                        <a:latin typeface="Cambria Math" panose="02040503050406030204" pitchFamily="18" charset="0"/>
                      </a:rPr>
                      <m:t>h</m:t>
                    </m:r>
                    <m:d>
                      <m:dPr>
                        <m:ctrlPr>
                          <a:rPr lang="en-US" altLang="zh-CN" sz="1400" b="0" i="1" smtClean="0">
                            <a:latin typeface="Cambria Math" panose="02040503050406030204" pitchFamily="18" charset="0"/>
                          </a:rPr>
                        </m:ctrlPr>
                      </m:dPr>
                      <m:e>
                        <m:r>
                          <a:rPr lang="en-US" altLang="zh-CN" sz="1400" b="0" i="1" smtClean="0">
                            <a:latin typeface="Cambria Math" panose="02040503050406030204" pitchFamily="18" charset="0"/>
                          </a:rPr>
                          <m:t>𝑥</m:t>
                        </m:r>
                      </m:e>
                    </m:d>
                  </m:oMath>
                </a14:m>
                <a:r>
                  <a:rPr lang="ja-JP" altLang="en-US" sz="1400" dirty="0"/>
                  <a:t>の解空間</a:t>
                </a:r>
                <a:endParaRPr lang="en-US" altLang="ja-JP" sz="1400" dirty="0"/>
              </a:p>
              <a:p>
                <a:r>
                  <a:rPr lang="ja-JP" altLang="en-US" sz="1400" dirty="0"/>
                  <a:t>（ペナルティー項を加える）</a:t>
                </a:r>
                <a:endParaRPr lang="en-US" altLang="ja-JP" sz="1400" dirty="0"/>
              </a:p>
              <a:p>
                <a:r>
                  <a:rPr lang="ja-JP" altLang="en-US" sz="1400" dirty="0"/>
                  <a:t>実行不可能解だけを罰する</a:t>
                </a:r>
                <a:endParaRPr lang="zh-CN" altLang="en-US" sz="1400" dirty="0"/>
              </a:p>
            </p:txBody>
          </p:sp>
        </mc:Choice>
        <mc:Fallback xmlns="">
          <p:sp>
            <p:nvSpPr>
              <p:cNvPr id="11" name="文本框 10">
                <a:extLst>
                  <a:ext uri="{FF2B5EF4-FFF2-40B4-BE49-F238E27FC236}">
                    <a16:creationId xmlns:a16="http://schemas.microsoft.com/office/drawing/2014/main" id="{965942D5-DA0C-89C3-A995-F52679FCD011}"/>
                  </a:ext>
                </a:extLst>
              </p:cNvPr>
              <p:cNvSpPr txBox="1">
                <a:spLocks noRot="1" noChangeAspect="1" noMove="1" noResize="1" noEditPoints="1" noAdjustHandles="1" noChangeArrowheads="1" noChangeShapeType="1" noTextEdit="1"/>
              </p:cNvSpPr>
              <p:nvPr/>
            </p:nvSpPr>
            <p:spPr>
              <a:xfrm>
                <a:off x="3112270" y="6021784"/>
                <a:ext cx="2518638" cy="738664"/>
              </a:xfrm>
              <a:prstGeom prst="rect">
                <a:avLst/>
              </a:prstGeom>
              <a:blipFill>
                <a:blip r:embed="rId9"/>
                <a:stretch>
                  <a:fillRect l="-726" t="-1653" b="-743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07036ACF-517A-09BE-2023-E4CB4AB1D04F}"/>
                  </a:ext>
                </a:extLst>
              </p:cNvPr>
              <p:cNvSpPr txBox="1"/>
              <p:nvPr/>
            </p:nvSpPr>
            <p:spPr>
              <a:xfrm>
                <a:off x="5778336" y="5019779"/>
                <a:ext cx="6096000" cy="1569660"/>
              </a:xfrm>
              <a:prstGeom prst="rect">
                <a:avLst/>
              </a:prstGeom>
              <a:noFill/>
            </p:spPr>
            <p:txBody>
              <a:bodyPr wrap="square">
                <a:spAutoFit/>
              </a:bodyPr>
              <a:lstStyle/>
              <a:p>
                <a14:m>
                  <m:oMath xmlns:m="http://schemas.openxmlformats.org/officeDocument/2006/math">
                    <m:sSub>
                      <m:sSubPr>
                        <m:ctrlPr>
                          <a:rPr lang="en-US" altLang="zh-CN" sz="1600" b="0" i="1" smtClean="0">
                            <a:latin typeface="Cambria Math" panose="02040503050406030204" pitchFamily="18" charset="0"/>
                            <a:ea typeface="Cambria Math" panose="02040503050406030204" pitchFamily="18" charset="0"/>
                          </a:rPr>
                        </m:ctrlPr>
                      </m:sSubPr>
                      <m:e>
                        <m:r>
                          <a:rPr lang="en-US" altLang="zh-CN" sz="1600" b="0" i="1" smtClean="0">
                            <a:latin typeface="Cambria Math" panose="02040503050406030204" pitchFamily="18" charset="0"/>
                            <a:ea typeface="Cambria Math" panose="02040503050406030204" pitchFamily="18" charset="0"/>
                          </a:rPr>
                          <m:t>𝑓</m:t>
                        </m:r>
                      </m:e>
                      <m:sub>
                        <m:r>
                          <a:rPr lang="en-US" altLang="zh-CN" sz="1600" b="0" i="1" smtClean="0">
                            <a:latin typeface="Cambria Math" panose="02040503050406030204" pitchFamily="18" charset="0"/>
                            <a:ea typeface="Cambria Math" panose="02040503050406030204" pitchFamily="18" charset="0"/>
                          </a:rPr>
                          <m:t>𝑚𝑎𝑥</m:t>
                        </m:r>
                      </m:sub>
                    </m:sSub>
                    <m:r>
                      <a:rPr lang="ja-JP" altLang="en-US" sz="1600" i="1">
                        <a:latin typeface="Cambria Math" panose="02040503050406030204" pitchFamily="18" charset="0"/>
                        <a:ea typeface="Cambria Math" panose="02040503050406030204" pitchFamily="18" charset="0"/>
                      </a:rPr>
                      <m:t>と</m:t>
                    </m:r>
                    <m:sSub>
                      <m:sSubPr>
                        <m:ctrlPr>
                          <a:rPr lang="en-US" altLang="zh-CN" sz="1600" b="0" i="1" smtClean="0">
                            <a:latin typeface="Cambria Math" panose="02040503050406030204" pitchFamily="18" charset="0"/>
                            <a:ea typeface="Cambria Math" panose="02040503050406030204" pitchFamily="18" charset="0"/>
                          </a:rPr>
                        </m:ctrlPr>
                      </m:sSubPr>
                      <m:e>
                        <m:r>
                          <a:rPr lang="en-US" altLang="zh-CN" sz="1600" b="0" i="1" smtClean="0">
                            <a:latin typeface="Cambria Math" panose="02040503050406030204" pitchFamily="18" charset="0"/>
                            <a:ea typeface="Cambria Math" panose="02040503050406030204" pitchFamily="18" charset="0"/>
                          </a:rPr>
                          <m:t>𝑓</m:t>
                        </m:r>
                      </m:e>
                      <m:sub>
                        <m:r>
                          <a:rPr lang="en-US" altLang="zh-CN" sz="1600" b="0" i="1" smtClean="0">
                            <a:latin typeface="Cambria Math" panose="02040503050406030204" pitchFamily="18" charset="0"/>
                            <a:ea typeface="Cambria Math" panose="02040503050406030204" pitchFamily="18" charset="0"/>
                          </a:rPr>
                          <m:t>𝑚𝑖𝑛</m:t>
                        </m:r>
                      </m:sub>
                    </m:sSub>
                    <m:r>
                      <a:rPr lang="ja-JP" altLang="en-US" sz="1600" i="1">
                        <a:latin typeface="Cambria Math" panose="02040503050406030204" pitchFamily="18" charset="0"/>
                        <a:ea typeface="Cambria Math" panose="02040503050406030204" pitchFamily="18" charset="0"/>
                      </a:rPr>
                      <m:t>が</m:t>
                    </m:r>
                  </m:oMath>
                </a14:m>
                <a:r>
                  <a:rPr lang="ja-JP" altLang="en-US" sz="1600" dirty="0"/>
                  <a:t>分かれば（</a:t>
                </a:r>
                <a14:m>
                  <m:oMath xmlns:m="http://schemas.openxmlformats.org/officeDocument/2006/math">
                    <m:r>
                      <a:rPr lang="en-US" altLang="ja-JP" sz="1600" b="0" i="1" smtClean="0">
                        <a:latin typeface="Cambria Math" panose="02040503050406030204" pitchFamily="18" charset="0"/>
                      </a:rPr>
                      <m:t>𝑓</m:t>
                    </m:r>
                  </m:oMath>
                </a14:m>
                <a:r>
                  <a:rPr lang="ja-JP" altLang="en-US" sz="1600" dirty="0"/>
                  <a:t>はペナルティー項をまだ加えない）：</a:t>
                </a:r>
                <a:endParaRPr lang="en-US" altLang="zh-CN" sz="1600" dirty="0"/>
              </a:p>
              <a:p>
                <a:pPr/>
                <a14:m>
                  <m:oMathPara xmlns:m="http://schemas.openxmlformats.org/officeDocument/2006/math">
                    <m:oMathParaPr>
                      <m:jc m:val="centerGroup"/>
                    </m:oMathParaPr>
                    <m:oMath xmlns:m="http://schemas.openxmlformats.org/officeDocument/2006/math">
                      <m:r>
                        <a:rPr lang="en-US" altLang="zh-CN" sz="1600" b="0" i="1" smtClean="0">
                          <a:latin typeface="Cambria Math" panose="02040503050406030204" pitchFamily="18" charset="0"/>
                        </a:rPr>
                        <m:t>𝑤</m:t>
                      </m:r>
                      <m:r>
                        <a:rPr lang="en-US" altLang="zh-CN" sz="1600" b="0" i="1" smtClean="0">
                          <a:latin typeface="Cambria Math" panose="02040503050406030204" pitchFamily="18" charset="0"/>
                        </a:rPr>
                        <m:t>&gt;∆</m:t>
                      </m:r>
                      <m:r>
                        <a:rPr lang="en-US" altLang="zh-CN" sz="1600" b="0" i="1" smtClean="0">
                          <a:latin typeface="Cambria Math" panose="02040503050406030204" pitchFamily="18" charset="0"/>
                          <a:ea typeface="Cambria Math" panose="02040503050406030204" pitchFamily="18" charset="0"/>
                        </a:rPr>
                        <m:t>𝑓</m:t>
                      </m:r>
                      <m:r>
                        <a:rPr lang="en-US" altLang="zh-CN" sz="1600" b="0" i="1" smtClean="0">
                          <a:latin typeface="Cambria Math" panose="02040503050406030204" pitchFamily="18" charset="0"/>
                          <a:ea typeface="Cambria Math" panose="02040503050406030204" pitchFamily="18" charset="0"/>
                        </a:rPr>
                        <m:t>=</m:t>
                      </m:r>
                      <m:sSub>
                        <m:sSubPr>
                          <m:ctrlPr>
                            <a:rPr lang="en-US" altLang="zh-CN" sz="1600" b="0" i="1" smtClean="0">
                              <a:latin typeface="Cambria Math" panose="02040503050406030204" pitchFamily="18" charset="0"/>
                              <a:ea typeface="Cambria Math" panose="02040503050406030204" pitchFamily="18" charset="0"/>
                            </a:rPr>
                          </m:ctrlPr>
                        </m:sSubPr>
                        <m:e>
                          <m:r>
                            <a:rPr lang="en-US" altLang="zh-CN" sz="1600" b="0" i="1" smtClean="0">
                              <a:latin typeface="Cambria Math" panose="02040503050406030204" pitchFamily="18" charset="0"/>
                              <a:ea typeface="Cambria Math" panose="02040503050406030204" pitchFamily="18" charset="0"/>
                            </a:rPr>
                            <m:t>𝑓</m:t>
                          </m:r>
                        </m:e>
                        <m:sub>
                          <m:r>
                            <a:rPr lang="en-US" altLang="zh-CN" sz="1600" b="0" i="1" smtClean="0">
                              <a:latin typeface="Cambria Math" panose="02040503050406030204" pitchFamily="18" charset="0"/>
                              <a:ea typeface="Cambria Math" panose="02040503050406030204" pitchFamily="18" charset="0"/>
                            </a:rPr>
                            <m:t>𝑚𝑎𝑥</m:t>
                          </m:r>
                        </m:sub>
                      </m:sSub>
                      <m:r>
                        <a:rPr lang="en-US" altLang="zh-CN" sz="1600" b="0" i="1" smtClean="0">
                          <a:latin typeface="Cambria Math" panose="02040503050406030204" pitchFamily="18" charset="0"/>
                          <a:ea typeface="Cambria Math" panose="02040503050406030204" pitchFamily="18" charset="0"/>
                        </a:rPr>
                        <m:t>−</m:t>
                      </m:r>
                      <m:sSub>
                        <m:sSubPr>
                          <m:ctrlPr>
                            <a:rPr lang="en-US" altLang="zh-CN" sz="1600" b="0" i="1" smtClean="0">
                              <a:latin typeface="Cambria Math" panose="02040503050406030204" pitchFamily="18" charset="0"/>
                              <a:ea typeface="Cambria Math" panose="02040503050406030204" pitchFamily="18" charset="0"/>
                            </a:rPr>
                          </m:ctrlPr>
                        </m:sSubPr>
                        <m:e>
                          <m:r>
                            <a:rPr lang="en-US" altLang="zh-CN" sz="1600" b="0" i="1" smtClean="0">
                              <a:latin typeface="Cambria Math" panose="02040503050406030204" pitchFamily="18" charset="0"/>
                              <a:ea typeface="Cambria Math" panose="02040503050406030204" pitchFamily="18" charset="0"/>
                            </a:rPr>
                            <m:t>𝑓</m:t>
                          </m:r>
                        </m:e>
                        <m:sub>
                          <m:r>
                            <a:rPr lang="en-US" altLang="zh-CN" sz="1600" b="0" i="1" smtClean="0">
                              <a:latin typeface="Cambria Math" panose="02040503050406030204" pitchFamily="18" charset="0"/>
                              <a:ea typeface="Cambria Math" panose="02040503050406030204" pitchFamily="18" charset="0"/>
                            </a:rPr>
                            <m:t>𝑚𝑖𝑛</m:t>
                          </m:r>
                        </m:sub>
                      </m:sSub>
                    </m:oMath>
                  </m:oMathPara>
                </a14:m>
                <a:endParaRPr lang="en-US" altLang="zh-CN" sz="1600" dirty="0"/>
              </a:p>
              <a:p>
                <a:r>
                  <a:rPr lang="ja-JP" altLang="en-US" sz="1600" dirty="0"/>
                  <a:t>その時、</a:t>
                </a:r>
                <a14:m>
                  <m:oMath xmlns:m="http://schemas.openxmlformats.org/officeDocument/2006/math">
                    <m:r>
                      <a:rPr lang="en-US" altLang="ja-JP" sz="1600" b="0" i="1" smtClean="0">
                        <a:latin typeface="Cambria Math" panose="02040503050406030204" pitchFamily="18" charset="0"/>
                      </a:rPr>
                      <m:t>𝑤</m:t>
                    </m:r>
                  </m:oMath>
                </a14:m>
                <a:r>
                  <a:rPr lang="ja-JP" altLang="en-US" sz="1600" dirty="0"/>
                  <a:t>は必ず有効</a:t>
                </a:r>
                <a:endParaRPr lang="en-US" altLang="zh-CN" sz="1600" dirty="0"/>
              </a:p>
              <a:p>
                <a:endParaRPr lang="en-US" altLang="zh-CN" sz="1600" dirty="0"/>
              </a:p>
              <a:p>
                <a:r>
                  <a:rPr lang="ja-JP" altLang="en-US" sz="1600" dirty="0"/>
                  <a:t>そのような</a:t>
                </a:r>
                <a14:m>
                  <m:oMath xmlns:m="http://schemas.openxmlformats.org/officeDocument/2006/math">
                    <m:sSub>
                      <m:sSubPr>
                        <m:ctrlPr>
                          <a:rPr lang="en-US" altLang="zh-CN" sz="1600" b="0" i="1" smtClean="0">
                            <a:latin typeface="Cambria Math" panose="02040503050406030204" pitchFamily="18" charset="0"/>
                            <a:ea typeface="Cambria Math" panose="02040503050406030204" pitchFamily="18" charset="0"/>
                          </a:rPr>
                        </m:ctrlPr>
                      </m:sSubPr>
                      <m:e>
                        <m:r>
                          <a:rPr lang="en-US" altLang="zh-CN" sz="1600" b="0" i="1" smtClean="0">
                            <a:latin typeface="Cambria Math" panose="02040503050406030204" pitchFamily="18" charset="0"/>
                            <a:ea typeface="Cambria Math" panose="02040503050406030204" pitchFamily="18" charset="0"/>
                          </a:rPr>
                          <m:t>𝑓</m:t>
                        </m:r>
                      </m:e>
                      <m:sub>
                        <m:r>
                          <a:rPr lang="en-US" altLang="zh-CN" sz="1600" b="0" i="1" smtClean="0">
                            <a:latin typeface="Cambria Math" panose="02040503050406030204" pitchFamily="18" charset="0"/>
                            <a:ea typeface="Cambria Math" panose="02040503050406030204" pitchFamily="18" charset="0"/>
                          </a:rPr>
                          <m:t>𝑚𝑎𝑥</m:t>
                        </m:r>
                      </m:sub>
                    </m:sSub>
                    <m:r>
                      <a:rPr lang="ja-JP" altLang="en-US" sz="1600" i="1">
                        <a:latin typeface="Cambria Math" panose="02040503050406030204" pitchFamily="18" charset="0"/>
                        <a:ea typeface="Cambria Math" panose="02040503050406030204" pitchFamily="18" charset="0"/>
                      </a:rPr>
                      <m:t>と</m:t>
                    </m:r>
                    <m:sSub>
                      <m:sSubPr>
                        <m:ctrlPr>
                          <a:rPr lang="en-US" altLang="zh-CN" sz="1600" b="0" i="1" smtClean="0">
                            <a:latin typeface="Cambria Math" panose="02040503050406030204" pitchFamily="18" charset="0"/>
                            <a:ea typeface="Cambria Math" panose="02040503050406030204" pitchFamily="18" charset="0"/>
                          </a:rPr>
                        </m:ctrlPr>
                      </m:sSubPr>
                      <m:e>
                        <m:r>
                          <a:rPr lang="en-US" altLang="zh-CN" sz="1600" b="0" i="1" smtClean="0">
                            <a:latin typeface="Cambria Math" panose="02040503050406030204" pitchFamily="18" charset="0"/>
                            <a:ea typeface="Cambria Math" panose="02040503050406030204" pitchFamily="18" charset="0"/>
                          </a:rPr>
                          <m:t>𝑓</m:t>
                        </m:r>
                      </m:e>
                      <m:sub>
                        <m:r>
                          <a:rPr lang="en-US" altLang="zh-CN" sz="1600" b="0" i="1" smtClean="0">
                            <a:latin typeface="Cambria Math" panose="02040503050406030204" pitchFamily="18" charset="0"/>
                            <a:ea typeface="Cambria Math" panose="02040503050406030204" pitchFamily="18" charset="0"/>
                          </a:rPr>
                          <m:t>𝑚𝑖𝑛</m:t>
                        </m:r>
                      </m:sub>
                    </m:sSub>
                  </m:oMath>
                </a14:m>
                <a:r>
                  <a:rPr lang="ja-JP" altLang="en-US" sz="1600" dirty="0"/>
                  <a:t>の</a:t>
                </a:r>
                <a:endParaRPr lang="en-US" altLang="zh-CN" sz="1600" dirty="0"/>
              </a:p>
              <a:p>
                <a:r>
                  <a:rPr lang="ja-JP" altLang="en-US" sz="1600" b="0" i="0" dirty="0">
                    <a:solidFill>
                      <a:srgbClr val="374151"/>
                    </a:solidFill>
                    <a:effectLst/>
                    <a:latin typeface="Söhne"/>
                  </a:rPr>
                  <a:t>上限と下限を見つけるための既知の方法を紹介する</a:t>
                </a:r>
                <a:endParaRPr lang="zh-CN" altLang="en-US" sz="1600" dirty="0"/>
              </a:p>
            </p:txBody>
          </p:sp>
        </mc:Choice>
        <mc:Fallback xmlns="">
          <p:sp>
            <p:nvSpPr>
              <p:cNvPr id="13" name="文本框 12">
                <a:extLst>
                  <a:ext uri="{FF2B5EF4-FFF2-40B4-BE49-F238E27FC236}">
                    <a16:creationId xmlns:a16="http://schemas.microsoft.com/office/drawing/2014/main" id="{07036ACF-517A-09BE-2023-E4CB4AB1D04F}"/>
                  </a:ext>
                </a:extLst>
              </p:cNvPr>
              <p:cNvSpPr txBox="1">
                <a:spLocks noRot="1" noChangeAspect="1" noMove="1" noResize="1" noEditPoints="1" noAdjustHandles="1" noChangeArrowheads="1" noChangeShapeType="1" noTextEdit="1"/>
              </p:cNvSpPr>
              <p:nvPr/>
            </p:nvSpPr>
            <p:spPr>
              <a:xfrm>
                <a:off x="5778336" y="5019779"/>
                <a:ext cx="6096000" cy="1569660"/>
              </a:xfrm>
              <a:prstGeom prst="rect">
                <a:avLst/>
              </a:prstGeom>
              <a:blipFill>
                <a:blip r:embed="rId10"/>
                <a:stretch>
                  <a:fillRect l="-600" t="-1163" b="-387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B064A391-9169-A891-240D-CE770D8234A9}"/>
                  </a:ext>
                </a:extLst>
              </p:cNvPr>
              <p:cNvSpPr txBox="1"/>
              <p:nvPr/>
            </p:nvSpPr>
            <p:spPr>
              <a:xfrm>
                <a:off x="5672562" y="3390329"/>
                <a:ext cx="6474988" cy="738664"/>
              </a:xfrm>
              <a:prstGeom prst="rect">
                <a:avLst/>
              </a:prstGeom>
              <a:noFill/>
              <a:ln>
                <a:solidFill>
                  <a:schemeClr val="tx1"/>
                </a:solidFill>
              </a:ln>
            </p:spPr>
            <p:txBody>
              <a:bodyPr wrap="square">
                <a:spAutoFit/>
              </a:bodyPr>
              <a:lstStyle/>
              <a:p>
                <a14:m>
                  <m:oMath xmlns:m="http://schemas.openxmlformats.org/officeDocument/2006/math">
                    <m:sSub>
                      <m:sSubPr>
                        <m:ctrlPr>
                          <a:rPr lang="en-US" altLang="ja-JP" sz="1400" b="0" i="1" smtClean="0">
                            <a:latin typeface="Cambria Math" panose="02040503050406030204" pitchFamily="18" charset="0"/>
                          </a:rPr>
                        </m:ctrlPr>
                      </m:sSubPr>
                      <m:e>
                        <m:r>
                          <a:rPr lang="en-US" altLang="ja-JP" sz="1400" b="0" i="1" smtClean="0">
                            <a:latin typeface="Cambria Math" panose="02040503050406030204" pitchFamily="18" charset="0"/>
                          </a:rPr>
                          <m:t>h</m:t>
                        </m:r>
                      </m:e>
                      <m:sub>
                        <m:r>
                          <a:rPr lang="en-US" altLang="ja-JP" sz="1400" b="0" i="1" smtClean="0">
                            <a:latin typeface="Cambria Math" panose="02040503050406030204" pitchFamily="18" charset="0"/>
                          </a:rPr>
                          <m:t>𝑚𝑖𝑛</m:t>
                        </m:r>
                      </m:sub>
                    </m:sSub>
                    <m:r>
                      <a:rPr lang="en-US" altLang="ja-JP" sz="1400" b="0" i="1" smtClean="0">
                        <a:latin typeface="Cambria Math" panose="02040503050406030204" pitchFamily="18" charset="0"/>
                      </a:rPr>
                      <m:t>=</m:t>
                    </m:r>
                    <m:r>
                      <a:rPr lang="en-US" altLang="ja-JP" sz="1400" b="0" i="1" smtClean="0">
                        <a:latin typeface="Cambria Math" panose="02040503050406030204" pitchFamily="18" charset="0"/>
                      </a:rPr>
                      <m:t>h</m:t>
                    </m:r>
                    <m:d>
                      <m:dPr>
                        <m:ctrlPr>
                          <a:rPr lang="en-US" altLang="ja-JP" sz="1400" b="0" i="1" smtClean="0">
                            <a:latin typeface="Cambria Math" panose="02040503050406030204" pitchFamily="18" charset="0"/>
                          </a:rPr>
                        </m:ctrlPr>
                      </m:dPr>
                      <m:e>
                        <m:sSub>
                          <m:sSubPr>
                            <m:ctrlPr>
                              <a:rPr lang="en-US" altLang="ja-JP" sz="1400" b="0" i="1" smtClean="0">
                                <a:latin typeface="Cambria Math" panose="02040503050406030204" pitchFamily="18" charset="0"/>
                              </a:rPr>
                            </m:ctrlPr>
                          </m:sSubPr>
                          <m:e>
                            <m:r>
                              <a:rPr lang="en-US" altLang="ja-JP" sz="1400" b="0" i="1" smtClean="0">
                                <a:latin typeface="Cambria Math" panose="02040503050406030204" pitchFamily="18" charset="0"/>
                              </a:rPr>
                              <m:t>𝑥</m:t>
                            </m:r>
                          </m:e>
                          <m:sub>
                            <m:r>
                              <a:rPr lang="en-US" altLang="ja-JP" sz="1400" b="0" i="1" smtClean="0">
                                <a:latin typeface="Cambria Math" panose="02040503050406030204" pitchFamily="18" charset="0"/>
                              </a:rPr>
                              <m:t>𝑚𝑖𝑛</m:t>
                            </m:r>
                          </m:sub>
                        </m:sSub>
                      </m:e>
                    </m:d>
                  </m:oMath>
                </a14:m>
                <a:r>
                  <a:rPr lang="en-US" altLang="zh-CN" sz="1400" dirty="0"/>
                  <a:t>  </a:t>
                </a:r>
                <a:r>
                  <a:rPr lang="ja-JP" altLang="en-US" sz="1400" dirty="0"/>
                  <a:t>：</a:t>
                </a:r>
                <a14:m>
                  <m:oMath xmlns:m="http://schemas.openxmlformats.org/officeDocument/2006/math">
                    <m:r>
                      <a:rPr lang="en-US" altLang="zh-CN" sz="1400" b="0" i="1" dirty="0" smtClean="0">
                        <a:latin typeface="Cambria Math" panose="02040503050406030204" pitchFamily="18" charset="0"/>
                      </a:rPr>
                      <m:t>h</m:t>
                    </m:r>
                  </m:oMath>
                </a14:m>
                <a:r>
                  <a:rPr lang="ja-JP" altLang="en-US" sz="1400" dirty="0"/>
                  <a:t>のグローバル最小値が</a:t>
                </a:r>
                <a14:m>
                  <m:oMath xmlns:m="http://schemas.openxmlformats.org/officeDocument/2006/math">
                    <m:sSub>
                      <m:sSubPr>
                        <m:ctrlPr>
                          <a:rPr lang="en-US" altLang="ja-JP" sz="1400" i="1" smtClean="0">
                            <a:latin typeface="Cambria Math" panose="02040503050406030204" pitchFamily="18" charset="0"/>
                          </a:rPr>
                        </m:ctrlPr>
                      </m:sSubPr>
                      <m:e>
                        <m:r>
                          <a:rPr lang="en-US" altLang="ja-JP" sz="1400" b="0" i="1" smtClean="0">
                            <a:latin typeface="Cambria Math" panose="02040503050406030204" pitchFamily="18" charset="0"/>
                          </a:rPr>
                          <m:t>𝑥</m:t>
                        </m:r>
                      </m:e>
                      <m:sub>
                        <m:r>
                          <a:rPr lang="en-US" altLang="ja-JP" sz="1400" b="0" i="1" smtClean="0">
                            <a:latin typeface="Cambria Math" panose="02040503050406030204" pitchFamily="18" charset="0"/>
                          </a:rPr>
                          <m:t>𝑚𝑖𝑛</m:t>
                        </m:r>
                      </m:sub>
                    </m:sSub>
                  </m:oMath>
                </a14:m>
                <a:r>
                  <a:rPr lang="ja-JP" altLang="en-US" sz="1400" dirty="0"/>
                  <a:t>（最適解）</a:t>
                </a:r>
                <a:endParaRPr lang="en-US" altLang="ja-JP" sz="1400" dirty="0"/>
              </a:p>
              <a:p>
                <a14:m>
                  <m:oMath xmlns:m="http://schemas.openxmlformats.org/officeDocument/2006/math">
                    <m:r>
                      <a:rPr lang="en-US" altLang="ja-JP" sz="1400" b="0" i="1" smtClean="0">
                        <a:latin typeface="Cambria Math" panose="02040503050406030204" pitchFamily="18" charset="0"/>
                      </a:rPr>
                      <m:t>h</m:t>
                    </m:r>
                    <m:d>
                      <m:dPr>
                        <m:ctrlPr>
                          <a:rPr lang="en-US" altLang="ja-JP" sz="1400" b="0" i="1" smtClean="0">
                            <a:latin typeface="Cambria Math" panose="02040503050406030204" pitchFamily="18" charset="0"/>
                          </a:rPr>
                        </m:ctrlPr>
                      </m:dPr>
                      <m:e>
                        <m:sSub>
                          <m:sSubPr>
                            <m:ctrlPr>
                              <a:rPr lang="en-US" altLang="ja-JP" sz="1400" b="0" i="1" smtClean="0">
                                <a:latin typeface="Cambria Math" panose="02040503050406030204" pitchFamily="18" charset="0"/>
                              </a:rPr>
                            </m:ctrlPr>
                          </m:sSubPr>
                          <m:e>
                            <m:r>
                              <a:rPr lang="en-US" altLang="ja-JP" sz="1400" b="0" i="1" smtClean="0">
                                <a:latin typeface="Cambria Math" panose="02040503050406030204" pitchFamily="18" charset="0"/>
                              </a:rPr>
                              <m:t>𝑥</m:t>
                            </m:r>
                          </m:e>
                          <m:sub>
                            <m:r>
                              <a:rPr lang="en-US" altLang="ja-JP" sz="1400" b="0" i="1" smtClean="0">
                                <a:latin typeface="Cambria Math" panose="02040503050406030204" pitchFamily="18" charset="0"/>
                              </a:rPr>
                              <m:t>𝑚𝑖𝑛</m:t>
                            </m:r>
                          </m:sub>
                        </m:sSub>
                      </m:e>
                    </m:d>
                    <m:r>
                      <a:rPr lang="en-US" altLang="ja-JP" sz="1400" b="0" i="1" smtClean="0">
                        <a:latin typeface="Cambria Math" panose="02040503050406030204" pitchFamily="18" charset="0"/>
                      </a:rPr>
                      <m:t>=</m:t>
                    </m:r>
                    <m:r>
                      <a:rPr lang="en-US" altLang="ja-JP" sz="1400" b="0" i="1" smtClean="0">
                        <a:latin typeface="Cambria Math" panose="02040503050406030204" pitchFamily="18" charset="0"/>
                      </a:rPr>
                      <m:t>𝑓</m:t>
                    </m:r>
                    <m:r>
                      <a:rPr lang="en-US" altLang="ja-JP" sz="1400" b="0" i="1" smtClean="0">
                        <a:latin typeface="Cambria Math" panose="02040503050406030204" pitchFamily="18" charset="0"/>
                      </a:rPr>
                      <m:t>(</m:t>
                    </m:r>
                    <m:sSub>
                      <m:sSubPr>
                        <m:ctrlPr>
                          <a:rPr lang="en-US" altLang="ja-JP" sz="1400" b="0" i="1" smtClean="0">
                            <a:latin typeface="Cambria Math" panose="02040503050406030204" pitchFamily="18" charset="0"/>
                          </a:rPr>
                        </m:ctrlPr>
                      </m:sSubPr>
                      <m:e>
                        <m:r>
                          <a:rPr lang="en-US" altLang="ja-JP" sz="1400" b="0" i="1" smtClean="0">
                            <a:latin typeface="Cambria Math" panose="02040503050406030204" pitchFamily="18" charset="0"/>
                          </a:rPr>
                          <m:t>𝑥</m:t>
                        </m:r>
                      </m:e>
                      <m:sub>
                        <m:r>
                          <a:rPr lang="en-US" altLang="ja-JP" sz="1400" b="0" i="1" smtClean="0">
                            <a:latin typeface="Cambria Math" panose="02040503050406030204" pitchFamily="18" charset="0"/>
                          </a:rPr>
                          <m:t>𝑚𝑖𝑛</m:t>
                        </m:r>
                      </m:sub>
                    </m:sSub>
                    <m:r>
                      <a:rPr lang="en-US" altLang="ja-JP" sz="1400" b="0" i="1" smtClean="0">
                        <a:latin typeface="Cambria Math" panose="02040503050406030204" pitchFamily="18" charset="0"/>
                      </a:rPr>
                      <m:t>)</m:t>
                    </m:r>
                  </m:oMath>
                </a14:m>
                <a:r>
                  <a:rPr lang="zh-CN" altLang="en-US" sz="1400" dirty="0"/>
                  <a:t> </a:t>
                </a:r>
                <a:r>
                  <a:rPr lang="ja-JP" altLang="en-US" sz="1400" dirty="0"/>
                  <a:t>：実行不可能解だけを罰する</a:t>
                </a:r>
                <a:endParaRPr lang="en-US" altLang="ja-JP" sz="1400" dirty="0"/>
              </a:p>
              <a:p>
                <a14:m>
                  <m:oMath xmlns:m="http://schemas.openxmlformats.org/officeDocument/2006/math">
                    <m:r>
                      <a:rPr lang="en-US" altLang="zh-CN" sz="1400" b="0" i="1" smtClean="0">
                        <a:latin typeface="Cambria Math" panose="02040503050406030204" pitchFamily="18" charset="0"/>
                      </a:rPr>
                      <m:t>h</m:t>
                    </m:r>
                    <m:d>
                      <m:dPr>
                        <m:ctrlPr>
                          <a:rPr lang="en-US" altLang="zh-CN" sz="1400" b="0" i="1" smtClean="0">
                            <a:latin typeface="Cambria Math" panose="02040503050406030204" pitchFamily="18" charset="0"/>
                          </a:rPr>
                        </m:ctrlPr>
                      </m:dPr>
                      <m:e>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𝑚𝑖𝑛</m:t>
                            </m:r>
                          </m:sub>
                        </m:sSub>
                      </m:e>
                    </m:d>
                    <m:r>
                      <a:rPr lang="en-US" altLang="zh-CN" sz="1400" b="0" i="1" smtClean="0">
                        <a:latin typeface="Cambria Math" panose="02040503050406030204" pitchFamily="18" charset="0"/>
                      </a:rPr>
                      <m:t>&lt;</m:t>
                    </m:r>
                    <m:r>
                      <a:rPr lang="en-US" altLang="zh-CN" sz="1400" b="0" i="1" smtClean="0">
                        <a:latin typeface="Cambria Math" panose="02040503050406030204" pitchFamily="18" charset="0"/>
                      </a:rPr>
                      <m:t>h</m:t>
                    </m:r>
                    <m:r>
                      <a:rPr lang="en-US" altLang="zh-CN" sz="1400" b="0" i="1" smtClean="0">
                        <a:latin typeface="Cambria Math" panose="02040503050406030204" pitchFamily="18" charset="0"/>
                      </a:rPr>
                      <m:t>(</m:t>
                    </m:r>
                    <m:sSup>
                      <m:sSupPr>
                        <m:ctrlPr>
                          <a:rPr lang="en-US" altLang="zh-CN" sz="1400" b="0" i="1" smtClean="0">
                            <a:latin typeface="Cambria Math" panose="02040503050406030204" pitchFamily="18" charset="0"/>
                          </a:rPr>
                        </m:ctrlPr>
                      </m:sSupPr>
                      <m:e>
                        <m:r>
                          <a:rPr lang="en-US" altLang="zh-CN" sz="1400" b="0" i="1" smtClean="0">
                            <a:latin typeface="Cambria Math" panose="02040503050406030204" pitchFamily="18" charset="0"/>
                          </a:rPr>
                          <m:t>𝑥</m:t>
                        </m:r>
                      </m:e>
                      <m:sup>
                        <m:r>
                          <a:rPr lang="en-US" altLang="zh-CN" sz="1400" b="0" i="1" smtClean="0">
                            <a:latin typeface="Cambria Math" panose="02040503050406030204" pitchFamily="18" charset="0"/>
                          </a:rPr>
                          <m:t>′</m:t>
                        </m:r>
                      </m:sup>
                    </m:sSup>
                    <m:r>
                      <a:rPr lang="en-US" altLang="zh-CN" sz="1400" b="0" i="1" smtClean="0">
                        <a:latin typeface="Cambria Math" panose="02040503050406030204" pitchFamily="18" charset="0"/>
                      </a:rPr>
                      <m:t>)</m:t>
                    </m:r>
                  </m:oMath>
                </a14:m>
                <a:r>
                  <a:rPr lang="zh-CN" altLang="en-US" sz="1400" dirty="0"/>
                  <a:t>  </a:t>
                </a:r>
                <a:r>
                  <a:rPr lang="ja-JP" altLang="en-US" sz="1400" dirty="0"/>
                  <a:t>：最適解のコストは全ての実行不可能解のコストより小さい</a:t>
                </a:r>
                <a:endParaRPr lang="zh-CN" altLang="en-US" sz="1400" dirty="0"/>
              </a:p>
            </p:txBody>
          </p:sp>
        </mc:Choice>
        <mc:Fallback xmlns="">
          <p:sp>
            <p:nvSpPr>
              <p:cNvPr id="16" name="文本框 15">
                <a:extLst>
                  <a:ext uri="{FF2B5EF4-FFF2-40B4-BE49-F238E27FC236}">
                    <a16:creationId xmlns:a16="http://schemas.microsoft.com/office/drawing/2014/main" id="{B064A391-9169-A891-240D-CE770D8234A9}"/>
                  </a:ext>
                </a:extLst>
              </p:cNvPr>
              <p:cNvSpPr txBox="1">
                <a:spLocks noRot="1" noChangeAspect="1" noMove="1" noResize="1" noEditPoints="1" noAdjustHandles="1" noChangeArrowheads="1" noChangeShapeType="1" noTextEdit="1"/>
              </p:cNvSpPr>
              <p:nvPr/>
            </p:nvSpPr>
            <p:spPr>
              <a:xfrm>
                <a:off x="5672562" y="3390329"/>
                <a:ext cx="6474988" cy="738664"/>
              </a:xfrm>
              <a:prstGeom prst="rect">
                <a:avLst/>
              </a:prstGeom>
              <a:blipFill>
                <a:blip r:embed="rId11"/>
                <a:stretch>
                  <a:fillRect t="-813" b="-7317"/>
                </a:stretch>
              </a:blipFill>
              <a:ln>
                <a:solidFill>
                  <a:schemeClr val="tx1"/>
                </a:solidFill>
              </a:ln>
            </p:spPr>
            <p:txBody>
              <a:bodyPr/>
              <a:lstStyle/>
              <a:p>
                <a:r>
                  <a:rPr lang="zh-CN" altLang="en-US">
                    <a:noFill/>
                  </a:rPr>
                  <a:t> </a:t>
                </a:r>
              </a:p>
            </p:txBody>
          </p:sp>
        </mc:Fallback>
      </mc:AlternateContent>
    </p:spTree>
    <p:extLst>
      <p:ext uri="{BB962C8B-B14F-4D97-AF65-F5344CB8AC3E}">
        <p14:creationId xmlns:p14="http://schemas.microsoft.com/office/powerpoint/2010/main" val="33618354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B6E63BE0-41B0-D57E-83CC-FD72E86CDDD2}"/>
              </a:ext>
            </a:extLst>
          </p:cNvPr>
          <p:cNvSpPr/>
          <p:nvPr/>
        </p:nvSpPr>
        <p:spPr>
          <a:xfrm>
            <a:off x="600364" y="992202"/>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63F05CBC-F035-ABE3-FD33-789197C7B356}"/>
              </a:ext>
            </a:extLst>
          </p:cNvPr>
          <p:cNvSpPr>
            <a:spLocks noGrp="1"/>
          </p:cNvSpPr>
          <p:nvPr>
            <p:ph type="title"/>
          </p:nvPr>
        </p:nvSpPr>
        <p:spPr>
          <a:xfrm>
            <a:off x="600364" y="202150"/>
            <a:ext cx="10532995" cy="598978"/>
          </a:xfrm>
        </p:spPr>
        <p:txBody>
          <a:bodyPr>
            <a:normAutofit fontScale="90000"/>
          </a:bodyPr>
          <a:lstStyle/>
          <a:p>
            <a:r>
              <a:rPr lang="en-US" altLang="zh-CN" sz="4400" dirty="0"/>
              <a:t>Sum of Coefficients Absolute Values</a:t>
            </a:r>
            <a:endParaRPr kumimoji="1" lang="ja-JP" altLang="en-US" b="1" dirty="0"/>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0FB8D5ED-DE85-5E89-501D-248C3FC95A16}"/>
                  </a:ext>
                </a:extLst>
              </p:cNvPr>
              <p:cNvSpPr txBox="1"/>
              <p:nvPr/>
            </p:nvSpPr>
            <p:spPr>
              <a:xfrm>
                <a:off x="380069" y="2378966"/>
                <a:ext cx="3279039" cy="4502515"/>
              </a:xfrm>
              <a:prstGeom prst="rect">
                <a:avLst/>
              </a:prstGeom>
              <a:noFill/>
            </p:spPr>
            <p:txBody>
              <a:bodyPr wrap="none" lIns="0" tIns="0" rIns="0" bIns="0" rtlCol="0">
                <a:spAutoFit/>
              </a:bodyPr>
              <a:lstStyle/>
              <a:p>
                <a:pPr marL="285750" indent="-285750">
                  <a:buFont typeface="Arial" panose="020B0604020202020204" pitchFamily="34" charset="0"/>
                  <a:buChar char="•"/>
                </a:pP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𝑚𝑎𝑥</m:t>
                        </m:r>
                      </m:sub>
                    </m:sSub>
                  </m:oMath>
                </a14:m>
                <a:r>
                  <a:rPr lang="ja-JP" altLang="en-US" dirty="0"/>
                  <a:t>の上限</a:t>
                </a:r>
                <a:endParaRPr lang="en-US" altLang="ja-JP" dirty="0"/>
              </a:p>
              <a:p>
                <a:r>
                  <a:rPr lang="ja-JP" altLang="en-US" b="1" dirty="0"/>
                  <a:t>正の係数</a:t>
                </a:r>
                <a:r>
                  <a:rPr lang="ja-JP" altLang="en-US" dirty="0"/>
                  <a:t>の総和：</a:t>
                </a:r>
                <a:endParaRPr lang="en-US" altLang="zh-CN" dirty="0"/>
              </a:p>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𝑚𝑎𝑥</m:t>
                          </m:r>
                        </m:sub>
                      </m:sSub>
                      <m:r>
                        <a:rPr lang="en-US" altLang="zh-CN" i="1" smtClean="0">
                          <a:latin typeface="Cambria Math" panose="02040503050406030204" pitchFamily="18" charset="0"/>
                          <a:ea typeface="Cambria Math" panose="02040503050406030204" pitchFamily="18" charset="0"/>
                        </a:rPr>
                        <m:t>≤</m:t>
                      </m:r>
                      <m:sSub>
                        <m:sSubPr>
                          <m:ctrlPr>
                            <a:rPr lang="en-US" altLang="zh-CN"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𝑐</m:t>
                          </m:r>
                        </m:e>
                        <m:sub>
                          <m:r>
                            <a:rPr lang="en-US" altLang="zh-CN" b="0" i="1" smtClean="0">
                              <a:latin typeface="Cambria Math" panose="02040503050406030204" pitchFamily="18" charset="0"/>
                              <a:ea typeface="Cambria Math" panose="02040503050406030204" pitchFamily="18" charset="0"/>
                            </a:rPr>
                            <m:t>0</m:t>
                          </m:r>
                        </m:sub>
                      </m:sSub>
                      <m:r>
                        <a:rPr lang="en-US" altLang="zh-CN" b="0" i="1" smtClean="0">
                          <a:latin typeface="Cambria Math" panose="02040503050406030204" pitchFamily="18" charset="0"/>
                          <a:ea typeface="Cambria Math" panose="02040503050406030204" pitchFamily="18" charset="0"/>
                        </a:rPr>
                        <m:t>+</m:t>
                      </m:r>
                      <m:nary>
                        <m:naryPr>
                          <m:chr m:val="∑"/>
                          <m:ctrlPr>
                            <a:rPr lang="en-US" altLang="zh-CN" b="0" i="1" smtClean="0">
                              <a:latin typeface="Cambria Math" panose="02040503050406030204" pitchFamily="18" charset="0"/>
                              <a:ea typeface="Cambria Math" panose="02040503050406030204" pitchFamily="18" charset="0"/>
                            </a:rPr>
                          </m:ctrlPr>
                        </m:naryPr>
                        <m:sub>
                          <m:eqArr>
                            <m:eqArrPr>
                              <m:ctrlPr>
                                <a:rPr lang="en-US" altLang="zh-CN" b="0" i="1" smtClean="0">
                                  <a:latin typeface="Cambria Math" panose="02040503050406030204" pitchFamily="18" charset="0"/>
                                  <a:ea typeface="Cambria Math" panose="02040503050406030204" pitchFamily="18" charset="0"/>
                                </a:rPr>
                              </m:ctrlPr>
                            </m:eqArrPr>
                            <m:e>
                              <m:r>
                                <m:rPr>
                                  <m:brk m:alnAt="23"/>
                                </m:rPr>
                                <a:rPr lang="en-US" altLang="zh-CN" b="0" i="1" smtClean="0">
                                  <a:latin typeface="Cambria Math" panose="02040503050406030204" pitchFamily="18" charset="0"/>
                                  <a:ea typeface="Cambria Math" panose="02040503050406030204" pitchFamily="18" charset="0"/>
                                </a:rPr>
                                <m:t>𝑖</m:t>
                              </m:r>
                              <m:r>
                                <a:rPr lang="en-US" altLang="zh-CN" b="0" i="1" smtClean="0">
                                  <a:latin typeface="Cambria Math" panose="02040503050406030204" pitchFamily="18" charset="0"/>
                                  <a:ea typeface="Cambria Math" panose="02040503050406030204" pitchFamily="18" charset="0"/>
                                </a:rPr>
                                <m:t>=1</m:t>
                              </m:r>
                            </m:e>
                            <m:e>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𝑐</m:t>
                                  </m:r>
                                </m:e>
                                <m:sub>
                                  <m:r>
                                    <a:rPr lang="en-US" altLang="zh-CN" b="0" i="1" smtClean="0">
                                      <a:latin typeface="Cambria Math" panose="02040503050406030204" pitchFamily="18" charset="0"/>
                                      <a:ea typeface="Cambria Math" panose="02040503050406030204" pitchFamily="18" charset="0"/>
                                    </a:rPr>
                                    <m:t>𝑖</m:t>
                                  </m:r>
                                </m:sub>
                              </m:sSub>
                              <m:r>
                                <a:rPr lang="en-US" altLang="zh-CN" b="0" i="1" smtClean="0">
                                  <a:latin typeface="Cambria Math" panose="02040503050406030204" pitchFamily="18" charset="0"/>
                                  <a:ea typeface="Cambria Math" panose="02040503050406030204" pitchFamily="18" charset="0"/>
                                </a:rPr>
                                <m:t>&gt;0</m:t>
                              </m:r>
                            </m:e>
                          </m:eqArr>
                        </m:sub>
                        <m:sup>
                          <m:r>
                            <a:rPr lang="en-US" altLang="zh-CN" b="0" i="1" smtClean="0">
                              <a:latin typeface="Cambria Math" panose="02040503050406030204" pitchFamily="18" charset="0"/>
                              <a:ea typeface="Cambria Math" panose="02040503050406030204" pitchFamily="18" charset="0"/>
                            </a:rPr>
                            <m:t>𝑛</m:t>
                          </m:r>
                        </m:sup>
                        <m:e>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𝑐</m:t>
                              </m:r>
                            </m:e>
                            <m:sub>
                              <m:r>
                                <a:rPr lang="en-US" altLang="zh-CN" b="0" i="1" smtClean="0">
                                  <a:latin typeface="Cambria Math" panose="02040503050406030204" pitchFamily="18" charset="0"/>
                                  <a:ea typeface="Cambria Math" panose="02040503050406030204" pitchFamily="18" charset="0"/>
                                </a:rPr>
                                <m:t>𝑖</m:t>
                              </m:r>
                            </m:sub>
                          </m:sSub>
                        </m:e>
                      </m:nary>
                      <m:r>
                        <a:rPr lang="en-US" altLang="zh-CN" b="0" i="1" smtClean="0">
                          <a:latin typeface="Cambria Math" panose="02040503050406030204" pitchFamily="18" charset="0"/>
                          <a:ea typeface="Cambria Math" panose="02040503050406030204" pitchFamily="18" charset="0"/>
                        </a:rPr>
                        <m:t>+</m:t>
                      </m:r>
                      <m:nary>
                        <m:naryPr>
                          <m:chr m:val="∑"/>
                          <m:ctrlPr>
                            <a:rPr lang="en-US" altLang="zh-CN" b="0" i="1" smtClean="0">
                              <a:latin typeface="Cambria Math" panose="02040503050406030204" pitchFamily="18" charset="0"/>
                              <a:ea typeface="Cambria Math" panose="02040503050406030204" pitchFamily="18" charset="0"/>
                            </a:rPr>
                          </m:ctrlPr>
                        </m:naryPr>
                        <m:sub>
                          <m:eqArr>
                            <m:eqArrPr>
                              <m:ctrlPr>
                                <a:rPr lang="en-US" altLang="zh-CN" b="0" i="1" smtClean="0">
                                  <a:latin typeface="Cambria Math" panose="02040503050406030204" pitchFamily="18" charset="0"/>
                                  <a:ea typeface="Cambria Math" panose="02040503050406030204" pitchFamily="18" charset="0"/>
                                </a:rPr>
                              </m:ctrlPr>
                            </m:eqArrPr>
                            <m:e>
                              <m:r>
                                <m:rPr>
                                  <m:brk m:alnAt="23"/>
                                </m:rPr>
                                <a:rPr lang="en-US" altLang="zh-CN" b="0" i="1" smtClean="0">
                                  <a:latin typeface="Cambria Math" panose="02040503050406030204" pitchFamily="18" charset="0"/>
                                  <a:ea typeface="Cambria Math" panose="02040503050406030204" pitchFamily="18" charset="0"/>
                                </a:rPr>
                                <m:t>1</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𝑖</m:t>
                              </m:r>
                              <m:r>
                                <a:rPr lang="en-US" altLang="zh-CN" b="0" i="1" smtClean="0">
                                  <a:latin typeface="Cambria Math" panose="02040503050406030204" pitchFamily="18" charset="0"/>
                                  <a:ea typeface="Cambria Math" panose="02040503050406030204" pitchFamily="18" charset="0"/>
                                </a:rPr>
                                <m:t>&lt;</m:t>
                              </m:r>
                              <m:r>
                                <a:rPr lang="en-US" altLang="zh-CN" b="0" i="1" smtClean="0">
                                  <a:latin typeface="Cambria Math" panose="02040503050406030204" pitchFamily="18" charset="0"/>
                                  <a:ea typeface="Cambria Math" panose="02040503050406030204" pitchFamily="18" charset="0"/>
                                </a:rPr>
                                <m:t>𝑗</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𝑛</m:t>
                              </m:r>
                            </m:e>
                            <m:e>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𝑐</m:t>
                                  </m:r>
                                </m:e>
                                <m:sub>
                                  <m:r>
                                    <a:rPr lang="en-US" altLang="zh-CN" b="0" i="1" smtClean="0">
                                      <a:latin typeface="Cambria Math" panose="02040503050406030204" pitchFamily="18" charset="0"/>
                                      <a:ea typeface="Cambria Math" panose="02040503050406030204" pitchFamily="18" charset="0"/>
                                    </a:rPr>
                                    <m:t>𝑖𝑗</m:t>
                                  </m:r>
                                </m:sub>
                              </m:sSub>
                              <m:r>
                                <a:rPr lang="en-US" altLang="zh-CN" b="0" i="1" smtClean="0">
                                  <a:latin typeface="Cambria Math" panose="02040503050406030204" pitchFamily="18" charset="0"/>
                                  <a:ea typeface="Cambria Math" panose="02040503050406030204" pitchFamily="18" charset="0"/>
                                </a:rPr>
                                <m:t>&gt;0</m:t>
                              </m:r>
                            </m:e>
                          </m:eqArr>
                        </m:sub>
                        <m:sup>
                          <m:r>
                            <a:rPr lang="en-US" altLang="zh-CN" b="0" i="1" smtClean="0">
                              <a:latin typeface="Cambria Math" panose="02040503050406030204" pitchFamily="18" charset="0"/>
                              <a:ea typeface="Cambria Math" panose="02040503050406030204" pitchFamily="18" charset="0"/>
                            </a:rPr>
                            <m:t>𝑛</m:t>
                          </m:r>
                        </m:sup>
                        <m:e>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𝑐</m:t>
                              </m:r>
                            </m:e>
                            <m:sub>
                              <m:r>
                                <a:rPr lang="en-US" altLang="zh-CN" b="0" i="1" smtClean="0">
                                  <a:latin typeface="Cambria Math" panose="02040503050406030204" pitchFamily="18" charset="0"/>
                                  <a:ea typeface="Cambria Math" panose="02040503050406030204" pitchFamily="18" charset="0"/>
                                </a:rPr>
                                <m:t>𝑖𝑗</m:t>
                              </m:r>
                            </m:sub>
                          </m:sSub>
                        </m:e>
                      </m:nary>
                    </m:oMath>
                  </m:oMathPara>
                </a14:m>
                <a:endParaRPr lang="en-US" altLang="zh-CN" dirty="0"/>
              </a:p>
              <a:p>
                <a:endParaRPr lang="en-US" altLang="zh-CN" dirty="0"/>
              </a:p>
              <a:p>
                <a:pPr marL="285750" indent="-285750">
                  <a:buFont typeface="Arial" panose="020B0604020202020204" pitchFamily="34" charset="0"/>
                  <a:buChar char="•"/>
                </a:pP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𝑚𝑖𝑛</m:t>
                        </m:r>
                      </m:sub>
                    </m:sSub>
                  </m:oMath>
                </a14:m>
                <a:r>
                  <a:rPr lang="ja-JP" altLang="en-US" dirty="0"/>
                  <a:t>の下限</a:t>
                </a:r>
                <a:endParaRPr lang="en-US" altLang="zh-CN" dirty="0"/>
              </a:p>
              <a:p>
                <a:r>
                  <a:rPr lang="ja-JP" altLang="en-US" b="1" dirty="0"/>
                  <a:t>負の係数</a:t>
                </a:r>
                <a:r>
                  <a:rPr lang="ja-JP" altLang="en-US" dirty="0"/>
                  <a:t>の総和：</a:t>
                </a:r>
                <a:endParaRPr lang="en-US" altLang="zh-CN" dirty="0"/>
              </a:p>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𝑚𝑖𝑛</m:t>
                          </m:r>
                        </m:sub>
                      </m:sSub>
                      <m:r>
                        <a:rPr lang="en-US" altLang="zh-CN" i="1">
                          <a:latin typeface="Cambria Math" panose="02040503050406030204" pitchFamily="18" charset="0"/>
                          <a:ea typeface="Cambria Math" panose="02040503050406030204" pitchFamily="18" charset="0"/>
                        </a:rPr>
                        <m:t>≥</m:t>
                      </m:r>
                      <m:sSub>
                        <m:sSubPr>
                          <m:ctrlPr>
                            <a:rPr lang="en-US" altLang="zh-CN"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𝑐</m:t>
                          </m:r>
                        </m:e>
                        <m:sub>
                          <m:r>
                            <a:rPr lang="en-US" altLang="zh-CN" b="0" i="1" smtClean="0">
                              <a:latin typeface="Cambria Math" panose="02040503050406030204" pitchFamily="18" charset="0"/>
                              <a:ea typeface="Cambria Math" panose="02040503050406030204" pitchFamily="18" charset="0"/>
                            </a:rPr>
                            <m:t>0</m:t>
                          </m:r>
                        </m:sub>
                      </m:sSub>
                      <m:r>
                        <a:rPr lang="en-US" altLang="zh-CN" b="0" i="1" smtClean="0">
                          <a:latin typeface="Cambria Math" panose="02040503050406030204" pitchFamily="18" charset="0"/>
                          <a:ea typeface="Cambria Math" panose="02040503050406030204" pitchFamily="18" charset="0"/>
                        </a:rPr>
                        <m:t>+</m:t>
                      </m:r>
                      <m:nary>
                        <m:naryPr>
                          <m:chr m:val="∑"/>
                          <m:ctrlPr>
                            <a:rPr lang="en-US" altLang="zh-CN" b="0" i="1" smtClean="0">
                              <a:latin typeface="Cambria Math" panose="02040503050406030204" pitchFamily="18" charset="0"/>
                              <a:ea typeface="Cambria Math" panose="02040503050406030204" pitchFamily="18" charset="0"/>
                            </a:rPr>
                          </m:ctrlPr>
                        </m:naryPr>
                        <m:sub>
                          <m:eqArr>
                            <m:eqArrPr>
                              <m:ctrlPr>
                                <a:rPr lang="en-US" altLang="zh-CN" b="0" i="1" smtClean="0">
                                  <a:latin typeface="Cambria Math" panose="02040503050406030204" pitchFamily="18" charset="0"/>
                                  <a:ea typeface="Cambria Math" panose="02040503050406030204" pitchFamily="18" charset="0"/>
                                </a:rPr>
                              </m:ctrlPr>
                            </m:eqArrPr>
                            <m:e>
                              <m:r>
                                <m:rPr>
                                  <m:brk m:alnAt="23"/>
                                </m:rPr>
                                <a:rPr lang="en-US" altLang="zh-CN" b="0" i="1" smtClean="0">
                                  <a:latin typeface="Cambria Math" panose="02040503050406030204" pitchFamily="18" charset="0"/>
                                  <a:ea typeface="Cambria Math" panose="02040503050406030204" pitchFamily="18" charset="0"/>
                                </a:rPr>
                                <m:t>𝑖</m:t>
                              </m:r>
                              <m:r>
                                <a:rPr lang="en-US" altLang="zh-CN" b="0" i="1" smtClean="0">
                                  <a:latin typeface="Cambria Math" panose="02040503050406030204" pitchFamily="18" charset="0"/>
                                  <a:ea typeface="Cambria Math" panose="02040503050406030204" pitchFamily="18" charset="0"/>
                                </a:rPr>
                                <m:t>=1</m:t>
                              </m:r>
                            </m:e>
                            <m:e>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𝑐</m:t>
                                  </m:r>
                                </m:e>
                                <m:sub>
                                  <m:r>
                                    <a:rPr lang="en-US" altLang="zh-CN" b="0" i="1" smtClean="0">
                                      <a:latin typeface="Cambria Math" panose="02040503050406030204" pitchFamily="18" charset="0"/>
                                      <a:ea typeface="Cambria Math" panose="02040503050406030204" pitchFamily="18" charset="0"/>
                                    </a:rPr>
                                    <m:t>𝑖</m:t>
                                  </m:r>
                                </m:sub>
                              </m:sSub>
                              <m:r>
                                <a:rPr lang="en-US" altLang="zh-CN" b="0" i="1" smtClean="0">
                                  <a:latin typeface="Cambria Math" panose="02040503050406030204" pitchFamily="18" charset="0"/>
                                  <a:ea typeface="Cambria Math" panose="02040503050406030204" pitchFamily="18" charset="0"/>
                                </a:rPr>
                                <m:t>&lt;0</m:t>
                              </m:r>
                            </m:e>
                          </m:eqArr>
                        </m:sub>
                        <m:sup>
                          <m:r>
                            <a:rPr lang="en-US" altLang="zh-CN" b="0" i="1" smtClean="0">
                              <a:latin typeface="Cambria Math" panose="02040503050406030204" pitchFamily="18" charset="0"/>
                              <a:ea typeface="Cambria Math" panose="02040503050406030204" pitchFamily="18" charset="0"/>
                            </a:rPr>
                            <m:t>𝑛</m:t>
                          </m:r>
                        </m:sup>
                        <m:e>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𝑐</m:t>
                              </m:r>
                            </m:e>
                            <m:sub>
                              <m:r>
                                <a:rPr lang="en-US" altLang="zh-CN" b="0" i="1" smtClean="0">
                                  <a:latin typeface="Cambria Math" panose="02040503050406030204" pitchFamily="18" charset="0"/>
                                  <a:ea typeface="Cambria Math" panose="02040503050406030204" pitchFamily="18" charset="0"/>
                                </a:rPr>
                                <m:t>𝑖</m:t>
                              </m:r>
                            </m:sub>
                          </m:sSub>
                        </m:e>
                      </m:nary>
                      <m:r>
                        <a:rPr lang="en-US" altLang="zh-CN" b="0" i="1" smtClean="0">
                          <a:latin typeface="Cambria Math" panose="02040503050406030204" pitchFamily="18" charset="0"/>
                          <a:ea typeface="Cambria Math" panose="02040503050406030204" pitchFamily="18" charset="0"/>
                        </a:rPr>
                        <m:t>+</m:t>
                      </m:r>
                      <m:nary>
                        <m:naryPr>
                          <m:chr m:val="∑"/>
                          <m:ctrlPr>
                            <a:rPr lang="en-US" altLang="zh-CN" b="0" i="1" smtClean="0">
                              <a:latin typeface="Cambria Math" panose="02040503050406030204" pitchFamily="18" charset="0"/>
                              <a:ea typeface="Cambria Math" panose="02040503050406030204" pitchFamily="18" charset="0"/>
                            </a:rPr>
                          </m:ctrlPr>
                        </m:naryPr>
                        <m:sub>
                          <m:eqArr>
                            <m:eqArrPr>
                              <m:ctrlPr>
                                <a:rPr lang="en-US" altLang="zh-CN" b="0" i="1" smtClean="0">
                                  <a:latin typeface="Cambria Math" panose="02040503050406030204" pitchFamily="18" charset="0"/>
                                  <a:ea typeface="Cambria Math" panose="02040503050406030204" pitchFamily="18" charset="0"/>
                                </a:rPr>
                              </m:ctrlPr>
                            </m:eqArrPr>
                            <m:e>
                              <m:r>
                                <m:rPr>
                                  <m:brk m:alnAt="23"/>
                                </m:rPr>
                                <a:rPr lang="en-US" altLang="zh-CN" b="0" i="1" smtClean="0">
                                  <a:latin typeface="Cambria Math" panose="02040503050406030204" pitchFamily="18" charset="0"/>
                                  <a:ea typeface="Cambria Math" panose="02040503050406030204" pitchFamily="18" charset="0"/>
                                </a:rPr>
                                <m:t>1</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𝑖</m:t>
                              </m:r>
                              <m:r>
                                <a:rPr lang="en-US" altLang="zh-CN" b="0" i="1" smtClean="0">
                                  <a:latin typeface="Cambria Math" panose="02040503050406030204" pitchFamily="18" charset="0"/>
                                  <a:ea typeface="Cambria Math" panose="02040503050406030204" pitchFamily="18" charset="0"/>
                                </a:rPr>
                                <m:t>&lt;</m:t>
                              </m:r>
                              <m:r>
                                <a:rPr lang="en-US" altLang="zh-CN" b="0" i="1" smtClean="0">
                                  <a:latin typeface="Cambria Math" panose="02040503050406030204" pitchFamily="18" charset="0"/>
                                  <a:ea typeface="Cambria Math" panose="02040503050406030204" pitchFamily="18" charset="0"/>
                                </a:rPr>
                                <m:t>𝑗</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𝑛</m:t>
                              </m:r>
                            </m:e>
                            <m:e>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𝑐</m:t>
                                  </m:r>
                                </m:e>
                                <m:sub>
                                  <m:r>
                                    <a:rPr lang="en-US" altLang="zh-CN" b="0" i="1" smtClean="0">
                                      <a:latin typeface="Cambria Math" panose="02040503050406030204" pitchFamily="18" charset="0"/>
                                      <a:ea typeface="Cambria Math" panose="02040503050406030204" pitchFamily="18" charset="0"/>
                                    </a:rPr>
                                    <m:t>𝑖𝑗</m:t>
                                  </m:r>
                                </m:sub>
                              </m:sSub>
                              <m:r>
                                <a:rPr lang="en-US" altLang="zh-CN" b="0" i="1" smtClean="0">
                                  <a:latin typeface="Cambria Math" panose="02040503050406030204" pitchFamily="18" charset="0"/>
                                  <a:ea typeface="Cambria Math" panose="02040503050406030204" pitchFamily="18" charset="0"/>
                                </a:rPr>
                                <m:t>&lt;0</m:t>
                              </m:r>
                            </m:e>
                          </m:eqArr>
                        </m:sub>
                        <m:sup>
                          <m:r>
                            <a:rPr lang="en-US" altLang="zh-CN" b="0" i="1" smtClean="0">
                              <a:latin typeface="Cambria Math" panose="02040503050406030204" pitchFamily="18" charset="0"/>
                              <a:ea typeface="Cambria Math" panose="02040503050406030204" pitchFamily="18" charset="0"/>
                            </a:rPr>
                            <m:t>𝑛</m:t>
                          </m:r>
                        </m:sup>
                        <m:e>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𝑐</m:t>
                              </m:r>
                            </m:e>
                            <m:sub>
                              <m:r>
                                <a:rPr lang="en-US" altLang="zh-CN" b="0" i="1" smtClean="0">
                                  <a:latin typeface="Cambria Math" panose="02040503050406030204" pitchFamily="18" charset="0"/>
                                  <a:ea typeface="Cambria Math" panose="02040503050406030204" pitchFamily="18" charset="0"/>
                                </a:rPr>
                                <m:t>𝑖𝑗</m:t>
                              </m:r>
                            </m:sub>
                          </m:sSub>
                        </m:e>
                      </m:nary>
                    </m:oMath>
                  </m:oMathPara>
                </a14:m>
                <a:endParaRPr lang="en-US" altLang="zh-CN" dirty="0"/>
              </a:p>
              <a:p>
                <a:endParaRPr lang="en-US" altLang="zh-CN" dirty="0"/>
              </a:p>
              <a:p>
                <a:pPr marL="285750" indent="-285750">
                  <a:buFont typeface="Arial" panose="020B0604020202020204" pitchFamily="34" charset="0"/>
                  <a:buChar char="•"/>
                </a:pPr>
                <a:r>
                  <a:rPr lang="ja-JP" altLang="en-US" dirty="0"/>
                  <a:t>有効な</a:t>
                </a:r>
                <a14:m>
                  <m:oMath xmlns:m="http://schemas.openxmlformats.org/officeDocument/2006/math">
                    <m:r>
                      <a:rPr lang="en-US" altLang="ja-JP" b="0" i="1" smtClean="0">
                        <a:latin typeface="Cambria Math" panose="02040503050406030204" pitchFamily="18" charset="0"/>
                      </a:rPr>
                      <m:t>𝑤</m:t>
                    </m:r>
                  </m:oMath>
                </a14:m>
                <a:r>
                  <a:rPr lang="ja-JP" altLang="en-US" dirty="0"/>
                  <a:t>：</a:t>
                </a:r>
                <a:endParaRPr lang="en-US" altLang="zh-CN" dirty="0"/>
              </a:p>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𝑤</m:t>
                      </m:r>
                      <m:r>
                        <a:rPr lang="en-US" altLang="zh-CN" b="0" i="1" smtClean="0">
                          <a:latin typeface="Cambria Math" panose="02040503050406030204" pitchFamily="18" charset="0"/>
                        </a:rPr>
                        <m:t>&gt;∆</m:t>
                      </m:r>
                      <m:r>
                        <a:rPr lang="en-US" altLang="zh-CN" b="0" i="1" smtClean="0">
                          <a:latin typeface="Cambria Math" panose="02040503050406030204" pitchFamily="18" charset="0"/>
                          <a:ea typeface="Cambria Math" panose="02040503050406030204" pitchFamily="18" charset="0"/>
                        </a:rPr>
                        <m:t>𝑓</m:t>
                      </m:r>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𝑓</m:t>
                          </m:r>
                        </m:e>
                        <m:sub>
                          <m:r>
                            <a:rPr lang="en-US" altLang="zh-CN" b="0" i="1" smtClean="0">
                              <a:latin typeface="Cambria Math" panose="02040503050406030204" pitchFamily="18" charset="0"/>
                              <a:ea typeface="Cambria Math" panose="02040503050406030204" pitchFamily="18" charset="0"/>
                            </a:rPr>
                            <m:t>𝑚𝑎𝑥</m:t>
                          </m:r>
                        </m:sub>
                      </m:sSub>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𝑓</m:t>
                          </m:r>
                        </m:e>
                        <m:sub>
                          <m:r>
                            <a:rPr lang="en-US" altLang="zh-CN" b="0" i="1" smtClean="0">
                              <a:latin typeface="Cambria Math" panose="02040503050406030204" pitchFamily="18" charset="0"/>
                              <a:ea typeface="Cambria Math" panose="02040503050406030204" pitchFamily="18" charset="0"/>
                            </a:rPr>
                            <m:t>𝑚𝑖𝑛</m:t>
                          </m:r>
                        </m:sub>
                      </m:sSub>
                    </m:oMath>
                  </m:oMathPara>
                </a14:m>
                <a:endParaRPr lang="en-US" altLang="zh-CN" dirty="0"/>
              </a:p>
              <a:p>
                <a:endParaRPr lang="zh-CN" altLang="en-US" dirty="0"/>
              </a:p>
            </p:txBody>
          </p:sp>
        </mc:Choice>
        <mc:Fallback xmlns="">
          <p:sp>
            <p:nvSpPr>
              <p:cNvPr id="3" name="文本框 2">
                <a:extLst>
                  <a:ext uri="{FF2B5EF4-FFF2-40B4-BE49-F238E27FC236}">
                    <a16:creationId xmlns:a16="http://schemas.microsoft.com/office/drawing/2014/main" id="{0FB8D5ED-DE85-5E89-501D-248C3FC95A16}"/>
                  </a:ext>
                </a:extLst>
              </p:cNvPr>
              <p:cNvSpPr txBox="1">
                <a:spLocks noRot="1" noChangeAspect="1" noMove="1" noResize="1" noEditPoints="1" noAdjustHandles="1" noChangeArrowheads="1" noChangeShapeType="1" noTextEdit="1"/>
              </p:cNvSpPr>
              <p:nvPr/>
            </p:nvSpPr>
            <p:spPr>
              <a:xfrm>
                <a:off x="380069" y="2378966"/>
                <a:ext cx="3279039" cy="4502515"/>
              </a:xfrm>
              <a:prstGeom prst="rect">
                <a:avLst/>
              </a:prstGeom>
              <a:blipFill>
                <a:blip r:embed="rId2"/>
                <a:stretch>
                  <a:fillRect l="-4275" t="-1624"/>
                </a:stretch>
              </a:blipFill>
            </p:spPr>
            <p:txBody>
              <a:bodyPr/>
              <a:lstStyle/>
              <a:p>
                <a:r>
                  <a:rPr lang="zh-CN" altLang="en-US">
                    <a:noFill/>
                  </a:rPr>
                  <a:t> </a:t>
                </a:r>
              </a:p>
            </p:txBody>
          </p:sp>
        </mc:Fallback>
      </mc:AlternateContent>
      <p:sp>
        <p:nvSpPr>
          <p:cNvPr id="12" name="文本框 11">
            <a:extLst>
              <a:ext uri="{FF2B5EF4-FFF2-40B4-BE49-F238E27FC236}">
                <a16:creationId xmlns:a16="http://schemas.microsoft.com/office/drawing/2014/main" id="{9049976F-B129-E156-12E3-C9C7FBF5926F}"/>
              </a:ext>
            </a:extLst>
          </p:cNvPr>
          <p:cNvSpPr txBox="1"/>
          <p:nvPr/>
        </p:nvSpPr>
        <p:spPr>
          <a:xfrm>
            <a:off x="6096000" y="2623078"/>
            <a:ext cx="1244251" cy="369332"/>
          </a:xfrm>
          <a:prstGeom prst="rect">
            <a:avLst/>
          </a:prstGeom>
          <a:noFill/>
        </p:spPr>
        <p:txBody>
          <a:bodyPr wrap="none" rtlCol="0">
            <a:spAutoFit/>
          </a:bodyPr>
          <a:lstStyle/>
          <a:p>
            <a:r>
              <a:rPr lang="en-US" altLang="zh-CN" dirty="0"/>
              <a:t>Example</a:t>
            </a:r>
            <a:r>
              <a:rPr lang="ja-JP" altLang="en-US" dirty="0"/>
              <a:t>：</a:t>
            </a:r>
            <a:endParaRPr lang="zh-CN" altLang="en-US" dirty="0"/>
          </a:p>
        </p:txBody>
      </p:sp>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6F955273-BFF3-3CEC-F534-63D15DC859B8}"/>
                  </a:ext>
                </a:extLst>
              </p:cNvPr>
              <p:cNvSpPr txBox="1"/>
              <p:nvPr/>
            </p:nvSpPr>
            <p:spPr>
              <a:xfrm>
                <a:off x="6021472" y="3299483"/>
                <a:ext cx="6121997" cy="830997"/>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=13</m:t>
                      </m:r>
                    </m:oMath>
                  </m:oMathPara>
                </a14:m>
                <a:endParaRPr lang="en-US" altLang="zh-CN" b="0" i="1" dirty="0">
                  <a:latin typeface="Cambria Math" panose="02040503050406030204" pitchFamily="18" charset="0"/>
                </a:endParaRPr>
              </a:p>
              <a:p>
                <a:r>
                  <a:rPr lang="en-US" altLang="zh-CN" b="0" dirty="0"/>
                  <a:t>             </a:t>
                </a:r>
                <a14:m>
                  <m:oMath xmlns:m="http://schemas.openxmlformats.org/officeDocument/2006/math">
                    <m:r>
                      <a:rPr lang="en-US" altLang="zh-CN" b="0" i="1" smtClean="0">
                        <a:solidFill>
                          <a:srgbClr val="FF0000"/>
                        </a:solidFill>
                        <a:latin typeface="Cambria Math" panose="02040503050406030204" pitchFamily="18" charset="0"/>
                      </a:rPr>
                      <m:t>−5</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r>
                      <a:rPr lang="en-US" altLang="zh-CN" b="0" i="1" smtClean="0">
                        <a:solidFill>
                          <a:srgbClr val="008000"/>
                        </a:solidFill>
                        <a:latin typeface="Cambria Math" panose="02040503050406030204" pitchFamily="18" charset="0"/>
                      </a:rPr>
                      <m:t>+9</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2</m:t>
                        </m:r>
                      </m:sub>
                    </m:sSub>
                    <m:r>
                      <a:rPr lang="en-US" altLang="zh-CN" b="0" i="1" smtClean="0">
                        <a:solidFill>
                          <a:srgbClr val="008000"/>
                        </a:solidFill>
                        <a:latin typeface="Cambria Math" panose="02040503050406030204" pitchFamily="18" charset="0"/>
                      </a:rPr>
                      <m:t>+1</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3</m:t>
                        </m:r>
                      </m:sub>
                    </m:sSub>
                    <m:r>
                      <a:rPr lang="en-US" altLang="zh-CN" b="0" i="1" smtClean="0">
                        <a:solidFill>
                          <a:srgbClr val="008000"/>
                        </a:solidFill>
                        <a:latin typeface="Cambria Math" panose="02040503050406030204" pitchFamily="18" charset="0"/>
                      </a:rPr>
                      <m:t>+12</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4</m:t>
                        </m:r>
                      </m:sub>
                    </m:sSub>
                    <m:r>
                      <a:rPr lang="en-US" altLang="zh-CN" b="0" i="1" smtClean="0">
                        <a:solidFill>
                          <a:srgbClr val="008000"/>
                        </a:solidFill>
                        <a:latin typeface="Cambria Math" panose="02040503050406030204" pitchFamily="18" charset="0"/>
                      </a:rPr>
                      <m:t>+7</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5</m:t>
                        </m:r>
                      </m:sub>
                    </m:sSub>
                  </m:oMath>
                </a14:m>
                <a:endParaRPr lang="en-US" altLang="zh-CN" b="0" i="1" dirty="0">
                  <a:latin typeface="Cambria Math" panose="02040503050406030204" pitchFamily="18" charset="0"/>
                </a:endParaRPr>
              </a:p>
              <a:p>
                <a:r>
                  <a:rPr lang="en-US" altLang="zh-CN" b="0" dirty="0"/>
                  <a:t>             </a:t>
                </a:r>
                <a14:m>
                  <m:oMath xmlns:m="http://schemas.openxmlformats.org/officeDocument/2006/math">
                    <m:r>
                      <a:rPr lang="en-US" altLang="zh-CN" b="0" i="1" smtClean="0">
                        <a:solidFill>
                          <a:srgbClr val="FF0000"/>
                        </a:solidFill>
                        <a:latin typeface="Cambria Math" panose="02040503050406030204" pitchFamily="18" charset="0"/>
                      </a:rPr>
                      <m:t>−12</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2</m:t>
                        </m:r>
                      </m:sub>
                    </m:sSub>
                    <m:r>
                      <a:rPr lang="en-US" altLang="zh-CN" b="0" i="1" smtClean="0">
                        <a:solidFill>
                          <a:srgbClr val="008000"/>
                        </a:solidFill>
                        <a:latin typeface="Cambria Math" panose="02040503050406030204" pitchFamily="18" charset="0"/>
                      </a:rPr>
                      <m:t>+8</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4</m:t>
                        </m:r>
                      </m:sub>
                    </m:sSub>
                    <m:r>
                      <a:rPr lang="en-US" altLang="zh-CN" b="0" i="1" smtClean="0">
                        <a:solidFill>
                          <a:srgbClr val="008000"/>
                        </a:solidFill>
                        <a:latin typeface="Cambria Math" panose="02040503050406030204" pitchFamily="18" charset="0"/>
                      </a:rPr>
                      <m:t>+4</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2</m:t>
                        </m:r>
                      </m:sub>
                    </m:s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3</m:t>
                        </m:r>
                      </m:sub>
                    </m:sSub>
                    <m:r>
                      <a:rPr lang="en-US" altLang="zh-CN" b="0" i="1" smtClean="0">
                        <a:solidFill>
                          <a:srgbClr val="FF0000"/>
                        </a:solidFill>
                        <a:latin typeface="Cambria Math" panose="02040503050406030204" pitchFamily="18" charset="0"/>
                      </a:rPr>
                      <m:t>−10</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2</m:t>
                        </m:r>
                      </m:sub>
                    </m:s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4</m:t>
                        </m:r>
                      </m:sub>
                    </m:sSub>
                    <m:r>
                      <a:rPr lang="en-US" altLang="zh-CN" b="0" i="1" smtClean="0">
                        <a:solidFill>
                          <a:srgbClr val="FF0000"/>
                        </a:solidFill>
                        <a:latin typeface="Cambria Math" panose="02040503050406030204" pitchFamily="18" charset="0"/>
                      </a:rPr>
                      <m:t>−6</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3</m:t>
                        </m:r>
                      </m:sub>
                    </m:s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4</m:t>
                        </m:r>
                      </m:sub>
                    </m:sSub>
                    <m:r>
                      <a:rPr lang="en-US" altLang="zh-CN" b="0" i="1" smtClean="0">
                        <a:solidFill>
                          <a:srgbClr val="FF0000"/>
                        </a:solidFill>
                        <a:latin typeface="Cambria Math" panose="02040503050406030204" pitchFamily="18" charset="0"/>
                      </a:rPr>
                      <m:t>−8</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4</m:t>
                        </m:r>
                      </m:sub>
                    </m:s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5</m:t>
                        </m:r>
                      </m:sub>
                    </m:sSub>
                  </m:oMath>
                </a14:m>
                <a:endParaRPr lang="zh-CN" altLang="en-US" dirty="0"/>
              </a:p>
            </p:txBody>
          </p:sp>
        </mc:Choice>
        <mc:Fallback xmlns="">
          <p:sp>
            <p:nvSpPr>
              <p:cNvPr id="13" name="文本框 12">
                <a:extLst>
                  <a:ext uri="{FF2B5EF4-FFF2-40B4-BE49-F238E27FC236}">
                    <a16:creationId xmlns:a16="http://schemas.microsoft.com/office/drawing/2014/main" id="{6F955273-BFF3-3CEC-F534-63D15DC859B8}"/>
                  </a:ext>
                </a:extLst>
              </p:cNvPr>
              <p:cNvSpPr txBox="1">
                <a:spLocks noRot="1" noChangeAspect="1" noMove="1" noResize="1" noEditPoints="1" noAdjustHandles="1" noChangeArrowheads="1" noChangeShapeType="1" noTextEdit="1"/>
              </p:cNvSpPr>
              <p:nvPr/>
            </p:nvSpPr>
            <p:spPr>
              <a:xfrm>
                <a:off x="6021472" y="3299483"/>
                <a:ext cx="6121997" cy="830997"/>
              </a:xfrm>
              <a:prstGeom prst="rect">
                <a:avLst/>
              </a:prstGeom>
              <a:blipFill>
                <a:blip r:embed="rId3"/>
                <a:stretch>
                  <a:fillRect l="-1793" b="-438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A6DC3762-8080-58CA-174D-FDE4485FEB75}"/>
                  </a:ext>
                </a:extLst>
              </p:cNvPr>
              <p:cNvSpPr txBox="1"/>
              <p:nvPr/>
            </p:nvSpPr>
            <p:spPr>
              <a:xfrm>
                <a:off x="6047469" y="4280670"/>
                <a:ext cx="6096000" cy="120032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𝑚𝑎𝑥</m:t>
                          </m:r>
                        </m:sub>
                      </m:sSub>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13</m:t>
                      </m:r>
                      <m:r>
                        <a:rPr lang="en-US" altLang="zh-CN" b="0" i="1" smtClean="0">
                          <a:solidFill>
                            <a:srgbClr val="008000"/>
                          </a:solidFill>
                          <a:latin typeface="Cambria Math" panose="02040503050406030204" pitchFamily="18" charset="0"/>
                          <a:ea typeface="Cambria Math" panose="02040503050406030204" pitchFamily="18" charset="0"/>
                        </a:rPr>
                        <m:t>+9+1+12+7+8+4</m:t>
                      </m:r>
                      <m:r>
                        <a:rPr lang="en-US" altLang="zh-CN" b="0" i="1" smtClean="0">
                          <a:latin typeface="Cambria Math" panose="02040503050406030204" pitchFamily="18" charset="0"/>
                          <a:ea typeface="Cambria Math" panose="02040503050406030204" pitchFamily="18" charset="0"/>
                        </a:rPr>
                        <m:t>=54</m:t>
                      </m:r>
                    </m:oMath>
                  </m:oMathPara>
                </a14:m>
                <a:endParaRPr lang="en-US" altLang="zh-CN" dirty="0"/>
              </a:p>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𝑚𝑖𝑛</m:t>
                          </m:r>
                        </m:sub>
                      </m:sSub>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13</m:t>
                      </m:r>
                      <m:r>
                        <a:rPr lang="en-US" altLang="zh-CN" b="0" i="1" smtClean="0">
                          <a:solidFill>
                            <a:srgbClr val="FF0000"/>
                          </a:solidFill>
                          <a:latin typeface="Cambria Math" panose="02040503050406030204" pitchFamily="18" charset="0"/>
                          <a:ea typeface="Cambria Math" panose="02040503050406030204" pitchFamily="18" charset="0"/>
                        </a:rPr>
                        <m:t>−5−12−10−6−8</m:t>
                      </m:r>
                      <m:r>
                        <a:rPr lang="en-US" altLang="zh-CN" b="0" i="1" smtClean="0">
                          <a:latin typeface="Cambria Math" panose="02040503050406030204" pitchFamily="18" charset="0"/>
                          <a:ea typeface="Cambria Math" panose="02040503050406030204" pitchFamily="18" charset="0"/>
                        </a:rPr>
                        <m:t>=−28</m:t>
                      </m:r>
                    </m:oMath>
                  </m:oMathPara>
                </a14:m>
                <a:endParaRPr lang="en-US" altLang="zh-CN" dirty="0"/>
              </a:p>
              <a:p>
                <a:endParaRPr lang="en-US" altLang="zh-CN" dirty="0"/>
              </a:p>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𝑤</m:t>
                      </m:r>
                      <m:r>
                        <a:rPr lang="en-US" altLang="zh-CN" b="0" i="1" smtClean="0">
                          <a:latin typeface="Cambria Math" panose="02040503050406030204" pitchFamily="18" charset="0"/>
                        </a:rPr>
                        <m:t>&gt;54−</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−28</m:t>
                          </m:r>
                        </m:e>
                      </m:d>
                      <m:r>
                        <a:rPr lang="en-US" altLang="zh-CN" b="0" i="1" smtClean="0">
                          <a:latin typeface="Cambria Math" panose="02040503050406030204" pitchFamily="18" charset="0"/>
                        </a:rPr>
                        <m:t>=82</m:t>
                      </m:r>
                    </m:oMath>
                  </m:oMathPara>
                </a14:m>
                <a:endParaRPr lang="zh-CN" altLang="en-US" dirty="0"/>
              </a:p>
            </p:txBody>
          </p:sp>
        </mc:Choice>
        <mc:Fallback xmlns="">
          <p:sp>
            <p:nvSpPr>
              <p:cNvPr id="15" name="文本框 14">
                <a:extLst>
                  <a:ext uri="{FF2B5EF4-FFF2-40B4-BE49-F238E27FC236}">
                    <a16:creationId xmlns:a16="http://schemas.microsoft.com/office/drawing/2014/main" id="{A6DC3762-8080-58CA-174D-FDE4485FEB75}"/>
                  </a:ext>
                </a:extLst>
              </p:cNvPr>
              <p:cNvSpPr txBox="1">
                <a:spLocks noRot="1" noChangeAspect="1" noMove="1" noResize="1" noEditPoints="1" noAdjustHandles="1" noChangeArrowheads="1" noChangeShapeType="1" noTextEdit="1"/>
              </p:cNvSpPr>
              <p:nvPr/>
            </p:nvSpPr>
            <p:spPr>
              <a:xfrm>
                <a:off x="6047469" y="4280670"/>
                <a:ext cx="6096000" cy="1200329"/>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BD5987B7-0051-EAE2-C239-5F7AC74570EB}"/>
                  </a:ext>
                </a:extLst>
              </p:cNvPr>
              <p:cNvSpPr txBox="1"/>
              <p:nvPr/>
            </p:nvSpPr>
            <p:spPr>
              <a:xfrm>
                <a:off x="5866861" y="5723026"/>
                <a:ext cx="6457217" cy="923330"/>
              </a:xfrm>
              <a:prstGeom prst="rect">
                <a:avLst/>
              </a:prstGeom>
              <a:noFill/>
            </p:spPr>
            <p:txBody>
              <a:bodyPr wrap="none" rtlCol="0">
                <a:spAutoFit/>
              </a:bodyPr>
              <a:lstStyle/>
              <a:p>
                <a:r>
                  <a:rPr lang="ja-JP" altLang="en-US" dirty="0"/>
                  <a:t>方法は簡単であるが、得られた</a:t>
                </a:r>
                <a:r>
                  <a:rPr lang="ja-JP" altLang="en-US" b="0" i="0" dirty="0">
                    <a:solidFill>
                      <a:srgbClr val="374151"/>
                    </a:solidFill>
                    <a:effectLst/>
                    <a:latin typeface="Söhne"/>
                  </a:rPr>
                  <a:t>上限と下限がルーズ（</a:t>
                </a:r>
                <a:r>
                  <a:rPr lang="en-US" altLang="ja-JP" b="0" i="0" dirty="0">
                    <a:solidFill>
                      <a:srgbClr val="374151"/>
                    </a:solidFill>
                    <a:effectLst/>
                    <a:latin typeface="Söhne"/>
                  </a:rPr>
                  <a:t>loose</a:t>
                </a:r>
                <a:r>
                  <a:rPr lang="ja-JP" altLang="en-US" b="0" i="0" dirty="0">
                    <a:solidFill>
                      <a:srgbClr val="374151"/>
                    </a:solidFill>
                    <a:effectLst/>
                    <a:latin typeface="Söhne"/>
                  </a:rPr>
                  <a:t>）</a:t>
                </a:r>
                <a:endParaRPr lang="en-US" altLang="ja-JP" b="0" i="0" dirty="0">
                  <a:solidFill>
                    <a:srgbClr val="374151"/>
                  </a:solidFill>
                  <a:effectLst/>
                  <a:latin typeface="Söhne"/>
                </a:endParaRPr>
              </a:p>
              <a:p>
                <a14:m>
                  <m:oMath xmlns:m="http://schemas.openxmlformats.org/officeDocument/2006/math">
                    <m:r>
                      <a:rPr lang="en-US" altLang="zh-CN" i="1" smtClean="0">
                        <a:latin typeface="Cambria Math" panose="02040503050406030204" pitchFamily="18" charset="0"/>
                      </a:rPr>
                      <m:t>5</m:t>
                    </m:r>
                    <m:r>
                      <a:rPr lang="en-US" altLang="zh-CN" b="0" i="1" smtClean="0">
                        <a:latin typeface="Cambria Math" panose="02040503050406030204" pitchFamily="18" charset="0"/>
                      </a:rPr>
                      <m:t>4</m:t>
                    </m:r>
                  </m:oMath>
                </a14:m>
                <a:r>
                  <a:rPr lang="ja-JP" altLang="en-US" dirty="0"/>
                  <a:t>が大きすぎて、</a:t>
                </a:r>
                <a:r>
                  <a:rPr lang="en-US" altLang="zh-CN" dirty="0"/>
                  <a:t> </a:t>
                </a:r>
                <a14:m>
                  <m:oMath xmlns:m="http://schemas.openxmlformats.org/officeDocument/2006/math">
                    <m:r>
                      <a:rPr lang="en-US" altLang="zh-CN" b="0" i="1" smtClean="0">
                        <a:latin typeface="Cambria Math" panose="02040503050406030204" pitchFamily="18" charset="0"/>
                      </a:rPr>
                      <m:t>−28</m:t>
                    </m:r>
                  </m:oMath>
                </a14:m>
                <a:r>
                  <a:rPr lang="ja-JP" altLang="en-US" dirty="0"/>
                  <a:t>が小さすぎる。</a:t>
                </a:r>
                <a:endParaRPr lang="en-US" altLang="ja-JP" dirty="0"/>
              </a:p>
              <a:p>
                <a:r>
                  <a:rPr lang="ja-JP" altLang="en-US" dirty="0"/>
                  <a:t>ほとんどの場合、実際に取れないかもしれない</a:t>
                </a:r>
                <a:endParaRPr lang="zh-CN" altLang="en-US" dirty="0"/>
              </a:p>
            </p:txBody>
          </p:sp>
        </mc:Choice>
        <mc:Fallback xmlns="">
          <p:sp>
            <p:nvSpPr>
              <p:cNvPr id="16" name="文本框 15">
                <a:extLst>
                  <a:ext uri="{FF2B5EF4-FFF2-40B4-BE49-F238E27FC236}">
                    <a16:creationId xmlns:a16="http://schemas.microsoft.com/office/drawing/2014/main" id="{BD5987B7-0051-EAE2-C239-5F7AC74570EB}"/>
                  </a:ext>
                </a:extLst>
              </p:cNvPr>
              <p:cNvSpPr txBox="1">
                <a:spLocks noRot="1" noChangeAspect="1" noMove="1" noResize="1" noEditPoints="1" noAdjustHandles="1" noChangeArrowheads="1" noChangeShapeType="1" noTextEdit="1"/>
              </p:cNvSpPr>
              <p:nvPr/>
            </p:nvSpPr>
            <p:spPr>
              <a:xfrm>
                <a:off x="5866861" y="5723026"/>
                <a:ext cx="6457217" cy="923330"/>
              </a:xfrm>
              <a:prstGeom prst="rect">
                <a:avLst/>
              </a:prstGeom>
              <a:blipFill>
                <a:blip r:embed="rId5"/>
                <a:stretch>
                  <a:fillRect l="-755" t="-3974" r="-94" b="-1059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A5EDE618-A3EC-23E0-21B7-7F7993C25BC7}"/>
                  </a:ext>
                </a:extLst>
              </p:cNvPr>
              <p:cNvSpPr txBox="1"/>
              <p:nvPr/>
            </p:nvSpPr>
            <p:spPr>
              <a:xfrm>
                <a:off x="173139" y="1116575"/>
                <a:ext cx="4808436" cy="1111202"/>
              </a:xfrm>
              <a:prstGeom prst="rect">
                <a:avLst/>
              </a:prstGeom>
              <a:noFill/>
            </p:spPr>
            <p:txBody>
              <a:bodyPr wrap="square">
                <a:spAutoFit/>
              </a:bodyPr>
              <a:lstStyle/>
              <a:p>
                <a:r>
                  <a:rPr lang="ja-JP" altLang="en-US" dirty="0"/>
                  <a:t>目的関数：</a:t>
                </a:r>
                <a:endParaRPr lang="en-US" altLang="zh-CN" dirty="0"/>
              </a:p>
              <a:p>
                <a:pPr/>
                <a14:m>
                  <m:oMathPara xmlns:m="http://schemas.openxmlformats.org/officeDocument/2006/math">
                    <m:oMathParaPr>
                      <m:jc m:val="centerGroup"/>
                    </m:oMathParaPr>
                    <m:oMath xmlns:m="http://schemas.openxmlformats.org/officeDocument/2006/math">
                      <m:r>
                        <a:rPr lang="en-US" altLang="zh-CN" sz="1600" b="0" i="1" smtClean="0">
                          <a:latin typeface="Cambria Math" panose="02040503050406030204" pitchFamily="18" charset="0"/>
                        </a:rPr>
                        <m:t>𝑓</m:t>
                      </m:r>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𝑥</m:t>
                      </m:r>
                      <m:r>
                        <a:rPr lang="en-US" altLang="zh-CN" sz="1600" b="0" i="1" smtClean="0">
                          <a:latin typeface="Cambria Math" panose="02040503050406030204" pitchFamily="18" charset="0"/>
                        </a:rPr>
                        <m:t>)=</m:t>
                      </m:r>
                      <m:sSub>
                        <m:sSubPr>
                          <m:ctrlPr>
                            <a:rPr lang="en-US" altLang="zh-CN" sz="1600" i="1" smtClean="0">
                              <a:latin typeface="Cambria Math" panose="02040503050406030204" pitchFamily="18" charset="0"/>
                            </a:rPr>
                          </m:ctrlPr>
                        </m:sSubPr>
                        <m:e>
                          <m:r>
                            <a:rPr lang="en-US" altLang="zh-CN" sz="1600" b="0" i="1" smtClean="0">
                              <a:latin typeface="Cambria Math" panose="02040503050406030204" pitchFamily="18" charset="0"/>
                            </a:rPr>
                            <m:t>𝑐</m:t>
                          </m:r>
                        </m:e>
                        <m:sub>
                          <m:r>
                            <a:rPr lang="en-US" altLang="zh-CN" sz="1600" b="0" i="1" smtClean="0">
                              <a:latin typeface="Cambria Math" panose="02040503050406030204" pitchFamily="18" charset="0"/>
                            </a:rPr>
                            <m:t>0</m:t>
                          </m:r>
                        </m:sub>
                      </m:sSub>
                      <m:r>
                        <a:rPr lang="en-US" altLang="zh-CN" sz="1600" b="0" i="1" smtClean="0">
                          <a:latin typeface="Cambria Math" panose="02040503050406030204" pitchFamily="18" charset="0"/>
                        </a:rPr>
                        <m:t>+</m:t>
                      </m:r>
                      <m:nary>
                        <m:naryPr>
                          <m:chr m:val="∑"/>
                          <m:ctrlPr>
                            <a:rPr lang="en-US" altLang="zh-CN" sz="1600" i="1" smtClean="0">
                              <a:latin typeface="Cambria Math" panose="02040503050406030204" pitchFamily="18" charset="0"/>
                            </a:rPr>
                          </m:ctrlPr>
                        </m:naryPr>
                        <m:sub>
                          <m:r>
                            <m:rPr>
                              <m:brk m:alnAt="23"/>
                            </m:rPr>
                            <a:rPr lang="en-US" altLang="zh-CN" sz="1600" i="1">
                              <a:latin typeface="Cambria Math" panose="02040503050406030204" pitchFamily="18" charset="0"/>
                            </a:rPr>
                            <m:t>𝑖</m:t>
                          </m:r>
                          <m:r>
                            <a:rPr lang="en-US" altLang="zh-CN" sz="1600" i="1">
                              <a:latin typeface="Cambria Math" panose="02040503050406030204" pitchFamily="18" charset="0"/>
                            </a:rPr>
                            <m:t>=1</m:t>
                          </m:r>
                        </m:sub>
                        <m:sup>
                          <m:r>
                            <a:rPr lang="en-US" altLang="zh-CN" sz="1600" i="1">
                              <a:latin typeface="Cambria Math" panose="02040503050406030204" pitchFamily="18" charset="0"/>
                            </a:rPr>
                            <m:t>𝑛</m:t>
                          </m:r>
                        </m:sup>
                        <m:e>
                          <m:sSub>
                            <m:sSubPr>
                              <m:ctrlPr>
                                <a:rPr lang="en-US" altLang="zh-CN" sz="1600" i="1">
                                  <a:latin typeface="Cambria Math" panose="02040503050406030204" pitchFamily="18" charset="0"/>
                                </a:rPr>
                              </m:ctrlPr>
                            </m:sSubPr>
                            <m:e>
                              <m:r>
                                <a:rPr lang="en-US" altLang="zh-CN" sz="1600" b="0" i="1" smtClean="0">
                                  <a:latin typeface="Cambria Math" panose="02040503050406030204" pitchFamily="18" charset="0"/>
                                </a:rPr>
                                <m:t>𝑐</m:t>
                              </m:r>
                            </m:e>
                            <m:sub>
                              <m:r>
                                <a:rPr lang="en-US" altLang="zh-CN" sz="1600" i="1">
                                  <a:latin typeface="Cambria Math" panose="02040503050406030204" pitchFamily="18" charset="0"/>
                                </a:rPr>
                                <m:t>𝑖</m:t>
                              </m:r>
                            </m:sub>
                          </m:sSub>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𝑥</m:t>
                              </m:r>
                            </m:e>
                            <m:sub>
                              <m:r>
                                <a:rPr lang="en-US" altLang="zh-CN" sz="1600" i="1">
                                  <a:latin typeface="Cambria Math" panose="02040503050406030204" pitchFamily="18" charset="0"/>
                                </a:rPr>
                                <m:t>𝑖</m:t>
                              </m:r>
                            </m:sub>
                          </m:sSub>
                        </m:e>
                      </m:nary>
                      <m:r>
                        <a:rPr lang="en-US" altLang="zh-CN" sz="1600" i="1">
                          <a:latin typeface="Cambria Math" panose="02040503050406030204" pitchFamily="18" charset="0"/>
                        </a:rPr>
                        <m:t>+</m:t>
                      </m:r>
                      <m:nary>
                        <m:naryPr>
                          <m:chr m:val="∑"/>
                          <m:ctrlPr>
                            <a:rPr lang="en-US" altLang="zh-CN" sz="1600" i="1">
                              <a:latin typeface="Cambria Math" panose="02040503050406030204" pitchFamily="18" charset="0"/>
                            </a:rPr>
                          </m:ctrlPr>
                        </m:naryPr>
                        <m:sub>
                          <m:r>
                            <m:rPr>
                              <m:brk m:alnAt="15"/>
                            </m:rPr>
                            <a:rPr lang="en-US" altLang="zh-CN" sz="1600" b="0" i="1" smtClean="0">
                              <a:latin typeface="Cambria Math" panose="02040503050406030204" pitchFamily="18" charset="0"/>
                            </a:rPr>
                            <m:t>1</m:t>
                          </m:r>
                          <m:r>
                            <a:rPr lang="en-US" altLang="zh-CN" sz="1600" b="0" i="1" smtClean="0">
                              <a:latin typeface="Cambria Math" panose="02040503050406030204" pitchFamily="18" charset="0"/>
                              <a:ea typeface="Cambria Math" panose="02040503050406030204" pitchFamily="18" charset="0"/>
                            </a:rPr>
                            <m:t>≤</m:t>
                          </m:r>
                          <m:r>
                            <m:rPr>
                              <m:brk m:alnAt="23"/>
                            </m:rPr>
                            <a:rPr lang="en-US" altLang="zh-CN" sz="1600" i="1">
                              <a:latin typeface="Cambria Math" panose="02040503050406030204" pitchFamily="18" charset="0"/>
                            </a:rPr>
                            <m:t>𝑖</m:t>
                          </m:r>
                          <m:r>
                            <a:rPr lang="en-US" altLang="zh-CN" sz="1600" i="1">
                              <a:latin typeface="Cambria Math" panose="02040503050406030204" pitchFamily="18" charset="0"/>
                            </a:rPr>
                            <m:t>&lt;</m:t>
                          </m:r>
                          <m:r>
                            <a:rPr lang="en-US" altLang="zh-CN" sz="1600" i="1">
                              <a:latin typeface="Cambria Math" panose="02040503050406030204" pitchFamily="18" charset="0"/>
                            </a:rPr>
                            <m:t>𝑗</m:t>
                          </m:r>
                          <m:r>
                            <a:rPr lang="en-US" altLang="zh-CN" sz="1600" i="1" smtClean="0">
                              <a:latin typeface="Cambria Math" panose="02040503050406030204" pitchFamily="18" charset="0"/>
                              <a:ea typeface="Cambria Math" panose="02040503050406030204" pitchFamily="18" charset="0"/>
                            </a:rPr>
                            <m:t>≤</m:t>
                          </m:r>
                          <m:r>
                            <a:rPr lang="en-US" altLang="zh-CN" sz="1600" b="0" i="1" smtClean="0">
                              <a:latin typeface="Cambria Math" panose="02040503050406030204" pitchFamily="18" charset="0"/>
                              <a:ea typeface="Cambria Math" panose="02040503050406030204" pitchFamily="18" charset="0"/>
                            </a:rPr>
                            <m:t>𝑛</m:t>
                          </m:r>
                        </m:sub>
                        <m:sup/>
                        <m:e>
                          <m:sSub>
                            <m:sSubPr>
                              <m:ctrlPr>
                                <a:rPr lang="en-US" altLang="zh-CN" sz="1600" i="1">
                                  <a:latin typeface="Cambria Math" panose="02040503050406030204" pitchFamily="18" charset="0"/>
                                </a:rPr>
                              </m:ctrlPr>
                            </m:sSubPr>
                            <m:e>
                              <m:r>
                                <a:rPr lang="en-US" altLang="zh-CN" sz="1600" b="0" i="1" smtClean="0">
                                  <a:latin typeface="Cambria Math" panose="02040503050406030204" pitchFamily="18" charset="0"/>
                                </a:rPr>
                                <m:t>𝑐</m:t>
                              </m:r>
                            </m:e>
                            <m:sub>
                              <m:r>
                                <a:rPr lang="en-US" altLang="zh-CN" sz="1600" i="1">
                                  <a:latin typeface="Cambria Math" panose="02040503050406030204" pitchFamily="18" charset="0"/>
                                </a:rPr>
                                <m:t>𝑖𝑗</m:t>
                              </m:r>
                            </m:sub>
                          </m:sSub>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𝑥</m:t>
                              </m:r>
                            </m:e>
                            <m:sub>
                              <m:r>
                                <a:rPr lang="en-US" altLang="zh-CN" sz="1600" i="1">
                                  <a:latin typeface="Cambria Math" panose="02040503050406030204" pitchFamily="18" charset="0"/>
                                </a:rPr>
                                <m:t>𝑖</m:t>
                              </m:r>
                            </m:sub>
                          </m:sSub>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𝑥</m:t>
                              </m:r>
                            </m:e>
                            <m:sub>
                              <m:r>
                                <a:rPr lang="en-US" altLang="zh-CN" sz="1600" i="1">
                                  <a:latin typeface="Cambria Math" panose="02040503050406030204" pitchFamily="18" charset="0"/>
                                </a:rPr>
                                <m:t>𝑗</m:t>
                              </m:r>
                            </m:sub>
                          </m:sSub>
                        </m:e>
                      </m:nary>
                    </m:oMath>
                  </m:oMathPara>
                </a14:m>
                <a:endParaRPr lang="zh-CN" altLang="en-US" sz="1600" dirty="0"/>
              </a:p>
            </p:txBody>
          </p:sp>
        </mc:Choice>
        <mc:Fallback xmlns="">
          <p:sp>
            <p:nvSpPr>
              <p:cNvPr id="5" name="文本框 4">
                <a:extLst>
                  <a:ext uri="{FF2B5EF4-FFF2-40B4-BE49-F238E27FC236}">
                    <a16:creationId xmlns:a16="http://schemas.microsoft.com/office/drawing/2014/main" id="{A5EDE618-A3EC-23E0-21B7-7F7993C25BC7}"/>
                  </a:ext>
                </a:extLst>
              </p:cNvPr>
              <p:cNvSpPr txBox="1">
                <a:spLocks noRot="1" noChangeAspect="1" noMove="1" noResize="1" noEditPoints="1" noAdjustHandles="1" noChangeArrowheads="1" noChangeShapeType="1" noTextEdit="1"/>
              </p:cNvSpPr>
              <p:nvPr/>
            </p:nvSpPr>
            <p:spPr>
              <a:xfrm>
                <a:off x="173139" y="1116575"/>
                <a:ext cx="4808436" cy="1111202"/>
              </a:xfrm>
              <a:prstGeom prst="rect">
                <a:avLst/>
              </a:prstGeom>
              <a:blipFill>
                <a:blip r:embed="rId6"/>
                <a:stretch>
                  <a:fillRect l="-1014" t="-219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5FE26D7E-CCDF-CB6C-350C-EFEEE14356A0}"/>
                  </a:ext>
                </a:extLst>
              </p:cNvPr>
              <p:cNvSpPr txBox="1"/>
              <p:nvPr/>
            </p:nvSpPr>
            <p:spPr>
              <a:xfrm>
                <a:off x="5719389" y="1246771"/>
                <a:ext cx="5070747" cy="850810"/>
              </a:xfrm>
              <a:prstGeom prst="rect">
                <a:avLst/>
              </a:prstGeom>
              <a:noFill/>
              <a:ln>
                <a:solidFill>
                  <a:schemeClr val="tx1"/>
                </a:solidFill>
              </a:ln>
            </p:spPr>
            <p:txBody>
              <a:bodyPr wrap="none" rtlCol="0">
                <a:spAutoFit/>
              </a:bodyPr>
              <a:lstStyle/>
              <a:p>
                <a14:m>
                  <m:oMath xmlns:m="http://schemas.openxmlformats.org/officeDocument/2006/math">
                    <m:sSub>
                      <m:sSubPr>
                        <m:ctrlPr>
                          <a:rPr lang="en-US" altLang="zh-CN" sz="1600" i="1" smtClean="0">
                            <a:latin typeface="Cambria Math" panose="02040503050406030204" pitchFamily="18" charset="0"/>
                          </a:rPr>
                        </m:ctrlPr>
                      </m:sSubPr>
                      <m:e>
                        <m:r>
                          <a:rPr lang="en-US" altLang="zh-CN" sz="1600" i="1">
                            <a:latin typeface="Cambria Math" panose="02040503050406030204" pitchFamily="18" charset="0"/>
                          </a:rPr>
                          <m:t>𝑥</m:t>
                        </m:r>
                      </m:e>
                      <m:sub>
                        <m:r>
                          <a:rPr lang="en-US" altLang="zh-CN" sz="1600" i="1">
                            <a:latin typeface="Cambria Math" panose="02040503050406030204" pitchFamily="18" charset="0"/>
                          </a:rPr>
                          <m:t>𝑖</m:t>
                        </m:r>
                      </m:sub>
                    </m:sSub>
                    <m:r>
                      <a:rPr lang="en-US" altLang="zh-CN" sz="1600" b="0" i="1" smtClean="0">
                        <a:latin typeface="Cambria Math" panose="02040503050406030204" pitchFamily="18" charset="0"/>
                      </a:rPr>
                      <m:t> (0,1)</m:t>
                    </m:r>
                  </m:oMath>
                </a14:m>
                <a:r>
                  <a:rPr lang="ja-JP" altLang="en-US" sz="1600" dirty="0"/>
                  <a:t>   バイナリ変数</a:t>
                </a:r>
                <a:endParaRPr lang="en-US" altLang="ja-JP" sz="1600" dirty="0"/>
              </a:p>
              <a:p>
                <a:r>
                  <a:rPr lang="en-US" altLang="zh-CN" sz="1600" b="0" dirty="0"/>
                  <a:t>    </a:t>
                </a:r>
                <a14:m>
                  <m:oMath xmlns:m="http://schemas.openxmlformats.org/officeDocument/2006/math">
                    <m:r>
                      <a:rPr lang="en-US" altLang="zh-CN" sz="1600" b="0" i="1" smtClean="0">
                        <a:latin typeface="Cambria Math" panose="02040503050406030204" pitchFamily="18" charset="0"/>
                      </a:rPr>
                      <m:t>𝑐</m:t>
                    </m:r>
                  </m:oMath>
                </a14:m>
                <a:r>
                  <a:rPr lang="zh-CN" altLang="en-US" sz="1600" dirty="0"/>
                  <a:t>        </a:t>
                </a:r>
                <a14:m>
                  <m:oMath xmlns:m="http://schemas.openxmlformats.org/officeDocument/2006/math">
                    <m:sSub>
                      <m:sSubPr>
                        <m:ctrlPr>
                          <a:rPr lang="en-US" altLang="ja-JP" sz="1600" i="1" smtClean="0">
                            <a:latin typeface="Cambria Math" panose="02040503050406030204" pitchFamily="18" charset="0"/>
                          </a:rPr>
                        </m:ctrlPr>
                      </m:sSubPr>
                      <m:e>
                        <m:r>
                          <a:rPr lang="en-US" altLang="ja-JP" sz="1600" b="0" i="1" smtClean="0">
                            <a:latin typeface="Cambria Math" panose="02040503050406030204" pitchFamily="18" charset="0"/>
                          </a:rPr>
                          <m:t>𝑐</m:t>
                        </m:r>
                      </m:e>
                      <m:sub>
                        <m:r>
                          <a:rPr lang="en-US" altLang="ja-JP" sz="1600" b="0" i="1" smtClean="0">
                            <a:latin typeface="Cambria Math" panose="02040503050406030204" pitchFamily="18" charset="0"/>
                          </a:rPr>
                          <m:t>𝑖</m:t>
                        </m:r>
                      </m:sub>
                    </m:sSub>
                  </m:oMath>
                </a14:m>
                <a:r>
                  <a:rPr lang="ja-JP" altLang="en-US" sz="1600" dirty="0"/>
                  <a:t>一次項の係数</a:t>
                </a:r>
                <a:r>
                  <a:rPr lang="en-US" altLang="ja-JP" sz="1600" dirty="0"/>
                  <a:t> </a:t>
                </a:r>
                <a:r>
                  <a:rPr lang="ja-JP" altLang="en-US" sz="1600" dirty="0"/>
                  <a:t>、</a:t>
                </a:r>
                <a14:m>
                  <m:oMath xmlns:m="http://schemas.openxmlformats.org/officeDocument/2006/math">
                    <m:sSub>
                      <m:sSubPr>
                        <m:ctrlPr>
                          <a:rPr lang="en-US" altLang="ja-JP" sz="1600" i="1" dirty="0" smtClean="0">
                            <a:latin typeface="Cambria Math" panose="02040503050406030204" pitchFamily="18" charset="0"/>
                          </a:rPr>
                        </m:ctrlPr>
                      </m:sSubPr>
                      <m:e>
                        <m:r>
                          <a:rPr lang="en-US" altLang="ja-JP" sz="1600" b="0" i="1" dirty="0" smtClean="0">
                            <a:latin typeface="Cambria Math" panose="02040503050406030204" pitchFamily="18" charset="0"/>
                          </a:rPr>
                          <m:t>𝑐</m:t>
                        </m:r>
                      </m:e>
                      <m:sub>
                        <m:r>
                          <a:rPr lang="en-US" altLang="ja-JP" sz="1600" b="0" i="1" dirty="0" smtClean="0">
                            <a:latin typeface="Cambria Math" panose="02040503050406030204" pitchFamily="18" charset="0"/>
                          </a:rPr>
                          <m:t>𝑖𝑗</m:t>
                        </m:r>
                      </m:sub>
                    </m:sSub>
                  </m:oMath>
                </a14:m>
                <a:r>
                  <a:rPr lang="ja-JP" altLang="en-US" sz="1600" dirty="0"/>
                  <a:t>二次項の係数、</a:t>
                </a:r>
                <a14:m>
                  <m:oMath xmlns:m="http://schemas.openxmlformats.org/officeDocument/2006/math">
                    <m:sSub>
                      <m:sSubPr>
                        <m:ctrlPr>
                          <a:rPr lang="en-US" altLang="ja-JP" sz="1600" i="1" smtClean="0">
                            <a:latin typeface="Cambria Math" panose="02040503050406030204" pitchFamily="18" charset="0"/>
                          </a:rPr>
                        </m:ctrlPr>
                      </m:sSubPr>
                      <m:e>
                        <m:r>
                          <a:rPr lang="en-US" altLang="ja-JP" sz="1600" b="0" i="1" smtClean="0">
                            <a:latin typeface="Cambria Math" panose="02040503050406030204" pitchFamily="18" charset="0"/>
                          </a:rPr>
                          <m:t>𝑐</m:t>
                        </m:r>
                      </m:e>
                      <m:sub>
                        <m:r>
                          <a:rPr lang="en-US" altLang="ja-JP" sz="1600" b="0" i="1" smtClean="0">
                            <a:latin typeface="Cambria Math" panose="02040503050406030204" pitchFamily="18" charset="0"/>
                          </a:rPr>
                          <m:t>0</m:t>
                        </m:r>
                      </m:sub>
                    </m:sSub>
                  </m:oMath>
                </a14:m>
                <a:r>
                  <a:rPr lang="ja-JP" altLang="en-US" sz="1600" dirty="0"/>
                  <a:t>定数項</a:t>
                </a:r>
                <a:endParaRPr lang="en-US" altLang="ja-JP" sz="1600" dirty="0"/>
              </a:p>
              <a:p>
                <a:r>
                  <a:rPr lang="en-US" altLang="ja-JP" sz="1600" b="0" dirty="0"/>
                  <a:t>    </a:t>
                </a:r>
                <a14:m>
                  <m:oMath xmlns:m="http://schemas.openxmlformats.org/officeDocument/2006/math">
                    <m:r>
                      <a:rPr lang="en-US" altLang="ja-JP" sz="1600" b="0" i="1" smtClean="0">
                        <a:latin typeface="Cambria Math" panose="02040503050406030204" pitchFamily="18" charset="0"/>
                      </a:rPr>
                      <m:t>𝑛</m:t>
                    </m:r>
                  </m:oMath>
                </a14:m>
                <a:r>
                  <a:rPr lang="en-US" altLang="ja-JP" sz="1600" dirty="0"/>
                  <a:t>         </a:t>
                </a:r>
                <a:r>
                  <a:rPr lang="ja-JP" altLang="en-US" sz="1600" dirty="0"/>
                  <a:t>バイナリ変数の個数</a:t>
                </a:r>
                <a:r>
                  <a:rPr lang="en-US" altLang="ja-JP" sz="1600" dirty="0"/>
                  <a:t>   </a:t>
                </a:r>
              </a:p>
            </p:txBody>
          </p:sp>
        </mc:Choice>
        <mc:Fallback xmlns="">
          <p:sp>
            <p:nvSpPr>
              <p:cNvPr id="7" name="文本框 6">
                <a:extLst>
                  <a:ext uri="{FF2B5EF4-FFF2-40B4-BE49-F238E27FC236}">
                    <a16:creationId xmlns:a16="http://schemas.microsoft.com/office/drawing/2014/main" id="{5FE26D7E-CCDF-CB6C-350C-EFEEE14356A0}"/>
                  </a:ext>
                </a:extLst>
              </p:cNvPr>
              <p:cNvSpPr txBox="1">
                <a:spLocks noRot="1" noChangeAspect="1" noMove="1" noResize="1" noEditPoints="1" noAdjustHandles="1" noChangeArrowheads="1" noChangeShapeType="1" noTextEdit="1"/>
              </p:cNvSpPr>
              <p:nvPr/>
            </p:nvSpPr>
            <p:spPr>
              <a:xfrm>
                <a:off x="5719389" y="1246771"/>
                <a:ext cx="5070747" cy="850810"/>
              </a:xfrm>
              <a:prstGeom prst="rect">
                <a:avLst/>
              </a:prstGeom>
              <a:blipFill>
                <a:blip r:embed="rId7"/>
                <a:stretch>
                  <a:fillRect t="-1418" b="-7801"/>
                </a:stretch>
              </a:blipFill>
              <a:ln>
                <a:solidFill>
                  <a:schemeClr val="tx1"/>
                </a:solidFill>
              </a:ln>
            </p:spPr>
            <p:txBody>
              <a:bodyPr/>
              <a:lstStyle/>
              <a:p>
                <a:r>
                  <a:rPr lang="zh-CN" altLang="en-US">
                    <a:noFill/>
                  </a:rPr>
                  <a:t> </a:t>
                </a:r>
              </a:p>
            </p:txBody>
          </p:sp>
        </mc:Fallback>
      </mc:AlternateContent>
    </p:spTree>
    <p:extLst>
      <p:ext uri="{BB962C8B-B14F-4D97-AF65-F5344CB8AC3E}">
        <p14:creationId xmlns:p14="http://schemas.microsoft.com/office/powerpoint/2010/main" val="41063441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B6E63BE0-41B0-D57E-83CC-FD72E86CDDD2}"/>
              </a:ext>
            </a:extLst>
          </p:cNvPr>
          <p:cNvSpPr/>
          <p:nvPr/>
        </p:nvSpPr>
        <p:spPr>
          <a:xfrm>
            <a:off x="600364" y="992202"/>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63F05CBC-F035-ABE3-FD33-789197C7B356}"/>
              </a:ext>
            </a:extLst>
          </p:cNvPr>
          <p:cNvSpPr>
            <a:spLocks noGrp="1"/>
          </p:cNvSpPr>
          <p:nvPr>
            <p:ph type="title"/>
          </p:nvPr>
        </p:nvSpPr>
        <p:spPr>
          <a:xfrm>
            <a:off x="600364" y="202150"/>
            <a:ext cx="10532995" cy="598978"/>
          </a:xfrm>
        </p:spPr>
        <p:txBody>
          <a:bodyPr>
            <a:normAutofit fontScale="90000"/>
          </a:bodyPr>
          <a:lstStyle/>
          <a:p>
            <a:r>
              <a:rPr lang="en-US" altLang="zh-CN" sz="4400" dirty="0" err="1"/>
              <a:t>Posiform-negaform</a:t>
            </a:r>
            <a:endParaRPr kumimoji="1" lang="ja-JP" altLang="en-US" b="1" dirty="0"/>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5DC14960-A696-F428-1AF5-D3871B2C56F6}"/>
                  </a:ext>
                </a:extLst>
              </p:cNvPr>
              <p:cNvSpPr txBox="1"/>
              <p:nvPr/>
            </p:nvSpPr>
            <p:spPr>
              <a:xfrm>
                <a:off x="158851" y="1105400"/>
                <a:ext cx="5812684" cy="4925579"/>
              </a:xfrm>
              <a:prstGeom prst="rect">
                <a:avLst/>
              </a:prstGeom>
              <a:noFill/>
            </p:spPr>
            <p:txBody>
              <a:bodyPr wrap="square" rtlCol="0">
                <a:spAutoFit/>
              </a:bodyPr>
              <a:lstStyle/>
              <a:p>
                <a:r>
                  <a:rPr lang="ja-JP" altLang="en-US" sz="1400" dirty="0"/>
                  <a:t>補完二進数変数（</a:t>
                </a:r>
                <a:r>
                  <a:rPr lang="en-US" altLang="zh-CN" sz="1400" b="0" i="0" dirty="0">
                    <a:solidFill>
                      <a:srgbClr val="0F0F0F"/>
                    </a:solidFill>
                    <a:effectLst/>
                    <a:latin typeface="Söhne"/>
                  </a:rPr>
                  <a:t> complemented binary variables </a:t>
                </a:r>
                <a:r>
                  <a:rPr lang="ja-JP" altLang="en-US" sz="1400" dirty="0"/>
                  <a:t>）を導入する</a:t>
                </a:r>
                <a:endParaRPr lang="en-US" altLang="ja-JP" sz="1400" dirty="0"/>
              </a:p>
              <a:p>
                <a:endParaRPr lang="en-US" altLang="zh-CN" sz="1400" dirty="0"/>
              </a:p>
              <a:p>
                <a:pPr/>
                <a14:m>
                  <m:oMathPara xmlns:m="http://schemas.openxmlformats.org/officeDocument/2006/math">
                    <m:oMathParaPr>
                      <m:jc m:val="centerGroup"/>
                    </m:oMathParaPr>
                    <m:oMath xmlns:m="http://schemas.openxmlformats.org/officeDocument/2006/math">
                      <m:acc>
                        <m:accPr>
                          <m:chr m:val="̅"/>
                          <m:ctrlPr>
                            <a:rPr lang="zh-CN" altLang="en-US" sz="1400" i="1" smtClean="0">
                              <a:latin typeface="Cambria Math" panose="02040503050406030204" pitchFamily="18" charset="0"/>
                            </a:rPr>
                          </m:ctrlPr>
                        </m:accPr>
                        <m:e>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𝑖</m:t>
                              </m:r>
                            </m:sub>
                          </m:sSub>
                        </m:e>
                      </m:acc>
                      <m:r>
                        <a:rPr lang="en-US" altLang="zh-CN" sz="1400" b="0" i="1" smtClean="0">
                          <a:latin typeface="Cambria Math" panose="02040503050406030204" pitchFamily="18" charset="0"/>
                        </a:rPr>
                        <m:t>=1−</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𝑖</m:t>
                          </m:r>
                        </m:sub>
                      </m:sSub>
                    </m:oMath>
                  </m:oMathPara>
                </a14:m>
                <a:endParaRPr lang="en-US" altLang="zh-CN" sz="1400" dirty="0"/>
              </a:p>
              <a:p>
                <a:endParaRPr lang="en-US" altLang="zh-CN" sz="1400" dirty="0"/>
              </a:p>
              <a:p>
                <a:r>
                  <a:rPr lang="ja-JP" altLang="en-US" sz="1400" dirty="0"/>
                  <a:t>本来の目的関数：</a:t>
                </a:r>
                <a:endParaRPr lang="en-US" altLang="zh-CN" sz="1400" dirty="0"/>
              </a:p>
              <a:p>
                <a:pP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𝑓</m:t>
                      </m:r>
                      <m:d>
                        <m:dPr>
                          <m:ctrlPr>
                            <a:rPr lang="en-US" altLang="zh-CN" sz="1400" b="0" i="1" smtClean="0">
                              <a:latin typeface="Cambria Math" panose="02040503050406030204" pitchFamily="18" charset="0"/>
                            </a:rPr>
                          </m:ctrlPr>
                        </m:dPr>
                        <m:e>
                          <m:r>
                            <a:rPr lang="en-US" altLang="zh-CN" sz="1400" b="0" i="1" smtClean="0">
                              <a:latin typeface="Cambria Math" panose="02040503050406030204" pitchFamily="18" charset="0"/>
                            </a:rPr>
                            <m:t>𝑥</m:t>
                          </m:r>
                        </m:e>
                      </m:d>
                      <m:r>
                        <a:rPr lang="en-US" altLang="zh-CN" sz="1400" b="0" i="1" smtClean="0">
                          <a:latin typeface="Cambria Math" panose="02040503050406030204" pitchFamily="18" charset="0"/>
                        </a:rPr>
                        <m:t>=</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𝑐</m:t>
                          </m:r>
                        </m:e>
                        <m:sub>
                          <m:r>
                            <a:rPr lang="en-US" altLang="zh-CN" sz="1400" b="0" i="1" smtClean="0">
                              <a:latin typeface="Cambria Math" panose="02040503050406030204" pitchFamily="18" charset="0"/>
                            </a:rPr>
                            <m:t>0</m:t>
                          </m:r>
                        </m:sub>
                      </m:sSub>
                      <m:r>
                        <a:rPr lang="en-US" altLang="zh-CN" sz="1400" b="0" i="1" smtClean="0">
                          <a:latin typeface="Cambria Math" panose="02040503050406030204" pitchFamily="18" charset="0"/>
                        </a:rPr>
                        <m:t>+</m:t>
                      </m:r>
                      <m:nary>
                        <m:naryPr>
                          <m:chr m:val="∑"/>
                          <m:ctrlPr>
                            <a:rPr lang="en-US" altLang="zh-CN" sz="1400" b="0" i="1" smtClean="0">
                              <a:latin typeface="Cambria Math" panose="02040503050406030204" pitchFamily="18" charset="0"/>
                            </a:rPr>
                          </m:ctrlPr>
                        </m:naryPr>
                        <m:sub>
                          <m:r>
                            <m:rPr>
                              <m:brk m:alnAt="23"/>
                            </m:rP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=1</m:t>
                          </m:r>
                        </m:sub>
                        <m:sup>
                          <m:r>
                            <a:rPr lang="en-US" altLang="zh-CN" sz="1400" b="0" i="1" smtClean="0">
                              <a:latin typeface="Cambria Math" panose="02040503050406030204" pitchFamily="18" charset="0"/>
                            </a:rPr>
                            <m:t>𝑛</m:t>
                          </m:r>
                        </m:sup>
                        <m:e>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𝑐</m:t>
                              </m:r>
                            </m:e>
                            <m:sub>
                              <m:r>
                                <a:rPr lang="en-US" altLang="zh-CN" sz="1400" b="0" i="1" smtClean="0">
                                  <a:latin typeface="Cambria Math" panose="02040503050406030204" pitchFamily="18" charset="0"/>
                                </a:rPr>
                                <m:t>𝑖</m:t>
                              </m:r>
                            </m:sub>
                          </m:sSub>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𝑖</m:t>
                              </m:r>
                            </m:sub>
                          </m:sSub>
                        </m:e>
                      </m:nary>
                      <m:r>
                        <a:rPr lang="en-US" altLang="zh-CN" sz="1400" b="0" i="1" smtClean="0">
                          <a:latin typeface="Cambria Math" panose="02040503050406030204" pitchFamily="18" charset="0"/>
                        </a:rPr>
                        <m:t>+</m:t>
                      </m:r>
                      <m:nary>
                        <m:naryPr>
                          <m:chr m:val="∑"/>
                          <m:supHide m:val="on"/>
                          <m:ctrlPr>
                            <a:rPr lang="en-US" altLang="zh-CN" sz="1400" b="0" i="1" smtClean="0">
                              <a:latin typeface="Cambria Math" panose="02040503050406030204" pitchFamily="18" charset="0"/>
                            </a:rPr>
                          </m:ctrlPr>
                        </m:naryPr>
                        <m:sub>
                          <m:r>
                            <m:rPr>
                              <m:brk m:alnAt="7"/>
                            </m:rPr>
                            <a:rPr lang="en-US" altLang="zh-CN" sz="1400" b="0" i="1" smtClean="0">
                              <a:latin typeface="Cambria Math" panose="02040503050406030204" pitchFamily="18" charset="0"/>
                            </a:rPr>
                            <m:t>1</m:t>
                          </m:r>
                          <m:r>
                            <a:rPr lang="en-US" altLang="zh-CN" sz="1400" b="0" i="1" smtClean="0">
                              <a:latin typeface="Cambria Math" panose="02040503050406030204" pitchFamily="18" charset="0"/>
                              <a:ea typeface="Cambria Math" panose="02040503050406030204" pitchFamily="18" charset="0"/>
                            </a:rPr>
                            <m:t>≤</m:t>
                          </m:r>
                          <m:r>
                            <a:rPr lang="en-US" altLang="zh-CN" sz="1400" b="0" i="1" smtClean="0">
                              <a:latin typeface="Cambria Math" panose="02040503050406030204" pitchFamily="18" charset="0"/>
                              <a:ea typeface="Cambria Math" panose="02040503050406030204" pitchFamily="18" charset="0"/>
                            </a:rPr>
                            <m:t>𝑖</m:t>
                          </m:r>
                          <m:r>
                            <a:rPr lang="en-US" altLang="zh-CN" sz="1400" b="0" i="1" smtClean="0">
                              <a:latin typeface="Cambria Math" panose="02040503050406030204" pitchFamily="18" charset="0"/>
                              <a:ea typeface="Cambria Math" panose="02040503050406030204" pitchFamily="18" charset="0"/>
                            </a:rPr>
                            <m:t>&lt;</m:t>
                          </m:r>
                          <m:r>
                            <a:rPr lang="en-US" altLang="zh-CN" sz="1400" b="0" i="1" smtClean="0">
                              <a:latin typeface="Cambria Math" panose="02040503050406030204" pitchFamily="18" charset="0"/>
                              <a:ea typeface="Cambria Math" panose="02040503050406030204" pitchFamily="18" charset="0"/>
                            </a:rPr>
                            <m:t>𝑗</m:t>
                          </m:r>
                          <m:r>
                            <a:rPr lang="en-US" altLang="zh-CN" sz="1400" b="0" i="1" smtClean="0">
                              <a:latin typeface="Cambria Math" panose="02040503050406030204" pitchFamily="18" charset="0"/>
                              <a:ea typeface="Cambria Math" panose="02040503050406030204" pitchFamily="18" charset="0"/>
                            </a:rPr>
                            <m:t>≤</m:t>
                          </m:r>
                          <m:r>
                            <a:rPr lang="en-US" altLang="zh-CN" sz="1400" b="0" i="1" smtClean="0">
                              <a:latin typeface="Cambria Math" panose="02040503050406030204" pitchFamily="18" charset="0"/>
                              <a:ea typeface="Cambria Math" panose="02040503050406030204" pitchFamily="18" charset="0"/>
                            </a:rPr>
                            <m:t>𝑛</m:t>
                          </m:r>
                        </m:sub>
                        <m:sup/>
                        <m:e>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𝑐</m:t>
                              </m:r>
                            </m:e>
                            <m:sub>
                              <m:r>
                                <a:rPr lang="en-US" altLang="zh-CN" sz="1400" b="0" i="1" smtClean="0">
                                  <a:latin typeface="Cambria Math" panose="02040503050406030204" pitchFamily="18" charset="0"/>
                                </a:rPr>
                                <m:t>𝑖𝑗</m:t>
                              </m:r>
                            </m:sub>
                          </m:sSub>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𝑖</m:t>
                              </m:r>
                            </m:sub>
                          </m:sSub>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𝑗</m:t>
                              </m:r>
                            </m:sub>
                          </m:sSub>
                        </m:e>
                      </m:nary>
                    </m:oMath>
                  </m:oMathPara>
                </a14:m>
                <a:endParaRPr lang="en-US" altLang="zh-CN" sz="1400" dirty="0"/>
              </a:p>
              <a:p>
                <a:endParaRPr lang="en-US" altLang="zh-CN" sz="1400" dirty="0"/>
              </a:p>
              <a:p>
                <a:endParaRPr lang="en-US" altLang="zh-CN" sz="1400" dirty="0"/>
              </a:p>
              <a:p>
                <a:endParaRPr lang="en-US" altLang="zh-CN" sz="1400" dirty="0"/>
              </a:p>
              <a:p>
                <a:endParaRPr lang="en-US" altLang="zh-CN" sz="1400" dirty="0"/>
              </a:p>
              <a:p>
                <a:pPr/>
                <a14:m>
                  <m:oMathPara xmlns:m="http://schemas.openxmlformats.org/officeDocument/2006/math">
                    <m:oMathParaPr>
                      <m:jc m:val="centerGroup"/>
                    </m:oMathParaPr>
                    <m:oMath xmlns:m="http://schemas.openxmlformats.org/officeDocument/2006/math">
                      <m:r>
                        <a:rPr lang="zh-CN" altLang="en-US" sz="1400" i="1" smtClean="0">
                          <a:latin typeface="Cambria Math" panose="02040503050406030204" pitchFamily="18" charset="0"/>
                        </a:rPr>
                        <m:t>𝜑</m:t>
                      </m:r>
                      <m:d>
                        <m:dPr>
                          <m:ctrlPr>
                            <a:rPr lang="en-US" altLang="zh-CN" sz="1400" b="0" i="1" smtClean="0">
                              <a:latin typeface="Cambria Math" panose="02040503050406030204" pitchFamily="18" charset="0"/>
                            </a:rPr>
                          </m:ctrlPr>
                        </m:dPr>
                        <m:e>
                          <m:r>
                            <a:rPr lang="en-US" altLang="zh-CN" sz="1400" b="0" i="1" smtClean="0">
                              <a:latin typeface="Cambria Math" panose="02040503050406030204" pitchFamily="18" charset="0"/>
                            </a:rPr>
                            <m:t>𝑥</m:t>
                          </m:r>
                        </m:e>
                      </m:d>
                      <m:r>
                        <a:rPr lang="en-US" altLang="zh-CN" sz="1400" b="0" i="1" smtClean="0">
                          <a:latin typeface="Cambria Math" panose="02040503050406030204" pitchFamily="18" charset="0"/>
                        </a:rPr>
                        <m:t>=</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𝑎</m:t>
                          </m:r>
                        </m:e>
                        <m:sub>
                          <m:r>
                            <a:rPr lang="en-US" altLang="zh-CN" sz="1400" b="0" i="1" smtClean="0">
                              <a:latin typeface="Cambria Math" panose="02040503050406030204" pitchFamily="18" charset="0"/>
                            </a:rPr>
                            <m:t>0</m:t>
                          </m:r>
                        </m:sub>
                      </m:sSub>
                      <m:r>
                        <a:rPr lang="en-US" altLang="zh-CN" sz="1400" b="0" i="1" smtClean="0">
                          <a:latin typeface="Cambria Math" panose="02040503050406030204" pitchFamily="18" charset="0"/>
                        </a:rPr>
                        <m:t>+</m:t>
                      </m:r>
                      <m:nary>
                        <m:naryPr>
                          <m:chr m:val="∑"/>
                          <m:supHide m:val="on"/>
                          <m:ctrlPr>
                            <a:rPr lang="en-US" altLang="zh-CN" sz="1400" b="0" i="1" smtClean="0">
                              <a:latin typeface="Cambria Math" panose="02040503050406030204" pitchFamily="18" charset="0"/>
                            </a:rPr>
                          </m:ctrlPr>
                        </m:naryPr>
                        <m:sub>
                          <m:r>
                            <m:rPr>
                              <m:brk m:alnAt="7"/>
                            </m:rPr>
                            <a:rPr lang="en-US" altLang="zh-CN" sz="1400" b="0" i="1" smtClean="0">
                              <a:latin typeface="Cambria Math" panose="02040503050406030204" pitchFamily="18" charset="0"/>
                            </a:rPr>
                            <m:t>𝑢</m:t>
                          </m:r>
                          <m:r>
                            <a:rPr lang="en-US" altLang="zh-CN" sz="1400" b="0" i="1" smtClean="0">
                              <a:latin typeface="Cambria Math" panose="02040503050406030204" pitchFamily="18" charset="0"/>
                              <a:ea typeface="Cambria Math" panose="02040503050406030204" pitchFamily="18" charset="0"/>
                            </a:rPr>
                            <m:t>∈</m:t>
                          </m:r>
                          <m:r>
                            <a:rPr lang="en-US" altLang="zh-CN" sz="1400" b="0" i="1" smtClean="0">
                              <a:latin typeface="Cambria Math" panose="02040503050406030204" pitchFamily="18" charset="0"/>
                              <a:ea typeface="Cambria Math" panose="02040503050406030204" pitchFamily="18" charset="0"/>
                            </a:rPr>
                            <m:t>𝐿</m:t>
                          </m:r>
                        </m:sub>
                        <m:sup/>
                        <m:e>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𝑎</m:t>
                              </m:r>
                            </m:e>
                            <m:sub>
                              <m:r>
                                <a:rPr lang="en-US" altLang="zh-CN" sz="1400" b="0" i="1" smtClean="0">
                                  <a:latin typeface="Cambria Math" panose="02040503050406030204" pitchFamily="18" charset="0"/>
                                </a:rPr>
                                <m:t>𝑢</m:t>
                              </m:r>
                            </m:sub>
                          </m:sSub>
                          <m:r>
                            <a:rPr lang="en-US" altLang="zh-CN" sz="1400" b="0" i="1" smtClean="0">
                              <a:latin typeface="Cambria Math" panose="02040503050406030204" pitchFamily="18" charset="0"/>
                            </a:rPr>
                            <m:t>𝑢</m:t>
                          </m:r>
                        </m:e>
                      </m:nary>
                      <m:r>
                        <a:rPr lang="en-US" altLang="zh-CN" sz="1400" b="0" i="1" smtClean="0">
                          <a:latin typeface="Cambria Math" panose="02040503050406030204" pitchFamily="18" charset="0"/>
                        </a:rPr>
                        <m:t>+</m:t>
                      </m:r>
                      <m:nary>
                        <m:naryPr>
                          <m:chr m:val="∑"/>
                          <m:supHide m:val="on"/>
                          <m:ctrlPr>
                            <a:rPr lang="en-US" altLang="zh-CN" sz="1400" b="0" i="1" smtClean="0">
                              <a:latin typeface="Cambria Math" panose="02040503050406030204" pitchFamily="18" charset="0"/>
                            </a:rPr>
                          </m:ctrlPr>
                        </m:naryPr>
                        <m:sub>
                          <m:r>
                            <m:rPr>
                              <m:brk m:alnAt="7"/>
                            </m:rPr>
                            <a:rPr lang="en-US" altLang="zh-CN" sz="1400" b="0" i="1" smtClean="0">
                              <a:latin typeface="Cambria Math" panose="02040503050406030204" pitchFamily="18" charset="0"/>
                            </a:rPr>
                            <m:t>𝑢</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𝑣</m:t>
                          </m:r>
                          <m:r>
                            <a:rPr lang="en-US" altLang="zh-CN" sz="1400" b="0" i="1" smtClean="0">
                              <a:latin typeface="Cambria Math" panose="02040503050406030204" pitchFamily="18" charset="0"/>
                              <a:ea typeface="Cambria Math" panose="02040503050406030204" pitchFamily="18" charset="0"/>
                            </a:rPr>
                            <m:t>∈</m:t>
                          </m:r>
                          <m:r>
                            <a:rPr lang="en-US" altLang="zh-CN" sz="1400" b="0" i="1" smtClean="0">
                              <a:latin typeface="Cambria Math" panose="02040503050406030204" pitchFamily="18" charset="0"/>
                              <a:ea typeface="Cambria Math" panose="02040503050406030204" pitchFamily="18" charset="0"/>
                            </a:rPr>
                            <m:t>𝐿</m:t>
                          </m:r>
                        </m:sub>
                        <m:sup/>
                        <m:e>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𝑎</m:t>
                              </m:r>
                            </m:e>
                            <m:sub>
                              <m:r>
                                <a:rPr lang="en-US" altLang="zh-CN" sz="1400" b="0" i="1" smtClean="0">
                                  <a:latin typeface="Cambria Math" panose="02040503050406030204" pitchFamily="18" charset="0"/>
                                </a:rPr>
                                <m:t>𝑢𝑣</m:t>
                              </m:r>
                            </m:sub>
                          </m:sSub>
                          <m:r>
                            <a:rPr lang="en-US" altLang="zh-CN" sz="1400" b="0" i="1" smtClean="0">
                              <a:latin typeface="Cambria Math" panose="02040503050406030204" pitchFamily="18" charset="0"/>
                            </a:rPr>
                            <m:t>𝑢𝑣</m:t>
                          </m:r>
                        </m:e>
                      </m:nary>
                    </m:oMath>
                  </m:oMathPara>
                </a14:m>
                <a:endParaRPr lang="en-US" altLang="zh-CN" sz="1400" dirty="0"/>
              </a:p>
              <a:p>
                <a:pP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𝑢</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𝑣</m:t>
                      </m:r>
                      <m:r>
                        <a:rPr lang="en-US" altLang="zh-CN" sz="1400" b="0" i="1" smtClean="0">
                          <a:latin typeface="Cambria Math" panose="02040503050406030204" pitchFamily="18" charset="0"/>
                          <a:ea typeface="Cambria Math" panose="02040503050406030204" pitchFamily="18" charset="0"/>
                        </a:rPr>
                        <m:t>∈</m:t>
                      </m:r>
                      <m:r>
                        <a:rPr lang="en-US" altLang="zh-CN" sz="1400" b="0" i="1" smtClean="0">
                          <a:latin typeface="Cambria Math" panose="02040503050406030204" pitchFamily="18" charset="0"/>
                          <a:ea typeface="Cambria Math" panose="02040503050406030204" pitchFamily="18" charset="0"/>
                        </a:rPr>
                        <m:t>𝐿</m:t>
                      </m:r>
                      <m:r>
                        <a:rPr lang="en-US" altLang="zh-CN" sz="1400" b="0" i="1" smtClean="0">
                          <a:latin typeface="Cambria Math" panose="02040503050406030204" pitchFamily="18" charset="0"/>
                          <a:ea typeface="Cambria Math" panose="02040503050406030204" pitchFamily="18" charset="0"/>
                        </a:rPr>
                        <m:t>={</m:t>
                      </m:r>
                      <m:sSub>
                        <m:sSubPr>
                          <m:ctrlPr>
                            <a:rPr lang="en-US" altLang="zh-CN" sz="1400" b="0" i="1" smtClean="0">
                              <a:latin typeface="Cambria Math" panose="02040503050406030204" pitchFamily="18" charset="0"/>
                              <a:ea typeface="Cambria Math" panose="02040503050406030204" pitchFamily="18" charset="0"/>
                            </a:rPr>
                          </m:ctrlPr>
                        </m:sSubPr>
                        <m:e>
                          <m:r>
                            <a:rPr lang="en-US" altLang="zh-CN" sz="1400" b="0" i="1" smtClean="0">
                              <a:latin typeface="Cambria Math" panose="02040503050406030204" pitchFamily="18" charset="0"/>
                              <a:ea typeface="Cambria Math" panose="02040503050406030204" pitchFamily="18" charset="0"/>
                            </a:rPr>
                            <m:t>𝑥</m:t>
                          </m:r>
                        </m:e>
                        <m:sub>
                          <m:r>
                            <a:rPr lang="en-US" altLang="zh-CN" sz="1400" b="0" i="1" smtClean="0">
                              <a:latin typeface="Cambria Math" panose="02040503050406030204" pitchFamily="18" charset="0"/>
                              <a:ea typeface="Cambria Math" panose="02040503050406030204" pitchFamily="18" charset="0"/>
                            </a:rPr>
                            <m:t>1</m:t>
                          </m:r>
                        </m:sub>
                      </m:sSub>
                      <m:r>
                        <a:rPr lang="en-US" altLang="zh-CN" sz="1400" b="0" i="1" smtClean="0">
                          <a:latin typeface="Cambria Math" panose="02040503050406030204" pitchFamily="18" charset="0"/>
                          <a:ea typeface="Cambria Math" panose="02040503050406030204" pitchFamily="18" charset="0"/>
                        </a:rPr>
                        <m:t>…</m:t>
                      </m:r>
                      <m:sSub>
                        <m:sSubPr>
                          <m:ctrlPr>
                            <a:rPr lang="en-US" altLang="zh-CN" sz="1400" b="0" i="1" smtClean="0">
                              <a:latin typeface="Cambria Math" panose="02040503050406030204" pitchFamily="18" charset="0"/>
                              <a:ea typeface="Cambria Math" panose="02040503050406030204" pitchFamily="18" charset="0"/>
                            </a:rPr>
                          </m:ctrlPr>
                        </m:sSubPr>
                        <m:e>
                          <m:r>
                            <a:rPr lang="en-US" altLang="zh-CN" sz="1400" b="0" i="1" smtClean="0">
                              <a:latin typeface="Cambria Math" panose="02040503050406030204" pitchFamily="18" charset="0"/>
                              <a:ea typeface="Cambria Math" panose="02040503050406030204" pitchFamily="18" charset="0"/>
                            </a:rPr>
                            <m:t>𝑥</m:t>
                          </m:r>
                        </m:e>
                        <m:sub>
                          <m:r>
                            <a:rPr lang="en-US" altLang="zh-CN" sz="1400" b="0" i="1" smtClean="0">
                              <a:latin typeface="Cambria Math" panose="02040503050406030204" pitchFamily="18" charset="0"/>
                              <a:ea typeface="Cambria Math" panose="02040503050406030204" pitchFamily="18" charset="0"/>
                            </a:rPr>
                            <m:t>𝑛</m:t>
                          </m:r>
                        </m:sub>
                      </m:sSub>
                      <m:r>
                        <a:rPr lang="en-US" altLang="zh-CN" sz="1400" b="0" i="1" smtClean="0">
                          <a:latin typeface="Cambria Math" panose="02040503050406030204" pitchFamily="18" charset="0"/>
                          <a:ea typeface="Cambria Math" panose="02040503050406030204" pitchFamily="18" charset="0"/>
                        </a:rPr>
                        <m:t>,</m:t>
                      </m:r>
                      <m:acc>
                        <m:accPr>
                          <m:chr m:val="̅"/>
                          <m:ctrlPr>
                            <a:rPr lang="zh-CN" altLang="en-US" sz="1400" i="1">
                              <a:latin typeface="Cambria Math" panose="02040503050406030204" pitchFamily="18" charset="0"/>
                            </a:rPr>
                          </m:ctrlPr>
                        </m:acc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b="0" i="1" smtClean="0">
                                  <a:latin typeface="Cambria Math" panose="02040503050406030204" pitchFamily="18" charset="0"/>
                                </a:rPr>
                                <m:t>1</m:t>
                              </m:r>
                            </m:sub>
                          </m:sSub>
                        </m:e>
                      </m:acc>
                      <m:r>
                        <a:rPr lang="en-US" altLang="zh-CN" sz="1400" b="0" i="1" smtClean="0">
                          <a:latin typeface="Cambria Math" panose="02040503050406030204" pitchFamily="18" charset="0"/>
                        </a:rPr>
                        <m:t>…</m:t>
                      </m:r>
                      <m:acc>
                        <m:accPr>
                          <m:chr m:val="̅"/>
                          <m:ctrlPr>
                            <a:rPr lang="zh-CN" altLang="en-US" sz="1400" i="1">
                              <a:latin typeface="Cambria Math" panose="02040503050406030204" pitchFamily="18" charset="0"/>
                            </a:rPr>
                          </m:ctrlPr>
                        </m:acc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b="0" i="1" smtClean="0">
                                  <a:latin typeface="Cambria Math" panose="02040503050406030204" pitchFamily="18" charset="0"/>
                                </a:rPr>
                                <m:t>𝑛</m:t>
                              </m:r>
                            </m:sub>
                          </m:sSub>
                        </m:e>
                      </m:acc>
                      <m:r>
                        <a:rPr lang="en-US" altLang="zh-CN" sz="1400" b="0" i="1" smtClean="0">
                          <a:latin typeface="Cambria Math" panose="02040503050406030204" pitchFamily="18" charset="0"/>
                          <a:ea typeface="Cambria Math" panose="02040503050406030204" pitchFamily="18" charset="0"/>
                        </a:rPr>
                        <m:t>}</m:t>
                      </m:r>
                    </m:oMath>
                  </m:oMathPara>
                </a14:m>
                <a:endParaRPr lang="en-US" altLang="zh-CN" sz="1400" dirty="0"/>
              </a:p>
              <a:p>
                <a:endParaRPr lang="en-US" altLang="zh-CN" sz="1400" dirty="0"/>
              </a:p>
              <a:p>
                <a:endParaRPr lang="en-US" altLang="zh-CN" sz="1400" dirty="0"/>
              </a:p>
              <a:p>
                <a:r>
                  <a:rPr lang="en-US" altLang="zh-CN" sz="1400" dirty="0" err="1"/>
                  <a:t>Posiform</a:t>
                </a:r>
                <a:r>
                  <a:rPr lang="ja-JP" altLang="en-US" sz="1400" dirty="0"/>
                  <a:t>：</a:t>
                </a:r>
                <a:r>
                  <a:rPr lang="en-US" altLang="zh-CN" sz="1400" b="0" dirty="0"/>
                  <a:t> </a:t>
                </a:r>
                <a:r>
                  <a:rPr lang="ja-JP" altLang="en-US" sz="1400" b="0" dirty="0"/>
                  <a:t>全ての</a:t>
                </a:r>
                <a14:m>
                  <m:oMath xmlns:m="http://schemas.openxmlformats.org/officeDocument/2006/math">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𝑎</m:t>
                        </m:r>
                      </m:e>
                      <m:sub>
                        <m:r>
                          <a:rPr lang="en-US" altLang="zh-CN" sz="1400" b="0" i="1" smtClean="0">
                            <a:latin typeface="Cambria Math" panose="02040503050406030204" pitchFamily="18" charset="0"/>
                          </a:rPr>
                          <m:t>𝑢</m:t>
                        </m:r>
                      </m:sub>
                    </m:sSub>
                  </m:oMath>
                </a14:m>
                <a:r>
                  <a:rPr lang="ja-JP" altLang="en-US" sz="1400" dirty="0"/>
                  <a:t>と</a:t>
                </a:r>
                <a14:m>
                  <m:oMath xmlns:m="http://schemas.openxmlformats.org/officeDocument/2006/math">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𝑎</m:t>
                        </m:r>
                      </m:e>
                      <m:sub>
                        <m:r>
                          <a:rPr lang="en-US" altLang="zh-CN" sz="1400" i="1">
                            <a:latin typeface="Cambria Math" panose="02040503050406030204" pitchFamily="18" charset="0"/>
                          </a:rPr>
                          <m:t>𝑢𝑣</m:t>
                        </m:r>
                      </m:sub>
                    </m:sSub>
                  </m:oMath>
                </a14:m>
                <a:r>
                  <a:rPr lang="ja-JP" altLang="en-US" sz="1400" dirty="0"/>
                  <a:t>が正数</a:t>
                </a:r>
                <a:endParaRPr lang="en-US" altLang="ja-JP" sz="1400" dirty="0"/>
              </a:p>
              <a:p>
                <a:r>
                  <a:rPr lang="en-US" altLang="ja-JP" sz="1400" dirty="0"/>
                  <a:t>		</a:t>
                </a:r>
                <a:r>
                  <a:rPr lang="en-US" altLang="zh-CN" sz="1400" b="0" dirty="0"/>
                  <a:t> </a:t>
                </a:r>
                <a14:m>
                  <m:oMath xmlns:m="http://schemas.openxmlformats.org/officeDocument/2006/math">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𝑎</m:t>
                        </m:r>
                      </m:e>
                      <m:sub>
                        <m:r>
                          <a:rPr lang="en-US" altLang="zh-CN" sz="1400" b="0" i="1" smtClean="0">
                            <a:latin typeface="Cambria Math" panose="02040503050406030204" pitchFamily="18" charset="0"/>
                          </a:rPr>
                          <m:t>0</m:t>
                        </m:r>
                      </m:sub>
                    </m:sSub>
                  </m:oMath>
                </a14:m>
                <a:r>
                  <a:rPr lang="ja-JP" altLang="en-US" sz="1400" dirty="0"/>
                  <a:t>が</a:t>
                </a:r>
                <a14:m>
                  <m:oMath xmlns:m="http://schemas.openxmlformats.org/officeDocument/2006/math">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𝑓</m:t>
                        </m:r>
                      </m:e>
                      <m:sub>
                        <m:r>
                          <a:rPr lang="en-US" altLang="zh-CN" sz="1400" i="1">
                            <a:latin typeface="Cambria Math" panose="02040503050406030204" pitchFamily="18" charset="0"/>
                          </a:rPr>
                          <m:t>𝑚𝑖𝑛</m:t>
                        </m:r>
                      </m:sub>
                    </m:sSub>
                  </m:oMath>
                </a14:m>
                <a:r>
                  <a:rPr lang="ja-JP" altLang="en-US" sz="1400" dirty="0"/>
                  <a:t>の下限</a:t>
                </a:r>
                <a:endParaRPr lang="en-US" altLang="ja-JP" sz="1400" dirty="0"/>
              </a:p>
              <a:p>
                <a:endParaRPr lang="en-US" altLang="ja-JP" sz="1400" dirty="0"/>
              </a:p>
              <a:p>
                <a:r>
                  <a:rPr lang="en-US" altLang="zh-CN" sz="1400" dirty="0" err="1"/>
                  <a:t>Negaform</a:t>
                </a:r>
                <a:r>
                  <a:rPr lang="ja-JP" altLang="en-US" sz="1400" dirty="0"/>
                  <a:t>：</a:t>
                </a:r>
                <a:r>
                  <a:rPr lang="ja-JP" altLang="en-US" sz="1400" b="0" dirty="0"/>
                  <a:t>全ての</a:t>
                </a:r>
                <a14:m>
                  <m:oMath xmlns:m="http://schemas.openxmlformats.org/officeDocument/2006/math">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𝑎</m:t>
                        </m:r>
                      </m:e>
                      <m:sub>
                        <m:r>
                          <a:rPr lang="en-US" altLang="zh-CN" sz="1400" b="0" i="1" smtClean="0">
                            <a:latin typeface="Cambria Math" panose="02040503050406030204" pitchFamily="18" charset="0"/>
                          </a:rPr>
                          <m:t>𝑢</m:t>
                        </m:r>
                      </m:sub>
                    </m:sSub>
                  </m:oMath>
                </a14:m>
                <a:r>
                  <a:rPr lang="ja-JP" altLang="en-US" sz="1400" dirty="0"/>
                  <a:t>と</a:t>
                </a:r>
                <a14:m>
                  <m:oMath xmlns:m="http://schemas.openxmlformats.org/officeDocument/2006/math">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𝑎</m:t>
                        </m:r>
                      </m:e>
                      <m:sub>
                        <m:r>
                          <a:rPr lang="en-US" altLang="zh-CN" sz="1400" i="1">
                            <a:latin typeface="Cambria Math" panose="02040503050406030204" pitchFamily="18" charset="0"/>
                          </a:rPr>
                          <m:t>𝑢𝑣</m:t>
                        </m:r>
                      </m:sub>
                    </m:sSub>
                  </m:oMath>
                </a14:m>
                <a:r>
                  <a:rPr lang="ja-JP" altLang="en-US" sz="1400" dirty="0"/>
                  <a:t>が負数</a:t>
                </a:r>
                <a:endParaRPr lang="en-US" altLang="ja-JP" sz="1400" dirty="0"/>
              </a:p>
              <a:p>
                <a:r>
                  <a:rPr lang="en-US" altLang="ja-JP" sz="1400" dirty="0"/>
                  <a:t>		</a:t>
                </a:r>
                <a:r>
                  <a:rPr lang="en-US" altLang="zh-CN" sz="1400" b="0" dirty="0"/>
                  <a:t> </a:t>
                </a:r>
                <a14:m>
                  <m:oMath xmlns:m="http://schemas.openxmlformats.org/officeDocument/2006/math">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𝑎</m:t>
                        </m:r>
                      </m:e>
                      <m:sub>
                        <m:r>
                          <a:rPr lang="en-US" altLang="zh-CN" sz="1400" b="0" i="1" smtClean="0">
                            <a:latin typeface="Cambria Math" panose="02040503050406030204" pitchFamily="18" charset="0"/>
                          </a:rPr>
                          <m:t>0</m:t>
                        </m:r>
                      </m:sub>
                    </m:sSub>
                  </m:oMath>
                </a14:m>
                <a:r>
                  <a:rPr lang="ja-JP" altLang="en-US" sz="1400" dirty="0"/>
                  <a:t>が</a:t>
                </a:r>
                <a14:m>
                  <m:oMath xmlns:m="http://schemas.openxmlformats.org/officeDocument/2006/math">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𝑓</m:t>
                        </m:r>
                      </m:e>
                      <m:sub>
                        <m:r>
                          <a:rPr lang="en-US" altLang="zh-CN" sz="1400" i="1">
                            <a:latin typeface="Cambria Math" panose="02040503050406030204" pitchFamily="18" charset="0"/>
                          </a:rPr>
                          <m:t>𝑚</m:t>
                        </m:r>
                        <m:r>
                          <a:rPr lang="en-US" altLang="zh-CN" sz="1400" b="0" i="1" smtClean="0">
                            <a:latin typeface="Cambria Math" panose="02040503050406030204" pitchFamily="18" charset="0"/>
                          </a:rPr>
                          <m:t>𝑎𝑥</m:t>
                        </m:r>
                      </m:sub>
                    </m:sSub>
                  </m:oMath>
                </a14:m>
                <a:r>
                  <a:rPr lang="ja-JP" altLang="en-US" sz="1400" dirty="0"/>
                  <a:t>の上限</a:t>
                </a:r>
                <a:endParaRPr lang="en-US" altLang="ja-JP" sz="1400" dirty="0"/>
              </a:p>
            </p:txBody>
          </p:sp>
        </mc:Choice>
        <mc:Fallback xmlns="">
          <p:sp>
            <p:nvSpPr>
              <p:cNvPr id="2" name="文本框 1">
                <a:extLst>
                  <a:ext uri="{FF2B5EF4-FFF2-40B4-BE49-F238E27FC236}">
                    <a16:creationId xmlns:a16="http://schemas.microsoft.com/office/drawing/2014/main" id="{5DC14960-A696-F428-1AF5-D3871B2C56F6}"/>
                  </a:ext>
                </a:extLst>
              </p:cNvPr>
              <p:cNvSpPr txBox="1">
                <a:spLocks noRot="1" noChangeAspect="1" noMove="1" noResize="1" noEditPoints="1" noAdjustHandles="1" noChangeArrowheads="1" noChangeShapeType="1" noTextEdit="1"/>
              </p:cNvSpPr>
              <p:nvPr/>
            </p:nvSpPr>
            <p:spPr>
              <a:xfrm>
                <a:off x="158851" y="1105400"/>
                <a:ext cx="5812684" cy="4925579"/>
              </a:xfrm>
              <a:prstGeom prst="rect">
                <a:avLst/>
              </a:prstGeom>
              <a:blipFill>
                <a:blip r:embed="rId3"/>
                <a:stretch>
                  <a:fillRect l="-314" t="-124"/>
                </a:stretch>
              </a:blipFill>
            </p:spPr>
            <p:txBody>
              <a:bodyPr/>
              <a:lstStyle/>
              <a:p>
                <a:r>
                  <a:rPr lang="zh-CN" altLang="en-US">
                    <a:noFill/>
                  </a:rPr>
                  <a:t> </a:t>
                </a:r>
              </a:p>
            </p:txBody>
          </p:sp>
        </mc:Fallback>
      </mc:AlternateContent>
      <p:sp>
        <p:nvSpPr>
          <p:cNvPr id="5" name="箭头: 下 4">
            <a:extLst>
              <a:ext uri="{FF2B5EF4-FFF2-40B4-BE49-F238E27FC236}">
                <a16:creationId xmlns:a16="http://schemas.microsoft.com/office/drawing/2014/main" id="{A68CA262-958A-A7C4-C800-6B4F2CE3B43E}"/>
              </a:ext>
            </a:extLst>
          </p:cNvPr>
          <p:cNvSpPr/>
          <p:nvPr/>
        </p:nvSpPr>
        <p:spPr>
          <a:xfrm>
            <a:off x="2849048" y="3000375"/>
            <a:ext cx="133350" cy="428625"/>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5C17FFA3-BE54-8D94-C10A-C84C07C4F30E}"/>
              </a:ext>
            </a:extLst>
          </p:cNvPr>
          <p:cNvSpPr txBox="1"/>
          <p:nvPr/>
        </p:nvSpPr>
        <p:spPr>
          <a:xfrm>
            <a:off x="5506387" y="1039348"/>
            <a:ext cx="1127232" cy="338554"/>
          </a:xfrm>
          <a:prstGeom prst="rect">
            <a:avLst/>
          </a:prstGeom>
          <a:noFill/>
        </p:spPr>
        <p:txBody>
          <a:bodyPr wrap="none" rtlCol="0">
            <a:spAutoFit/>
          </a:bodyPr>
          <a:lstStyle/>
          <a:p>
            <a:r>
              <a:rPr lang="en-US" altLang="zh-CN" sz="1600" dirty="0"/>
              <a:t>Example</a:t>
            </a:r>
            <a:r>
              <a:rPr lang="ja-JP" altLang="en-US" sz="1600" dirty="0"/>
              <a:t>：</a:t>
            </a:r>
            <a:endParaRPr lang="zh-CN" altLang="en-US" sz="1600" dirty="0"/>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86E8C28C-D80F-CB7D-DBA3-DE26DD356219}"/>
                  </a:ext>
                </a:extLst>
              </p:cNvPr>
              <p:cNvSpPr txBox="1"/>
              <p:nvPr/>
            </p:nvSpPr>
            <p:spPr>
              <a:xfrm>
                <a:off x="6121998" y="1383469"/>
                <a:ext cx="4766241" cy="646331"/>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r>
                        <a:rPr lang="en-US" altLang="zh-CN" sz="1400" b="0" i="1" smtClean="0">
                          <a:latin typeface="Cambria Math" panose="02040503050406030204" pitchFamily="18" charset="0"/>
                        </a:rPr>
                        <m:t>𝑓</m:t>
                      </m:r>
                      <m:d>
                        <m:dPr>
                          <m:ctrlPr>
                            <a:rPr lang="en-US" altLang="zh-CN" sz="1400" b="0" i="1" smtClean="0">
                              <a:latin typeface="Cambria Math" panose="02040503050406030204" pitchFamily="18" charset="0"/>
                            </a:rPr>
                          </m:ctrlPr>
                        </m:dPr>
                        <m:e>
                          <m:r>
                            <a:rPr lang="en-US" altLang="zh-CN" sz="1400" b="0" i="1" smtClean="0">
                              <a:latin typeface="Cambria Math" panose="02040503050406030204" pitchFamily="18" charset="0"/>
                            </a:rPr>
                            <m:t>𝑥</m:t>
                          </m:r>
                        </m:e>
                      </m:d>
                      <m:r>
                        <a:rPr lang="en-US" altLang="zh-CN" sz="1400" b="0" i="1" smtClean="0">
                          <a:latin typeface="Cambria Math" panose="02040503050406030204" pitchFamily="18" charset="0"/>
                        </a:rPr>
                        <m:t>=13</m:t>
                      </m:r>
                    </m:oMath>
                  </m:oMathPara>
                </a14:m>
                <a:endParaRPr lang="en-US" altLang="zh-CN" sz="1400" b="0" i="1" dirty="0">
                  <a:latin typeface="Cambria Math" panose="02040503050406030204" pitchFamily="18" charset="0"/>
                </a:endParaRPr>
              </a:p>
              <a:p>
                <a:r>
                  <a:rPr lang="en-US" altLang="zh-CN" sz="1400" b="0" dirty="0"/>
                  <a:t>             </a:t>
                </a:r>
                <a14:m>
                  <m:oMath xmlns:m="http://schemas.openxmlformats.org/officeDocument/2006/math">
                    <m:r>
                      <a:rPr lang="en-US" altLang="zh-CN" sz="1400" b="0" i="1" smtClean="0">
                        <a:solidFill>
                          <a:srgbClr val="FF0000"/>
                        </a:solidFill>
                        <a:latin typeface="Cambria Math" panose="02040503050406030204" pitchFamily="18" charset="0"/>
                      </a:rPr>
                      <m:t>−5</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1</m:t>
                        </m:r>
                      </m:sub>
                    </m:sSub>
                    <m:r>
                      <a:rPr lang="en-US" altLang="zh-CN" sz="1400" b="0" i="1" smtClean="0">
                        <a:solidFill>
                          <a:srgbClr val="008000"/>
                        </a:solidFill>
                        <a:latin typeface="Cambria Math" panose="02040503050406030204" pitchFamily="18" charset="0"/>
                      </a:rPr>
                      <m:t>+9</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2</m:t>
                        </m:r>
                      </m:sub>
                    </m:sSub>
                    <m:r>
                      <a:rPr lang="en-US" altLang="zh-CN" sz="1400" b="0" i="1" smtClean="0">
                        <a:latin typeface="Cambria Math" panose="02040503050406030204" pitchFamily="18" charset="0"/>
                      </a:rPr>
                      <m:t>+</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3</m:t>
                        </m:r>
                      </m:sub>
                    </m:sSub>
                    <m:r>
                      <a:rPr lang="en-US" altLang="zh-CN" sz="1400" b="0" i="1" smtClean="0">
                        <a:solidFill>
                          <a:srgbClr val="008000"/>
                        </a:solidFill>
                        <a:latin typeface="Cambria Math" panose="02040503050406030204" pitchFamily="18" charset="0"/>
                      </a:rPr>
                      <m:t>+12</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4</m:t>
                        </m:r>
                      </m:sub>
                    </m:sSub>
                    <m:r>
                      <a:rPr lang="en-US" altLang="zh-CN" sz="1400" b="0" i="1" smtClean="0">
                        <a:solidFill>
                          <a:srgbClr val="008000"/>
                        </a:solidFill>
                        <a:latin typeface="Cambria Math" panose="02040503050406030204" pitchFamily="18" charset="0"/>
                      </a:rPr>
                      <m:t>+7</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5</m:t>
                        </m:r>
                      </m:sub>
                    </m:sSub>
                  </m:oMath>
                </a14:m>
                <a:endParaRPr lang="en-US" altLang="zh-CN" sz="1400" b="0" i="1" dirty="0">
                  <a:latin typeface="Cambria Math" panose="02040503050406030204" pitchFamily="18" charset="0"/>
                </a:endParaRPr>
              </a:p>
              <a:p>
                <a:r>
                  <a:rPr lang="en-US" altLang="zh-CN" sz="1400" b="0" dirty="0"/>
                  <a:t>             </a:t>
                </a:r>
                <a14:m>
                  <m:oMath xmlns:m="http://schemas.openxmlformats.org/officeDocument/2006/math">
                    <m:r>
                      <a:rPr lang="en-US" altLang="zh-CN" sz="1400" b="0" i="1" smtClean="0">
                        <a:solidFill>
                          <a:srgbClr val="FF0000"/>
                        </a:solidFill>
                        <a:latin typeface="Cambria Math" panose="02040503050406030204" pitchFamily="18" charset="0"/>
                      </a:rPr>
                      <m:t>−12</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1</m:t>
                        </m:r>
                      </m:sub>
                    </m:sSub>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2</m:t>
                        </m:r>
                      </m:sub>
                    </m:sSub>
                    <m:r>
                      <a:rPr lang="en-US" altLang="zh-CN" sz="1400" b="0" i="1" smtClean="0">
                        <a:solidFill>
                          <a:srgbClr val="008000"/>
                        </a:solidFill>
                        <a:latin typeface="Cambria Math" panose="02040503050406030204" pitchFamily="18" charset="0"/>
                      </a:rPr>
                      <m:t>+8</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1</m:t>
                        </m:r>
                      </m:sub>
                    </m:sSub>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4</m:t>
                        </m:r>
                      </m:sub>
                    </m:sSub>
                    <m:r>
                      <a:rPr lang="en-US" altLang="zh-CN" sz="1400" b="0" i="1" smtClean="0">
                        <a:solidFill>
                          <a:srgbClr val="008000"/>
                        </a:solidFill>
                        <a:latin typeface="Cambria Math" panose="02040503050406030204" pitchFamily="18" charset="0"/>
                      </a:rPr>
                      <m:t>+4</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2</m:t>
                        </m:r>
                      </m:sub>
                    </m:sSub>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3</m:t>
                        </m:r>
                      </m:sub>
                    </m:sSub>
                    <m:r>
                      <a:rPr lang="en-US" altLang="zh-CN" sz="1400" b="0" i="1" smtClean="0">
                        <a:solidFill>
                          <a:srgbClr val="FF0000"/>
                        </a:solidFill>
                        <a:latin typeface="Cambria Math" panose="02040503050406030204" pitchFamily="18" charset="0"/>
                      </a:rPr>
                      <m:t>−10</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2</m:t>
                        </m:r>
                      </m:sub>
                    </m:sSub>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4</m:t>
                        </m:r>
                      </m:sub>
                    </m:sSub>
                    <m:r>
                      <a:rPr lang="en-US" altLang="zh-CN" sz="1400" b="0" i="1" smtClean="0">
                        <a:solidFill>
                          <a:srgbClr val="FF0000"/>
                        </a:solidFill>
                        <a:latin typeface="Cambria Math" panose="02040503050406030204" pitchFamily="18" charset="0"/>
                      </a:rPr>
                      <m:t>−6</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3</m:t>
                        </m:r>
                      </m:sub>
                    </m:sSub>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4</m:t>
                        </m:r>
                      </m:sub>
                    </m:sSub>
                    <m:r>
                      <a:rPr lang="en-US" altLang="zh-CN" sz="1400" b="0" i="1" smtClean="0">
                        <a:solidFill>
                          <a:srgbClr val="FF0000"/>
                        </a:solidFill>
                        <a:latin typeface="Cambria Math" panose="02040503050406030204" pitchFamily="18" charset="0"/>
                      </a:rPr>
                      <m:t>−8</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4</m:t>
                        </m:r>
                      </m:sub>
                    </m:sSub>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5</m:t>
                        </m:r>
                      </m:sub>
                    </m:sSub>
                  </m:oMath>
                </a14:m>
                <a:endParaRPr lang="zh-CN" altLang="en-US" sz="1400" dirty="0"/>
              </a:p>
            </p:txBody>
          </p:sp>
        </mc:Choice>
        <mc:Fallback xmlns="">
          <p:sp>
            <p:nvSpPr>
              <p:cNvPr id="8" name="文本框 7">
                <a:extLst>
                  <a:ext uri="{FF2B5EF4-FFF2-40B4-BE49-F238E27FC236}">
                    <a16:creationId xmlns:a16="http://schemas.microsoft.com/office/drawing/2014/main" id="{86E8C28C-D80F-CB7D-DBA3-DE26DD356219}"/>
                  </a:ext>
                </a:extLst>
              </p:cNvPr>
              <p:cNvSpPr txBox="1">
                <a:spLocks noRot="1" noChangeAspect="1" noMove="1" noResize="1" noEditPoints="1" noAdjustHandles="1" noChangeArrowheads="1" noChangeShapeType="1" noTextEdit="1"/>
              </p:cNvSpPr>
              <p:nvPr/>
            </p:nvSpPr>
            <p:spPr>
              <a:xfrm>
                <a:off x="6121998" y="1383469"/>
                <a:ext cx="4766241" cy="646331"/>
              </a:xfrm>
              <a:prstGeom prst="rect">
                <a:avLst/>
              </a:prstGeom>
              <a:blipFill>
                <a:blip r:embed="rId4"/>
                <a:stretch>
                  <a:fillRect l="-1662" b="-377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C3803261-B0B3-46BB-3FF4-47BB64A86BC8}"/>
                  </a:ext>
                </a:extLst>
              </p:cNvPr>
              <p:cNvSpPr txBox="1"/>
              <p:nvPr/>
            </p:nvSpPr>
            <p:spPr>
              <a:xfrm>
                <a:off x="5939294" y="2029800"/>
                <a:ext cx="5696303" cy="2246769"/>
              </a:xfrm>
              <a:prstGeom prst="rect">
                <a:avLst/>
              </a:prstGeom>
              <a:noFill/>
            </p:spPr>
            <p:txBody>
              <a:bodyPr wrap="none" rtlCol="0">
                <a:spAutoFit/>
              </a:bodyPr>
              <a:lstStyle/>
              <a:p>
                <a:pPr marL="285750" indent="-285750">
                  <a:buFont typeface="Arial" panose="020B0604020202020204" pitchFamily="34" charset="0"/>
                  <a:buChar char="•"/>
                </a:pPr>
                <a:r>
                  <a:rPr lang="en-US" altLang="zh-CN" sz="1400" dirty="0"/>
                  <a:t>Posiform</a:t>
                </a:r>
                <a:r>
                  <a:rPr lang="ja-JP" altLang="en-US" sz="1400" dirty="0"/>
                  <a:t>：</a:t>
                </a:r>
                <a:endParaRPr lang="en-US" altLang="ja-JP" sz="1400" dirty="0"/>
              </a:p>
              <a:p>
                <a:pPr/>
                <a14:m>
                  <m:oMathPara xmlns:m="http://schemas.openxmlformats.org/officeDocument/2006/math">
                    <m:oMathParaPr>
                      <m:jc m:val="centerGroup"/>
                    </m:oMathParaPr>
                    <m:oMath xmlns:m="http://schemas.openxmlformats.org/officeDocument/2006/math">
                      <m:r>
                        <a:rPr lang="en-US" altLang="zh-CN" sz="1400" b="0" i="1" smtClean="0">
                          <a:solidFill>
                            <a:srgbClr val="FF0000"/>
                          </a:solidFill>
                          <a:latin typeface="Cambria Math" panose="02040503050406030204" pitchFamily="18" charset="0"/>
                        </a:rPr>
                        <m:t>−5</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1</m:t>
                          </m:r>
                        </m:sub>
                      </m:sSub>
                      <m:r>
                        <a:rPr lang="en-US" altLang="zh-CN" sz="1400" b="0" i="1" smtClean="0">
                          <a:latin typeface="Cambria Math" panose="02040503050406030204" pitchFamily="18" charset="0"/>
                        </a:rPr>
                        <m:t>=−5</m:t>
                      </m:r>
                      <m:d>
                        <m:dPr>
                          <m:ctrlPr>
                            <a:rPr lang="en-US" altLang="zh-CN" sz="1400" b="0" i="1" smtClean="0">
                              <a:latin typeface="Cambria Math" panose="02040503050406030204" pitchFamily="18" charset="0"/>
                            </a:rPr>
                          </m:ctrlPr>
                        </m:dPr>
                        <m:e>
                          <m:r>
                            <a:rPr lang="en-US" altLang="zh-CN" sz="1400" b="0" i="1" smtClean="0">
                              <a:latin typeface="Cambria Math" panose="02040503050406030204" pitchFamily="18" charset="0"/>
                            </a:rPr>
                            <m:t>1−</m:t>
                          </m:r>
                          <m:acc>
                            <m:accPr>
                              <m:chr m:val="̅"/>
                              <m:ctrlPr>
                                <a:rPr lang="zh-CN" altLang="en-US" sz="1400" i="1">
                                  <a:latin typeface="Cambria Math" panose="02040503050406030204" pitchFamily="18" charset="0"/>
                                </a:rPr>
                              </m:ctrlPr>
                            </m:acc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b="0" i="1" smtClean="0">
                                      <a:latin typeface="Cambria Math" panose="02040503050406030204" pitchFamily="18" charset="0"/>
                                    </a:rPr>
                                    <m:t>1</m:t>
                                  </m:r>
                                </m:sub>
                              </m:sSub>
                            </m:e>
                          </m:acc>
                        </m:e>
                      </m:d>
                      <m:r>
                        <a:rPr lang="en-US" altLang="zh-CN" sz="1400" b="0" i="1" smtClean="0">
                          <a:latin typeface="Cambria Math" panose="02040503050406030204" pitchFamily="18" charset="0"/>
                        </a:rPr>
                        <m:t>=−5</m:t>
                      </m:r>
                      <m:r>
                        <a:rPr lang="en-US" altLang="zh-CN" sz="1400" b="0" i="1" smtClean="0">
                          <a:solidFill>
                            <a:srgbClr val="008000"/>
                          </a:solidFill>
                          <a:latin typeface="Cambria Math" panose="02040503050406030204" pitchFamily="18" charset="0"/>
                        </a:rPr>
                        <m:t>+5</m:t>
                      </m:r>
                      <m:acc>
                        <m:accPr>
                          <m:chr m:val="̅"/>
                          <m:ctrlPr>
                            <a:rPr lang="zh-CN" altLang="en-US" sz="1400" i="1">
                              <a:latin typeface="Cambria Math" panose="02040503050406030204" pitchFamily="18" charset="0"/>
                            </a:rPr>
                          </m:ctrlPr>
                        </m:acc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b="0" i="1" smtClean="0">
                                  <a:latin typeface="Cambria Math" panose="02040503050406030204" pitchFamily="18" charset="0"/>
                                </a:rPr>
                                <m:t>1</m:t>
                              </m:r>
                            </m:sub>
                          </m:sSub>
                        </m:e>
                      </m:acc>
                    </m:oMath>
                  </m:oMathPara>
                </a14:m>
                <a:endParaRPr lang="en-US" altLang="zh-CN" sz="1400" dirty="0"/>
              </a:p>
              <a:p>
                <a:endParaRPr lang="en-US" altLang="zh-CN" sz="1400" dirty="0"/>
              </a:p>
              <a:p>
                <a:pPr/>
                <a14:m>
                  <m:oMathPara xmlns:m="http://schemas.openxmlformats.org/officeDocument/2006/math">
                    <m:oMathParaPr>
                      <m:jc m:val="centerGroup"/>
                    </m:oMathParaPr>
                    <m:oMath xmlns:m="http://schemas.openxmlformats.org/officeDocument/2006/math">
                      <m:r>
                        <a:rPr lang="en-US" altLang="zh-CN" sz="1400" b="0" i="1" smtClean="0">
                          <a:solidFill>
                            <a:srgbClr val="FF0000"/>
                          </a:solidFill>
                          <a:latin typeface="Cambria Math" panose="02040503050406030204" pitchFamily="18" charset="0"/>
                        </a:rPr>
                        <m:t>−12</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1</m:t>
                          </m:r>
                        </m:sub>
                      </m:sSub>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2</m:t>
                          </m:r>
                        </m:sub>
                      </m:sSub>
                      <m:r>
                        <a:rPr lang="en-US" altLang="zh-CN" sz="1400" b="0" i="1" smtClean="0">
                          <a:latin typeface="Cambria Math" panose="02040503050406030204" pitchFamily="18" charset="0"/>
                        </a:rPr>
                        <m:t>=−12</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1</m:t>
                          </m:r>
                        </m:sub>
                      </m:sSub>
                      <m:d>
                        <m:dPr>
                          <m:ctrlPr>
                            <a:rPr lang="en-US" altLang="zh-CN" sz="1400" b="0" i="1" smtClean="0">
                              <a:latin typeface="Cambria Math" panose="02040503050406030204" pitchFamily="18" charset="0"/>
                            </a:rPr>
                          </m:ctrlPr>
                        </m:dPr>
                        <m:e>
                          <m:r>
                            <a:rPr lang="en-US" altLang="zh-CN" sz="1400" b="0" i="1" smtClean="0">
                              <a:latin typeface="Cambria Math" panose="02040503050406030204" pitchFamily="18" charset="0"/>
                            </a:rPr>
                            <m:t>1−</m:t>
                          </m:r>
                          <m:acc>
                            <m:accPr>
                              <m:chr m:val="̅"/>
                              <m:ctrlPr>
                                <a:rPr lang="zh-CN" altLang="en-US" sz="1400" i="1">
                                  <a:latin typeface="Cambria Math" panose="02040503050406030204" pitchFamily="18" charset="0"/>
                                </a:rPr>
                              </m:ctrlPr>
                            </m:acc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b="0" i="1" smtClean="0">
                                      <a:latin typeface="Cambria Math" panose="02040503050406030204" pitchFamily="18" charset="0"/>
                                    </a:rPr>
                                    <m:t>2</m:t>
                                  </m:r>
                                </m:sub>
                              </m:sSub>
                            </m:e>
                          </m:acc>
                        </m:e>
                      </m:d>
                      <m:r>
                        <a:rPr lang="en-US" altLang="zh-CN" sz="1400" b="0" i="1" smtClean="0">
                          <a:latin typeface="Cambria Math" panose="02040503050406030204" pitchFamily="18" charset="0"/>
                        </a:rPr>
                        <m:t>=−12</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1</m:t>
                          </m:r>
                        </m:sub>
                      </m:sSub>
                      <m:r>
                        <a:rPr lang="en-US" altLang="zh-CN" sz="1400" b="0" i="1" smtClean="0">
                          <a:latin typeface="Cambria Math" panose="02040503050406030204" pitchFamily="18" charset="0"/>
                        </a:rPr>
                        <m:t>+12</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1</m:t>
                          </m:r>
                        </m:sub>
                      </m:sSub>
                      <m:acc>
                        <m:accPr>
                          <m:chr m:val="̅"/>
                          <m:ctrlPr>
                            <a:rPr lang="zh-CN" altLang="en-US" sz="1400" i="1">
                              <a:latin typeface="Cambria Math" panose="02040503050406030204" pitchFamily="18" charset="0"/>
                            </a:rPr>
                          </m:ctrlPr>
                        </m:acc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2</m:t>
                              </m:r>
                            </m:sub>
                          </m:sSub>
                        </m:e>
                      </m:acc>
                    </m:oMath>
                  </m:oMathPara>
                </a14:m>
                <a:endParaRPr lang="en-US" altLang="zh-CN" sz="140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altLang="zh-CN" sz="1400" b="0" i="0" smtClean="0">
                          <a:latin typeface="Cambria Math" panose="02040503050406030204" pitchFamily="18" charset="0"/>
                        </a:rPr>
                        <m:t>=−12</m:t>
                      </m:r>
                      <m:r>
                        <a:rPr lang="en-US" altLang="zh-CN" sz="1400" b="0" i="0" smtClean="0">
                          <a:solidFill>
                            <a:srgbClr val="008000"/>
                          </a:solidFill>
                          <a:latin typeface="Cambria Math" panose="02040503050406030204" pitchFamily="18" charset="0"/>
                        </a:rPr>
                        <m:t>+12</m:t>
                      </m:r>
                      <m:acc>
                        <m:accPr>
                          <m:chr m:val="̅"/>
                          <m:ctrlPr>
                            <a:rPr lang="zh-CN" altLang="en-US" sz="1400" i="1">
                              <a:latin typeface="Cambria Math" panose="02040503050406030204" pitchFamily="18" charset="0"/>
                            </a:rPr>
                          </m:ctrlPr>
                        </m:acc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b="0" i="1" smtClean="0">
                                  <a:latin typeface="Cambria Math" panose="02040503050406030204" pitchFamily="18" charset="0"/>
                                </a:rPr>
                                <m:t>1</m:t>
                              </m:r>
                            </m:sub>
                          </m:sSub>
                        </m:e>
                      </m:acc>
                      <m:r>
                        <a:rPr lang="en-US" altLang="zh-CN" sz="1400" b="0" i="1" smtClean="0">
                          <a:solidFill>
                            <a:srgbClr val="008000"/>
                          </a:solidFill>
                          <a:latin typeface="Cambria Math" panose="02040503050406030204" pitchFamily="18" charset="0"/>
                        </a:rPr>
                        <m:t>+12</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1</m:t>
                          </m:r>
                        </m:sub>
                      </m:sSub>
                      <m:acc>
                        <m:accPr>
                          <m:chr m:val="̅"/>
                          <m:ctrlPr>
                            <a:rPr lang="zh-CN" altLang="en-US" sz="1400" i="1">
                              <a:latin typeface="Cambria Math" panose="02040503050406030204" pitchFamily="18" charset="0"/>
                            </a:rPr>
                          </m:ctrlPr>
                        </m:acc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2</m:t>
                              </m:r>
                            </m:sub>
                          </m:sSub>
                        </m:e>
                      </m:acc>
                    </m:oMath>
                  </m:oMathPara>
                </a14:m>
                <a:endParaRPr lang="en-US" altLang="zh-CN" sz="1400" dirty="0"/>
              </a:p>
              <a:p>
                <a:endParaRPr lang="en-US" altLang="zh-CN" sz="1400" dirty="0"/>
              </a:p>
              <a:p>
                <a:r>
                  <a:rPr lang="en-US" altLang="zh-CN" sz="1400" dirty="0"/>
                  <a:t>	</a:t>
                </a:r>
                <a14:m>
                  <m:oMath xmlns:m="http://schemas.openxmlformats.org/officeDocument/2006/math">
                    <m:sSub>
                      <m:sSubPr>
                        <m:ctrlPr>
                          <a:rPr lang="en-US" altLang="zh-CN" sz="1400" i="1" smtClean="0">
                            <a:latin typeface="Cambria Math" panose="02040503050406030204" pitchFamily="18" charset="0"/>
                          </a:rPr>
                        </m:ctrlPr>
                      </m:sSubPr>
                      <m:e>
                        <m:r>
                          <a:rPr lang="zh-CN" altLang="en-US" sz="1400" i="1">
                            <a:latin typeface="Cambria Math" panose="02040503050406030204" pitchFamily="18" charset="0"/>
                          </a:rPr>
                          <m:t>𝜑</m:t>
                        </m:r>
                        <m:d>
                          <m:dPr>
                            <m:ctrlPr>
                              <a:rPr lang="en-US" altLang="zh-CN" sz="1400" i="1">
                                <a:latin typeface="Cambria Math" panose="02040503050406030204" pitchFamily="18" charset="0"/>
                              </a:rPr>
                            </m:ctrlPr>
                          </m:dPr>
                          <m:e>
                            <m:r>
                              <a:rPr lang="en-US" altLang="zh-CN" sz="1400" i="1">
                                <a:latin typeface="Cambria Math" panose="02040503050406030204" pitchFamily="18" charset="0"/>
                              </a:rPr>
                              <m:t>𝑥</m:t>
                            </m:r>
                          </m:e>
                        </m:d>
                      </m:e>
                      <m:sub>
                        <m:r>
                          <a:rPr lang="en-US" altLang="zh-CN" sz="1400" b="0" i="1" smtClean="0">
                            <a:latin typeface="Cambria Math" panose="02040503050406030204" pitchFamily="18" charset="0"/>
                          </a:rPr>
                          <m:t>+</m:t>
                        </m:r>
                      </m:sub>
                    </m:sSub>
                    <m:r>
                      <a:rPr lang="en-US" altLang="zh-CN" sz="1400" b="0" i="1" smtClean="0">
                        <a:latin typeface="Cambria Math" panose="02040503050406030204" pitchFamily="18" charset="0"/>
                      </a:rPr>
                      <m:t>=0</m:t>
                    </m:r>
                  </m:oMath>
                </a14:m>
                <a:endParaRPr lang="en-US" altLang="zh-CN" sz="1400" b="0" i="1" dirty="0">
                  <a:latin typeface="Cambria Math" panose="02040503050406030204" pitchFamily="18" charset="0"/>
                </a:endParaRPr>
              </a:p>
              <a:p>
                <a:r>
                  <a:rPr lang="en-US" altLang="zh-CN" sz="1400" b="0" dirty="0"/>
                  <a:t>                            </a:t>
                </a:r>
                <a14:m>
                  <m:oMath xmlns:m="http://schemas.openxmlformats.org/officeDocument/2006/math">
                    <m:r>
                      <a:rPr lang="en-US" altLang="zh-CN" sz="1400" b="0" i="1" smtClean="0">
                        <a:solidFill>
                          <a:srgbClr val="008000"/>
                        </a:solidFill>
                        <a:latin typeface="Cambria Math" panose="02040503050406030204" pitchFamily="18" charset="0"/>
                      </a:rPr>
                      <m:t>+5</m:t>
                    </m:r>
                    <m:acc>
                      <m:accPr>
                        <m:chr m:val="̅"/>
                        <m:ctrlPr>
                          <a:rPr lang="zh-CN" altLang="en-US" sz="1400" i="1">
                            <a:latin typeface="Cambria Math" panose="02040503050406030204" pitchFamily="18" charset="0"/>
                          </a:rPr>
                        </m:ctrlPr>
                      </m:acc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1</m:t>
                            </m:r>
                          </m:sub>
                        </m:sSub>
                      </m:e>
                    </m:acc>
                    <m:r>
                      <a:rPr lang="en-US" altLang="zh-CN" sz="1400" b="0" i="1" smtClean="0">
                        <a:solidFill>
                          <a:srgbClr val="008000"/>
                        </a:solidFill>
                        <a:latin typeface="Cambria Math" panose="02040503050406030204" pitchFamily="18" charset="0"/>
                      </a:rPr>
                      <m:t>+3</m:t>
                    </m:r>
                    <m:acc>
                      <m:accPr>
                        <m:chr m:val="̅"/>
                        <m:ctrlPr>
                          <a:rPr lang="zh-CN" altLang="en-US" sz="1400" i="1">
                            <a:latin typeface="Cambria Math" panose="02040503050406030204" pitchFamily="18" charset="0"/>
                          </a:rPr>
                        </m:ctrlPr>
                      </m:acc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b="0" i="1" smtClean="0">
                                <a:latin typeface="Cambria Math" panose="02040503050406030204" pitchFamily="18" charset="0"/>
                              </a:rPr>
                              <m:t>2</m:t>
                            </m:r>
                          </m:sub>
                        </m:sSub>
                      </m:e>
                    </m:acc>
                    <m:r>
                      <a:rPr lang="en-US" altLang="zh-CN" sz="1400" b="0" i="1" smtClean="0">
                        <a:latin typeface="Cambria Math" panose="02040503050406030204" pitchFamily="18" charset="0"/>
                      </a:rPr>
                      <m:t>+</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b="0" i="1" smtClean="0">
                            <a:latin typeface="Cambria Math" panose="02040503050406030204" pitchFamily="18" charset="0"/>
                          </a:rPr>
                          <m:t>3</m:t>
                        </m:r>
                      </m:sub>
                    </m:sSub>
                    <m:r>
                      <a:rPr lang="en-US" altLang="zh-CN" sz="1400" b="0" i="1" smtClean="0">
                        <a:solidFill>
                          <a:srgbClr val="008000"/>
                        </a:solidFill>
                        <a:latin typeface="Cambria Math" panose="02040503050406030204" pitchFamily="18" charset="0"/>
                      </a:rPr>
                      <m:t>+4</m:t>
                    </m:r>
                    <m:acc>
                      <m:accPr>
                        <m:chr m:val="̅"/>
                        <m:ctrlPr>
                          <a:rPr lang="zh-CN" altLang="en-US" sz="1400" i="1">
                            <a:latin typeface="Cambria Math" panose="02040503050406030204" pitchFamily="18" charset="0"/>
                          </a:rPr>
                        </m:ctrlPr>
                      </m:acc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b="0" i="1" smtClean="0">
                                <a:latin typeface="Cambria Math" panose="02040503050406030204" pitchFamily="18" charset="0"/>
                              </a:rPr>
                              <m:t>4</m:t>
                            </m:r>
                          </m:sub>
                        </m:sSub>
                      </m:e>
                    </m:acc>
                    <m:r>
                      <a:rPr lang="en-US" altLang="zh-CN" sz="1400" b="0" i="1" smtClean="0">
                        <a:latin typeface="Cambria Math" panose="02040503050406030204" pitchFamily="18" charset="0"/>
                      </a:rPr>
                      <m:t>+</m:t>
                    </m:r>
                    <m:acc>
                      <m:accPr>
                        <m:chr m:val="̅"/>
                        <m:ctrlPr>
                          <a:rPr lang="zh-CN" altLang="en-US" sz="1400" i="1">
                            <a:latin typeface="Cambria Math" panose="02040503050406030204" pitchFamily="18" charset="0"/>
                          </a:rPr>
                        </m:ctrlPr>
                      </m:acc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b="0" i="1" smtClean="0">
                                <a:latin typeface="Cambria Math" panose="02040503050406030204" pitchFamily="18" charset="0"/>
                              </a:rPr>
                              <m:t>5</m:t>
                            </m:r>
                          </m:sub>
                        </m:sSub>
                      </m:e>
                    </m:acc>
                  </m:oMath>
                </a14:m>
                <a:endParaRPr lang="en-US" altLang="zh-CN" sz="1400" i="1" dirty="0">
                  <a:latin typeface="Cambria Math" panose="02040503050406030204" pitchFamily="18" charset="0"/>
                </a:endParaRPr>
              </a:p>
              <a:p>
                <a:r>
                  <a:rPr lang="en-US" altLang="zh-CN" sz="1400" b="0" dirty="0"/>
                  <a:t>                            </a:t>
                </a:r>
                <a14:m>
                  <m:oMath xmlns:m="http://schemas.openxmlformats.org/officeDocument/2006/math">
                    <m:r>
                      <a:rPr lang="en-US" altLang="zh-CN" sz="1400" b="0" i="1" smtClean="0">
                        <a:solidFill>
                          <a:srgbClr val="008000"/>
                        </a:solidFill>
                        <a:latin typeface="Cambria Math" panose="02040503050406030204" pitchFamily="18" charset="0"/>
                      </a:rPr>
                      <m:t>+12</m:t>
                    </m:r>
                    <m:acc>
                      <m:accPr>
                        <m:chr m:val="̅"/>
                        <m:ctrlPr>
                          <a:rPr lang="zh-CN" altLang="en-US" sz="1400" i="1">
                            <a:latin typeface="Cambria Math" panose="02040503050406030204" pitchFamily="18" charset="0"/>
                          </a:rPr>
                        </m:ctrlPr>
                      </m:acc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b="0" i="1" smtClean="0">
                                <a:latin typeface="Cambria Math" panose="02040503050406030204" pitchFamily="18" charset="0"/>
                              </a:rPr>
                              <m:t>1</m:t>
                            </m:r>
                          </m:sub>
                        </m:sSub>
                      </m:e>
                    </m:acc>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b="0" i="1" smtClean="0">
                            <a:latin typeface="Cambria Math" panose="02040503050406030204" pitchFamily="18" charset="0"/>
                          </a:rPr>
                          <m:t>2</m:t>
                        </m:r>
                      </m:sub>
                    </m:sSub>
                    <m:r>
                      <a:rPr lang="en-US" altLang="zh-CN" sz="1400" b="0" i="1" smtClean="0">
                        <a:solidFill>
                          <a:srgbClr val="008000"/>
                        </a:solidFill>
                        <a:latin typeface="Cambria Math" panose="02040503050406030204" pitchFamily="18" charset="0"/>
                      </a:rPr>
                      <m:t>+8</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1</m:t>
                        </m:r>
                      </m:sub>
                    </m:sSub>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b="0" i="1" smtClean="0">
                            <a:latin typeface="Cambria Math" panose="02040503050406030204" pitchFamily="18" charset="0"/>
                          </a:rPr>
                          <m:t>4</m:t>
                        </m:r>
                      </m:sub>
                    </m:sSub>
                    <m:r>
                      <a:rPr lang="en-US" altLang="zh-CN" sz="1400" b="0" i="1" smtClean="0">
                        <a:solidFill>
                          <a:srgbClr val="008000"/>
                        </a:solidFill>
                        <a:latin typeface="Cambria Math" panose="02040503050406030204" pitchFamily="18" charset="0"/>
                      </a:rPr>
                      <m:t>+4</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b="0" i="1" smtClean="0">
                            <a:latin typeface="Cambria Math" panose="02040503050406030204" pitchFamily="18" charset="0"/>
                          </a:rPr>
                          <m:t>2</m:t>
                        </m:r>
                      </m:sub>
                    </m:sSub>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b="0" i="1" smtClean="0">
                            <a:latin typeface="Cambria Math" panose="02040503050406030204" pitchFamily="18" charset="0"/>
                          </a:rPr>
                          <m:t>3</m:t>
                        </m:r>
                      </m:sub>
                    </m:sSub>
                    <m:r>
                      <a:rPr lang="en-US" altLang="zh-CN" sz="1400" b="0" i="1" smtClean="0">
                        <a:solidFill>
                          <a:srgbClr val="008000"/>
                        </a:solidFill>
                        <a:latin typeface="Cambria Math" panose="02040503050406030204" pitchFamily="18" charset="0"/>
                      </a:rPr>
                      <m:t>+10</m:t>
                    </m:r>
                    <m:sSub>
                      <m:sSubPr>
                        <m:ctrlPr>
                          <a:rPr lang="en-US" altLang="zh-CN" sz="1400" i="1">
                            <a:latin typeface="Cambria Math" panose="02040503050406030204" pitchFamily="18" charset="0"/>
                          </a:rPr>
                        </m:ctrlPr>
                      </m:sSubPr>
                      <m:e>
                        <m:acc>
                          <m:accPr>
                            <m:chr m:val="̅"/>
                            <m:ctrlPr>
                              <a:rPr lang="zh-CN" altLang="en-US" sz="1400" i="1">
                                <a:latin typeface="Cambria Math" panose="02040503050406030204" pitchFamily="18" charset="0"/>
                              </a:rPr>
                            </m:ctrlPr>
                          </m:acc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2</m:t>
                                </m:r>
                              </m:sub>
                            </m:sSub>
                          </m:e>
                        </m:acc>
                        <m:r>
                          <a:rPr lang="en-US" altLang="zh-CN" sz="1400" i="1">
                            <a:latin typeface="Cambria Math" panose="02040503050406030204" pitchFamily="18" charset="0"/>
                          </a:rPr>
                          <m:t>𝑥</m:t>
                        </m:r>
                      </m:e>
                      <m:sub>
                        <m:r>
                          <a:rPr lang="en-US" altLang="zh-CN" sz="1400" b="0" i="1" smtClean="0">
                            <a:latin typeface="Cambria Math" panose="02040503050406030204" pitchFamily="18" charset="0"/>
                          </a:rPr>
                          <m:t>4</m:t>
                        </m:r>
                      </m:sub>
                    </m:sSub>
                    <m:r>
                      <a:rPr lang="en-US" altLang="zh-CN" sz="1400" b="0" i="1" smtClean="0">
                        <a:solidFill>
                          <a:srgbClr val="008000"/>
                        </a:solidFill>
                        <a:latin typeface="Cambria Math" panose="02040503050406030204" pitchFamily="18" charset="0"/>
                      </a:rPr>
                      <m:t>+6</m:t>
                    </m:r>
                    <m:sSub>
                      <m:sSubPr>
                        <m:ctrlPr>
                          <a:rPr lang="en-US" altLang="zh-CN" sz="1400" i="1">
                            <a:latin typeface="Cambria Math" panose="02040503050406030204" pitchFamily="18" charset="0"/>
                          </a:rPr>
                        </m:ctrlPr>
                      </m:sSubPr>
                      <m:e>
                        <m:acc>
                          <m:accPr>
                            <m:chr m:val="̅"/>
                            <m:ctrlPr>
                              <a:rPr lang="zh-CN" altLang="en-US" sz="1400" i="1">
                                <a:latin typeface="Cambria Math" panose="02040503050406030204" pitchFamily="18" charset="0"/>
                              </a:rPr>
                            </m:ctrlPr>
                          </m:acc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b="0" i="1" smtClean="0">
                                    <a:latin typeface="Cambria Math" panose="02040503050406030204" pitchFamily="18" charset="0"/>
                                  </a:rPr>
                                  <m:t>3</m:t>
                                </m:r>
                              </m:sub>
                            </m:sSub>
                          </m:e>
                        </m:acc>
                        <m:r>
                          <a:rPr lang="en-US" altLang="zh-CN" sz="1400" i="1">
                            <a:latin typeface="Cambria Math" panose="02040503050406030204" pitchFamily="18" charset="0"/>
                          </a:rPr>
                          <m:t>𝑥</m:t>
                        </m:r>
                      </m:e>
                      <m:sub>
                        <m:r>
                          <a:rPr lang="en-US" altLang="zh-CN" sz="1400" i="1">
                            <a:latin typeface="Cambria Math" panose="02040503050406030204" pitchFamily="18" charset="0"/>
                          </a:rPr>
                          <m:t>4</m:t>
                        </m:r>
                      </m:sub>
                    </m:sSub>
                    <m:r>
                      <a:rPr lang="en-US" altLang="zh-CN" sz="1400" i="1" smtClean="0">
                        <a:solidFill>
                          <a:srgbClr val="008000"/>
                        </a:solidFill>
                        <a:latin typeface="Cambria Math" panose="02040503050406030204" pitchFamily="18" charset="0"/>
                      </a:rPr>
                      <m:t>+</m:t>
                    </m:r>
                    <m:r>
                      <a:rPr lang="en-US" altLang="zh-CN" sz="1400" b="0" i="1" smtClean="0">
                        <a:solidFill>
                          <a:srgbClr val="008000"/>
                        </a:solidFill>
                        <a:latin typeface="Cambria Math" panose="02040503050406030204" pitchFamily="18" charset="0"/>
                      </a:rPr>
                      <m:t>8</m:t>
                    </m:r>
                    <m:acc>
                      <m:accPr>
                        <m:chr m:val="̅"/>
                        <m:ctrlPr>
                          <a:rPr lang="zh-CN" altLang="en-US" sz="1400" i="1">
                            <a:latin typeface="Cambria Math" panose="02040503050406030204" pitchFamily="18" charset="0"/>
                          </a:rPr>
                        </m:ctrlPr>
                      </m:accPr>
                      <m:e>
                        <m:sSub>
                          <m:sSubPr>
                            <m:ctrlPr>
                              <a:rPr lang="en-US" altLang="zh-CN" sz="1400" i="1" smtClean="0">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4</m:t>
                            </m:r>
                          </m:sub>
                        </m:sSub>
                      </m:e>
                    </m:acc>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b="0" i="1" smtClean="0">
                            <a:latin typeface="Cambria Math" panose="02040503050406030204" pitchFamily="18" charset="0"/>
                          </a:rPr>
                          <m:t>5</m:t>
                        </m:r>
                      </m:sub>
                    </m:sSub>
                  </m:oMath>
                </a14:m>
                <a:endParaRPr lang="en-US" altLang="zh-CN" sz="1400" dirty="0"/>
              </a:p>
              <a:p>
                <a:endParaRPr lang="zh-CN" altLang="en-US" sz="1400" dirty="0"/>
              </a:p>
            </p:txBody>
          </p:sp>
        </mc:Choice>
        <mc:Fallback xmlns="">
          <p:sp>
            <p:nvSpPr>
              <p:cNvPr id="3" name="文本框 2">
                <a:extLst>
                  <a:ext uri="{FF2B5EF4-FFF2-40B4-BE49-F238E27FC236}">
                    <a16:creationId xmlns:a16="http://schemas.microsoft.com/office/drawing/2014/main" id="{C3803261-B0B3-46BB-3FF4-47BB64A86BC8}"/>
                  </a:ext>
                </a:extLst>
              </p:cNvPr>
              <p:cNvSpPr txBox="1">
                <a:spLocks noRot="1" noChangeAspect="1" noMove="1" noResize="1" noEditPoints="1" noAdjustHandles="1" noChangeArrowheads="1" noChangeShapeType="1" noTextEdit="1"/>
              </p:cNvSpPr>
              <p:nvPr/>
            </p:nvSpPr>
            <p:spPr>
              <a:xfrm>
                <a:off x="5939294" y="2029800"/>
                <a:ext cx="5696303" cy="2246769"/>
              </a:xfrm>
              <a:prstGeom prst="rect">
                <a:avLst/>
              </a:prstGeom>
              <a:blipFill>
                <a:blip r:embed="rId5"/>
                <a:stretch>
                  <a:fillRect l="-107" t="-54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1EC4E9C2-5AB3-CE28-6DF2-419E7BDE8144}"/>
                  </a:ext>
                </a:extLst>
              </p:cNvPr>
              <p:cNvSpPr txBox="1"/>
              <p:nvPr/>
            </p:nvSpPr>
            <p:spPr>
              <a:xfrm>
                <a:off x="5955415" y="4088482"/>
                <a:ext cx="5696303" cy="2246769"/>
              </a:xfrm>
              <a:prstGeom prst="rect">
                <a:avLst/>
              </a:prstGeom>
              <a:noFill/>
            </p:spPr>
            <p:txBody>
              <a:bodyPr wrap="none" rtlCol="0">
                <a:spAutoFit/>
              </a:bodyPr>
              <a:lstStyle/>
              <a:p>
                <a:pPr marL="285750" indent="-285750">
                  <a:buFont typeface="Arial" panose="020B0604020202020204" pitchFamily="34" charset="0"/>
                  <a:buChar char="•"/>
                </a:pPr>
                <a:r>
                  <a:rPr lang="en-US" altLang="zh-CN" sz="1400" dirty="0"/>
                  <a:t>Neg</a:t>
                </a:r>
                <a:r>
                  <a:rPr lang="en-US" altLang="zh-CN" sz="1400" dirty="0" err="1"/>
                  <a:t>aform</a:t>
                </a:r>
                <a:r>
                  <a:rPr lang="ja-JP" altLang="en-US" sz="1400" dirty="0"/>
                  <a:t>：</a:t>
                </a:r>
                <a:endParaRPr lang="en-US" altLang="ja-JP" sz="1400" dirty="0"/>
              </a:p>
              <a:p>
                <a:pPr/>
                <a14:m>
                  <m:oMathPara xmlns:m="http://schemas.openxmlformats.org/officeDocument/2006/math">
                    <m:oMathParaPr>
                      <m:jc m:val="centerGroup"/>
                    </m:oMathParaPr>
                    <m:oMath xmlns:m="http://schemas.openxmlformats.org/officeDocument/2006/math">
                      <m:r>
                        <a:rPr lang="en-US" altLang="zh-CN" sz="1400" i="1">
                          <a:solidFill>
                            <a:srgbClr val="008000"/>
                          </a:solidFill>
                          <a:latin typeface="Cambria Math" panose="02040503050406030204" pitchFamily="18" charset="0"/>
                        </a:rPr>
                        <m:t>+9</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2</m:t>
                          </m:r>
                        </m:sub>
                      </m:sSub>
                      <m:r>
                        <a:rPr lang="en-US" altLang="zh-CN" sz="1400" b="0" i="1" smtClean="0">
                          <a:latin typeface="Cambria Math" panose="02040503050406030204" pitchFamily="18" charset="0"/>
                        </a:rPr>
                        <m:t>=9</m:t>
                      </m:r>
                      <m:d>
                        <m:dPr>
                          <m:ctrlPr>
                            <a:rPr lang="en-US" altLang="zh-CN" sz="1400" b="0" i="1" smtClean="0">
                              <a:latin typeface="Cambria Math" panose="02040503050406030204" pitchFamily="18" charset="0"/>
                            </a:rPr>
                          </m:ctrlPr>
                        </m:dPr>
                        <m:e>
                          <m:r>
                            <a:rPr lang="en-US" altLang="zh-CN" sz="1400" i="1">
                              <a:latin typeface="Cambria Math" panose="02040503050406030204" pitchFamily="18" charset="0"/>
                            </a:rPr>
                            <m:t>1−</m:t>
                          </m:r>
                          <m:acc>
                            <m:accPr>
                              <m:chr m:val="̅"/>
                              <m:ctrlPr>
                                <a:rPr lang="zh-CN" altLang="en-US" sz="1400" i="1">
                                  <a:latin typeface="Cambria Math" panose="02040503050406030204" pitchFamily="18" charset="0"/>
                                </a:rPr>
                              </m:ctrlPr>
                            </m:acc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2</m:t>
                                  </m:r>
                                </m:sub>
                              </m:sSub>
                            </m:e>
                          </m:acc>
                        </m:e>
                      </m:d>
                      <m:r>
                        <a:rPr lang="en-US" altLang="zh-CN" sz="1400" b="0" i="1" smtClean="0">
                          <a:latin typeface="Cambria Math" panose="02040503050406030204" pitchFamily="18" charset="0"/>
                        </a:rPr>
                        <m:t>=9</m:t>
                      </m:r>
                      <m:r>
                        <a:rPr lang="en-US" altLang="zh-CN" sz="1400" b="0" i="1" smtClean="0">
                          <a:solidFill>
                            <a:srgbClr val="FF0000"/>
                          </a:solidFill>
                          <a:latin typeface="Cambria Math" panose="02040503050406030204" pitchFamily="18" charset="0"/>
                        </a:rPr>
                        <m:t>−9</m:t>
                      </m:r>
                      <m:acc>
                        <m:accPr>
                          <m:chr m:val="̅"/>
                          <m:ctrlPr>
                            <a:rPr lang="zh-CN" altLang="en-US" sz="1400" i="1">
                              <a:latin typeface="Cambria Math" panose="02040503050406030204" pitchFamily="18" charset="0"/>
                            </a:rPr>
                          </m:ctrlPr>
                        </m:acc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2</m:t>
                              </m:r>
                            </m:sub>
                          </m:sSub>
                        </m:e>
                      </m:acc>
                    </m:oMath>
                  </m:oMathPara>
                </a14:m>
                <a:endParaRPr lang="en-US" altLang="zh-CN" sz="1400" dirty="0"/>
              </a:p>
              <a:p>
                <a:endParaRPr lang="en-US" altLang="zh-CN" sz="1400" dirty="0"/>
              </a:p>
              <a:p>
                <a:pPr/>
                <a14:m>
                  <m:oMathPara xmlns:m="http://schemas.openxmlformats.org/officeDocument/2006/math">
                    <m:oMathParaPr>
                      <m:jc m:val="centerGroup"/>
                    </m:oMathParaPr>
                    <m:oMath xmlns:m="http://schemas.openxmlformats.org/officeDocument/2006/math">
                      <m:r>
                        <a:rPr lang="en-US" altLang="zh-CN" sz="1400" i="1">
                          <a:solidFill>
                            <a:srgbClr val="008000"/>
                          </a:solidFill>
                          <a:latin typeface="Cambria Math" panose="02040503050406030204" pitchFamily="18" charset="0"/>
                        </a:rPr>
                        <m:t>+8</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1</m:t>
                          </m:r>
                        </m:sub>
                      </m:sSub>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4</m:t>
                          </m:r>
                        </m:sub>
                      </m:sSub>
                      <m:r>
                        <a:rPr lang="en-US" altLang="zh-CN" sz="1400" b="0" i="1" smtClean="0">
                          <a:latin typeface="Cambria Math" panose="02040503050406030204" pitchFamily="18" charset="0"/>
                        </a:rPr>
                        <m:t>=8</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1</m:t>
                          </m:r>
                        </m:sub>
                      </m:sSub>
                      <m:d>
                        <m:dPr>
                          <m:ctrlPr>
                            <a:rPr lang="en-US" altLang="zh-CN" sz="1400" i="1">
                              <a:latin typeface="Cambria Math" panose="02040503050406030204" pitchFamily="18" charset="0"/>
                            </a:rPr>
                          </m:ctrlPr>
                        </m:dPr>
                        <m:e>
                          <m:r>
                            <a:rPr lang="en-US" altLang="zh-CN" sz="1400" i="1">
                              <a:latin typeface="Cambria Math" panose="02040503050406030204" pitchFamily="18" charset="0"/>
                            </a:rPr>
                            <m:t>1−</m:t>
                          </m:r>
                          <m:acc>
                            <m:accPr>
                              <m:chr m:val="̅"/>
                              <m:ctrlPr>
                                <a:rPr lang="zh-CN" altLang="en-US" sz="1400" i="1">
                                  <a:latin typeface="Cambria Math" panose="02040503050406030204" pitchFamily="18" charset="0"/>
                                </a:rPr>
                              </m:ctrlPr>
                            </m:acc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b="0" i="1" smtClean="0">
                                      <a:latin typeface="Cambria Math" panose="02040503050406030204" pitchFamily="18" charset="0"/>
                                    </a:rPr>
                                    <m:t>4</m:t>
                                  </m:r>
                                </m:sub>
                              </m:sSub>
                            </m:e>
                          </m:acc>
                        </m:e>
                      </m:d>
                      <m:r>
                        <a:rPr lang="en-US" altLang="zh-CN" sz="1400" b="0" i="1" smtClean="0">
                          <a:latin typeface="Cambria Math" panose="02040503050406030204" pitchFamily="18" charset="0"/>
                        </a:rPr>
                        <m:t>=8</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1</m:t>
                          </m:r>
                        </m:sub>
                      </m:sSub>
                      <m:r>
                        <a:rPr lang="en-US" altLang="zh-CN" sz="1400" b="0" i="1" smtClean="0">
                          <a:latin typeface="Cambria Math" panose="02040503050406030204" pitchFamily="18" charset="0"/>
                        </a:rPr>
                        <m:t>−8</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1</m:t>
                          </m:r>
                        </m:sub>
                      </m:sSub>
                      <m:acc>
                        <m:accPr>
                          <m:chr m:val="̅"/>
                          <m:ctrlPr>
                            <a:rPr lang="zh-CN" altLang="en-US" sz="1400" i="1">
                              <a:latin typeface="Cambria Math" panose="02040503050406030204" pitchFamily="18" charset="0"/>
                            </a:rPr>
                          </m:ctrlPr>
                        </m:acc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4</m:t>
                              </m:r>
                            </m:sub>
                          </m:sSub>
                        </m:e>
                      </m:acc>
                    </m:oMath>
                  </m:oMathPara>
                </a14:m>
                <a:endParaRPr lang="en-US" altLang="zh-CN" sz="140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=8</m:t>
                      </m:r>
                      <m:r>
                        <a:rPr lang="en-US" altLang="zh-CN" sz="1400" b="0" i="1" smtClean="0">
                          <a:solidFill>
                            <a:srgbClr val="FF0000"/>
                          </a:solidFill>
                          <a:latin typeface="Cambria Math" panose="02040503050406030204" pitchFamily="18" charset="0"/>
                        </a:rPr>
                        <m:t>−8</m:t>
                      </m:r>
                      <m:acc>
                        <m:accPr>
                          <m:chr m:val="̅"/>
                          <m:ctrlPr>
                            <a:rPr lang="zh-CN" altLang="en-US" sz="1400" i="1">
                              <a:latin typeface="Cambria Math" panose="02040503050406030204" pitchFamily="18" charset="0"/>
                            </a:rPr>
                          </m:ctrlPr>
                        </m:acc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b="0" i="1" smtClean="0">
                                  <a:latin typeface="Cambria Math" panose="02040503050406030204" pitchFamily="18" charset="0"/>
                                </a:rPr>
                                <m:t>1</m:t>
                              </m:r>
                            </m:sub>
                          </m:sSub>
                        </m:e>
                      </m:acc>
                      <m:r>
                        <a:rPr lang="en-US" altLang="zh-CN" sz="1400" b="0" i="1" smtClean="0">
                          <a:solidFill>
                            <a:srgbClr val="FF0000"/>
                          </a:solidFill>
                          <a:latin typeface="Cambria Math" panose="02040503050406030204" pitchFamily="18" charset="0"/>
                        </a:rPr>
                        <m:t>−8</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1</m:t>
                          </m:r>
                        </m:sub>
                      </m:sSub>
                      <m:acc>
                        <m:accPr>
                          <m:chr m:val="̅"/>
                          <m:ctrlPr>
                            <a:rPr lang="zh-CN" altLang="en-US" sz="1400" i="1">
                              <a:latin typeface="Cambria Math" panose="02040503050406030204" pitchFamily="18" charset="0"/>
                            </a:rPr>
                          </m:ctrlPr>
                        </m:acc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4</m:t>
                              </m:r>
                            </m:sub>
                          </m:sSub>
                        </m:e>
                      </m:acc>
                    </m:oMath>
                  </m:oMathPara>
                </a14:m>
                <a:endParaRPr lang="en-US" altLang="zh-CN" sz="1400" dirty="0"/>
              </a:p>
              <a:p>
                <a:endParaRPr lang="en-US" altLang="zh-CN" sz="1400" dirty="0"/>
              </a:p>
              <a:p>
                <a:r>
                  <a:rPr lang="en-US" altLang="zh-CN" sz="1400" dirty="0"/>
                  <a:t>	</a:t>
                </a:r>
                <a14:m>
                  <m:oMath xmlns:m="http://schemas.openxmlformats.org/officeDocument/2006/math">
                    <m:sSub>
                      <m:sSubPr>
                        <m:ctrlPr>
                          <a:rPr lang="en-US" altLang="zh-CN" sz="1400" i="1" smtClean="0">
                            <a:latin typeface="Cambria Math" panose="02040503050406030204" pitchFamily="18" charset="0"/>
                          </a:rPr>
                        </m:ctrlPr>
                      </m:sSubPr>
                      <m:e>
                        <m:r>
                          <a:rPr lang="zh-CN" altLang="en-US" sz="1400" i="1">
                            <a:latin typeface="Cambria Math" panose="02040503050406030204" pitchFamily="18" charset="0"/>
                          </a:rPr>
                          <m:t>𝜑</m:t>
                        </m:r>
                        <m:d>
                          <m:dPr>
                            <m:ctrlPr>
                              <a:rPr lang="en-US" altLang="zh-CN" sz="1400" i="1">
                                <a:latin typeface="Cambria Math" panose="02040503050406030204" pitchFamily="18" charset="0"/>
                              </a:rPr>
                            </m:ctrlPr>
                          </m:dPr>
                          <m:e>
                            <m:r>
                              <a:rPr lang="en-US" altLang="zh-CN" sz="1400" i="1">
                                <a:latin typeface="Cambria Math" panose="02040503050406030204" pitchFamily="18" charset="0"/>
                              </a:rPr>
                              <m:t>𝑥</m:t>
                            </m:r>
                          </m:e>
                        </m:d>
                      </m:e>
                      <m:sub>
                        <m:r>
                          <a:rPr lang="en-US" altLang="zh-CN" sz="1400" b="0" i="1" smtClean="0">
                            <a:latin typeface="Cambria Math" panose="02040503050406030204" pitchFamily="18" charset="0"/>
                          </a:rPr>
                          <m:t>−</m:t>
                        </m:r>
                      </m:sub>
                    </m:sSub>
                    <m:r>
                      <a:rPr lang="en-US" altLang="zh-CN" sz="1400" b="0" i="1" smtClean="0">
                        <a:latin typeface="Cambria Math" panose="02040503050406030204" pitchFamily="18" charset="0"/>
                      </a:rPr>
                      <m:t>=49</m:t>
                    </m:r>
                  </m:oMath>
                </a14:m>
                <a:endParaRPr lang="en-US" altLang="zh-CN" sz="1400" b="0" i="1" dirty="0">
                  <a:latin typeface="Cambria Math" panose="02040503050406030204" pitchFamily="18" charset="0"/>
                </a:endParaRPr>
              </a:p>
              <a:p>
                <a:r>
                  <a:rPr lang="en-US" altLang="zh-CN" sz="1400" b="0" dirty="0"/>
                  <a:t>                            </a:t>
                </a:r>
                <a14:m>
                  <m:oMath xmlns:m="http://schemas.openxmlformats.org/officeDocument/2006/math">
                    <m:r>
                      <a:rPr lang="en-US" altLang="zh-CN" sz="1400" b="0" i="0" smtClean="0">
                        <a:solidFill>
                          <a:srgbClr val="FF0000"/>
                        </a:solidFill>
                        <a:latin typeface="Cambria Math" panose="02040503050406030204" pitchFamily="18" charset="0"/>
                      </a:rPr>
                      <m:t>−3</m:t>
                    </m:r>
                    <m:acc>
                      <m:accPr>
                        <m:chr m:val="̅"/>
                        <m:ctrlPr>
                          <a:rPr lang="zh-CN" altLang="en-US" sz="1400" i="1">
                            <a:latin typeface="Cambria Math" panose="02040503050406030204" pitchFamily="18" charset="0"/>
                          </a:rPr>
                        </m:ctrlPr>
                      </m:acc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1</m:t>
                            </m:r>
                          </m:sub>
                        </m:sSub>
                      </m:e>
                    </m:acc>
                    <m:r>
                      <a:rPr lang="en-US" altLang="zh-CN" sz="1400" b="0" i="1" smtClean="0">
                        <a:solidFill>
                          <a:srgbClr val="FF0000"/>
                        </a:solidFill>
                        <a:latin typeface="Cambria Math" panose="02040503050406030204" pitchFamily="18" charset="0"/>
                      </a:rPr>
                      <m:t>−9</m:t>
                    </m:r>
                    <m:acc>
                      <m:accPr>
                        <m:chr m:val="̅"/>
                        <m:ctrlPr>
                          <a:rPr lang="zh-CN" altLang="en-US" sz="1400" i="1">
                            <a:latin typeface="Cambria Math" panose="02040503050406030204" pitchFamily="18" charset="0"/>
                          </a:rPr>
                        </m:ctrlPr>
                      </m:acc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b="0" i="1" smtClean="0">
                                <a:latin typeface="Cambria Math" panose="02040503050406030204" pitchFamily="18" charset="0"/>
                              </a:rPr>
                              <m:t>2</m:t>
                            </m:r>
                          </m:sub>
                        </m:sSub>
                      </m:e>
                    </m:acc>
                    <m:r>
                      <a:rPr lang="en-US" altLang="zh-CN" sz="1400" b="0" i="1" smtClean="0">
                        <a:solidFill>
                          <a:srgbClr val="FF0000"/>
                        </a:solidFill>
                        <a:latin typeface="Cambria Math" panose="02040503050406030204" pitchFamily="18" charset="0"/>
                      </a:rPr>
                      <m:t>−5</m:t>
                    </m:r>
                    <m:acc>
                      <m:accPr>
                        <m:chr m:val="̅"/>
                        <m:ctrlPr>
                          <a:rPr lang="zh-CN" altLang="en-US" sz="1400" i="1">
                            <a:latin typeface="Cambria Math" panose="02040503050406030204" pitchFamily="18" charset="0"/>
                          </a:rPr>
                        </m:ctrlPr>
                      </m:acc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b="0" i="1" smtClean="0">
                                <a:latin typeface="Cambria Math" panose="02040503050406030204" pitchFamily="18" charset="0"/>
                              </a:rPr>
                              <m:t>3</m:t>
                            </m:r>
                          </m:sub>
                        </m:sSub>
                      </m:e>
                    </m:acc>
                    <m:r>
                      <a:rPr lang="en-US" altLang="zh-CN" sz="1400" b="0" i="1" smtClean="0">
                        <a:solidFill>
                          <a:srgbClr val="FF0000"/>
                        </a:solidFill>
                        <a:latin typeface="Cambria Math" panose="02040503050406030204" pitchFamily="18" charset="0"/>
                      </a:rPr>
                      <m:t>−12</m:t>
                    </m:r>
                    <m:acc>
                      <m:accPr>
                        <m:chr m:val="̅"/>
                        <m:ctrlPr>
                          <a:rPr lang="zh-CN" altLang="en-US" sz="1400" i="1">
                            <a:latin typeface="Cambria Math" panose="02040503050406030204" pitchFamily="18" charset="0"/>
                          </a:rPr>
                        </m:ctrlPr>
                      </m:accPr>
                      <m:e>
                        <m:sSub>
                          <m:sSubPr>
                            <m:ctrlPr>
                              <a:rPr lang="en-US" altLang="zh-CN" sz="1400" i="1" smtClean="0">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b="0" i="1" smtClean="0">
                                <a:latin typeface="Cambria Math" panose="02040503050406030204" pitchFamily="18" charset="0"/>
                              </a:rPr>
                              <m:t>4</m:t>
                            </m:r>
                          </m:sub>
                        </m:sSub>
                      </m:e>
                    </m:acc>
                    <m:r>
                      <a:rPr lang="en-US" altLang="zh-CN" sz="1400" b="0" i="1" smtClean="0">
                        <a:solidFill>
                          <a:srgbClr val="FF0000"/>
                        </a:solidFill>
                        <a:latin typeface="Cambria Math" panose="02040503050406030204" pitchFamily="18" charset="0"/>
                      </a:rPr>
                      <m:t>−7</m:t>
                    </m:r>
                    <m:acc>
                      <m:accPr>
                        <m:chr m:val="̅"/>
                        <m:ctrlPr>
                          <a:rPr lang="zh-CN" altLang="en-US" sz="1400" i="1">
                            <a:latin typeface="Cambria Math" panose="02040503050406030204" pitchFamily="18" charset="0"/>
                          </a:rPr>
                        </m:ctrlPr>
                      </m:acc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b="0" i="1" smtClean="0">
                                <a:latin typeface="Cambria Math" panose="02040503050406030204" pitchFamily="18" charset="0"/>
                              </a:rPr>
                              <m:t>5</m:t>
                            </m:r>
                          </m:sub>
                        </m:sSub>
                      </m:e>
                    </m:acc>
                  </m:oMath>
                </a14:m>
                <a:endParaRPr lang="en-US" altLang="zh-CN" sz="1400" i="1" dirty="0">
                  <a:latin typeface="Cambria Math" panose="02040503050406030204" pitchFamily="18" charset="0"/>
                </a:endParaRPr>
              </a:p>
              <a:p>
                <a:r>
                  <a:rPr lang="en-US" altLang="zh-CN" sz="1400" b="0" dirty="0"/>
                  <a:t>                            </a:t>
                </a:r>
                <a14:m>
                  <m:oMath xmlns:m="http://schemas.openxmlformats.org/officeDocument/2006/math">
                    <m:r>
                      <a:rPr lang="en-US" altLang="zh-CN" sz="1400" b="0" i="0" smtClean="0">
                        <a:solidFill>
                          <a:srgbClr val="FF0000"/>
                        </a:solidFill>
                        <a:latin typeface="Cambria Math" panose="02040503050406030204" pitchFamily="18" charset="0"/>
                      </a:rPr>
                      <m:t>−12</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1</m:t>
                        </m:r>
                      </m:sub>
                    </m:sSub>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b="0" i="1" smtClean="0">
                            <a:latin typeface="Cambria Math" panose="02040503050406030204" pitchFamily="18" charset="0"/>
                          </a:rPr>
                          <m:t>2</m:t>
                        </m:r>
                      </m:sub>
                    </m:sSub>
                    <m:r>
                      <a:rPr lang="en-US" altLang="zh-CN" sz="1400" b="0" i="1" smtClean="0">
                        <a:solidFill>
                          <a:srgbClr val="FF0000"/>
                        </a:solidFill>
                        <a:latin typeface="Cambria Math" panose="02040503050406030204" pitchFamily="18" charset="0"/>
                      </a:rPr>
                      <m:t>−8</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1</m:t>
                        </m:r>
                      </m:sub>
                    </m:sSub>
                    <m:acc>
                      <m:accPr>
                        <m:chr m:val="̅"/>
                        <m:ctrlPr>
                          <a:rPr lang="zh-CN" altLang="en-US" sz="1400" i="1">
                            <a:latin typeface="Cambria Math" panose="02040503050406030204" pitchFamily="18" charset="0"/>
                          </a:rPr>
                        </m:ctrlPr>
                      </m:acc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4</m:t>
                            </m:r>
                          </m:sub>
                        </m:sSub>
                      </m:e>
                    </m:acc>
                    <m:r>
                      <a:rPr lang="en-US" altLang="zh-CN" sz="1400" b="0" i="1" smtClean="0">
                        <a:solidFill>
                          <a:srgbClr val="FF0000"/>
                        </a:solidFill>
                        <a:latin typeface="Cambria Math" panose="02040503050406030204" pitchFamily="18" charset="0"/>
                      </a:rPr>
                      <m:t>−4</m:t>
                    </m:r>
                    <m:acc>
                      <m:accPr>
                        <m:chr m:val="̅"/>
                        <m:ctrlPr>
                          <a:rPr lang="zh-CN" altLang="en-US" sz="1400" i="1">
                            <a:latin typeface="Cambria Math" panose="02040503050406030204" pitchFamily="18" charset="0"/>
                          </a:rPr>
                        </m:ctrlPr>
                      </m:acc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b="0" i="1" smtClean="0">
                                <a:latin typeface="Cambria Math" panose="02040503050406030204" pitchFamily="18" charset="0"/>
                              </a:rPr>
                              <m:t>2</m:t>
                            </m:r>
                          </m:sub>
                        </m:sSub>
                      </m:e>
                    </m:acc>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b="0" i="1" smtClean="0">
                            <a:latin typeface="Cambria Math" panose="02040503050406030204" pitchFamily="18" charset="0"/>
                          </a:rPr>
                          <m:t>3</m:t>
                        </m:r>
                      </m:sub>
                    </m:sSub>
                    <m:r>
                      <a:rPr lang="en-US" altLang="zh-CN" sz="1400" b="0" i="1" smtClean="0">
                        <a:solidFill>
                          <a:srgbClr val="FF0000"/>
                        </a:solidFill>
                        <a:latin typeface="Cambria Math" panose="02040503050406030204" pitchFamily="18" charset="0"/>
                      </a:rPr>
                      <m:t>−10</m:t>
                    </m:r>
                    <m:sSub>
                      <m:sSubPr>
                        <m:ctrlPr>
                          <a:rPr lang="en-US" altLang="zh-CN" sz="1400" i="1">
                            <a:latin typeface="Cambria Math" panose="02040503050406030204" pitchFamily="18" charset="0"/>
                          </a:rPr>
                        </m:ctrlPr>
                      </m:sSub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2</m:t>
                            </m:r>
                          </m:sub>
                        </m:sSub>
                        <m:r>
                          <a:rPr lang="en-US" altLang="zh-CN" sz="1400" i="1">
                            <a:latin typeface="Cambria Math" panose="02040503050406030204" pitchFamily="18" charset="0"/>
                          </a:rPr>
                          <m:t>𝑥</m:t>
                        </m:r>
                      </m:e>
                      <m:sub>
                        <m:r>
                          <a:rPr lang="en-US" altLang="zh-CN" sz="1400" b="0" i="1" smtClean="0">
                            <a:latin typeface="Cambria Math" panose="02040503050406030204" pitchFamily="18" charset="0"/>
                          </a:rPr>
                          <m:t>4</m:t>
                        </m:r>
                      </m:sub>
                    </m:sSub>
                    <m:r>
                      <a:rPr lang="en-US" altLang="zh-CN" sz="1400" b="0" i="1" smtClean="0">
                        <a:solidFill>
                          <a:srgbClr val="FF0000"/>
                        </a:solidFill>
                        <a:latin typeface="Cambria Math" panose="02040503050406030204" pitchFamily="18" charset="0"/>
                      </a:rPr>
                      <m:t>−6</m:t>
                    </m:r>
                    <m:sSub>
                      <m:sSubPr>
                        <m:ctrlPr>
                          <a:rPr lang="en-US" altLang="zh-CN" sz="1400" i="1">
                            <a:latin typeface="Cambria Math" panose="02040503050406030204" pitchFamily="18" charset="0"/>
                          </a:rPr>
                        </m:ctrlPr>
                      </m:sSub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b="0" i="1" smtClean="0">
                                <a:latin typeface="Cambria Math" panose="02040503050406030204" pitchFamily="18" charset="0"/>
                              </a:rPr>
                              <m:t>3</m:t>
                            </m:r>
                          </m:sub>
                        </m:sSub>
                        <m:r>
                          <a:rPr lang="en-US" altLang="zh-CN" sz="1400" i="1">
                            <a:latin typeface="Cambria Math" panose="02040503050406030204" pitchFamily="18" charset="0"/>
                          </a:rPr>
                          <m:t>𝑥</m:t>
                        </m:r>
                      </m:e>
                      <m:sub>
                        <m:r>
                          <a:rPr lang="en-US" altLang="zh-CN" sz="1400" i="1">
                            <a:latin typeface="Cambria Math" panose="02040503050406030204" pitchFamily="18" charset="0"/>
                          </a:rPr>
                          <m:t>4</m:t>
                        </m:r>
                      </m:sub>
                    </m:sSub>
                    <m:r>
                      <a:rPr lang="en-US" altLang="zh-CN" sz="1400" b="0" i="1" smtClean="0">
                        <a:solidFill>
                          <a:srgbClr val="FF0000"/>
                        </a:solidFill>
                        <a:latin typeface="Cambria Math" panose="02040503050406030204" pitchFamily="18" charset="0"/>
                      </a:rPr>
                      <m:t>−8</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b="0" i="1" smtClean="0">
                            <a:latin typeface="Cambria Math" panose="02040503050406030204" pitchFamily="18" charset="0"/>
                          </a:rPr>
                          <m:t>4</m:t>
                        </m:r>
                      </m:sub>
                    </m:sSub>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b="0" i="1" smtClean="0">
                            <a:latin typeface="Cambria Math" panose="02040503050406030204" pitchFamily="18" charset="0"/>
                          </a:rPr>
                          <m:t>5</m:t>
                        </m:r>
                      </m:sub>
                    </m:sSub>
                  </m:oMath>
                </a14:m>
                <a:endParaRPr lang="en-US" altLang="zh-CN" sz="1400" dirty="0"/>
              </a:p>
              <a:p>
                <a:endParaRPr lang="zh-CN" altLang="en-US" sz="1400" dirty="0"/>
              </a:p>
            </p:txBody>
          </p:sp>
        </mc:Choice>
        <mc:Fallback xmlns="">
          <p:sp>
            <p:nvSpPr>
              <p:cNvPr id="9" name="文本框 8">
                <a:extLst>
                  <a:ext uri="{FF2B5EF4-FFF2-40B4-BE49-F238E27FC236}">
                    <a16:creationId xmlns:a16="http://schemas.microsoft.com/office/drawing/2014/main" id="{1EC4E9C2-5AB3-CE28-6DF2-419E7BDE8144}"/>
                  </a:ext>
                </a:extLst>
              </p:cNvPr>
              <p:cNvSpPr txBox="1">
                <a:spLocks noRot="1" noChangeAspect="1" noMove="1" noResize="1" noEditPoints="1" noAdjustHandles="1" noChangeArrowheads="1" noChangeShapeType="1" noTextEdit="1"/>
              </p:cNvSpPr>
              <p:nvPr/>
            </p:nvSpPr>
            <p:spPr>
              <a:xfrm>
                <a:off x="5955415" y="4088482"/>
                <a:ext cx="5696303" cy="2246769"/>
              </a:xfrm>
              <a:prstGeom prst="rect">
                <a:avLst/>
              </a:prstGeom>
              <a:blipFill>
                <a:blip r:embed="rId6"/>
                <a:stretch>
                  <a:fillRect l="-214" t="-54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D197E573-70C6-21FB-EC9C-ADFE9500CDFC}"/>
                  </a:ext>
                </a:extLst>
              </p:cNvPr>
              <p:cNvSpPr txBox="1"/>
              <p:nvPr/>
            </p:nvSpPr>
            <p:spPr>
              <a:xfrm>
                <a:off x="5661660" y="6246423"/>
                <a:ext cx="2266368"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i="1">
                              <a:latin typeface="Cambria Math" panose="02040503050406030204" pitchFamily="18" charset="0"/>
                            </a:rPr>
                            <m:t>𝑓</m:t>
                          </m:r>
                        </m:e>
                        <m:sub>
                          <m:r>
                            <a:rPr lang="en-US" altLang="zh-CN" sz="1400" i="1">
                              <a:latin typeface="Cambria Math" panose="02040503050406030204" pitchFamily="18" charset="0"/>
                            </a:rPr>
                            <m:t>𝑚𝑖𝑛</m:t>
                          </m:r>
                        </m:sub>
                      </m:sSub>
                      <m:r>
                        <a:rPr lang="en-US" altLang="zh-CN" sz="1400" i="1">
                          <a:latin typeface="Cambria Math" panose="02040503050406030204" pitchFamily="18" charset="0"/>
                          <a:ea typeface="Cambria Math" panose="02040503050406030204" pitchFamily="18" charset="0"/>
                        </a:rPr>
                        <m:t>≥</m:t>
                      </m:r>
                      <m:r>
                        <a:rPr lang="en-US" altLang="zh-CN" sz="1400" b="0" i="1" smtClean="0">
                          <a:latin typeface="Cambria Math" panose="02040503050406030204" pitchFamily="18" charset="0"/>
                          <a:ea typeface="Cambria Math" panose="02040503050406030204" pitchFamily="18" charset="0"/>
                        </a:rPr>
                        <m:t>0, </m:t>
                      </m:r>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𝑓</m:t>
                          </m:r>
                        </m:e>
                        <m:sub>
                          <m:r>
                            <a:rPr lang="en-US" altLang="zh-CN" sz="1400" b="0" i="1" smtClean="0">
                              <a:latin typeface="Cambria Math" panose="02040503050406030204" pitchFamily="18" charset="0"/>
                            </a:rPr>
                            <m:t>𝑚𝑎𝑥</m:t>
                          </m:r>
                        </m:sub>
                      </m:sSub>
                      <m:r>
                        <a:rPr lang="en-US" altLang="zh-CN" sz="1400" i="1" smtClean="0">
                          <a:latin typeface="Cambria Math" panose="02040503050406030204" pitchFamily="18" charset="0"/>
                          <a:ea typeface="Cambria Math" panose="02040503050406030204" pitchFamily="18" charset="0"/>
                        </a:rPr>
                        <m:t>≤</m:t>
                      </m:r>
                      <m:r>
                        <a:rPr lang="en-US" altLang="zh-CN" sz="1400" b="0" i="1" smtClean="0">
                          <a:latin typeface="Cambria Math" panose="02040503050406030204" pitchFamily="18" charset="0"/>
                          <a:ea typeface="Cambria Math" panose="02040503050406030204" pitchFamily="18" charset="0"/>
                        </a:rPr>
                        <m:t>49</m:t>
                      </m:r>
                    </m:oMath>
                  </m:oMathPara>
                </a14:m>
                <a:endParaRPr lang="zh-CN" altLang="en-US" sz="1400" dirty="0"/>
              </a:p>
            </p:txBody>
          </p:sp>
        </mc:Choice>
        <mc:Fallback xmlns="">
          <p:sp>
            <p:nvSpPr>
              <p:cNvPr id="11" name="文本框 10">
                <a:extLst>
                  <a:ext uri="{FF2B5EF4-FFF2-40B4-BE49-F238E27FC236}">
                    <a16:creationId xmlns:a16="http://schemas.microsoft.com/office/drawing/2014/main" id="{D197E573-70C6-21FB-EC9C-ADFE9500CDFC}"/>
                  </a:ext>
                </a:extLst>
              </p:cNvPr>
              <p:cNvSpPr txBox="1">
                <a:spLocks noRot="1" noChangeAspect="1" noMove="1" noResize="1" noEditPoints="1" noAdjustHandles="1" noChangeArrowheads="1" noChangeShapeType="1" noTextEdit="1"/>
              </p:cNvSpPr>
              <p:nvPr/>
            </p:nvSpPr>
            <p:spPr>
              <a:xfrm>
                <a:off x="5661660" y="6246423"/>
                <a:ext cx="2266368" cy="307777"/>
              </a:xfrm>
              <a:prstGeom prst="rect">
                <a:avLst/>
              </a:prstGeom>
              <a:blipFill>
                <a:blip r:embed="rId7"/>
                <a:stretch>
                  <a:fillRect b="-8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CAC99E04-1B48-62F8-D490-4B02C3C3FF3E}"/>
                  </a:ext>
                </a:extLst>
              </p:cNvPr>
              <p:cNvSpPr txBox="1"/>
              <p:nvPr/>
            </p:nvSpPr>
            <p:spPr>
              <a:xfrm>
                <a:off x="7886590" y="6246421"/>
                <a:ext cx="2564510"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𝑤</m:t>
                      </m:r>
                      <m:r>
                        <a:rPr lang="en-US" altLang="zh-CN" sz="1400" b="0" i="1" smtClean="0">
                          <a:latin typeface="Cambria Math" panose="02040503050406030204" pitchFamily="18" charset="0"/>
                        </a:rPr>
                        <m:t>&gt;∆</m:t>
                      </m:r>
                      <m:r>
                        <a:rPr lang="en-US" altLang="zh-CN" sz="1400" b="0" i="1" smtClean="0">
                          <a:latin typeface="Cambria Math" panose="02040503050406030204" pitchFamily="18" charset="0"/>
                          <a:ea typeface="Cambria Math" panose="02040503050406030204" pitchFamily="18" charset="0"/>
                        </a:rPr>
                        <m:t>𝑓</m:t>
                      </m:r>
                      <m:r>
                        <a:rPr lang="en-US" altLang="zh-CN" sz="1400" b="0" i="1" smtClean="0">
                          <a:latin typeface="Cambria Math" panose="02040503050406030204" pitchFamily="18" charset="0"/>
                          <a:ea typeface="Cambria Math" panose="02040503050406030204" pitchFamily="18" charset="0"/>
                        </a:rPr>
                        <m:t>=</m:t>
                      </m:r>
                      <m:sSub>
                        <m:sSubPr>
                          <m:ctrlPr>
                            <a:rPr lang="en-US" altLang="zh-CN" sz="1400" b="0" i="1" smtClean="0">
                              <a:latin typeface="Cambria Math" panose="02040503050406030204" pitchFamily="18" charset="0"/>
                              <a:ea typeface="Cambria Math" panose="02040503050406030204" pitchFamily="18" charset="0"/>
                            </a:rPr>
                          </m:ctrlPr>
                        </m:sSubPr>
                        <m:e>
                          <m:r>
                            <a:rPr lang="en-US" altLang="zh-CN" sz="1400" b="0" i="1" smtClean="0">
                              <a:latin typeface="Cambria Math" panose="02040503050406030204" pitchFamily="18" charset="0"/>
                              <a:ea typeface="Cambria Math" panose="02040503050406030204" pitchFamily="18" charset="0"/>
                            </a:rPr>
                            <m:t>𝑓</m:t>
                          </m:r>
                        </m:e>
                        <m:sub>
                          <m:r>
                            <a:rPr lang="en-US" altLang="zh-CN" sz="1400" b="0" i="1" smtClean="0">
                              <a:latin typeface="Cambria Math" panose="02040503050406030204" pitchFamily="18" charset="0"/>
                              <a:ea typeface="Cambria Math" panose="02040503050406030204" pitchFamily="18" charset="0"/>
                            </a:rPr>
                            <m:t>𝑚𝑎𝑥</m:t>
                          </m:r>
                        </m:sub>
                      </m:sSub>
                      <m:r>
                        <a:rPr lang="en-US" altLang="zh-CN" sz="1400" b="0" i="1" smtClean="0">
                          <a:latin typeface="Cambria Math" panose="02040503050406030204" pitchFamily="18" charset="0"/>
                          <a:ea typeface="Cambria Math" panose="02040503050406030204" pitchFamily="18" charset="0"/>
                        </a:rPr>
                        <m:t>−</m:t>
                      </m:r>
                      <m:sSub>
                        <m:sSubPr>
                          <m:ctrlPr>
                            <a:rPr lang="en-US" altLang="zh-CN" sz="1400" b="0" i="1" smtClean="0">
                              <a:latin typeface="Cambria Math" panose="02040503050406030204" pitchFamily="18" charset="0"/>
                              <a:ea typeface="Cambria Math" panose="02040503050406030204" pitchFamily="18" charset="0"/>
                            </a:rPr>
                          </m:ctrlPr>
                        </m:sSubPr>
                        <m:e>
                          <m:r>
                            <a:rPr lang="en-US" altLang="zh-CN" sz="1400" b="0" i="1" smtClean="0">
                              <a:latin typeface="Cambria Math" panose="02040503050406030204" pitchFamily="18" charset="0"/>
                              <a:ea typeface="Cambria Math" panose="02040503050406030204" pitchFamily="18" charset="0"/>
                            </a:rPr>
                            <m:t>𝑓</m:t>
                          </m:r>
                        </m:e>
                        <m:sub>
                          <m:r>
                            <a:rPr lang="en-US" altLang="zh-CN" sz="1400" b="0" i="1" smtClean="0">
                              <a:latin typeface="Cambria Math" panose="02040503050406030204" pitchFamily="18" charset="0"/>
                              <a:ea typeface="Cambria Math" panose="02040503050406030204" pitchFamily="18" charset="0"/>
                            </a:rPr>
                            <m:t>𝑚𝑖𝑛</m:t>
                          </m:r>
                        </m:sub>
                      </m:sSub>
                      <m:r>
                        <a:rPr lang="en-US" altLang="zh-CN" sz="1400" b="0" i="1" smtClean="0">
                          <a:latin typeface="Cambria Math" panose="02040503050406030204" pitchFamily="18" charset="0"/>
                          <a:ea typeface="Cambria Math" panose="02040503050406030204" pitchFamily="18" charset="0"/>
                        </a:rPr>
                        <m:t>=49</m:t>
                      </m:r>
                    </m:oMath>
                  </m:oMathPara>
                </a14:m>
                <a:endParaRPr lang="zh-CN" altLang="en-US" sz="1400" dirty="0"/>
              </a:p>
            </p:txBody>
          </p:sp>
        </mc:Choice>
        <mc:Fallback xmlns="">
          <p:sp>
            <p:nvSpPr>
              <p:cNvPr id="13" name="文本框 12">
                <a:extLst>
                  <a:ext uri="{FF2B5EF4-FFF2-40B4-BE49-F238E27FC236}">
                    <a16:creationId xmlns:a16="http://schemas.microsoft.com/office/drawing/2014/main" id="{CAC99E04-1B48-62F8-D490-4B02C3C3FF3E}"/>
                  </a:ext>
                </a:extLst>
              </p:cNvPr>
              <p:cNvSpPr txBox="1">
                <a:spLocks noRot="1" noChangeAspect="1" noMove="1" noResize="1" noEditPoints="1" noAdjustHandles="1" noChangeArrowheads="1" noChangeShapeType="1" noTextEdit="1"/>
              </p:cNvSpPr>
              <p:nvPr/>
            </p:nvSpPr>
            <p:spPr>
              <a:xfrm>
                <a:off x="7886590" y="6246421"/>
                <a:ext cx="2564510" cy="307777"/>
              </a:xfrm>
              <a:prstGeom prst="rect">
                <a:avLst/>
              </a:prstGeom>
              <a:blipFill>
                <a:blip r:embed="rId8"/>
                <a:stretch>
                  <a:fillRect b="-8000"/>
                </a:stretch>
              </a:blipFill>
            </p:spPr>
            <p:txBody>
              <a:bodyPr/>
              <a:lstStyle/>
              <a:p>
                <a:r>
                  <a:rPr lang="zh-CN" altLang="en-US">
                    <a:noFill/>
                  </a:rPr>
                  <a:t> </a:t>
                </a:r>
              </a:p>
            </p:txBody>
          </p:sp>
        </mc:Fallback>
      </mc:AlternateContent>
      <p:sp>
        <p:nvSpPr>
          <p:cNvPr id="14" name="文本框 13">
            <a:extLst>
              <a:ext uri="{FF2B5EF4-FFF2-40B4-BE49-F238E27FC236}">
                <a16:creationId xmlns:a16="http://schemas.microsoft.com/office/drawing/2014/main" id="{A8CD958A-8A5D-8197-C843-6AB1EAE16DF6}"/>
              </a:ext>
            </a:extLst>
          </p:cNvPr>
          <p:cNvSpPr txBox="1"/>
          <p:nvPr/>
        </p:nvSpPr>
        <p:spPr>
          <a:xfrm>
            <a:off x="10572970" y="6247419"/>
            <a:ext cx="1261884" cy="307777"/>
          </a:xfrm>
          <a:prstGeom prst="rect">
            <a:avLst/>
          </a:prstGeom>
          <a:noFill/>
        </p:spPr>
        <p:txBody>
          <a:bodyPr wrap="none" rtlCol="0">
            <a:spAutoFit/>
          </a:bodyPr>
          <a:lstStyle/>
          <a:p>
            <a:r>
              <a:rPr lang="ja-JP" altLang="en-US" sz="1400" b="0" i="0" dirty="0">
                <a:solidFill>
                  <a:srgbClr val="374151"/>
                </a:solidFill>
                <a:effectLst/>
                <a:latin typeface="Söhne"/>
              </a:rPr>
              <a:t>範囲を狭める</a:t>
            </a:r>
            <a:endParaRPr lang="zh-CN" altLang="en-US" sz="1400" dirty="0"/>
          </a:p>
        </p:txBody>
      </p:sp>
    </p:spTree>
    <p:extLst>
      <p:ext uri="{BB962C8B-B14F-4D97-AF65-F5344CB8AC3E}">
        <p14:creationId xmlns:p14="http://schemas.microsoft.com/office/powerpoint/2010/main" val="13980270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B6E63BE0-41B0-D57E-83CC-FD72E86CDDD2}"/>
              </a:ext>
            </a:extLst>
          </p:cNvPr>
          <p:cNvSpPr/>
          <p:nvPr/>
        </p:nvSpPr>
        <p:spPr>
          <a:xfrm>
            <a:off x="600364" y="992202"/>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63F05CBC-F035-ABE3-FD33-789197C7B356}"/>
              </a:ext>
            </a:extLst>
          </p:cNvPr>
          <p:cNvSpPr>
            <a:spLocks noGrp="1"/>
          </p:cNvSpPr>
          <p:nvPr>
            <p:ph type="title"/>
          </p:nvPr>
        </p:nvSpPr>
        <p:spPr>
          <a:xfrm>
            <a:off x="600364" y="202150"/>
            <a:ext cx="10532995" cy="598978"/>
          </a:xfrm>
        </p:spPr>
        <p:txBody>
          <a:bodyPr>
            <a:normAutofit fontScale="90000"/>
          </a:bodyPr>
          <a:lstStyle/>
          <a:p>
            <a:r>
              <a:rPr lang="en-US" altLang="zh-CN" sz="4400" dirty="0"/>
              <a:t>Verma-Lewis</a:t>
            </a: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7BB7C4E3-7262-BA76-D648-2CD804B1C1C5}"/>
                  </a:ext>
                </a:extLst>
              </p:cNvPr>
              <p:cNvSpPr txBox="1"/>
              <p:nvPr/>
            </p:nvSpPr>
            <p:spPr>
              <a:xfrm>
                <a:off x="600364" y="3214839"/>
                <a:ext cx="9074600" cy="1197764"/>
              </a:xfrm>
              <a:prstGeom prst="rect">
                <a:avLst/>
              </a:prstGeom>
              <a:noFill/>
            </p:spPr>
            <p:txBody>
              <a:bodyPr wrap="none" lIns="0" tIns="0" rIns="0" bIns="0" rtlCol="0">
                <a:spAutoFit/>
              </a:bodyPr>
              <a:lstStyle/>
              <a:p>
                <a:r>
                  <a:rPr lang="en-US" altLang="zh-CN" sz="1800" dirty="0"/>
                  <a:t>Verma-Lewis</a:t>
                </a:r>
                <a:endParaRPr lang="en-US" altLang="zh-CN"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𝑤</m:t>
                      </m:r>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r>
                            <a:rPr lang="en-US" altLang="zh-CN" b="0" i="1" smtClean="0">
                              <a:latin typeface="Cambria Math" panose="02040503050406030204" pitchFamily="18" charset="0"/>
                            </a:rPr>
                            <m:t>𝑚𝑎𝑥</m:t>
                          </m:r>
                        </m:fName>
                        <m:e>
                          <m:d>
                            <m:dPr>
                              <m:begChr m:val="{"/>
                              <m:endChr m:val="}"/>
                              <m:ctrlPr>
                                <a:rPr lang="en-US" altLang="zh-CN" b="0" i="1"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𝑐</m:t>
                                  </m:r>
                                </m:e>
                                <m:sub>
                                  <m:r>
                                    <a:rPr lang="en-US" altLang="zh-CN" i="1">
                                      <a:latin typeface="Cambria Math" panose="02040503050406030204" pitchFamily="18" charset="0"/>
                                    </a:rPr>
                                    <m:t>𝑖</m:t>
                                  </m:r>
                                </m:sub>
                              </m:sSub>
                              <m:r>
                                <a:rPr lang="en-US" altLang="zh-CN" i="1">
                                  <a:latin typeface="Cambria Math" panose="02040503050406030204" pitchFamily="18" charset="0"/>
                                </a:rPr>
                                <m:t>+</m:t>
                              </m:r>
                              <m:nary>
                                <m:naryPr>
                                  <m:chr m:val="∑"/>
                                  <m:supHide m:val="on"/>
                                  <m:ctrlPr>
                                    <a:rPr lang="en-US" altLang="zh-CN" i="1">
                                      <a:latin typeface="Cambria Math" panose="02040503050406030204" pitchFamily="18" charset="0"/>
                                    </a:rPr>
                                  </m:ctrlPr>
                                </m:naryPr>
                                <m:sub>
                                  <m:eqArr>
                                    <m:eqArrPr>
                                      <m:ctrlPr>
                                        <a:rPr lang="en-US" altLang="zh-CN" i="1">
                                          <a:latin typeface="Cambria Math" panose="02040503050406030204" pitchFamily="18" charset="0"/>
                                        </a:rPr>
                                      </m:ctrlPr>
                                    </m:eqArrPr>
                                    <m:e>
                                      <m:sSub>
                                        <m:sSubPr>
                                          <m:ctrlPr>
                                            <a:rPr lang="en-US" altLang="zh-CN" i="1">
                                              <a:latin typeface="Cambria Math" panose="02040503050406030204" pitchFamily="18" charset="0"/>
                                            </a:rPr>
                                          </m:ctrlPr>
                                        </m:sSubPr>
                                        <m:e>
                                          <m:r>
                                            <a:rPr lang="en-US" altLang="zh-CN" i="1">
                                              <a:latin typeface="Cambria Math" panose="02040503050406030204" pitchFamily="18" charset="0"/>
                                            </a:rPr>
                                            <m:t>𝑐</m:t>
                                          </m:r>
                                        </m:e>
                                        <m:sub>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𝑗</m:t>
                                          </m:r>
                                        </m:sub>
                                      </m:sSub>
                                      <m:r>
                                        <m:rPr>
                                          <m:brk m:alnAt="7"/>
                                        </m:rPr>
                                        <a:rPr lang="en-US" altLang="zh-CN" i="1">
                                          <a:latin typeface="Cambria Math" panose="02040503050406030204" pitchFamily="18" charset="0"/>
                                        </a:rPr>
                                        <m:t>&gt;</m:t>
                                      </m:r>
                                      <m:r>
                                        <a:rPr lang="en-US" altLang="zh-CN" i="1">
                                          <a:latin typeface="Cambria Math" panose="02040503050406030204" pitchFamily="18" charset="0"/>
                                        </a:rPr>
                                        <m:t>0</m:t>
                                      </m:r>
                                    </m:e>
                                    <m:e>
                                      <m:r>
                                        <a:rPr lang="en-US" altLang="zh-CN" i="1">
                                          <a:latin typeface="Cambria Math" panose="02040503050406030204" pitchFamily="18" charset="0"/>
                                        </a:rPr>
                                        <m:t>𝑗</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𝑖</m:t>
                                      </m:r>
                                    </m:e>
                                  </m:eqArr>
                                </m:sub>
                                <m:sup/>
                                <m:e>
                                  <m:sSub>
                                    <m:sSubPr>
                                      <m:ctrlPr>
                                        <a:rPr lang="en-US" altLang="zh-CN" i="1">
                                          <a:latin typeface="Cambria Math" panose="02040503050406030204" pitchFamily="18" charset="0"/>
                                        </a:rPr>
                                      </m:ctrlPr>
                                    </m:sSubPr>
                                    <m:e>
                                      <m:r>
                                        <a:rPr lang="en-US" altLang="zh-CN" i="1">
                                          <a:latin typeface="Cambria Math" panose="02040503050406030204" pitchFamily="18" charset="0"/>
                                        </a:rPr>
                                        <m:t>𝑐</m:t>
                                      </m:r>
                                    </m:e>
                                    <m:sub>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𝑗</m:t>
                                      </m:r>
                                    </m:sub>
                                  </m:sSub>
                                  <m:r>
                                    <a:rPr lang="en-US" altLang="zh-CN" i="1">
                                      <a:latin typeface="Cambria Math" panose="02040503050406030204" pitchFamily="18" charset="0"/>
                                    </a:rPr>
                                    <m:t>          </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𝑖</m:t>
                                  </m:r>
                                  <m:r>
                                    <a:rPr lang="en-US" altLang="zh-CN" i="1">
                                      <a:latin typeface="Cambria Math" panose="02040503050406030204" pitchFamily="18" charset="0"/>
                                      <a:ea typeface="Cambria Math" panose="02040503050406030204" pitchFamily="18" charset="0"/>
                                    </a:rPr>
                                    <m:t>∈</m:t>
                                  </m:r>
                                  <m:d>
                                    <m:dPr>
                                      <m:begChr m:val="{"/>
                                      <m:endChr m:val="}"/>
                                      <m:ctrlPr>
                                        <a:rPr lang="en-US" altLang="zh-CN" i="1">
                                          <a:latin typeface="Cambria Math" panose="02040503050406030204" pitchFamily="18" charset="0"/>
                                          <a:ea typeface="Cambria Math" panose="02040503050406030204" pitchFamily="18" charset="0"/>
                                        </a:rPr>
                                      </m:ctrlPr>
                                    </m:dPr>
                                    <m:e>
                                      <m:r>
                                        <a:rPr lang="en-US" altLang="zh-CN" i="1">
                                          <a:latin typeface="Cambria Math" panose="02040503050406030204" pitchFamily="18" charset="0"/>
                                          <a:ea typeface="Cambria Math" panose="02040503050406030204" pitchFamily="18" charset="0"/>
                                        </a:rPr>
                                        <m:t>1,…,</m:t>
                                      </m:r>
                                      <m:r>
                                        <a:rPr lang="en-US" altLang="zh-CN" i="1">
                                          <a:latin typeface="Cambria Math" panose="02040503050406030204" pitchFamily="18" charset="0"/>
                                          <a:ea typeface="Cambria Math" panose="02040503050406030204" pitchFamily="18" charset="0"/>
                                        </a:rPr>
                                        <m:t>𝑛</m:t>
                                      </m:r>
                                    </m:e>
                                  </m:d>
                                  <m:r>
                                    <a:rPr lang="ja-JP" altLang="en-US" i="1" smtClean="0">
                                      <a:latin typeface="Cambria Math" panose="02040503050406030204" pitchFamily="18" charset="0"/>
                                      <a:ea typeface="Cambria Math" panose="02040503050406030204" pitchFamily="18" charset="0"/>
                                    </a:rPr>
                                    <m:t>　</m:t>
                                  </m:r>
                                  <m:r>
                                    <a:rPr lang="ja-JP" altLang="en-US" i="1">
                                      <a:latin typeface="Cambria Math" panose="02040503050406030204" pitchFamily="18" charset="0"/>
                                      <a:ea typeface="Cambria Math" panose="02040503050406030204" pitchFamily="18" charset="0"/>
                                    </a:rPr>
                                    <m:t>　</m:t>
                                  </m:r>
                                  <m:r>
                                    <a:rPr lang="en-US" altLang="zh-CN" i="1">
                                      <a:latin typeface="Cambria Math" panose="02040503050406030204" pitchFamily="18" charset="0"/>
                                      <a:ea typeface="Cambria Math" panose="02040503050406030204" pitchFamily="18" charset="0"/>
                                    </a:rPr>
                                    <m:t>,</m:t>
                                  </m:r>
                                </m:e>
                              </m:nary>
                              <m:r>
                                <a:rPr lang="en-US" altLang="zh-CN" b="0" i="1" smtClean="0">
                                  <a:latin typeface="Cambria Math" panose="02040503050406030204" pitchFamily="18" charset="0"/>
                                  <a:ea typeface="Cambria Math" panose="02040503050406030204" pitchFamily="18" charset="0"/>
                                </a:rPr>
                                <m:t>     −</m:t>
                              </m:r>
                              <m:sSub>
                                <m:sSubPr>
                                  <m:ctrlPr>
                                    <a:rPr lang="en-US" altLang="zh-CN" i="1">
                                      <a:latin typeface="Cambria Math" panose="02040503050406030204" pitchFamily="18" charset="0"/>
                                    </a:rPr>
                                  </m:ctrlPr>
                                </m:sSubPr>
                                <m:e>
                                  <m:r>
                                    <a:rPr lang="en-US" altLang="zh-CN" i="1">
                                      <a:latin typeface="Cambria Math" panose="02040503050406030204" pitchFamily="18" charset="0"/>
                                    </a:rPr>
                                    <m:t>𝑐</m:t>
                                  </m:r>
                                </m:e>
                                <m:sub>
                                  <m:r>
                                    <a:rPr lang="en-US" altLang="zh-CN" i="1">
                                      <a:latin typeface="Cambria Math" panose="02040503050406030204" pitchFamily="18" charset="0"/>
                                    </a:rPr>
                                    <m:t>𝑖</m:t>
                                  </m:r>
                                </m:sub>
                              </m:sSub>
                              <m:r>
                                <a:rPr lang="en-US" altLang="zh-CN" b="0" i="1" smtClean="0">
                                  <a:latin typeface="Cambria Math" panose="02040503050406030204" pitchFamily="18" charset="0"/>
                                </a:rPr>
                                <m:t>−</m:t>
                              </m:r>
                              <m:nary>
                                <m:naryPr>
                                  <m:chr m:val="∑"/>
                                  <m:supHide m:val="on"/>
                                  <m:ctrlPr>
                                    <a:rPr lang="en-US" altLang="zh-CN" i="1">
                                      <a:latin typeface="Cambria Math" panose="02040503050406030204" pitchFamily="18" charset="0"/>
                                    </a:rPr>
                                  </m:ctrlPr>
                                </m:naryPr>
                                <m:sub>
                                  <m:eqArr>
                                    <m:eqArrPr>
                                      <m:ctrlPr>
                                        <a:rPr lang="en-US" altLang="zh-CN" i="1">
                                          <a:latin typeface="Cambria Math" panose="02040503050406030204" pitchFamily="18" charset="0"/>
                                        </a:rPr>
                                      </m:ctrlPr>
                                    </m:eqArrPr>
                                    <m:e>
                                      <m:sSub>
                                        <m:sSubPr>
                                          <m:ctrlPr>
                                            <a:rPr lang="en-US" altLang="zh-CN" i="1">
                                              <a:latin typeface="Cambria Math" panose="02040503050406030204" pitchFamily="18" charset="0"/>
                                            </a:rPr>
                                          </m:ctrlPr>
                                        </m:sSubPr>
                                        <m:e>
                                          <m:r>
                                            <a:rPr lang="en-US" altLang="zh-CN" i="1">
                                              <a:latin typeface="Cambria Math" panose="02040503050406030204" pitchFamily="18" charset="0"/>
                                            </a:rPr>
                                            <m:t>𝑐</m:t>
                                          </m:r>
                                        </m:e>
                                        <m:sub>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𝑗</m:t>
                                          </m:r>
                                        </m:sub>
                                      </m:sSub>
                                      <m:r>
                                        <a:rPr lang="en-US" altLang="zh-CN" b="0" i="1" smtClean="0">
                                          <a:latin typeface="Cambria Math" panose="02040503050406030204" pitchFamily="18" charset="0"/>
                                        </a:rPr>
                                        <m:t>&lt;</m:t>
                                      </m:r>
                                      <m:r>
                                        <a:rPr lang="en-US" altLang="zh-CN" i="1">
                                          <a:latin typeface="Cambria Math" panose="02040503050406030204" pitchFamily="18" charset="0"/>
                                        </a:rPr>
                                        <m:t>0</m:t>
                                      </m:r>
                                    </m:e>
                                    <m:e>
                                      <m:r>
                                        <a:rPr lang="en-US" altLang="zh-CN" i="1">
                                          <a:latin typeface="Cambria Math" panose="02040503050406030204" pitchFamily="18" charset="0"/>
                                        </a:rPr>
                                        <m:t>𝑗</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𝑖</m:t>
                                      </m:r>
                                    </m:e>
                                  </m:eqArr>
                                </m:sub>
                                <m:sup/>
                                <m:e>
                                  <m:sSub>
                                    <m:sSubPr>
                                      <m:ctrlPr>
                                        <a:rPr lang="en-US" altLang="zh-CN" i="1">
                                          <a:latin typeface="Cambria Math" panose="02040503050406030204" pitchFamily="18" charset="0"/>
                                        </a:rPr>
                                      </m:ctrlPr>
                                    </m:sSubPr>
                                    <m:e>
                                      <m:r>
                                        <a:rPr lang="en-US" altLang="zh-CN" i="1">
                                          <a:latin typeface="Cambria Math" panose="02040503050406030204" pitchFamily="18" charset="0"/>
                                        </a:rPr>
                                        <m:t>𝑐</m:t>
                                      </m:r>
                                    </m:e>
                                    <m:sub>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𝑗</m:t>
                                      </m:r>
                                    </m:sub>
                                  </m:sSub>
                                  <m:r>
                                    <a:rPr lang="en-US" altLang="zh-CN" i="1">
                                      <a:latin typeface="Cambria Math" panose="02040503050406030204" pitchFamily="18" charset="0"/>
                                    </a:rPr>
                                    <m:t>          </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𝑖</m:t>
                                  </m:r>
                                  <m:r>
                                    <a:rPr lang="en-US" altLang="zh-CN" i="1">
                                      <a:latin typeface="Cambria Math" panose="02040503050406030204" pitchFamily="18" charset="0"/>
                                      <a:ea typeface="Cambria Math" panose="02040503050406030204" pitchFamily="18" charset="0"/>
                                    </a:rPr>
                                    <m:t>∈</m:t>
                                  </m:r>
                                  <m:d>
                                    <m:dPr>
                                      <m:begChr m:val="{"/>
                                      <m:endChr m:val="}"/>
                                      <m:ctrlPr>
                                        <a:rPr lang="en-US" altLang="zh-CN" i="1">
                                          <a:latin typeface="Cambria Math" panose="02040503050406030204" pitchFamily="18" charset="0"/>
                                          <a:ea typeface="Cambria Math" panose="02040503050406030204" pitchFamily="18" charset="0"/>
                                        </a:rPr>
                                      </m:ctrlPr>
                                    </m:dPr>
                                    <m:e>
                                      <m:r>
                                        <a:rPr lang="en-US" altLang="zh-CN" i="1">
                                          <a:latin typeface="Cambria Math" panose="02040503050406030204" pitchFamily="18" charset="0"/>
                                          <a:ea typeface="Cambria Math" panose="02040503050406030204" pitchFamily="18" charset="0"/>
                                        </a:rPr>
                                        <m:t>1,…,</m:t>
                                      </m:r>
                                      <m:r>
                                        <a:rPr lang="en-US" altLang="zh-CN" i="1">
                                          <a:latin typeface="Cambria Math" panose="02040503050406030204" pitchFamily="18" charset="0"/>
                                          <a:ea typeface="Cambria Math" panose="02040503050406030204" pitchFamily="18" charset="0"/>
                                        </a:rPr>
                                        <m:t>𝑛</m:t>
                                      </m:r>
                                    </m:e>
                                  </m:d>
                                </m:e>
                              </m:nary>
                            </m:e>
                          </m:d>
                        </m:e>
                      </m:func>
                    </m:oMath>
                  </m:oMathPara>
                </a14:m>
                <a:endParaRPr lang="zh-CN" altLang="en-US" dirty="0"/>
              </a:p>
            </p:txBody>
          </p:sp>
        </mc:Choice>
        <mc:Fallback xmlns="">
          <p:sp>
            <p:nvSpPr>
              <p:cNvPr id="2" name="文本框 1">
                <a:extLst>
                  <a:ext uri="{FF2B5EF4-FFF2-40B4-BE49-F238E27FC236}">
                    <a16:creationId xmlns:a16="http://schemas.microsoft.com/office/drawing/2014/main" id="{7BB7C4E3-7262-BA76-D648-2CD804B1C1C5}"/>
                  </a:ext>
                </a:extLst>
              </p:cNvPr>
              <p:cNvSpPr txBox="1">
                <a:spLocks noRot="1" noChangeAspect="1" noMove="1" noResize="1" noEditPoints="1" noAdjustHandles="1" noChangeArrowheads="1" noChangeShapeType="1" noTextEdit="1"/>
              </p:cNvSpPr>
              <p:nvPr/>
            </p:nvSpPr>
            <p:spPr>
              <a:xfrm>
                <a:off x="600364" y="3214839"/>
                <a:ext cx="9074600" cy="1197764"/>
              </a:xfrm>
              <a:prstGeom prst="rect">
                <a:avLst/>
              </a:prstGeom>
              <a:blipFill>
                <a:blip r:embed="rId3"/>
                <a:stretch>
                  <a:fillRect l="-1545" t="-659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E74F24AE-502D-3953-0020-F149C115947B}"/>
                  </a:ext>
                </a:extLst>
              </p:cNvPr>
              <p:cNvSpPr txBox="1"/>
              <p:nvPr/>
            </p:nvSpPr>
            <p:spPr>
              <a:xfrm>
                <a:off x="457200" y="1572079"/>
                <a:ext cx="6096000" cy="1156855"/>
              </a:xfrm>
              <a:prstGeom prst="rect">
                <a:avLst/>
              </a:prstGeom>
              <a:noFill/>
            </p:spPr>
            <p:txBody>
              <a:bodyPr wrap="square">
                <a:spAutoFit/>
              </a:bodyPr>
              <a:lstStyle/>
              <a:p>
                <a:r>
                  <a:rPr lang="ja-JP" altLang="en-US" dirty="0"/>
                  <a:t>目的関数：</a:t>
                </a:r>
                <a:endParaRPr lang="en-US" altLang="zh-CN" dirty="0"/>
              </a:p>
              <a:p>
                <a:pPr/>
                <a14:m>
                  <m:oMathPara xmlns:m="http://schemas.openxmlformats.org/officeDocument/2006/math">
                    <m:oMathParaPr>
                      <m:jc m:val="centerGroup"/>
                    </m:oMathParaPr>
                    <m:oMath xmlns:m="http://schemas.openxmlformats.org/officeDocument/2006/math">
                      <m:r>
                        <a:rPr lang="en-US" altLang="zh-CN" sz="1800" b="0" i="1" smtClean="0">
                          <a:latin typeface="Cambria Math" panose="02040503050406030204" pitchFamily="18" charset="0"/>
                        </a:rPr>
                        <m:t>𝑓</m:t>
                      </m:r>
                      <m:d>
                        <m:dPr>
                          <m:ctrlPr>
                            <a:rPr lang="en-US" altLang="zh-CN" sz="1800" b="0" i="1" smtClean="0">
                              <a:latin typeface="Cambria Math" panose="02040503050406030204" pitchFamily="18" charset="0"/>
                            </a:rPr>
                          </m:ctrlPr>
                        </m:dPr>
                        <m:e>
                          <m:r>
                            <a:rPr lang="en-US" altLang="zh-CN" sz="1800" b="0" i="1" smtClean="0">
                              <a:latin typeface="Cambria Math" panose="02040503050406030204" pitchFamily="18" charset="0"/>
                            </a:rPr>
                            <m:t>𝑥</m:t>
                          </m:r>
                        </m:e>
                      </m:d>
                      <m:r>
                        <a:rPr lang="en-US" altLang="zh-CN" sz="1800" b="0" i="1" smtClean="0">
                          <a:latin typeface="Cambria Math" panose="02040503050406030204" pitchFamily="18" charset="0"/>
                        </a:rPr>
                        <m:t>=</m:t>
                      </m:r>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𝑐</m:t>
                          </m:r>
                        </m:e>
                        <m:sub>
                          <m:r>
                            <a:rPr lang="en-US" altLang="zh-CN" sz="1800" b="0" i="1" smtClean="0">
                              <a:latin typeface="Cambria Math" panose="02040503050406030204" pitchFamily="18" charset="0"/>
                            </a:rPr>
                            <m:t>0</m:t>
                          </m:r>
                        </m:sub>
                      </m:sSub>
                      <m:r>
                        <a:rPr lang="en-US" altLang="zh-CN" sz="1800" b="0" i="1" smtClean="0">
                          <a:latin typeface="Cambria Math" panose="02040503050406030204" pitchFamily="18" charset="0"/>
                        </a:rPr>
                        <m:t>+</m:t>
                      </m:r>
                      <m:nary>
                        <m:naryPr>
                          <m:chr m:val="∑"/>
                          <m:ctrlPr>
                            <a:rPr lang="en-US" altLang="zh-CN" sz="1800" b="0" i="1" smtClean="0">
                              <a:latin typeface="Cambria Math" panose="02040503050406030204" pitchFamily="18" charset="0"/>
                            </a:rPr>
                          </m:ctrlPr>
                        </m:naryPr>
                        <m:sub>
                          <m:r>
                            <m:rPr>
                              <m:brk m:alnAt="23"/>
                            </m:rPr>
                            <a:rPr lang="en-US" altLang="zh-CN" sz="1800" b="0" i="1" smtClean="0">
                              <a:latin typeface="Cambria Math" panose="02040503050406030204" pitchFamily="18" charset="0"/>
                            </a:rPr>
                            <m:t>𝑖</m:t>
                          </m:r>
                          <m:r>
                            <a:rPr lang="en-US" altLang="zh-CN" sz="1800" b="0" i="1" smtClean="0">
                              <a:latin typeface="Cambria Math" panose="02040503050406030204" pitchFamily="18" charset="0"/>
                            </a:rPr>
                            <m:t>=1</m:t>
                          </m:r>
                        </m:sub>
                        <m:sup>
                          <m:r>
                            <a:rPr lang="en-US" altLang="zh-CN" sz="1800" b="0" i="1" smtClean="0">
                              <a:latin typeface="Cambria Math" panose="02040503050406030204" pitchFamily="18" charset="0"/>
                            </a:rPr>
                            <m:t>𝑛</m:t>
                          </m:r>
                        </m:sup>
                        <m:e>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𝑐</m:t>
                              </m:r>
                            </m:e>
                            <m:sub>
                              <m:r>
                                <a:rPr lang="en-US" altLang="zh-CN" sz="1800" b="0" i="1" smtClean="0">
                                  <a:latin typeface="Cambria Math" panose="02040503050406030204" pitchFamily="18" charset="0"/>
                                </a:rPr>
                                <m:t>𝑖</m:t>
                              </m:r>
                            </m:sub>
                          </m:sSub>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𝑥</m:t>
                              </m:r>
                            </m:e>
                            <m:sub>
                              <m:r>
                                <a:rPr lang="en-US" altLang="zh-CN" sz="1800" b="0" i="1" smtClean="0">
                                  <a:latin typeface="Cambria Math" panose="02040503050406030204" pitchFamily="18" charset="0"/>
                                </a:rPr>
                                <m:t>𝑖</m:t>
                              </m:r>
                            </m:sub>
                          </m:sSub>
                        </m:e>
                      </m:nary>
                      <m:r>
                        <a:rPr lang="en-US" altLang="zh-CN" sz="1800" b="0" i="1" smtClean="0">
                          <a:latin typeface="Cambria Math" panose="02040503050406030204" pitchFamily="18" charset="0"/>
                        </a:rPr>
                        <m:t>+</m:t>
                      </m:r>
                      <m:nary>
                        <m:naryPr>
                          <m:chr m:val="∑"/>
                          <m:supHide m:val="on"/>
                          <m:ctrlPr>
                            <a:rPr lang="en-US" altLang="zh-CN" sz="1800" b="0" i="1" smtClean="0">
                              <a:latin typeface="Cambria Math" panose="02040503050406030204" pitchFamily="18" charset="0"/>
                            </a:rPr>
                          </m:ctrlPr>
                        </m:naryPr>
                        <m:sub>
                          <m:r>
                            <m:rPr>
                              <m:brk m:alnAt="7"/>
                            </m:rPr>
                            <a:rPr lang="en-US" altLang="zh-CN" sz="1800" b="0" i="1" smtClean="0">
                              <a:latin typeface="Cambria Math" panose="02040503050406030204" pitchFamily="18" charset="0"/>
                            </a:rPr>
                            <m:t>1</m:t>
                          </m:r>
                          <m:r>
                            <a:rPr lang="en-US" altLang="zh-CN" sz="1800" b="0" i="1" smtClean="0">
                              <a:latin typeface="Cambria Math" panose="02040503050406030204" pitchFamily="18" charset="0"/>
                              <a:ea typeface="Cambria Math" panose="02040503050406030204" pitchFamily="18" charset="0"/>
                            </a:rPr>
                            <m:t>≤</m:t>
                          </m:r>
                          <m:r>
                            <a:rPr lang="en-US" altLang="zh-CN" sz="1800" b="0" i="1" smtClean="0">
                              <a:latin typeface="Cambria Math" panose="02040503050406030204" pitchFamily="18" charset="0"/>
                              <a:ea typeface="Cambria Math" panose="02040503050406030204" pitchFamily="18" charset="0"/>
                            </a:rPr>
                            <m:t>𝑖</m:t>
                          </m:r>
                          <m:r>
                            <a:rPr lang="en-US" altLang="zh-CN" sz="1800" b="0" i="1" smtClean="0">
                              <a:latin typeface="Cambria Math" panose="02040503050406030204" pitchFamily="18" charset="0"/>
                              <a:ea typeface="Cambria Math" panose="02040503050406030204" pitchFamily="18" charset="0"/>
                            </a:rPr>
                            <m:t>&lt;</m:t>
                          </m:r>
                          <m:r>
                            <a:rPr lang="en-US" altLang="zh-CN" sz="1800" b="0" i="1" smtClean="0">
                              <a:latin typeface="Cambria Math" panose="02040503050406030204" pitchFamily="18" charset="0"/>
                              <a:ea typeface="Cambria Math" panose="02040503050406030204" pitchFamily="18" charset="0"/>
                            </a:rPr>
                            <m:t>𝑗</m:t>
                          </m:r>
                          <m:r>
                            <a:rPr lang="en-US" altLang="zh-CN" sz="1800" b="0" i="1" smtClean="0">
                              <a:latin typeface="Cambria Math" panose="02040503050406030204" pitchFamily="18" charset="0"/>
                              <a:ea typeface="Cambria Math" panose="02040503050406030204" pitchFamily="18" charset="0"/>
                            </a:rPr>
                            <m:t>≤</m:t>
                          </m:r>
                          <m:r>
                            <a:rPr lang="en-US" altLang="zh-CN" sz="1800" b="0" i="1" smtClean="0">
                              <a:latin typeface="Cambria Math" panose="02040503050406030204" pitchFamily="18" charset="0"/>
                              <a:ea typeface="Cambria Math" panose="02040503050406030204" pitchFamily="18" charset="0"/>
                            </a:rPr>
                            <m:t>𝑛</m:t>
                          </m:r>
                        </m:sub>
                        <m:sup/>
                        <m:e>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𝑐</m:t>
                              </m:r>
                            </m:e>
                            <m:sub>
                              <m:r>
                                <a:rPr lang="en-US" altLang="zh-CN" sz="1800" b="0" i="1" smtClean="0">
                                  <a:latin typeface="Cambria Math" panose="02040503050406030204" pitchFamily="18" charset="0"/>
                                </a:rPr>
                                <m:t>𝑖𝑗</m:t>
                              </m:r>
                            </m:sub>
                          </m:sSub>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𝑥</m:t>
                              </m:r>
                            </m:e>
                            <m:sub>
                              <m:r>
                                <a:rPr lang="en-US" altLang="zh-CN" sz="1800" b="0" i="1" smtClean="0">
                                  <a:latin typeface="Cambria Math" panose="02040503050406030204" pitchFamily="18" charset="0"/>
                                </a:rPr>
                                <m:t>𝑖</m:t>
                              </m:r>
                            </m:sub>
                          </m:sSub>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𝑥</m:t>
                              </m:r>
                            </m:e>
                            <m:sub>
                              <m:r>
                                <a:rPr lang="en-US" altLang="zh-CN" sz="1800" b="0" i="1" smtClean="0">
                                  <a:latin typeface="Cambria Math" panose="02040503050406030204" pitchFamily="18" charset="0"/>
                                </a:rPr>
                                <m:t>𝑗</m:t>
                              </m:r>
                            </m:sub>
                          </m:sSub>
                        </m:e>
                      </m:nary>
                    </m:oMath>
                  </m:oMathPara>
                </a14:m>
                <a:endParaRPr lang="zh-CN" altLang="en-US" dirty="0"/>
              </a:p>
            </p:txBody>
          </p:sp>
        </mc:Choice>
        <mc:Fallback xmlns="">
          <p:sp>
            <p:nvSpPr>
              <p:cNvPr id="5" name="文本框 4">
                <a:extLst>
                  <a:ext uri="{FF2B5EF4-FFF2-40B4-BE49-F238E27FC236}">
                    <a16:creationId xmlns:a16="http://schemas.microsoft.com/office/drawing/2014/main" id="{E74F24AE-502D-3953-0020-F149C115947B}"/>
                  </a:ext>
                </a:extLst>
              </p:cNvPr>
              <p:cNvSpPr txBox="1">
                <a:spLocks noRot="1" noChangeAspect="1" noMove="1" noResize="1" noEditPoints="1" noAdjustHandles="1" noChangeArrowheads="1" noChangeShapeType="1" noTextEdit="1"/>
              </p:cNvSpPr>
              <p:nvPr/>
            </p:nvSpPr>
            <p:spPr>
              <a:xfrm>
                <a:off x="457200" y="1572079"/>
                <a:ext cx="6096000" cy="1156855"/>
              </a:xfrm>
              <a:prstGeom prst="rect">
                <a:avLst/>
              </a:prstGeom>
              <a:blipFill>
                <a:blip r:embed="rId4"/>
                <a:stretch>
                  <a:fillRect l="-800" t="-2632"/>
                </a:stretch>
              </a:blipFill>
            </p:spPr>
            <p:txBody>
              <a:bodyPr/>
              <a:lstStyle/>
              <a:p>
                <a:r>
                  <a:rPr lang="zh-CN" altLang="en-US">
                    <a:noFill/>
                  </a:rPr>
                  <a:t> </a:t>
                </a:r>
              </a:p>
            </p:txBody>
          </p:sp>
        </mc:Fallback>
      </mc:AlternateContent>
      <p:sp>
        <p:nvSpPr>
          <p:cNvPr id="13" name="文本框 12">
            <a:extLst>
              <a:ext uri="{FF2B5EF4-FFF2-40B4-BE49-F238E27FC236}">
                <a16:creationId xmlns:a16="http://schemas.microsoft.com/office/drawing/2014/main" id="{BA787760-7CC5-CD03-05CA-7A90B25E66EA}"/>
              </a:ext>
            </a:extLst>
          </p:cNvPr>
          <p:cNvSpPr txBox="1"/>
          <p:nvPr/>
        </p:nvSpPr>
        <p:spPr>
          <a:xfrm>
            <a:off x="600364" y="4974863"/>
            <a:ext cx="9819987" cy="461665"/>
          </a:xfrm>
          <a:prstGeom prst="rect">
            <a:avLst/>
          </a:prstGeom>
          <a:noFill/>
        </p:spPr>
        <p:txBody>
          <a:bodyPr wrap="square">
            <a:spAutoFit/>
          </a:bodyPr>
          <a:lstStyle/>
          <a:p>
            <a:r>
              <a:rPr lang="ja-JP" altLang="en-US" sz="1200" b="0" i="0" dirty="0">
                <a:solidFill>
                  <a:srgbClr val="000000"/>
                </a:solidFill>
                <a:effectLst/>
                <a:latin typeface="LinLibertineT"/>
              </a:rPr>
              <a:t>参考文献：</a:t>
            </a:r>
            <a:endParaRPr lang="en-US" altLang="zh-CN" sz="1200" b="0" i="0" dirty="0">
              <a:solidFill>
                <a:srgbClr val="000000"/>
              </a:solidFill>
              <a:effectLst/>
              <a:latin typeface="LinLibertineT"/>
            </a:endParaRPr>
          </a:p>
          <a:p>
            <a:r>
              <a:rPr lang="en-US" altLang="zh-CN" sz="1200" b="0" i="0" dirty="0">
                <a:solidFill>
                  <a:srgbClr val="000000"/>
                </a:solidFill>
                <a:effectLst/>
                <a:latin typeface="LinLibertineT"/>
              </a:rPr>
              <a:t>Amit Verma and Mark Lewis. 2020. Penalty and partitioning techniques to improve performance of QUBO solvers. </a:t>
            </a:r>
            <a:r>
              <a:rPr lang="en-US" altLang="zh-CN" sz="1200" b="0" i="1" dirty="0">
                <a:solidFill>
                  <a:srgbClr val="000000"/>
                </a:solidFill>
                <a:effectLst/>
                <a:latin typeface="LinLibertineTI"/>
              </a:rPr>
              <a:t>Discrete Optimization </a:t>
            </a:r>
            <a:r>
              <a:rPr lang="en-US" altLang="zh-CN" sz="1200" b="0" i="0" dirty="0">
                <a:solidFill>
                  <a:srgbClr val="000000"/>
                </a:solidFill>
                <a:effectLst/>
                <a:latin typeface="LinLibertineT"/>
              </a:rPr>
              <a:t>(2020). Elsevier.</a:t>
            </a:r>
            <a:endParaRPr lang="zh-CN" altLang="en-US" sz="3600" dirty="0"/>
          </a:p>
        </p:txBody>
      </p:sp>
    </p:spTree>
    <p:extLst>
      <p:ext uri="{BB962C8B-B14F-4D97-AF65-F5344CB8AC3E}">
        <p14:creationId xmlns:p14="http://schemas.microsoft.com/office/powerpoint/2010/main" val="15561182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B6E63BE0-41B0-D57E-83CC-FD72E86CDDD2}"/>
              </a:ext>
            </a:extLst>
          </p:cNvPr>
          <p:cNvSpPr/>
          <p:nvPr/>
        </p:nvSpPr>
        <p:spPr>
          <a:xfrm>
            <a:off x="600364" y="992202"/>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63F05CBC-F035-ABE3-FD33-789197C7B356}"/>
              </a:ext>
            </a:extLst>
          </p:cNvPr>
          <p:cNvSpPr>
            <a:spLocks noGrp="1"/>
          </p:cNvSpPr>
          <p:nvPr>
            <p:ph type="title"/>
          </p:nvPr>
        </p:nvSpPr>
        <p:spPr>
          <a:xfrm>
            <a:off x="600364" y="202150"/>
            <a:ext cx="10532995" cy="598978"/>
          </a:xfrm>
        </p:spPr>
        <p:txBody>
          <a:bodyPr>
            <a:normAutofit fontScale="90000"/>
          </a:bodyPr>
          <a:lstStyle/>
          <a:p>
            <a:r>
              <a:rPr lang="en-US" altLang="zh-CN" sz="4400" dirty="0"/>
              <a:t>Verma-Lewis</a:t>
            </a:r>
          </a:p>
        </p:txBody>
      </p:sp>
      <p:sp>
        <p:nvSpPr>
          <p:cNvPr id="3" name="文本框 2">
            <a:extLst>
              <a:ext uri="{FF2B5EF4-FFF2-40B4-BE49-F238E27FC236}">
                <a16:creationId xmlns:a16="http://schemas.microsoft.com/office/drawing/2014/main" id="{5ED8F501-BB19-D81D-869A-70201CABF47B}"/>
              </a:ext>
            </a:extLst>
          </p:cNvPr>
          <p:cNvSpPr txBox="1"/>
          <p:nvPr/>
        </p:nvSpPr>
        <p:spPr>
          <a:xfrm>
            <a:off x="600364" y="1238694"/>
            <a:ext cx="1127232" cy="338554"/>
          </a:xfrm>
          <a:prstGeom prst="rect">
            <a:avLst/>
          </a:prstGeom>
          <a:noFill/>
        </p:spPr>
        <p:txBody>
          <a:bodyPr wrap="none" rtlCol="0">
            <a:spAutoFit/>
          </a:bodyPr>
          <a:lstStyle/>
          <a:p>
            <a:r>
              <a:rPr lang="en-US" altLang="zh-CN" sz="1600" dirty="0"/>
              <a:t>Example</a:t>
            </a:r>
            <a:r>
              <a:rPr lang="ja-JP" altLang="en-US" sz="1600" dirty="0"/>
              <a:t>：</a:t>
            </a:r>
            <a:endParaRPr lang="zh-CN" altLang="en-US" sz="1600" dirty="0"/>
          </a:p>
        </p:txBody>
      </p:sp>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950B2522-BCC0-DA71-1B80-BB742F8DD7D3}"/>
                  </a:ext>
                </a:extLst>
              </p:cNvPr>
              <p:cNvSpPr txBox="1"/>
              <p:nvPr/>
            </p:nvSpPr>
            <p:spPr>
              <a:xfrm>
                <a:off x="1215975" y="1582815"/>
                <a:ext cx="4766241" cy="646331"/>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r>
                        <a:rPr lang="en-US" altLang="zh-CN" sz="1400" b="0" i="1" smtClean="0">
                          <a:latin typeface="Cambria Math" panose="02040503050406030204" pitchFamily="18" charset="0"/>
                        </a:rPr>
                        <m:t>𝑓</m:t>
                      </m:r>
                      <m:d>
                        <m:dPr>
                          <m:ctrlPr>
                            <a:rPr lang="en-US" altLang="zh-CN" sz="1400" b="0" i="1" smtClean="0">
                              <a:latin typeface="Cambria Math" panose="02040503050406030204" pitchFamily="18" charset="0"/>
                            </a:rPr>
                          </m:ctrlPr>
                        </m:dPr>
                        <m:e>
                          <m:r>
                            <a:rPr lang="en-US" altLang="zh-CN" sz="1400" b="0" i="1" smtClean="0">
                              <a:latin typeface="Cambria Math" panose="02040503050406030204" pitchFamily="18" charset="0"/>
                            </a:rPr>
                            <m:t>𝑥</m:t>
                          </m:r>
                        </m:e>
                      </m:d>
                      <m:r>
                        <a:rPr lang="en-US" altLang="zh-CN" sz="1400" b="0" i="1" smtClean="0">
                          <a:latin typeface="Cambria Math" panose="02040503050406030204" pitchFamily="18" charset="0"/>
                        </a:rPr>
                        <m:t>=13</m:t>
                      </m:r>
                    </m:oMath>
                  </m:oMathPara>
                </a14:m>
                <a:endParaRPr lang="en-US" altLang="zh-CN" sz="1400" b="0" i="1" dirty="0">
                  <a:latin typeface="Cambria Math" panose="02040503050406030204" pitchFamily="18" charset="0"/>
                </a:endParaRPr>
              </a:p>
              <a:p>
                <a:r>
                  <a:rPr lang="en-US" altLang="zh-CN" sz="1400" b="0" dirty="0"/>
                  <a:t>             </a:t>
                </a:r>
                <a14:m>
                  <m:oMath xmlns:m="http://schemas.openxmlformats.org/officeDocument/2006/math">
                    <m:r>
                      <a:rPr lang="en-US" altLang="zh-CN" sz="1400" b="0" i="1" smtClean="0">
                        <a:solidFill>
                          <a:srgbClr val="FF0000"/>
                        </a:solidFill>
                        <a:latin typeface="Cambria Math" panose="02040503050406030204" pitchFamily="18" charset="0"/>
                      </a:rPr>
                      <m:t>−5</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1</m:t>
                        </m:r>
                      </m:sub>
                    </m:sSub>
                    <m:r>
                      <a:rPr lang="en-US" altLang="zh-CN" sz="1400" b="0" i="1" smtClean="0">
                        <a:solidFill>
                          <a:srgbClr val="008000"/>
                        </a:solidFill>
                        <a:latin typeface="Cambria Math" panose="02040503050406030204" pitchFamily="18" charset="0"/>
                      </a:rPr>
                      <m:t>+9</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2</m:t>
                        </m:r>
                      </m:sub>
                    </m:sSub>
                    <m:r>
                      <a:rPr lang="en-US" altLang="zh-CN" sz="1400" b="0" i="1" smtClean="0">
                        <a:latin typeface="Cambria Math" panose="02040503050406030204" pitchFamily="18" charset="0"/>
                      </a:rPr>
                      <m:t>+</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3</m:t>
                        </m:r>
                      </m:sub>
                    </m:sSub>
                    <m:r>
                      <a:rPr lang="en-US" altLang="zh-CN" sz="1400" b="0" i="1" smtClean="0">
                        <a:solidFill>
                          <a:srgbClr val="008000"/>
                        </a:solidFill>
                        <a:latin typeface="Cambria Math" panose="02040503050406030204" pitchFamily="18" charset="0"/>
                      </a:rPr>
                      <m:t>+12</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4</m:t>
                        </m:r>
                      </m:sub>
                    </m:sSub>
                    <m:r>
                      <a:rPr lang="en-US" altLang="zh-CN" sz="1400" b="0" i="1" smtClean="0">
                        <a:solidFill>
                          <a:srgbClr val="008000"/>
                        </a:solidFill>
                        <a:latin typeface="Cambria Math" panose="02040503050406030204" pitchFamily="18" charset="0"/>
                      </a:rPr>
                      <m:t>+7</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5</m:t>
                        </m:r>
                      </m:sub>
                    </m:sSub>
                  </m:oMath>
                </a14:m>
                <a:endParaRPr lang="en-US" altLang="zh-CN" sz="1400" b="0" i="1" dirty="0">
                  <a:latin typeface="Cambria Math" panose="02040503050406030204" pitchFamily="18" charset="0"/>
                </a:endParaRPr>
              </a:p>
              <a:p>
                <a:r>
                  <a:rPr lang="en-US" altLang="zh-CN" sz="1400" b="0" dirty="0"/>
                  <a:t>             </a:t>
                </a:r>
                <a14:m>
                  <m:oMath xmlns:m="http://schemas.openxmlformats.org/officeDocument/2006/math">
                    <m:r>
                      <a:rPr lang="en-US" altLang="zh-CN" sz="1400" b="0" i="1" smtClean="0">
                        <a:solidFill>
                          <a:srgbClr val="FF0000"/>
                        </a:solidFill>
                        <a:latin typeface="Cambria Math" panose="02040503050406030204" pitchFamily="18" charset="0"/>
                      </a:rPr>
                      <m:t>−12</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1</m:t>
                        </m:r>
                      </m:sub>
                    </m:sSub>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2</m:t>
                        </m:r>
                      </m:sub>
                    </m:sSub>
                    <m:r>
                      <a:rPr lang="en-US" altLang="zh-CN" sz="1400" b="0" i="1" smtClean="0">
                        <a:solidFill>
                          <a:srgbClr val="008000"/>
                        </a:solidFill>
                        <a:latin typeface="Cambria Math" panose="02040503050406030204" pitchFamily="18" charset="0"/>
                      </a:rPr>
                      <m:t>+8</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1</m:t>
                        </m:r>
                      </m:sub>
                    </m:sSub>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4</m:t>
                        </m:r>
                      </m:sub>
                    </m:sSub>
                    <m:r>
                      <a:rPr lang="en-US" altLang="zh-CN" sz="1400" b="0" i="1" smtClean="0">
                        <a:solidFill>
                          <a:srgbClr val="008000"/>
                        </a:solidFill>
                        <a:latin typeface="Cambria Math" panose="02040503050406030204" pitchFamily="18" charset="0"/>
                      </a:rPr>
                      <m:t>+4</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2</m:t>
                        </m:r>
                      </m:sub>
                    </m:sSub>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3</m:t>
                        </m:r>
                      </m:sub>
                    </m:sSub>
                    <m:r>
                      <a:rPr lang="en-US" altLang="zh-CN" sz="1400" b="0" i="1" smtClean="0">
                        <a:solidFill>
                          <a:srgbClr val="FF0000"/>
                        </a:solidFill>
                        <a:latin typeface="Cambria Math" panose="02040503050406030204" pitchFamily="18" charset="0"/>
                      </a:rPr>
                      <m:t>−10</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2</m:t>
                        </m:r>
                      </m:sub>
                    </m:sSub>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4</m:t>
                        </m:r>
                      </m:sub>
                    </m:sSub>
                    <m:r>
                      <a:rPr lang="en-US" altLang="zh-CN" sz="1400" b="0" i="1" smtClean="0">
                        <a:solidFill>
                          <a:srgbClr val="FF0000"/>
                        </a:solidFill>
                        <a:latin typeface="Cambria Math" panose="02040503050406030204" pitchFamily="18" charset="0"/>
                      </a:rPr>
                      <m:t>−6</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3</m:t>
                        </m:r>
                      </m:sub>
                    </m:sSub>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4</m:t>
                        </m:r>
                      </m:sub>
                    </m:sSub>
                    <m:r>
                      <a:rPr lang="en-US" altLang="zh-CN" sz="1400" b="0" i="1" smtClean="0">
                        <a:solidFill>
                          <a:srgbClr val="FF0000"/>
                        </a:solidFill>
                        <a:latin typeface="Cambria Math" panose="02040503050406030204" pitchFamily="18" charset="0"/>
                      </a:rPr>
                      <m:t>−8</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4</m:t>
                        </m:r>
                      </m:sub>
                    </m:sSub>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5</m:t>
                        </m:r>
                      </m:sub>
                    </m:sSub>
                  </m:oMath>
                </a14:m>
                <a:endParaRPr lang="zh-CN" altLang="en-US" sz="1400" dirty="0"/>
              </a:p>
            </p:txBody>
          </p:sp>
        </mc:Choice>
        <mc:Fallback xmlns="">
          <p:sp>
            <p:nvSpPr>
              <p:cNvPr id="7" name="文本框 6">
                <a:extLst>
                  <a:ext uri="{FF2B5EF4-FFF2-40B4-BE49-F238E27FC236}">
                    <a16:creationId xmlns:a16="http://schemas.microsoft.com/office/drawing/2014/main" id="{950B2522-BCC0-DA71-1B80-BB742F8DD7D3}"/>
                  </a:ext>
                </a:extLst>
              </p:cNvPr>
              <p:cNvSpPr txBox="1">
                <a:spLocks noRot="1" noChangeAspect="1" noMove="1" noResize="1" noEditPoints="1" noAdjustHandles="1" noChangeArrowheads="1" noChangeShapeType="1" noTextEdit="1"/>
              </p:cNvSpPr>
              <p:nvPr/>
            </p:nvSpPr>
            <p:spPr>
              <a:xfrm>
                <a:off x="1215975" y="1582815"/>
                <a:ext cx="4766241" cy="646331"/>
              </a:xfrm>
              <a:prstGeom prst="rect">
                <a:avLst/>
              </a:prstGeom>
              <a:blipFill>
                <a:blip r:embed="rId3"/>
                <a:stretch>
                  <a:fillRect l="-1662" b="-377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8D65ED66-C872-1F01-92BE-8BDCCC3C1661}"/>
                  </a:ext>
                </a:extLst>
              </p:cNvPr>
              <p:cNvSpPr txBox="1"/>
              <p:nvPr/>
            </p:nvSpPr>
            <p:spPr>
              <a:xfrm>
                <a:off x="600364" y="2375805"/>
                <a:ext cx="4009752" cy="3681136"/>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r>
                        <a:rPr lang="en-US" altLang="zh-CN" b="0" i="1" smtClean="0">
                          <a:latin typeface="Cambria Math" panose="02040503050406030204" pitchFamily="18" charset="0"/>
                        </a:rPr>
                        <m:t>𝑖</m:t>
                      </m:r>
                      <m:r>
                        <a:rPr lang="en-US" altLang="zh-CN" b="0" i="1" smtClean="0">
                          <a:latin typeface="Cambria Math" panose="02040503050406030204" pitchFamily="18" charset="0"/>
                        </a:rPr>
                        <m:t>=1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nary>
                        <m:naryPr>
                          <m:chr m:val="∑"/>
                          <m:supHide m:val="on"/>
                          <m:ctrlPr>
                            <a:rPr lang="en-US" altLang="zh-CN" b="0" i="1" smtClean="0">
                              <a:latin typeface="Cambria Math" panose="02040503050406030204" pitchFamily="18" charset="0"/>
                            </a:rPr>
                          </m:ctrlPr>
                        </m:naryPr>
                        <m: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1,</m:t>
                              </m:r>
                              <m:r>
                                <a:rPr lang="en-US" altLang="zh-CN" b="0" i="1" smtClean="0">
                                  <a:latin typeface="Cambria Math" panose="02040503050406030204" pitchFamily="18" charset="0"/>
                                </a:rPr>
                                <m:t>𝑗</m:t>
                              </m:r>
                            </m:sub>
                          </m:sSub>
                          <m:r>
                            <m:rPr>
                              <m:brk m:alnAt="7"/>
                            </m:rPr>
                            <a:rPr lang="en-US" altLang="zh-CN" b="0" i="1" smtClean="0">
                              <a:latin typeface="Cambria Math" panose="02040503050406030204" pitchFamily="18" charset="0"/>
                            </a:rPr>
                            <m:t>&gt;</m:t>
                          </m:r>
                          <m:r>
                            <a:rPr lang="en-US" altLang="zh-CN" b="0" i="1" smtClean="0">
                              <a:latin typeface="Cambria Math" panose="02040503050406030204" pitchFamily="18" charset="0"/>
                            </a:rPr>
                            <m:t>0</m:t>
                          </m:r>
                        </m:sub>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1,</m:t>
                              </m:r>
                              <m:r>
                                <a:rPr lang="en-US" altLang="zh-CN" b="0" i="1" smtClean="0">
                                  <a:latin typeface="Cambria Math" panose="02040503050406030204" pitchFamily="18" charset="0"/>
                                </a:rPr>
                                <m:t>𝑗</m:t>
                              </m:r>
                            </m:sub>
                          </m:sSub>
                        </m:e>
                      </m:nary>
                      <m:r>
                        <a:rPr lang="en-US" altLang="zh-CN" b="0" i="1" smtClean="0">
                          <a:latin typeface="Cambria Math" panose="02040503050406030204" pitchFamily="18" charset="0"/>
                        </a:rPr>
                        <m:t>=−5+(8)=3</m:t>
                      </m:r>
                    </m:oMath>
                  </m:oMathPara>
                </a14:m>
                <a:endParaRPr lang="en-US" altLang="zh-CN" dirty="0"/>
              </a:p>
              <a:p>
                <a:pPr/>
                <a14:m>
                  <m:oMathPara xmlns:m="http://schemas.openxmlformats.org/officeDocument/2006/math">
                    <m:oMathParaPr>
                      <m:jc m:val="left"/>
                    </m:oMathParaPr>
                    <m:oMath xmlns:m="http://schemas.openxmlformats.org/officeDocument/2006/math">
                      <m:r>
                        <a:rPr lang="en-US" altLang="zh-CN" b="0" i="1" smtClean="0">
                          <a:latin typeface="Cambria Math" panose="02040503050406030204" pitchFamily="18" charset="0"/>
                        </a:rPr>
                        <m:t>𝑖</m:t>
                      </m:r>
                      <m:r>
                        <a:rPr lang="en-US" altLang="zh-CN" b="0" i="1" smtClean="0">
                          <a:latin typeface="Cambria Math" panose="02040503050406030204" pitchFamily="18" charset="0"/>
                        </a:rPr>
                        <m:t>=2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nary>
                        <m:naryPr>
                          <m:chr m:val="∑"/>
                          <m:supHide m:val="on"/>
                          <m:ctrlPr>
                            <a:rPr lang="en-US" altLang="zh-CN" b="0" i="1" smtClean="0">
                              <a:latin typeface="Cambria Math" panose="02040503050406030204" pitchFamily="18" charset="0"/>
                            </a:rPr>
                          </m:ctrlPr>
                        </m:naryPr>
                        <m: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2,</m:t>
                              </m:r>
                              <m:r>
                                <a:rPr lang="en-US" altLang="zh-CN" b="0" i="1" smtClean="0">
                                  <a:latin typeface="Cambria Math" panose="02040503050406030204" pitchFamily="18" charset="0"/>
                                </a:rPr>
                                <m:t>𝑗</m:t>
                              </m:r>
                            </m:sub>
                          </m:sSub>
                          <m:r>
                            <m:rPr>
                              <m:brk m:alnAt="7"/>
                            </m:rPr>
                            <a:rPr lang="en-US" altLang="zh-CN" b="0" i="1" smtClean="0">
                              <a:latin typeface="Cambria Math" panose="02040503050406030204" pitchFamily="18" charset="0"/>
                            </a:rPr>
                            <m:t>&gt;</m:t>
                          </m:r>
                          <m:r>
                            <a:rPr lang="en-US" altLang="zh-CN" b="0" i="1" smtClean="0">
                              <a:latin typeface="Cambria Math" panose="02040503050406030204" pitchFamily="18" charset="0"/>
                            </a:rPr>
                            <m:t>0</m:t>
                          </m:r>
                        </m:sub>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2,</m:t>
                              </m:r>
                              <m:r>
                                <a:rPr lang="en-US" altLang="zh-CN" b="0" i="1" smtClean="0">
                                  <a:latin typeface="Cambria Math" panose="02040503050406030204" pitchFamily="18" charset="0"/>
                                </a:rPr>
                                <m:t>𝑗</m:t>
                              </m:r>
                            </m:sub>
                          </m:sSub>
                        </m:e>
                      </m:nary>
                      <m:r>
                        <a:rPr lang="en-US" altLang="zh-CN" b="0" i="1" smtClean="0">
                          <a:latin typeface="Cambria Math" panose="02040503050406030204" pitchFamily="18" charset="0"/>
                        </a:rPr>
                        <m:t>=9+(4)=13</m:t>
                      </m:r>
                    </m:oMath>
                  </m:oMathPara>
                </a14:m>
                <a:endParaRPr lang="zh-CN" altLang="en-US" dirty="0"/>
              </a:p>
              <a:p>
                <a:pPr/>
                <a14:m>
                  <m:oMathPara xmlns:m="http://schemas.openxmlformats.org/officeDocument/2006/math">
                    <m:oMathParaPr>
                      <m:jc m:val="left"/>
                    </m:oMathParaPr>
                    <m:oMath xmlns:m="http://schemas.openxmlformats.org/officeDocument/2006/math">
                      <m:r>
                        <a:rPr lang="en-US" altLang="zh-CN" b="0" i="1" smtClean="0">
                          <a:latin typeface="Cambria Math" panose="02040503050406030204" pitchFamily="18" charset="0"/>
                        </a:rPr>
                        <m:t>𝑖</m:t>
                      </m:r>
                      <m:r>
                        <a:rPr lang="en-US" altLang="zh-CN" b="0" i="1" smtClean="0">
                          <a:latin typeface="Cambria Math" panose="02040503050406030204" pitchFamily="18" charset="0"/>
                        </a:rPr>
                        <m:t>=3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3</m:t>
                          </m:r>
                        </m:sub>
                      </m:sSub>
                      <m:r>
                        <a:rPr lang="en-US" altLang="zh-CN" b="0" i="1" smtClean="0">
                          <a:latin typeface="Cambria Math" panose="02040503050406030204" pitchFamily="18" charset="0"/>
                        </a:rPr>
                        <m:t>+</m:t>
                      </m:r>
                      <m:nary>
                        <m:naryPr>
                          <m:chr m:val="∑"/>
                          <m:supHide m:val="on"/>
                          <m:ctrlPr>
                            <a:rPr lang="en-US" altLang="zh-CN" b="0" i="1" smtClean="0">
                              <a:latin typeface="Cambria Math" panose="02040503050406030204" pitchFamily="18" charset="0"/>
                            </a:rPr>
                          </m:ctrlPr>
                        </m:naryPr>
                        <m: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3,</m:t>
                              </m:r>
                              <m:r>
                                <a:rPr lang="en-US" altLang="zh-CN" b="0" i="1" smtClean="0">
                                  <a:latin typeface="Cambria Math" panose="02040503050406030204" pitchFamily="18" charset="0"/>
                                </a:rPr>
                                <m:t>𝑗</m:t>
                              </m:r>
                            </m:sub>
                          </m:sSub>
                          <m:r>
                            <m:rPr>
                              <m:brk m:alnAt="7"/>
                            </m:rPr>
                            <a:rPr lang="en-US" altLang="zh-CN" b="0" i="1" smtClean="0">
                              <a:latin typeface="Cambria Math" panose="02040503050406030204" pitchFamily="18" charset="0"/>
                            </a:rPr>
                            <m:t>&gt;</m:t>
                          </m:r>
                          <m:r>
                            <a:rPr lang="en-US" altLang="zh-CN" b="0" i="1" smtClean="0">
                              <a:latin typeface="Cambria Math" panose="02040503050406030204" pitchFamily="18" charset="0"/>
                            </a:rPr>
                            <m:t>0</m:t>
                          </m:r>
                        </m:sub>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3,</m:t>
                              </m:r>
                              <m:r>
                                <a:rPr lang="en-US" altLang="zh-CN" b="0" i="1" smtClean="0">
                                  <a:latin typeface="Cambria Math" panose="02040503050406030204" pitchFamily="18" charset="0"/>
                                </a:rPr>
                                <m:t>𝑗</m:t>
                              </m:r>
                            </m:sub>
                          </m:sSub>
                        </m:e>
                      </m:nary>
                      <m:r>
                        <a:rPr lang="en-US" altLang="zh-CN" b="0" i="1" smtClean="0">
                          <a:latin typeface="Cambria Math" panose="02040503050406030204" pitchFamily="18" charset="0"/>
                        </a:rPr>
                        <m:t>=1+(4)=5</m:t>
                      </m:r>
                    </m:oMath>
                  </m:oMathPara>
                </a14:m>
                <a:endParaRPr lang="zh-CN" altLang="en-US" dirty="0"/>
              </a:p>
              <a:p>
                <a:pPr/>
                <a14:m>
                  <m:oMathPara xmlns:m="http://schemas.openxmlformats.org/officeDocument/2006/math">
                    <m:oMathParaPr>
                      <m:jc m:val="left"/>
                    </m:oMathParaPr>
                    <m:oMath xmlns:m="http://schemas.openxmlformats.org/officeDocument/2006/math">
                      <m:r>
                        <a:rPr lang="en-US" altLang="zh-CN" b="0" i="1" smtClean="0">
                          <a:latin typeface="Cambria Math" panose="02040503050406030204" pitchFamily="18" charset="0"/>
                        </a:rPr>
                        <m:t>𝑖</m:t>
                      </m:r>
                      <m:r>
                        <a:rPr lang="en-US" altLang="zh-CN" b="0" i="1" smtClean="0">
                          <a:latin typeface="Cambria Math" panose="02040503050406030204" pitchFamily="18" charset="0"/>
                        </a:rPr>
                        <m:t>=4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4</m:t>
                          </m:r>
                        </m:sub>
                      </m:sSub>
                      <m:r>
                        <a:rPr lang="en-US" altLang="zh-CN" b="0" i="1" smtClean="0">
                          <a:latin typeface="Cambria Math" panose="02040503050406030204" pitchFamily="18" charset="0"/>
                        </a:rPr>
                        <m:t>+</m:t>
                      </m:r>
                      <m:nary>
                        <m:naryPr>
                          <m:chr m:val="∑"/>
                          <m:supHide m:val="on"/>
                          <m:ctrlPr>
                            <a:rPr lang="en-US" altLang="zh-CN" b="0" i="1" smtClean="0">
                              <a:latin typeface="Cambria Math" panose="02040503050406030204" pitchFamily="18" charset="0"/>
                            </a:rPr>
                          </m:ctrlPr>
                        </m:naryPr>
                        <m: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4,</m:t>
                              </m:r>
                              <m:r>
                                <a:rPr lang="en-US" altLang="zh-CN" b="0" i="1" smtClean="0">
                                  <a:latin typeface="Cambria Math" panose="02040503050406030204" pitchFamily="18" charset="0"/>
                                </a:rPr>
                                <m:t>𝑗</m:t>
                              </m:r>
                            </m:sub>
                          </m:sSub>
                          <m:r>
                            <m:rPr>
                              <m:brk m:alnAt="7"/>
                            </m:rPr>
                            <a:rPr lang="en-US" altLang="zh-CN" b="0" i="1" smtClean="0">
                              <a:latin typeface="Cambria Math" panose="02040503050406030204" pitchFamily="18" charset="0"/>
                            </a:rPr>
                            <m:t>&gt;</m:t>
                          </m:r>
                          <m:r>
                            <a:rPr lang="en-US" altLang="zh-CN" b="0" i="1" smtClean="0">
                              <a:latin typeface="Cambria Math" panose="02040503050406030204" pitchFamily="18" charset="0"/>
                            </a:rPr>
                            <m:t>0</m:t>
                          </m:r>
                        </m:sub>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4,</m:t>
                              </m:r>
                              <m:r>
                                <a:rPr lang="en-US" altLang="zh-CN" b="0" i="1" smtClean="0">
                                  <a:latin typeface="Cambria Math" panose="02040503050406030204" pitchFamily="18" charset="0"/>
                                </a:rPr>
                                <m:t>𝑗</m:t>
                              </m:r>
                            </m:sub>
                          </m:sSub>
                        </m:e>
                      </m:nary>
                      <m:r>
                        <a:rPr lang="en-US" altLang="zh-CN" b="0" i="1" smtClean="0">
                          <a:latin typeface="Cambria Math" panose="02040503050406030204" pitchFamily="18" charset="0"/>
                        </a:rPr>
                        <m:t>=</m:t>
                      </m:r>
                      <m:r>
                        <a:rPr lang="en-US" altLang="zh-CN" b="0" i="1" smtClean="0">
                          <a:solidFill>
                            <a:schemeClr val="tx1"/>
                          </a:solidFill>
                          <a:latin typeface="Cambria Math" panose="02040503050406030204" pitchFamily="18" charset="0"/>
                        </a:rPr>
                        <m:t>12+(8)=</m:t>
                      </m:r>
                      <m:r>
                        <a:rPr lang="en-US" altLang="zh-CN" b="0" i="1" smtClean="0">
                          <a:solidFill>
                            <a:srgbClr val="FF0000"/>
                          </a:solidFill>
                          <a:latin typeface="Cambria Math" panose="02040503050406030204" pitchFamily="18" charset="0"/>
                        </a:rPr>
                        <m:t>20</m:t>
                      </m:r>
                    </m:oMath>
                  </m:oMathPara>
                </a14:m>
                <a:endParaRPr lang="zh-CN" altLang="en-US" dirty="0">
                  <a:solidFill>
                    <a:srgbClr val="FF0000"/>
                  </a:solidFill>
                </a:endParaRPr>
              </a:p>
              <a:p>
                <a:pPr/>
                <a14:m>
                  <m:oMathPara xmlns:m="http://schemas.openxmlformats.org/officeDocument/2006/math">
                    <m:oMathParaPr>
                      <m:jc m:val="left"/>
                    </m:oMathParaPr>
                    <m:oMath xmlns:m="http://schemas.openxmlformats.org/officeDocument/2006/math">
                      <m:r>
                        <a:rPr lang="en-US" altLang="zh-CN" b="0" i="1" smtClean="0">
                          <a:latin typeface="Cambria Math" panose="02040503050406030204" pitchFamily="18" charset="0"/>
                        </a:rPr>
                        <m:t>𝑖</m:t>
                      </m:r>
                      <m:r>
                        <a:rPr lang="en-US" altLang="zh-CN" b="0" i="1" smtClean="0">
                          <a:latin typeface="Cambria Math" panose="02040503050406030204" pitchFamily="18" charset="0"/>
                        </a:rPr>
                        <m:t>=5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5</m:t>
                          </m:r>
                        </m:sub>
                      </m:sSub>
                      <m:r>
                        <a:rPr lang="en-US" altLang="zh-CN" b="0" i="1" smtClean="0">
                          <a:latin typeface="Cambria Math" panose="02040503050406030204" pitchFamily="18" charset="0"/>
                        </a:rPr>
                        <m:t>+</m:t>
                      </m:r>
                      <m:nary>
                        <m:naryPr>
                          <m:chr m:val="∑"/>
                          <m:supHide m:val="on"/>
                          <m:ctrlPr>
                            <a:rPr lang="en-US" altLang="zh-CN" b="0" i="1" smtClean="0">
                              <a:latin typeface="Cambria Math" panose="02040503050406030204" pitchFamily="18" charset="0"/>
                            </a:rPr>
                          </m:ctrlPr>
                        </m:naryPr>
                        <m: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5,</m:t>
                              </m:r>
                              <m:r>
                                <a:rPr lang="en-US" altLang="zh-CN" b="0" i="1" smtClean="0">
                                  <a:latin typeface="Cambria Math" panose="02040503050406030204" pitchFamily="18" charset="0"/>
                                </a:rPr>
                                <m:t>𝑗</m:t>
                              </m:r>
                            </m:sub>
                          </m:sSub>
                          <m:r>
                            <m:rPr>
                              <m:brk m:alnAt="7"/>
                            </m:rPr>
                            <a:rPr lang="en-US" altLang="zh-CN" b="0" i="1" smtClean="0">
                              <a:latin typeface="Cambria Math" panose="02040503050406030204" pitchFamily="18" charset="0"/>
                            </a:rPr>
                            <m:t>&gt;</m:t>
                          </m:r>
                          <m:r>
                            <a:rPr lang="en-US" altLang="zh-CN" b="0" i="1" smtClean="0">
                              <a:latin typeface="Cambria Math" panose="02040503050406030204" pitchFamily="18" charset="0"/>
                            </a:rPr>
                            <m:t>0</m:t>
                          </m:r>
                        </m:sub>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5,</m:t>
                              </m:r>
                              <m:r>
                                <a:rPr lang="en-US" altLang="zh-CN" b="0" i="1" smtClean="0">
                                  <a:latin typeface="Cambria Math" panose="02040503050406030204" pitchFamily="18" charset="0"/>
                                </a:rPr>
                                <m:t>𝑗</m:t>
                              </m:r>
                            </m:sub>
                          </m:sSub>
                        </m:e>
                      </m:nary>
                      <m:r>
                        <a:rPr lang="en-US" altLang="zh-CN" b="0" i="1" smtClean="0">
                          <a:latin typeface="Cambria Math" panose="02040503050406030204" pitchFamily="18" charset="0"/>
                        </a:rPr>
                        <m:t>=7+(0)=7</m:t>
                      </m:r>
                    </m:oMath>
                  </m:oMathPara>
                </a14:m>
                <a:endParaRPr lang="zh-CN" altLang="en-US" dirty="0"/>
              </a:p>
            </p:txBody>
          </p:sp>
        </mc:Choice>
        <mc:Fallback xmlns="">
          <p:sp>
            <p:nvSpPr>
              <p:cNvPr id="8" name="文本框 7">
                <a:extLst>
                  <a:ext uri="{FF2B5EF4-FFF2-40B4-BE49-F238E27FC236}">
                    <a16:creationId xmlns:a16="http://schemas.microsoft.com/office/drawing/2014/main" id="{8D65ED66-C872-1F01-92BE-8BDCCC3C1661}"/>
                  </a:ext>
                </a:extLst>
              </p:cNvPr>
              <p:cNvSpPr txBox="1">
                <a:spLocks noRot="1" noChangeAspect="1" noMove="1" noResize="1" noEditPoints="1" noAdjustHandles="1" noChangeArrowheads="1" noChangeShapeType="1" noTextEdit="1"/>
              </p:cNvSpPr>
              <p:nvPr/>
            </p:nvSpPr>
            <p:spPr>
              <a:xfrm>
                <a:off x="600364" y="2375805"/>
                <a:ext cx="4009752" cy="3681136"/>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38CFC5B6-C610-B352-C1EF-19D06471596E}"/>
                  </a:ext>
                </a:extLst>
              </p:cNvPr>
              <p:cNvSpPr txBox="1"/>
              <p:nvPr/>
            </p:nvSpPr>
            <p:spPr>
              <a:xfrm>
                <a:off x="5295900" y="2375805"/>
                <a:ext cx="5599931" cy="3681136"/>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r>
                        <a:rPr lang="en-US" altLang="zh-CN" b="0" i="1" smtClean="0">
                          <a:latin typeface="Cambria Math" panose="02040503050406030204" pitchFamily="18" charset="0"/>
                        </a:rPr>
                        <m:t>𝑖</m:t>
                      </m:r>
                      <m:r>
                        <a:rPr lang="en-US" altLang="zh-CN" b="0" i="1" smtClean="0">
                          <a:latin typeface="Cambria Math" panose="02040503050406030204" pitchFamily="18" charset="0"/>
                        </a:rPr>
                        <m:t>=1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nary>
                        <m:naryPr>
                          <m:chr m:val="∑"/>
                          <m:supHide m:val="on"/>
                          <m:ctrlPr>
                            <a:rPr lang="en-US" altLang="zh-CN" b="0" i="1" smtClean="0">
                              <a:latin typeface="Cambria Math" panose="02040503050406030204" pitchFamily="18" charset="0"/>
                            </a:rPr>
                          </m:ctrlPr>
                        </m:naryPr>
                        <m: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1,</m:t>
                              </m:r>
                              <m:r>
                                <a:rPr lang="en-US" altLang="zh-CN" b="0" i="1" smtClean="0">
                                  <a:latin typeface="Cambria Math" panose="02040503050406030204" pitchFamily="18" charset="0"/>
                                </a:rPr>
                                <m:t>𝑗</m:t>
                              </m:r>
                            </m:sub>
                          </m:sSub>
                          <m:r>
                            <m:rPr>
                              <m:brk m:alnAt="7"/>
                            </m:rPr>
                            <a:rPr lang="en-US" altLang="zh-CN" b="0" i="1" smtClean="0">
                              <a:latin typeface="Cambria Math" panose="02040503050406030204" pitchFamily="18" charset="0"/>
                            </a:rPr>
                            <m:t>&lt;</m:t>
                          </m:r>
                          <m:r>
                            <a:rPr lang="en-US" altLang="zh-CN" b="0" i="1" smtClean="0">
                              <a:latin typeface="Cambria Math" panose="02040503050406030204" pitchFamily="18" charset="0"/>
                            </a:rPr>
                            <m:t>0</m:t>
                          </m:r>
                        </m:sub>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1,</m:t>
                              </m:r>
                              <m:r>
                                <a:rPr lang="en-US" altLang="zh-CN" b="0" i="1" smtClean="0">
                                  <a:latin typeface="Cambria Math" panose="02040503050406030204" pitchFamily="18" charset="0"/>
                                </a:rPr>
                                <m:t>𝑗</m:t>
                              </m:r>
                            </m:sub>
                          </m:sSub>
                        </m:e>
                      </m:nary>
                      <m:r>
                        <a:rPr lang="en-US" altLang="zh-CN" b="0" i="1" smtClean="0">
                          <a:latin typeface="Cambria Math" panose="02040503050406030204" pitchFamily="18" charset="0"/>
                        </a:rPr>
                        <m:t>=5−(−12)=17</m:t>
                      </m:r>
                    </m:oMath>
                  </m:oMathPara>
                </a14:m>
                <a:endParaRPr lang="en-US" altLang="zh-CN" dirty="0"/>
              </a:p>
              <a:p>
                <a:pPr/>
                <a14:m>
                  <m:oMathPara xmlns:m="http://schemas.openxmlformats.org/officeDocument/2006/math">
                    <m:oMathParaPr>
                      <m:jc m:val="left"/>
                    </m:oMathParaPr>
                    <m:oMath xmlns:m="http://schemas.openxmlformats.org/officeDocument/2006/math">
                      <m:r>
                        <a:rPr lang="en-US" altLang="zh-CN" b="0" i="1" smtClean="0">
                          <a:latin typeface="Cambria Math" panose="02040503050406030204" pitchFamily="18" charset="0"/>
                        </a:rPr>
                        <m:t>𝑖</m:t>
                      </m:r>
                      <m:r>
                        <a:rPr lang="en-US" altLang="zh-CN" b="0" i="1" smtClean="0">
                          <a:latin typeface="Cambria Math" panose="02040503050406030204" pitchFamily="18" charset="0"/>
                        </a:rPr>
                        <m:t>=2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nary>
                        <m:naryPr>
                          <m:chr m:val="∑"/>
                          <m:supHide m:val="on"/>
                          <m:ctrlPr>
                            <a:rPr lang="en-US" altLang="zh-CN" b="0" i="1" smtClean="0">
                              <a:latin typeface="Cambria Math" panose="02040503050406030204" pitchFamily="18" charset="0"/>
                            </a:rPr>
                          </m:ctrlPr>
                        </m:naryPr>
                        <m: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2,</m:t>
                              </m:r>
                              <m:r>
                                <a:rPr lang="en-US" altLang="zh-CN" b="0" i="1" smtClean="0">
                                  <a:latin typeface="Cambria Math" panose="02040503050406030204" pitchFamily="18" charset="0"/>
                                </a:rPr>
                                <m:t>𝑗</m:t>
                              </m:r>
                            </m:sub>
                          </m:sSub>
                          <m:r>
                            <a:rPr lang="en-US" altLang="zh-CN" b="0" i="1" smtClean="0">
                              <a:latin typeface="Cambria Math" panose="02040503050406030204" pitchFamily="18" charset="0"/>
                            </a:rPr>
                            <m:t>&lt;0</m:t>
                          </m:r>
                        </m:sub>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2,</m:t>
                              </m:r>
                              <m:r>
                                <a:rPr lang="en-US" altLang="zh-CN" b="0" i="1" smtClean="0">
                                  <a:latin typeface="Cambria Math" panose="02040503050406030204" pitchFamily="18" charset="0"/>
                                </a:rPr>
                                <m:t>𝑗</m:t>
                              </m:r>
                            </m:sub>
                          </m:sSub>
                        </m:e>
                      </m:nary>
                      <m:r>
                        <a:rPr lang="en-US" altLang="zh-CN" b="0" i="1" smtClean="0">
                          <a:latin typeface="Cambria Math" panose="02040503050406030204" pitchFamily="18" charset="0"/>
                        </a:rPr>
                        <m:t>=−9−(−12−10)=13</m:t>
                      </m:r>
                    </m:oMath>
                  </m:oMathPara>
                </a14:m>
                <a:endParaRPr lang="zh-CN" altLang="en-US" dirty="0"/>
              </a:p>
              <a:p>
                <a:pPr/>
                <a14:m>
                  <m:oMathPara xmlns:m="http://schemas.openxmlformats.org/officeDocument/2006/math">
                    <m:oMathParaPr>
                      <m:jc m:val="left"/>
                    </m:oMathParaPr>
                    <m:oMath xmlns:m="http://schemas.openxmlformats.org/officeDocument/2006/math">
                      <m:r>
                        <a:rPr lang="en-US" altLang="zh-CN" b="0" i="1" smtClean="0">
                          <a:latin typeface="Cambria Math" panose="02040503050406030204" pitchFamily="18" charset="0"/>
                        </a:rPr>
                        <m:t>𝑖</m:t>
                      </m:r>
                      <m:r>
                        <a:rPr lang="en-US" altLang="zh-CN" b="0" i="1" smtClean="0">
                          <a:latin typeface="Cambria Math" panose="02040503050406030204" pitchFamily="18" charset="0"/>
                        </a:rPr>
                        <m:t>=3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3</m:t>
                          </m:r>
                        </m:sub>
                      </m:sSub>
                      <m:r>
                        <a:rPr lang="en-US" altLang="zh-CN" b="0" i="1" smtClean="0">
                          <a:latin typeface="Cambria Math" panose="02040503050406030204" pitchFamily="18" charset="0"/>
                        </a:rPr>
                        <m:t>−</m:t>
                      </m:r>
                      <m:nary>
                        <m:naryPr>
                          <m:chr m:val="∑"/>
                          <m:supHide m:val="on"/>
                          <m:ctrlPr>
                            <a:rPr lang="en-US" altLang="zh-CN" b="0" i="1" smtClean="0">
                              <a:latin typeface="Cambria Math" panose="02040503050406030204" pitchFamily="18" charset="0"/>
                            </a:rPr>
                          </m:ctrlPr>
                        </m:naryPr>
                        <m: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3,</m:t>
                              </m:r>
                              <m:r>
                                <a:rPr lang="en-US" altLang="zh-CN" b="0" i="1" smtClean="0">
                                  <a:latin typeface="Cambria Math" panose="02040503050406030204" pitchFamily="18" charset="0"/>
                                </a:rPr>
                                <m:t>𝑗</m:t>
                              </m:r>
                            </m:sub>
                          </m:sSub>
                          <m:r>
                            <a:rPr lang="en-US" altLang="zh-CN" b="0" i="1" smtClean="0">
                              <a:latin typeface="Cambria Math" panose="02040503050406030204" pitchFamily="18" charset="0"/>
                            </a:rPr>
                            <m:t>&lt;0</m:t>
                          </m:r>
                        </m:sub>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3,</m:t>
                              </m:r>
                              <m:r>
                                <a:rPr lang="en-US" altLang="zh-CN" b="0" i="1" smtClean="0">
                                  <a:latin typeface="Cambria Math" panose="02040503050406030204" pitchFamily="18" charset="0"/>
                                </a:rPr>
                                <m:t>𝑗</m:t>
                              </m:r>
                            </m:sub>
                          </m:sSub>
                        </m:e>
                      </m:nary>
                      <m:r>
                        <a:rPr lang="en-US" altLang="zh-CN" b="0" i="1" smtClean="0">
                          <a:latin typeface="Cambria Math" panose="02040503050406030204" pitchFamily="18" charset="0"/>
                        </a:rPr>
                        <m:t>=−1−(−6)=5</m:t>
                      </m:r>
                    </m:oMath>
                  </m:oMathPara>
                </a14:m>
                <a:endParaRPr lang="zh-CN" altLang="en-US" dirty="0"/>
              </a:p>
              <a:p>
                <a:pPr/>
                <a14:m>
                  <m:oMathPara xmlns:m="http://schemas.openxmlformats.org/officeDocument/2006/math">
                    <m:oMathParaPr>
                      <m:jc m:val="left"/>
                    </m:oMathParaPr>
                    <m:oMath xmlns:m="http://schemas.openxmlformats.org/officeDocument/2006/math">
                      <m:r>
                        <a:rPr lang="en-US" altLang="zh-CN" b="0" i="1" smtClean="0">
                          <a:latin typeface="Cambria Math" panose="02040503050406030204" pitchFamily="18" charset="0"/>
                        </a:rPr>
                        <m:t>𝑖</m:t>
                      </m:r>
                      <m:r>
                        <a:rPr lang="en-US" altLang="zh-CN" b="0" i="1" smtClean="0">
                          <a:latin typeface="Cambria Math" panose="02040503050406030204" pitchFamily="18" charset="0"/>
                        </a:rPr>
                        <m:t>=4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4</m:t>
                          </m:r>
                        </m:sub>
                      </m:sSub>
                      <m:r>
                        <a:rPr lang="en-US" altLang="zh-CN" b="0" i="1" smtClean="0">
                          <a:latin typeface="Cambria Math" panose="02040503050406030204" pitchFamily="18" charset="0"/>
                        </a:rPr>
                        <m:t>−</m:t>
                      </m:r>
                      <m:nary>
                        <m:naryPr>
                          <m:chr m:val="∑"/>
                          <m:supHide m:val="on"/>
                          <m:ctrlPr>
                            <a:rPr lang="en-US" altLang="zh-CN" b="0" i="1" smtClean="0">
                              <a:latin typeface="Cambria Math" panose="02040503050406030204" pitchFamily="18" charset="0"/>
                            </a:rPr>
                          </m:ctrlPr>
                        </m:naryPr>
                        <m: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4,</m:t>
                              </m:r>
                              <m:r>
                                <a:rPr lang="en-US" altLang="zh-CN" b="0" i="1" smtClean="0">
                                  <a:latin typeface="Cambria Math" panose="02040503050406030204" pitchFamily="18" charset="0"/>
                                </a:rPr>
                                <m:t>𝑗</m:t>
                              </m:r>
                            </m:sub>
                          </m:sSub>
                          <m:r>
                            <a:rPr lang="en-US" altLang="zh-CN" b="0" i="1" smtClean="0">
                              <a:latin typeface="Cambria Math" panose="02040503050406030204" pitchFamily="18" charset="0"/>
                            </a:rPr>
                            <m:t>&lt;0</m:t>
                          </m:r>
                        </m:sub>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4,</m:t>
                              </m:r>
                              <m:r>
                                <a:rPr lang="en-US" altLang="zh-CN" b="0" i="1" smtClean="0">
                                  <a:latin typeface="Cambria Math" panose="02040503050406030204" pitchFamily="18" charset="0"/>
                                </a:rPr>
                                <m:t>𝑗</m:t>
                              </m:r>
                            </m:sub>
                          </m:sSub>
                        </m:e>
                      </m:nary>
                      <m:r>
                        <a:rPr lang="en-US" altLang="zh-CN" b="0" i="1" smtClean="0">
                          <a:latin typeface="Cambria Math" panose="02040503050406030204" pitchFamily="18" charset="0"/>
                        </a:rPr>
                        <m:t>=−12−(−10−6−8)=12</m:t>
                      </m:r>
                    </m:oMath>
                  </m:oMathPara>
                </a14:m>
                <a:endParaRPr lang="zh-CN" altLang="en-US" dirty="0"/>
              </a:p>
              <a:p>
                <a:pPr/>
                <a14:m>
                  <m:oMathPara xmlns:m="http://schemas.openxmlformats.org/officeDocument/2006/math">
                    <m:oMathParaPr>
                      <m:jc m:val="left"/>
                    </m:oMathParaPr>
                    <m:oMath xmlns:m="http://schemas.openxmlformats.org/officeDocument/2006/math">
                      <m:r>
                        <a:rPr lang="en-US" altLang="zh-CN" b="0" i="1" smtClean="0">
                          <a:latin typeface="Cambria Math" panose="02040503050406030204" pitchFamily="18" charset="0"/>
                        </a:rPr>
                        <m:t>𝑖</m:t>
                      </m:r>
                      <m:r>
                        <a:rPr lang="en-US" altLang="zh-CN" b="0" i="1" smtClean="0">
                          <a:latin typeface="Cambria Math" panose="02040503050406030204" pitchFamily="18" charset="0"/>
                        </a:rPr>
                        <m:t>=5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5</m:t>
                          </m:r>
                        </m:sub>
                      </m:sSub>
                      <m:r>
                        <a:rPr lang="en-US" altLang="zh-CN" b="0" i="1" smtClean="0">
                          <a:latin typeface="Cambria Math" panose="02040503050406030204" pitchFamily="18" charset="0"/>
                        </a:rPr>
                        <m:t>−</m:t>
                      </m:r>
                      <m:nary>
                        <m:naryPr>
                          <m:chr m:val="∑"/>
                          <m:supHide m:val="on"/>
                          <m:ctrlPr>
                            <a:rPr lang="en-US" altLang="zh-CN" b="0" i="1" smtClean="0">
                              <a:latin typeface="Cambria Math" panose="02040503050406030204" pitchFamily="18" charset="0"/>
                            </a:rPr>
                          </m:ctrlPr>
                        </m:naryPr>
                        <m: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5,</m:t>
                              </m:r>
                              <m:r>
                                <a:rPr lang="en-US" altLang="zh-CN" b="0" i="1" smtClean="0">
                                  <a:latin typeface="Cambria Math" panose="02040503050406030204" pitchFamily="18" charset="0"/>
                                </a:rPr>
                                <m:t>𝑗</m:t>
                              </m:r>
                            </m:sub>
                          </m:sSub>
                          <m:r>
                            <a:rPr lang="en-US" altLang="zh-CN" b="0" i="1" smtClean="0">
                              <a:latin typeface="Cambria Math" panose="02040503050406030204" pitchFamily="18" charset="0"/>
                            </a:rPr>
                            <m:t>&lt;0</m:t>
                          </m:r>
                        </m:sub>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5,</m:t>
                              </m:r>
                              <m:r>
                                <a:rPr lang="en-US" altLang="zh-CN" b="0" i="1" smtClean="0">
                                  <a:latin typeface="Cambria Math" panose="02040503050406030204" pitchFamily="18" charset="0"/>
                                </a:rPr>
                                <m:t>𝑗</m:t>
                              </m:r>
                            </m:sub>
                          </m:sSub>
                        </m:e>
                      </m:nary>
                      <m:r>
                        <a:rPr lang="en-US" altLang="zh-CN" b="0" i="1" smtClean="0">
                          <a:latin typeface="Cambria Math" panose="02040503050406030204" pitchFamily="18" charset="0"/>
                        </a:rPr>
                        <m:t>=−7−(−8)=1</m:t>
                      </m:r>
                    </m:oMath>
                  </m:oMathPara>
                </a14:m>
                <a:endParaRPr lang="zh-CN" altLang="en-US" dirty="0"/>
              </a:p>
            </p:txBody>
          </p:sp>
        </mc:Choice>
        <mc:Fallback xmlns="">
          <p:sp>
            <p:nvSpPr>
              <p:cNvPr id="2" name="文本框 1">
                <a:extLst>
                  <a:ext uri="{FF2B5EF4-FFF2-40B4-BE49-F238E27FC236}">
                    <a16:creationId xmlns:a16="http://schemas.microsoft.com/office/drawing/2014/main" id="{38CFC5B6-C610-B352-C1EF-19D06471596E}"/>
                  </a:ext>
                </a:extLst>
              </p:cNvPr>
              <p:cNvSpPr txBox="1">
                <a:spLocks noRot="1" noChangeAspect="1" noMove="1" noResize="1" noEditPoints="1" noAdjustHandles="1" noChangeArrowheads="1" noChangeShapeType="1" noTextEdit="1"/>
              </p:cNvSpPr>
              <p:nvPr/>
            </p:nvSpPr>
            <p:spPr>
              <a:xfrm>
                <a:off x="5295900" y="2375805"/>
                <a:ext cx="5599931" cy="3681136"/>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0A0006CE-708D-C44E-1C12-F65515FD9EF3}"/>
                  </a:ext>
                </a:extLst>
              </p:cNvPr>
              <p:cNvSpPr txBox="1"/>
              <p:nvPr/>
            </p:nvSpPr>
            <p:spPr>
              <a:xfrm>
                <a:off x="9324436" y="6203600"/>
                <a:ext cx="79701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𝑤</m:t>
                      </m:r>
                      <m:r>
                        <a:rPr lang="en-US" altLang="zh-CN" b="0" i="1" smtClean="0">
                          <a:latin typeface="Cambria Math" panose="02040503050406030204" pitchFamily="18" charset="0"/>
                        </a:rPr>
                        <m:t>=20</m:t>
                      </m:r>
                    </m:oMath>
                  </m:oMathPara>
                </a14:m>
                <a:endParaRPr lang="zh-CN" altLang="en-US" dirty="0"/>
              </a:p>
            </p:txBody>
          </p:sp>
        </mc:Choice>
        <mc:Fallback xmlns="">
          <p:sp>
            <p:nvSpPr>
              <p:cNvPr id="5" name="文本框 4">
                <a:extLst>
                  <a:ext uri="{FF2B5EF4-FFF2-40B4-BE49-F238E27FC236}">
                    <a16:creationId xmlns:a16="http://schemas.microsoft.com/office/drawing/2014/main" id="{0A0006CE-708D-C44E-1C12-F65515FD9EF3}"/>
                  </a:ext>
                </a:extLst>
              </p:cNvPr>
              <p:cNvSpPr txBox="1">
                <a:spLocks noRot="1" noChangeAspect="1" noMove="1" noResize="1" noEditPoints="1" noAdjustHandles="1" noChangeArrowheads="1" noChangeShapeType="1" noTextEdit="1"/>
              </p:cNvSpPr>
              <p:nvPr/>
            </p:nvSpPr>
            <p:spPr>
              <a:xfrm>
                <a:off x="9324436" y="6203600"/>
                <a:ext cx="797013" cy="276999"/>
              </a:xfrm>
              <a:prstGeom prst="rect">
                <a:avLst/>
              </a:prstGeom>
              <a:blipFill>
                <a:blip r:embed="rId6"/>
                <a:stretch>
                  <a:fillRect l="-3077" r="-6154" b="-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5C45F44C-4968-0F5A-CD9D-F1EFEA09E266}"/>
                  </a:ext>
                </a:extLst>
              </p:cNvPr>
              <p:cNvSpPr txBox="1"/>
              <p:nvPr/>
            </p:nvSpPr>
            <p:spPr>
              <a:xfrm>
                <a:off x="5295900" y="117292"/>
                <a:ext cx="6673815" cy="798617"/>
              </a:xfrm>
              <a:prstGeom prst="rect">
                <a:avLst/>
              </a:prstGeom>
              <a:noFill/>
              <a:ln>
                <a:solidFill>
                  <a:schemeClr val="tx1"/>
                </a:solidFill>
              </a:ln>
            </p:spPr>
            <p:txBody>
              <a:bodyPr wrap="none" lIns="0" tIns="0" rIns="0" bIns="0" rtlCol="0">
                <a:spAutoFit/>
              </a:bodyPr>
              <a:lstStyle/>
              <a:p>
                <a:r>
                  <a:rPr lang="en-US" altLang="zh-CN" sz="1200" dirty="0"/>
                  <a:t>Verma-Lewis</a:t>
                </a:r>
                <a:endParaRPr lang="en-US" altLang="zh-CN" sz="120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altLang="zh-CN" sz="1200" b="0" i="1" smtClean="0">
                          <a:latin typeface="Cambria Math" panose="02040503050406030204" pitchFamily="18" charset="0"/>
                        </a:rPr>
                        <m:t>𝑤</m:t>
                      </m:r>
                      <m:r>
                        <a:rPr lang="en-US" altLang="zh-CN" sz="1200" b="0" i="1" smtClean="0">
                          <a:latin typeface="Cambria Math" panose="02040503050406030204" pitchFamily="18" charset="0"/>
                        </a:rPr>
                        <m:t>=</m:t>
                      </m:r>
                      <m:func>
                        <m:funcPr>
                          <m:ctrlPr>
                            <a:rPr lang="en-US" altLang="zh-CN" sz="1200" b="0" i="1" smtClean="0">
                              <a:latin typeface="Cambria Math" panose="02040503050406030204" pitchFamily="18" charset="0"/>
                            </a:rPr>
                          </m:ctrlPr>
                        </m:funcPr>
                        <m:fName>
                          <m:r>
                            <a:rPr lang="en-US" altLang="zh-CN" sz="1200" b="0" i="1" smtClean="0">
                              <a:latin typeface="Cambria Math" panose="02040503050406030204" pitchFamily="18" charset="0"/>
                            </a:rPr>
                            <m:t>𝑚𝑎𝑥</m:t>
                          </m:r>
                        </m:fName>
                        <m:e>
                          <m:d>
                            <m:dPr>
                              <m:begChr m:val="{"/>
                              <m:endChr m:val="}"/>
                              <m:ctrlPr>
                                <a:rPr lang="en-US" altLang="zh-CN" sz="1200" b="0" i="1" smtClean="0">
                                  <a:latin typeface="Cambria Math" panose="02040503050406030204" pitchFamily="18" charset="0"/>
                                </a:rPr>
                              </m:ctrlPr>
                            </m:dPr>
                            <m:e>
                              <m:sSub>
                                <m:sSubPr>
                                  <m:ctrlPr>
                                    <a:rPr lang="en-US" altLang="zh-CN" sz="1200" i="1">
                                      <a:latin typeface="Cambria Math" panose="02040503050406030204" pitchFamily="18" charset="0"/>
                                    </a:rPr>
                                  </m:ctrlPr>
                                </m:sSubPr>
                                <m:e>
                                  <m:r>
                                    <a:rPr lang="en-US" altLang="zh-CN" sz="1200" i="1">
                                      <a:latin typeface="Cambria Math" panose="02040503050406030204" pitchFamily="18" charset="0"/>
                                    </a:rPr>
                                    <m:t>𝑐</m:t>
                                  </m:r>
                                </m:e>
                                <m:sub>
                                  <m:r>
                                    <a:rPr lang="en-US" altLang="zh-CN" sz="1200" i="1">
                                      <a:latin typeface="Cambria Math" panose="02040503050406030204" pitchFamily="18" charset="0"/>
                                    </a:rPr>
                                    <m:t>𝑖</m:t>
                                  </m:r>
                                </m:sub>
                              </m:sSub>
                              <m:r>
                                <a:rPr lang="en-US" altLang="zh-CN" sz="1200" i="1">
                                  <a:latin typeface="Cambria Math" panose="02040503050406030204" pitchFamily="18" charset="0"/>
                                </a:rPr>
                                <m:t>+</m:t>
                              </m:r>
                              <m:nary>
                                <m:naryPr>
                                  <m:chr m:val="∑"/>
                                  <m:supHide m:val="on"/>
                                  <m:ctrlPr>
                                    <a:rPr lang="en-US" altLang="zh-CN" sz="1200" i="1">
                                      <a:latin typeface="Cambria Math" panose="02040503050406030204" pitchFamily="18" charset="0"/>
                                    </a:rPr>
                                  </m:ctrlPr>
                                </m:naryPr>
                                <m:sub>
                                  <m:eqArr>
                                    <m:eqArrPr>
                                      <m:ctrlPr>
                                        <a:rPr lang="en-US" altLang="zh-CN" sz="1200" i="1">
                                          <a:latin typeface="Cambria Math" panose="02040503050406030204" pitchFamily="18" charset="0"/>
                                        </a:rPr>
                                      </m:ctrlPr>
                                    </m:eqArrPr>
                                    <m:e>
                                      <m:sSub>
                                        <m:sSubPr>
                                          <m:ctrlPr>
                                            <a:rPr lang="en-US" altLang="zh-CN" sz="1200" i="1">
                                              <a:latin typeface="Cambria Math" panose="02040503050406030204" pitchFamily="18" charset="0"/>
                                            </a:rPr>
                                          </m:ctrlPr>
                                        </m:sSubPr>
                                        <m:e>
                                          <m:r>
                                            <a:rPr lang="en-US" altLang="zh-CN" sz="1200" i="1">
                                              <a:latin typeface="Cambria Math" panose="02040503050406030204" pitchFamily="18" charset="0"/>
                                            </a:rPr>
                                            <m:t>𝑐</m:t>
                                          </m:r>
                                        </m:e>
                                        <m:sub>
                                          <m:r>
                                            <a:rPr lang="en-US" altLang="zh-CN" sz="1200" i="1">
                                              <a:latin typeface="Cambria Math" panose="02040503050406030204" pitchFamily="18" charset="0"/>
                                            </a:rPr>
                                            <m:t>𝑖</m:t>
                                          </m:r>
                                          <m:r>
                                            <a:rPr lang="en-US" altLang="zh-CN" sz="1200" i="1">
                                              <a:latin typeface="Cambria Math" panose="02040503050406030204" pitchFamily="18" charset="0"/>
                                            </a:rPr>
                                            <m:t>,</m:t>
                                          </m:r>
                                          <m:r>
                                            <a:rPr lang="en-US" altLang="zh-CN" sz="1200" i="1">
                                              <a:latin typeface="Cambria Math" panose="02040503050406030204" pitchFamily="18" charset="0"/>
                                            </a:rPr>
                                            <m:t>𝑗</m:t>
                                          </m:r>
                                        </m:sub>
                                      </m:sSub>
                                      <m:r>
                                        <m:rPr>
                                          <m:brk m:alnAt="7"/>
                                        </m:rPr>
                                        <a:rPr lang="en-US" altLang="zh-CN" sz="1200" i="1">
                                          <a:latin typeface="Cambria Math" panose="02040503050406030204" pitchFamily="18" charset="0"/>
                                        </a:rPr>
                                        <m:t>&gt;</m:t>
                                      </m:r>
                                      <m:r>
                                        <a:rPr lang="en-US" altLang="zh-CN" sz="1200" i="1">
                                          <a:latin typeface="Cambria Math" panose="02040503050406030204" pitchFamily="18" charset="0"/>
                                        </a:rPr>
                                        <m:t>0</m:t>
                                      </m:r>
                                    </m:e>
                                    <m:e>
                                      <m:r>
                                        <a:rPr lang="en-US" altLang="zh-CN" sz="1200" i="1">
                                          <a:latin typeface="Cambria Math" panose="02040503050406030204" pitchFamily="18" charset="0"/>
                                        </a:rPr>
                                        <m:t>𝑗</m:t>
                                      </m:r>
                                      <m:r>
                                        <a:rPr lang="en-US" altLang="zh-CN" sz="1200" i="1">
                                          <a:latin typeface="Cambria Math" panose="02040503050406030204" pitchFamily="18" charset="0"/>
                                          <a:ea typeface="Cambria Math" panose="02040503050406030204" pitchFamily="18" charset="0"/>
                                        </a:rPr>
                                        <m:t>≠</m:t>
                                      </m:r>
                                      <m:r>
                                        <a:rPr lang="en-US" altLang="zh-CN" sz="1200" i="1">
                                          <a:latin typeface="Cambria Math" panose="02040503050406030204" pitchFamily="18" charset="0"/>
                                          <a:ea typeface="Cambria Math" panose="02040503050406030204" pitchFamily="18" charset="0"/>
                                        </a:rPr>
                                        <m:t>𝑖</m:t>
                                      </m:r>
                                    </m:e>
                                  </m:eqArr>
                                </m:sub>
                                <m:sup/>
                                <m:e>
                                  <m:sSub>
                                    <m:sSubPr>
                                      <m:ctrlPr>
                                        <a:rPr lang="en-US" altLang="zh-CN" sz="1200" i="1">
                                          <a:latin typeface="Cambria Math" panose="02040503050406030204" pitchFamily="18" charset="0"/>
                                        </a:rPr>
                                      </m:ctrlPr>
                                    </m:sSubPr>
                                    <m:e>
                                      <m:r>
                                        <a:rPr lang="en-US" altLang="zh-CN" sz="1200" i="1">
                                          <a:latin typeface="Cambria Math" panose="02040503050406030204" pitchFamily="18" charset="0"/>
                                        </a:rPr>
                                        <m:t>𝑐</m:t>
                                      </m:r>
                                    </m:e>
                                    <m:sub>
                                      <m:r>
                                        <a:rPr lang="en-US" altLang="zh-CN" sz="1200" i="1">
                                          <a:latin typeface="Cambria Math" panose="02040503050406030204" pitchFamily="18" charset="0"/>
                                        </a:rPr>
                                        <m:t>𝑖</m:t>
                                      </m:r>
                                      <m:r>
                                        <a:rPr lang="en-US" altLang="zh-CN" sz="1200" i="1">
                                          <a:latin typeface="Cambria Math" panose="02040503050406030204" pitchFamily="18" charset="0"/>
                                        </a:rPr>
                                        <m:t>,</m:t>
                                      </m:r>
                                      <m:r>
                                        <a:rPr lang="en-US" altLang="zh-CN" sz="1200" i="1">
                                          <a:latin typeface="Cambria Math" panose="02040503050406030204" pitchFamily="18" charset="0"/>
                                        </a:rPr>
                                        <m:t>𝑗</m:t>
                                      </m:r>
                                    </m:sub>
                                  </m:sSub>
                                  <m:r>
                                    <a:rPr lang="en-US" altLang="zh-CN" sz="1200" i="1">
                                      <a:latin typeface="Cambria Math" panose="02040503050406030204" pitchFamily="18" charset="0"/>
                                    </a:rPr>
                                    <m:t>          </m:t>
                                  </m:r>
                                  <m:r>
                                    <a:rPr lang="en-US" altLang="zh-CN" sz="1200" i="1">
                                      <a:latin typeface="Cambria Math" panose="02040503050406030204" pitchFamily="18" charset="0"/>
                                      <a:ea typeface="Cambria Math" panose="02040503050406030204" pitchFamily="18" charset="0"/>
                                    </a:rPr>
                                    <m:t>∀</m:t>
                                  </m:r>
                                  <m:r>
                                    <a:rPr lang="en-US" altLang="zh-CN" sz="1200" i="1">
                                      <a:latin typeface="Cambria Math" panose="02040503050406030204" pitchFamily="18" charset="0"/>
                                      <a:ea typeface="Cambria Math" panose="02040503050406030204" pitchFamily="18" charset="0"/>
                                    </a:rPr>
                                    <m:t>𝑖</m:t>
                                  </m:r>
                                  <m:r>
                                    <a:rPr lang="en-US" altLang="zh-CN" sz="1200" i="1">
                                      <a:latin typeface="Cambria Math" panose="02040503050406030204" pitchFamily="18" charset="0"/>
                                      <a:ea typeface="Cambria Math" panose="02040503050406030204" pitchFamily="18" charset="0"/>
                                    </a:rPr>
                                    <m:t>∈</m:t>
                                  </m:r>
                                  <m:d>
                                    <m:dPr>
                                      <m:begChr m:val="{"/>
                                      <m:endChr m:val="}"/>
                                      <m:ctrlPr>
                                        <a:rPr lang="en-US" altLang="zh-CN" sz="1200" i="1">
                                          <a:latin typeface="Cambria Math" panose="02040503050406030204" pitchFamily="18" charset="0"/>
                                          <a:ea typeface="Cambria Math" panose="02040503050406030204" pitchFamily="18" charset="0"/>
                                        </a:rPr>
                                      </m:ctrlPr>
                                    </m:dPr>
                                    <m:e>
                                      <m:r>
                                        <a:rPr lang="en-US" altLang="zh-CN" sz="1200" i="1">
                                          <a:latin typeface="Cambria Math" panose="02040503050406030204" pitchFamily="18" charset="0"/>
                                          <a:ea typeface="Cambria Math" panose="02040503050406030204" pitchFamily="18" charset="0"/>
                                        </a:rPr>
                                        <m:t>1,…,</m:t>
                                      </m:r>
                                      <m:r>
                                        <a:rPr lang="en-US" altLang="zh-CN" sz="1200" i="1">
                                          <a:latin typeface="Cambria Math" panose="02040503050406030204" pitchFamily="18" charset="0"/>
                                          <a:ea typeface="Cambria Math" panose="02040503050406030204" pitchFamily="18" charset="0"/>
                                        </a:rPr>
                                        <m:t>𝑛</m:t>
                                      </m:r>
                                    </m:e>
                                  </m:d>
                                  <m:r>
                                    <a:rPr lang="ja-JP" altLang="en-US" sz="1200" i="1" smtClean="0">
                                      <a:latin typeface="Cambria Math" panose="02040503050406030204" pitchFamily="18" charset="0"/>
                                      <a:ea typeface="Cambria Math" panose="02040503050406030204" pitchFamily="18" charset="0"/>
                                    </a:rPr>
                                    <m:t>　</m:t>
                                  </m:r>
                                  <m:r>
                                    <a:rPr lang="ja-JP" altLang="en-US" sz="1200" i="1">
                                      <a:latin typeface="Cambria Math" panose="02040503050406030204" pitchFamily="18" charset="0"/>
                                      <a:ea typeface="Cambria Math" panose="02040503050406030204" pitchFamily="18" charset="0"/>
                                    </a:rPr>
                                    <m:t>　</m:t>
                                  </m:r>
                                  <m:r>
                                    <a:rPr lang="en-US" altLang="zh-CN" sz="1200" i="1">
                                      <a:latin typeface="Cambria Math" panose="02040503050406030204" pitchFamily="18" charset="0"/>
                                      <a:ea typeface="Cambria Math" panose="02040503050406030204" pitchFamily="18" charset="0"/>
                                    </a:rPr>
                                    <m:t>,</m:t>
                                  </m:r>
                                </m:e>
                              </m:nary>
                              <m:r>
                                <a:rPr lang="en-US" altLang="zh-CN" sz="1200" b="0" i="1" smtClean="0">
                                  <a:latin typeface="Cambria Math" panose="02040503050406030204" pitchFamily="18" charset="0"/>
                                  <a:ea typeface="Cambria Math" panose="02040503050406030204" pitchFamily="18" charset="0"/>
                                </a:rPr>
                                <m:t>     −</m:t>
                              </m:r>
                              <m:sSub>
                                <m:sSubPr>
                                  <m:ctrlPr>
                                    <a:rPr lang="en-US" altLang="zh-CN" sz="1200" i="1">
                                      <a:latin typeface="Cambria Math" panose="02040503050406030204" pitchFamily="18" charset="0"/>
                                    </a:rPr>
                                  </m:ctrlPr>
                                </m:sSubPr>
                                <m:e>
                                  <m:r>
                                    <a:rPr lang="en-US" altLang="zh-CN" sz="1200" i="1">
                                      <a:latin typeface="Cambria Math" panose="02040503050406030204" pitchFamily="18" charset="0"/>
                                    </a:rPr>
                                    <m:t>𝑐</m:t>
                                  </m:r>
                                </m:e>
                                <m:sub>
                                  <m:r>
                                    <a:rPr lang="en-US" altLang="zh-CN" sz="1200" i="1">
                                      <a:latin typeface="Cambria Math" panose="02040503050406030204" pitchFamily="18" charset="0"/>
                                    </a:rPr>
                                    <m:t>𝑖</m:t>
                                  </m:r>
                                </m:sub>
                              </m:sSub>
                              <m:r>
                                <a:rPr lang="en-US" altLang="zh-CN" sz="1200" b="0" i="1" smtClean="0">
                                  <a:latin typeface="Cambria Math" panose="02040503050406030204" pitchFamily="18" charset="0"/>
                                </a:rPr>
                                <m:t>−</m:t>
                              </m:r>
                              <m:nary>
                                <m:naryPr>
                                  <m:chr m:val="∑"/>
                                  <m:supHide m:val="on"/>
                                  <m:ctrlPr>
                                    <a:rPr lang="en-US" altLang="zh-CN" sz="1200" i="1">
                                      <a:latin typeface="Cambria Math" panose="02040503050406030204" pitchFamily="18" charset="0"/>
                                    </a:rPr>
                                  </m:ctrlPr>
                                </m:naryPr>
                                <m:sub>
                                  <m:eqArr>
                                    <m:eqArrPr>
                                      <m:ctrlPr>
                                        <a:rPr lang="en-US" altLang="zh-CN" sz="1200" i="1">
                                          <a:latin typeface="Cambria Math" panose="02040503050406030204" pitchFamily="18" charset="0"/>
                                        </a:rPr>
                                      </m:ctrlPr>
                                    </m:eqArrPr>
                                    <m:e>
                                      <m:sSub>
                                        <m:sSubPr>
                                          <m:ctrlPr>
                                            <a:rPr lang="en-US" altLang="zh-CN" sz="1200" i="1">
                                              <a:latin typeface="Cambria Math" panose="02040503050406030204" pitchFamily="18" charset="0"/>
                                            </a:rPr>
                                          </m:ctrlPr>
                                        </m:sSubPr>
                                        <m:e>
                                          <m:r>
                                            <a:rPr lang="en-US" altLang="zh-CN" sz="1200" i="1">
                                              <a:latin typeface="Cambria Math" panose="02040503050406030204" pitchFamily="18" charset="0"/>
                                            </a:rPr>
                                            <m:t>𝑐</m:t>
                                          </m:r>
                                        </m:e>
                                        <m:sub>
                                          <m:r>
                                            <a:rPr lang="en-US" altLang="zh-CN" sz="1200" i="1">
                                              <a:latin typeface="Cambria Math" panose="02040503050406030204" pitchFamily="18" charset="0"/>
                                            </a:rPr>
                                            <m:t>𝑖</m:t>
                                          </m:r>
                                          <m:r>
                                            <a:rPr lang="en-US" altLang="zh-CN" sz="1200" i="1">
                                              <a:latin typeface="Cambria Math" panose="02040503050406030204" pitchFamily="18" charset="0"/>
                                            </a:rPr>
                                            <m:t>,</m:t>
                                          </m:r>
                                          <m:r>
                                            <a:rPr lang="en-US" altLang="zh-CN" sz="1200" i="1">
                                              <a:latin typeface="Cambria Math" panose="02040503050406030204" pitchFamily="18" charset="0"/>
                                            </a:rPr>
                                            <m:t>𝑗</m:t>
                                          </m:r>
                                        </m:sub>
                                      </m:sSub>
                                      <m:r>
                                        <a:rPr lang="en-US" altLang="zh-CN" sz="1200" b="0" i="1" smtClean="0">
                                          <a:latin typeface="Cambria Math" panose="02040503050406030204" pitchFamily="18" charset="0"/>
                                        </a:rPr>
                                        <m:t>&lt;</m:t>
                                      </m:r>
                                      <m:r>
                                        <a:rPr lang="en-US" altLang="zh-CN" sz="1200" i="1">
                                          <a:latin typeface="Cambria Math" panose="02040503050406030204" pitchFamily="18" charset="0"/>
                                        </a:rPr>
                                        <m:t>0</m:t>
                                      </m:r>
                                    </m:e>
                                    <m:e>
                                      <m:r>
                                        <a:rPr lang="en-US" altLang="zh-CN" sz="1200" i="1">
                                          <a:latin typeface="Cambria Math" panose="02040503050406030204" pitchFamily="18" charset="0"/>
                                        </a:rPr>
                                        <m:t>𝑗</m:t>
                                      </m:r>
                                      <m:r>
                                        <a:rPr lang="en-US" altLang="zh-CN" sz="1200" i="1">
                                          <a:latin typeface="Cambria Math" panose="02040503050406030204" pitchFamily="18" charset="0"/>
                                          <a:ea typeface="Cambria Math" panose="02040503050406030204" pitchFamily="18" charset="0"/>
                                        </a:rPr>
                                        <m:t>≠</m:t>
                                      </m:r>
                                      <m:r>
                                        <a:rPr lang="en-US" altLang="zh-CN" sz="1200" i="1">
                                          <a:latin typeface="Cambria Math" panose="02040503050406030204" pitchFamily="18" charset="0"/>
                                          <a:ea typeface="Cambria Math" panose="02040503050406030204" pitchFamily="18" charset="0"/>
                                        </a:rPr>
                                        <m:t>𝑖</m:t>
                                      </m:r>
                                    </m:e>
                                  </m:eqArr>
                                </m:sub>
                                <m:sup/>
                                <m:e>
                                  <m:sSub>
                                    <m:sSubPr>
                                      <m:ctrlPr>
                                        <a:rPr lang="en-US" altLang="zh-CN" sz="1200" i="1">
                                          <a:latin typeface="Cambria Math" panose="02040503050406030204" pitchFamily="18" charset="0"/>
                                        </a:rPr>
                                      </m:ctrlPr>
                                    </m:sSubPr>
                                    <m:e>
                                      <m:r>
                                        <a:rPr lang="en-US" altLang="zh-CN" sz="1200" i="1">
                                          <a:latin typeface="Cambria Math" panose="02040503050406030204" pitchFamily="18" charset="0"/>
                                        </a:rPr>
                                        <m:t>𝑐</m:t>
                                      </m:r>
                                    </m:e>
                                    <m:sub>
                                      <m:r>
                                        <a:rPr lang="en-US" altLang="zh-CN" sz="1200" i="1">
                                          <a:latin typeface="Cambria Math" panose="02040503050406030204" pitchFamily="18" charset="0"/>
                                        </a:rPr>
                                        <m:t>𝑖</m:t>
                                      </m:r>
                                      <m:r>
                                        <a:rPr lang="en-US" altLang="zh-CN" sz="1200" i="1">
                                          <a:latin typeface="Cambria Math" panose="02040503050406030204" pitchFamily="18" charset="0"/>
                                        </a:rPr>
                                        <m:t>,</m:t>
                                      </m:r>
                                      <m:r>
                                        <a:rPr lang="en-US" altLang="zh-CN" sz="1200" i="1">
                                          <a:latin typeface="Cambria Math" panose="02040503050406030204" pitchFamily="18" charset="0"/>
                                        </a:rPr>
                                        <m:t>𝑗</m:t>
                                      </m:r>
                                    </m:sub>
                                  </m:sSub>
                                  <m:r>
                                    <a:rPr lang="en-US" altLang="zh-CN" sz="1200" i="1">
                                      <a:latin typeface="Cambria Math" panose="02040503050406030204" pitchFamily="18" charset="0"/>
                                    </a:rPr>
                                    <m:t>          </m:t>
                                  </m:r>
                                  <m:r>
                                    <a:rPr lang="en-US" altLang="zh-CN" sz="1200" i="1">
                                      <a:latin typeface="Cambria Math" panose="02040503050406030204" pitchFamily="18" charset="0"/>
                                      <a:ea typeface="Cambria Math" panose="02040503050406030204" pitchFamily="18" charset="0"/>
                                    </a:rPr>
                                    <m:t>∀</m:t>
                                  </m:r>
                                  <m:r>
                                    <a:rPr lang="en-US" altLang="zh-CN" sz="1200" i="1">
                                      <a:latin typeface="Cambria Math" panose="02040503050406030204" pitchFamily="18" charset="0"/>
                                      <a:ea typeface="Cambria Math" panose="02040503050406030204" pitchFamily="18" charset="0"/>
                                    </a:rPr>
                                    <m:t>𝑖</m:t>
                                  </m:r>
                                  <m:r>
                                    <a:rPr lang="en-US" altLang="zh-CN" sz="1200" i="1">
                                      <a:latin typeface="Cambria Math" panose="02040503050406030204" pitchFamily="18" charset="0"/>
                                      <a:ea typeface="Cambria Math" panose="02040503050406030204" pitchFamily="18" charset="0"/>
                                    </a:rPr>
                                    <m:t>∈</m:t>
                                  </m:r>
                                  <m:d>
                                    <m:dPr>
                                      <m:begChr m:val="{"/>
                                      <m:endChr m:val="}"/>
                                      <m:ctrlPr>
                                        <a:rPr lang="en-US" altLang="zh-CN" sz="1200" i="1">
                                          <a:latin typeface="Cambria Math" panose="02040503050406030204" pitchFamily="18" charset="0"/>
                                          <a:ea typeface="Cambria Math" panose="02040503050406030204" pitchFamily="18" charset="0"/>
                                        </a:rPr>
                                      </m:ctrlPr>
                                    </m:dPr>
                                    <m:e>
                                      <m:r>
                                        <a:rPr lang="en-US" altLang="zh-CN" sz="1200" i="1">
                                          <a:latin typeface="Cambria Math" panose="02040503050406030204" pitchFamily="18" charset="0"/>
                                          <a:ea typeface="Cambria Math" panose="02040503050406030204" pitchFamily="18" charset="0"/>
                                        </a:rPr>
                                        <m:t>1,…,</m:t>
                                      </m:r>
                                      <m:r>
                                        <a:rPr lang="en-US" altLang="zh-CN" sz="1200" i="1">
                                          <a:latin typeface="Cambria Math" panose="02040503050406030204" pitchFamily="18" charset="0"/>
                                          <a:ea typeface="Cambria Math" panose="02040503050406030204" pitchFamily="18" charset="0"/>
                                        </a:rPr>
                                        <m:t>𝑛</m:t>
                                      </m:r>
                                    </m:e>
                                  </m:d>
                                </m:e>
                              </m:nary>
                            </m:e>
                          </m:d>
                        </m:e>
                      </m:func>
                    </m:oMath>
                  </m:oMathPara>
                </a14:m>
                <a:endParaRPr lang="zh-CN" altLang="en-US" sz="1200" dirty="0"/>
              </a:p>
            </p:txBody>
          </p:sp>
        </mc:Choice>
        <mc:Fallback xmlns="">
          <p:sp>
            <p:nvSpPr>
              <p:cNvPr id="9" name="文本框 8">
                <a:extLst>
                  <a:ext uri="{FF2B5EF4-FFF2-40B4-BE49-F238E27FC236}">
                    <a16:creationId xmlns:a16="http://schemas.microsoft.com/office/drawing/2014/main" id="{5C45F44C-4968-0F5A-CD9D-F1EFEA09E266}"/>
                  </a:ext>
                </a:extLst>
              </p:cNvPr>
              <p:cNvSpPr txBox="1">
                <a:spLocks noRot="1" noChangeAspect="1" noMove="1" noResize="1" noEditPoints="1" noAdjustHandles="1" noChangeArrowheads="1" noChangeShapeType="1" noTextEdit="1"/>
              </p:cNvSpPr>
              <p:nvPr/>
            </p:nvSpPr>
            <p:spPr>
              <a:xfrm>
                <a:off x="5295900" y="117292"/>
                <a:ext cx="6673815" cy="798617"/>
              </a:xfrm>
              <a:prstGeom prst="rect">
                <a:avLst/>
              </a:prstGeom>
              <a:blipFill>
                <a:blip r:embed="rId7"/>
                <a:stretch>
                  <a:fillRect l="-1367" t="-59398" b="-93985"/>
                </a:stretch>
              </a:blipFill>
              <a:ln>
                <a:solidFill>
                  <a:schemeClr val="tx1"/>
                </a:solidFill>
              </a:ln>
            </p:spPr>
            <p:txBody>
              <a:bodyPr/>
              <a:lstStyle/>
              <a:p>
                <a:r>
                  <a:rPr lang="zh-CN" altLang="en-US">
                    <a:noFill/>
                  </a:rPr>
                  <a:t> </a:t>
                </a:r>
              </a:p>
            </p:txBody>
          </p:sp>
        </mc:Fallback>
      </mc:AlternateContent>
    </p:spTree>
    <p:extLst>
      <p:ext uri="{BB962C8B-B14F-4D97-AF65-F5344CB8AC3E}">
        <p14:creationId xmlns:p14="http://schemas.microsoft.com/office/powerpoint/2010/main" val="21168246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B6E63BE0-41B0-D57E-83CC-FD72E86CDDD2}"/>
              </a:ext>
            </a:extLst>
          </p:cNvPr>
          <p:cNvSpPr/>
          <p:nvPr/>
        </p:nvSpPr>
        <p:spPr>
          <a:xfrm>
            <a:off x="600365" y="830339"/>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63F05CBC-F035-ABE3-FD33-789197C7B356}"/>
              </a:ext>
            </a:extLst>
          </p:cNvPr>
          <p:cNvSpPr>
            <a:spLocks noGrp="1"/>
          </p:cNvSpPr>
          <p:nvPr>
            <p:ph type="title"/>
          </p:nvPr>
        </p:nvSpPr>
        <p:spPr>
          <a:xfrm>
            <a:off x="600364" y="121911"/>
            <a:ext cx="10532995" cy="598978"/>
          </a:xfrm>
        </p:spPr>
        <p:txBody>
          <a:bodyPr>
            <a:normAutofit fontScale="90000"/>
          </a:bodyPr>
          <a:lstStyle/>
          <a:p>
            <a:r>
              <a:rPr kumimoji="1" lang="ja-JP" altLang="en-US" b="1" dirty="0"/>
              <a:t>もくじ</a:t>
            </a:r>
          </a:p>
        </p:txBody>
      </p:sp>
      <p:sp>
        <p:nvSpPr>
          <p:cNvPr id="2" name="文本框 1">
            <a:extLst>
              <a:ext uri="{FF2B5EF4-FFF2-40B4-BE49-F238E27FC236}">
                <a16:creationId xmlns:a16="http://schemas.microsoft.com/office/drawing/2014/main" id="{04E95D66-F50E-FE40-7960-D2AD707F480B}"/>
              </a:ext>
            </a:extLst>
          </p:cNvPr>
          <p:cNvSpPr txBox="1"/>
          <p:nvPr/>
        </p:nvSpPr>
        <p:spPr>
          <a:xfrm>
            <a:off x="600364" y="995207"/>
            <a:ext cx="3874779" cy="5478423"/>
          </a:xfrm>
          <a:prstGeom prst="rect">
            <a:avLst/>
          </a:prstGeom>
          <a:noFill/>
        </p:spPr>
        <p:txBody>
          <a:bodyPr wrap="square" rtlCol="0">
            <a:spAutoFit/>
          </a:bodyPr>
          <a:lstStyle/>
          <a:p>
            <a:r>
              <a:rPr lang="en-US" altLang="zh-CN" sz="1400" dirty="0">
                <a:solidFill>
                  <a:schemeClr val="bg1">
                    <a:lumMod val="65000"/>
                  </a:schemeClr>
                </a:solidFill>
              </a:rPr>
              <a:t>ABSTRACT</a:t>
            </a:r>
          </a:p>
          <a:p>
            <a:endParaRPr lang="en-US" altLang="zh-CN" sz="1400" dirty="0">
              <a:solidFill>
                <a:schemeClr val="bg1">
                  <a:lumMod val="50000"/>
                </a:schemeClr>
              </a:solidFill>
            </a:endParaRPr>
          </a:p>
          <a:p>
            <a:r>
              <a:rPr lang="en-US" altLang="zh-CN" sz="1400" dirty="0">
                <a:solidFill>
                  <a:schemeClr val="bg1">
                    <a:lumMod val="65000"/>
                  </a:schemeClr>
                </a:solidFill>
              </a:rPr>
              <a:t>1. INTRODUCTION</a:t>
            </a:r>
          </a:p>
          <a:p>
            <a:endParaRPr lang="en-US" altLang="zh-CN" sz="1400" dirty="0">
              <a:solidFill>
                <a:schemeClr val="bg1">
                  <a:lumMod val="65000"/>
                </a:schemeClr>
              </a:solidFill>
            </a:endParaRPr>
          </a:p>
          <a:p>
            <a:r>
              <a:rPr lang="en-US" altLang="zh-CN" sz="1400" dirty="0">
                <a:solidFill>
                  <a:schemeClr val="bg1">
                    <a:lumMod val="65000"/>
                  </a:schemeClr>
                </a:solidFill>
              </a:rPr>
              <a:t>2. PRELIMINARIES</a:t>
            </a:r>
          </a:p>
          <a:p>
            <a:r>
              <a:rPr lang="en-US" altLang="zh-CN" sz="1400" dirty="0">
                <a:solidFill>
                  <a:schemeClr val="bg1">
                    <a:lumMod val="65000"/>
                  </a:schemeClr>
                </a:solidFill>
              </a:rPr>
              <a:t>   </a:t>
            </a:r>
            <a:r>
              <a:rPr lang="en-US" altLang="zh-CN" sz="1400" dirty="0"/>
              <a:t> </a:t>
            </a:r>
            <a:r>
              <a:rPr lang="en-US" altLang="zh-CN" sz="1400" dirty="0">
                <a:solidFill>
                  <a:schemeClr val="bg1">
                    <a:lumMod val="65000"/>
                  </a:schemeClr>
                </a:solidFill>
              </a:rPr>
              <a:t>2.1 Overview of the Digital Annealer</a:t>
            </a:r>
          </a:p>
          <a:p>
            <a:endParaRPr lang="en-US" altLang="zh-CN" sz="1400" dirty="0">
              <a:solidFill>
                <a:schemeClr val="bg1">
                  <a:lumMod val="65000"/>
                </a:schemeClr>
              </a:solidFill>
            </a:endParaRPr>
          </a:p>
          <a:p>
            <a:r>
              <a:rPr lang="en-US" altLang="zh-CN" sz="1400" dirty="0">
                <a:solidFill>
                  <a:schemeClr val="bg1">
                    <a:lumMod val="65000"/>
                  </a:schemeClr>
                </a:solidFill>
              </a:rPr>
              <a:t>3. EXACT PENALTY METHODS</a:t>
            </a:r>
          </a:p>
          <a:p>
            <a:r>
              <a:rPr lang="en-US" altLang="zh-CN" sz="1400" dirty="0">
                <a:solidFill>
                  <a:schemeClr val="bg1">
                    <a:lumMod val="65000"/>
                  </a:schemeClr>
                </a:solidFill>
              </a:rPr>
              <a:t>    3.1 Sum of Coefficients Absolute Values</a:t>
            </a:r>
          </a:p>
          <a:p>
            <a:r>
              <a:rPr lang="en-US" altLang="zh-CN" sz="1400" dirty="0">
                <a:solidFill>
                  <a:schemeClr val="bg1">
                    <a:lumMod val="65000"/>
                  </a:schemeClr>
                </a:solidFill>
              </a:rPr>
              <a:t>    3.2 </a:t>
            </a:r>
            <a:r>
              <a:rPr lang="en-US" altLang="zh-CN" sz="1400" dirty="0" err="1">
                <a:solidFill>
                  <a:schemeClr val="bg1">
                    <a:lumMod val="65000"/>
                  </a:schemeClr>
                </a:solidFill>
              </a:rPr>
              <a:t>Posiform-negaform</a:t>
            </a:r>
            <a:endParaRPr lang="en-US" altLang="zh-CN" sz="1400" dirty="0">
              <a:solidFill>
                <a:schemeClr val="bg1">
                  <a:lumMod val="65000"/>
                </a:schemeClr>
              </a:solidFill>
            </a:endParaRPr>
          </a:p>
          <a:p>
            <a:r>
              <a:rPr lang="en-US" altLang="zh-CN" sz="1400" dirty="0">
                <a:solidFill>
                  <a:schemeClr val="bg1">
                    <a:lumMod val="65000"/>
                  </a:schemeClr>
                </a:solidFill>
              </a:rPr>
              <a:t>    3.3 Verma-Lewis</a:t>
            </a:r>
          </a:p>
          <a:p>
            <a:endParaRPr lang="en-US" altLang="zh-CN" sz="1400" dirty="0">
              <a:solidFill>
                <a:schemeClr val="bg1">
                  <a:lumMod val="65000"/>
                </a:schemeClr>
              </a:solidFill>
            </a:endParaRPr>
          </a:p>
          <a:p>
            <a:r>
              <a:rPr lang="en-US" altLang="zh-CN" sz="1400" dirty="0"/>
              <a:t>4. SEQUENTIAL PENALTY METHODS</a:t>
            </a:r>
          </a:p>
          <a:p>
            <a:r>
              <a:rPr lang="en-US" altLang="zh-CN" sz="1400" dirty="0">
                <a:solidFill>
                  <a:schemeClr val="bg1">
                    <a:lumMod val="65000"/>
                  </a:schemeClr>
                </a:solidFill>
              </a:rPr>
              <a:t>    </a:t>
            </a:r>
            <a:r>
              <a:rPr lang="en-US" altLang="zh-CN" sz="1400" dirty="0"/>
              <a:t>4.1 Sequential Penalty Method</a:t>
            </a:r>
          </a:p>
          <a:p>
            <a:r>
              <a:rPr lang="en-US" altLang="zh-CN" sz="1400" dirty="0"/>
              <a:t>    4.2 Scaled-sequential Penalty Method</a:t>
            </a:r>
          </a:p>
          <a:p>
            <a:r>
              <a:rPr lang="en-US" altLang="zh-CN" sz="1400" dirty="0"/>
              <a:t>    4.3 Binary Search Penalty Method</a:t>
            </a:r>
          </a:p>
          <a:p>
            <a:endParaRPr lang="en-US" altLang="zh-CN" sz="1400" dirty="0">
              <a:solidFill>
                <a:schemeClr val="bg1">
                  <a:lumMod val="65000"/>
                </a:schemeClr>
              </a:solidFill>
            </a:endParaRPr>
          </a:p>
          <a:p>
            <a:r>
              <a:rPr lang="en-US" altLang="zh-CN" sz="1400" dirty="0">
                <a:solidFill>
                  <a:schemeClr val="bg1">
                    <a:lumMod val="65000"/>
                  </a:schemeClr>
                </a:solidFill>
              </a:rPr>
              <a:t>5. FORMULATION OF QUBO PROBLEMS</a:t>
            </a:r>
          </a:p>
          <a:p>
            <a:r>
              <a:rPr lang="en-US" altLang="zh-CN" sz="1400" dirty="0">
                <a:solidFill>
                  <a:schemeClr val="bg1">
                    <a:lumMod val="65000"/>
                  </a:schemeClr>
                </a:solidFill>
              </a:rPr>
              <a:t>    5.1 Minimum Cut Problem</a:t>
            </a:r>
          </a:p>
          <a:p>
            <a:r>
              <a:rPr lang="en-US" altLang="zh-CN" sz="1400" dirty="0">
                <a:solidFill>
                  <a:schemeClr val="bg1">
                    <a:lumMod val="65000"/>
                  </a:schemeClr>
                </a:solidFill>
              </a:rPr>
              <a:t>    5.2 Travelling Salesman Problem</a:t>
            </a:r>
          </a:p>
          <a:p>
            <a:r>
              <a:rPr lang="en-US" altLang="zh-CN" sz="1400" dirty="0">
                <a:solidFill>
                  <a:schemeClr val="bg1">
                    <a:lumMod val="65000"/>
                  </a:schemeClr>
                </a:solidFill>
              </a:rPr>
              <a:t>    5.3 Multi-dimensional 0-1 Knapsack Problem</a:t>
            </a:r>
          </a:p>
          <a:p>
            <a:endParaRPr lang="en-US" altLang="zh-CN" sz="1400" dirty="0">
              <a:solidFill>
                <a:schemeClr val="bg1">
                  <a:lumMod val="65000"/>
                </a:schemeClr>
              </a:solidFill>
            </a:endParaRPr>
          </a:p>
          <a:p>
            <a:r>
              <a:rPr lang="en-US" altLang="zh-CN" sz="1400" dirty="0">
                <a:solidFill>
                  <a:schemeClr val="bg1">
                    <a:lumMod val="65000"/>
                  </a:schemeClr>
                </a:solidFill>
              </a:rPr>
              <a:t>6. EXPERIMENTAL SETTINGS</a:t>
            </a:r>
          </a:p>
          <a:p>
            <a:r>
              <a:rPr lang="en-US" altLang="zh-CN" sz="1400" dirty="0">
                <a:solidFill>
                  <a:schemeClr val="bg1">
                    <a:lumMod val="65000"/>
                  </a:schemeClr>
                </a:solidFill>
              </a:rPr>
              <a:t>    6.1 Parameter Setting</a:t>
            </a:r>
          </a:p>
          <a:p>
            <a:r>
              <a:rPr lang="en-US" altLang="zh-CN" sz="1400" dirty="0">
                <a:solidFill>
                  <a:schemeClr val="bg1">
                    <a:lumMod val="65000"/>
                  </a:schemeClr>
                </a:solidFill>
              </a:rPr>
              <a:t>    6.2 Performance Measures</a:t>
            </a:r>
          </a:p>
        </p:txBody>
      </p:sp>
      <p:sp>
        <p:nvSpPr>
          <p:cNvPr id="10" name="文本框 9">
            <a:extLst>
              <a:ext uri="{FF2B5EF4-FFF2-40B4-BE49-F238E27FC236}">
                <a16:creationId xmlns:a16="http://schemas.microsoft.com/office/drawing/2014/main" id="{6890892A-8DF5-1708-BC41-1052D154D93A}"/>
              </a:ext>
            </a:extLst>
          </p:cNvPr>
          <p:cNvSpPr txBox="1"/>
          <p:nvPr/>
        </p:nvSpPr>
        <p:spPr>
          <a:xfrm>
            <a:off x="5866861" y="1096332"/>
            <a:ext cx="6096000" cy="1169551"/>
          </a:xfrm>
          <a:prstGeom prst="rect">
            <a:avLst/>
          </a:prstGeom>
          <a:noFill/>
        </p:spPr>
        <p:txBody>
          <a:bodyPr wrap="square">
            <a:spAutoFit/>
          </a:bodyPr>
          <a:lstStyle/>
          <a:p>
            <a:r>
              <a:rPr lang="en-US" altLang="zh-CN" sz="1400" dirty="0">
                <a:solidFill>
                  <a:schemeClr val="bg1">
                    <a:lumMod val="65000"/>
                  </a:schemeClr>
                </a:solidFill>
              </a:rPr>
              <a:t>7. RESULTS</a:t>
            </a:r>
          </a:p>
          <a:p>
            <a:r>
              <a:rPr lang="en-US" altLang="zh-CN" sz="1400" dirty="0">
                <a:solidFill>
                  <a:schemeClr val="bg1">
                    <a:lumMod val="65000"/>
                  </a:schemeClr>
                </a:solidFill>
              </a:rPr>
              <a:t>    7.1 Results for Exact Penalty Methods</a:t>
            </a:r>
          </a:p>
          <a:p>
            <a:r>
              <a:rPr lang="en-US" altLang="zh-CN" sz="1400" dirty="0">
                <a:solidFill>
                  <a:schemeClr val="bg1">
                    <a:lumMod val="65000"/>
                  </a:schemeClr>
                </a:solidFill>
              </a:rPr>
              <a:t>    7.2 Results for Sequential Penalty Methods</a:t>
            </a:r>
          </a:p>
          <a:p>
            <a:endParaRPr lang="en-US" altLang="zh-CN" sz="1400" dirty="0">
              <a:solidFill>
                <a:schemeClr val="bg1">
                  <a:lumMod val="65000"/>
                </a:schemeClr>
              </a:solidFill>
            </a:endParaRPr>
          </a:p>
          <a:p>
            <a:r>
              <a:rPr lang="en-US" altLang="zh-CN" sz="1400" dirty="0">
                <a:solidFill>
                  <a:schemeClr val="bg1">
                    <a:lumMod val="65000"/>
                  </a:schemeClr>
                </a:solidFill>
              </a:rPr>
              <a:t>8. CONCLUSIONS</a:t>
            </a:r>
            <a:endParaRPr lang="zh-CN" altLang="en-US" sz="1400" dirty="0">
              <a:solidFill>
                <a:schemeClr val="bg1">
                  <a:lumMod val="65000"/>
                </a:schemeClr>
              </a:solidFill>
            </a:endParaRPr>
          </a:p>
        </p:txBody>
      </p:sp>
    </p:spTree>
    <p:extLst>
      <p:ext uri="{BB962C8B-B14F-4D97-AF65-F5344CB8AC3E}">
        <p14:creationId xmlns:p14="http://schemas.microsoft.com/office/powerpoint/2010/main" val="52625353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67F0EA-2220-0F1B-7B81-AEDE30957BCA}"/>
            </a:ext>
          </a:extLst>
        </p:cNvPr>
        <p:cNvGrpSpPr/>
        <p:nvPr/>
      </p:nvGrpSpPr>
      <p:grpSpPr>
        <a:xfrm>
          <a:off x="0" y="0"/>
          <a:ext cx="0" cy="0"/>
          <a:chOff x="0" y="0"/>
          <a:chExt cx="0" cy="0"/>
        </a:xfrm>
      </p:grpSpPr>
      <p:sp>
        <p:nvSpPr>
          <p:cNvPr id="4" name="矩形: 圆角 3">
            <a:extLst>
              <a:ext uri="{FF2B5EF4-FFF2-40B4-BE49-F238E27FC236}">
                <a16:creationId xmlns:a16="http://schemas.microsoft.com/office/drawing/2014/main" id="{70892C4D-34C8-C51A-E1BD-6A7F0FE99502}"/>
              </a:ext>
            </a:extLst>
          </p:cNvPr>
          <p:cNvSpPr/>
          <p:nvPr/>
        </p:nvSpPr>
        <p:spPr>
          <a:xfrm>
            <a:off x="600364" y="992202"/>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E37D9294-C7EF-FA4B-944A-23AC36DA0EEC}"/>
              </a:ext>
            </a:extLst>
          </p:cNvPr>
          <p:cNvSpPr>
            <a:spLocks noGrp="1"/>
          </p:cNvSpPr>
          <p:nvPr>
            <p:ph type="title"/>
          </p:nvPr>
        </p:nvSpPr>
        <p:spPr>
          <a:xfrm>
            <a:off x="600364" y="202150"/>
            <a:ext cx="10532995" cy="598978"/>
          </a:xfrm>
        </p:spPr>
        <p:txBody>
          <a:bodyPr>
            <a:normAutofit fontScale="90000"/>
          </a:bodyPr>
          <a:lstStyle/>
          <a:p>
            <a:r>
              <a:rPr lang="en-US" altLang="zh-CN" sz="4400" dirty="0"/>
              <a:t>SEQUENTIAL PENALTY METHODS</a:t>
            </a:r>
          </a:p>
        </p:txBody>
      </p:sp>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9DC7B7ED-1DCE-8CC0-6E6C-267424696EEF}"/>
                  </a:ext>
                </a:extLst>
              </p:cNvPr>
              <p:cNvSpPr txBox="1"/>
              <p:nvPr/>
            </p:nvSpPr>
            <p:spPr>
              <a:xfrm>
                <a:off x="600364" y="1981644"/>
                <a:ext cx="10391486" cy="3693319"/>
              </a:xfrm>
              <a:prstGeom prst="rect">
                <a:avLst/>
              </a:prstGeom>
              <a:noFill/>
            </p:spPr>
            <p:txBody>
              <a:bodyPr wrap="square">
                <a:spAutoFit/>
              </a:bodyPr>
              <a:lstStyle/>
              <a:p>
                <a:r>
                  <a:rPr lang="ja-JP" altLang="en-US" dirty="0">
                    <a:solidFill>
                      <a:srgbClr val="374151"/>
                    </a:solidFill>
                    <a:latin typeface="Söhne"/>
                  </a:rPr>
                  <a:t>伝統的な</a:t>
                </a:r>
                <a:r>
                  <a:rPr lang="ja-JP" altLang="en-US" b="0" i="0" dirty="0">
                    <a:solidFill>
                      <a:srgbClr val="374151"/>
                    </a:solidFill>
                    <a:effectLst/>
                    <a:latin typeface="Söhne"/>
                  </a:rPr>
                  <a:t>順次罰則法（</a:t>
                </a:r>
                <a:r>
                  <a:rPr lang="en-US" altLang="zh-CN" b="0" i="0" dirty="0">
                    <a:solidFill>
                      <a:srgbClr val="0F0F0F"/>
                    </a:solidFill>
                    <a:effectLst/>
                    <a:latin typeface="Söhne"/>
                  </a:rPr>
                  <a:t> traditional form of sequential penalty method </a:t>
                </a:r>
                <a:r>
                  <a:rPr lang="ja-JP" altLang="en-US" b="0" i="0" dirty="0">
                    <a:solidFill>
                      <a:srgbClr val="374151"/>
                    </a:solidFill>
                    <a:effectLst/>
                    <a:latin typeface="Söhne"/>
                  </a:rPr>
                  <a:t>）をもとにして</a:t>
                </a:r>
                <a:endParaRPr lang="en-US" altLang="ja-JP" b="0" i="0" dirty="0">
                  <a:solidFill>
                    <a:srgbClr val="374151"/>
                  </a:solidFill>
                  <a:effectLst/>
                  <a:latin typeface="Söhne"/>
                </a:endParaRPr>
              </a:p>
              <a:p>
                <a:pPr marL="742950" lvl="1" indent="-285750">
                  <a:buFont typeface="Arial" panose="020B0604020202020204" pitchFamily="34" charset="0"/>
                  <a:buChar char="•"/>
                </a:pPr>
                <a:r>
                  <a:rPr lang="en-US" altLang="zh-CN" b="0" i="0" dirty="0">
                    <a:solidFill>
                      <a:srgbClr val="0F0F0F"/>
                    </a:solidFill>
                    <a:effectLst/>
                    <a:latin typeface="Söhne"/>
                  </a:rPr>
                  <a:t>scaled-sequential penalty method</a:t>
                </a:r>
              </a:p>
              <a:p>
                <a:pPr marL="742950" lvl="1" indent="-285750">
                  <a:buFont typeface="Arial" panose="020B0604020202020204" pitchFamily="34" charset="0"/>
                  <a:buChar char="•"/>
                </a:pPr>
                <a:r>
                  <a:rPr lang="en-US" altLang="zh-CN" b="0" i="0" dirty="0">
                    <a:solidFill>
                      <a:srgbClr val="0F0F0F"/>
                    </a:solidFill>
                    <a:effectLst/>
                    <a:latin typeface="Söhne"/>
                  </a:rPr>
                  <a:t>binary search penalty method</a:t>
                </a:r>
              </a:p>
              <a:p>
                <a:pPr lvl="1"/>
                <a:r>
                  <a:rPr lang="ja-JP" altLang="en-US" b="0" i="0" dirty="0">
                    <a:solidFill>
                      <a:srgbClr val="374151"/>
                    </a:solidFill>
                    <a:effectLst/>
                    <a:latin typeface="Söhne"/>
                  </a:rPr>
                  <a:t>が提案されている</a:t>
                </a:r>
                <a:endParaRPr lang="en-US" altLang="ja-JP" b="0" i="0" dirty="0">
                  <a:solidFill>
                    <a:srgbClr val="374151"/>
                  </a:solidFill>
                  <a:effectLst/>
                  <a:latin typeface="Söhne"/>
                </a:endParaRPr>
              </a:p>
              <a:p>
                <a:pPr lvl="1"/>
                <a:endParaRPr lang="en-US" altLang="ja-JP" dirty="0">
                  <a:solidFill>
                    <a:srgbClr val="374151"/>
                  </a:solidFill>
                  <a:latin typeface="Söhne"/>
                </a:endParaRPr>
              </a:p>
              <a:p>
                <a:pPr lvl="1"/>
                <a:endParaRPr lang="en-US" altLang="ja-JP" b="0" i="0" dirty="0">
                  <a:solidFill>
                    <a:srgbClr val="374151"/>
                  </a:solidFill>
                  <a:effectLst/>
                  <a:latin typeface="Söhne"/>
                </a:endParaRPr>
              </a:p>
              <a:p>
                <a:pPr lvl="1"/>
                <a:r>
                  <a:rPr lang="ja-JP" altLang="en-US" b="0" i="0" dirty="0">
                    <a:solidFill>
                      <a:srgbClr val="374151"/>
                    </a:solidFill>
                    <a:effectLst/>
                    <a:latin typeface="Söhne"/>
                  </a:rPr>
                  <a:t>前章で記述した</a:t>
                </a:r>
                <a14:m>
                  <m:oMath xmlns:m="http://schemas.openxmlformats.org/officeDocument/2006/math">
                    <m:sSub>
                      <m:sSubPr>
                        <m:ctrlPr>
                          <a:rPr lang="en-US" altLang="ja-JP" b="0" i="1" smtClean="0">
                            <a:solidFill>
                              <a:srgbClr val="374151"/>
                            </a:solidFill>
                            <a:effectLst/>
                            <a:latin typeface="Cambria Math" panose="02040503050406030204" pitchFamily="18" charset="0"/>
                          </a:rPr>
                        </m:ctrlPr>
                      </m:sSubPr>
                      <m:e>
                        <m:r>
                          <a:rPr lang="en-US" altLang="ja-JP" b="0" i="1" smtClean="0">
                            <a:solidFill>
                              <a:srgbClr val="374151"/>
                            </a:solidFill>
                            <a:effectLst/>
                            <a:latin typeface="Cambria Math" panose="02040503050406030204" pitchFamily="18" charset="0"/>
                          </a:rPr>
                          <m:t>𝑓</m:t>
                        </m:r>
                      </m:e>
                      <m:sub>
                        <m:r>
                          <a:rPr lang="en-US" altLang="ja-JP" b="0" i="1" smtClean="0">
                            <a:solidFill>
                              <a:srgbClr val="374151"/>
                            </a:solidFill>
                            <a:effectLst/>
                            <a:latin typeface="Cambria Math" panose="02040503050406030204" pitchFamily="18" charset="0"/>
                          </a:rPr>
                          <m:t>𝑚𝑎𝑥</m:t>
                        </m:r>
                      </m:sub>
                    </m:sSub>
                  </m:oMath>
                </a14:m>
                <a:r>
                  <a:rPr lang="ja-JP" altLang="en-US" b="0" i="0" dirty="0">
                    <a:solidFill>
                      <a:srgbClr val="374151"/>
                    </a:solidFill>
                    <a:effectLst/>
                    <a:latin typeface="Söhne"/>
                  </a:rPr>
                  <a:t>の上限と</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i="1">
                            <a:latin typeface="Cambria Math" panose="02040503050406030204" pitchFamily="18" charset="0"/>
                          </a:rPr>
                          <m:t>𝑚𝑖𝑛</m:t>
                        </m:r>
                      </m:sub>
                    </m:sSub>
                  </m:oMath>
                </a14:m>
                <a:r>
                  <a:rPr lang="ja-JP" altLang="en-US" dirty="0"/>
                  <a:t>の下限</a:t>
                </a:r>
                <a:r>
                  <a:rPr lang="ja-JP" altLang="en-US" b="0" i="0" dirty="0">
                    <a:solidFill>
                      <a:srgbClr val="374151"/>
                    </a:solidFill>
                    <a:effectLst/>
                    <a:latin typeface="Söhne"/>
                  </a:rPr>
                  <a:t>を利用して</a:t>
                </a:r>
                <a:endParaRPr lang="en-US" altLang="ja-JP" b="0" i="0" dirty="0">
                  <a:solidFill>
                    <a:srgbClr val="374151"/>
                  </a:solidFill>
                  <a:effectLst/>
                  <a:latin typeface="Söhne"/>
                </a:endParaRPr>
              </a:p>
              <a:p>
                <a:pPr lvl="1"/>
                <a:r>
                  <a:rPr lang="ja-JP" altLang="en-US" dirty="0">
                    <a:solidFill>
                      <a:srgbClr val="374151"/>
                    </a:solidFill>
                    <a:latin typeface="Söhne"/>
                  </a:rPr>
                  <a:t>より少ない回数で有効なペナルティー重みを見つける</a:t>
                </a:r>
                <a:endParaRPr lang="en-US" altLang="ja-JP" dirty="0">
                  <a:solidFill>
                    <a:srgbClr val="374151"/>
                  </a:solidFill>
                  <a:latin typeface="Söhne"/>
                </a:endParaRPr>
              </a:p>
              <a:p>
                <a:pPr lvl="1"/>
                <a:endParaRPr lang="en-US" altLang="ja-JP" dirty="0">
                  <a:solidFill>
                    <a:srgbClr val="374151"/>
                  </a:solidFill>
                  <a:latin typeface="Söhne"/>
                </a:endParaRPr>
              </a:p>
              <a:p>
                <a:pPr lvl="1"/>
                <a:endParaRPr lang="en-US" altLang="ja-JP" dirty="0">
                  <a:solidFill>
                    <a:srgbClr val="374151"/>
                  </a:solidFill>
                  <a:latin typeface="Söhne"/>
                </a:endParaRPr>
              </a:p>
              <a:p>
                <a:pPr lvl="1"/>
                <a:r>
                  <a:rPr lang="en-US" altLang="ja-JP" dirty="0">
                    <a:solidFill>
                      <a:srgbClr val="374151"/>
                    </a:solidFill>
                    <a:latin typeface="Söhne"/>
                  </a:rPr>
                  <a:t>DA</a:t>
                </a:r>
                <a:r>
                  <a:rPr lang="ja-JP" altLang="en-US" dirty="0">
                    <a:solidFill>
                      <a:srgbClr val="374151"/>
                    </a:solidFill>
                    <a:latin typeface="Söhne"/>
                  </a:rPr>
                  <a:t>を使用する</a:t>
                </a:r>
                <a:endParaRPr lang="en-US" altLang="ja-JP" dirty="0">
                  <a:solidFill>
                    <a:srgbClr val="374151"/>
                  </a:solidFill>
                  <a:latin typeface="Söhne"/>
                </a:endParaRPr>
              </a:p>
              <a:p>
                <a:pPr lvl="1"/>
                <a:r>
                  <a:rPr lang="ja-JP" altLang="en-US" b="0" i="0" dirty="0">
                    <a:solidFill>
                      <a:srgbClr val="374151"/>
                    </a:solidFill>
                    <a:effectLst/>
                    <a:latin typeface="Söhne"/>
                  </a:rPr>
                  <a:t>最適またはサブオプティマル（</a:t>
                </a:r>
                <a:r>
                  <a:rPr lang="en-US" altLang="zh-CN" b="0" i="0" dirty="0">
                    <a:solidFill>
                      <a:srgbClr val="0F0F0F"/>
                    </a:solidFill>
                    <a:effectLst/>
                    <a:latin typeface="Söhne"/>
                  </a:rPr>
                  <a:t> suboptimal </a:t>
                </a:r>
                <a:r>
                  <a:rPr lang="ja-JP" altLang="en-US" b="0" i="0" dirty="0">
                    <a:solidFill>
                      <a:srgbClr val="374151"/>
                    </a:solidFill>
                    <a:effectLst/>
                    <a:latin typeface="Söhne"/>
                  </a:rPr>
                  <a:t>）な解を見つけることができる</a:t>
                </a:r>
                <a:endParaRPr lang="en-US" altLang="ja-JP" dirty="0">
                  <a:solidFill>
                    <a:srgbClr val="374151"/>
                  </a:solidFill>
                  <a:latin typeface="Söhne"/>
                </a:endParaRPr>
              </a:p>
              <a:p>
                <a:pPr lvl="1"/>
                <a:endParaRPr lang="en-US" altLang="ja-JP" b="0" i="0" dirty="0">
                  <a:solidFill>
                    <a:srgbClr val="374151"/>
                  </a:solidFill>
                  <a:effectLst/>
                  <a:latin typeface="Söhne"/>
                </a:endParaRPr>
              </a:p>
            </p:txBody>
          </p:sp>
        </mc:Choice>
        <mc:Fallback xmlns="">
          <p:sp>
            <p:nvSpPr>
              <p:cNvPr id="9" name="文本框 8">
                <a:extLst>
                  <a:ext uri="{FF2B5EF4-FFF2-40B4-BE49-F238E27FC236}">
                    <a16:creationId xmlns:a16="http://schemas.microsoft.com/office/drawing/2014/main" id="{A2FB064F-19D9-C9F6-AA3D-CCAD644F6FE5}"/>
                  </a:ext>
                </a:extLst>
              </p:cNvPr>
              <p:cNvSpPr txBox="1">
                <a:spLocks noRot="1" noChangeAspect="1" noMove="1" noResize="1" noEditPoints="1" noAdjustHandles="1" noChangeArrowheads="1" noChangeShapeType="1" noTextEdit="1"/>
              </p:cNvSpPr>
              <p:nvPr/>
            </p:nvSpPr>
            <p:spPr>
              <a:xfrm>
                <a:off x="600364" y="1981644"/>
                <a:ext cx="10391486" cy="3693319"/>
              </a:xfrm>
              <a:prstGeom prst="rect">
                <a:avLst/>
              </a:prstGeom>
              <a:blipFill>
                <a:blip r:embed="rId3"/>
                <a:stretch>
                  <a:fillRect l="-469" t="-82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27229327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B6E63BE0-41B0-D57E-83CC-FD72E86CDDD2}"/>
              </a:ext>
            </a:extLst>
          </p:cNvPr>
          <p:cNvSpPr/>
          <p:nvPr/>
        </p:nvSpPr>
        <p:spPr>
          <a:xfrm>
            <a:off x="600364" y="992202"/>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63F05CBC-F035-ABE3-FD33-789197C7B356}"/>
              </a:ext>
            </a:extLst>
          </p:cNvPr>
          <p:cNvSpPr>
            <a:spLocks noGrp="1"/>
          </p:cNvSpPr>
          <p:nvPr>
            <p:ph type="title"/>
          </p:nvPr>
        </p:nvSpPr>
        <p:spPr>
          <a:xfrm>
            <a:off x="600364" y="202150"/>
            <a:ext cx="10532995" cy="598978"/>
          </a:xfrm>
        </p:spPr>
        <p:txBody>
          <a:bodyPr>
            <a:normAutofit fontScale="90000"/>
          </a:bodyPr>
          <a:lstStyle/>
          <a:p>
            <a:r>
              <a:rPr lang="en-US" altLang="zh-CN" sz="4400" dirty="0"/>
              <a:t>Sequential Penalty Method</a:t>
            </a:r>
          </a:p>
        </p:txBody>
      </p:sp>
      <p:sp>
        <p:nvSpPr>
          <p:cNvPr id="3" name="文本框 2">
            <a:extLst>
              <a:ext uri="{FF2B5EF4-FFF2-40B4-BE49-F238E27FC236}">
                <a16:creationId xmlns:a16="http://schemas.microsoft.com/office/drawing/2014/main" id="{68FABDBA-0286-E00A-C98F-F75056E44A36}"/>
              </a:ext>
            </a:extLst>
          </p:cNvPr>
          <p:cNvSpPr txBox="1"/>
          <p:nvPr/>
        </p:nvSpPr>
        <p:spPr>
          <a:xfrm>
            <a:off x="419388" y="1300759"/>
            <a:ext cx="7676862" cy="369332"/>
          </a:xfrm>
          <a:prstGeom prst="rect">
            <a:avLst/>
          </a:prstGeom>
          <a:noFill/>
        </p:spPr>
        <p:txBody>
          <a:bodyPr wrap="square">
            <a:spAutoFit/>
          </a:bodyPr>
          <a:lstStyle/>
          <a:p>
            <a:r>
              <a:rPr lang="ja-JP" altLang="en-US" b="0" i="0" dirty="0">
                <a:solidFill>
                  <a:srgbClr val="374151"/>
                </a:solidFill>
                <a:effectLst/>
                <a:latin typeface="Söhne"/>
              </a:rPr>
              <a:t>伝統的な順次罰則法（</a:t>
            </a:r>
            <a:r>
              <a:rPr lang="en-US" altLang="zh-CN" b="0" i="0" dirty="0">
                <a:solidFill>
                  <a:srgbClr val="0F0F0F"/>
                </a:solidFill>
                <a:effectLst/>
                <a:latin typeface="Söhne"/>
              </a:rPr>
              <a:t> sequential penalty method </a:t>
            </a:r>
            <a:r>
              <a:rPr lang="ja-JP" altLang="en-US" b="0" i="0" dirty="0">
                <a:solidFill>
                  <a:srgbClr val="374151"/>
                </a:solidFill>
                <a:effectLst/>
                <a:latin typeface="Söhne"/>
              </a:rPr>
              <a:t>）の一般的な形式：</a:t>
            </a:r>
            <a:endParaRPr lang="zh-CN" altLang="en-US" dirty="0"/>
          </a:p>
        </p:txBody>
      </p:sp>
      <p:pic>
        <p:nvPicPr>
          <p:cNvPr id="7" name="图片 6">
            <a:extLst>
              <a:ext uri="{FF2B5EF4-FFF2-40B4-BE49-F238E27FC236}">
                <a16:creationId xmlns:a16="http://schemas.microsoft.com/office/drawing/2014/main" id="{52C8F6AF-3D0C-B516-7CB9-2DCE1A5E9D1F}"/>
              </a:ext>
            </a:extLst>
          </p:cNvPr>
          <p:cNvPicPr>
            <a:picLocks noChangeAspect="1"/>
          </p:cNvPicPr>
          <p:nvPr/>
        </p:nvPicPr>
        <p:blipFill>
          <a:blip r:embed="rId3"/>
          <a:stretch>
            <a:fillRect/>
          </a:stretch>
        </p:blipFill>
        <p:spPr>
          <a:xfrm>
            <a:off x="600364" y="1931432"/>
            <a:ext cx="6062641" cy="2398697"/>
          </a:xfrm>
          <a:prstGeom prst="rect">
            <a:avLst/>
          </a:prstGeom>
        </p:spPr>
      </p:pic>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6D174B15-452E-F6DD-32FD-B737BFE61429}"/>
                  </a:ext>
                </a:extLst>
              </p:cNvPr>
              <p:cNvSpPr txBox="1"/>
              <p:nvPr/>
            </p:nvSpPr>
            <p:spPr>
              <a:xfrm>
                <a:off x="7191375" y="1825638"/>
                <a:ext cx="4695825" cy="3046988"/>
              </a:xfrm>
              <a:prstGeom prst="rect">
                <a:avLst/>
              </a:prstGeom>
              <a:noFill/>
            </p:spPr>
            <p:txBody>
              <a:bodyPr wrap="square">
                <a:spAutoFit/>
              </a:bodyPr>
              <a:lstStyle/>
              <a:p>
                <a14:m>
                  <m:oMath xmlns:m="http://schemas.openxmlformats.org/officeDocument/2006/math">
                    <m:r>
                      <a:rPr lang="en-US" altLang="ja-JP" sz="1600" b="0" i="1" smtClean="0">
                        <a:latin typeface="Cambria Math" panose="02040503050406030204" pitchFamily="18" charset="0"/>
                      </a:rPr>
                      <m:t>𝑤</m:t>
                    </m:r>
                  </m:oMath>
                </a14:m>
                <a:r>
                  <a:rPr lang="ja-JP" altLang="en-US" sz="1600" dirty="0"/>
                  <a:t>は最初に１に設定</a:t>
                </a:r>
                <a:endParaRPr lang="en-US" altLang="ja-JP" sz="1600" dirty="0"/>
              </a:p>
              <a:p>
                <a:endParaRPr lang="en-US" altLang="ja-JP" sz="1600" dirty="0"/>
              </a:p>
              <a:p>
                <a14:m>
                  <m:oMath xmlns:m="http://schemas.openxmlformats.org/officeDocument/2006/math">
                    <m:r>
                      <a:rPr lang="en-US" altLang="ja-JP" sz="1600" b="0" i="1" smtClean="0">
                        <a:latin typeface="Cambria Math" panose="02040503050406030204" pitchFamily="18" charset="0"/>
                      </a:rPr>
                      <m:t>𝑤</m:t>
                    </m:r>
                  </m:oMath>
                </a14:m>
                <a:r>
                  <a:rPr lang="ja-JP" altLang="en-US" sz="1600" dirty="0"/>
                  <a:t>をペナルティー重みとして</a:t>
                </a:r>
                <a14:m>
                  <m:oMath xmlns:m="http://schemas.openxmlformats.org/officeDocument/2006/math">
                    <m:r>
                      <m:rPr>
                        <m:sty m:val="p"/>
                      </m:rPr>
                      <a:rPr lang="en-US" altLang="ja-JP" sz="1600" i="1" smtClean="0">
                        <a:latin typeface="Cambria Math" panose="02040503050406030204" pitchFamily="18" charset="0"/>
                      </a:rPr>
                      <m:t>QUBO</m:t>
                    </m:r>
                  </m:oMath>
                </a14:m>
                <a:r>
                  <a:rPr lang="ja-JP" altLang="en-US" sz="1600" dirty="0"/>
                  <a:t>を解決する</a:t>
                </a:r>
                <a:endParaRPr lang="en-US" altLang="ja-JP" sz="1600" dirty="0"/>
              </a:p>
              <a:p>
                <a:endParaRPr lang="zh-CN" altLang="en-US" sz="1600" dirty="0"/>
              </a:p>
              <a:p>
                <a14:m>
                  <m:oMath xmlns:m="http://schemas.openxmlformats.org/officeDocument/2006/math">
                    <m:r>
                      <m:rPr>
                        <m:sty m:val="p"/>
                      </m:rPr>
                      <a:rPr lang="en-US" altLang="ja-JP" sz="1600" i="1" smtClean="0">
                        <a:latin typeface="Cambria Math" panose="02040503050406030204" pitchFamily="18" charset="0"/>
                      </a:rPr>
                      <m:t>DA</m:t>
                    </m:r>
                  </m:oMath>
                </a14:m>
                <a:r>
                  <a:rPr lang="ja-JP" altLang="en-US" sz="1600" dirty="0"/>
                  <a:t>による解は実行可能解の場合、</a:t>
                </a:r>
                <a:endParaRPr lang="en-US" altLang="ja-JP" sz="1600" dirty="0"/>
              </a:p>
              <a:p>
                <a:r>
                  <a:rPr lang="ja-JP" altLang="en-US" sz="1600" dirty="0"/>
                  <a:t>現在の</a:t>
                </a:r>
                <a14:m>
                  <m:oMath xmlns:m="http://schemas.openxmlformats.org/officeDocument/2006/math">
                    <m:r>
                      <a:rPr lang="en-US" altLang="ja-JP" sz="1600" b="0" i="1" smtClean="0">
                        <a:latin typeface="Cambria Math" panose="02040503050406030204" pitchFamily="18" charset="0"/>
                      </a:rPr>
                      <m:t>𝑤</m:t>
                    </m:r>
                  </m:oMath>
                </a14:m>
                <a:r>
                  <a:rPr lang="ja-JP" altLang="en-US" sz="1600" dirty="0"/>
                  <a:t>と解を記録</a:t>
                </a:r>
                <a:endParaRPr lang="en-US" altLang="ja-JP" sz="1600" dirty="0"/>
              </a:p>
              <a:p>
                <a:endParaRPr lang="en-US" altLang="zh-CN" sz="1600" dirty="0"/>
              </a:p>
              <a:p>
                <a14:m>
                  <m:oMath xmlns:m="http://schemas.openxmlformats.org/officeDocument/2006/math">
                    <m:r>
                      <a:rPr lang="en-US" altLang="ja-JP" sz="1600" b="0" i="1" smtClean="0">
                        <a:latin typeface="Cambria Math" panose="02040503050406030204" pitchFamily="18" charset="0"/>
                      </a:rPr>
                      <m:t>𝑤</m:t>
                    </m:r>
                  </m:oMath>
                </a14:m>
                <a:r>
                  <a:rPr lang="ja-JP" altLang="en-US" sz="1600" dirty="0"/>
                  <a:t>を</a:t>
                </a:r>
                <a:r>
                  <a:rPr lang="en-US" altLang="ja-JP" sz="1600" dirty="0"/>
                  <a:t>10</a:t>
                </a:r>
                <a:r>
                  <a:rPr lang="ja-JP" altLang="en-US" sz="1600" dirty="0"/>
                  <a:t>倍にする</a:t>
                </a:r>
                <a:endParaRPr lang="en-US" altLang="ja-JP" sz="1600" dirty="0"/>
              </a:p>
              <a:p>
                <a:endParaRPr lang="en-US" altLang="zh-CN" sz="1600" dirty="0"/>
              </a:p>
              <a:p>
                <a:r>
                  <a:rPr lang="ja-JP" altLang="en-US" sz="1600" dirty="0"/>
                  <a:t>最小の実行可能解と対応する</a:t>
                </a:r>
                <a14:m>
                  <m:oMath xmlns:m="http://schemas.openxmlformats.org/officeDocument/2006/math">
                    <m:r>
                      <a:rPr lang="en-US" altLang="ja-JP" sz="1600" b="0" i="1" smtClean="0">
                        <a:latin typeface="Cambria Math" panose="02040503050406030204" pitchFamily="18" charset="0"/>
                      </a:rPr>
                      <m:t>𝑤</m:t>
                    </m:r>
                  </m:oMath>
                </a14:m>
                <a:r>
                  <a:rPr lang="ja-JP" altLang="en-US" sz="1600" dirty="0"/>
                  <a:t>を返す</a:t>
                </a:r>
                <a:endParaRPr lang="zh-CN" altLang="en-US" sz="1600" dirty="0"/>
              </a:p>
              <a:p>
                <a:endParaRPr lang="zh-CN" altLang="en-US" sz="1600" dirty="0"/>
              </a:p>
              <a:p>
                <a:endParaRPr lang="zh-CN" altLang="en-US" sz="1600" dirty="0"/>
              </a:p>
            </p:txBody>
          </p:sp>
        </mc:Choice>
        <mc:Fallback xmlns="">
          <p:sp>
            <p:nvSpPr>
              <p:cNvPr id="11" name="文本框 10">
                <a:extLst>
                  <a:ext uri="{FF2B5EF4-FFF2-40B4-BE49-F238E27FC236}">
                    <a16:creationId xmlns:a16="http://schemas.microsoft.com/office/drawing/2014/main" id="{6D174B15-452E-F6DD-32FD-B737BFE61429}"/>
                  </a:ext>
                </a:extLst>
              </p:cNvPr>
              <p:cNvSpPr txBox="1">
                <a:spLocks noRot="1" noChangeAspect="1" noMove="1" noResize="1" noEditPoints="1" noAdjustHandles="1" noChangeArrowheads="1" noChangeShapeType="1" noTextEdit="1"/>
              </p:cNvSpPr>
              <p:nvPr/>
            </p:nvSpPr>
            <p:spPr>
              <a:xfrm>
                <a:off x="7191375" y="1825638"/>
                <a:ext cx="4695825" cy="3046988"/>
              </a:xfrm>
              <a:prstGeom prst="rect">
                <a:avLst/>
              </a:prstGeom>
              <a:blipFill>
                <a:blip r:embed="rId4"/>
                <a:stretch>
                  <a:fillRect l="-779" t="-6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19C189EA-9857-E547-B80C-A8C5EF0952B4}"/>
                  </a:ext>
                </a:extLst>
              </p:cNvPr>
              <p:cNvSpPr txBox="1"/>
              <p:nvPr/>
            </p:nvSpPr>
            <p:spPr>
              <a:xfrm>
                <a:off x="595457" y="5032362"/>
                <a:ext cx="11001086" cy="1077218"/>
              </a:xfrm>
              <a:prstGeom prst="rect">
                <a:avLst/>
              </a:prstGeom>
              <a:noFill/>
            </p:spPr>
            <p:txBody>
              <a:bodyPr wrap="square">
                <a:spAutoFit/>
              </a:bodyPr>
              <a:lstStyle/>
              <a:p>
                <a:r>
                  <a:rPr lang="ja-JP" altLang="en-US" sz="1600" b="0" i="0" dirty="0">
                    <a:solidFill>
                      <a:srgbClr val="374151"/>
                    </a:solidFill>
                    <a:effectLst/>
                    <a:latin typeface="Söhne"/>
                  </a:rPr>
                  <a:t>初期の重みを増加させ、有限のイテレーション回数で</a:t>
                </a:r>
                <a:r>
                  <a:rPr lang="en-US" altLang="ja-JP" sz="1600" b="0" i="0" dirty="0">
                    <a:solidFill>
                      <a:srgbClr val="374151"/>
                    </a:solidFill>
                    <a:effectLst/>
                    <a:latin typeface="Söhne"/>
                  </a:rPr>
                  <a:t>DA</a:t>
                </a:r>
                <a:r>
                  <a:rPr lang="ja-JP" altLang="en-US" sz="1600" b="0" i="0" dirty="0">
                    <a:solidFill>
                      <a:srgbClr val="374151"/>
                    </a:solidFill>
                    <a:effectLst/>
                    <a:latin typeface="Söhne"/>
                  </a:rPr>
                  <a:t>を使用して</a:t>
                </a:r>
                <a14:m>
                  <m:oMath xmlns:m="http://schemas.openxmlformats.org/officeDocument/2006/math">
                    <m:r>
                      <a:rPr lang="en-US" altLang="ja-JP" sz="1600" b="0" i="1" smtClean="0">
                        <a:solidFill>
                          <a:srgbClr val="374151"/>
                        </a:solidFill>
                        <a:effectLst/>
                        <a:latin typeface="Cambria Math" panose="02040503050406030204" pitchFamily="18" charset="0"/>
                      </a:rPr>
                      <m:t>𝑤</m:t>
                    </m:r>
                  </m:oMath>
                </a14:m>
                <a:r>
                  <a:rPr lang="ja-JP" altLang="en-US" sz="1600" b="0" i="0" dirty="0">
                    <a:solidFill>
                      <a:srgbClr val="374151"/>
                    </a:solidFill>
                    <a:effectLst/>
                    <a:latin typeface="Söhne"/>
                  </a:rPr>
                  <a:t>を見つける</a:t>
                </a:r>
                <a:endParaRPr lang="en-US" altLang="ja-JP" sz="1600" b="0" i="0" dirty="0">
                  <a:solidFill>
                    <a:srgbClr val="374151"/>
                  </a:solidFill>
                  <a:effectLst/>
                  <a:latin typeface="Söhne"/>
                </a:endParaRPr>
              </a:p>
              <a:p>
                <a:endParaRPr lang="en-US" altLang="ja-JP" sz="1600" dirty="0">
                  <a:solidFill>
                    <a:srgbClr val="374151"/>
                  </a:solidFill>
                  <a:latin typeface="Söhne"/>
                </a:endParaRPr>
              </a:p>
              <a:p>
                <a:pPr marL="285750" indent="-285750">
                  <a:buFont typeface="Wingdings" panose="05000000000000000000" pitchFamily="2" charset="2"/>
                  <a:buChar char="Ø"/>
                </a:pPr>
                <a:r>
                  <a:rPr lang="ja-JP" altLang="en-US" sz="1600" b="0" i="0" dirty="0">
                    <a:solidFill>
                      <a:srgbClr val="374151"/>
                    </a:solidFill>
                    <a:effectLst/>
                    <a:latin typeface="Söhne"/>
                  </a:rPr>
                  <a:t>イテレーション回数は</a:t>
                </a:r>
                <a:r>
                  <a:rPr lang="en-US" altLang="ja-JP" sz="1600" b="0" i="0" dirty="0">
                    <a:solidFill>
                      <a:srgbClr val="374151"/>
                    </a:solidFill>
                    <a:effectLst/>
                    <a:latin typeface="Söhne"/>
                  </a:rPr>
                  <a:t>DA</a:t>
                </a:r>
                <a:r>
                  <a:rPr lang="ja-JP" altLang="en-US" sz="1600" b="0" i="0" dirty="0">
                    <a:solidFill>
                      <a:srgbClr val="374151"/>
                    </a:solidFill>
                    <a:effectLst/>
                    <a:latin typeface="Söhne"/>
                  </a:rPr>
                  <a:t>が最終的に実行可能な解を見つけるかどうかを決定する鍵となるパラメータである</a:t>
                </a:r>
                <a:endParaRPr lang="en-US" altLang="ja-JP" sz="1600" b="0" i="0" dirty="0">
                  <a:solidFill>
                    <a:srgbClr val="374151"/>
                  </a:solidFill>
                  <a:effectLst/>
                  <a:latin typeface="Söhne"/>
                </a:endParaRPr>
              </a:p>
              <a:p>
                <a:pPr marL="285750" indent="-285750">
                  <a:buFont typeface="Wingdings" panose="05000000000000000000" pitchFamily="2" charset="2"/>
                  <a:buChar char="Ø"/>
                </a:pPr>
                <a:r>
                  <a:rPr lang="ja-JP" altLang="en-US" sz="1600" b="0" i="0" dirty="0">
                    <a:solidFill>
                      <a:srgbClr val="374151"/>
                    </a:solidFill>
                    <a:effectLst/>
                    <a:latin typeface="Söhne"/>
                  </a:rPr>
                  <a:t>有効なペナルティー重みの上限がわからないため、生成された重みが十分に大きいかどうかは不明</a:t>
                </a:r>
                <a:endParaRPr lang="zh-CN" altLang="en-US" sz="1600" dirty="0"/>
              </a:p>
            </p:txBody>
          </p:sp>
        </mc:Choice>
        <mc:Fallback xmlns="">
          <p:sp>
            <p:nvSpPr>
              <p:cNvPr id="18" name="文本框 17">
                <a:extLst>
                  <a:ext uri="{FF2B5EF4-FFF2-40B4-BE49-F238E27FC236}">
                    <a16:creationId xmlns:a16="http://schemas.microsoft.com/office/drawing/2014/main" id="{19C189EA-9857-E547-B80C-A8C5EF0952B4}"/>
                  </a:ext>
                </a:extLst>
              </p:cNvPr>
              <p:cNvSpPr txBox="1">
                <a:spLocks noRot="1" noChangeAspect="1" noMove="1" noResize="1" noEditPoints="1" noAdjustHandles="1" noChangeArrowheads="1" noChangeShapeType="1" noTextEdit="1"/>
              </p:cNvSpPr>
              <p:nvPr/>
            </p:nvSpPr>
            <p:spPr>
              <a:xfrm>
                <a:off x="595457" y="5032362"/>
                <a:ext cx="11001086" cy="1077218"/>
              </a:xfrm>
              <a:prstGeom prst="rect">
                <a:avLst/>
              </a:prstGeom>
              <a:blipFill>
                <a:blip r:embed="rId9"/>
                <a:stretch>
                  <a:fillRect l="-333" t="-1705" b="-681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96366568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B6E63BE0-41B0-D57E-83CC-FD72E86CDDD2}"/>
              </a:ext>
            </a:extLst>
          </p:cNvPr>
          <p:cNvSpPr/>
          <p:nvPr/>
        </p:nvSpPr>
        <p:spPr>
          <a:xfrm>
            <a:off x="600364" y="992202"/>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63F05CBC-F035-ABE3-FD33-789197C7B356}"/>
              </a:ext>
            </a:extLst>
          </p:cNvPr>
          <p:cNvSpPr>
            <a:spLocks noGrp="1"/>
          </p:cNvSpPr>
          <p:nvPr>
            <p:ph type="title"/>
          </p:nvPr>
        </p:nvSpPr>
        <p:spPr>
          <a:xfrm>
            <a:off x="600364" y="202150"/>
            <a:ext cx="10532995" cy="598978"/>
          </a:xfrm>
        </p:spPr>
        <p:txBody>
          <a:bodyPr>
            <a:normAutofit fontScale="90000"/>
          </a:bodyPr>
          <a:lstStyle/>
          <a:p>
            <a:r>
              <a:rPr lang="en-US" altLang="zh-CN" sz="4400" dirty="0"/>
              <a:t>Scaled-sequential Penalty Method</a:t>
            </a:r>
          </a:p>
        </p:txBody>
      </p:sp>
      <p:pic>
        <p:nvPicPr>
          <p:cNvPr id="3" name="图片 2">
            <a:extLst>
              <a:ext uri="{FF2B5EF4-FFF2-40B4-BE49-F238E27FC236}">
                <a16:creationId xmlns:a16="http://schemas.microsoft.com/office/drawing/2014/main" id="{6F600335-F745-8170-7552-95D8B585EE0C}"/>
              </a:ext>
            </a:extLst>
          </p:cNvPr>
          <p:cNvPicPr>
            <a:picLocks noChangeAspect="1"/>
          </p:cNvPicPr>
          <p:nvPr/>
        </p:nvPicPr>
        <p:blipFill>
          <a:blip r:embed="rId3"/>
          <a:stretch>
            <a:fillRect/>
          </a:stretch>
        </p:blipFill>
        <p:spPr>
          <a:xfrm>
            <a:off x="600364" y="1238694"/>
            <a:ext cx="5776213" cy="3195890"/>
          </a:xfrm>
          <a:prstGeom prst="rect">
            <a:avLst/>
          </a:prstGeom>
        </p:spPr>
      </p:pic>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0FBF6989-0E69-C4EF-9895-72EE083829C6}"/>
                  </a:ext>
                </a:extLst>
              </p:cNvPr>
              <p:cNvSpPr txBox="1"/>
              <p:nvPr/>
            </p:nvSpPr>
            <p:spPr>
              <a:xfrm>
                <a:off x="6591010" y="1554908"/>
                <a:ext cx="5848640" cy="3108543"/>
              </a:xfrm>
              <a:prstGeom prst="rect">
                <a:avLst/>
              </a:prstGeom>
              <a:noFill/>
            </p:spPr>
            <p:txBody>
              <a:bodyPr wrap="square" rtlCol="0">
                <a:spAutoFit/>
              </a:bodyPr>
              <a:lstStyle/>
              <a:p>
                <a14:m>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𝑤</m:t>
                        </m:r>
                      </m:e>
                      <m:sub>
                        <m:r>
                          <a:rPr lang="en-US" altLang="zh-CN" sz="1400" b="0" i="1" smtClean="0">
                            <a:latin typeface="Cambria Math" panose="02040503050406030204" pitchFamily="18" charset="0"/>
                          </a:rPr>
                          <m:t>𝑢</m:t>
                        </m:r>
                      </m:sub>
                    </m:sSub>
                  </m:oMath>
                </a14:m>
                <a:r>
                  <a:rPr lang="ja-JP" altLang="en-US" sz="1400" dirty="0"/>
                  <a:t>：</a:t>
                </a:r>
                <a:r>
                  <a:rPr lang="en-US" altLang="ja-JP" sz="1400" dirty="0">
                    <a:solidFill>
                      <a:srgbClr val="374151"/>
                    </a:solidFill>
                    <a:latin typeface="Söhne"/>
                  </a:rPr>
                  <a:t> EXACT PENALTY METHODS</a:t>
                </a:r>
                <a:r>
                  <a:rPr lang="ja-JP" altLang="en-US" sz="1400" dirty="0">
                    <a:solidFill>
                      <a:srgbClr val="374151"/>
                    </a:solidFill>
                    <a:latin typeface="Söhne"/>
                  </a:rPr>
                  <a:t>による有効なペナルティー重みの上限</a:t>
                </a:r>
                <a:endParaRPr lang="en-US" altLang="ja-JP" sz="1400" dirty="0">
                  <a:solidFill>
                    <a:srgbClr val="374151"/>
                  </a:solidFill>
                  <a:latin typeface="Söhne"/>
                </a:endParaRPr>
              </a:p>
              <a:p>
                <a14:m>
                  <m:oMath xmlns:m="http://schemas.openxmlformats.org/officeDocument/2006/math">
                    <m:r>
                      <a:rPr lang="en-US" altLang="zh-CN" sz="1400" b="0" i="1" smtClean="0">
                        <a:latin typeface="Cambria Math" panose="02040503050406030204" pitchFamily="18" charset="0"/>
                      </a:rPr>
                      <m:t>𝑡</m:t>
                    </m:r>
                  </m:oMath>
                </a14:m>
                <a:r>
                  <a:rPr lang="ja-JP" altLang="en-US" sz="1400" dirty="0"/>
                  <a:t>：最大イテレーション回数</a:t>
                </a:r>
                <a:endParaRPr lang="en-US" altLang="ja-JP" sz="1400" dirty="0"/>
              </a:p>
              <a:p>
                <a:endParaRPr lang="en-US" altLang="zh-CN" sz="1400" dirty="0"/>
              </a:p>
              <a:p>
                <a14:m>
                  <m:oMath xmlns:m="http://schemas.openxmlformats.org/officeDocument/2006/math">
                    <m:r>
                      <a:rPr lang="en-US" altLang="ja-JP" sz="1400" b="0" i="1" smtClean="0">
                        <a:latin typeface="Cambria Math" panose="02040503050406030204" pitchFamily="18" charset="0"/>
                      </a:rPr>
                      <m:t>𝑤</m:t>
                    </m:r>
                  </m:oMath>
                </a14:m>
                <a:r>
                  <a:rPr lang="ja-JP" altLang="en-US" sz="1400" dirty="0"/>
                  <a:t>は最初に１に設定</a:t>
                </a:r>
                <a:endParaRPr lang="en-US" altLang="zh-CN" sz="1400" dirty="0"/>
              </a:p>
              <a:p>
                <a14:m>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𝑤</m:t>
                        </m:r>
                      </m:e>
                      <m:sub>
                        <m:r>
                          <a:rPr lang="en-US" altLang="zh-CN" sz="1400" b="0" i="1" smtClean="0">
                            <a:latin typeface="Cambria Math" panose="02040503050406030204" pitchFamily="18" charset="0"/>
                          </a:rPr>
                          <m:t>𝑢</m:t>
                        </m:r>
                      </m:sub>
                    </m:sSub>
                    <m:r>
                      <a:rPr lang="en-US" altLang="zh-CN" sz="1400" b="0" i="1" smtClean="0">
                        <a:latin typeface="Cambria Math" panose="02040503050406030204" pitchFamily="18" charset="0"/>
                      </a:rPr>
                      <m:t> </m:t>
                    </m:r>
                  </m:oMath>
                </a14:m>
                <a:r>
                  <a:rPr lang="ja-JP" altLang="en-US" sz="1400" b="0" dirty="0"/>
                  <a:t>によって</a:t>
                </a:r>
                <a:r>
                  <a:rPr lang="en-US" altLang="ja-JP" sz="1400" b="1" dirty="0"/>
                  <a:t>scale</a:t>
                </a:r>
                <a:r>
                  <a:rPr lang="en-US" altLang="ja-JP" sz="1400" b="1" dirty="0" err="1"/>
                  <a:t>_factor</a:t>
                </a:r>
                <a:r>
                  <a:rPr lang="ja-JP" altLang="en-US" sz="1400" b="0" dirty="0"/>
                  <a:t>を計算する</a:t>
                </a:r>
                <a:endParaRPr lang="zh-CN" altLang="en-US" sz="1400" dirty="0"/>
              </a:p>
              <a:p>
                <a:endParaRPr lang="en-US" altLang="zh-CN" sz="1400" dirty="0"/>
              </a:p>
              <a:p>
                <a14:m>
                  <m:oMath xmlns:m="http://schemas.openxmlformats.org/officeDocument/2006/math">
                    <m:r>
                      <a:rPr lang="en-US" altLang="ja-JP" sz="1400" i="1" dirty="0" smtClean="0">
                        <a:latin typeface="Cambria Math" panose="02040503050406030204" pitchFamily="18" charset="0"/>
                      </a:rPr>
                      <m:t>𝐷𝐴</m:t>
                    </m:r>
                  </m:oMath>
                </a14:m>
                <a:r>
                  <a:rPr lang="ja-JP" altLang="en-US" sz="1400" dirty="0"/>
                  <a:t>で</a:t>
                </a:r>
                <a:r>
                  <a:rPr lang="en-US" altLang="ja-JP" sz="1400" dirty="0"/>
                  <a:t>QUBO</a:t>
                </a:r>
                <a:r>
                  <a:rPr lang="ja-JP" altLang="en-US" sz="1400" dirty="0"/>
                  <a:t>を解決する</a:t>
                </a:r>
                <a:endParaRPr lang="zh-CN" altLang="en-US" sz="1400" dirty="0"/>
              </a:p>
              <a:p>
                <a14:m>
                  <m:oMath xmlns:m="http://schemas.openxmlformats.org/officeDocument/2006/math">
                    <m:r>
                      <m:rPr>
                        <m:sty m:val="p"/>
                      </m:rPr>
                      <a:rPr lang="en-US" altLang="ja-JP" sz="1400" i="1" smtClean="0">
                        <a:latin typeface="Cambria Math" panose="02040503050406030204" pitchFamily="18" charset="0"/>
                      </a:rPr>
                      <m:t>DA</m:t>
                    </m:r>
                  </m:oMath>
                </a14:m>
                <a:r>
                  <a:rPr lang="ja-JP" altLang="en-US" sz="1400" dirty="0"/>
                  <a:t>による解は実行可能解の場合、</a:t>
                </a:r>
                <a:endParaRPr lang="en-US" altLang="ja-JP" sz="1400" dirty="0"/>
              </a:p>
              <a:p>
                <a:r>
                  <a:rPr lang="ja-JP" altLang="en-US" sz="1400" dirty="0"/>
                  <a:t>現在の</a:t>
                </a:r>
                <a14:m>
                  <m:oMath xmlns:m="http://schemas.openxmlformats.org/officeDocument/2006/math">
                    <m:r>
                      <a:rPr lang="en-US" altLang="ja-JP" sz="1400" b="0" i="1" smtClean="0">
                        <a:latin typeface="Cambria Math" panose="02040503050406030204" pitchFamily="18" charset="0"/>
                      </a:rPr>
                      <m:t>𝑤</m:t>
                    </m:r>
                  </m:oMath>
                </a14:m>
                <a:r>
                  <a:rPr lang="ja-JP" altLang="en-US" sz="1400" dirty="0"/>
                  <a:t>と解を記録</a:t>
                </a:r>
                <a:endParaRPr lang="en-US" altLang="ja-JP" sz="1400" dirty="0"/>
              </a:p>
              <a:p>
                <a:endParaRPr lang="en-US" altLang="zh-CN" sz="1400" dirty="0"/>
              </a:p>
              <a:p>
                <a:r>
                  <a:rPr lang="en-US" altLang="ja-JP" sz="1400" b="1" dirty="0"/>
                  <a:t>scale_factor</a:t>
                </a:r>
                <a:r>
                  <a:rPr lang="ja-JP" altLang="en-US" sz="1400" b="0" dirty="0"/>
                  <a:t>で</a:t>
                </a:r>
                <a14:m>
                  <m:oMath xmlns:m="http://schemas.openxmlformats.org/officeDocument/2006/math">
                    <m:r>
                      <a:rPr lang="en-US" altLang="ja-JP" sz="1400" b="0" i="1" smtClean="0">
                        <a:latin typeface="Cambria Math" panose="02040503050406030204" pitchFamily="18" charset="0"/>
                      </a:rPr>
                      <m:t>𝑤</m:t>
                    </m:r>
                  </m:oMath>
                </a14:m>
                <a:r>
                  <a:rPr lang="ja-JP" altLang="en-US" sz="1400" dirty="0"/>
                  <a:t>を増加させる</a:t>
                </a:r>
                <a:endParaRPr lang="zh-CN" altLang="en-US" sz="1400" dirty="0"/>
              </a:p>
              <a:p>
                <a:endParaRPr lang="zh-CN" altLang="en-US" sz="1400" dirty="0"/>
              </a:p>
              <a:p>
                <a:r>
                  <a:rPr lang="ja-JP" altLang="en-US" sz="1400" dirty="0"/>
                  <a:t>最小の実行可能解と対応する</a:t>
                </a:r>
                <a14:m>
                  <m:oMath xmlns:m="http://schemas.openxmlformats.org/officeDocument/2006/math">
                    <m:r>
                      <a:rPr lang="en-US" altLang="ja-JP" sz="1400" b="0" i="1" smtClean="0">
                        <a:latin typeface="Cambria Math" panose="02040503050406030204" pitchFamily="18" charset="0"/>
                      </a:rPr>
                      <m:t>𝑤</m:t>
                    </m:r>
                  </m:oMath>
                </a14:m>
                <a:r>
                  <a:rPr lang="ja-JP" altLang="en-US" sz="1400" dirty="0"/>
                  <a:t>を返す</a:t>
                </a:r>
                <a:endParaRPr lang="zh-CN" altLang="en-US" sz="1400" dirty="0"/>
              </a:p>
              <a:p>
                <a:endParaRPr lang="zh-CN" altLang="en-US" sz="1400" dirty="0"/>
              </a:p>
            </p:txBody>
          </p:sp>
        </mc:Choice>
        <mc:Fallback xmlns="">
          <p:sp>
            <p:nvSpPr>
              <p:cNvPr id="5" name="文本框 4">
                <a:extLst>
                  <a:ext uri="{FF2B5EF4-FFF2-40B4-BE49-F238E27FC236}">
                    <a16:creationId xmlns:a16="http://schemas.microsoft.com/office/drawing/2014/main" id="{0FBF6989-0E69-C4EF-9895-72EE083829C6}"/>
                  </a:ext>
                </a:extLst>
              </p:cNvPr>
              <p:cNvSpPr txBox="1">
                <a:spLocks noRot="1" noChangeAspect="1" noMove="1" noResize="1" noEditPoints="1" noAdjustHandles="1" noChangeArrowheads="1" noChangeShapeType="1" noTextEdit="1"/>
              </p:cNvSpPr>
              <p:nvPr/>
            </p:nvSpPr>
            <p:spPr>
              <a:xfrm>
                <a:off x="6591010" y="1554908"/>
                <a:ext cx="5848640" cy="3108543"/>
              </a:xfrm>
              <a:prstGeom prst="rect">
                <a:avLst/>
              </a:prstGeom>
              <a:blipFill>
                <a:blip r:embed="rId4"/>
                <a:stretch>
                  <a:fillRect l="-313" t="-39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4091C9C5-629C-5ADA-7CBA-D4C7A8CD8CDE}"/>
                  </a:ext>
                </a:extLst>
              </p:cNvPr>
              <p:cNvSpPr txBox="1"/>
              <p:nvPr/>
            </p:nvSpPr>
            <p:spPr>
              <a:xfrm>
                <a:off x="390525" y="5382658"/>
                <a:ext cx="11658600" cy="1200329"/>
              </a:xfrm>
              <a:prstGeom prst="rect">
                <a:avLst/>
              </a:prstGeom>
              <a:noFill/>
            </p:spPr>
            <p:txBody>
              <a:bodyPr wrap="square">
                <a:spAutoFit/>
              </a:bodyPr>
              <a:lstStyle/>
              <a:p>
                <a:pPr marL="285750" indent="-285750">
                  <a:buFont typeface="Arial" panose="020B0604020202020204" pitchFamily="34" charset="0"/>
                  <a:buChar char="•"/>
                </a:pPr>
                <a14:m>
                  <m:oMath xmlns:m="http://schemas.openxmlformats.org/officeDocument/2006/math">
                    <m:sSub>
                      <m:sSubPr>
                        <m:ctrlPr>
                          <a:rPr lang="en-US" altLang="zh-CN" sz="1800" i="1" smtClean="0">
                            <a:latin typeface="Cambria Math" panose="02040503050406030204" pitchFamily="18" charset="0"/>
                          </a:rPr>
                        </m:ctrlPr>
                      </m:sSubPr>
                      <m:e>
                        <m:r>
                          <a:rPr lang="en-US" altLang="zh-CN" sz="1800" b="0" i="1" smtClean="0">
                            <a:latin typeface="Cambria Math" panose="02040503050406030204" pitchFamily="18" charset="0"/>
                          </a:rPr>
                          <m:t>𝑤</m:t>
                        </m:r>
                      </m:e>
                      <m:sub>
                        <m:r>
                          <a:rPr lang="en-US" altLang="zh-CN" sz="1800" b="0" i="1" smtClean="0">
                            <a:latin typeface="Cambria Math" panose="02040503050406030204" pitchFamily="18" charset="0"/>
                          </a:rPr>
                          <m:t>𝑢</m:t>
                        </m:r>
                      </m:sub>
                    </m:sSub>
                  </m:oMath>
                </a14:m>
                <a:r>
                  <a:rPr lang="ja-JP" altLang="en-US" dirty="0">
                    <a:solidFill>
                      <a:srgbClr val="374151"/>
                    </a:solidFill>
                    <a:latin typeface="Söhne"/>
                  </a:rPr>
                  <a:t>を導入することで、</a:t>
                </a:r>
                <a:endParaRPr lang="en-US" altLang="ja-JP" dirty="0">
                  <a:solidFill>
                    <a:srgbClr val="374151"/>
                  </a:solidFill>
                  <a:latin typeface="Söhne"/>
                </a:endParaRPr>
              </a:p>
              <a:p>
                <a:r>
                  <a:rPr lang="ja-JP" altLang="en-US" dirty="0">
                    <a:solidFill>
                      <a:srgbClr val="374151"/>
                    </a:solidFill>
                    <a:latin typeface="Söhne"/>
                  </a:rPr>
                  <a:t>　より少ないイテレーション回数で</a:t>
                </a:r>
                <a:r>
                  <a:rPr lang="ja-JP" altLang="en-US" dirty="0"/>
                  <a:t>実行可能な最小値と有効な重みが見つかる可能性がある</a:t>
                </a:r>
                <a:endParaRPr lang="en-US" altLang="ja-JP" dirty="0"/>
              </a:p>
              <a:p>
                <a:endParaRPr lang="en-US" altLang="ja-JP" dirty="0">
                  <a:solidFill>
                    <a:srgbClr val="374151"/>
                  </a:solidFill>
                  <a:latin typeface="Söhne"/>
                </a:endParaRPr>
              </a:p>
              <a:p>
                <a:pPr marL="285750" indent="-285750">
                  <a:buFont typeface="Arial" panose="020B0604020202020204" pitchFamily="34" charset="0"/>
                  <a:buChar char="•"/>
                </a:pPr>
                <a14:m>
                  <m:oMath xmlns:m="http://schemas.openxmlformats.org/officeDocument/2006/math">
                    <m:r>
                      <a:rPr lang="en-US" altLang="ja-JP" b="0" i="1" smtClean="0">
                        <a:solidFill>
                          <a:srgbClr val="374151"/>
                        </a:solidFill>
                        <a:effectLst/>
                        <a:latin typeface="Cambria Math" panose="02040503050406030204" pitchFamily="18" charset="0"/>
                      </a:rPr>
                      <m:t>𝑡</m:t>
                    </m:r>
                  </m:oMath>
                </a14:m>
                <a:r>
                  <a:rPr lang="ja-JP" altLang="en-US" b="0" i="0" dirty="0">
                    <a:solidFill>
                      <a:srgbClr val="374151"/>
                    </a:solidFill>
                    <a:effectLst/>
                    <a:latin typeface="Söhne"/>
                  </a:rPr>
                  <a:t>が大きいほど、重みの増加はより緩やかに</a:t>
                </a:r>
                <a:r>
                  <a:rPr lang="ja-JP" altLang="en-US" dirty="0">
                    <a:solidFill>
                      <a:srgbClr val="374151"/>
                    </a:solidFill>
                    <a:latin typeface="Söhne"/>
                  </a:rPr>
                  <a:t>なる</a:t>
                </a:r>
                <a:endParaRPr lang="zh-CN" altLang="en-US" dirty="0"/>
              </a:p>
            </p:txBody>
          </p:sp>
        </mc:Choice>
        <mc:Fallback xmlns="">
          <p:sp>
            <p:nvSpPr>
              <p:cNvPr id="11" name="文本框 10">
                <a:extLst>
                  <a:ext uri="{FF2B5EF4-FFF2-40B4-BE49-F238E27FC236}">
                    <a16:creationId xmlns:a16="http://schemas.microsoft.com/office/drawing/2014/main" id="{4091C9C5-629C-5ADA-7CBA-D4C7A8CD8CDE}"/>
                  </a:ext>
                </a:extLst>
              </p:cNvPr>
              <p:cNvSpPr txBox="1">
                <a:spLocks noRot="1" noChangeAspect="1" noMove="1" noResize="1" noEditPoints="1" noAdjustHandles="1" noChangeArrowheads="1" noChangeShapeType="1" noTextEdit="1"/>
              </p:cNvSpPr>
              <p:nvPr/>
            </p:nvSpPr>
            <p:spPr>
              <a:xfrm>
                <a:off x="390525" y="5382658"/>
                <a:ext cx="11658600" cy="1200329"/>
              </a:xfrm>
              <a:prstGeom prst="rect">
                <a:avLst/>
              </a:prstGeom>
              <a:blipFill>
                <a:blip r:embed="rId5"/>
                <a:stretch>
                  <a:fillRect l="-314" t="-2538" b="-761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EEE1ACD3-70A6-FA70-C39F-BFC2C0F6CF18}"/>
                  </a:ext>
                </a:extLst>
              </p:cNvPr>
              <p:cNvSpPr txBox="1"/>
              <p:nvPr/>
            </p:nvSpPr>
            <p:spPr>
              <a:xfrm>
                <a:off x="9399695" y="202150"/>
                <a:ext cx="2649430" cy="369332"/>
              </a:xfrm>
              <a:prstGeom prst="rect">
                <a:avLst/>
              </a:prstGeom>
              <a:noFill/>
              <a:ln>
                <a:solidFill>
                  <a:schemeClr val="tx1"/>
                </a:solidFill>
              </a:ln>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𝑤</m:t>
                          </m:r>
                        </m:e>
                        <m:sub>
                          <m:r>
                            <a:rPr lang="en-US" altLang="zh-CN" sz="1800" b="0" i="1" smtClean="0">
                              <a:latin typeface="Cambria Math" panose="02040503050406030204" pitchFamily="18" charset="0"/>
                            </a:rPr>
                            <m:t>𝑢</m:t>
                          </m:r>
                        </m:sub>
                      </m:sSub>
                      <m:r>
                        <a:rPr lang="en-US" altLang="zh-CN" sz="1800" b="0" i="1" smtClean="0">
                          <a:latin typeface="Cambria Math" panose="02040503050406030204" pitchFamily="18" charset="0"/>
                        </a:rPr>
                        <m:t>&gt;∆</m:t>
                      </m:r>
                      <m:r>
                        <a:rPr lang="en-US" altLang="zh-CN" sz="1800" b="0" i="1" smtClean="0">
                          <a:latin typeface="Cambria Math" panose="02040503050406030204" pitchFamily="18" charset="0"/>
                          <a:ea typeface="Cambria Math" panose="02040503050406030204" pitchFamily="18" charset="0"/>
                        </a:rPr>
                        <m:t>𝑓</m:t>
                      </m:r>
                      <m:r>
                        <a:rPr lang="en-US" altLang="zh-CN" sz="1800" b="0" i="1" smtClean="0">
                          <a:latin typeface="Cambria Math" panose="02040503050406030204" pitchFamily="18" charset="0"/>
                          <a:ea typeface="Cambria Math" panose="02040503050406030204" pitchFamily="18" charset="0"/>
                        </a:rPr>
                        <m:t>=</m:t>
                      </m:r>
                      <m:sSub>
                        <m:sSubPr>
                          <m:ctrlPr>
                            <a:rPr lang="en-US" altLang="zh-CN" sz="1800" b="0" i="1" smtClean="0">
                              <a:latin typeface="Cambria Math" panose="02040503050406030204" pitchFamily="18" charset="0"/>
                              <a:ea typeface="Cambria Math" panose="02040503050406030204" pitchFamily="18" charset="0"/>
                            </a:rPr>
                          </m:ctrlPr>
                        </m:sSubPr>
                        <m:e>
                          <m:r>
                            <a:rPr lang="en-US" altLang="zh-CN" sz="1800" b="0" i="1" smtClean="0">
                              <a:latin typeface="Cambria Math" panose="02040503050406030204" pitchFamily="18" charset="0"/>
                              <a:ea typeface="Cambria Math" panose="02040503050406030204" pitchFamily="18" charset="0"/>
                            </a:rPr>
                            <m:t>𝑓</m:t>
                          </m:r>
                        </m:e>
                        <m:sub>
                          <m:r>
                            <a:rPr lang="en-US" altLang="zh-CN" sz="1800" b="0" i="1" smtClean="0">
                              <a:latin typeface="Cambria Math" panose="02040503050406030204" pitchFamily="18" charset="0"/>
                              <a:ea typeface="Cambria Math" panose="02040503050406030204" pitchFamily="18" charset="0"/>
                            </a:rPr>
                            <m:t>𝑚𝑎𝑥</m:t>
                          </m:r>
                        </m:sub>
                      </m:sSub>
                      <m:r>
                        <a:rPr lang="en-US" altLang="zh-CN" sz="1800" b="0" i="1" smtClean="0">
                          <a:latin typeface="Cambria Math" panose="02040503050406030204" pitchFamily="18" charset="0"/>
                          <a:ea typeface="Cambria Math" panose="02040503050406030204" pitchFamily="18" charset="0"/>
                        </a:rPr>
                        <m:t>−</m:t>
                      </m:r>
                      <m:sSub>
                        <m:sSubPr>
                          <m:ctrlPr>
                            <a:rPr lang="en-US" altLang="zh-CN" sz="1800" b="0" i="1" smtClean="0">
                              <a:latin typeface="Cambria Math" panose="02040503050406030204" pitchFamily="18" charset="0"/>
                              <a:ea typeface="Cambria Math" panose="02040503050406030204" pitchFamily="18" charset="0"/>
                            </a:rPr>
                          </m:ctrlPr>
                        </m:sSubPr>
                        <m:e>
                          <m:r>
                            <a:rPr lang="en-US" altLang="zh-CN" sz="1800" b="0" i="1" smtClean="0">
                              <a:latin typeface="Cambria Math" panose="02040503050406030204" pitchFamily="18" charset="0"/>
                              <a:ea typeface="Cambria Math" panose="02040503050406030204" pitchFamily="18" charset="0"/>
                            </a:rPr>
                            <m:t>𝑓</m:t>
                          </m:r>
                        </m:e>
                        <m:sub>
                          <m:r>
                            <a:rPr lang="en-US" altLang="zh-CN" sz="1800" b="0" i="1" smtClean="0">
                              <a:latin typeface="Cambria Math" panose="02040503050406030204" pitchFamily="18" charset="0"/>
                              <a:ea typeface="Cambria Math" panose="02040503050406030204" pitchFamily="18" charset="0"/>
                            </a:rPr>
                            <m:t>𝑚𝑖𝑛</m:t>
                          </m:r>
                        </m:sub>
                      </m:sSub>
                    </m:oMath>
                  </m:oMathPara>
                </a14:m>
                <a:endParaRPr lang="zh-CN" altLang="en-US" dirty="0"/>
              </a:p>
            </p:txBody>
          </p:sp>
        </mc:Choice>
        <mc:Fallback xmlns="">
          <p:sp>
            <p:nvSpPr>
              <p:cNvPr id="10" name="文本框 9">
                <a:extLst>
                  <a:ext uri="{FF2B5EF4-FFF2-40B4-BE49-F238E27FC236}">
                    <a16:creationId xmlns:a16="http://schemas.microsoft.com/office/drawing/2014/main" id="{EEE1ACD3-70A6-FA70-C39F-BFC2C0F6CF18}"/>
                  </a:ext>
                </a:extLst>
              </p:cNvPr>
              <p:cNvSpPr txBox="1">
                <a:spLocks noRot="1" noChangeAspect="1" noMove="1" noResize="1" noEditPoints="1" noAdjustHandles="1" noChangeArrowheads="1" noChangeShapeType="1" noTextEdit="1"/>
              </p:cNvSpPr>
              <p:nvPr/>
            </p:nvSpPr>
            <p:spPr>
              <a:xfrm>
                <a:off x="9399695" y="202150"/>
                <a:ext cx="2649430" cy="369332"/>
              </a:xfrm>
              <a:prstGeom prst="rect">
                <a:avLst/>
              </a:prstGeom>
              <a:blipFill>
                <a:blip r:embed="rId6"/>
                <a:stretch>
                  <a:fillRect b="-11111"/>
                </a:stretch>
              </a:blipFill>
              <a:ln>
                <a:solidFill>
                  <a:schemeClr val="tx1"/>
                </a:solidFill>
              </a:ln>
            </p:spPr>
            <p:txBody>
              <a:bodyPr/>
              <a:lstStyle/>
              <a:p>
                <a:r>
                  <a:rPr lang="zh-CN" altLang="en-US">
                    <a:noFill/>
                  </a:rPr>
                  <a:t> </a:t>
                </a:r>
              </a:p>
            </p:txBody>
          </p:sp>
        </mc:Fallback>
      </mc:AlternateContent>
    </p:spTree>
    <p:extLst>
      <p:ext uri="{BB962C8B-B14F-4D97-AF65-F5344CB8AC3E}">
        <p14:creationId xmlns:p14="http://schemas.microsoft.com/office/powerpoint/2010/main" val="420439419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B6E63BE0-41B0-D57E-83CC-FD72E86CDDD2}"/>
              </a:ext>
            </a:extLst>
          </p:cNvPr>
          <p:cNvSpPr/>
          <p:nvPr/>
        </p:nvSpPr>
        <p:spPr>
          <a:xfrm>
            <a:off x="600364" y="992202"/>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63F05CBC-F035-ABE3-FD33-789197C7B356}"/>
              </a:ext>
            </a:extLst>
          </p:cNvPr>
          <p:cNvSpPr>
            <a:spLocks noGrp="1"/>
          </p:cNvSpPr>
          <p:nvPr>
            <p:ph type="title"/>
          </p:nvPr>
        </p:nvSpPr>
        <p:spPr>
          <a:xfrm>
            <a:off x="600364" y="202150"/>
            <a:ext cx="10532995" cy="598978"/>
          </a:xfrm>
        </p:spPr>
        <p:txBody>
          <a:bodyPr>
            <a:normAutofit fontScale="90000"/>
          </a:bodyPr>
          <a:lstStyle/>
          <a:p>
            <a:r>
              <a:rPr lang="en-US" altLang="zh-CN" sz="4400" dirty="0"/>
              <a:t>Binary Search Penalty Method</a:t>
            </a:r>
          </a:p>
        </p:txBody>
      </p:sp>
      <p:pic>
        <p:nvPicPr>
          <p:cNvPr id="10" name="图片 9">
            <a:extLst>
              <a:ext uri="{FF2B5EF4-FFF2-40B4-BE49-F238E27FC236}">
                <a16:creationId xmlns:a16="http://schemas.microsoft.com/office/drawing/2014/main" id="{D49C67B0-3BF0-EDDB-F91E-F9522ED00462}"/>
              </a:ext>
            </a:extLst>
          </p:cNvPr>
          <p:cNvPicPr>
            <a:picLocks noChangeAspect="1"/>
          </p:cNvPicPr>
          <p:nvPr/>
        </p:nvPicPr>
        <p:blipFill>
          <a:blip r:embed="rId3"/>
          <a:stretch>
            <a:fillRect/>
          </a:stretch>
        </p:blipFill>
        <p:spPr>
          <a:xfrm>
            <a:off x="133640" y="1238694"/>
            <a:ext cx="5638510" cy="3454222"/>
          </a:xfrm>
          <a:prstGeom prst="rect">
            <a:avLst/>
          </a:prstGeom>
        </p:spPr>
      </p:pic>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DA0872F0-FE39-E640-AF04-8EDBA7AB883D}"/>
                  </a:ext>
                </a:extLst>
              </p:cNvPr>
              <p:cNvSpPr txBox="1"/>
              <p:nvPr/>
            </p:nvSpPr>
            <p:spPr>
              <a:xfrm>
                <a:off x="5866861" y="1343711"/>
                <a:ext cx="6781800" cy="4085542"/>
              </a:xfrm>
              <a:prstGeom prst="rect">
                <a:avLst/>
              </a:prstGeom>
              <a:noFill/>
            </p:spPr>
            <p:txBody>
              <a:bodyPr wrap="square">
                <a:spAutoFit/>
              </a:bodyPr>
              <a:lstStyle/>
              <a:p>
                <a14:m>
                  <m:oMath xmlns:m="http://schemas.openxmlformats.org/officeDocument/2006/math">
                    <m:sSub>
                      <m:sSubPr>
                        <m:ctrlPr>
                          <a:rPr lang="en-US" altLang="zh-CN" sz="1600" i="1" smtClean="0">
                            <a:latin typeface="Cambria Math" panose="02040503050406030204" pitchFamily="18" charset="0"/>
                          </a:rPr>
                        </m:ctrlPr>
                      </m:sSubPr>
                      <m:e>
                        <m:r>
                          <a:rPr lang="en-US" altLang="zh-CN" sz="1600" i="1">
                            <a:latin typeface="Cambria Math" panose="02040503050406030204" pitchFamily="18" charset="0"/>
                          </a:rPr>
                          <m:t>𝑤</m:t>
                        </m:r>
                      </m:e>
                      <m:sub>
                        <m:r>
                          <a:rPr lang="en-US" altLang="zh-CN" sz="1600" i="1">
                            <a:latin typeface="Cambria Math" panose="02040503050406030204" pitchFamily="18" charset="0"/>
                          </a:rPr>
                          <m:t>𝑢</m:t>
                        </m:r>
                      </m:sub>
                    </m:sSub>
                  </m:oMath>
                </a14:m>
                <a:r>
                  <a:rPr lang="ja-JP" altLang="en-US" sz="1600" dirty="0"/>
                  <a:t>：</a:t>
                </a:r>
                <a:r>
                  <a:rPr lang="en-US" altLang="ja-JP" sz="1600" dirty="0">
                    <a:solidFill>
                      <a:srgbClr val="374151"/>
                    </a:solidFill>
                    <a:latin typeface="Söhne"/>
                  </a:rPr>
                  <a:t> EXACT PENALTY METHODS</a:t>
                </a:r>
                <a:r>
                  <a:rPr lang="ja-JP" altLang="en-US" sz="1600" dirty="0">
                    <a:solidFill>
                      <a:srgbClr val="374151"/>
                    </a:solidFill>
                    <a:latin typeface="Söhne"/>
                  </a:rPr>
                  <a:t>による有効なペナルティー重みの上限</a:t>
                </a:r>
                <a:endParaRPr lang="en-US" altLang="ja-JP" sz="1600" dirty="0">
                  <a:solidFill>
                    <a:srgbClr val="374151"/>
                  </a:solidFill>
                  <a:latin typeface="Söhne"/>
                </a:endParaRPr>
              </a:p>
              <a:p>
                <a:endParaRPr lang="en-US" altLang="ja-JP" sz="1600" dirty="0">
                  <a:solidFill>
                    <a:srgbClr val="374151"/>
                  </a:solidFill>
                  <a:latin typeface="Söhne"/>
                </a:endParaRPr>
              </a:p>
              <a:p>
                <a14:m>
                  <m:oMath xmlns:m="http://schemas.openxmlformats.org/officeDocument/2006/math">
                    <m:r>
                      <a:rPr lang="en-US" altLang="ja-JP" sz="1600" b="0" i="1" smtClean="0">
                        <a:solidFill>
                          <a:srgbClr val="374151"/>
                        </a:solidFill>
                        <a:effectLst/>
                        <a:latin typeface="Cambria Math" panose="02040503050406030204" pitchFamily="18" charset="0"/>
                      </a:rPr>
                      <m:t>𝑎</m:t>
                    </m:r>
                    <m:r>
                      <a:rPr lang="en-US" altLang="ja-JP" sz="1600" b="0" i="1" smtClean="0">
                        <a:solidFill>
                          <a:srgbClr val="374151"/>
                        </a:solidFill>
                        <a:effectLst/>
                        <a:latin typeface="Cambria Math" panose="02040503050406030204" pitchFamily="18" charset="0"/>
                      </a:rPr>
                      <m:t>(1)</m:t>
                    </m:r>
                    <m:r>
                      <a:rPr lang="ja-JP" altLang="en-US" sz="1600" i="1">
                        <a:solidFill>
                          <a:srgbClr val="374151"/>
                        </a:solidFill>
                        <a:latin typeface="Cambria Math" panose="02040503050406030204" pitchFamily="18" charset="0"/>
                      </a:rPr>
                      <m:t>と</m:t>
                    </m:r>
                    <m:r>
                      <a:rPr lang="en-US" altLang="ja-JP" sz="1600" b="0" i="1" smtClean="0">
                        <a:solidFill>
                          <a:srgbClr val="374151"/>
                        </a:solidFill>
                        <a:effectLst/>
                        <a:latin typeface="Cambria Math" panose="02040503050406030204" pitchFamily="18" charset="0"/>
                      </a:rPr>
                      <m:t>𝑏</m:t>
                    </m:r>
                    <m:r>
                      <a:rPr lang="en-US" altLang="ja-JP" sz="1600" b="0" i="1" smtClean="0">
                        <a:solidFill>
                          <a:srgbClr val="374151"/>
                        </a:solidFill>
                        <a:effectLst/>
                        <a:latin typeface="Cambria Math" panose="02040503050406030204" pitchFamily="18" charset="0"/>
                      </a:rPr>
                      <m:t>(</m:t>
                    </m:r>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𝑤</m:t>
                        </m:r>
                      </m:e>
                      <m:sub>
                        <m:r>
                          <a:rPr lang="en-US" altLang="zh-CN" sz="1600" i="1">
                            <a:latin typeface="Cambria Math" panose="02040503050406030204" pitchFamily="18" charset="0"/>
                          </a:rPr>
                          <m:t>𝑢</m:t>
                        </m:r>
                      </m:sub>
                    </m:sSub>
                    <m:r>
                      <a:rPr lang="en-US" altLang="ja-JP" sz="1600" b="0" i="1" smtClean="0">
                        <a:solidFill>
                          <a:srgbClr val="374151"/>
                        </a:solidFill>
                        <a:effectLst/>
                        <a:latin typeface="Cambria Math" panose="02040503050406030204" pitchFamily="18" charset="0"/>
                      </a:rPr>
                      <m:t>)</m:t>
                    </m:r>
                  </m:oMath>
                </a14:m>
                <a:r>
                  <a:rPr lang="ja-JP" altLang="en-US" sz="1600" b="0" i="0" dirty="0">
                    <a:solidFill>
                      <a:srgbClr val="374151"/>
                    </a:solidFill>
                    <a:effectLst/>
                    <a:latin typeface="Söhne"/>
                  </a:rPr>
                  <a:t>：探索区間の左右の端点</a:t>
                </a:r>
                <a:endParaRPr lang="en-US" altLang="ja-JP" sz="1600" b="0" i="0" dirty="0">
                  <a:solidFill>
                    <a:srgbClr val="374151"/>
                  </a:solidFill>
                  <a:effectLst/>
                  <a:latin typeface="Söhne"/>
                </a:endParaRPr>
              </a:p>
              <a:p>
                <a:endParaRPr lang="en-US" altLang="ja-JP" sz="1600" dirty="0">
                  <a:solidFill>
                    <a:srgbClr val="374151"/>
                  </a:solidFill>
                  <a:latin typeface="Söhne"/>
                </a:endParaRPr>
              </a:p>
              <a:p>
                <a:pPr/>
                <a14:m>
                  <m:oMathPara xmlns:m="http://schemas.openxmlformats.org/officeDocument/2006/math">
                    <m:oMathParaPr>
                      <m:jc m:val="left"/>
                    </m:oMathParaPr>
                    <m:oMath xmlns:m="http://schemas.openxmlformats.org/officeDocument/2006/math">
                      <m:r>
                        <a:rPr lang="en-US" altLang="zh-CN" sz="1600" b="0" i="1" smtClean="0">
                          <a:latin typeface="Cambria Math" panose="02040503050406030204" pitchFamily="18" charset="0"/>
                        </a:rPr>
                        <m:t>𝑤</m:t>
                      </m:r>
                      <m:r>
                        <a:rPr lang="en-US" altLang="zh-CN" sz="1600" b="0" i="0" smtClean="0">
                          <a:latin typeface="Cambria Math" panose="02040503050406030204" pitchFamily="18" charset="0"/>
                        </a:rPr>
                        <m:t>=</m:t>
                      </m:r>
                      <m:d>
                        <m:dPr>
                          <m:begChr m:val="⌈"/>
                          <m:endChr m:val="⌉"/>
                          <m:ctrlPr>
                            <a:rPr lang="en-US" altLang="zh-CN" sz="1600" b="0" i="1" smtClean="0">
                              <a:latin typeface="Cambria Math" panose="02040503050406030204" pitchFamily="18" charset="0"/>
                            </a:rPr>
                          </m:ctrlPr>
                        </m:dPr>
                        <m:e>
                          <m:rad>
                            <m:radPr>
                              <m:degHide m:val="on"/>
                              <m:ctrlPr>
                                <a:rPr lang="en-US" altLang="zh-CN" sz="1600" b="0" i="1" smtClean="0">
                                  <a:latin typeface="Cambria Math" panose="02040503050406030204" pitchFamily="18" charset="0"/>
                                </a:rPr>
                              </m:ctrlPr>
                            </m:radPr>
                            <m:deg/>
                            <m:e>
                              <m:r>
                                <a:rPr lang="en-US" altLang="zh-CN" sz="1600" b="0" i="1" smtClean="0">
                                  <a:latin typeface="Cambria Math" panose="02040503050406030204" pitchFamily="18" charset="0"/>
                                </a:rPr>
                                <m:t>𝑎𝑏</m:t>
                              </m:r>
                            </m:e>
                          </m:rad>
                        </m:e>
                      </m:d>
                    </m:oMath>
                  </m:oMathPara>
                </a14:m>
                <a:endParaRPr lang="en-US" altLang="zh-CN" sz="1600" dirty="0"/>
              </a:p>
              <a:p>
                <a:endParaRPr lang="en-US" altLang="zh-CN" sz="1600" dirty="0"/>
              </a:p>
              <a:p>
                <a14:m>
                  <m:oMath xmlns:m="http://schemas.openxmlformats.org/officeDocument/2006/math">
                    <m:r>
                      <a:rPr lang="en-US" altLang="ja-JP" sz="1600" i="1" dirty="0" smtClean="0">
                        <a:latin typeface="Cambria Math" panose="02040503050406030204" pitchFamily="18" charset="0"/>
                      </a:rPr>
                      <m:t>𝐷𝐴</m:t>
                    </m:r>
                  </m:oMath>
                </a14:m>
                <a:r>
                  <a:rPr lang="ja-JP" altLang="en-US" sz="1600" dirty="0"/>
                  <a:t>で</a:t>
                </a:r>
                <a:r>
                  <a:rPr lang="en-US" altLang="ja-JP" sz="1600" dirty="0"/>
                  <a:t>QUBO</a:t>
                </a:r>
                <a:r>
                  <a:rPr lang="ja-JP" altLang="en-US" sz="1600" dirty="0"/>
                  <a:t>を解決する</a:t>
                </a:r>
                <a:endParaRPr lang="en-US" altLang="ja-JP" sz="1600" dirty="0"/>
              </a:p>
              <a:p>
                <a14:m>
                  <m:oMath xmlns:m="http://schemas.openxmlformats.org/officeDocument/2006/math">
                    <m:r>
                      <m:rPr>
                        <m:sty m:val="p"/>
                      </m:rPr>
                      <a:rPr lang="en-US" altLang="ja-JP" sz="1600" i="1" smtClean="0">
                        <a:latin typeface="Cambria Math" panose="02040503050406030204" pitchFamily="18" charset="0"/>
                      </a:rPr>
                      <m:t>DA</m:t>
                    </m:r>
                  </m:oMath>
                </a14:m>
                <a:r>
                  <a:rPr lang="ja-JP" altLang="en-US" sz="1600" dirty="0"/>
                  <a:t>による解は実行可能解の場合、</a:t>
                </a:r>
                <a:endParaRPr lang="en-US" altLang="ja-JP" sz="1600" dirty="0"/>
              </a:p>
              <a:p>
                <a:r>
                  <a:rPr lang="ja-JP" altLang="en-US" sz="1600" dirty="0"/>
                  <a:t>現在の</a:t>
                </a:r>
                <a14:m>
                  <m:oMath xmlns:m="http://schemas.openxmlformats.org/officeDocument/2006/math">
                    <m:r>
                      <a:rPr lang="en-US" altLang="ja-JP" sz="1600" b="0" i="1" smtClean="0">
                        <a:latin typeface="Cambria Math" panose="02040503050406030204" pitchFamily="18" charset="0"/>
                      </a:rPr>
                      <m:t>𝑤</m:t>
                    </m:r>
                  </m:oMath>
                </a14:m>
                <a:r>
                  <a:rPr lang="ja-JP" altLang="en-US" sz="1600" dirty="0"/>
                  <a:t>と解を記録</a:t>
                </a:r>
                <a:endParaRPr lang="en-US" altLang="ja-JP" sz="1600" dirty="0"/>
              </a:p>
              <a:p>
                <a:r>
                  <a:rPr lang="ja-JP" altLang="en-US" sz="1600" dirty="0"/>
                  <a:t>右側の端点を更新（もっと縮小できる可能性がある）</a:t>
                </a:r>
                <a:endParaRPr lang="en-US" altLang="ja-JP" sz="1600" dirty="0"/>
              </a:p>
              <a:p>
                <a:endParaRPr lang="en-US" altLang="ja-JP" sz="1600" dirty="0"/>
              </a:p>
              <a:p>
                <a:endParaRPr lang="en-US" altLang="zh-CN" sz="1600" dirty="0"/>
              </a:p>
              <a:p>
                <a:r>
                  <a:rPr lang="ja-JP" altLang="en-US" sz="1600" dirty="0"/>
                  <a:t>実行不可能解の場合、</a:t>
                </a:r>
                <a:endParaRPr lang="en-US" altLang="ja-JP" sz="1600" dirty="0"/>
              </a:p>
              <a:p>
                <a:r>
                  <a:rPr lang="ja-JP" altLang="en-US" sz="1600" dirty="0"/>
                  <a:t>左側の端点を更新（現在の重みは足りない）</a:t>
                </a:r>
                <a:endParaRPr lang="en-US" altLang="zh-CN" sz="1600" dirty="0"/>
              </a:p>
              <a:p>
                <a:endParaRPr lang="en-US" altLang="zh-CN" sz="1600" dirty="0"/>
              </a:p>
              <a:p>
                <a:r>
                  <a:rPr lang="ja-JP" altLang="en-US" sz="1600" dirty="0"/>
                  <a:t>最小の実行可能解と対応する</a:t>
                </a:r>
                <a14:m>
                  <m:oMath xmlns:m="http://schemas.openxmlformats.org/officeDocument/2006/math">
                    <m:r>
                      <a:rPr lang="en-US" altLang="ja-JP" sz="1600" b="0" i="1" smtClean="0">
                        <a:latin typeface="Cambria Math" panose="02040503050406030204" pitchFamily="18" charset="0"/>
                      </a:rPr>
                      <m:t>𝑤</m:t>
                    </m:r>
                  </m:oMath>
                </a14:m>
                <a:r>
                  <a:rPr lang="ja-JP" altLang="en-US" sz="1600" dirty="0"/>
                  <a:t>を返す</a:t>
                </a:r>
                <a:endParaRPr lang="zh-CN" altLang="en-US" sz="1600" dirty="0"/>
              </a:p>
            </p:txBody>
          </p:sp>
        </mc:Choice>
        <mc:Fallback xmlns="">
          <p:sp>
            <p:nvSpPr>
              <p:cNvPr id="14" name="文本框 13">
                <a:extLst>
                  <a:ext uri="{FF2B5EF4-FFF2-40B4-BE49-F238E27FC236}">
                    <a16:creationId xmlns:a16="http://schemas.microsoft.com/office/drawing/2014/main" id="{DA0872F0-FE39-E640-AF04-8EDBA7AB883D}"/>
                  </a:ext>
                </a:extLst>
              </p:cNvPr>
              <p:cNvSpPr txBox="1">
                <a:spLocks noRot="1" noChangeAspect="1" noMove="1" noResize="1" noEditPoints="1" noAdjustHandles="1" noChangeArrowheads="1" noChangeShapeType="1" noTextEdit="1"/>
              </p:cNvSpPr>
              <p:nvPr/>
            </p:nvSpPr>
            <p:spPr>
              <a:xfrm>
                <a:off x="5866861" y="1343711"/>
                <a:ext cx="6781800" cy="4085542"/>
              </a:xfrm>
              <a:prstGeom prst="rect">
                <a:avLst/>
              </a:prstGeom>
              <a:blipFill>
                <a:blip r:embed="rId4"/>
                <a:stretch>
                  <a:fillRect l="-449" t="-447" b="-894"/>
                </a:stretch>
              </a:blipFill>
            </p:spPr>
            <p:txBody>
              <a:bodyPr/>
              <a:lstStyle/>
              <a:p>
                <a:r>
                  <a:rPr lang="zh-CN" altLang="en-US">
                    <a:noFill/>
                  </a:rPr>
                  <a:t> </a:t>
                </a:r>
              </a:p>
            </p:txBody>
          </p:sp>
        </mc:Fallback>
      </mc:AlternateContent>
      <p:sp>
        <p:nvSpPr>
          <p:cNvPr id="19" name="文本框 18">
            <a:extLst>
              <a:ext uri="{FF2B5EF4-FFF2-40B4-BE49-F238E27FC236}">
                <a16:creationId xmlns:a16="http://schemas.microsoft.com/office/drawing/2014/main" id="{A528B596-D595-D162-74B4-343AEEE40158}"/>
              </a:ext>
            </a:extLst>
          </p:cNvPr>
          <p:cNvSpPr txBox="1"/>
          <p:nvPr/>
        </p:nvSpPr>
        <p:spPr>
          <a:xfrm>
            <a:off x="600364" y="5619306"/>
            <a:ext cx="5089855" cy="369332"/>
          </a:xfrm>
          <a:prstGeom prst="rect">
            <a:avLst/>
          </a:prstGeom>
          <a:noFill/>
        </p:spPr>
        <p:txBody>
          <a:bodyPr wrap="none" rtlCol="0">
            <a:spAutoFit/>
          </a:bodyPr>
          <a:lstStyle/>
          <a:p>
            <a:pPr marL="285750" indent="-285750">
              <a:buFont typeface="Arial" panose="020B0604020202020204" pitchFamily="34" charset="0"/>
              <a:buChar char="•"/>
            </a:pPr>
            <a:r>
              <a:rPr lang="ja-JP" altLang="en-US" dirty="0"/>
              <a:t>探索範囲を半分にして、高速化が可能である</a:t>
            </a:r>
            <a:endParaRPr lang="en-US" altLang="ja-JP" dirty="0"/>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7B47854F-37FB-8D35-A19A-5ED1FC2CB983}"/>
                  </a:ext>
                </a:extLst>
              </p:cNvPr>
              <p:cNvSpPr txBox="1"/>
              <p:nvPr/>
            </p:nvSpPr>
            <p:spPr>
              <a:xfrm>
                <a:off x="9399695" y="202150"/>
                <a:ext cx="2649430" cy="369332"/>
              </a:xfrm>
              <a:prstGeom prst="rect">
                <a:avLst/>
              </a:prstGeom>
              <a:noFill/>
              <a:ln>
                <a:solidFill>
                  <a:schemeClr val="tx1"/>
                </a:solidFill>
              </a:ln>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𝑤</m:t>
                          </m:r>
                        </m:e>
                        <m:sub>
                          <m:r>
                            <a:rPr lang="en-US" altLang="zh-CN" sz="1800" b="0" i="1" smtClean="0">
                              <a:latin typeface="Cambria Math" panose="02040503050406030204" pitchFamily="18" charset="0"/>
                            </a:rPr>
                            <m:t>𝑢</m:t>
                          </m:r>
                        </m:sub>
                      </m:sSub>
                      <m:r>
                        <a:rPr lang="en-US" altLang="zh-CN" sz="1800" b="0" i="1" smtClean="0">
                          <a:latin typeface="Cambria Math" panose="02040503050406030204" pitchFamily="18" charset="0"/>
                        </a:rPr>
                        <m:t>&gt;∆</m:t>
                      </m:r>
                      <m:r>
                        <a:rPr lang="en-US" altLang="zh-CN" sz="1800" b="0" i="1" smtClean="0">
                          <a:latin typeface="Cambria Math" panose="02040503050406030204" pitchFamily="18" charset="0"/>
                          <a:ea typeface="Cambria Math" panose="02040503050406030204" pitchFamily="18" charset="0"/>
                        </a:rPr>
                        <m:t>𝑓</m:t>
                      </m:r>
                      <m:r>
                        <a:rPr lang="en-US" altLang="zh-CN" sz="1800" b="0" i="1" smtClean="0">
                          <a:latin typeface="Cambria Math" panose="02040503050406030204" pitchFamily="18" charset="0"/>
                          <a:ea typeface="Cambria Math" panose="02040503050406030204" pitchFamily="18" charset="0"/>
                        </a:rPr>
                        <m:t>=</m:t>
                      </m:r>
                      <m:sSub>
                        <m:sSubPr>
                          <m:ctrlPr>
                            <a:rPr lang="en-US" altLang="zh-CN" sz="1800" b="0" i="1" smtClean="0">
                              <a:latin typeface="Cambria Math" panose="02040503050406030204" pitchFamily="18" charset="0"/>
                              <a:ea typeface="Cambria Math" panose="02040503050406030204" pitchFamily="18" charset="0"/>
                            </a:rPr>
                          </m:ctrlPr>
                        </m:sSubPr>
                        <m:e>
                          <m:r>
                            <a:rPr lang="en-US" altLang="zh-CN" sz="1800" b="0" i="1" smtClean="0">
                              <a:latin typeface="Cambria Math" panose="02040503050406030204" pitchFamily="18" charset="0"/>
                              <a:ea typeface="Cambria Math" panose="02040503050406030204" pitchFamily="18" charset="0"/>
                            </a:rPr>
                            <m:t>𝑓</m:t>
                          </m:r>
                        </m:e>
                        <m:sub>
                          <m:r>
                            <a:rPr lang="en-US" altLang="zh-CN" sz="1800" b="0" i="1" smtClean="0">
                              <a:latin typeface="Cambria Math" panose="02040503050406030204" pitchFamily="18" charset="0"/>
                              <a:ea typeface="Cambria Math" panose="02040503050406030204" pitchFamily="18" charset="0"/>
                            </a:rPr>
                            <m:t>𝑚𝑎𝑥</m:t>
                          </m:r>
                        </m:sub>
                      </m:sSub>
                      <m:r>
                        <a:rPr lang="en-US" altLang="zh-CN" sz="1800" b="0" i="1" smtClean="0">
                          <a:latin typeface="Cambria Math" panose="02040503050406030204" pitchFamily="18" charset="0"/>
                          <a:ea typeface="Cambria Math" panose="02040503050406030204" pitchFamily="18" charset="0"/>
                        </a:rPr>
                        <m:t>−</m:t>
                      </m:r>
                      <m:sSub>
                        <m:sSubPr>
                          <m:ctrlPr>
                            <a:rPr lang="en-US" altLang="zh-CN" sz="1800" b="0" i="1" smtClean="0">
                              <a:latin typeface="Cambria Math" panose="02040503050406030204" pitchFamily="18" charset="0"/>
                              <a:ea typeface="Cambria Math" panose="02040503050406030204" pitchFamily="18" charset="0"/>
                            </a:rPr>
                          </m:ctrlPr>
                        </m:sSubPr>
                        <m:e>
                          <m:r>
                            <a:rPr lang="en-US" altLang="zh-CN" sz="1800" b="0" i="1" smtClean="0">
                              <a:latin typeface="Cambria Math" panose="02040503050406030204" pitchFamily="18" charset="0"/>
                              <a:ea typeface="Cambria Math" panose="02040503050406030204" pitchFamily="18" charset="0"/>
                            </a:rPr>
                            <m:t>𝑓</m:t>
                          </m:r>
                        </m:e>
                        <m:sub>
                          <m:r>
                            <a:rPr lang="en-US" altLang="zh-CN" sz="1800" b="0" i="1" smtClean="0">
                              <a:latin typeface="Cambria Math" panose="02040503050406030204" pitchFamily="18" charset="0"/>
                              <a:ea typeface="Cambria Math" panose="02040503050406030204" pitchFamily="18" charset="0"/>
                            </a:rPr>
                            <m:t>𝑚𝑖𝑛</m:t>
                          </m:r>
                        </m:sub>
                      </m:sSub>
                    </m:oMath>
                  </m:oMathPara>
                </a14:m>
                <a:endParaRPr lang="zh-CN" altLang="en-US" dirty="0"/>
              </a:p>
            </p:txBody>
          </p:sp>
        </mc:Choice>
        <mc:Fallback xmlns="">
          <p:sp>
            <p:nvSpPr>
              <p:cNvPr id="2" name="文本框 1">
                <a:extLst>
                  <a:ext uri="{FF2B5EF4-FFF2-40B4-BE49-F238E27FC236}">
                    <a16:creationId xmlns:a16="http://schemas.microsoft.com/office/drawing/2014/main" id="{7B47854F-37FB-8D35-A19A-5ED1FC2CB983}"/>
                  </a:ext>
                </a:extLst>
              </p:cNvPr>
              <p:cNvSpPr txBox="1">
                <a:spLocks noRot="1" noChangeAspect="1" noMove="1" noResize="1" noEditPoints="1" noAdjustHandles="1" noChangeArrowheads="1" noChangeShapeType="1" noTextEdit="1"/>
              </p:cNvSpPr>
              <p:nvPr/>
            </p:nvSpPr>
            <p:spPr>
              <a:xfrm>
                <a:off x="9399695" y="202150"/>
                <a:ext cx="2649430" cy="369332"/>
              </a:xfrm>
              <a:prstGeom prst="rect">
                <a:avLst/>
              </a:prstGeom>
              <a:blipFill>
                <a:blip r:embed="rId5"/>
                <a:stretch>
                  <a:fillRect b="-11111"/>
                </a:stretch>
              </a:blipFill>
              <a:ln>
                <a:solidFill>
                  <a:schemeClr val="tx1"/>
                </a:solidFill>
              </a:ln>
            </p:spPr>
            <p:txBody>
              <a:bodyPr/>
              <a:lstStyle/>
              <a:p>
                <a:r>
                  <a:rPr lang="zh-CN" altLang="en-US">
                    <a:noFill/>
                  </a:rPr>
                  <a:t> </a:t>
                </a:r>
              </a:p>
            </p:txBody>
          </p:sp>
        </mc:Fallback>
      </mc:AlternateContent>
    </p:spTree>
    <p:extLst>
      <p:ext uri="{BB962C8B-B14F-4D97-AF65-F5344CB8AC3E}">
        <p14:creationId xmlns:p14="http://schemas.microsoft.com/office/powerpoint/2010/main" val="34527695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B6E63BE0-41B0-D57E-83CC-FD72E86CDDD2}"/>
              </a:ext>
            </a:extLst>
          </p:cNvPr>
          <p:cNvSpPr/>
          <p:nvPr/>
        </p:nvSpPr>
        <p:spPr>
          <a:xfrm>
            <a:off x="600364" y="992202"/>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63F05CBC-F035-ABE3-FD33-789197C7B356}"/>
              </a:ext>
            </a:extLst>
          </p:cNvPr>
          <p:cNvSpPr>
            <a:spLocks noGrp="1"/>
          </p:cNvSpPr>
          <p:nvPr>
            <p:ph type="title"/>
          </p:nvPr>
        </p:nvSpPr>
        <p:spPr>
          <a:xfrm>
            <a:off x="600364" y="202150"/>
            <a:ext cx="10532995" cy="598978"/>
          </a:xfrm>
        </p:spPr>
        <p:txBody>
          <a:bodyPr>
            <a:normAutofit fontScale="90000"/>
          </a:bodyPr>
          <a:lstStyle/>
          <a:p>
            <a:r>
              <a:rPr kumimoji="1" lang="en-US" altLang="ja-JP" b="1" dirty="0"/>
              <a:t>ABSTRACT</a:t>
            </a:r>
            <a:endParaRPr kumimoji="1" lang="ja-JP" altLang="en-US" b="1" dirty="0"/>
          </a:p>
        </p:txBody>
      </p:sp>
      <p:sp>
        <p:nvSpPr>
          <p:cNvPr id="5" name="文本框 4">
            <a:extLst>
              <a:ext uri="{FF2B5EF4-FFF2-40B4-BE49-F238E27FC236}">
                <a16:creationId xmlns:a16="http://schemas.microsoft.com/office/drawing/2014/main" id="{2B7D51B0-20EF-504F-BCDD-C113319F3F95}"/>
              </a:ext>
            </a:extLst>
          </p:cNvPr>
          <p:cNvSpPr txBox="1"/>
          <p:nvPr/>
        </p:nvSpPr>
        <p:spPr>
          <a:xfrm>
            <a:off x="600364" y="1429769"/>
            <a:ext cx="10532994" cy="5078313"/>
          </a:xfrm>
          <a:prstGeom prst="rect">
            <a:avLst/>
          </a:prstGeom>
          <a:noFill/>
        </p:spPr>
        <p:txBody>
          <a:bodyPr wrap="square">
            <a:spAutoFit/>
          </a:bodyPr>
          <a:lstStyle/>
          <a:p>
            <a:pPr marL="285750" indent="-285750">
              <a:buFont typeface="Arial" panose="020B0604020202020204" pitchFamily="34" charset="0"/>
              <a:buChar char="•"/>
            </a:pPr>
            <a:r>
              <a:rPr lang="en-US" altLang="zh-CN" b="0" i="0" dirty="0">
                <a:solidFill>
                  <a:srgbClr val="374151"/>
                </a:solidFill>
                <a:effectLst/>
                <a:latin typeface="Söhne"/>
              </a:rPr>
              <a:t>Quadratic Unconstrained Binary Optimization</a:t>
            </a:r>
            <a:r>
              <a:rPr lang="ja-JP" altLang="en-US" b="0" i="0" dirty="0">
                <a:solidFill>
                  <a:srgbClr val="374151"/>
                </a:solidFill>
                <a:effectLst/>
                <a:latin typeface="Söhne"/>
              </a:rPr>
              <a:t>二次制約なしバイナリ最適化</a:t>
            </a:r>
            <a:r>
              <a:rPr lang="en-US" altLang="zh-CN" b="0" i="0" dirty="0">
                <a:solidFill>
                  <a:srgbClr val="374151"/>
                </a:solidFill>
                <a:effectLst/>
                <a:latin typeface="Söhne"/>
              </a:rPr>
              <a:t>(QUBO) </a:t>
            </a:r>
            <a:r>
              <a:rPr lang="ja-JP" altLang="en-US" b="0" i="0" dirty="0">
                <a:solidFill>
                  <a:srgbClr val="374151"/>
                </a:solidFill>
                <a:effectLst/>
                <a:latin typeface="Söhne"/>
              </a:rPr>
              <a:t>は組み合わせ最適化問題、近年量子計算技術</a:t>
            </a:r>
            <a:r>
              <a:rPr lang="ja-JP" altLang="en-US" dirty="0">
                <a:solidFill>
                  <a:srgbClr val="374151"/>
                </a:solidFill>
                <a:latin typeface="Söhne"/>
              </a:rPr>
              <a:t>の進展によって注目される</a:t>
            </a:r>
            <a:endParaRPr lang="en-US" altLang="ja-JP" dirty="0">
              <a:solidFill>
                <a:srgbClr val="374151"/>
              </a:solidFill>
              <a:latin typeface="Söhne"/>
            </a:endParaRPr>
          </a:p>
          <a:p>
            <a:endParaRPr lang="en-US" altLang="ja-JP" b="0" i="0" dirty="0">
              <a:solidFill>
                <a:srgbClr val="374151"/>
              </a:solidFill>
              <a:effectLst/>
              <a:latin typeface="Söhne"/>
            </a:endParaRPr>
          </a:p>
          <a:p>
            <a:pPr marL="285750" indent="-285750">
              <a:buFont typeface="Arial" panose="020B0604020202020204" pitchFamily="34" charset="0"/>
              <a:buChar char="•"/>
            </a:pPr>
            <a:r>
              <a:rPr lang="ja-JP" altLang="en-US" b="0" i="0" dirty="0">
                <a:solidFill>
                  <a:srgbClr val="374151"/>
                </a:solidFill>
                <a:effectLst/>
                <a:latin typeface="Söhne"/>
              </a:rPr>
              <a:t>富士通が開発した</a:t>
            </a:r>
            <a:r>
              <a:rPr lang="en-US" altLang="ja-JP" i="0" dirty="0">
                <a:solidFill>
                  <a:srgbClr val="374151"/>
                </a:solidFill>
                <a:effectLst/>
                <a:latin typeface="Söhne"/>
              </a:rPr>
              <a:t>DA</a:t>
            </a:r>
            <a:r>
              <a:rPr lang="ja-JP" altLang="en-US" b="0" i="0" dirty="0">
                <a:solidFill>
                  <a:srgbClr val="374151"/>
                </a:solidFill>
                <a:effectLst/>
                <a:latin typeface="Söhne"/>
              </a:rPr>
              <a:t>（</a:t>
            </a:r>
            <a:r>
              <a:rPr lang="en-US" altLang="ja-JP" b="0" i="0" dirty="0">
                <a:solidFill>
                  <a:srgbClr val="374151"/>
                </a:solidFill>
                <a:effectLst/>
                <a:latin typeface="Söhne"/>
              </a:rPr>
              <a:t>Digital</a:t>
            </a:r>
            <a:r>
              <a:rPr lang="zh-CN" altLang="en-US" dirty="0">
                <a:solidFill>
                  <a:srgbClr val="374151"/>
                </a:solidFill>
                <a:latin typeface="Söhne"/>
              </a:rPr>
              <a:t> </a:t>
            </a:r>
            <a:r>
              <a:rPr lang="en-US" altLang="zh-CN" dirty="0">
                <a:solidFill>
                  <a:srgbClr val="374151"/>
                </a:solidFill>
                <a:latin typeface="Söhne"/>
              </a:rPr>
              <a:t>Annealer</a:t>
            </a:r>
            <a:r>
              <a:rPr lang="ja-JP" altLang="en-US" b="0" i="0" dirty="0">
                <a:solidFill>
                  <a:srgbClr val="374151"/>
                </a:solidFill>
                <a:effectLst/>
                <a:latin typeface="Söhne"/>
              </a:rPr>
              <a:t>）は</a:t>
            </a:r>
            <a:r>
              <a:rPr lang="en-US" altLang="ja-JP" b="0" i="0" dirty="0">
                <a:solidFill>
                  <a:srgbClr val="374151"/>
                </a:solidFill>
                <a:effectLst/>
                <a:latin typeface="Söhne"/>
              </a:rPr>
              <a:t>SA</a:t>
            </a:r>
            <a:r>
              <a:rPr lang="ja-JP" altLang="en-US" b="0" i="0" dirty="0">
                <a:solidFill>
                  <a:srgbClr val="374151"/>
                </a:solidFill>
                <a:effectLst/>
                <a:latin typeface="Söhne"/>
              </a:rPr>
              <a:t>（</a:t>
            </a:r>
            <a:r>
              <a:rPr lang="en-US" altLang="ja-JP" dirty="0">
                <a:solidFill>
                  <a:srgbClr val="0F0F0F"/>
                </a:solidFill>
                <a:latin typeface="Söhne"/>
              </a:rPr>
              <a:t>S</a:t>
            </a:r>
            <a:r>
              <a:rPr lang="en-US" altLang="zh-CN" b="0" i="0" dirty="0">
                <a:solidFill>
                  <a:srgbClr val="0F0F0F"/>
                </a:solidFill>
                <a:effectLst/>
                <a:latin typeface="Söhne"/>
              </a:rPr>
              <a:t>imulated Annealing</a:t>
            </a:r>
            <a:r>
              <a:rPr lang="ja-JP" altLang="en-US" b="0" i="0" dirty="0">
                <a:solidFill>
                  <a:srgbClr val="374151"/>
                </a:solidFill>
                <a:effectLst/>
                <a:latin typeface="Söhne"/>
              </a:rPr>
              <a:t>）を基づいて通常のコンピューターより遥かに速く</a:t>
            </a:r>
            <a:r>
              <a:rPr lang="en-US" altLang="ja-JP" b="0" i="0" dirty="0">
                <a:solidFill>
                  <a:srgbClr val="374151"/>
                </a:solidFill>
                <a:effectLst/>
                <a:latin typeface="Söhne"/>
              </a:rPr>
              <a:t>QUBO</a:t>
            </a:r>
            <a:r>
              <a:rPr lang="ja-JP" altLang="en-US" b="0" i="0" dirty="0">
                <a:solidFill>
                  <a:srgbClr val="374151"/>
                </a:solidFill>
                <a:effectLst/>
                <a:latin typeface="Söhne"/>
              </a:rPr>
              <a:t>問題を解決できる</a:t>
            </a:r>
            <a:endParaRPr lang="en-US" altLang="ja-JP" b="0" i="0" dirty="0">
              <a:solidFill>
                <a:srgbClr val="374151"/>
              </a:solidFill>
              <a:effectLst/>
              <a:latin typeface="Söhne"/>
            </a:endParaRPr>
          </a:p>
          <a:p>
            <a:endParaRPr lang="en-US" altLang="zh-CN" dirty="0">
              <a:solidFill>
                <a:srgbClr val="374151"/>
              </a:solidFill>
              <a:latin typeface="Söhne"/>
            </a:endParaRPr>
          </a:p>
          <a:p>
            <a:pPr marL="285750" indent="-285750">
              <a:buFont typeface="Arial" panose="020B0604020202020204" pitchFamily="34" charset="0"/>
              <a:buChar char="•"/>
            </a:pPr>
            <a:r>
              <a:rPr lang="ja-JP" altLang="en-US" b="1" i="0" dirty="0">
                <a:effectLst/>
                <a:latin typeface="Söhne"/>
              </a:rPr>
              <a:t>ペナルティー法</a:t>
            </a:r>
            <a:r>
              <a:rPr lang="ja-JP" altLang="en-US" b="0" i="0" dirty="0">
                <a:solidFill>
                  <a:srgbClr val="374151"/>
                </a:solidFill>
                <a:effectLst/>
                <a:latin typeface="Söhne"/>
              </a:rPr>
              <a:t>を利用して制約付き最適化問題を</a:t>
            </a:r>
            <a:r>
              <a:rPr lang="en-US" altLang="ja-JP" b="0" i="0" dirty="0">
                <a:solidFill>
                  <a:srgbClr val="374151"/>
                </a:solidFill>
                <a:effectLst/>
                <a:latin typeface="Söhne"/>
              </a:rPr>
              <a:t>QUBO</a:t>
            </a:r>
            <a:r>
              <a:rPr lang="ja-JP" altLang="en-US" b="0" i="0" dirty="0">
                <a:solidFill>
                  <a:srgbClr val="374151"/>
                </a:solidFill>
                <a:effectLst/>
                <a:latin typeface="Söhne"/>
              </a:rPr>
              <a:t>（制約なし）問題に変換できる</a:t>
            </a:r>
            <a:endParaRPr lang="en-US" altLang="ja-JP" b="0" i="0" dirty="0">
              <a:solidFill>
                <a:srgbClr val="374151"/>
              </a:solidFill>
              <a:effectLst/>
              <a:latin typeface="Söhne"/>
            </a:endParaRPr>
          </a:p>
          <a:p>
            <a:pPr marL="285750" indent="-285750">
              <a:buFont typeface="Wingdings" panose="05000000000000000000" pitchFamily="2" charset="2"/>
              <a:buChar char="Ø"/>
            </a:pPr>
            <a:r>
              <a:rPr lang="ja-JP" altLang="en-US" b="0" i="0" dirty="0">
                <a:solidFill>
                  <a:srgbClr val="374151"/>
                </a:solidFill>
                <a:effectLst/>
                <a:latin typeface="Söhne"/>
              </a:rPr>
              <a:t>既存の一部の</a:t>
            </a:r>
            <a:r>
              <a:rPr lang="ja-JP" altLang="en-US" b="1" i="0" dirty="0">
                <a:solidFill>
                  <a:srgbClr val="374151"/>
                </a:solidFill>
                <a:effectLst/>
                <a:latin typeface="Söhne"/>
              </a:rPr>
              <a:t>ペナルティー重み</a:t>
            </a:r>
            <a:r>
              <a:rPr lang="ja-JP" altLang="en-US" b="0" i="0" dirty="0">
                <a:solidFill>
                  <a:srgbClr val="374151"/>
                </a:solidFill>
                <a:effectLst/>
                <a:latin typeface="Söhne"/>
              </a:rPr>
              <a:t>の調整方法は特定の</a:t>
            </a:r>
            <a:r>
              <a:rPr lang="en-US" altLang="ja-JP" b="0" i="0" dirty="0">
                <a:solidFill>
                  <a:srgbClr val="374151"/>
                </a:solidFill>
                <a:effectLst/>
                <a:latin typeface="Söhne"/>
              </a:rPr>
              <a:t>QUBO</a:t>
            </a:r>
            <a:r>
              <a:rPr lang="ja-JP" altLang="en-US" b="0" i="0" dirty="0">
                <a:solidFill>
                  <a:srgbClr val="374151"/>
                </a:solidFill>
                <a:effectLst/>
                <a:latin typeface="Söhne"/>
              </a:rPr>
              <a:t>問題に制限されている</a:t>
            </a:r>
            <a:endParaRPr lang="en-US" altLang="zh-CN" b="0" i="0" dirty="0">
              <a:solidFill>
                <a:srgbClr val="374151"/>
              </a:solidFill>
              <a:effectLst/>
              <a:latin typeface="Söhne"/>
            </a:endParaRPr>
          </a:p>
          <a:p>
            <a:pPr marL="285750" indent="-285750">
              <a:buFont typeface="Wingdings" panose="05000000000000000000" pitchFamily="2" charset="2"/>
              <a:buChar char="Ø"/>
            </a:pPr>
            <a:r>
              <a:rPr lang="ja-JP" altLang="en-US" b="0" i="0" dirty="0">
                <a:solidFill>
                  <a:srgbClr val="374151"/>
                </a:solidFill>
                <a:effectLst/>
                <a:latin typeface="Söhne"/>
              </a:rPr>
              <a:t>大規模な問題サイズに対して計算が難しくなるか、手動</a:t>
            </a:r>
            <a:r>
              <a:rPr lang="ja-JP" altLang="en-US" dirty="0">
                <a:solidFill>
                  <a:srgbClr val="374151"/>
                </a:solidFill>
                <a:latin typeface="Söhne"/>
              </a:rPr>
              <a:t>による</a:t>
            </a:r>
            <a:r>
              <a:rPr lang="ja-JP" altLang="en-US" b="0" i="0" dirty="0">
                <a:solidFill>
                  <a:srgbClr val="374151"/>
                </a:solidFill>
                <a:effectLst/>
                <a:latin typeface="Söhne"/>
              </a:rPr>
              <a:t>分析が必要</a:t>
            </a:r>
            <a:endParaRPr lang="en-US" altLang="ja-JP" b="0" i="0" dirty="0">
              <a:solidFill>
                <a:srgbClr val="374151"/>
              </a:solidFill>
              <a:effectLst/>
              <a:latin typeface="Söhne"/>
            </a:endParaRPr>
          </a:p>
          <a:p>
            <a:pPr marL="285750" indent="-285750">
              <a:buFont typeface="Wingdings" panose="05000000000000000000" pitchFamily="2" charset="2"/>
              <a:buChar char="Ø"/>
            </a:pPr>
            <a:endParaRPr lang="en-US" altLang="zh-CN" dirty="0">
              <a:solidFill>
                <a:srgbClr val="374151"/>
              </a:solidFill>
              <a:latin typeface="Söhne"/>
            </a:endParaRPr>
          </a:p>
          <a:p>
            <a:pPr marL="285750" indent="-285750">
              <a:buFont typeface="Wingdings" panose="05000000000000000000" pitchFamily="2" charset="2"/>
              <a:buChar char="Ø"/>
            </a:pPr>
            <a:endParaRPr lang="en-US" altLang="zh-CN" dirty="0">
              <a:solidFill>
                <a:srgbClr val="374151"/>
              </a:solidFill>
              <a:latin typeface="Söhne"/>
            </a:endParaRPr>
          </a:p>
          <a:p>
            <a:endParaRPr lang="en-US" altLang="zh-CN" dirty="0">
              <a:solidFill>
                <a:srgbClr val="374151"/>
              </a:solidFill>
              <a:latin typeface="Söhne"/>
            </a:endParaRPr>
          </a:p>
          <a:p>
            <a:r>
              <a:rPr lang="ja-JP" altLang="en-US" dirty="0">
                <a:solidFill>
                  <a:srgbClr val="374151"/>
                </a:solidFill>
                <a:latin typeface="Söhne"/>
              </a:rPr>
              <a:t>本論文の貢献：</a:t>
            </a:r>
            <a:endParaRPr lang="en-US" altLang="zh-CN" dirty="0">
              <a:solidFill>
                <a:srgbClr val="374151"/>
              </a:solidFill>
              <a:latin typeface="Söhne"/>
            </a:endParaRPr>
          </a:p>
          <a:p>
            <a:pPr marL="285750" indent="-285750">
              <a:buClr>
                <a:schemeClr val="accent6"/>
              </a:buClr>
              <a:buFont typeface="Wingdings" panose="05000000000000000000" pitchFamily="2" charset="2"/>
              <a:buChar char="ü"/>
            </a:pPr>
            <a:r>
              <a:rPr lang="ja-JP" altLang="en-US" b="1" i="0" dirty="0">
                <a:solidFill>
                  <a:srgbClr val="374151"/>
                </a:solidFill>
                <a:effectLst/>
                <a:latin typeface="Söhne"/>
              </a:rPr>
              <a:t>ペナルティー重みの上界</a:t>
            </a:r>
            <a:r>
              <a:rPr lang="ja-JP" altLang="en-US" b="0" i="0" dirty="0">
                <a:solidFill>
                  <a:srgbClr val="374151"/>
                </a:solidFill>
                <a:effectLst/>
                <a:latin typeface="Söhne"/>
              </a:rPr>
              <a:t>を利用して効率的、自動的であり、どんな</a:t>
            </a:r>
            <a:r>
              <a:rPr lang="en-US" altLang="ja-JP" b="0" i="0" dirty="0">
                <a:solidFill>
                  <a:srgbClr val="374151"/>
                </a:solidFill>
                <a:effectLst/>
                <a:latin typeface="Söhne"/>
              </a:rPr>
              <a:t>QUBO</a:t>
            </a:r>
            <a:r>
              <a:rPr lang="ja-JP" altLang="en-US" b="0" i="0" dirty="0">
                <a:solidFill>
                  <a:srgbClr val="374151"/>
                </a:solidFill>
                <a:effectLst/>
                <a:latin typeface="Söhne"/>
              </a:rPr>
              <a:t>にも適用できるペナルティー重み</a:t>
            </a:r>
            <a:r>
              <a:rPr lang="ja-JP" altLang="en-US" dirty="0">
                <a:solidFill>
                  <a:srgbClr val="374151"/>
                </a:solidFill>
                <a:latin typeface="Söhne"/>
              </a:rPr>
              <a:t>設定</a:t>
            </a:r>
            <a:r>
              <a:rPr lang="ja-JP" altLang="en-US" b="0" i="0" dirty="0">
                <a:solidFill>
                  <a:srgbClr val="374151"/>
                </a:solidFill>
                <a:effectLst/>
                <a:latin typeface="Söhne"/>
              </a:rPr>
              <a:t>手法を提案</a:t>
            </a:r>
            <a:endParaRPr lang="en-US" altLang="ja-JP" b="0" i="0" dirty="0">
              <a:solidFill>
                <a:srgbClr val="374151"/>
              </a:solidFill>
              <a:effectLst/>
              <a:latin typeface="Söhne"/>
            </a:endParaRPr>
          </a:p>
          <a:p>
            <a:pPr marL="285750" indent="-285750">
              <a:buClr>
                <a:schemeClr val="accent6"/>
              </a:buClr>
              <a:buFont typeface="Wingdings" panose="05000000000000000000" pitchFamily="2" charset="2"/>
              <a:buChar char="ü"/>
            </a:pPr>
            <a:endParaRPr lang="en-US" altLang="zh-CN" dirty="0">
              <a:solidFill>
                <a:srgbClr val="374151"/>
              </a:solidFill>
              <a:latin typeface="Söhne"/>
            </a:endParaRPr>
          </a:p>
          <a:p>
            <a:endParaRPr lang="en-US" altLang="zh-CN" b="0" i="0" dirty="0">
              <a:solidFill>
                <a:srgbClr val="374151"/>
              </a:solidFill>
              <a:effectLst/>
              <a:latin typeface="Söhne"/>
            </a:endParaRPr>
          </a:p>
          <a:p>
            <a:endParaRPr lang="en-US" altLang="zh-CN" b="0" i="0" dirty="0">
              <a:solidFill>
                <a:srgbClr val="374151"/>
              </a:solidFill>
              <a:effectLst/>
              <a:latin typeface="Söhne"/>
            </a:endParaRPr>
          </a:p>
        </p:txBody>
      </p:sp>
    </p:spTree>
    <p:extLst>
      <p:ext uri="{BB962C8B-B14F-4D97-AF65-F5344CB8AC3E}">
        <p14:creationId xmlns:p14="http://schemas.microsoft.com/office/powerpoint/2010/main" val="244546227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8E5446-94A3-A467-3100-FD3C8C20106E}"/>
            </a:ext>
          </a:extLst>
        </p:cNvPr>
        <p:cNvGrpSpPr/>
        <p:nvPr/>
      </p:nvGrpSpPr>
      <p:grpSpPr>
        <a:xfrm>
          <a:off x="0" y="0"/>
          <a:ext cx="0" cy="0"/>
          <a:chOff x="0" y="0"/>
          <a:chExt cx="0" cy="0"/>
        </a:xfrm>
      </p:grpSpPr>
      <p:sp>
        <p:nvSpPr>
          <p:cNvPr id="4" name="矩形: 圆角 3">
            <a:extLst>
              <a:ext uri="{FF2B5EF4-FFF2-40B4-BE49-F238E27FC236}">
                <a16:creationId xmlns:a16="http://schemas.microsoft.com/office/drawing/2014/main" id="{E2AAA8D8-9ADD-B6B6-E8C1-3A50B262DCD0}"/>
              </a:ext>
            </a:extLst>
          </p:cNvPr>
          <p:cNvSpPr/>
          <p:nvPr/>
        </p:nvSpPr>
        <p:spPr>
          <a:xfrm>
            <a:off x="651165" y="718004"/>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31ABEFA5-6F44-FD1D-2DEA-F0C6F22BC13D}"/>
              </a:ext>
            </a:extLst>
          </p:cNvPr>
          <p:cNvSpPr>
            <a:spLocks noGrp="1"/>
          </p:cNvSpPr>
          <p:nvPr>
            <p:ph type="title"/>
          </p:nvPr>
        </p:nvSpPr>
        <p:spPr>
          <a:xfrm>
            <a:off x="600364" y="119026"/>
            <a:ext cx="10532995" cy="598978"/>
          </a:xfrm>
        </p:spPr>
        <p:txBody>
          <a:bodyPr>
            <a:normAutofit fontScale="90000"/>
          </a:bodyPr>
          <a:lstStyle/>
          <a:p>
            <a:r>
              <a:rPr lang="ja-JP" altLang="en-US" sz="4400" dirty="0"/>
              <a:t>これまでのまとめ</a:t>
            </a:r>
            <a:endParaRPr lang="en-US" altLang="zh-CN" sz="4400" dirty="0"/>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8B4D28E3-2EC0-E34E-3933-F3855E9DF67F}"/>
                  </a:ext>
                </a:extLst>
              </p:cNvPr>
              <p:cNvSpPr txBox="1"/>
              <p:nvPr/>
            </p:nvSpPr>
            <p:spPr>
              <a:xfrm>
                <a:off x="439344" y="784684"/>
                <a:ext cx="10956636" cy="5632311"/>
              </a:xfrm>
              <a:prstGeom prst="rect">
                <a:avLst/>
              </a:prstGeom>
              <a:noFill/>
            </p:spPr>
            <p:txBody>
              <a:bodyPr wrap="square">
                <a:spAutoFit/>
              </a:bodyPr>
              <a:lstStyle/>
              <a:p>
                <a:pPr>
                  <a:buClr>
                    <a:schemeClr val="accent6"/>
                  </a:buClr>
                </a:pPr>
                <a:r>
                  <a:rPr lang="ja-JP" altLang="en-US" b="1" i="0" dirty="0">
                    <a:effectLst/>
                    <a:latin typeface="Söhne"/>
                  </a:rPr>
                  <a:t>論文の目標：</a:t>
                </a:r>
                <a:endParaRPr lang="en-US" altLang="ja-JP" b="1" i="0" dirty="0">
                  <a:effectLst/>
                  <a:latin typeface="Söhne"/>
                </a:endParaRPr>
              </a:p>
              <a:p>
                <a:pPr marL="285750" indent="-285750">
                  <a:buClr>
                    <a:schemeClr val="tx1"/>
                  </a:buClr>
                  <a:buFont typeface="Arial" panose="020B0604020202020204" pitchFamily="34" charset="0"/>
                  <a:buChar char="•"/>
                </a:pPr>
                <a:r>
                  <a:rPr lang="ja-JP" altLang="en-US" b="1" i="0" dirty="0">
                    <a:effectLst/>
                    <a:latin typeface="Söhne"/>
                  </a:rPr>
                  <a:t>ペナルティー重みの上界</a:t>
                </a:r>
                <a:r>
                  <a:rPr lang="ja-JP" altLang="en-US" b="0" i="0" dirty="0">
                    <a:effectLst/>
                    <a:latin typeface="Söhne"/>
                  </a:rPr>
                  <a:t>を利用して効率的、自動的であり、どんな</a:t>
                </a:r>
                <a:r>
                  <a:rPr lang="en-US" altLang="ja-JP" b="0" i="0" dirty="0">
                    <a:effectLst/>
                    <a:latin typeface="Söhne"/>
                  </a:rPr>
                  <a:t>QUBO</a:t>
                </a:r>
                <a:r>
                  <a:rPr lang="ja-JP" altLang="en-US" b="0" i="0" dirty="0">
                    <a:effectLst/>
                    <a:latin typeface="Söhne"/>
                  </a:rPr>
                  <a:t>にも適用できるペナルティー重み</a:t>
                </a:r>
                <a:r>
                  <a:rPr lang="ja-JP" altLang="en-US" dirty="0">
                    <a:latin typeface="Söhne"/>
                  </a:rPr>
                  <a:t>設定</a:t>
                </a:r>
                <a:r>
                  <a:rPr lang="ja-JP" altLang="en-US" b="0" i="0" dirty="0">
                    <a:effectLst/>
                    <a:latin typeface="Söhne"/>
                  </a:rPr>
                  <a:t>手法を提案</a:t>
                </a:r>
                <a:endParaRPr lang="en-US" altLang="ja-JP" b="0" i="0" dirty="0">
                  <a:effectLst/>
                  <a:latin typeface="Söhne"/>
                </a:endParaRPr>
              </a:p>
              <a:p>
                <a:pPr marL="285750" indent="-285750">
                  <a:buClr>
                    <a:schemeClr val="tx1"/>
                  </a:buClr>
                  <a:buFont typeface="Arial" panose="020B0604020202020204" pitchFamily="34" charset="0"/>
                  <a:buChar char="•"/>
                </a:pPr>
                <a:endParaRPr lang="en-US" altLang="ja-JP" dirty="0">
                  <a:latin typeface="Söhne"/>
                </a:endParaRPr>
              </a:p>
              <a:p>
                <a:pPr>
                  <a:buClr>
                    <a:schemeClr val="tx1"/>
                  </a:buClr>
                </a:pPr>
                <a:r>
                  <a:rPr lang="ja-JP" altLang="en-US" b="1" i="0" dirty="0">
                    <a:effectLst/>
                    <a:latin typeface="Söhne"/>
                  </a:rPr>
                  <a:t>ペナルティー重みの上界（</a:t>
                </a:r>
                <a14:m>
                  <m:oMath xmlns:m="http://schemas.openxmlformats.org/officeDocument/2006/math">
                    <m:r>
                      <a:rPr lang="ja-JP" altLang="en-US" b="1" i="1" smtClean="0">
                        <a:effectLst/>
                        <a:latin typeface="Cambria Math" panose="02040503050406030204" pitchFamily="18" charset="0"/>
                      </a:rPr>
                      <m:t>≥</m:t>
                    </m:r>
                    <m:r>
                      <a:rPr lang="ja-JP" altLang="en-US" b="1" i="1">
                        <a:latin typeface="Cambria Math" panose="02040503050406030204" pitchFamily="18" charset="0"/>
                      </a:rPr>
                      <m:t>上界</m:t>
                    </m:r>
                  </m:oMath>
                </a14:m>
                <a:r>
                  <a:rPr lang="ja-JP" altLang="en-US" i="0" dirty="0">
                    <a:effectLst/>
                    <a:latin typeface="Söhne"/>
                  </a:rPr>
                  <a:t>の重みは必ず有効</a:t>
                </a:r>
                <a:r>
                  <a:rPr lang="ja-JP" altLang="en-US" b="1" i="0" dirty="0">
                    <a:effectLst/>
                    <a:latin typeface="Söhne"/>
                  </a:rPr>
                  <a:t>）：</a:t>
                </a:r>
                <a:endParaRPr lang="en-US" altLang="ja-JP" b="1" i="0" dirty="0">
                  <a:effectLst/>
                  <a:latin typeface="Söhne"/>
                </a:endParaRPr>
              </a:p>
              <a:p>
                <a:pPr>
                  <a:buClr>
                    <a:schemeClr val="tx1"/>
                  </a:buClr>
                </a:pPr>
                <a:r>
                  <a:rPr lang="ja-JP" altLang="en-US" b="1" dirty="0">
                    <a:latin typeface="Söhne"/>
                  </a:rPr>
                  <a:t>既知の手法</a:t>
                </a:r>
                <a:endParaRPr lang="en-US" altLang="ja-JP" b="1" dirty="0">
                  <a:latin typeface="Söhne"/>
                </a:endParaRPr>
              </a:p>
              <a:p>
                <a:pPr marL="285750" indent="-285750">
                  <a:buClr>
                    <a:schemeClr val="tx1"/>
                  </a:buClr>
                  <a:buFont typeface="Arial" panose="020B0604020202020204" pitchFamily="34" charset="0"/>
                  <a:buChar char="•"/>
                </a:pPr>
                <a:r>
                  <a:rPr lang="en-US" altLang="zh-CN" sz="1800" dirty="0"/>
                  <a:t>Sum of Coefficients Absolute Values</a:t>
                </a:r>
                <a:r>
                  <a:rPr lang="ja-JP" altLang="en-US" sz="1800" dirty="0"/>
                  <a:t>（本論文で利用）</a:t>
                </a:r>
                <a:endParaRPr lang="en-US" altLang="zh-CN" sz="1800" dirty="0"/>
              </a:p>
              <a:p>
                <a:pPr>
                  <a:buClr>
                    <a:schemeClr val="tx1"/>
                  </a:buClr>
                </a:pPr>
                <a:r>
                  <a:rPr lang="ja-JP" altLang="en-US" sz="1800" dirty="0"/>
                  <a:t>　　　　　全係数の絶対値の総和</a:t>
                </a:r>
                <a:endParaRPr lang="en-US" altLang="zh-CN" sz="1800" dirty="0"/>
              </a:p>
              <a:p>
                <a:pPr marL="285750" indent="-285750">
                  <a:buClr>
                    <a:schemeClr val="tx1"/>
                  </a:buClr>
                  <a:buFont typeface="Arial" panose="020B0604020202020204" pitchFamily="34" charset="0"/>
                  <a:buChar char="•"/>
                </a:pPr>
                <a:r>
                  <a:rPr lang="en-US" altLang="zh-CN" sz="1800" dirty="0" err="1"/>
                  <a:t>Posiform-negaform</a:t>
                </a:r>
                <a:endParaRPr lang="en-US" altLang="zh-CN" sz="1800" dirty="0"/>
              </a:p>
              <a:p>
                <a:pPr>
                  <a:buClr>
                    <a:schemeClr val="tx1"/>
                  </a:buClr>
                </a:pPr>
                <a:r>
                  <a:rPr lang="ja-JP" altLang="en-US" dirty="0"/>
                  <a:t>　　　　　全係数がプラスとマイナスの形</a:t>
                </a:r>
                <a:endParaRPr lang="en-US" altLang="zh-CN" sz="1800" dirty="0"/>
              </a:p>
              <a:p>
                <a:pPr marL="285750" indent="-285750">
                  <a:buClr>
                    <a:schemeClr val="tx1"/>
                  </a:buClr>
                  <a:buFont typeface="Arial" panose="020B0604020202020204" pitchFamily="34" charset="0"/>
                  <a:buChar char="•"/>
                </a:pPr>
                <a:r>
                  <a:rPr lang="en-US" altLang="zh-CN" sz="1800" dirty="0"/>
                  <a:t>Verma-Lewis</a:t>
                </a:r>
                <a:endParaRPr lang="en-US" altLang="ja-JP" b="1" dirty="0">
                  <a:latin typeface="Söhne"/>
                </a:endParaRPr>
              </a:p>
              <a:p>
                <a:pPr>
                  <a:buClr>
                    <a:schemeClr val="tx1"/>
                  </a:buClr>
                </a:pPr>
                <a:r>
                  <a:rPr lang="ja-JP" altLang="en-US" dirty="0">
                    <a:latin typeface="Söhne"/>
                  </a:rPr>
                  <a:t>　　　　　重みの上界が一番小さいが、時間がかかる</a:t>
                </a:r>
                <a:endParaRPr lang="en-US" altLang="ja-JP" dirty="0">
                  <a:latin typeface="Söhne"/>
                </a:endParaRPr>
              </a:p>
              <a:p>
                <a:pPr>
                  <a:buClr>
                    <a:schemeClr val="tx1"/>
                  </a:buClr>
                </a:pPr>
                <a:endParaRPr lang="en-US" altLang="ja-JP" b="0" i="0" dirty="0">
                  <a:effectLst/>
                  <a:latin typeface="Söhne"/>
                </a:endParaRPr>
              </a:p>
              <a:p>
                <a:r>
                  <a:rPr lang="ja-JP" altLang="en-US" dirty="0">
                    <a:solidFill>
                      <a:srgbClr val="374151"/>
                    </a:solidFill>
                    <a:latin typeface="Söhne"/>
                  </a:rPr>
                  <a:t>伝統的な</a:t>
                </a:r>
                <a:r>
                  <a:rPr lang="ja-JP" altLang="en-US" b="0" i="0" dirty="0">
                    <a:solidFill>
                      <a:srgbClr val="374151"/>
                    </a:solidFill>
                    <a:effectLst/>
                    <a:latin typeface="Söhne"/>
                  </a:rPr>
                  <a:t>順次罰則法（</a:t>
                </a:r>
                <a:r>
                  <a:rPr lang="en-US" altLang="zh-CN" b="0" i="0" dirty="0">
                    <a:solidFill>
                      <a:srgbClr val="0F0F0F"/>
                    </a:solidFill>
                    <a:effectLst/>
                    <a:latin typeface="Söhne"/>
                  </a:rPr>
                  <a:t> traditional form of sequential penalty method </a:t>
                </a:r>
                <a:r>
                  <a:rPr lang="ja-JP" altLang="en-US" b="0" i="0" dirty="0">
                    <a:solidFill>
                      <a:srgbClr val="374151"/>
                    </a:solidFill>
                    <a:effectLst/>
                    <a:latin typeface="Söhne"/>
                  </a:rPr>
                  <a:t>）をもとにして</a:t>
                </a:r>
                <a:r>
                  <a:rPr lang="ja-JP" altLang="en-US" b="1" i="0" dirty="0">
                    <a:effectLst/>
                    <a:latin typeface="Söhne"/>
                  </a:rPr>
                  <a:t>重みの上界</a:t>
                </a:r>
                <a:r>
                  <a:rPr lang="ja-JP" altLang="en-US" b="1" dirty="0">
                    <a:latin typeface="Söhne"/>
                  </a:rPr>
                  <a:t>を加えて</a:t>
                </a:r>
                <a:endParaRPr lang="en-US" altLang="ja-JP" b="0" i="0" dirty="0">
                  <a:solidFill>
                    <a:srgbClr val="374151"/>
                  </a:solidFill>
                  <a:effectLst/>
                  <a:latin typeface="Söhne"/>
                </a:endParaRPr>
              </a:p>
              <a:p>
                <a:pPr marL="742950" lvl="1" indent="-285750">
                  <a:buFont typeface="Arial" panose="020B0604020202020204" pitchFamily="34" charset="0"/>
                  <a:buChar char="•"/>
                </a:pPr>
                <a:r>
                  <a:rPr lang="en-US" altLang="zh-CN" b="0" i="0" dirty="0">
                    <a:solidFill>
                      <a:srgbClr val="0F0F0F"/>
                    </a:solidFill>
                    <a:effectLst/>
                    <a:latin typeface="Söhne"/>
                  </a:rPr>
                  <a:t>scaled-sequential penalty method</a:t>
                </a:r>
              </a:p>
              <a:p>
                <a:pPr marL="742950" lvl="1" indent="-285750">
                  <a:buFont typeface="Arial" panose="020B0604020202020204" pitchFamily="34" charset="0"/>
                  <a:buChar char="•"/>
                </a:pPr>
                <a:r>
                  <a:rPr lang="en-US" altLang="zh-CN" b="0" i="0" dirty="0">
                    <a:solidFill>
                      <a:srgbClr val="0F0F0F"/>
                    </a:solidFill>
                    <a:effectLst/>
                    <a:latin typeface="Söhne"/>
                  </a:rPr>
                  <a:t>binary search penalty method</a:t>
                </a:r>
              </a:p>
              <a:p>
                <a:pPr lvl="1"/>
                <a:r>
                  <a:rPr lang="ja-JP" altLang="en-US" b="0" i="0" dirty="0">
                    <a:solidFill>
                      <a:srgbClr val="374151"/>
                    </a:solidFill>
                    <a:effectLst/>
                    <a:latin typeface="Söhne"/>
                  </a:rPr>
                  <a:t>が提案されている</a:t>
                </a:r>
                <a:endParaRPr lang="en-US" altLang="ja-JP" b="0" i="0" dirty="0">
                  <a:solidFill>
                    <a:srgbClr val="374151"/>
                  </a:solidFill>
                  <a:effectLst/>
                  <a:latin typeface="Söhne"/>
                </a:endParaRPr>
              </a:p>
              <a:p>
                <a:r>
                  <a:rPr lang="ja-JP" altLang="en-US" dirty="0">
                    <a:solidFill>
                      <a:srgbClr val="374151"/>
                    </a:solidFill>
                    <a:latin typeface="Söhne"/>
                  </a:rPr>
                  <a:t>まだどれだけ減らせるのかという目的</a:t>
                </a:r>
                <a:endParaRPr lang="en-US" altLang="ja-JP" dirty="0">
                  <a:solidFill>
                    <a:srgbClr val="374151"/>
                  </a:solidFill>
                  <a:latin typeface="Söhne"/>
                </a:endParaRPr>
              </a:p>
              <a:p>
                <a:endParaRPr lang="en-US" altLang="ja-JP" dirty="0">
                  <a:solidFill>
                    <a:srgbClr val="374151"/>
                  </a:solidFill>
                  <a:latin typeface="Söhne"/>
                </a:endParaRPr>
              </a:p>
              <a:p>
                <a:r>
                  <a:rPr lang="ja-JP" altLang="en-US" dirty="0">
                    <a:solidFill>
                      <a:srgbClr val="374151"/>
                    </a:solidFill>
                    <a:latin typeface="Söhne"/>
                  </a:rPr>
                  <a:t>ベンチマーク問題：</a:t>
                </a:r>
                <a:r>
                  <a:rPr lang="en-US" altLang="ja-JP" dirty="0">
                    <a:solidFill>
                      <a:srgbClr val="374151"/>
                    </a:solidFill>
                    <a:latin typeface="Söhne"/>
                  </a:rPr>
                  <a:t> </a:t>
                </a:r>
                <a:r>
                  <a:rPr lang="en-US" altLang="ja-JP" dirty="0" err="1">
                    <a:solidFill>
                      <a:srgbClr val="374151"/>
                    </a:solidFill>
                    <a:latin typeface="Söhne"/>
                  </a:rPr>
                  <a:t>MinCut</a:t>
                </a:r>
                <a:r>
                  <a:rPr lang="en-US" altLang="ja-JP" dirty="0">
                    <a:solidFill>
                      <a:srgbClr val="374151"/>
                    </a:solidFill>
                    <a:latin typeface="Söhne"/>
                  </a:rPr>
                  <a:t> </a:t>
                </a:r>
                <a:r>
                  <a:rPr lang="ja-JP" altLang="en-US" dirty="0">
                    <a:solidFill>
                      <a:srgbClr val="374151"/>
                    </a:solidFill>
                    <a:latin typeface="Söhne"/>
                  </a:rPr>
                  <a:t>、</a:t>
                </a:r>
                <a:r>
                  <a:rPr lang="en-US" altLang="ja-JP" dirty="0">
                    <a:solidFill>
                      <a:srgbClr val="374151"/>
                    </a:solidFill>
                    <a:latin typeface="Söhne"/>
                  </a:rPr>
                  <a:t> MKP </a:t>
                </a:r>
                <a:r>
                  <a:rPr lang="ja-JP" altLang="en-US" dirty="0">
                    <a:solidFill>
                      <a:srgbClr val="374151"/>
                    </a:solidFill>
                    <a:latin typeface="Söhne"/>
                  </a:rPr>
                  <a:t>、</a:t>
                </a:r>
                <a:r>
                  <a:rPr lang="en-US" altLang="ja-JP" dirty="0">
                    <a:solidFill>
                      <a:srgbClr val="374151"/>
                    </a:solidFill>
                    <a:latin typeface="Söhne"/>
                  </a:rPr>
                  <a:t>TSP</a:t>
                </a:r>
              </a:p>
            </p:txBody>
          </p:sp>
        </mc:Choice>
        <mc:Fallback xmlns="">
          <p:sp>
            <p:nvSpPr>
              <p:cNvPr id="3" name="文本框 2">
                <a:extLst>
                  <a:ext uri="{FF2B5EF4-FFF2-40B4-BE49-F238E27FC236}">
                    <a16:creationId xmlns:a16="http://schemas.microsoft.com/office/drawing/2014/main" id="{8B4D28E3-2EC0-E34E-3933-F3855E9DF67F}"/>
                  </a:ext>
                </a:extLst>
              </p:cNvPr>
              <p:cNvSpPr txBox="1">
                <a:spLocks noRot="1" noChangeAspect="1" noMove="1" noResize="1" noEditPoints="1" noAdjustHandles="1" noChangeArrowheads="1" noChangeShapeType="1" noTextEdit="1"/>
              </p:cNvSpPr>
              <p:nvPr/>
            </p:nvSpPr>
            <p:spPr>
              <a:xfrm>
                <a:off x="439344" y="784684"/>
                <a:ext cx="10956636" cy="5632311"/>
              </a:xfrm>
              <a:prstGeom prst="rect">
                <a:avLst/>
              </a:prstGeom>
              <a:blipFill>
                <a:blip r:embed="rId3"/>
                <a:stretch>
                  <a:fillRect l="-445" t="-649" b="-866"/>
                </a:stretch>
              </a:blipFill>
            </p:spPr>
            <p:txBody>
              <a:bodyPr/>
              <a:lstStyle/>
              <a:p>
                <a:r>
                  <a:rPr lang="zh-CN" altLang="en-US">
                    <a:noFill/>
                  </a:rPr>
                  <a:t> </a:t>
                </a:r>
              </a:p>
            </p:txBody>
          </p:sp>
        </mc:Fallback>
      </mc:AlternateContent>
      <p:sp>
        <p:nvSpPr>
          <p:cNvPr id="2" name="文本框 1">
            <a:extLst>
              <a:ext uri="{FF2B5EF4-FFF2-40B4-BE49-F238E27FC236}">
                <a16:creationId xmlns:a16="http://schemas.microsoft.com/office/drawing/2014/main" id="{CBD5D105-83CA-7FB8-3948-FC42C1882B81}"/>
              </a:ext>
            </a:extLst>
          </p:cNvPr>
          <p:cNvSpPr txBox="1"/>
          <p:nvPr/>
        </p:nvSpPr>
        <p:spPr>
          <a:xfrm>
            <a:off x="9107709" y="1778000"/>
            <a:ext cx="2025650" cy="523220"/>
          </a:xfrm>
          <a:prstGeom prst="rect">
            <a:avLst/>
          </a:prstGeom>
          <a:noFill/>
          <a:ln>
            <a:solidFill>
              <a:schemeClr val="tx1"/>
            </a:solidFill>
          </a:ln>
        </p:spPr>
        <p:txBody>
          <a:bodyPr wrap="square" rtlCol="0">
            <a:spAutoFit/>
          </a:bodyPr>
          <a:lstStyle/>
          <a:p>
            <a:r>
              <a:rPr lang="ja-JP" altLang="en-US" sz="1400" dirty="0"/>
              <a:t>有効：</a:t>
            </a:r>
            <a:endParaRPr lang="en-US" altLang="ja-JP" sz="1400" dirty="0"/>
          </a:p>
          <a:p>
            <a:r>
              <a:rPr lang="ja-JP" altLang="en-US" sz="1400" dirty="0"/>
              <a:t>最適解は全域最小値</a:t>
            </a:r>
            <a:endParaRPr lang="zh-CN" altLang="en-US" sz="1400" dirty="0"/>
          </a:p>
        </p:txBody>
      </p:sp>
    </p:spTree>
    <p:extLst>
      <p:ext uri="{BB962C8B-B14F-4D97-AF65-F5344CB8AC3E}">
        <p14:creationId xmlns:p14="http://schemas.microsoft.com/office/powerpoint/2010/main" val="285034957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B6E63BE0-41B0-D57E-83CC-FD72E86CDDD2}"/>
              </a:ext>
            </a:extLst>
          </p:cNvPr>
          <p:cNvSpPr/>
          <p:nvPr/>
        </p:nvSpPr>
        <p:spPr>
          <a:xfrm>
            <a:off x="651165" y="718004"/>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63F05CBC-F035-ABE3-FD33-789197C7B356}"/>
              </a:ext>
            </a:extLst>
          </p:cNvPr>
          <p:cNvSpPr>
            <a:spLocks noGrp="1"/>
          </p:cNvSpPr>
          <p:nvPr>
            <p:ph type="title"/>
          </p:nvPr>
        </p:nvSpPr>
        <p:spPr>
          <a:xfrm>
            <a:off x="600364" y="119026"/>
            <a:ext cx="10532995" cy="598978"/>
          </a:xfrm>
        </p:spPr>
        <p:txBody>
          <a:bodyPr>
            <a:normAutofit fontScale="90000"/>
          </a:bodyPr>
          <a:lstStyle/>
          <a:p>
            <a:r>
              <a:rPr lang="ja-JP" altLang="en-US" sz="4400" dirty="0"/>
              <a:t>これまでのまとめ</a:t>
            </a:r>
            <a:endParaRPr lang="en-US" altLang="zh-CN" sz="4400" dirty="0"/>
          </a:p>
        </p:txBody>
      </p:sp>
      <p:sp>
        <p:nvSpPr>
          <p:cNvPr id="3" name="文本框 2">
            <a:extLst>
              <a:ext uri="{FF2B5EF4-FFF2-40B4-BE49-F238E27FC236}">
                <a16:creationId xmlns:a16="http://schemas.microsoft.com/office/drawing/2014/main" id="{57150EC6-9A0F-20A0-7BFF-AD32161BCBB3}"/>
              </a:ext>
            </a:extLst>
          </p:cNvPr>
          <p:cNvSpPr txBox="1"/>
          <p:nvPr/>
        </p:nvSpPr>
        <p:spPr>
          <a:xfrm>
            <a:off x="312343" y="947650"/>
            <a:ext cx="10956636" cy="5078313"/>
          </a:xfrm>
          <a:prstGeom prst="rect">
            <a:avLst/>
          </a:prstGeom>
          <a:noFill/>
        </p:spPr>
        <p:txBody>
          <a:bodyPr wrap="square">
            <a:spAutoFit/>
          </a:bodyPr>
          <a:lstStyle/>
          <a:p>
            <a:pPr>
              <a:buClr>
                <a:schemeClr val="accent6"/>
              </a:buClr>
            </a:pPr>
            <a:r>
              <a:rPr lang="ja-JP" altLang="en-US" dirty="0">
                <a:solidFill>
                  <a:srgbClr val="374151"/>
                </a:solidFill>
                <a:latin typeface="Söhne"/>
              </a:rPr>
              <a:t>疑問点：</a:t>
            </a:r>
            <a:endParaRPr lang="en-US" altLang="ja-JP" dirty="0">
              <a:solidFill>
                <a:srgbClr val="374151"/>
              </a:solidFill>
              <a:latin typeface="Söhne"/>
            </a:endParaRPr>
          </a:p>
          <a:p>
            <a:pPr marL="285750" indent="-285750">
              <a:buFont typeface="Arial" panose="020B0604020202020204" pitchFamily="34" charset="0"/>
              <a:buChar char="•"/>
            </a:pPr>
            <a:r>
              <a:rPr lang="ja-JP" altLang="en-US" dirty="0">
                <a:solidFill>
                  <a:srgbClr val="374151"/>
                </a:solidFill>
                <a:latin typeface="Söhne"/>
              </a:rPr>
              <a:t>提案手法は汎用性がない</a:t>
            </a:r>
            <a:endParaRPr lang="en-US" altLang="ja-JP" dirty="0">
              <a:solidFill>
                <a:srgbClr val="374151"/>
              </a:solidFill>
              <a:latin typeface="Söhne"/>
            </a:endParaRPr>
          </a:p>
          <a:p>
            <a:pPr>
              <a:buClr>
                <a:schemeClr val="accent6"/>
              </a:buClr>
            </a:pPr>
            <a:r>
              <a:rPr lang="en-US" altLang="ja-JP" dirty="0">
                <a:solidFill>
                  <a:srgbClr val="374151"/>
                </a:solidFill>
                <a:latin typeface="Söhne"/>
              </a:rPr>
              <a:t>	</a:t>
            </a:r>
            <a:r>
              <a:rPr lang="ja-JP" altLang="en-US" dirty="0">
                <a:solidFill>
                  <a:srgbClr val="374151"/>
                </a:solidFill>
                <a:latin typeface="Söhne"/>
              </a:rPr>
              <a:t>一つずつインスタンスを実験してから重みを得るため、</a:t>
            </a:r>
            <a:endParaRPr lang="en-US" altLang="ja-JP" dirty="0">
              <a:solidFill>
                <a:srgbClr val="374151"/>
              </a:solidFill>
              <a:latin typeface="Söhne"/>
            </a:endParaRPr>
          </a:p>
          <a:p>
            <a:pPr>
              <a:buClr>
                <a:schemeClr val="accent6"/>
              </a:buClr>
            </a:pPr>
            <a:r>
              <a:rPr lang="en-US" altLang="ja-JP" dirty="0">
                <a:solidFill>
                  <a:srgbClr val="374151"/>
                </a:solidFill>
                <a:latin typeface="Söhne"/>
              </a:rPr>
              <a:t>	</a:t>
            </a:r>
            <a:r>
              <a:rPr lang="ja-JP" altLang="en-US" dirty="0">
                <a:solidFill>
                  <a:srgbClr val="374151"/>
                </a:solidFill>
                <a:latin typeface="Söhne"/>
              </a:rPr>
              <a:t>得られた重みは特定のインスタンスだけで効く</a:t>
            </a:r>
            <a:endParaRPr lang="en-US" altLang="ja-JP" dirty="0">
              <a:solidFill>
                <a:srgbClr val="374151"/>
              </a:solidFill>
              <a:latin typeface="Söhne"/>
            </a:endParaRPr>
          </a:p>
          <a:p>
            <a:pPr>
              <a:buClr>
                <a:schemeClr val="accent6"/>
              </a:buClr>
            </a:pPr>
            <a:endParaRPr lang="en-US" altLang="ja-JP" dirty="0">
              <a:solidFill>
                <a:srgbClr val="374151"/>
              </a:solidFill>
              <a:latin typeface="Söhne"/>
            </a:endParaRPr>
          </a:p>
          <a:p>
            <a:pPr>
              <a:buClr>
                <a:schemeClr val="accent6"/>
              </a:buClr>
            </a:pPr>
            <a:r>
              <a:rPr lang="en-US" altLang="ja-JP" dirty="0">
                <a:solidFill>
                  <a:srgbClr val="374151"/>
                </a:solidFill>
                <a:latin typeface="Söhne"/>
              </a:rPr>
              <a:t>	</a:t>
            </a:r>
            <a:r>
              <a:rPr lang="ja-JP" altLang="en-US" dirty="0">
                <a:solidFill>
                  <a:srgbClr val="374151"/>
                </a:solidFill>
                <a:latin typeface="Söhne"/>
              </a:rPr>
              <a:t>論文でソルバーは</a:t>
            </a:r>
            <a:r>
              <a:rPr lang="en-US" altLang="ja-JP" dirty="0">
                <a:solidFill>
                  <a:srgbClr val="374151"/>
                </a:solidFill>
                <a:latin typeface="Söhne"/>
              </a:rPr>
              <a:t>DA</a:t>
            </a:r>
            <a:r>
              <a:rPr lang="ja-JP" altLang="en-US" dirty="0">
                <a:solidFill>
                  <a:srgbClr val="374151"/>
                </a:solidFill>
                <a:latin typeface="Söhne"/>
              </a:rPr>
              <a:t>を使用するが、</a:t>
            </a:r>
            <a:endParaRPr lang="en-US" altLang="ja-JP" dirty="0">
              <a:solidFill>
                <a:srgbClr val="374151"/>
              </a:solidFill>
              <a:latin typeface="Söhne"/>
            </a:endParaRPr>
          </a:p>
          <a:p>
            <a:pPr>
              <a:buClr>
                <a:schemeClr val="accent6"/>
              </a:buClr>
            </a:pPr>
            <a:r>
              <a:rPr lang="en-US" altLang="ja-JP" dirty="0">
                <a:solidFill>
                  <a:srgbClr val="374151"/>
                </a:solidFill>
                <a:latin typeface="Söhne"/>
              </a:rPr>
              <a:t>	</a:t>
            </a:r>
            <a:r>
              <a:rPr lang="ja-JP" altLang="en-US" dirty="0">
                <a:solidFill>
                  <a:srgbClr val="374151"/>
                </a:solidFill>
                <a:latin typeface="Söhne"/>
              </a:rPr>
              <a:t>他のソルバーは違う探索方法を使用するかもしれないので</a:t>
            </a:r>
            <a:endParaRPr lang="en-US" altLang="ja-JP" dirty="0">
              <a:solidFill>
                <a:srgbClr val="374151"/>
              </a:solidFill>
              <a:latin typeface="Söhne"/>
            </a:endParaRPr>
          </a:p>
          <a:p>
            <a:pPr>
              <a:buClr>
                <a:schemeClr val="accent6"/>
              </a:buClr>
            </a:pPr>
            <a:r>
              <a:rPr lang="en-US" altLang="ja-JP" dirty="0">
                <a:solidFill>
                  <a:srgbClr val="374151"/>
                </a:solidFill>
                <a:latin typeface="Söhne"/>
              </a:rPr>
              <a:t>	</a:t>
            </a:r>
            <a:r>
              <a:rPr lang="ja-JP" altLang="en-US" dirty="0">
                <a:solidFill>
                  <a:srgbClr val="374151"/>
                </a:solidFill>
                <a:latin typeface="Söhne"/>
              </a:rPr>
              <a:t>提案された手法は他のソルバーで効かない可能性</a:t>
            </a:r>
            <a:endParaRPr lang="en-US" altLang="ja-JP" dirty="0">
              <a:solidFill>
                <a:srgbClr val="374151"/>
              </a:solidFill>
              <a:latin typeface="Söhne"/>
            </a:endParaRPr>
          </a:p>
          <a:p>
            <a:pPr>
              <a:buClr>
                <a:schemeClr val="accent6"/>
              </a:buClr>
            </a:pPr>
            <a:endParaRPr lang="en-US" altLang="ja-JP" dirty="0">
              <a:solidFill>
                <a:srgbClr val="374151"/>
              </a:solidFill>
              <a:latin typeface="Söhne"/>
            </a:endParaRPr>
          </a:p>
          <a:p>
            <a:pPr>
              <a:buClr>
                <a:schemeClr val="accent6"/>
              </a:buClr>
            </a:pPr>
            <a:endParaRPr lang="en-US" altLang="ja-JP" dirty="0">
              <a:solidFill>
                <a:srgbClr val="374151"/>
              </a:solidFill>
              <a:latin typeface="Söhne"/>
            </a:endParaRPr>
          </a:p>
          <a:p>
            <a:pPr marL="285750" indent="-285750">
              <a:buFont typeface="Arial" panose="020B0604020202020204" pitchFamily="34" charset="0"/>
              <a:buChar char="•"/>
            </a:pPr>
            <a:r>
              <a:rPr lang="ja-JP" altLang="en-US" dirty="0">
                <a:solidFill>
                  <a:srgbClr val="374151"/>
                </a:solidFill>
                <a:latin typeface="Söhne"/>
              </a:rPr>
              <a:t>再現できる？</a:t>
            </a:r>
            <a:endParaRPr lang="en-US" altLang="ja-JP" dirty="0">
              <a:solidFill>
                <a:srgbClr val="374151"/>
              </a:solidFill>
              <a:latin typeface="Söhne"/>
            </a:endParaRPr>
          </a:p>
          <a:p>
            <a:pPr>
              <a:buClr>
                <a:schemeClr val="accent6"/>
              </a:buClr>
            </a:pPr>
            <a:r>
              <a:rPr lang="ja-JP" altLang="en-US" dirty="0">
                <a:solidFill>
                  <a:srgbClr val="374151"/>
                </a:solidFill>
                <a:latin typeface="Söhne"/>
              </a:rPr>
              <a:t>　　　　提案手法で上界より小さい重みを得たとしても</a:t>
            </a:r>
            <a:endParaRPr lang="en-US" altLang="ja-JP" dirty="0">
              <a:solidFill>
                <a:srgbClr val="374151"/>
              </a:solidFill>
              <a:latin typeface="Söhne"/>
            </a:endParaRPr>
          </a:p>
          <a:p>
            <a:pPr>
              <a:buClr>
                <a:schemeClr val="accent6"/>
              </a:buClr>
            </a:pPr>
            <a:r>
              <a:rPr lang="en-US" altLang="ja-JP" dirty="0">
                <a:solidFill>
                  <a:srgbClr val="374151"/>
                </a:solidFill>
                <a:latin typeface="Söhne"/>
              </a:rPr>
              <a:t>	</a:t>
            </a:r>
            <a:r>
              <a:rPr lang="ja-JP" altLang="en-US" dirty="0">
                <a:solidFill>
                  <a:srgbClr val="374151"/>
                </a:solidFill>
                <a:latin typeface="Söhne"/>
              </a:rPr>
              <a:t>もう一回</a:t>
            </a:r>
            <a:r>
              <a:rPr lang="en-US" altLang="ja-JP" dirty="0">
                <a:solidFill>
                  <a:srgbClr val="374151"/>
                </a:solidFill>
                <a:latin typeface="Söhne"/>
              </a:rPr>
              <a:t>DA</a:t>
            </a:r>
            <a:r>
              <a:rPr lang="ja-JP" altLang="en-US" dirty="0">
                <a:solidFill>
                  <a:srgbClr val="374151"/>
                </a:solidFill>
                <a:latin typeface="Söhne"/>
              </a:rPr>
              <a:t>を回して得られたのは実行不可能解という可能性がある</a:t>
            </a:r>
            <a:endParaRPr lang="en-US" altLang="ja-JP" dirty="0">
              <a:solidFill>
                <a:srgbClr val="374151"/>
              </a:solidFill>
              <a:latin typeface="Söhne"/>
            </a:endParaRPr>
          </a:p>
          <a:p>
            <a:pPr>
              <a:buClr>
                <a:schemeClr val="accent6"/>
              </a:buClr>
            </a:pPr>
            <a:endParaRPr lang="en-US" altLang="ja-JP" dirty="0">
              <a:solidFill>
                <a:srgbClr val="374151"/>
              </a:solidFill>
              <a:latin typeface="Söhne"/>
            </a:endParaRPr>
          </a:p>
          <a:p>
            <a:pPr>
              <a:buClr>
                <a:schemeClr val="accent6"/>
              </a:buClr>
            </a:pPr>
            <a:endParaRPr lang="en-US" altLang="ja-JP" dirty="0">
              <a:solidFill>
                <a:srgbClr val="374151"/>
              </a:solidFill>
              <a:latin typeface="Söhne"/>
            </a:endParaRPr>
          </a:p>
          <a:p>
            <a:pPr>
              <a:buClr>
                <a:schemeClr val="accent6"/>
              </a:buClr>
            </a:pPr>
            <a:r>
              <a:rPr lang="ja-JP" altLang="en-US" dirty="0">
                <a:solidFill>
                  <a:srgbClr val="374151"/>
                </a:solidFill>
                <a:latin typeface="Söhne"/>
              </a:rPr>
              <a:t>言えるのは</a:t>
            </a:r>
            <a:endParaRPr lang="en-US" altLang="ja-JP" dirty="0">
              <a:solidFill>
                <a:srgbClr val="374151"/>
              </a:solidFill>
              <a:latin typeface="Söhne"/>
            </a:endParaRPr>
          </a:p>
          <a:p>
            <a:pPr>
              <a:buClr>
                <a:schemeClr val="accent6"/>
              </a:buClr>
            </a:pPr>
            <a:r>
              <a:rPr lang="en-US" altLang="ja-JP" dirty="0">
                <a:solidFill>
                  <a:srgbClr val="374151"/>
                </a:solidFill>
                <a:latin typeface="Söhne"/>
              </a:rPr>
              <a:t>DA</a:t>
            </a:r>
            <a:r>
              <a:rPr lang="ja-JP" altLang="en-US" dirty="0">
                <a:solidFill>
                  <a:srgbClr val="374151"/>
                </a:solidFill>
                <a:latin typeface="Söhne"/>
              </a:rPr>
              <a:t>を利用してそれらのインスタンスを解決する時、</a:t>
            </a:r>
            <a:endParaRPr lang="en-US" altLang="ja-JP" dirty="0">
              <a:solidFill>
                <a:srgbClr val="374151"/>
              </a:solidFill>
              <a:latin typeface="Söhne"/>
            </a:endParaRPr>
          </a:p>
          <a:p>
            <a:pPr>
              <a:buClr>
                <a:schemeClr val="accent6"/>
              </a:buClr>
            </a:pPr>
            <a:r>
              <a:rPr lang="ja-JP" altLang="en-US" dirty="0">
                <a:solidFill>
                  <a:srgbClr val="374151"/>
                </a:solidFill>
                <a:latin typeface="Söhne"/>
              </a:rPr>
              <a:t>提案手法で得られた重みでは解の品質がより良いこと</a:t>
            </a:r>
            <a:endParaRPr lang="en-US" altLang="ja-JP" dirty="0">
              <a:solidFill>
                <a:srgbClr val="374151"/>
              </a:solidFill>
              <a:latin typeface="Söhne"/>
            </a:endParaRPr>
          </a:p>
        </p:txBody>
      </p:sp>
    </p:spTree>
    <p:extLst>
      <p:ext uri="{BB962C8B-B14F-4D97-AF65-F5344CB8AC3E}">
        <p14:creationId xmlns:p14="http://schemas.microsoft.com/office/powerpoint/2010/main" val="257605222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B6E63BE0-41B0-D57E-83CC-FD72E86CDDD2}"/>
              </a:ext>
            </a:extLst>
          </p:cNvPr>
          <p:cNvSpPr/>
          <p:nvPr/>
        </p:nvSpPr>
        <p:spPr>
          <a:xfrm>
            <a:off x="600365" y="830339"/>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63F05CBC-F035-ABE3-FD33-789197C7B356}"/>
              </a:ext>
            </a:extLst>
          </p:cNvPr>
          <p:cNvSpPr>
            <a:spLocks noGrp="1"/>
          </p:cNvSpPr>
          <p:nvPr>
            <p:ph type="title"/>
          </p:nvPr>
        </p:nvSpPr>
        <p:spPr>
          <a:xfrm>
            <a:off x="600364" y="121911"/>
            <a:ext cx="10532995" cy="598978"/>
          </a:xfrm>
        </p:spPr>
        <p:txBody>
          <a:bodyPr>
            <a:normAutofit fontScale="90000"/>
          </a:bodyPr>
          <a:lstStyle/>
          <a:p>
            <a:r>
              <a:rPr kumimoji="1" lang="ja-JP" altLang="en-US" b="1" dirty="0"/>
              <a:t>もくじ</a:t>
            </a:r>
          </a:p>
        </p:txBody>
      </p:sp>
      <p:sp>
        <p:nvSpPr>
          <p:cNvPr id="2" name="文本框 1">
            <a:extLst>
              <a:ext uri="{FF2B5EF4-FFF2-40B4-BE49-F238E27FC236}">
                <a16:creationId xmlns:a16="http://schemas.microsoft.com/office/drawing/2014/main" id="{04E95D66-F50E-FE40-7960-D2AD707F480B}"/>
              </a:ext>
            </a:extLst>
          </p:cNvPr>
          <p:cNvSpPr txBox="1"/>
          <p:nvPr/>
        </p:nvSpPr>
        <p:spPr>
          <a:xfrm>
            <a:off x="600364" y="995207"/>
            <a:ext cx="3874779" cy="5478423"/>
          </a:xfrm>
          <a:prstGeom prst="rect">
            <a:avLst/>
          </a:prstGeom>
          <a:noFill/>
        </p:spPr>
        <p:txBody>
          <a:bodyPr wrap="square" rtlCol="0">
            <a:spAutoFit/>
          </a:bodyPr>
          <a:lstStyle/>
          <a:p>
            <a:r>
              <a:rPr lang="en-US" altLang="zh-CN" sz="1400" dirty="0">
                <a:solidFill>
                  <a:schemeClr val="bg1">
                    <a:lumMod val="65000"/>
                  </a:schemeClr>
                </a:solidFill>
              </a:rPr>
              <a:t>ABSTRACT</a:t>
            </a:r>
          </a:p>
          <a:p>
            <a:endParaRPr lang="en-US" altLang="zh-CN" sz="1400" dirty="0">
              <a:solidFill>
                <a:schemeClr val="bg1">
                  <a:lumMod val="50000"/>
                </a:schemeClr>
              </a:solidFill>
            </a:endParaRPr>
          </a:p>
          <a:p>
            <a:r>
              <a:rPr lang="en-US" altLang="zh-CN" sz="1400" dirty="0">
                <a:solidFill>
                  <a:schemeClr val="bg1">
                    <a:lumMod val="65000"/>
                  </a:schemeClr>
                </a:solidFill>
              </a:rPr>
              <a:t>1. INTRODUCTION</a:t>
            </a:r>
          </a:p>
          <a:p>
            <a:endParaRPr lang="en-US" altLang="zh-CN" sz="1400" dirty="0">
              <a:solidFill>
                <a:schemeClr val="bg1">
                  <a:lumMod val="65000"/>
                </a:schemeClr>
              </a:solidFill>
            </a:endParaRPr>
          </a:p>
          <a:p>
            <a:r>
              <a:rPr lang="en-US" altLang="zh-CN" sz="1400" dirty="0">
                <a:solidFill>
                  <a:schemeClr val="bg1">
                    <a:lumMod val="65000"/>
                  </a:schemeClr>
                </a:solidFill>
              </a:rPr>
              <a:t>2. PRELIMINARIES</a:t>
            </a:r>
          </a:p>
          <a:p>
            <a:r>
              <a:rPr lang="en-US" altLang="zh-CN" sz="1400" dirty="0">
                <a:solidFill>
                  <a:schemeClr val="bg1">
                    <a:lumMod val="65000"/>
                  </a:schemeClr>
                </a:solidFill>
              </a:rPr>
              <a:t>   </a:t>
            </a:r>
            <a:r>
              <a:rPr lang="en-US" altLang="zh-CN" sz="1400" dirty="0"/>
              <a:t> </a:t>
            </a:r>
            <a:r>
              <a:rPr lang="en-US" altLang="zh-CN" sz="1400" dirty="0">
                <a:solidFill>
                  <a:schemeClr val="bg1">
                    <a:lumMod val="65000"/>
                  </a:schemeClr>
                </a:solidFill>
              </a:rPr>
              <a:t>2.1 Overview of the Digital Annealer</a:t>
            </a:r>
          </a:p>
          <a:p>
            <a:endParaRPr lang="en-US" altLang="zh-CN" sz="1400" dirty="0">
              <a:solidFill>
                <a:schemeClr val="bg1">
                  <a:lumMod val="65000"/>
                </a:schemeClr>
              </a:solidFill>
            </a:endParaRPr>
          </a:p>
          <a:p>
            <a:r>
              <a:rPr lang="en-US" altLang="zh-CN" sz="1400" dirty="0">
                <a:solidFill>
                  <a:schemeClr val="bg1">
                    <a:lumMod val="65000"/>
                  </a:schemeClr>
                </a:solidFill>
              </a:rPr>
              <a:t>3. EXACT PENALTY METHODS</a:t>
            </a:r>
          </a:p>
          <a:p>
            <a:r>
              <a:rPr lang="en-US" altLang="zh-CN" sz="1400" dirty="0">
                <a:solidFill>
                  <a:schemeClr val="bg1">
                    <a:lumMod val="65000"/>
                  </a:schemeClr>
                </a:solidFill>
              </a:rPr>
              <a:t>    3.1 Sum of Coefficients Absolute Values</a:t>
            </a:r>
          </a:p>
          <a:p>
            <a:r>
              <a:rPr lang="en-US" altLang="zh-CN" sz="1400" dirty="0">
                <a:solidFill>
                  <a:schemeClr val="bg1">
                    <a:lumMod val="65000"/>
                  </a:schemeClr>
                </a:solidFill>
              </a:rPr>
              <a:t>    3.2 </a:t>
            </a:r>
            <a:r>
              <a:rPr lang="en-US" altLang="zh-CN" sz="1400" dirty="0" err="1">
                <a:solidFill>
                  <a:schemeClr val="bg1">
                    <a:lumMod val="65000"/>
                  </a:schemeClr>
                </a:solidFill>
              </a:rPr>
              <a:t>Posiform-negaform</a:t>
            </a:r>
            <a:endParaRPr lang="en-US" altLang="zh-CN" sz="1400" dirty="0">
              <a:solidFill>
                <a:schemeClr val="bg1">
                  <a:lumMod val="65000"/>
                </a:schemeClr>
              </a:solidFill>
            </a:endParaRPr>
          </a:p>
          <a:p>
            <a:r>
              <a:rPr lang="en-US" altLang="zh-CN" sz="1400" dirty="0">
                <a:solidFill>
                  <a:schemeClr val="bg1">
                    <a:lumMod val="65000"/>
                  </a:schemeClr>
                </a:solidFill>
              </a:rPr>
              <a:t>    3.3 Verma-Lewis</a:t>
            </a:r>
          </a:p>
          <a:p>
            <a:endParaRPr lang="en-US" altLang="zh-CN" sz="1400" dirty="0">
              <a:solidFill>
                <a:schemeClr val="bg1">
                  <a:lumMod val="65000"/>
                </a:schemeClr>
              </a:solidFill>
            </a:endParaRPr>
          </a:p>
          <a:p>
            <a:r>
              <a:rPr lang="en-US" altLang="zh-CN" sz="1400" dirty="0">
                <a:solidFill>
                  <a:schemeClr val="bg1">
                    <a:lumMod val="65000"/>
                  </a:schemeClr>
                </a:solidFill>
              </a:rPr>
              <a:t>4. SEQUENTIAL PENALTY METHODS</a:t>
            </a:r>
          </a:p>
          <a:p>
            <a:r>
              <a:rPr lang="en-US" altLang="zh-CN" sz="1400" dirty="0">
                <a:solidFill>
                  <a:schemeClr val="bg1">
                    <a:lumMod val="65000"/>
                  </a:schemeClr>
                </a:solidFill>
              </a:rPr>
              <a:t>    4.1 Sequential Penalty Method</a:t>
            </a:r>
          </a:p>
          <a:p>
            <a:r>
              <a:rPr lang="en-US" altLang="zh-CN" sz="1400" dirty="0">
                <a:solidFill>
                  <a:schemeClr val="bg1">
                    <a:lumMod val="65000"/>
                  </a:schemeClr>
                </a:solidFill>
              </a:rPr>
              <a:t>    4.2 Scaled-sequential Penalty Method</a:t>
            </a:r>
          </a:p>
          <a:p>
            <a:r>
              <a:rPr lang="en-US" altLang="zh-CN" sz="1400" dirty="0">
                <a:solidFill>
                  <a:schemeClr val="bg1">
                    <a:lumMod val="65000"/>
                  </a:schemeClr>
                </a:solidFill>
              </a:rPr>
              <a:t>    4.3 Binary Search Penalty Method</a:t>
            </a:r>
          </a:p>
          <a:p>
            <a:endParaRPr lang="en-US" altLang="zh-CN" sz="1400" dirty="0">
              <a:solidFill>
                <a:schemeClr val="bg1">
                  <a:lumMod val="65000"/>
                </a:schemeClr>
              </a:solidFill>
            </a:endParaRPr>
          </a:p>
          <a:p>
            <a:r>
              <a:rPr lang="en-US" altLang="zh-CN" sz="1400" dirty="0"/>
              <a:t>5. FORMULATION OF QUBO PROBLEMS</a:t>
            </a:r>
          </a:p>
          <a:p>
            <a:r>
              <a:rPr lang="en-US" altLang="zh-CN" sz="1400" dirty="0">
                <a:solidFill>
                  <a:schemeClr val="bg1">
                    <a:lumMod val="65000"/>
                  </a:schemeClr>
                </a:solidFill>
              </a:rPr>
              <a:t>    </a:t>
            </a:r>
            <a:r>
              <a:rPr lang="en-US" altLang="zh-CN" sz="1400" dirty="0"/>
              <a:t>5.1 Minimum Cut Problem</a:t>
            </a:r>
          </a:p>
          <a:p>
            <a:r>
              <a:rPr lang="en-US" altLang="zh-CN" sz="1400" dirty="0"/>
              <a:t>    5.2 Travelling Salesman Problem</a:t>
            </a:r>
          </a:p>
          <a:p>
            <a:r>
              <a:rPr lang="en-US" altLang="zh-CN" sz="1400" dirty="0"/>
              <a:t>    5.3 Multi-dimensional 0-1 Knapsack Problem</a:t>
            </a:r>
          </a:p>
          <a:p>
            <a:endParaRPr lang="en-US" altLang="zh-CN" sz="1400" dirty="0">
              <a:solidFill>
                <a:schemeClr val="bg1">
                  <a:lumMod val="65000"/>
                </a:schemeClr>
              </a:solidFill>
            </a:endParaRPr>
          </a:p>
          <a:p>
            <a:r>
              <a:rPr lang="en-US" altLang="zh-CN" sz="1400" dirty="0">
                <a:solidFill>
                  <a:schemeClr val="bg1">
                    <a:lumMod val="65000"/>
                  </a:schemeClr>
                </a:solidFill>
              </a:rPr>
              <a:t>6. EXPERIMENTAL SETTINGS</a:t>
            </a:r>
          </a:p>
          <a:p>
            <a:r>
              <a:rPr lang="en-US" altLang="zh-CN" sz="1400" dirty="0">
                <a:solidFill>
                  <a:schemeClr val="bg1">
                    <a:lumMod val="65000"/>
                  </a:schemeClr>
                </a:solidFill>
              </a:rPr>
              <a:t>    6.1 Parameter Setting</a:t>
            </a:r>
          </a:p>
          <a:p>
            <a:r>
              <a:rPr lang="en-US" altLang="zh-CN" sz="1400" dirty="0">
                <a:solidFill>
                  <a:schemeClr val="bg1">
                    <a:lumMod val="65000"/>
                  </a:schemeClr>
                </a:solidFill>
              </a:rPr>
              <a:t>    6.2 Performance Measures</a:t>
            </a:r>
          </a:p>
        </p:txBody>
      </p:sp>
      <p:sp>
        <p:nvSpPr>
          <p:cNvPr id="10" name="文本框 9">
            <a:extLst>
              <a:ext uri="{FF2B5EF4-FFF2-40B4-BE49-F238E27FC236}">
                <a16:creationId xmlns:a16="http://schemas.microsoft.com/office/drawing/2014/main" id="{6890892A-8DF5-1708-BC41-1052D154D93A}"/>
              </a:ext>
            </a:extLst>
          </p:cNvPr>
          <p:cNvSpPr txBox="1"/>
          <p:nvPr/>
        </p:nvSpPr>
        <p:spPr>
          <a:xfrm>
            <a:off x="5866861" y="1096332"/>
            <a:ext cx="6096000" cy="1169551"/>
          </a:xfrm>
          <a:prstGeom prst="rect">
            <a:avLst/>
          </a:prstGeom>
          <a:noFill/>
        </p:spPr>
        <p:txBody>
          <a:bodyPr wrap="square">
            <a:spAutoFit/>
          </a:bodyPr>
          <a:lstStyle/>
          <a:p>
            <a:r>
              <a:rPr lang="en-US" altLang="zh-CN" sz="1400" dirty="0">
                <a:solidFill>
                  <a:schemeClr val="bg1">
                    <a:lumMod val="65000"/>
                  </a:schemeClr>
                </a:solidFill>
              </a:rPr>
              <a:t>7. RESULTS</a:t>
            </a:r>
          </a:p>
          <a:p>
            <a:r>
              <a:rPr lang="en-US" altLang="zh-CN" sz="1400" dirty="0">
                <a:solidFill>
                  <a:schemeClr val="bg1">
                    <a:lumMod val="65000"/>
                  </a:schemeClr>
                </a:solidFill>
              </a:rPr>
              <a:t>    7.1 Results for Exact Penalty Methods</a:t>
            </a:r>
          </a:p>
          <a:p>
            <a:r>
              <a:rPr lang="en-US" altLang="zh-CN" sz="1400" dirty="0">
                <a:solidFill>
                  <a:schemeClr val="bg1">
                    <a:lumMod val="65000"/>
                  </a:schemeClr>
                </a:solidFill>
              </a:rPr>
              <a:t>    7.2 Results for Sequential Penalty Methods</a:t>
            </a:r>
          </a:p>
          <a:p>
            <a:endParaRPr lang="en-US" altLang="zh-CN" sz="1400" dirty="0">
              <a:solidFill>
                <a:schemeClr val="bg1">
                  <a:lumMod val="65000"/>
                </a:schemeClr>
              </a:solidFill>
            </a:endParaRPr>
          </a:p>
          <a:p>
            <a:r>
              <a:rPr lang="en-US" altLang="zh-CN" sz="1400" dirty="0">
                <a:solidFill>
                  <a:schemeClr val="bg1">
                    <a:lumMod val="65000"/>
                  </a:schemeClr>
                </a:solidFill>
              </a:rPr>
              <a:t>8. CONCLUSIONS</a:t>
            </a:r>
            <a:endParaRPr lang="zh-CN" altLang="en-US" sz="1400" dirty="0">
              <a:solidFill>
                <a:schemeClr val="bg1">
                  <a:lumMod val="65000"/>
                </a:schemeClr>
              </a:solidFill>
            </a:endParaRPr>
          </a:p>
        </p:txBody>
      </p:sp>
    </p:spTree>
    <p:extLst>
      <p:ext uri="{BB962C8B-B14F-4D97-AF65-F5344CB8AC3E}">
        <p14:creationId xmlns:p14="http://schemas.microsoft.com/office/powerpoint/2010/main" val="368514495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B6E63BE0-41B0-D57E-83CC-FD72E86CDDD2}"/>
              </a:ext>
            </a:extLst>
          </p:cNvPr>
          <p:cNvSpPr/>
          <p:nvPr/>
        </p:nvSpPr>
        <p:spPr>
          <a:xfrm>
            <a:off x="600364" y="992202"/>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63F05CBC-F035-ABE3-FD33-789197C7B356}"/>
              </a:ext>
            </a:extLst>
          </p:cNvPr>
          <p:cNvSpPr>
            <a:spLocks noGrp="1"/>
          </p:cNvSpPr>
          <p:nvPr>
            <p:ph type="title"/>
          </p:nvPr>
        </p:nvSpPr>
        <p:spPr>
          <a:xfrm>
            <a:off x="600364" y="202150"/>
            <a:ext cx="10532995" cy="598978"/>
          </a:xfrm>
        </p:spPr>
        <p:txBody>
          <a:bodyPr>
            <a:normAutofit fontScale="90000"/>
          </a:bodyPr>
          <a:lstStyle/>
          <a:p>
            <a:r>
              <a:rPr lang="en-US" altLang="zh-CN" sz="4400" dirty="0"/>
              <a:t>Minimum Cut Problem</a:t>
            </a:r>
          </a:p>
        </p:txBody>
      </p:sp>
      <p:sp>
        <p:nvSpPr>
          <p:cNvPr id="3" name="文本框 2">
            <a:extLst>
              <a:ext uri="{FF2B5EF4-FFF2-40B4-BE49-F238E27FC236}">
                <a16:creationId xmlns:a16="http://schemas.microsoft.com/office/drawing/2014/main" id="{95E57888-EDE5-0631-4F17-8F952C9EB9FE}"/>
              </a:ext>
            </a:extLst>
          </p:cNvPr>
          <p:cNvSpPr txBox="1"/>
          <p:nvPr/>
        </p:nvSpPr>
        <p:spPr>
          <a:xfrm>
            <a:off x="600364" y="1238694"/>
            <a:ext cx="11591636" cy="646331"/>
          </a:xfrm>
          <a:prstGeom prst="rect">
            <a:avLst/>
          </a:prstGeom>
          <a:noFill/>
        </p:spPr>
        <p:txBody>
          <a:bodyPr wrap="square">
            <a:spAutoFit/>
          </a:bodyPr>
          <a:lstStyle/>
          <a:p>
            <a:r>
              <a:rPr lang="ja-JP" altLang="en-US" b="0" i="0" dirty="0">
                <a:solidFill>
                  <a:srgbClr val="374151"/>
                </a:solidFill>
                <a:effectLst/>
                <a:latin typeface="Söhne"/>
              </a:rPr>
              <a:t>無向グラフの頂点を</a:t>
            </a:r>
            <a:r>
              <a:rPr lang="en-US" altLang="ja-JP" b="1" i="0" dirty="0">
                <a:solidFill>
                  <a:srgbClr val="374151"/>
                </a:solidFill>
                <a:effectLst/>
                <a:latin typeface="Söhne"/>
              </a:rPr>
              <a:t>2</a:t>
            </a:r>
            <a:r>
              <a:rPr lang="ja-JP" altLang="en-US" b="1" i="0" dirty="0">
                <a:solidFill>
                  <a:srgbClr val="374151"/>
                </a:solidFill>
                <a:effectLst/>
                <a:latin typeface="Söhne"/>
              </a:rPr>
              <a:t>つ</a:t>
            </a:r>
            <a:r>
              <a:rPr lang="ja-JP" altLang="en-US" b="0" i="0" dirty="0">
                <a:solidFill>
                  <a:srgbClr val="374151"/>
                </a:solidFill>
                <a:effectLst/>
                <a:latin typeface="Söhne"/>
              </a:rPr>
              <a:t>の等しい大きさの部分集合に分割し（各部分集合の頂点数が等しい）、</a:t>
            </a:r>
            <a:endParaRPr lang="en-US" altLang="ja-JP" b="0" i="0" dirty="0">
              <a:solidFill>
                <a:srgbClr val="374151"/>
              </a:solidFill>
              <a:effectLst/>
              <a:latin typeface="Söhne"/>
            </a:endParaRPr>
          </a:p>
          <a:p>
            <a:r>
              <a:rPr lang="ja-JP" altLang="en-US" b="0" i="0" dirty="0">
                <a:solidFill>
                  <a:srgbClr val="374151"/>
                </a:solidFill>
                <a:effectLst/>
                <a:latin typeface="Söhne"/>
              </a:rPr>
              <a:t>異なる部分集合に属する</a:t>
            </a:r>
            <a:r>
              <a:rPr lang="ja-JP" altLang="en-US" b="1" i="0" dirty="0">
                <a:solidFill>
                  <a:srgbClr val="374151"/>
                </a:solidFill>
                <a:effectLst/>
                <a:latin typeface="Söhne"/>
              </a:rPr>
              <a:t>頂点間の辺の重み</a:t>
            </a:r>
            <a:r>
              <a:rPr lang="ja-JP" altLang="en-US" b="0" i="0" dirty="0">
                <a:solidFill>
                  <a:srgbClr val="374151"/>
                </a:solidFill>
                <a:effectLst/>
                <a:latin typeface="Söhne"/>
              </a:rPr>
              <a:t>の合計を</a:t>
            </a:r>
            <a:r>
              <a:rPr lang="ja-JP" altLang="en-US" b="1" dirty="0">
                <a:solidFill>
                  <a:srgbClr val="374151"/>
                </a:solidFill>
                <a:effectLst/>
                <a:latin typeface="Söhne"/>
              </a:rPr>
              <a:t>最小化</a:t>
            </a:r>
            <a:r>
              <a:rPr lang="ja-JP" altLang="en-US" b="0" i="0" dirty="0">
                <a:solidFill>
                  <a:srgbClr val="374151"/>
                </a:solidFill>
                <a:effectLst/>
                <a:latin typeface="Söhne"/>
              </a:rPr>
              <a:t>する組み合わせ最適化問題</a:t>
            </a:r>
            <a:endParaRPr lang="zh-CN" altLang="en-US" dirty="0"/>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7407519F-A3B0-EE0C-B0A7-9568A107F559}"/>
                  </a:ext>
                </a:extLst>
              </p:cNvPr>
              <p:cNvSpPr txBox="1"/>
              <p:nvPr/>
            </p:nvSpPr>
            <p:spPr>
              <a:xfrm>
                <a:off x="600364" y="2247900"/>
                <a:ext cx="8548494" cy="4544064"/>
              </a:xfrm>
              <a:prstGeom prst="rect">
                <a:avLst/>
              </a:prstGeom>
              <a:noFill/>
            </p:spPr>
            <p:txBody>
              <a:bodyPr wrap="none" rtlCol="0">
                <a:spAutoFit/>
              </a:bodyPr>
              <a:lstStyle/>
              <a:p>
                <a14:m>
                  <m:oMath xmlns:m="http://schemas.openxmlformats.org/officeDocument/2006/math">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𝑒</m:t>
                        </m:r>
                      </m:e>
                      <m:sub>
                        <m:r>
                          <a:rPr lang="en-US" altLang="ja-JP" b="0" i="1" smtClean="0">
                            <a:latin typeface="Cambria Math" panose="02040503050406030204" pitchFamily="18" charset="0"/>
                          </a:rPr>
                          <m:t>𝑖</m:t>
                        </m:r>
                        <m:r>
                          <a:rPr lang="en-US" altLang="ja-JP" b="0" i="1" smtClean="0">
                            <a:latin typeface="Cambria Math" panose="02040503050406030204" pitchFamily="18" charset="0"/>
                          </a:rPr>
                          <m:t>,</m:t>
                        </m:r>
                        <m:r>
                          <a:rPr lang="en-US" altLang="ja-JP" b="0" i="1" smtClean="0">
                            <a:latin typeface="Cambria Math" panose="02040503050406030204" pitchFamily="18" charset="0"/>
                          </a:rPr>
                          <m:t>𝑗</m:t>
                        </m:r>
                      </m:sub>
                    </m:sSub>
                    <m:r>
                      <a:rPr lang="ja-JP" altLang="en-US" i="1">
                        <a:latin typeface="Cambria Math" panose="02040503050406030204" pitchFamily="18" charset="0"/>
                      </a:rPr>
                      <m:t>：</m:t>
                    </m:r>
                  </m:oMath>
                </a14:m>
                <a:r>
                  <a:rPr lang="ja-JP" altLang="en-US" dirty="0"/>
                  <a:t>頂点</a:t>
                </a:r>
                <a14:m>
                  <m:oMath xmlns:m="http://schemas.openxmlformats.org/officeDocument/2006/math">
                    <m:r>
                      <a:rPr lang="en-US" altLang="ja-JP" b="0" i="1" smtClean="0">
                        <a:latin typeface="Cambria Math" panose="02040503050406030204" pitchFamily="18" charset="0"/>
                      </a:rPr>
                      <m:t>𝑖</m:t>
                    </m:r>
                  </m:oMath>
                </a14:m>
                <a:r>
                  <a:rPr lang="ja-JP" altLang="en-US" dirty="0"/>
                  <a:t>と頂点</a:t>
                </a:r>
                <a14:m>
                  <m:oMath xmlns:m="http://schemas.openxmlformats.org/officeDocument/2006/math">
                    <m:r>
                      <a:rPr lang="en-US" altLang="ja-JP" b="0" i="1" smtClean="0">
                        <a:latin typeface="Cambria Math" panose="02040503050406030204" pitchFamily="18" charset="0"/>
                      </a:rPr>
                      <m:t>𝑗</m:t>
                    </m:r>
                  </m:oMath>
                </a14:m>
                <a:r>
                  <a:rPr lang="ja-JP" altLang="en-US" dirty="0"/>
                  <a:t>のエッジの重み</a:t>
                </a:r>
                <a:endParaRPr lang="en-US" altLang="ja-JP" dirty="0"/>
              </a:p>
              <a:p>
                <a:endParaRPr lang="en-US" altLang="ja-JP" dirty="0"/>
              </a:p>
              <a:p>
                <a:endParaRPr lang="en-US" altLang="ja-JP" dirty="0"/>
              </a:p>
              <a:p>
                <a:r>
                  <a:rPr lang="ja-JP" altLang="en-US" dirty="0"/>
                  <a:t>頂点</a:t>
                </a:r>
                <a14:m>
                  <m:oMath xmlns:m="http://schemas.openxmlformats.org/officeDocument/2006/math">
                    <m:r>
                      <a:rPr lang="en-US" altLang="ja-JP" b="0" i="1" smtClean="0">
                        <a:latin typeface="Cambria Math" panose="02040503050406030204" pitchFamily="18" charset="0"/>
                      </a:rPr>
                      <m:t>𝑖</m:t>
                    </m:r>
                  </m:oMath>
                </a14:m>
                <a:r>
                  <a:rPr lang="ja-JP" altLang="en-US" dirty="0"/>
                  <a:t>に対して：</a:t>
                </a:r>
                <a:endParaRPr lang="en-US" altLang="ja-JP" dirty="0"/>
              </a:p>
              <a:p>
                <a:r>
                  <a:rPr lang="ja-JP" altLang="en-US" dirty="0"/>
                  <a:t>バイナリ変数</a:t>
                </a:r>
                <a14:m>
                  <m:oMath xmlns:m="http://schemas.openxmlformats.org/officeDocument/2006/math">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𝑖</m:t>
                        </m:r>
                      </m:sub>
                    </m:sSub>
                    <m:d>
                      <m:dPr>
                        <m:begChr m:val="{"/>
                        <m:endChr m:val=""/>
                        <m:ctrlPr>
                          <a:rPr lang="en-US" altLang="ja-JP" i="1" smtClean="0">
                            <a:latin typeface="Cambria Math" panose="02040503050406030204" pitchFamily="18" charset="0"/>
                          </a:rPr>
                        </m:ctrlPr>
                      </m:dPr>
                      <m:e>
                        <m:eqArr>
                          <m:eqArrPr>
                            <m:ctrlPr>
                              <a:rPr lang="en-US" altLang="ja-JP" i="1" smtClean="0">
                                <a:latin typeface="Cambria Math" panose="02040503050406030204" pitchFamily="18" charset="0"/>
                              </a:rPr>
                            </m:ctrlPr>
                          </m:eqArrPr>
                          <m:e>
                            <m:r>
                              <a:rPr lang="en-US" altLang="ja-JP" b="0" i="1" smtClean="0">
                                <a:latin typeface="Cambria Math" panose="02040503050406030204" pitchFamily="18" charset="0"/>
                              </a:rPr>
                              <m:t>1,</m:t>
                            </m:r>
                            <m:r>
                              <a:rPr lang="en-US" altLang="ja-JP" b="0" i="1" smtClean="0">
                                <a:latin typeface="Cambria Math" panose="02040503050406030204" pitchFamily="18" charset="0"/>
                              </a:rPr>
                              <m:t>𝑠𝑢𝑏𝑠𝑒𝑡</m:t>
                            </m:r>
                            <m:r>
                              <a:rPr lang="en-US" altLang="ja-JP" b="0" i="1" smtClean="0">
                                <a:latin typeface="Cambria Math" panose="02040503050406030204" pitchFamily="18" charset="0"/>
                              </a:rPr>
                              <m:t>1</m:t>
                            </m:r>
                            <m:r>
                              <a:rPr lang="ja-JP" altLang="en-US" i="1">
                                <a:latin typeface="Cambria Math" panose="02040503050406030204" pitchFamily="18" charset="0"/>
                              </a:rPr>
                              <m:t>に</m:t>
                            </m:r>
                            <m:r>
                              <a:rPr lang="ja-JP" altLang="en-US" i="1" smtClean="0">
                                <a:latin typeface="Cambria Math" panose="02040503050406030204" pitchFamily="18" charset="0"/>
                              </a:rPr>
                              <m:t>属する</m:t>
                            </m:r>
                          </m:e>
                          <m:e>
                            <m:r>
                              <a:rPr lang="en-US" altLang="ja-JP" b="0" i="1" smtClean="0">
                                <a:latin typeface="Cambria Math" panose="02040503050406030204" pitchFamily="18" charset="0"/>
                              </a:rPr>
                              <m:t>0, </m:t>
                            </m:r>
                            <m:r>
                              <a:rPr lang="en-US" altLang="ja-JP" b="0" i="1" smtClean="0">
                                <a:latin typeface="Cambria Math" panose="02040503050406030204" pitchFamily="18" charset="0"/>
                              </a:rPr>
                              <m:t>𝑠𝑢𝑏𝑠𝑒𝑡</m:t>
                            </m:r>
                            <m:r>
                              <a:rPr lang="en-US" altLang="ja-JP" b="0" i="1" smtClean="0">
                                <a:latin typeface="Cambria Math" panose="02040503050406030204" pitchFamily="18" charset="0"/>
                              </a:rPr>
                              <m:t>2</m:t>
                            </m:r>
                            <m:r>
                              <a:rPr lang="ja-JP" altLang="en-US" i="1">
                                <a:latin typeface="Cambria Math" panose="02040503050406030204" pitchFamily="18" charset="0"/>
                              </a:rPr>
                              <m:t>に</m:t>
                            </m:r>
                            <m:r>
                              <a:rPr lang="ja-JP" altLang="en-US" i="1" smtClean="0">
                                <a:latin typeface="Cambria Math" panose="02040503050406030204" pitchFamily="18" charset="0"/>
                              </a:rPr>
                              <m:t>属する</m:t>
                            </m:r>
                          </m:e>
                        </m:eqArr>
                      </m:e>
                    </m:d>
                  </m:oMath>
                </a14:m>
                <a:endParaRPr lang="en-US" altLang="zh-CN" dirty="0"/>
              </a:p>
              <a:p>
                <a:endParaRPr lang="en-US" altLang="zh-CN" dirty="0"/>
              </a:p>
              <a:p>
                <a:r>
                  <a:rPr lang="ja-JP" altLang="en-US" dirty="0"/>
                  <a:t>目的関数：</a:t>
                </a:r>
                <a:endParaRPr lang="en-US" altLang="ja-JP" dirty="0"/>
              </a:p>
              <a:p>
                <a:pPr/>
                <a14:m>
                  <m:oMathPara xmlns:m="http://schemas.openxmlformats.org/officeDocument/2006/math">
                    <m:oMathParaPr>
                      <m:jc m:val="centerGroup"/>
                    </m:oMathParaPr>
                    <m:oMath xmlns:m="http://schemas.openxmlformats.org/officeDocument/2006/math">
                      <m:func>
                        <m:funcPr>
                          <m:ctrlPr>
                            <a:rPr lang="en-US" altLang="zh-CN" i="1" smtClean="0">
                              <a:latin typeface="Cambria Math" panose="02040503050406030204" pitchFamily="18" charset="0"/>
                            </a:rPr>
                          </m:ctrlPr>
                        </m:funcPr>
                        <m:fName>
                          <m:limLow>
                            <m:limLowPr>
                              <m:ctrlPr>
                                <a:rPr lang="en-US" altLang="zh-CN" i="1" smtClean="0">
                                  <a:latin typeface="Cambria Math" panose="02040503050406030204" pitchFamily="18" charset="0"/>
                                </a:rPr>
                              </m:ctrlPr>
                            </m:limLowPr>
                            <m:e>
                              <m:r>
                                <m:rPr>
                                  <m:sty m:val="p"/>
                                </m:rPr>
                                <a:rPr lang="en-US" altLang="zh-CN" i="0" smtClean="0">
                                  <a:latin typeface="Cambria Math" panose="02040503050406030204" pitchFamily="18" charset="0"/>
                                </a:rPr>
                                <m:t>min</m:t>
                              </m:r>
                            </m:e>
                            <m:lim/>
                          </m:limLow>
                        </m:fName>
                        <m:e>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e>
                      </m:func>
                      <m:r>
                        <a:rPr lang="en-US" altLang="zh-CN" b="0" i="1" smtClean="0">
                          <a:latin typeface="Cambria Math" panose="02040503050406030204" pitchFamily="18" charset="0"/>
                        </a:rPr>
                        <m:t>=</m:t>
                      </m:r>
                      <m:nary>
                        <m:naryPr>
                          <m:chr m:val="∑"/>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𝑛</m:t>
                          </m:r>
                        </m:sup>
                        <m:e>
                          <m:nary>
                            <m:naryPr>
                              <m:chr m:val="∑"/>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𝑗</m:t>
                              </m:r>
                              <m:r>
                                <a:rPr lang="en-US" altLang="zh-CN" b="0" i="1" smtClean="0">
                                  <a:latin typeface="Cambria Math" panose="02040503050406030204" pitchFamily="18" charset="0"/>
                                </a:rPr>
                                <m:t>=</m:t>
                              </m:r>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𝑛</m:t>
                              </m:r>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𝑒</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sub>
                              </m:s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sub>
                              </m:sSub>
                            </m:e>
                          </m:nary>
                        </m:e>
                      </m:nary>
                      <m:r>
                        <a:rPr lang="en-US" altLang="zh-CN" b="0" i="1" smtClean="0">
                          <a:latin typeface="Cambria Math" panose="02040503050406030204" pitchFamily="18" charset="0"/>
                        </a:rPr>
                        <m:t>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sub>
                      </m:sSub>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eqArr>
                            <m:eqArrPr>
                              <m:ctrlPr>
                                <a:rPr lang="en-US" altLang="zh-CN" b="0" i="1" smtClean="0">
                                  <a:latin typeface="Cambria Math" panose="02040503050406030204" pitchFamily="18" charset="0"/>
                                </a:rPr>
                              </m:ctrlPr>
                            </m:eqArrPr>
                            <m:e>
                              <m:r>
                                <a:rPr lang="en-US" altLang="zh-CN" b="0" i="1" smtClean="0">
                                  <a:latin typeface="Cambria Math" panose="02040503050406030204" pitchFamily="18" charset="0"/>
                                </a:rPr>
                                <m:t>0,</m:t>
                              </m:r>
                              <m:r>
                                <a:rPr lang="en-US" altLang="zh-CN" b="0" i="1" smtClean="0">
                                  <a:latin typeface="Cambria Math" panose="02040503050406030204" pitchFamily="18" charset="0"/>
                                </a:rPr>
                                <m:t>𝑖𝑓</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𝑗</m:t>
                                  </m:r>
                                </m:sub>
                              </m:sSub>
                              <m:r>
                                <a:rPr lang="ja-JP" altLang="en-US" i="1">
                                  <a:latin typeface="Cambria Math" panose="02040503050406030204" pitchFamily="18" charset="0"/>
                                </a:rPr>
                                <m:t>（</m:t>
                              </m:r>
                              <m:r>
                                <a:rPr lang="ja-JP" altLang="en-US" i="1" smtClean="0">
                                  <a:latin typeface="Cambria Math" panose="02040503050406030204" pitchFamily="18" charset="0"/>
                                </a:rPr>
                                <m:t>同じ</m:t>
                              </m:r>
                              <m:r>
                                <a:rPr lang="ja-JP" altLang="en-US" i="1">
                                  <a:latin typeface="Cambria Math" panose="02040503050406030204" pitchFamily="18" charset="0"/>
                                </a:rPr>
                                <m:t>部分集合</m:t>
                              </m:r>
                              <m:r>
                                <a:rPr lang="ja-JP" altLang="en-US" i="1" smtClean="0">
                                  <a:latin typeface="Cambria Math" panose="02040503050406030204" pitchFamily="18" charset="0"/>
                                </a:rPr>
                                <m:t>に</m:t>
                              </m:r>
                              <m:r>
                                <a:rPr lang="ja-JP" altLang="en-US" i="1">
                                  <a:latin typeface="Cambria Math" panose="02040503050406030204" pitchFamily="18" charset="0"/>
                                </a:rPr>
                                <m:t>属する）</m:t>
                              </m:r>
                            </m:e>
                            <m:e>
                              <m:r>
                                <a:rPr lang="en-US" altLang="zh-CN" b="0" i="1" smtClean="0">
                                  <a:latin typeface="Cambria Math" panose="02040503050406030204" pitchFamily="18" charset="0"/>
                                </a:rPr>
                                <m:t>1,</m:t>
                              </m:r>
                              <m:r>
                                <a:rPr lang="en-US" altLang="zh-CN" b="0" i="1" smtClean="0">
                                  <a:latin typeface="Cambria Math" panose="02040503050406030204" pitchFamily="18" charset="0"/>
                                </a:rPr>
                                <m:t>𝑖𝑓</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𝑥</m:t>
                                  </m:r>
                                </m:e>
                                <m:sub>
                                  <m:r>
                                    <a:rPr lang="en-US" altLang="zh-CN" b="0" i="1" smtClean="0">
                                      <a:latin typeface="Cambria Math" panose="02040503050406030204" pitchFamily="18" charset="0"/>
                                      <a:ea typeface="Cambria Math" panose="02040503050406030204" pitchFamily="18" charset="0"/>
                                    </a:rPr>
                                    <m:t>𝑗</m:t>
                                  </m:r>
                                </m:sub>
                              </m:sSub>
                              <m:r>
                                <a:rPr lang="ja-JP" altLang="en-US" i="1">
                                  <a:latin typeface="Cambria Math" panose="02040503050406030204" pitchFamily="18" charset="0"/>
                                  <a:ea typeface="Cambria Math" panose="02040503050406030204" pitchFamily="18" charset="0"/>
                                </a:rPr>
                                <m:t>（</m:t>
                              </m:r>
                              <m:r>
                                <a:rPr lang="ja-JP" altLang="en-US" i="1" smtClean="0">
                                  <a:latin typeface="Cambria Math" panose="02040503050406030204" pitchFamily="18" charset="0"/>
                                  <a:ea typeface="Cambria Math" panose="02040503050406030204" pitchFamily="18" charset="0"/>
                                </a:rPr>
                                <m:t>異なる</m:t>
                              </m:r>
                              <m:r>
                                <a:rPr lang="ja-JP" altLang="en-US" i="1">
                                  <a:latin typeface="Cambria Math" panose="02040503050406030204" pitchFamily="18" charset="0"/>
                                  <a:ea typeface="Cambria Math" panose="02040503050406030204" pitchFamily="18" charset="0"/>
                                </a:rPr>
                                <m:t>部分</m:t>
                              </m:r>
                              <m:r>
                                <a:rPr lang="ja-JP" altLang="en-US" i="1" smtClean="0">
                                  <a:latin typeface="Cambria Math" panose="02040503050406030204" pitchFamily="18" charset="0"/>
                                  <a:ea typeface="Cambria Math" panose="02040503050406030204" pitchFamily="18" charset="0"/>
                                </a:rPr>
                                <m:t>集合</m:t>
                              </m:r>
                              <m:r>
                                <a:rPr lang="ja-JP" altLang="en-US" i="1">
                                  <a:latin typeface="Cambria Math" panose="02040503050406030204" pitchFamily="18" charset="0"/>
                                  <a:ea typeface="Cambria Math" panose="02040503050406030204" pitchFamily="18" charset="0"/>
                                </a:rPr>
                                <m:t>に</m:t>
                              </m:r>
                              <m:r>
                                <a:rPr lang="ja-JP" altLang="en-US" i="1" smtClean="0">
                                  <a:latin typeface="Cambria Math" panose="02040503050406030204" pitchFamily="18" charset="0"/>
                                  <a:ea typeface="Cambria Math" panose="02040503050406030204" pitchFamily="18" charset="0"/>
                                </a:rPr>
                                <m:t>属する</m:t>
                              </m:r>
                              <m:r>
                                <a:rPr lang="ja-JP" altLang="en-US" i="1">
                                  <a:latin typeface="Cambria Math" panose="02040503050406030204" pitchFamily="18" charset="0"/>
                                  <a:ea typeface="Cambria Math" panose="02040503050406030204" pitchFamily="18" charset="0"/>
                                </a:rPr>
                                <m:t>）</m:t>
                              </m:r>
                            </m:e>
                          </m:eqArr>
                        </m:e>
                      </m:d>
                    </m:oMath>
                  </m:oMathPara>
                </a14:m>
                <a:endParaRPr lang="en-US" altLang="zh-CN" dirty="0"/>
              </a:p>
              <a:p>
                <a:endParaRPr lang="en-US" altLang="zh-CN" dirty="0"/>
              </a:p>
              <a:p>
                <a:r>
                  <a:rPr lang="ja-JP" altLang="en-US" dirty="0"/>
                  <a:t>制約条件：</a:t>
                </a:r>
                <a:endParaRPr lang="en-US" altLang="ja-JP" dirty="0"/>
              </a:p>
              <a:p>
                <a:pPr/>
                <a14:m>
                  <m:oMathPara xmlns:m="http://schemas.openxmlformats.org/officeDocument/2006/math">
                    <m:oMathParaPr>
                      <m:jc m:val="centerGroup"/>
                    </m:oMathParaPr>
                    <m:oMath xmlns:m="http://schemas.openxmlformats.org/officeDocument/2006/math">
                      <m:nary>
                        <m:naryPr>
                          <m:chr m:val="∑"/>
                          <m:ctrlPr>
                            <a:rPr lang="en-US" altLang="zh-CN" i="1" smtClean="0">
                              <a:latin typeface="Cambria Math" panose="02040503050406030204" pitchFamily="18" charset="0"/>
                            </a:rPr>
                          </m:ctrlPr>
                        </m:naryPr>
                        <m:sub>
                          <m:r>
                            <m:rPr>
                              <m:brk m:alnAt="23"/>
                            </m:rP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𝑛</m:t>
                          </m:r>
                        </m:sup>
                        <m:e>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e>
                      </m:nary>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𝑛</m:t>
                          </m:r>
                        </m:num>
                        <m:den>
                          <m:r>
                            <a:rPr lang="en-US" altLang="zh-CN" b="0" i="1" smtClean="0">
                              <a:latin typeface="Cambria Math" panose="02040503050406030204" pitchFamily="18" charset="0"/>
                            </a:rPr>
                            <m:t>2</m:t>
                          </m:r>
                        </m:den>
                      </m:f>
                      <m:r>
                        <a:rPr lang="en-US" altLang="zh-CN" b="0" i="1" smtClean="0">
                          <a:latin typeface="Cambria Math" panose="02040503050406030204" pitchFamily="18" charset="0"/>
                        </a:rPr>
                        <m:t>         </m:t>
                      </m:r>
                      <m:r>
                        <a:rPr lang="ja-JP" altLang="en-US" i="1">
                          <a:latin typeface="Cambria Math" panose="02040503050406030204" pitchFamily="18" charset="0"/>
                        </a:rPr>
                        <m:t>（</m:t>
                      </m:r>
                      <m:r>
                        <m:rPr>
                          <m:nor/>
                        </m:rPr>
                        <a:rPr lang="ja-JP" altLang="en-US" dirty="0">
                          <a:solidFill>
                            <a:srgbClr val="374151"/>
                          </a:solidFill>
                          <a:latin typeface="Söhne"/>
                        </a:rPr>
                        <m:t>等しい大きさの部分集合に分割</m:t>
                      </m:r>
                      <m:r>
                        <a:rPr lang="ja-JP" altLang="en-US" i="1">
                          <a:latin typeface="Cambria Math" panose="02040503050406030204" pitchFamily="18" charset="0"/>
                        </a:rPr>
                        <m:t>）</m:t>
                      </m:r>
                    </m:oMath>
                  </m:oMathPara>
                </a14:m>
                <a:endParaRPr lang="en-US" altLang="zh-CN" dirty="0"/>
              </a:p>
            </p:txBody>
          </p:sp>
        </mc:Choice>
        <mc:Fallback xmlns="">
          <p:sp>
            <p:nvSpPr>
              <p:cNvPr id="5" name="文本框 4">
                <a:extLst>
                  <a:ext uri="{FF2B5EF4-FFF2-40B4-BE49-F238E27FC236}">
                    <a16:creationId xmlns:a16="http://schemas.microsoft.com/office/drawing/2014/main" id="{7407519F-A3B0-EE0C-B0A7-9568A107F559}"/>
                  </a:ext>
                </a:extLst>
              </p:cNvPr>
              <p:cNvSpPr txBox="1">
                <a:spLocks noRot="1" noChangeAspect="1" noMove="1" noResize="1" noEditPoints="1" noAdjustHandles="1" noChangeArrowheads="1" noChangeShapeType="1" noTextEdit="1"/>
              </p:cNvSpPr>
              <p:nvPr/>
            </p:nvSpPr>
            <p:spPr>
              <a:xfrm>
                <a:off x="600364" y="2247900"/>
                <a:ext cx="8548494" cy="4544064"/>
              </a:xfrm>
              <a:prstGeom prst="rect">
                <a:avLst/>
              </a:prstGeom>
              <a:blipFill>
                <a:blip r:embed="rId3"/>
                <a:stretch>
                  <a:fillRect l="-570" t="-537"/>
                </a:stretch>
              </a:blipFill>
            </p:spPr>
            <p:txBody>
              <a:bodyPr/>
              <a:lstStyle/>
              <a:p>
                <a:r>
                  <a:rPr lang="zh-CN" altLang="en-US">
                    <a:noFill/>
                  </a:rPr>
                  <a:t> </a:t>
                </a:r>
              </a:p>
            </p:txBody>
          </p:sp>
        </mc:Fallback>
      </mc:AlternateContent>
      <p:grpSp>
        <p:nvGrpSpPr>
          <p:cNvPr id="16" name="组合 15">
            <a:extLst>
              <a:ext uri="{FF2B5EF4-FFF2-40B4-BE49-F238E27FC236}">
                <a16:creationId xmlns:a16="http://schemas.microsoft.com/office/drawing/2014/main" id="{AD47E1CC-5756-839E-8B7C-547F459CD509}"/>
              </a:ext>
            </a:extLst>
          </p:cNvPr>
          <p:cNvGrpSpPr/>
          <p:nvPr/>
        </p:nvGrpSpPr>
        <p:grpSpPr>
          <a:xfrm>
            <a:off x="9555714" y="1646140"/>
            <a:ext cx="2171700" cy="1352901"/>
            <a:chOff x="9555714" y="1646140"/>
            <a:chExt cx="2171700" cy="1352901"/>
          </a:xfrm>
        </p:grpSpPr>
        <p:grpSp>
          <p:nvGrpSpPr>
            <p:cNvPr id="41" name="组合 40">
              <a:extLst>
                <a:ext uri="{FF2B5EF4-FFF2-40B4-BE49-F238E27FC236}">
                  <a16:creationId xmlns:a16="http://schemas.microsoft.com/office/drawing/2014/main" id="{395C8371-52FD-FED6-5A2F-FD59FB54289D}"/>
                </a:ext>
              </a:extLst>
            </p:cNvPr>
            <p:cNvGrpSpPr/>
            <p:nvPr/>
          </p:nvGrpSpPr>
          <p:grpSpPr>
            <a:xfrm>
              <a:off x="10062969" y="1646140"/>
              <a:ext cx="1528667" cy="1352901"/>
              <a:chOff x="8920258" y="2076099"/>
              <a:chExt cx="1528667" cy="1352901"/>
            </a:xfrm>
          </p:grpSpPr>
          <p:sp>
            <p:nvSpPr>
              <p:cNvPr id="7" name="椭圆 6">
                <a:extLst>
                  <a:ext uri="{FF2B5EF4-FFF2-40B4-BE49-F238E27FC236}">
                    <a16:creationId xmlns:a16="http://schemas.microsoft.com/office/drawing/2014/main" id="{039FADD4-61FB-C5C2-5457-461D4FFACBFC}"/>
                  </a:ext>
                </a:extLst>
              </p:cNvPr>
              <p:cNvSpPr/>
              <p:nvPr/>
            </p:nvSpPr>
            <p:spPr>
              <a:xfrm>
                <a:off x="8920258" y="3120360"/>
                <a:ext cx="200025" cy="20002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a:extLst>
                  <a:ext uri="{FF2B5EF4-FFF2-40B4-BE49-F238E27FC236}">
                    <a16:creationId xmlns:a16="http://schemas.microsoft.com/office/drawing/2014/main" id="{FADD794A-82FD-8E89-2AFF-1A7D5998AC87}"/>
                  </a:ext>
                </a:extLst>
              </p:cNvPr>
              <p:cNvSpPr/>
              <p:nvPr/>
            </p:nvSpPr>
            <p:spPr>
              <a:xfrm>
                <a:off x="10248900" y="2690812"/>
                <a:ext cx="200025" cy="200025"/>
              </a:xfrm>
              <a:prstGeom prst="ellips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a:extLst>
                  <a:ext uri="{FF2B5EF4-FFF2-40B4-BE49-F238E27FC236}">
                    <a16:creationId xmlns:a16="http://schemas.microsoft.com/office/drawing/2014/main" id="{486C0686-680A-E0CE-5157-54B4D7BA935E}"/>
                  </a:ext>
                </a:extLst>
              </p:cNvPr>
              <p:cNvSpPr/>
              <p:nvPr/>
            </p:nvSpPr>
            <p:spPr>
              <a:xfrm>
                <a:off x="9398841" y="2920335"/>
                <a:ext cx="200025" cy="20002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a:extLst>
                  <a:ext uri="{FF2B5EF4-FFF2-40B4-BE49-F238E27FC236}">
                    <a16:creationId xmlns:a16="http://schemas.microsoft.com/office/drawing/2014/main" id="{A5C0AF41-0C17-900A-2C55-41B617B91491}"/>
                  </a:ext>
                </a:extLst>
              </p:cNvPr>
              <p:cNvSpPr/>
              <p:nvPr/>
            </p:nvSpPr>
            <p:spPr>
              <a:xfrm>
                <a:off x="9906000" y="3228975"/>
                <a:ext cx="200025" cy="20002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a:extLst>
                  <a:ext uri="{FF2B5EF4-FFF2-40B4-BE49-F238E27FC236}">
                    <a16:creationId xmlns:a16="http://schemas.microsoft.com/office/drawing/2014/main" id="{5088304E-46C5-D6C1-7FA5-6AD1BD2E988D}"/>
                  </a:ext>
                </a:extLst>
              </p:cNvPr>
              <p:cNvSpPr/>
              <p:nvPr/>
            </p:nvSpPr>
            <p:spPr>
              <a:xfrm>
                <a:off x="9146524" y="2370215"/>
                <a:ext cx="200025" cy="200025"/>
              </a:xfrm>
              <a:prstGeom prst="ellips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a:extLst>
                  <a:ext uri="{FF2B5EF4-FFF2-40B4-BE49-F238E27FC236}">
                    <a16:creationId xmlns:a16="http://schemas.microsoft.com/office/drawing/2014/main" id="{1A5DB226-EF8F-20C4-12DE-FC77BA2E810D}"/>
                  </a:ext>
                </a:extLst>
              </p:cNvPr>
              <p:cNvSpPr/>
              <p:nvPr/>
            </p:nvSpPr>
            <p:spPr>
              <a:xfrm>
                <a:off x="9906000" y="2076099"/>
                <a:ext cx="200025" cy="200025"/>
              </a:xfrm>
              <a:prstGeom prst="ellips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0" name="直接连接符 19">
                <a:extLst>
                  <a:ext uri="{FF2B5EF4-FFF2-40B4-BE49-F238E27FC236}">
                    <a16:creationId xmlns:a16="http://schemas.microsoft.com/office/drawing/2014/main" id="{7B934CAF-0C0D-4E7E-BE87-3C863A9086CE}"/>
                  </a:ext>
                </a:extLst>
              </p:cNvPr>
              <p:cNvCxnSpPr>
                <a:cxnSpLocks/>
                <a:stCxn id="12" idx="6"/>
                <a:endCxn id="13" idx="2"/>
              </p:cNvCxnSpPr>
              <p:nvPr/>
            </p:nvCxnSpPr>
            <p:spPr>
              <a:xfrm flipV="1">
                <a:off x="9346549" y="2176112"/>
                <a:ext cx="559451" cy="294116"/>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E2FD8EB4-B7E3-75DA-2690-FA57786994C6}"/>
                  </a:ext>
                </a:extLst>
              </p:cNvPr>
              <p:cNvCxnSpPr>
                <a:stCxn id="12" idx="4"/>
                <a:endCxn id="7" idx="7"/>
              </p:cNvCxnSpPr>
              <p:nvPr/>
            </p:nvCxnSpPr>
            <p:spPr>
              <a:xfrm flipH="1">
                <a:off x="9090990" y="2570240"/>
                <a:ext cx="155547" cy="579413"/>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AE3F842A-D078-F537-241F-68820D7D98C4}"/>
                  </a:ext>
                </a:extLst>
              </p:cNvPr>
              <p:cNvCxnSpPr>
                <a:cxnSpLocks/>
                <a:stCxn id="12" idx="5"/>
                <a:endCxn id="9" idx="0"/>
              </p:cNvCxnSpPr>
              <p:nvPr/>
            </p:nvCxnSpPr>
            <p:spPr>
              <a:xfrm>
                <a:off x="9317256" y="2540947"/>
                <a:ext cx="181598" cy="3793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id="{742E84AA-F308-5260-771E-D660AE6F3CD4}"/>
                  </a:ext>
                </a:extLst>
              </p:cNvPr>
              <p:cNvCxnSpPr>
                <a:cxnSpLocks/>
                <a:stCxn id="8" idx="3"/>
                <a:endCxn id="9" idx="6"/>
              </p:cNvCxnSpPr>
              <p:nvPr/>
            </p:nvCxnSpPr>
            <p:spPr>
              <a:xfrm flipH="1">
                <a:off x="9598866" y="2861544"/>
                <a:ext cx="679327" cy="158804"/>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接连接符 31">
                <a:extLst>
                  <a:ext uri="{FF2B5EF4-FFF2-40B4-BE49-F238E27FC236}">
                    <a16:creationId xmlns:a16="http://schemas.microsoft.com/office/drawing/2014/main" id="{B43295B7-4C53-86CF-5760-9353E13035A1}"/>
                  </a:ext>
                </a:extLst>
              </p:cNvPr>
              <p:cNvCxnSpPr>
                <a:cxnSpLocks/>
                <a:stCxn id="11" idx="2"/>
                <a:endCxn id="7" idx="6"/>
              </p:cNvCxnSpPr>
              <p:nvPr/>
            </p:nvCxnSpPr>
            <p:spPr>
              <a:xfrm flipH="1" flipV="1">
                <a:off x="9120283" y="3220373"/>
                <a:ext cx="785717" cy="108615"/>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接连接符 34">
                <a:extLst>
                  <a:ext uri="{FF2B5EF4-FFF2-40B4-BE49-F238E27FC236}">
                    <a16:creationId xmlns:a16="http://schemas.microsoft.com/office/drawing/2014/main" id="{7AE82B00-4786-7D6E-5CD9-0D13C72206C9}"/>
                  </a:ext>
                </a:extLst>
              </p:cNvPr>
              <p:cNvCxnSpPr>
                <a:cxnSpLocks/>
                <a:stCxn id="8" idx="4"/>
                <a:endCxn id="11" idx="7"/>
              </p:cNvCxnSpPr>
              <p:nvPr/>
            </p:nvCxnSpPr>
            <p:spPr>
              <a:xfrm flipH="1">
                <a:off x="10076732" y="2890837"/>
                <a:ext cx="272181" cy="367431"/>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直接连接符 37">
                <a:extLst>
                  <a:ext uri="{FF2B5EF4-FFF2-40B4-BE49-F238E27FC236}">
                    <a16:creationId xmlns:a16="http://schemas.microsoft.com/office/drawing/2014/main" id="{29650C9C-BBC5-78E5-6F71-2F63F9C83E31}"/>
                  </a:ext>
                </a:extLst>
              </p:cNvPr>
              <p:cNvCxnSpPr>
                <a:cxnSpLocks/>
                <a:stCxn id="8" idx="1"/>
                <a:endCxn id="13" idx="4"/>
              </p:cNvCxnSpPr>
              <p:nvPr/>
            </p:nvCxnSpPr>
            <p:spPr>
              <a:xfrm flipH="1" flipV="1">
                <a:off x="10006013" y="2276124"/>
                <a:ext cx="272180" cy="443981"/>
              </a:xfrm>
              <a:prstGeom prst="line">
                <a:avLst/>
              </a:prstGeom>
            </p:spPr>
            <p:style>
              <a:lnRef idx="1">
                <a:schemeClr val="accent1"/>
              </a:lnRef>
              <a:fillRef idx="0">
                <a:schemeClr val="accent1"/>
              </a:fillRef>
              <a:effectRef idx="0">
                <a:schemeClr val="accent1"/>
              </a:effectRef>
              <a:fontRef idx="minor">
                <a:schemeClr val="tx1"/>
              </a:fontRef>
            </p:style>
          </p:cxnSp>
        </p:grpSp>
        <p:sp>
          <p:nvSpPr>
            <p:cNvPr id="15" name="任意多边形: 形状 14">
              <a:extLst>
                <a:ext uri="{FF2B5EF4-FFF2-40B4-BE49-F238E27FC236}">
                  <a16:creationId xmlns:a16="http://schemas.microsoft.com/office/drawing/2014/main" id="{E1AE9DEB-5430-C876-FF58-7F91DA3FE838}"/>
                </a:ext>
              </a:extLst>
            </p:cNvPr>
            <p:cNvSpPr/>
            <p:nvPr/>
          </p:nvSpPr>
          <p:spPr>
            <a:xfrm>
              <a:off x="9555714" y="1893211"/>
              <a:ext cx="2171700" cy="1104900"/>
            </a:xfrm>
            <a:custGeom>
              <a:avLst/>
              <a:gdLst>
                <a:gd name="connsiteX0" fmla="*/ 0 w 2171700"/>
                <a:gd name="connsiteY0" fmla="*/ 0 h 1104900"/>
                <a:gd name="connsiteX1" fmla="*/ 704850 w 2171700"/>
                <a:gd name="connsiteY1" fmla="*/ 533400 h 1104900"/>
                <a:gd name="connsiteX2" fmla="*/ 1438275 w 2171700"/>
                <a:gd name="connsiteY2" fmla="*/ 352425 h 1104900"/>
                <a:gd name="connsiteX3" fmla="*/ 2171700 w 2171700"/>
                <a:gd name="connsiteY3" fmla="*/ 1104900 h 1104900"/>
              </a:gdLst>
              <a:ahLst/>
              <a:cxnLst>
                <a:cxn ang="0">
                  <a:pos x="connsiteX0" y="connsiteY0"/>
                </a:cxn>
                <a:cxn ang="0">
                  <a:pos x="connsiteX1" y="connsiteY1"/>
                </a:cxn>
                <a:cxn ang="0">
                  <a:pos x="connsiteX2" y="connsiteY2"/>
                </a:cxn>
                <a:cxn ang="0">
                  <a:pos x="connsiteX3" y="connsiteY3"/>
                </a:cxn>
              </a:cxnLst>
              <a:rect l="l" t="t" r="r" b="b"/>
              <a:pathLst>
                <a:path w="2171700" h="1104900">
                  <a:moveTo>
                    <a:pt x="0" y="0"/>
                  </a:moveTo>
                  <a:cubicBezTo>
                    <a:pt x="232569" y="237331"/>
                    <a:pt x="465138" y="474663"/>
                    <a:pt x="704850" y="533400"/>
                  </a:cubicBezTo>
                  <a:cubicBezTo>
                    <a:pt x="944562" y="592137"/>
                    <a:pt x="1193800" y="257175"/>
                    <a:pt x="1438275" y="352425"/>
                  </a:cubicBezTo>
                  <a:cubicBezTo>
                    <a:pt x="1682750" y="447675"/>
                    <a:pt x="1927225" y="776287"/>
                    <a:pt x="2171700" y="1104900"/>
                  </a:cubicBezTo>
                </a:path>
              </a:pathLst>
            </a:custGeom>
            <a:noFill/>
            <a:ln w="38100">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8" name="组合 27">
            <a:extLst>
              <a:ext uri="{FF2B5EF4-FFF2-40B4-BE49-F238E27FC236}">
                <a16:creationId xmlns:a16="http://schemas.microsoft.com/office/drawing/2014/main" id="{A8A7A1CD-6A88-4476-688D-9E33E185C8B2}"/>
              </a:ext>
            </a:extLst>
          </p:cNvPr>
          <p:cNvGrpSpPr/>
          <p:nvPr/>
        </p:nvGrpSpPr>
        <p:grpSpPr>
          <a:xfrm>
            <a:off x="9303492" y="4059555"/>
            <a:ext cx="1085755" cy="1432746"/>
            <a:chOff x="10007888" y="3975735"/>
            <a:chExt cx="1085755" cy="1432746"/>
          </a:xfrm>
        </p:grpSpPr>
        <mc:AlternateContent xmlns:mc="http://schemas.openxmlformats.org/markup-compatibility/2006" xmlns:a14="http://schemas.microsoft.com/office/drawing/2010/main">
          <mc:Choice Requires="a14">
            <p:sp>
              <p:nvSpPr>
                <p:cNvPr id="17" name="椭圆 16">
                  <a:extLst>
                    <a:ext uri="{FF2B5EF4-FFF2-40B4-BE49-F238E27FC236}">
                      <a16:creationId xmlns:a16="http://schemas.microsoft.com/office/drawing/2014/main" id="{973004C4-F7A6-E550-19ED-63DBDBFC7474}"/>
                    </a:ext>
                  </a:extLst>
                </p:cNvPr>
                <p:cNvSpPr/>
                <p:nvPr/>
              </p:nvSpPr>
              <p:spPr>
                <a:xfrm>
                  <a:off x="10372580" y="3975735"/>
                  <a:ext cx="337944" cy="33794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𝑖</m:t>
                        </m:r>
                      </m:oMath>
                    </m:oMathPara>
                  </a14:m>
                  <a:endParaRPr lang="zh-CN" altLang="en-US" dirty="0"/>
                </a:p>
              </p:txBody>
            </p:sp>
          </mc:Choice>
          <mc:Fallback xmlns="">
            <p:sp>
              <p:nvSpPr>
                <p:cNvPr id="17" name="椭圆 16">
                  <a:extLst>
                    <a:ext uri="{FF2B5EF4-FFF2-40B4-BE49-F238E27FC236}">
                      <a16:creationId xmlns:a16="http://schemas.microsoft.com/office/drawing/2014/main" id="{973004C4-F7A6-E550-19ED-63DBDBFC7474}"/>
                    </a:ext>
                  </a:extLst>
                </p:cNvPr>
                <p:cNvSpPr>
                  <a:spLocks noRot="1" noChangeAspect="1" noMove="1" noResize="1" noEditPoints="1" noAdjustHandles="1" noChangeArrowheads="1" noChangeShapeType="1" noTextEdit="1"/>
                </p:cNvSpPr>
                <p:nvPr/>
              </p:nvSpPr>
              <p:spPr>
                <a:xfrm>
                  <a:off x="10372580" y="3975735"/>
                  <a:ext cx="337944" cy="337944"/>
                </a:xfrm>
                <a:prstGeom prst="ellipse">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椭圆 17">
                  <a:extLst>
                    <a:ext uri="{FF2B5EF4-FFF2-40B4-BE49-F238E27FC236}">
                      <a16:creationId xmlns:a16="http://schemas.microsoft.com/office/drawing/2014/main" id="{CDEE7331-CE40-917F-E8C6-EE61629416D6}"/>
                    </a:ext>
                  </a:extLst>
                </p:cNvPr>
                <p:cNvSpPr/>
                <p:nvPr/>
              </p:nvSpPr>
              <p:spPr>
                <a:xfrm>
                  <a:off x="10372580" y="5070537"/>
                  <a:ext cx="337944" cy="337944"/>
                </a:xfrm>
                <a:prstGeom prst="ellips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𝑗</m:t>
                        </m:r>
                      </m:oMath>
                    </m:oMathPara>
                  </a14:m>
                  <a:endParaRPr lang="zh-CN" altLang="en-US" dirty="0"/>
                </a:p>
              </p:txBody>
            </p:sp>
          </mc:Choice>
          <mc:Fallback xmlns="">
            <p:sp>
              <p:nvSpPr>
                <p:cNvPr id="18" name="椭圆 17">
                  <a:extLst>
                    <a:ext uri="{FF2B5EF4-FFF2-40B4-BE49-F238E27FC236}">
                      <a16:creationId xmlns:a16="http://schemas.microsoft.com/office/drawing/2014/main" id="{CDEE7331-CE40-917F-E8C6-EE61629416D6}"/>
                    </a:ext>
                  </a:extLst>
                </p:cNvPr>
                <p:cNvSpPr>
                  <a:spLocks noRot="1" noChangeAspect="1" noMove="1" noResize="1" noEditPoints="1" noAdjustHandles="1" noChangeArrowheads="1" noChangeShapeType="1" noTextEdit="1"/>
                </p:cNvSpPr>
                <p:nvPr/>
              </p:nvSpPr>
              <p:spPr>
                <a:xfrm>
                  <a:off x="10372580" y="5070537"/>
                  <a:ext cx="337944" cy="337944"/>
                </a:xfrm>
                <a:prstGeom prst="ellipse">
                  <a:avLst/>
                </a:prstGeom>
                <a:blipFill>
                  <a:blip r:embed="rId5"/>
                  <a:stretch>
                    <a:fillRect l="-1754" b="-17544"/>
                  </a:stretch>
                </a:blipFill>
              </p:spPr>
              <p:txBody>
                <a:bodyPr/>
                <a:lstStyle/>
                <a:p>
                  <a:r>
                    <a:rPr lang="zh-CN" altLang="en-US">
                      <a:noFill/>
                    </a:rPr>
                    <a:t> </a:t>
                  </a:r>
                </a:p>
              </p:txBody>
            </p:sp>
          </mc:Fallback>
        </mc:AlternateContent>
        <p:cxnSp>
          <p:nvCxnSpPr>
            <p:cNvPr id="21" name="直接连接符 20">
              <a:extLst>
                <a:ext uri="{FF2B5EF4-FFF2-40B4-BE49-F238E27FC236}">
                  <a16:creationId xmlns:a16="http://schemas.microsoft.com/office/drawing/2014/main" id="{FF94FECD-5EDB-B943-F7BF-4D0DCBF76D76}"/>
                </a:ext>
              </a:extLst>
            </p:cNvPr>
            <p:cNvCxnSpPr>
              <a:cxnSpLocks/>
              <a:stCxn id="17" idx="4"/>
              <a:endCxn id="18" idx="0"/>
            </p:cNvCxnSpPr>
            <p:nvPr/>
          </p:nvCxnSpPr>
          <p:spPr>
            <a:xfrm>
              <a:off x="10541552" y="4313679"/>
              <a:ext cx="0" cy="756858"/>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 name="文本框 22">
                  <a:extLst>
                    <a:ext uri="{FF2B5EF4-FFF2-40B4-BE49-F238E27FC236}">
                      <a16:creationId xmlns:a16="http://schemas.microsoft.com/office/drawing/2014/main" id="{9AAEC174-4028-2ADC-AA04-AE2968AA754D}"/>
                    </a:ext>
                  </a:extLst>
                </p:cNvPr>
                <p:cNvSpPr txBox="1"/>
                <p:nvPr/>
              </p:nvSpPr>
              <p:spPr>
                <a:xfrm>
                  <a:off x="10607594" y="4313679"/>
                  <a:ext cx="322781" cy="29931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𝑒</m:t>
                            </m:r>
                          </m:e>
                          <m:sub>
                            <m:r>
                              <a:rPr lang="en-US" altLang="zh-CN" b="0" i="1" smtClean="0">
                                <a:latin typeface="Cambria Math" panose="02040503050406030204" pitchFamily="18" charset="0"/>
                              </a:rPr>
                              <m:t>𝑖𝑗</m:t>
                            </m:r>
                          </m:sub>
                        </m:sSub>
                      </m:oMath>
                    </m:oMathPara>
                  </a14:m>
                  <a:endParaRPr lang="zh-CN" altLang="en-US" dirty="0"/>
                </a:p>
              </p:txBody>
            </p:sp>
          </mc:Choice>
          <mc:Fallback xmlns="">
            <p:sp>
              <p:nvSpPr>
                <p:cNvPr id="23" name="文本框 22">
                  <a:extLst>
                    <a:ext uri="{FF2B5EF4-FFF2-40B4-BE49-F238E27FC236}">
                      <a16:creationId xmlns:a16="http://schemas.microsoft.com/office/drawing/2014/main" id="{9AAEC174-4028-2ADC-AA04-AE2968AA754D}"/>
                    </a:ext>
                  </a:extLst>
                </p:cNvPr>
                <p:cNvSpPr txBox="1">
                  <a:spLocks noRot="1" noChangeAspect="1" noMove="1" noResize="1" noEditPoints="1" noAdjustHandles="1" noChangeArrowheads="1" noChangeShapeType="1" noTextEdit="1"/>
                </p:cNvSpPr>
                <p:nvPr/>
              </p:nvSpPr>
              <p:spPr>
                <a:xfrm>
                  <a:off x="10607594" y="4313679"/>
                  <a:ext cx="322781" cy="299313"/>
                </a:xfrm>
                <a:prstGeom prst="rect">
                  <a:avLst/>
                </a:prstGeom>
                <a:blipFill>
                  <a:blip r:embed="rId6"/>
                  <a:stretch>
                    <a:fillRect l="-9615" r="-13462" b="-26531"/>
                  </a:stretch>
                </a:blipFill>
              </p:spPr>
              <p:txBody>
                <a:bodyPr/>
                <a:lstStyle/>
                <a:p>
                  <a:r>
                    <a:rPr lang="zh-CN" altLang="en-US">
                      <a:noFill/>
                    </a:rPr>
                    <a:t> </a:t>
                  </a:r>
                </a:p>
              </p:txBody>
            </p:sp>
          </mc:Fallback>
        </mc:AlternateContent>
        <p:cxnSp>
          <p:nvCxnSpPr>
            <p:cNvPr id="27" name="直接连接符 26">
              <a:extLst>
                <a:ext uri="{FF2B5EF4-FFF2-40B4-BE49-F238E27FC236}">
                  <a16:creationId xmlns:a16="http://schemas.microsoft.com/office/drawing/2014/main" id="{6C381FF9-155C-9EC7-AEC7-E5C95717692A}"/>
                </a:ext>
              </a:extLst>
            </p:cNvPr>
            <p:cNvCxnSpPr/>
            <p:nvPr/>
          </p:nvCxnSpPr>
          <p:spPr>
            <a:xfrm>
              <a:off x="10007888" y="4714968"/>
              <a:ext cx="1085755" cy="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30" name="文本框 29">
                <a:extLst>
                  <a:ext uri="{FF2B5EF4-FFF2-40B4-BE49-F238E27FC236}">
                    <a16:creationId xmlns:a16="http://schemas.microsoft.com/office/drawing/2014/main" id="{05B037C8-3791-A549-CF67-5464DFD966DE}"/>
                  </a:ext>
                </a:extLst>
              </p:cNvPr>
              <p:cNvSpPr txBox="1"/>
              <p:nvPr/>
            </p:nvSpPr>
            <p:spPr>
              <a:xfrm>
                <a:off x="8866838" y="5657643"/>
                <a:ext cx="3186257" cy="540533"/>
              </a:xfrm>
              <a:prstGeom prst="rect">
                <a:avLst/>
              </a:prstGeom>
              <a:noFill/>
              <a:ln>
                <a:solidFill>
                  <a:schemeClr val="tx1"/>
                </a:solidFill>
              </a:ln>
            </p:spPr>
            <p:txBody>
              <a:bodyPr wrap="none" rtlCol="0">
                <a:spAutoFit/>
              </a:bodyPr>
              <a:lstStyle/>
              <a:p>
                <a:r>
                  <a:rPr lang="ja-JP" altLang="en-US" sz="1400" dirty="0"/>
                  <a:t>頂点</a:t>
                </a:r>
                <a14:m>
                  <m:oMath xmlns:m="http://schemas.openxmlformats.org/officeDocument/2006/math">
                    <m:r>
                      <a:rPr lang="en-US" altLang="ja-JP" sz="1400" b="0" i="1" smtClean="0">
                        <a:latin typeface="Cambria Math" panose="02040503050406030204" pitchFamily="18" charset="0"/>
                      </a:rPr>
                      <m:t>𝑖</m:t>
                    </m:r>
                  </m:oMath>
                </a14:m>
                <a:r>
                  <a:rPr lang="ja-JP" altLang="en-US" sz="1400" dirty="0"/>
                  <a:t>頂点</a:t>
                </a:r>
                <a14:m>
                  <m:oMath xmlns:m="http://schemas.openxmlformats.org/officeDocument/2006/math">
                    <m:r>
                      <a:rPr lang="en-US" altLang="ja-JP" sz="1400" b="0" i="1" dirty="0" smtClean="0">
                        <a:latin typeface="Cambria Math" panose="02040503050406030204" pitchFamily="18" charset="0"/>
                      </a:rPr>
                      <m:t>𝑗</m:t>
                    </m:r>
                  </m:oMath>
                </a14:m>
                <a:r>
                  <a:rPr lang="ja-JP" altLang="en-US" sz="1400" dirty="0"/>
                  <a:t>が異なる集合に属する時、</a:t>
                </a:r>
                <a:endParaRPr lang="en-US" altLang="ja-JP" sz="1400" dirty="0"/>
              </a:p>
              <a:p>
                <a14:m>
                  <m:oMath xmlns:m="http://schemas.openxmlformats.org/officeDocument/2006/math">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𝑒</m:t>
                        </m:r>
                      </m:e>
                      <m:sub>
                        <m:r>
                          <a:rPr lang="en-US" altLang="zh-CN" sz="1400" i="1">
                            <a:latin typeface="Cambria Math" panose="02040503050406030204" pitchFamily="18" charset="0"/>
                          </a:rPr>
                          <m:t>𝑖𝑗</m:t>
                        </m:r>
                      </m:sub>
                    </m:sSub>
                  </m:oMath>
                </a14:m>
                <a:r>
                  <a:rPr lang="ja-JP" altLang="en-US" sz="1400" dirty="0"/>
                  <a:t>を目的関数に加算される</a:t>
                </a:r>
                <a:endParaRPr lang="zh-CN" altLang="en-US" sz="1400" dirty="0"/>
              </a:p>
            </p:txBody>
          </p:sp>
        </mc:Choice>
        <mc:Fallback xmlns="">
          <p:sp>
            <p:nvSpPr>
              <p:cNvPr id="30" name="文本框 29">
                <a:extLst>
                  <a:ext uri="{FF2B5EF4-FFF2-40B4-BE49-F238E27FC236}">
                    <a16:creationId xmlns:a16="http://schemas.microsoft.com/office/drawing/2014/main" id="{05B037C8-3791-A549-CF67-5464DFD966DE}"/>
                  </a:ext>
                </a:extLst>
              </p:cNvPr>
              <p:cNvSpPr txBox="1">
                <a:spLocks noRot="1" noChangeAspect="1" noMove="1" noResize="1" noEditPoints="1" noAdjustHandles="1" noChangeArrowheads="1" noChangeShapeType="1" noTextEdit="1"/>
              </p:cNvSpPr>
              <p:nvPr/>
            </p:nvSpPr>
            <p:spPr>
              <a:xfrm>
                <a:off x="8866838" y="5657643"/>
                <a:ext cx="3186257" cy="540533"/>
              </a:xfrm>
              <a:prstGeom prst="rect">
                <a:avLst/>
              </a:prstGeom>
              <a:blipFill>
                <a:blip r:embed="rId7"/>
                <a:stretch>
                  <a:fillRect l="-382" t="-1099" b="-7692"/>
                </a:stretch>
              </a:blipFill>
              <a:ln>
                <a:solidFill>
                  <a:schemeClr val="tx1"/>
                </a:solidFill>
              </a:ln>
            </p:spPr>
            <p:txBody>
              <a:bodyPr/>
              <a:lstStyle/>
              <a:p>
                <a:r>
                  <a:rPr lang="zh-CN" altLang="en-US">
                    <a:noFill/>
                  </a:rPr>
                  <a:t> </a:t>
                </a:r>
              </a:p>
            </p:txBody>
          </p:sp>
        </mc:Fallback>
      </mc:AlternateContent>
    </p:spTree>
    <p:extLst>
      <p:ext uri="{BB962C8B-B14F-4D97-AF65-F5344CB8AC3E}">
        <p14:creationId xmlns:p14="http://schemas.microsoft.com/office/powerpoint/2010/main" val="45033844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B6E63BE0-41B0-D57E-83CC-FD72E86CDDD2}"/>
              </a:ext>
            </a:extLst>
          </p:cNvPr>
          <p:cNvSpPr/>
          <p:nvPr/>
        </p:nvSpPr>
        <p:spPr>
          <a:xfrm>
            <a:off x="600364" y="992202"/>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63F05CBC-F035-ABE3-FD33-789197C7B356}"/>
              </a:ext>
            </a:extLst>
          </p:cNvPr>
          <p:cNvSpPr>
            <a:spLocks noGrp="1"/>
          </p:cNvSpPr>
          <p:nvPr>
            <p:ph type="title"/>
          </p:nvPr>
        </p:nvSpPr>
        <p:spPr>
          <a:xfrm>
            <a:off x="600364" y="202150"/>
            <a:ext cx="10532995" cy="598978"/>
          </a:xfrm>
        </p:spPr>
        <p:txBody>
          <a:bodyPr>
            <a:normAutofit fontScale="90000"/>
          </a:bodyPr>
          <a:lstStyle/>
          <a:p>
            <a:r>
              <a:rPr lang="en-US" altLang="zh-CN" sz="4400" dirty="0"/>
              <a:t>Minimum Cut Problem</a:t>
            </a:r>
          </a:p>
        </p:txBody>
      </p:sp>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77F1BA69-468E-83A6-EA79-FAF879AC1834}"/>
                  </a:ext>
                </a:extLst>
              </p:cNvPr>
              <p:cNvSpPr txBox="1"/>
              <p:nvPr/>
            </p:nvSpPr>
            <p:spPr>
              <a:xfrm>
                <a:off x="600364" y="1238694"/>
                <a:ext cx="6096000" cy="358368"/>
              </a:xfrm>
              <a:prstGeom prst="rect">
                <a:avLst/>
              </a:prstGeom>
              <a:noFill/>
            </p:spPr>
            <p:txBody>
              <a:bodyPr wrap="square">
                <a:spAutoFit/>
              </a:bodyPr>
              <a:lstStyle/>
              <a:p>
                <a14:m>
                  <m:oMath xmlns:m="http://schemas.openxmlformats.org/officeDocument/2006/math">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𝑎</m:t>
                        </m:r>
                      </m:e>
                      <m:sub>
                        <m:r>
                          <a:rPr lang="en-US" altLang="zh-CN" sz="1600" b="0" i="1" smtClean="0">
                            <a:latin typeface="Cambria Math" panose="02040503050406030204" pitchFamily="18" charset="0"/>
                          </a:rPr>
                          <m:t>𝑖</m:t>
                        </m:r>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𝑗</m:t>
                        </m:r>
                      </m:sub>
                    </m:sSub>
                  </m:oMath>
                </a14:m>
                <a:r>
                  <a:rPr lang="ja-JP" altLang="en-US" sz="1600" dirty="0"/>
                  <a:t>を</a:t>
                </a:r>
                <a14:m>
                  <m:oMath xmlns:m="http://schemas.openxmlformats.org/officeDocument/2006/math">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𝑥</m:t>
                        </m:r>
                      </m:e>
                      <m:sub>
                        <m:r>
                          <a:rPr lang="en-US" altLang="ja-JP" sz="1600" i="1">
                            <a:latin typeface="Cambria Math" panose="02040503050406030204" pitchFamily="18" charset="0"/>
                          </a:rPr>
                          <m:t>𝑖</m:t>
                        </m:r>
                      </m:sub>
                    </m:sSub>
                  </m:oMath>
                </a14:m>
                <a:r>
                  <a:rPr lang="ja-JP" altLang="en-US" sz="1600" dirty="0"/>
                  <a:t>と</a:t>
                </a:r>
                <a14:m>
                  <m:oMath xmlns:m="http://schemas.openxmlformats.org/officeDocument/2006/math">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𝑥</m:t>
                        </m:r>
                      </m:e>
                      <m:sub>
                        <m:r>
                          <a:rPr lang="en-US" altLang="ja-JP" sz="1600" b="0" i="1" smtClean="0">
                            <a:latin typeface="Cambria Math" panose="02040503050406030204" pitchFamily="18" charset="0"/>
                          </a:rPr>
                          <m:t>𝑗</m:t>
                        </m:r>
                      </m:sub>
                    </m:sSub>
                  </m:oMath>
                </a14:m>
                <a:r>
                  <a:rPr lang="ja-JP" altLang="en-US" sz="1600" dirty="0"/>
                  <a:t>で表す</a:t>
                </a:r>
                <a:endParaRPr lang="zh-CN" altLang="en-US" sz="1600" dirty="0"/>
              </a:p>
            </p:txBody>
          </p:sp>
        </mc:Choice>
        <mc:Fallback xmlns="">
          <p:sp>
            <p:nvSpPr>
              <p:cNvPr id="7" name="文本框 6">
                <a:extLst>
                  <a:ext uri="{FF2B5EF4-FFF2-40B4-BE49-F238E27FC236}">
                    <a16:creationId xmlns:a16="http://schemas.microsoft.com/office/drawing/2014/main" id="{77F1BA69-468E-83A6-EA79-FAF879AC1834}"/>
                  </a:ext>
                </a:extLst>
              </p:cNvPr>
              <p:cNvSpPr txBox="1">
                <a:spLocks noRot="1" noChangeAspect="1" noMove="1" noResize="1" noEditPoints="1" noAdjustHandles="1" noChangeArrowheads="1" noChangeShapeType="1" noTextEdit="1"/>
              </p:cNvSpPr>
              <p:nvPr/>
            </p:nvSpPr>
            <p:spPr>
              <a:xfrm>
                <a:off x="600364" y="1238694"/>
                <a:ext cx="6096000" cy="358368"/>
              </a:xfrm>
              <a:prstGeom prst="rect">
                <a:avLst/>
              </a:prstGeom>
              <a:blipFill>
                <a:blip r:embed="rId3"/>
                <a:stretch>
                  <a:fillRect t="-3390" b="-16949"/>
                </a:stretch>
              </a:blipFill>
            </p:spPr>
            <p:txBody>
              <a:bodyPr/>
              <a:lstStyle/>
              <a:p>
                <a:r>
                  <a:rPr lang="zh-CN" altLang="en-US">
                    <a:noFill/>
                  </a:rPr>
                  <a:t> </a:t>
                </a:r>
              </a:p>
            </p:txBody>
          </p:sp>
        </mc:Fallback>
      </mc:AlternateContent>
      <p:sp>
        <p:nvSpPr>
          <p:cNvPr id="8" name="文本框 7">
            <a:extLst>
              <a:ext uri="{FF2B5EF4-FFF2-40B4-BE49-F238E27FC236}">
                <a16:creationId xmlns:a16="http://schemas.microsoft.com/office/drawing/2014/main" id="{9F95A4A4-5348-9711-CB44-132B56B1A9B7}"/>
              </a:ext>
            </a:extLst>
          </p:cNvPr>
          <p:cNvSpPr txBox="1"/>
          <p:nvPr/>
        </p:nvSpPr>
        <p:spPr>
          <a:xfrm>
            <a:off x="600364" y="1609217"/>
            <a:ext cx="1210588" cy="338554"/>
          </a:xfrm>
          <a:prstGeom prst="rect">
            <a:avLst/>
          </a:prstGeom>
          <a:noFill/>
        </p:spPr>
        <p:txBody>
          <a:bodyPr wrap="none" rtlCol="0">
            <a:spAutoFit/>
          </a:bodyPr>
          <a:lstStyle/>
          <a:p>
            <a:r>
              <a:rPr lang="ja-JP" altLang="en-US" sz="1600" dirty="0"/>
              <a:t>真理値表：</a:t>
            </a:r>
            <a:endParaRPr lang="zh-CN" altLang="en-US" sz="1600" dirty="0"/>
          </a:p>
        </p:txBody>
      </p:sp>
      <mc:AlternateContent xmlns:mc="http://schemas.openxmlformats.org/markup-compatibility/2006" xmlns:a14="http://schemas.microsoft.com/office/drawing/2010/main">
        <mc:Choice Requires="a14">
          <p:graphicFrame>
            <p:nvGraphicFramePr>
              <p:cNvPr id="9" name="表格 8">
                <a:extLst>
                  <a:ext uri="{FF2B5EF4-FFF2-40B4-BE49-F238E27FC236}">
                    <a16:creationId xmlns:a16="http://schemas.microsoft.com/office/drawing/2014/main" id="{C637E3F7-E84E-5E9E-AD0F-81A468C043EC}"/>
                  </a:ext>
                </a:extLst>
              </p:cNvPr>
              <p:cNvGraphicFramePr>
                <a:graphicFrameLocks noGrp="1"/>
              </p:cNvGraphicFramePr>
              <p:nvPr>
                <p:extLst>
                  <p:ext uri="{D42A27DB-BD31-4B8C-83A1-F6EECF244321}">
                    <p14:modId xmlns:p14="http://schemas.microsoft.com/office/powerpoint/2010/main" val="1419551296"/>
                  </p:ext>
                </p:extLst>
              </p:nvPr>
            </p:nvGraphicFramePr>
            <p:xfrm>
              <a:off x="1281785" y="1987524"/>
              <a:ext cx="1987551" cy="1850898"/>
            </p:xfrm>
            <a:graphic>
              <a:graphicData uri="http://schemas.openxmlformats.org/drawingml/2006/table">
                <a:tbl>
                  <a:tblPr firstRow="1" bandRow="1">
                    <a:tableStyleId>{5C22544A-7EE6-4342-B048-85BDC9FD1C3A}</a:tableStyleId>
                  </a:tblPr>
                  <a:tblGrid>
                    <a:gridCol w="662517">
                      <a:extLst>
                        <a:ext uri="{9D8B030D-6E8A-4147-A177-3AD203B41FA5}">
                          <a16:colId xmlns:a16="http://schemas.microsoft.com/office/drawing/2014/main" val="4187661738"/>
                        </a:ext>
                      </a:extLst>
                    </a:gridCol>
                    <a:gridCol w="662517">
                      <a:extLst>
                        <a:ext uri="{9D8B030D-6E8A-4147-A177-3AD203B41FA5}">
                          <a16:colId xmlns:a16="http://schemas.microsoft.com/office/drawing/2014/main" val="3827007390"/>
                        </a:ext>
                      </a:extLst>
                    </a:gridCol>
                    <a:gridCol w="662517">
                      <a:extLst>
                        <a:ext uri="{9D8B030D-6E8A-4147-A177-3AD203B41FA5}">
                          <a16:colId xmlns:a16="http://schemas.microsoft.com/office/drawing/2014/main" val="199168950"/>
                        </a:ext>
                      </a:extLst>
                    </a:gridCol>
                  </a:tblGrid>
                  <a:tr h="333307">
                    <a:tc>
                      <a:txBody>
                        <a:bodyPr/>
                        <a:lstStyle/>
                        <a:p>
                          <a:pPr algn="ct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𝑥</m:t>
                                    </m:r>
                                  </m:e>
                                  <m:sub>
                                    <m:r>
                                      <a:rPr lang="en-US" altLang="ja-JP" i="1">
                                        <a:latin typeface="Cambria Math" panose="02040503050406030204" pitchFamily="18" charset="0"/>
                                      </a:rPr>
                                      <m:t>𝑖</m:t>
                                    </m:r>
                                  </m:sub>
                                </m:sSub>
                              </m:oMath>
                            </m:oMathPara>
                          </a14:m>
                          <a:endParaRPr lang="zh-CN" altLang="en-US"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𝑥</m:t>
                                    </m:r>
                                  </m:e>
                                  <m:sub>
                                    <m:r>
                                      <a:rPr lang="en-US" altLang="ja-JP" b="0" i="1" smtClean="0">
                                        <a:latin typeface="Cambria Math" panose="02040503050406030204" pitchFamily="18" charset="0"/>
                                      </a:rPr>
                                      <m:t>𝑗</m:t>
                                    </m:r>
                                  </m:sub>
                                </m:sSub>
                              </m:oMath>
                            </m:oMathPara>
                          </a14:m>
                          <a:endParaRPr lang="zh-CN" altLang="en-US"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sub>
                                </m:sSub>
                              </m:oMath>
                            </m:oMathPara>
                          </a14:m>
                          <a:endParaRPr lang="zh-CN" altLang="en-US" dirty="0"/>
                        </a:p>
                      </a:txBody>
                      <a:tcPr/>
                    </a:tc>
                    <a:extLst>
                      <a:ext uri="{0D108BD9-81ED-4DB2-BD59-A6C34878D82A}">
                        <a16:rowId xmlns:a16="http://schemas.microsoft.com/office/drawing/2014/main" val="1484428234"/>
                      </a:ext>
                    </a:extLst>
                  </a:tr>
                  <a:tr h="314317">
                    <a:tc>
                      <a:txBody>
                        <a:bodyPr/>
                        <a:lstStyle/>
                        <a:p>
                          <a:pPr algn="ctr"/>
                          <a:r>
                            <a:rPr lang="en-US" altLang="zh-CN" dirty="0"/>
                            <a:t>0</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0</a:t>
                          </a:r>
                          <a:endParaRPr lang="zh-CN" altLang="en-US" dirty="0"/>
                        </a:p>
                      </a:txBody>
                      <a:tcPr/>
                    </a:tc>
                    <a:extLst>
                      <a:ext uri="{0D108BD9-81ED-4DB2-BD59-A6C34878D82A}">
                        <a16:rowId xmlns:a16="http://schemas.microsoft.com/office/drawing/2014/main" val="942730055"/>
                      </a:ext>
                    </a:extLst>
                  </a:tr>
                  <a:tr h="314317">
                    <a:tc>
                      <a:txBody>
                        <a:bodyPr/>
                        <a:lstStyle/>
                        <a:p>
                          <a:pPr algn="ctr"/>
                          <a:r>
                            <a:rPr lang="en-US" altLang="zh-CN" b="1" dirty="0"/>
                            <a:t>0</a:t>
                          </a:r>
                          <a:endParaRPr lang="zh-CN" altLang="en-US" b="1" dirty="0"/>
                        </a:p>
                      </a:txBody>
                      <a:tcPr/>
                    </a:tc>
                    <a:tc>
                      <a:txBody>
                        <a:bodyPr/>
                        <a:lstStyle/>
                        <a:p>
                          <a:pPr algn="ctr"/>
                          <a:r>
                            <a:rPr lang="en-US" altLang="zh-CN" b="1" dirty="0"/>
                            <a:t>1</a:t>
                          </a:r>
                          <a:endParaRPr lang="zh-CN" altLang="en-US" b="1" dirty="0"/>
                        </a:p>
                      </a:txBody>
                      <a:tcPr/>
                    </a:tc>
                    <a:tc>
                      <a:txBody>
                        <a:bodyPr/>
                        <a:lstStyle/>
                        <a:p>
                          <a:pPr algn="ctr"/>
                          <a:r>
                            <a:rPr lang="en-US" altLang="zh-CN" b="1" dirty="0"/>
                            <a:t>1</a:t>
                          </a:r>
                          <a:endParaRPr lang="zh-CN" altLang="en-US" b="1" dirty="0"/>
                        </a:p>
                      </a:txBody>
                      <a:tcPr/>
                    </a:tc>
                    <a:extLst>
                      <a:ext uri="{0D108BD9-81ED-4DB2-BD59-A6C34878D82A}">
                        <a16:rowId xmlns:a16="http://schemas.microsoft.com/office/drawing/2014/main" val="2087635007"/>
                      </a:ext>
                    </a:extLst>
                  </a:tr>
                  <a:tr h="314317">
                    <a:tc>
                      <a:txBody>
                        <a:bodyPr/>
                        <a:lstStyle/>
                        <a:p>
                          <a:pPr algn="ctr"/>
                          <a:r>
                            <a:rPr lang="en-US" altLang="zh-CN" b="1" dirty="0"/>
                            <a:t>1</a:t>
                          </a:r>
                          <a:endParaRPr lang="zh-CN" altLang="en-US" b="1" dirty="0"/>
                        </a:p>
                      </a:txBody>
                      <a:tcPr/>
                    </a:tc>
                    <a:tc>
                      <a:txBody>
                        <a:bodyPr/>
                        <a:lstStyle/>
                        <a:p>
                          <a:pPr algn="ctr"/>
                          <a:r>
                            <a:rPr lang="en-US" altLang="zh-CN" b="1" dirty="0"/>
                            <a:t>0</a:t>
                          </a:r>
                          <a:endParaRPr lang="zh-CN" altLang="en-US" b="1" dirty="0"/>
                        </a:p>
                      </a:txBody>
                      <a:tcPr/>
                    </a:tc>
                    <a:tc>
                      <a:txBody>
                        <a:bodyPr/>
                        <a:lstStyle/>
                        <a:p>
                          <a:pPr algn="ctr"/>
                          <a:r>
                            <a:rPr lang="en-US" altLang="zh-CN" b="1" dirty="0"/>
                            <a:t>1</a:t>
                          </a:r>
                          <a:endParaRPr lang="zh-CN" altLang="en-US" b="1" dirty="0"/>
                        </a:p>
                      </a:txBody>
                      <a:tcPr/>
                    </a:tc>
                    <a:extLst>
                      <a:ext uri="{0D108BD9-81ED-4DB2-BD59-A6C34878D82A}">
                        <a16:rowId xmlns:a16="http://schemas.microsoft.com/office/drawing/2014/main" val="2312997426"/>
                      </a:ext>
                    </a:extLst>
                  </a:tr>
                  <a:tr h="314317">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0</a:t>
                          </a:r>
                          <a:endParaRPr lang="zh-CN" altLang="en-US" dirty="0"/>
                        </a:p>
                      </a:txBody>
                      <a:tcPr/>
                    </a:tc>
                    <a:extLst>
                      <a:ext uri="{0D108BD9-81ED-4DB2-BD59-A6C34878D82A}">
                        <a16:rowId xmlns:a16="http://schemas.microsoft.com/office/drawing/2014/main" val="1991023768"/>
                      </a:ext>
                    </a:extLst>
                  </a:tr>
                </a:tbl>
              </a:graphicData>
            </a:graphic>
          </p:graphicFrame>
        </mc:Choice>
        <mc:Fallback xmlns="">
          <p:graphicFrame>
            <p:nvGraphicFramePr>
              <p:cNvPr id="9" name="表格 8">
                <a:extLst>
                  <a:ext uri="{FF2B5EF4-FFF2-40B4-BE49-F238E27FC236}">
                    <a16:creationId xmlns:a16="http://schemas.microsoft.com/office/drawing/2014/main" id="{C637E3F7-E84E-5E9E-AD0F-81A468C043EC}"/>
                  </a:ext>
                </a:extLst>
              </p:cNvPr>
              <p:cNvGraphicFramePr>
                <a:graphicFrameLocks noGrp="1"/>
              </p:cNvGraphicFramePr>
              <p:nvPr>
                <p:extLst>
                  <p:ext uri="{D42A27DB-BD31-4B8C-83A1-F6EECF244321}">
                    <p14:modId xmlns:p14="http://schemas.microsoft.com/office/powerpoint/2010/main" val="1419551296"/>
                  </p:ext>
                </p:extLst>
              </p:nvPr>
            </p:nvGraphicFramePr>
            <p:xfrm>
              <a:off x="1281785" y="1987524"/>
              <a:ext cx="1987551" cy="1850898"/>
            </p:xfrm>
            <a:graphic>
              <a:graphicData uri="http://schemas.openxmlformats.org/drawingml/2006/table">
                <a:tbl>
                  <a:tblPr firstRow="1" bandRow="1">
                    <a:tableStyleId>{5C22544A-7EE6-4342-B048-85BDC9FD1C3A}</a:tableStyleId>
                  </a:tblPr>
                  <a:tblGrid>
                    <a:gridCol w="662517">
                      <a:extLst>
                        <a:ext uri="{9D8B030D-6E8A-4147-A177-3AD203B41FA5}">
                          <a16:colId xmlns:a16="http://schemas.microsoft.com/office/drawing/2014/main" val="4187661738"/>
                        </a:ext>
                      </a:extLst>
                    </a:gridCol>
                    <a:gridCol w="662517">
                      <a:extLst>
                        <a:ext uri="{9D8B030D-6E8A-4147-A177-3AD203B41FA5}">
                          <a16:colId xmlns:a16="http://schemas.microsoft.com/office/drawing/2014/main" val="3827007390"/>
                        </a:ext>
                      </a:extLst>
                    </a:gridCol>
                    <a:gridCol w="662517">
                      <a:extLst>
                        <a:ext uri="{9D8B030D-6E8A-4147-A177-3AD203B41FA5}">
                          <a16:colId xmlns:a16="http://schemas.microsoft.com/office/drawing/2014/main" val="199168950"/>
                        </a:ext>
                      </a:extLst>
                    </a:gridCol>
                  </a:tblGrid>
                  <a:tr h="387858">
                    <a:tc>
                      <a:txBody>
                        <a:bodyPr/>
                        <a:lstStyle/>
                        <a:p>
                          <a:endParaRPr lang="zh-CN"/>
                        </a:p>
                      </a:txBody>
                      <a:tcPr>
                        <a:blipFill>
                          <a:blip r:embed="rId4"/>
                          <a:stretch>
                            <a:fillRect l="-917" t="-3125" r="-203670" b="-400000"/>
                          </a:stretch>
                        </a:blipFill>
                      </a:tcPr>
                    </a:tc>
                    <a:tc>
                      <a:txBody>
                        <a:bodyPr/>
                        <a:lstStyle/>
                        <a:p>
                          <a:endParaRPr lang="zh-CN"/>
                        </a:p>
                      </a:txBody>
                      <a:tcPr>
                        <a:blipFill>
                          <a:blip r:embed="rId4"/>
                          <a:stretch>
                            <a:fillRect l="-100917" t="-3125" r="-103670" b="-400000"/>
                          </a:stretch>
                        </a:blipFill>
                      </a:tcPr>
                    </a:tc>
                    <a:tc>
                      <a:txBody>
                        <a:bodyPr/>
                        <a:lstStyle/>
                        <a:p>
                          <a:endParaRPr lang="zh-CN"/>
                        </a:p>
                      </a:txBody>
                      <a:tcPr>
                        <a:blipFill>
                          <a:blip r:embed="rId4"/>
                          <a:stretch>
                            <a:fillRect l="-200917" t="-3125" r="-3670" b="-400000"/>
                          </a:stretch>
                        </a:blipFill>
                      </a:tcPr>
                    </a:tc>
                    <a:extLst>
                      <a:ext uri="{0D108BD9-81ED-4DB2-BD59-A6C34878D82A}">
                        <a16:rowId xmlns:a16="http://schemas.microsoft.com/office/drawing/2014/main" val="1484428234"/>
                      </a:ext>
                    </a:extLst>
                  </a:tr>
                  <a:tr h="365760">
                    <a:tc>
                      <a:txBody>
                        <a:bodyPr/>
                        <a:lstStyle/>
                        <a:p>
                          <a:pPr algn="ctr"/>
                          <a:r>
                            <a:rPr lang="en-US" altLang="zh-CN" dirty="0"/>
                            <a:t>0</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0</a:t>
                          </a:r>
                          <a:endParaRPr lang="zh-CN" altLang="en-US" dirty="0"/>
                        </a:p>
                      </a:txBody>
                      <a:tcPr/>
                    </a:tc>
                    <a:extLst>
                      <a:ext uri="{0D108BD9-81ED-4DB2-BD59-A6C34878D82A}">
                        <a16:rowId xmlns:a16="http://schemas.microsoft.com/office/drawing/2014/main" val="942730055"/>
                      </a:ext>
                    </a:extLst>
                  </a:tr>
                  <a:tr h="365760">
                    <a:tc>
                      <a:txBody>
                        <a:bodyPr/>
                        <a:lstStyle/>
                        <a:p>
                          <a:pPr algn="ctr"/>
                          <a:r>
                            <a:rPr lang="en-US" altLang="zh-CN" b="1" dirty="0"/>
                            <a:t>0</a:t>
                          </a:r>
                          <a:endParaRPr lang="zh-CN" altLang="en-US" b="1" dirty="0"/>
                        </a:p>
                      </a:txBody>
                      <a:tcPr/>
                    </a:tc>
                    <a:tc>
                      <a:txBody>
                        <a:bodyPr/>
                        <a:lstStyle/>
                        <a:p>
                          <a:pPr algn="ctr"/>
                          <a:r>
                            <a:rPr lang="en-US" altLang="zh-CN" b="1" dirty="0"/>
                            <a:t>1</a:t>
                          </a:r>
                          <a:endParaRPr lang="zh-CN" altLang="en-US" b="1" dirty="0"/>
                        </a:p>
                      </a:txBody>
                      <a:tcPr/>
                    </a:tc>
                    <a:tc>
                      <a:txBody>
                        <a:bodyPr/>
                        <a:lstStyle/>
                        <a:p>
                          <a:pPr algn="ctr"/>
                          <a:r>
                            <a:rPr lang="en-US" altLang="zh-CN" b="1" dirty="0"/>
                            <a:t>1</a:t>
                          </a:r>
                          <a:endParaRPr lang="zh-CN" altLang="en-US" b="1" dirty="0"/>
                        </a:p>
                      </a:txBody>
                      <a:tcPr/>
                    </a:tc>
                    <a:extLst>
                      <a:ext uri="{0D108BD9-81ED-4DB2-BD59-A6C34878D82A}">
                        <a16:rowId xmlns:a16="http://schemas.microsoft.com/office/drawing/2014/main" val="2087635007"/>
                      </a:ext>
                    </a:extLst>
                  </a:tr>
                  <a:tr h="365760">
                    <a:tc>
                      <a:txBody>
                        <a:bodyPr/>
                        <a:lstStyle/>
                        <a:p>
                          <a:pPr algn="ctr"/>
                          <a:r>
                            <a:rPr lang="en-US" altLang="zh-CN" b="1" dirty="0"/>
                            <a:t>1</a:t>
                          </a:r>
                          <a:endParaRPr lang="zh-CN" altLang="en-US" b="1" dirty="0"/>
                        </a:p>
                      </a:txBody>
                      <a:tcPr/>
                    </a:tc>
                    <a:tc>
                      <a:txBody>
                        <a:bodyPr/>
                        <a:lstStyle/>
                        <a:p>
                          <a:pPr algn="ctr"/>
                          <a:r>
                            <a:rPr lang="en-US" altLang="zh-CN" b="1" dirty="0"/>
                            <a:t>0</a:t>
                          </a:r>
                          <a:endParaRPr lang="zh-CN" altLang="en-US" b="1" dirty="0"/>
                        </a:p>
                      </a:txBody>
                      <a:tcPr/>
                    </a:tc>
                    <a:tc>
                      <a:txBody>
                        <a:bodyPr/>
                        <a:lstStyle/>
                        <a:p>
                          <a:pPr algn="ctr"/>
                          <a:r>
                            <a:rPr lang="en-US" altLang="zh-CN" b="1" dirty="0"/>
                            <a:t>1</a:t>
                          </a:r>
                          <a:endParaRPr lang="zh-CN" altLang="en-US" b="1" dirty="0"/>
                        </a:p>
                      </a:txBody>
                      <a:tcPr/>
                    </a:tc>
                    <a:extLst>
                      <a:ext uri="{0D108BD9-81ED-4DB2-BD59-A6C34878D82A}">
                        <a16:rowId xmlns:a16="http://schemas.microsoft.com/office/drawing/2014/main" val="2312997426"/>
                      </a:ext>
                    </a:extLst>
                  </a:tr>
                  <a:tr h="365760">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0</a:t>
                          </a:r>
                          <a:endParaRPr lang="zh-CN" altLang="en-US" dirty="0"/>
                        </a:p>
                      </a:txBody>
                      <a:tcPr/>
                    </a:tc>
                    <a:extLst>
                      <a:ext uri="{0D108BD9-81ED-4DB2-BD59-A6C34878D82A}">
                        <a16:rowId xmlns:a16="http://schemas.microsoft.com/office/drawing/2014/main" val="1991023768"/>
                      </a:ext>
                    </a:extLst>
                  </a:tr>
                </a:tbl>
              </a:graphicData>
            </a:graphic>
          </p:graphicFrame>
        </mc:Fallback>
      </mc:AlternateContent>
      <p:sp>
        <p:nvSpPr>
          <p:cNvPr id="10" name="箭头: 右 9">
            <a:extLst>
              <a:ext uri="{FF2B5EF4-FFF2-40B4-BE49-F238E27FC236}">
                <a16:creationId xmlns:a16="http://schemas.microsoft.com/office/drawing/2014/main" id="{140C18C4-B321-FB8E-2E7C-18FBF6D8B6EE}"/>
              </a:ext>
            </a:extLst>
          </p:cNvPr>
          <p:cNvSpPr/>
          <p:nvPr/>
        </p:nvSpPr>
        <p:spPr>
          <a:xfrm>
            <a:off x="3394576" y="2910423"/>
            <a:ext cx="1228725" cy="39164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8A8BBE78-4647-1131-23E2-9315071A2C80}"/>
                  </a:ext>
                </a:extLst>
              </p:cNvPr>
              <p:cNvSpPr txBox="1"/>
              <p:nvPr/>
            </p:nvSpPr>
            <p:spPr>
              <a:xfrm>
                <a:off x="4518526" y="2893112"/>
                <a:ext cx="3771340" cy="43287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𝑎</m:t>
                          </m:r>
                        </m:e>
                        <m:sub>
                          <m:r>
                            <a:rPr lang="en-US" altLang="zh-CN" sz="1600" b="0" i="1" smtClean="0">
                              <a:latin typeface="Cambria Math" panose="02040503050406030204" pitchFamily="18" charset="0"/>
                            </a:rPr>
                            <m:t>𝑖</m:t>
                          </m:r>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𝑗</m:t>
                          </m:r>
                        </m:sub>
                      </m:sSub>
                      <m:r>
                        <a:rPr lang="en-US" altLang="zh-CN" sz="1600" b="0" i="1" smtClean="0">
                          <a:latin typeface="Cambria Math" panose="02040503050406030204" pitchFamily="18" charset="0"/>
                        </a:rPr>
                        <m:t>=</m:t>
                      </m:r>
                      <m:sSup>
                        <m:sSupPr>
                          <m:ctrlPr>
                            <a:rPr lang="en-US" altLang="zh-CN" sz="1600" b="0" i="1" smtClean="0">
                              <a:latin typeface="Cambria Math" panose="02040503050406030204" pitchFamily="18" charset="0"/>
                            </a:rPr>
                          </m:ctrlPr>
                        </m:sSupPr>
                        <m:e>
                          <m:d>
                            <m:dPr>
                              <m:ctrlPr>
                                <a:rPr lang="en-US" altLang="zh-CN" sz="1600" b="0" i="1" smtClean="0">
                                  <a:latin typeface="Cambria Math" panose="02040503050406030204" pitchFamily="18" charset="0"/>
                                </a:rPr>
                              </m:ctrlPr>
                            </m:dPr>
                            <m:e>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𝑥</m:t>
                                  </m:r>
                                </m:e>
                                <m:sub>
                                  <m:r>
                                    <a:rPr lang="en-US" altLang="ja-JP" sz="1600" i="1">
                                      <a:latin typeface="Cambria Math" panose="02040503050406030204" pitchFamily="18" charset="0"/>
                                    </a:rPr>
                                    <m:t>𝑖</m:t>
                                  </m:r>
                                </m:sub>
                              </m:sSub>
                              <m:sSub>
                                <m:sSubPr>
                                  <m:ctrlPr>
                                    <a:rPr lang="en-US" altLang="ja-JP" sz="1600" i="1">
                                      <a:latin typeface="Cambria Math" panose="02040503050406030204" pitchFamily="18" charset="0"/>
                                    </a:rPr>
                                  </m:ctrlPr>
                                </m:sSubPr>
                                <m:e>
                                  <m:r>
                                    <a:rPr lang="en-US" altLang="ja-JP" sz="1600" b="0" i="1" smtClean="0">
                                      <a:latin typeface="Cambria Math" panose="02040503050406030204" pitchFamily="18" charset="0"/>
                                    </a:rPr>
                                    <m:t>−</m:t>
                                  </m:r>
                                  <m:r>
                                    <a:rPr lang="en-US" altLang="ja-JP" sz="1600" i="1">
                                      <a:latin typeface="Cambria Math" panose="02040503050406030204" pitchFamily="18" charset="0"/>
                                    </a:rPr>
                                    <m:t>𝑥</m:t>
                                  </m:r>
                                </m:e>
                                <m:sub>
                                  <m:r>
                                    <a:rPr lang="en-US" altLang="ja-JP" sz="1600" i="1">
                                      <a:latin typeface="Cambria Math" panose="02040503050406030204" pitchFamily="18" charset="0"/>
                                    </a:rPr>
                                    <m:t>𝑗</m:t>
                                  </m:r>
                                </m:sub>
                              </m:sSub>
                            </m:e>
                          </m:d>
                        </m:e>
                        <m:sup>
                          <m:r>
                            <a:rPr lang="en-US" altLang="zh-CN" sz="1600" b="0" i="1" smtClean="0">
                              <a:latin typeface="Cambria Math" panose="02040503050406030204" pitchFamily="18" charset="0"/>
                            </a:rPr>
                            <m:t>2</m:t>
                          </m:r>
                        </m:sup>
                      </m:sSup>
                      <m:r>
                        <a:rPr lang="en-US" altLang="zh-CN" sz="1600" b="0" i="1" smtClean="0">
                          <a:latin typeface="Cambria Math" panose="02040503050406030204" pitchFamily="18" charset="0"/>
                        </a:rPr>
                        <m:t>=</m:t>
                      </m:r>
                      <m:sSubSup>
                        <m:sSubSupPr>
                          <m:ctrlPr>
                            <a:rPr lang="en-US" altLang="zh-CN" sz="1600" b="0" i="1" smtClean="0">
                              <a:solidFill>
                                <a:srgbClr val="FF0000"/>
                              </a:solidFill>
                              <a:latin typeface="Cambria Math" panose="02040503050406030204" pitchFamily="18" charset="0"/>
                            </a:rPr>
                          </m:ctrlPr>
                        </m:sSubSupPr>
                        <m:e>
                          <m:r>
                            <a:rPr lang="en-US" altLang="zh-CN" sz="1600" b="0" i="1" smtClean="0">
                              <a:solidFill>
                                <a:srgbClr val="FF0000"/>
                              </a:solidFill>
                              <a:latin typeface="Cambria Math" panose="02040503050406030204" pitchFamily="18" charset="0"/>
                            </a:rPr>
                            <m:t>𝑥</m:t>
                          </m:r>
                        </m:e>
                        <m:sub>
                          <m:r>
                            <a:rPr lang="en-US" altLang="zh-CN" sz="1600" b="0" i="1" smtClean="0">
                              <a:solidFill>
                                <a:srgbClr val="FF0000"/>
                              </a:solidFill>
                              <a:latin typeface="Cambria Math" panose="02040503050406030204" pitchFamily="18" charset="0"/>
                            </a:rPr>
                            <m:t>𝑖</m:t>
                          </m:r>
                        </m:sub>
                        <m:sup>
                          <m:r>
                            <a:rPr lang="en-US" altLang="zh-CN" sz="1600" b="0" i="1" smtClean="0">
                              <a:solidFill>
                                <a:srgbClr val="FF0000"/>
                              </a:solidFill>
                              <a:latin typeface="Cambria Math" panose="02040503050406030204" pitchFamily="18" charset="0"/>
                            </a:rPr>
                            <m:t>2</m:t>
                          </m:r>
                        </m:sup>
                      </m:sSubSup>
                      <m:r>
                        <a:rPr lang="en-US" altLang="zh-CN" sz="1600" b="0" i="1" smtClean="0">
                          <a:latin typeface="Cambria Math" panose="02040503050406030204" pitchFamily="18" charset="0"/>
                        </a:rPr>
                        <m:t>−2</m:t>
                      </m:r>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𝑥</m:t>
                          </m:r>
                        </m:e>
                        <m:sub>
                          <m:r>
                            <a:rPr lang="en-US" altLang="ja-JP" sz="1600" i="1">
                              <a:latin typeface="Cambria Math" panose="02040503050406030204" pitchFamily="18" charset="0"/>
                            </a:rPr>
                            <m:t>𝑖</m:t>
                          </m:r>
                        </m:sub>
                      </m:sSub>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𝑥</m:t>
                          </m:r>
                        </m:e>
                        <m:sub>
                          <m:r>
                            <a:rPr lang="en-US" altLang="ja-JP" sz="1600" i="1">
                              <a:latin typeface="Cambria Math" panose="02040503050406030204" pitchFamily="18" charset="0"/>
                            </a:rPr>
                            <m:t>𝑗</m:t>
                          </m:r>
                        </m:sub>
                      </m:sSub>
                      <m:r>
                        <a:rPr lang="en-US" altLang="ja-JP" sz="1600" b="0" i="1" smtClean="0">
                          <a:latin typeface="Cambria Math" panose="02040503050406030204" pitchFamily="18" charset="0"/>
                        </a:rPr>
                        <m:t>+</m:t>
                      </m:r>
                      <m:sSubSup>
                        <m:sSubSupPr>
                          <m:ctrlPr>
                            <a:rPr lang="en-US" altLang="zh-CN" sz="1600" i="1" smtClean="0">
                              <a:solidFill>
                                <a:srgbClr val="FF0000"/>
                              </a:solidFill>
                              <a:latin typeface="Cambria Math" panose="02040503050406030204" pitchFamily="18" charset="0"/>
                            </a:rPr>
                          </m:ctrlPr>
                        </m:sSubSupPr>
                        <m:e>
                          <m:r>
                            <a:rPr lang="en-US" altLang="zh-CN" sz="1600" i="1">
                              <a:solidFill>
                                <a:srgbClr val="FF0000"/>
                              </a:solidFill>
                              <a:latin typeface="Cambria Math" panose="02040503050406030204" pitchFamily="18" charset="0"/>
                            </a:rPr>
                            <m:t>𝑥</m:t>
                          </m:r>
                        </m:e>
                        <m:sub>
                          <m:r>
                            <a:rPr lang="en-US" altLang="zh-CN" sz="1600" b="0" i="1" smtClean="0">
                              <a:solidFill>
                                <a:srgbClr val="FF0000"/>
                              </a:solidFill>
                              <a:latin typeface="Cambria Math" panose="02040503050406030204" pitchFamily="18" charset="0"/>
                            </a:rPr>
                            <m:t>𝑗</m:t>
                          </m:r>
                        </m:sub>
                        <m:sup>
                          <m:r>
                            <a:rPr lang="en-US" altLang="zh-CN" sz="1600" i="1">
                              <a:solidFill>
                                <a:srgbClr val="FF0000"/>
                              </a:solidFill>
                              <a:latin typeface="Cambria Math" panose="02040503050406030204" pitchFamily="18" charset="0"/>
                            </a:rPr>
                            <m:t>2</m:t>
                          </m:r>
                        </m:sup>
                      </m:sSubSup>
                    </m:oMath>
                  </m:oMathPara>
                </a14:m>
                <a:endParaRPr lang="zh-CN" altLang="en-US" sz="1600" dirty="0"/>
              </a:p>
            </p:txBody>
          </p:sp>
        </mc:Choice>
        <mc:Fallback xmlns="">
          <p:sp>
            <p:nvSpPr>
              <p:cNvPr id="12" name="文本框 11">
                <a:extLst>
                  <a:ext uri="{FF2B5EF4-FFF2-40B4-BE49-F238E27FC236}">
                    <a16:creationId xmlns:a16="http://schemas.microsoft.com/office/drawing/2014/main" id="{8A8BBE78-4647-1131-23E2-9315071A2C80}"/>
                  </a:ext>
                </a:extLst>
              </p:cNvPr>
              <p:cNvSpPr txBox="1">
                <a:spLocks noRot="1" noChangeAspect="1" noMove="1" noResize="1" noEditPoints="1" noAdjustHandles="1" noChangeArrowheads="1" noChangeShapeType="1" noTextEdit="1"/>
              </p:cNvSpPr>
              <p:nvPr/>
            </p:nvSpPr>
            <p:spPr>
              <a:xfrm>
                <a:off x="4518526" y="2893112"/>
                <a:ext cx="3771340" cy="432875"/>
              </a:xfrm>
              <a:prstGeom prst="rect">
                <a:avLst/>
              </a:prstGeom>
              <a:blipFill>
                <a:blip r:embed="rId5"/>
                <a:stretch>
                  <a:fillRect b="-5634"/>
                </a:stretch>
              </a:blipFill>
            </p:spPr>
            <p:txBody>
              <a:bodyPr/>
              <a:lstStyle/>
              <a:p>
                <a:r>
                  <a:rPr lang="zh-CN" altLang="en-US">
                    <a:noFill/>
                  </a:rPr>
                  <a:t> </a:t>
                </a:r>
              </a:p>
            </p:txBody>
          </p:sp>
        </mc:Fallback>
      </mc:AlternateContent>
      <p:sp>
        <p:nvSpPr>
          <p:cNvPr id="13" name="箭头: 右 12">
            <a:extLst>
              <a:ext uri="{FF2B5EF4-FFF2-40B4-BE49-F238E27FC236}">
                <a16:creationId xmlns:a16="http://schemas.microsoft.com/office/drawing/2014/main" id="{BC92B931-8340-B224-151E-B00380C6AB7A}"/>
              </a:ext>
            </a:extLst>
          </p:cNvPr>
          <p:cNvSpPr/>
          <p:nvPr/>
        </p:nvSpPr>
        <p:spPr>
          <a:xfrm>
            <a:off x="8076467" y="3035706"/>
            <a:ext cx="839106" cy="24821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2A1BCEA5-54A6-C6F3-DC2A-25194CDBD391}"/>
                  </a:ext>
                </a:extLst>
              </p:cNvPr>
              <p:cNvSpPr txBox="1"/>
              <p:nvPr/>
            </p:nvSpPr>
            <p:spPr>
              <a:xfrm>
                <a:off x="8922666" y="2943701"/>
                <a:ext cx="1838325" cy="35836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sz="1600" i="1" smtClean="0">
                              <a:solidFill>
                                <a:srgbClr val="FF0000"/>
                              </a:solidFill>
                              <a:latin typeface="Cambria Math" panose="02040503050406030204" pitchFamily="18" charset="0"/>
                            </a:rPr>
                          </m:ctrlPr>
                        </m:sSubPr>
                        <m:e>
                          <m:r>
                            <a:rPr lang="en-US" altLang="zh-CN" sz="1600" b="0" i="1" smtClean="0">
                              <a:solidFill>
                                <a:srgbClr val="FF0000"/>
                              </a:solidFill>
                              <a:latin typeface="Cambria Math" panose="02040503050406030204" pitchFamily="18" charset="0"/>
                            </a:rPr>
                            <m:t>𝑥</m:t>
                          </m:r>
                        </m:e>
                        <m:sub>
                          <m:r>
                            <a:rPr lang="en-US" altLang="zh-CN" sz="1600" b="0" i="1" smtClean="0">
                              <a:solidFill>
                                <a:srgbClr val="FF0000"/>
                              </a:solidFill>
                              <a:latin typeface="Cambria Math" panose="02040503050406030204" pitchFamily="18" charset="0"/>
                            </a:rPr>
                            <m:t>𝑖</m:t>
                          </m:r>
                        </m:sub>
                      </m:sSub>
                      <m:r>
                        <a:rPr lang="en-US" altLang="zh-CN" sz="1600" b="0" i="1" smtClean="0">
                          <a:latin typeface="Cambria Math" panose="02040503050406030204" pitchFamily="18" charset="0"/>
                        </a:rPr>
                        <m:t>−2</m:t>
                      </m:r>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𝑥</m:t>
                          </m:r>
                        </m:e>
                        <m:sub>
                          <m:r>
                            <a:rPr lang="en-US" altLang="zh-CN" sz="1600" b="0" i="1" smtClean="0">
                              <a:latin typeface="Cambria Math" panose="02040503050406030204" pitchFamily="18" charset="0"/>
                            </a:rPr>
                            <m:t>𝑖</m:t>
                          </m:r>
                        </m:sub>
                      </m:sSub>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𝑥</m:t>
                          </m:r>
                        </m:e>
                        <m:sub>
                          <m:r>
                            <a:rPr lang="en-US" altLang="zh-CN" sz="1600" b="0" i="1" smtClean="0">
                              <a:latin typeface="Cambria Math" panose="02040503050406030204" pitchFamily="18" charset="0"/>
                            </a:rPr>
                            <m:t>𝑗</m:t>
                          </m:r>
                        </m:sub>
                      </m:sSub>
                      <m:r>
                        <a:rPr lang="en-US" altLang="zh-CN" sz="1600" b="0" i="1" smtClean="0">
                          <a:latin typeface="Cambria Math" panose="02040503050406030204" pitchFamily="18" charset="0"/>
                        </a:rPr>
                        <m:t>+</m:t>
                      </m:r>
                      <m:sSub>
                        <m:sSubPr>
                          <m:ctrlPr>
                            <a:rPr lang="en-US" altLang="zh-CN" sz="1600" b="0" i="1" smtClean="0">
                              <a:solidFill>
                                <a:srgbClr val="FF0000"/>
                              </a:solidFill>
                              <a:latin typeface="Cambria Math" panose="02040503050406030204" pitchFamily="18" charset="0"/>
                            </a:rPr>
                          </m:ctrlPr>
                        </m:sSubPr>
                        <m:e>
                          <m:r>
                            <a:rPr lang="en-US" altLang="zh-CN" sz="1600" b="0" i="1" smtClean="0">
                              <a:solidFill>
                                <a:srgbClr val="FF0000"/>
                              </a:solidFill>
                              <a:latin typeface="Cambria Math" panose="02040503050406030204" pitchFamily="18" charset="0"/>
                            </a:rPr>
                            <m:t>𝑥</m:t>
                          </m:r>
                        </m:e>
                        <m:sub>
                          <m:r>
                            <a:rPr lang="en-US" altLang="zh-CN" sz="1600" b="0" i="1" smtClean="0">
                              <a:solidFill>
                                <a:srgbClr val="FF0000"/>
                              </a:solidFill>
                              <a:latin typeface="Cambria Math" panose="02040503050406030204" pitchFamily="18" charset="0"/>
                            </a:rPr>
                            <m:t>𝑗</m:t>
                          </m:r>
                        </m:sub>
                      </m:sSub>
                    </m:oMath>
                  </m:oMathPara>
                </a14:m>
                <a:endParaRPr lang="zh-CN" altLang="en-US" sz="1600" dirty="0"/>
              </a:p>
            </p:txBody>
          </p:sp>
        </mc:Choice>
        <mc:Fallback xmlns="">
          <p:sp>
            <p:nvSpPr>
              <p:cNvPr id="15" name="文本框 14">
                <a:extLst>
                  <a:ext uri="{FF2B5EF4-FFF2-40B4-BE49-F238E27FC236}">
                    <a16:creationId xmlns:a16="http://schemas.microsoft.com/office/drawing/2014/main" id="{2A1BCEA5-54A6-C6F3-DC2A-25194CDBD391}"/>
                  </a:ext>
                </a:extLst>
              </p:cNvPr>
              <p:cNvSpPr txBox="1">
                <a:spLocks noRot="1" noChangeAspect="1" noMove="1" noResize="1" noEditPoints="1" noAdjustHandles="1" noChangeArrowheads="1" noChangeShapeType="1" noTextEdit="1"/>
              </p:cNvSpPr>
              <p:nvPr/>
            </p:nvSpPr>
            <p:spPr>
              <a:xfrm>
                <a:off x="8922666" y="2943701"/>
                <a:ext cx="1838325" cy="358368"/>
              </a:xfrm>
              <a:prstGeom prst="rect">
                <a:avLst/>
              </a:prstGeom>
              <a:blipFill>
                <a:blip r:embed="rId6"/>
                <a:stretch>
                  <a:fillRect b="-678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5D683FF1-907C-3153-2CD6-0B6BA6EE5261}"/>
                  </a:ext>
                </a:extLst>
              </p:cNvPr>
              <p:cNvSpPr txBox="1"/>
              <p:nvPr/>
            </p:nvSpPr>
            <p:spPr>
              <a:xfrm>
                <a:off x="574915" y="4452618"/>
                <a:ext cx="5829281" cy="2203232"/>
              </a:xfrm>
              <a:prstGeom prst="rect">
                <a:avLst/>
              </a:prstGeom>
              <a:noFill/>
            </p:spPr>
            <p:txBody>
              <a:bodyPr wrap="square">
                <a:spAutoFit/>
              </a:bodyPr>
              <a:lstStyle/>
              <a:p>
                <a:r>
                  <a:rPr lang="ja-JP" altLang="en-US" sz="1600" dirty="0"/>
                  <a:t>制約条件</a:t>
                </a:r>
                <a:r>
                  <a:rPr lang="en-US" altLang="ja-JP" sz="1600" dirty="0"/>
                  <a:t>(</a:t>
                </a:r>
                <a:r>
                  <a:rPr lang="ja-JP" altLang="en-US" sz="1600" b="0" i="0" dirty="0">
                    <a:solidFill>
                      <a:srgbClr val="374151"/>
                    </a:solidFill>
                    <a:effectLst/>
                    <a:latin typeface="Söhne"/>
                  </a:rPr>
                  <a:t>各部分集合の頂点数が等しい</a:t>
                </a:r>
                <a:r>
                  <a:rPr lang="en-US" altLang="ja-JP" sz="1600" dirty="0"/>
                  <a:t>)</a:t>
                </a:r>
                <a:r>
                  <a:rPr lang="ja-JP" altLang="en-US" sz="1600" dirty="0"/>
                  <a:t>：</a:t>
                </a:r>
                <a:endParaRPr lang="en-US" altLang="ja-JP" sz="1600" dirty="0"/>
              </a:p>
              <a:p>
                <a:pPr/>
                <a14:m>
                  <m:oMathPara xmlns:m="http://schemas.openxmlformats.org/officeDocument/2006/math">
                    <m:oMathParaPr>
                      <m:jc m:val="centerGroup"/>
                    </m:oMathParaPr>
                    <m:oMath xmlns:m="http://schemas.openxmlformats.org/officeDocument/2006/math">
                      <m:nary>
                        <m:naryPr>
                          <m:chr m:val="∑"/>
                          <m:ctrlPr>
                            <a:rPr lang="en-US" altLang="zh-CN" sz="1600" i="1">
                              <a:latin typeface="Cambria Math" panose="02040503050406030204" pitchFamily="18" charset="0"/>
                            </a:rPr>
                          </m:ctrlPr>
                        </m:naryPr>
                        <m:sub>
                          <m:r>
                            <m:rPr>
                              <m:brk m:alnAt="23"/>
                            </m:rPr>
                            <a:rPr lang="en-US" altLang="zh-CN" sz="1600" i="1">
                              <a:latin typeface="Cambria Math" panose="02040503050406030204" pitchFamily="18" charset="0"/>
                            </a:rPr>
                            <m:t>𝑖</m:t>
                          </m:r>
                          <m:r>
                            <a:rPr lang="en-US" altLang="zh-CN" sz="1600" i="1">
                              <a:latin typeface="Cambria Math" panose="02040503050406030204" pitchFamily="18" charset="0"/>
                            </a:rPr>
                            <m:t>=1</m:t>
                          </m:r>
                        </m:sub>
                        <m:sup>
                          <m:r>
                            <a:rPr lang="en-US" altLang="zh-CN" sz="1600" i="1">
                              <a:latin typeface="Cambria Math" panose="02040503050406030204" pitchFamily="18" charset="0"/>
                            </a:rPr>
                            <m:t>𝑛</m:t>
                          </m:r>
                        </m:sup>
                        <m:e>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𝑥</m:t>
                              </m:r>
                            </m:e>
                            <m:sub>
                              <m:r>
                                <a:rPr lang="en-US" altLang="zh-CN" sz="1600" i="1">
                                  <a:latin typeface="Cambria Math" panose="02040503050406030204" pitchFamily="18" charset="0"/>
                                </a:rPr>
                                <m:t>𝑖</m:t>
                              </m:r>
                            </m:sub>
                          </m:sSub>
                        </m:e>
                      </m:nary>
                      <m:r>
                        <a:rPr lang="en-US" altLang="zh-CN" sz="1600" i="1">
                          <a:latin typeface="Cambria Math" panose="02040503050406030204" pitchFamily="18" charset="0"/>
                        </a:rPr>
                        <m:t>=</m:t>
                      </m:r>
                      <m:f>
                        <m:fPr>
                          <m:ctrlPr>
                            <a:rPr lang="en-US" altLang="zh-CN" sz="1600" i="1">
                              <a:latin typeface="Cambria Math" panose="02040503050406030204" pitchFamily="18" charset="0"/>
                            </a:rPr>
                          </m:ctrlPr>
                        </m:fPr>
                        <m:num>
                          <m:r>
                            <a:rPr lang="en-US" altLang="zh-CN" sz="1600" i="1">
                              <a:latin typeface="Cambria Math" panose="02040503050406030204" pitchFamily="18" charset="0"/>
                            </a:rPr>
                            <m:t>𝑛</m:t>
                          </m:r>
                        </m:num>
                        <m:den>
                          <m:r>
                            <a:rPr lang="en-US" altLang="zh-CN" sz="1600" i="1">
                              <a:latin typeface="Cambria Math" panose="02040503050406030204" pitchFamily="18" charset="0"/>
                            </a:rPr>
                            <m:t>2</m:t>
                          </m:r>
                        </m:den>
                      </m:f>
                    </m:oMath>
                  </m:oMathPara>
                </a14:m>
                <a:endParaRPr lang="en-US" altLang="ja-JP" sz="1600" dirty="0"/>
              </a:p>
              <a:p>
                <a:endParaRPr lang="en-US" altLang="ja-JP" sz="1600" dirty="0"/>
              </a:p>
              <a:p>
                <a:r>
                  <a:rPr lang="ja-JP" altLang="en-US" sz="1600" dirty="0"/>
                  <a:t>目的関数　＋</a:t>
                </a:r>
                <a14:m>
                  <m:oMath xmlns:m="http://schemas.openxmlformats.org/officeDocument/2006/math">
                    <m:r>
                      <a:rPr lang="en-US" altLang="ja-JP" sz="1600" b="0" i="1" smtClean="0">
                        <a:solidFill>
                          <a:srgbClr val="FF0000"/>
                        </a:solidFill>
                        <a:latin typeface="Cambria Math" panose="02040503050406030204" pitchFamily="18" charset="0"/>
                      </a:rPr>
                      <m:t>𝑤</m:t>
                    </m:r>
                    <m:r>
                      <a:rPr lang="en-US" altLang="ja-JP" sz="1600" b="0" i="1" smtClean="0">
                        <a:solidFill>
                          <a:srgbClr val="FF0000"/>
                        </a:solidFill>
                        <a:latin typeface="Cambria Math" panose="02040503050406030204" pitchFamily="18" charset="0"/>
                      </a:rPr>
                      <m:t> </m:t>
                    </m:r>
                  </m:oMath>
                </a14:m>
                <a:r>
                  <a:rPr lang="en-US" altLang="ja-JP" sz="1600" dirty="0"/>
                  <a:t>*</a:t>
                </a:r>
                <a:r>
                  <a:rPr lang="zh-CN" altLang="en-US" sz="1600" dirty="0"/>
                  <a:t> </a:t>
                </a:r>
                <a:r>
                  <a:rPr lang="ja-JP" altLang="en-US" sz="1600" dirty="0">
                    <a:solidFill>
                      <a:srgbClr val="00B050"/>
                    </a:solidFill>
                  </a:rPr>
                  <a:t>制約条件から変換された二次多項式</a:t>
                </a:r>
                <a:endParaRPr lang="en-US" altLang="zh-CN" sz="1600" dirty="0"/>
              </a:p>
              <a:p>
                <a:pPr/>
                <a14:m>
                  <m:oMathPara xmlns:m="http://schemas.openxmlformats.org/officeDocument/2006/math">
                    <m:oMathParaPr>
                      <m:jc m:val="centerGroup"/>
                    </m:oMathParaPr>
                    <m:oMath xmlns:m="http://schemas.openxmlformats.org/officeDocument/2006/math">
                      <m:func>
                        <m:funcPr>
                          <m:ctrlPr>
                            <a:rPr lang="en-US" altLang="zh-CN" sz="1600" i="1" smtClean="0">
                              <a:latin typeface="Cambria Math" panose="02040503050406030204" pitchFamily="18" charset="0"/>
                            </a:rPr>
                          </m:ctrlPr>
                        </m:funcPr>
                        <m:fName>
                          <m:limLow>
                            <m:limLowPr>
                              <m:ctrlPr>
                                <a:rPr lang="en-US" altLang="zh-CN" sz="1600" i="1" smtClean="0">
                                  <a:latin typeface="Cambria Math" panose="02040503050406030204" pitchFamily="18" charset="0"/>
                                </a:rPr>
                              </m:ctrlPr>
                            </m:limLowPr>
                            <m:e>
                              <m:r>
                                <m:rPr>
                                  <m:sty m:val="p"/>
                                </m:rPr>
                                <a:rPr lang="en-US" altLang="zh-CN" sz="1600" i="0" smtClean="0">
                                  <a:latin typeface="Cambria Math" panose="02040503050406030204" pitchFamily="18" charset="0"/>
                                </a:rPr>
                                <m:t>min</m:t>
                              </m:r>
                            </m:e>
                            <m:lim/>
                          </m:limLow>
                        </m:fName>
                        <m:e>
                          <m:r>
                            <a:rPr lang="en-US" altLang="zh-CN" sz="1600" b="0" i="1" smtClean="0">
                              <a:latin typeface="Cambria Math" panose="02040503050406030204" pitchFamily="18" charset="0"/>
                            </a:rPr>
                            <m:t>𝑓</m:t>
                          </m:r>
                          <m:d>
                            <m:dPr>
                              <m:ctrlPr>
                                <a:rPr lang="en-US" altLang="zh-CN" sz="1600" b="0" i="1" smtClean="0">
                                  <a:latin typeface="Cambria Math" panose="02040503050406030204" pitchFamily="18" charset="0"/>
                                </a:rPr>
                              </m:ctrlPr>
                            </m:dPr>
                            <m:e>
                              <m:r>
                                <a:rPr lang="en-US" altLang="zh-CN" sz="1600" b="0" i="1" smtClean="0">
                                  <a:latin typeface="Cambria Math" panose="02040503050406030204" pitchFamily="18" charset="0"/>
                                </a:rPr>
                                <m:t>𝑥</m:t>
                              </m:r>
                            </m:e>
                          </m:d>
                        </m:e>
                      </m:func>
                      <m:r>
                        <a:rPr lang="en-US" altLang="zh-CN" sz="1600" b="0" i="1" smtClean="0">
                          <a:latin typeface="Cambria Math" panose="02040503050406030204" pitchFamily="18" charset="0"/>
                        </a:rPr>
                        <m:t>=</m:t>
                      </m:r>
                      <m:nary>
                        <m:naryPr>
                          <m:chr m:val="∑"/>
                          <m:ctrlPr>
                            <a:rPr lang="en-US" altLang="zh-CN" sz="1600" b="0" i="1" smtClean="0">
                              <a:latin typeface="Cambria Math" panose="02040503050406030204" pitchFamily="18" charset="0"/>
                            </a:rPr>
                          </m:ctrlPr>
                        </m:naryPr>
                        <m:sub>
                          <m:r>
                            <m:rPr>
                              <m:brk m:alnAt="23"/>
                            </m:rPr>
                            <a:rPr lang="en-US" altLang="zh-CN" sz="1600" b="0" i="1" smtClean="0">
                              <a:latin typeface="Cambria Math" panose="02040503050406030204" pitchFamily="18" charset="0"/>
                            </a:rPr>
                            <m:t>𝑖</m:t>
                          </m:r>
                          <m:r>
                            <a:rPr lang="en-US" altLang="zh-CN" sz="1600" b="0" i="1" smtClean="0">
                              <a:latin typeface="Cambria Math" panose="02040503050406030204" pitchFamily="18" charset="0"/>
                            </a:rPr>
                            <m:t>=1</m:t>
                          </m:r>
                        </m:sub>
                        <m:sup>
                          <m:r>
                            <a:rPr lang="en-US" altLang="zh-CN" sz="1600" b="0" i="1" smtClean="0">
                              <a:latin typeface="Cambria Math" panose="02040503050406030204" pitchFamily="18" charset="0"/>
                            </a:rPr>
                            <m:t>𝑛</m:t>
                          </m:r>
                        </m:sup>
                        <m:e>
                          <m:nary>
                            <m:naryPr>
                              <m:chr m:val="∑"/>
                              <m:ctrlPr>
                                <a:rPr lang="en-US" altLang="zh-CN" sz="1600" b="0" i="1" smtClean="0">
                                  <a:latin typeface="Cambria Math" panose="02040503050406030204" pitchFamily="18" charset="0"/>
                                </a:rPr>
                              </m:ctrlPr>
                            </m:naryPr>
                            <m:sub>
                              <m:r>
                                <m:rPr>
                                  <m:brk m:alnAt="23"/>
                                </m:rPr>
                                <a:rPr lang="en-US" altLang="zh-CN" sz="1600" b="0" i="1" smtClean="0">
                                  <a:latin typeface="Cambria Math" panose="02040503050406030204" pitchFamily="18" charset="0"/>
                                </a:rPr>
                                <m:t>𝑗</m:t>
                              </m:r>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𝑖</m:t>
                              </m:r>
                              <m:r>
                                <a:rPr lang="en-US" altLang="zh-CN" sz="1600" b="0" i="1" smtClean="0">
                                  <a:latin typeface="Cambria Math" panose="02040503050406030204" pitchFamily="18" charset="0"/>
                                </a:rPr>
                                <m:t>+1</m:t>
                              </m:r>
                            </m:sub>
                            <m:sup>
                              <m:r>
                                <a:rPr lang="en-US" altLang="zh-CN" sz="1600" b="0" i="1" smtClean="0">
                                  <a:latin typeface="Cambria Math" panose="02040503050406030204" pitchFamily="18" charset="0"/>
                                </a:rPr>
                                <m:t>𝑛</m:t>
                              </m:r>
                            </m:sup>
                            <m:e>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𝑒</m:t>
                                  </m:r>
                                </m:e>
                                <m:sub>
                                  <m:r>
                                    <a:rPr lang="en-US" altLang="zh-CN" sz="1600" b="0" i="1" smtClean="0">
                                      <a:latin typeface="Cambria Math" panose="02040503050406030204" pitchFamily="18" charset="0"/>
                                    </a:rPr>
                                    <m:t>𝑖</m:t>
                                  </m:r>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𝑗</m:t>
                                  </m:r>
                                </m:sub>
                              </m:sSub>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𝑎</m:t>
                                  </m:r>
                                </m:e>
                                <m:sub>
                                  <m:r>
                                    <a:rPr lang="en-US" altLang="zh-CN" sz="1600" b="0" i="1" smtClean="0">
                                      <a:latin typeface="Cambria Math" panose="02040503050406030204" pitchFamily="18" charset="0"/>
                                    </a:rPr>
                                    <m:t>𝑖</m:t>
                                  </m:r>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𝑗</m:t>
                                  </m:r>
                                </m:sub>
                              </m:sSub>
                            </m:e>
                          </m:nary>
                        </m:e>
                      </m:nary>
                    </m:oMath>
                  </m:oMathPara>
                </a14:m>
                <a:endParaRPr lang="zh-CN" altLang="en-US" sz="1600" dirty="0"/>
              </a:p>
            </p:txBody>
          </p:sp>
        </mc:Choice>
        <mc:Fallback xmlns="">
          <p:sp>
            <p:nvSpPr>
              <p:cNvPr id="17" name="文本框 16">
                <a:extLst>
                  <a:ext uri="{FF2B5EF4-FFF2-40B4-BE49-F238E27FC236}">
                    <a16:creationId xmlns:a16="http://schemas.microsoft.com/office/drawing/2014/main" id="{5D683FF1-907C-3153-2CD6-0B6BA6EE5261}"/>
                  </a:ext>
                </a:extLst>
              </p:cNvPr>
              <p:cNvSpPr txBox="1">
                <a:spLocks noRot="1" noChangeAspect="1" noMove="1" noResize="1" noEditPoints="1" noAdjustHandles="1" noChangeArrowheads="1" noChangeShapeType="1" noTextEdit="1"/>
              </p:cNvSpPr>
              <p:nvPr/>
            </p:nvSpPr>
            <p:spPr>
              <a:xfrm>
                <a:off x="574915" y="4452618"/>
                <a:ext cx="5829281" cy="2203232"/>
              </a:xfrm>
              <a:prstGeom prst="rect">
                <a:avLst/>
              </a:prstGeom>
              <a:blipFill>
                <a:blip r:embed="rId7"/>
                <a:stretch>
                  <a:fillRect l="-522" t="-829"/>
                </a:stretch>
              </a:blipFill>
            </p:spPr>
            <p:txBody>
              <a:bodyPr/>
              <a:lstStyle/>
              <a:p>
                <a:r>
                  <a:rPr lang="zh-CN" altLang="en-US">
                    <a:noFill/>
                  </a:rPr>
                  <a:t> </a:t>
                </a:r>
              </a:p>
            </p:txBody>
          </p:sp>
        </mc:Fallback>
      </mc:AlternateContent>
      <p:sp>
        <p:nvSpPr>
          <p:cNvPr id="18" name="箭头: 右 17">
            <a:extLst>
              <a:ext uri="{FF2B5EF4-FFF2-40B4-BE49-F238E27FC236}">
                <a16:creationId xmlns:a16="http://schemas.microsoft.com/office/drawing/2014/main" id="{2B054635-7A54-059C-F98E-E3229AC70C94}"/>
              </a:ext>
            </a:extLst>
          </p:cNvPr>
          <p:cNvSpPr/>
          <p:nvPr/>
        </p:nvSpPr>
        <p:spPr>
          <a:xfrm>
            <a:off x="4561685" y="4947125"/>
            <a:ext cx="839106" cy="24821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0192D9D8-36AD-3F99-B0DD-0B7B652125BB}"/>
                  </a:ext>
                </a:extLst>
              </p:cNvPr>
              <p:cNvSpPr txBox="1"/>
              <p:nvPr/>
            </p:nvSpPr>
            <p:spPr>
              <a:xfrm>
                <a:off x="5600759" y="4613376"/>
                <a:ext cx="1734283" cy="81310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altLang="zh-CN" sz="1600" b="0" i="1" smtClean="0">
                              <a:latin typeface="Cambria Math" panose="02040503050406030204" pitchFamily="18" charset="0"/>
                            </a:rPr>
                          </m:ctrlPr>
                        </m:sSupPr>
                        <m:e>
                          <m:d>
                            <m:dPr>
                              <m:ctrlPr>
                                <a:rPr lang="en-US" altLang="zh-CN" sz="1600" b="0" i="1" smtClean="0">
                                  <a:latin typeface="Cambria Math" panose="02040503050406030204" pitchFamily="18" charset="0"/>
                                </a:rPr>
                              </m:ctrlPr>
                            </m:dPr>
                            <m:e>
                              <m:nary>
                                <m:naryPr>
                                  <m:chr m:val="∑"/>
                                  <m:ctrlPr>
                                    <a:rPr lang="en-US" altLang="zh-CN" sz="1600" i="1">
                                      <a:latin typeface="Cambria Math" panose="02040503050406030204" pitchFamily="18" charset="0"/>
                                    </a:rPr>
                                  </m:ctrlPr>
                                </m:naryPr>
                                <m:sub>
                                  <m:r>
                                    <m:rPr>
                                      <m:brk m:alnAt="23"/>
                                    </m:rPr>
                                    <a:rPr lang="en-US" altLang="zh-CN" sz="1600" i="1">
                                      <a:latin typeface="Cambria Math" panose="02040503050406030204" pitchFamily="18" charset="0"/>
                                    </a:rPr>
                                    <m:t>𝑖</m:t>
                                  </m:r>
                                  <m:r>
                                    <a:rPr lang="en-US" altLang="zh-CN" sz="1600" i="1">
                                      <a:latin typeface="Cambria Math" panose="02040503050406030204" pitchFamily="18" charset="0"/>
                                    </a:rPr>
                                    <m:t>=1</m:t>
                                  </m:r>
                                </m:sub>
                                <m:sup>
                                  <m:r>
                                    <a:rPr lang="en-US" altLang="zh-CN" sz="1600" i="1">
                                      <a:latin typeface="Cambria Math" panose="02040503050406030204" pitchFamily="18" charset="0"/>
                                    </a:rPr>
                                    <m:t>𝑛</m:t>
                                  </m:r>
                                </m:sup>
                                <m:e>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𝑥</m:t>
                                      </m:r>
                                    </m:e>
                                    <m:sub>
                                      <m:r>
                                        <a:rPr lang="en-US" altLang="zh-CN" sz="1600" i="1">
                                          <a:latin typeface="Cambria Math" panose="02040503050406030204" pitchFamily="18" charset="0"/>
                                        </a:rPr>
                                        <m:t>𝑖</m:t>
                                      </m:r>
                                    </m:sub>
                                  </m:sSub>
                                </m:e>
                              </m:nary>
                              <m:r>
                                <a:rPr lang="en-US" altLang="zh-CN" sz="1600" b="0" i="1" smtClean="0">
                                  <a:latin typeface="Cambria Math" panose="02040503050406030204" pitchFamily="18" charset="0"/>
                                </a:rPr>
                                <m:t>−</m:t>
                              </m:r>
                              <m:f>
                                <m:fPr>
                                  <m:ctrlPr>
                                    <a:rPr lang="en-US" altLang="zh-CN" sz="1600" b="0" i="1" smtClean="0">
                                      <a:latin typeface="Cambria Math" panose="02040503050406030204" pitchFamily="18" charset="0"/>
                                    </a:rPr>
                                  </m:ctrlPr>
                                </m:fPr>
                                <m:num>
                                  <m:r>
                                    <a:rPr lang="en-US" altLang="zh-CN" sz="1600" b="0" i="1" smtClean="0">
                                      <a:latin typeface="Cambria Math" panose="02040503050406030204" pitchFamily="18" charset="0"/>
                                    </a:rPr>
                                    <m:t>𝑛</m:t>
                                  </m:r>
                                </m:num>
                                <m:den>
                                  <m:r>
                                    <a:rPr lang="en-US" altLang="zh-CN" sz="1600" b="0" i="1" smtClean="0">
                                      <a:latin typeface="Cambria Math" panose="02040503050406030204" pitchFamily="18" charset="0"/>
                                    </a:rPr>
                                    <m:t>2</m:t>
                                  </m:r>
                                </m:den>
                              </m:f>
                            </m:e>
                          </m:d>
                        </m:e>
                        <m:sup>
                          <m:r>
                            <a:rPr lang="en-US" altLang="zh-CN" sz="1600" b="0" i="1" smtClean="0">
                              <a:latin typeface="Cambria Math" panose="02040503050406030204" pitchFamily="18" charset="0"/>
                            </a:rPr>
                            <m:t>2</m:t>
                          </m:r>
                        </m:sup>
                      </m:sSup>
                    </m:oMath>
                  </m:oMathPara>
                </a14:m>
                <a:endParaRPr lang="zh-CN" altLang="en-US" sz="1600" dirty="0"/>
              </a:p>
            </p:txBody>
          </p:sp>
        </mc:Choice>
        <mc:Fallback xmlns="">
          <p:sp>
            <p:nvSpPr>
              <p:cNvPr id="20" name="文本框 19">
                <a:extLst>
                  <a:ext uri="{FF2B5EF4-FFF2-40B4-BE49-F238E27FC236}">
                    <a16:creationId xmlns:a16="http://schemas.microsoft.com/office/drawing/2014/main" id="{0192D9D8-36AD-3F99-B0DD-0B7B652125BB}"/>
                  </a:ext>
                </a:extLst>
              </p:cNvPr>
              <p:cNvSpPr txBox="1">
                <a:spLocks noRot="1" noChangeAspect="1" noMove="1" noResize="1" noEditPoints="1" noAdjustHandles="1" noChangeArrowheads="1" noChangeShapeType="1" noTextEdit="1"/>
              </p:cNvSpPr>
              <p:nvPr/>
            </p:nvSpPr>
            <p:spPr>
              <a:xfrm>
                <a:off x="5600759" y="4613376"/>
                <a:ext cx="1734283" cy="813108"/>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 name="文本框 21">
                <a:extLst>
                  <a:ext uri="{FF2B5EF4-FFF2-40B4-BE49-F238E27FC236}">
                    <a16:creationId xmlns:a16="http://schemas.microsoft.com/office/drawing/2014/main" id="{4AF0B52F-01A7-8651-45AB-96D1CACFC78B}"/>
                  </a:ext>
                </a:extLst>
              </p:cNvPr>
              <p:cNvSpPr txBox="1"/>
              <p:nvPr/>
            </p:nvSpPr>
            <p:spPr>
              <a:xfrm>
                <a:off x="5888674" y="5665200"/>
                <a:ext cx="4833937" cy="93455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nary>
                        <m:naryPr>
                          <m:chr m:val="∑"/>
                          <m:ctrlPr>
                            <a:rPr lang="en-US" altLang="zh-CN" sz="1800" i="1" smtClean="0">
                              <a:latin typeface="Cambria Math" panose="02040503050406030204" pitchFamily="18" charset="0"/>
                            </a:rPr>
                          </m:ctrlPr>
                        </m:naryPr>
                        <m:sub>
                          <m:r>
                            <m:rPr>
                              <m:brk m:alnAt="23"/>
                            </m:rPr>
                            <a:rPr lang="en-US" altLang="zh-CN" sz="1800" i="1">
                              <a:latin typeface="Cambria Math" panose="02040503050406030204" pitchFamily="18" charset="0"/>
                            </a:rPr>
                            <m:t>𝑖</m:t>
                          </m:r>
                          <m:r>
                            <a:rPr lang="en-US" altLang="zh-CN" sz="1800" i="1">
                              <a:latin typeface="Cambria Math" panose="02040503050406030204" pitchFamily="18" charset="0"/>
                            </a:rPr>
                            <m:t>=1</m:t>
                          </m:r>
                        </m:sub>
                        <m:sup>
                          <m:r>
                            <a:rPr lang="en-US" altLang="zh-CN" sz="1800" i="1">
                              <a:latin typeface="Cambria Math" panose="02040503050406030204" pitchFamily="18" charset="0"/>
                            </a:rPr>
                            <m:t>𝑛</m:t>
                          </m:r>
                        </m:sup>
                        <m:e>
                          <m:nary>
                            <m:naryPr>
                              <m:chr m:val="∑"/>
                              <m:ctrlPr>
                                <a:rPr lang="en-US" altLang="zh-CN" sz="1800" i="1">
                                  <a:latin typeface="Cambria Math" panose="02040503050406030204" pitchFamily="18" charset="0"/>
                                </a:rPr>
                              </m:ctrlPr>
                            </m:naryPr>
                            <m:sub>
                              <m:r>
                                <m:rPr>
                                  <m:brk m:alnAt="23"/>
                                </m:rPr>
                                <a:rPr lang="en-US" altLang="zh-CN" sz="1800" i="1">
                                  <a:latin typeface="Cambria Math" panose="02040503050406030204" pitchFamily="18" charset="0"/>
                                </a:rPr>
                                <m:t>𝑗</m:t>
                              </m:r>
                              <m:r>
                                <a:rPr lang="en-US" altLang="zh-CN" sz="1800" i="1">
                                  <a:latin typeface="Cambria Math" panose="02040503050406030204" pitchFamily="18" charset="0"/>
                                </a:rPr>
                                <m:t>=</m:t>
                              </m:r>
                              <m:r>
                                <a:rPr lang="en-US" altLang="zh-CN" sz="1800" i="1">
                                  <a:latin typeface="Cambria Math" panose="02040503050406030204" pitchFamily="18" charset="0"/>
                                </a:rPr>
                                <m:t>𝑖</m:t>
                              </m:r>
                              <m:r>
                                <a:rPr lang="en-US" altLang="zh-CN" sz="1800" i="1">
                                  <a:latin typeface="Cambria Math" panose="02040503050406030204" pitchFamily="18" charset="0"/>
                                </a:rPr>
                                <m:t>+1</m:t>
                              </m:r>
                            </m:sub>
                            <m:sup>
                              <m:r>
                                <a:rPr lang="en-US" altLang="zh-CN" sz="1800" i="1">
                                  <a:latin typeface="Cambria Math" panose="02040503050406030204" pitchFamily="18" charset="0"/>
                                </a:rPr>
                                <m:t>𝑛</m:t>
                              </m:r>
                            </m:sup>
                            <m:e>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𝑒</m:t>
                                  </m:r>
                                </m:e>
                                <m:sub>
                                  <m:r>
                                    <a:rPr lang="en-US" altLang="zh-CN" sz="1800" i="1">
                                      <a:latin typeface="Cambria Math" panose="02040503050406030204" pitchFamily="18" charset="0"/>
                                    </a:rPr>
                                    <m:t>𝑖</m:t>
                                  </m:r>
                                  <m:r>
                                    <a:rPr lang="en-US" altLang="zh-CN" sz="1800" i="1">
                                      <a:latin typeface="Cambria Math" panose="02040503050406030204" pitchFamily="18" charset="0"/>
                                    </a:rPr>
                                    <m:t>,</m:t>
                                  </m:r>
                                  <m:r>
                                    <a:rPr lang="en-US" altLang="zh-CN" sz="1800" i="1">
                                      <a:latin typeface="Cambria Math" panose="02040503050406030204" pitchFamily="18" charset="0"/>
                                    </a:rPr>
                                    <m:t>𝑗</m:t>
                                  </m:r>
                                </m:sub>
                              </m:sSub>
                              <m:r>
                                <a:rPr lang="en-US" altLang="zh-CN" sz="1800" b="0" i="1" smtClean="0">
                                  <a:latin typeface="Cambria Math" panose="02040503050406030204" pitchFamily="18" charset="0"/>
                                </a:rPr>
                                <m:t>(</m:t>
                              </m:r>
                              <m:sSub>
                                <m:sSubPr>
                                  <m:ctrlPr>
                                    <a:rPr lang="en-US" altLang="zh-CN" sz="1800" i="1" smtClean="0">
                                      <a:solidFill>
                                        <a:schemeClr val="tx1"/>
                                      </a:solidFill>
                                      <a:latin typeface="Cambria Math" panose="02040503050406030204" pitchFamily="18" charset="0"/>
                                    </a:rPr>
                                  </m:ctrlPr>
                                </m:sSubPr>
                                <m:e>
                                  <m:r>
                                    <a:rPr lang="en-US" altLang="zh-CN" sz="1800" i="1">
                                      <a:solidFill>
                                        <a:schemeClr val="tx1"/>
                                      </a:solidFill>
                                      <a:latin typeface="Cambria Math" panose="02040503050406030204" pitchFamily="18" charset="0"/>
                                    </a:rPr>
                                    <m:t>𝑥</m:t>
                                  </m:r>
                                </m:e>
                                <m:sub>
                                  <m:r>
                                    <a:rPr lang="en-US" altLang="zh-CN" sz="1800" i="1">
                                      <a:solidFill>
                                        <a:schemeClr val="tx1"/>
                                      </a:solidFill>
                                      <a:latin typeface="Cambria Math" panose="02040503050406030204" pitchFamily="18" charset="0"/>
                                    </a:rPr>
                                    <m:t>𝑖</m:t>
                                  </m:r>
                                </m:sub>
                              </m:sSub>
                              <m:r>
                                <a:rPr lang="en-US" altLang="zh-CN" sz="1800" i="1">
                                  <a:latin typeface="Cambria Math" panose="02040503050406030204" pitchFamily="18" charset="0"/>
                                </a:rPr>
                                <m:t>−2</m:t>
                              </m:r>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𝑥</m:t>
                                  </m:r>
                                </m:e>
                                <m:sub>
                                  <m:r>
                                    <a:rPr lang="en-US" altLang="zh-CN" sz="1800" i="1">
                                      <a:latin typeface="Cambria Math" panose="02040503050406030204" pitchFamily="18" charset="0"/>
                                    </a:rPr>
                                    <m:t>𝑖</m:t>
                                  </m:r>
                                </m:sub>
                              </m:sSub>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𝑥</m:t>
                                  </m:r>
                                </m:e>
                                <m:sub>
                                  <m:r>
                                    <a:rPr lang="en-US" altLang="zh-CN" sz="1800" i="1">
                                      <a:latin typeface="Cambria Math" panose="02040503050406030204" pitchFamily="18" charset="0"/>
                                    </a:rPr>
                                    <m:t>𝑗</m:t>
                                  </m:r>
                                </m:sub>
                              </m:sSub>
                              <m:r>
                                <a:rPr lang="en-US" altLang="zh-CN" sz="1800" i="1">
                                  <a:latin typeface="Cambria Math" panose="02040503050406030204" pitchFamily="18" charset="0"/>
                                </a:rPr>
                                <m:t>+</m:t>
                              </m:r>
                              <m:sSub>
                                <m:sSubPr>
                                  <m:ctrlPr>
                                    <a:rPr lang="en-US" altLang="zh-CN" sz="1800" i="1" smtClean="0">
                                      <a:solidFill>
                                        <a:schemeClr val="tx1"/>
                                      </a:solidFill>
                                      <a:latin typeface="Cambria Math" panose="02040503050406030204" pitchFamily="18" charset="0"/>
                                    </a:rPr>
                                  </m:ctrlPr>
                                </m:sSubPr>
                                <m:e>
                                  <m:r>
                                    <a:rPr lang="en-US" altLang="zh-CN" sz="1800" i="1">
                                      <a:solidFill>
                                        <a:schemeClr val="tx1"/>
                                      </a:solidFill>
                                      <a:latin typeface="Cambria Math" panose="02040503050406030204" pitchFamily="18" charset="0"/>
                                    </a:rPr>
                                    <m:t>𝑥</m:t>
                                  </m:r>
                                </m:e>
                                <m:sub>
                                  <m:r>
                                    <a:rPr lang="en-US" altLang="zh-CN" sz="1800" i="1">
                                      <a:solidFill>
                                        <a:schemeClr val="tx1"/>
                                      </a:solidFill>
                                      <a:latin typeface="Cambria Math" panose="02040503050406030204" pitchFamily="18" charset="0"/>
                                    </a:rPr>
                                    <m:t>𝑗</m:t>
                                  </m:r>
                                </m:sub>
                              </m:sSub>
                              <m:r>
                                <a:rPr lang="en-US" altLang="zh-CN" sz="1800" b="0" i="1" smtClean="0">
                                  <a:latin typeface="Cambria Math" panose="02040503050406030204" pitchFamily="18" charset="0"/>
                                </a:rPr>
                                <m:t>)</m:t>
                              </m:r>
                            </m:e>
                          </m:nary>
                          <m:r>
                            <a:rPr lang="en-US" altLang="zh-CN" sz="1800" b="0" i="1" smtClean="0">
                              <a:latin typeface="Cambria Math" panose="02040503050406030204" pitchFamily="18" charset="0"/>
                            </a:rPr>
                            <m:t>+</m:t>
                          </m:r>
                          <m:r>
                            <a:rPr lang="en-US" altLang="zh-CN" sz="1800" b="0" i="1" smtClean="0">
                              <a:solidFill>
                                <a:srgbClr val="FF0000"/>
                              </a:solidFill>
                              <a:latin typeface="Cambria Math" panose="02040503050406030204" pitchFamily="18" charset="0"/>
                            </a:rPr>
                            <m:t>𝑤</m:t>
                          </m:r>
                          <m:sSup>
                            <m:sSupPr>
                              <m:ctrlPr>
                                <a:rPr lang="en-US" altLang="zh-CN" i="1" smtClean="0">
                                  <a:solidFill>
                                    <a:srgbClr val="00B050"/>
                                  </a:solidFill>
                                  <a:latin typeface="Cambria Math" panose="02040503050406030204" pitchFamily="18" charset="0"/>
                                </a:rPr>
                              </m:ctrlPr>
                            </m:sSupPr>
                            <m:e>
                              <m:d>
                                <m:dPr>
                                  <m:ctrlPr>
                                    <a:rPr lang="en-US" altLang="zh-CN" i="1">
                                      <a:solidFill>
                                        <a:srgbClr val="00B050"/>
                                      </a:solidFill>
                                      <a:latin typeface="Cambria Math" panose="02040503050406030204" pitchFamily="18" charset="0"/>
                                    </a:rPr>
                                  </m:ctrlPr>
                                </m:dPr>
                                <m:e>
                                  <m:nary>
                                    <m:naryPr>
                                      <m:chr m:val="∑"/>
                                      <m:ctrlPr>
                                        <a:rPr lang="en-US" altLang="zh-CN" i="1">
                                          <a:solidFill>
                                            <a:srgbClr val="00B050"/>
                                          </a:solidFill>
                                          <a:latin typeface="Cambria Math" panose="02040503050406030204" pitchFamily="18" charset="0"/>
                                        </a:rPr>
                                      </m:ctrlPr>
                                    </m:naryPr>
                                    <m:sub>
                                      <m:r>
                                        <m:rPr>
                                          <m:brk m:alnAt="23"/>
                                        </m:rPr>
                                        <a:rPr lang="en-US" altLang="zh-CN" i="1">
                                          <a:solidFill>
                                            <a:srgbClr val="00B050"/>
                                          </a:solidFill>
                                          <a:latin typeface="Cambria Math" panose="02040503050406030204" pitchFamily="18" charset="0"/>
                                        </a:rPr>
                                        <m:t>𝑖</m:t>
                                      </m:r>
                                      <m:r>
                                        <a:rPr lang="en-US" altLang="zh-CN" i="1">
                                          <a:solidFill>
                                            <a:srgbClr val="00B050"/>
                                          </a:solidFill>
                                          <a:latin typeface="Cambria Math" panose="02040503050406030204" pitchFamily="18" charset="0"/>
                                        </a:rPr>
                                        <m:t>=1</m:t>
                                      </m:r>
                                    </m:sub>
                                    <m:sup>
                                      <m:r>
                                        <a:rPr lang="en-US" altLang="zh-CN" i="1">
                                          <a:solidFill>
                                            <a:srgbClr val="00B050"/>
                                          </a:solidFill>
                                          <a:latin typeface="Cambria Math" panose="02040503050406030204" pitchFamily="18" charset="0"/>
                                        </a:rPr>
                                        <m:t>𝑛</m:t>
                                      </m:r>
                                    </m:sup>
                                    <m:e>
                                      <m:sSub>
                                        <m:sSubPr>
                                          <m:ctrlPr>
                                            <a:rPr lang="en-US" altLang="zh-CN" i="1">
                                              <a:solidFill>
                                                <a:srgbClr val="00B050"/>
                                              </a:solidFill>
                                              <a:latin typeface="Cambria Math" panose="02040503050406030204" pitchFamily="18" charset="0"/>
                                            </a:rPr>
                                          </m:ctrlPr>
                                        </m:sSubPr>
                                        <m:e>
                                          <m:r>
                                            <a:rPr lang="en-US" altLang="zh-CN" i="1">
                                              <a:solidFill>
                                                <a:srgbClr val="00B050"/>
                                              </a:solidFill>
                                              <a:latin typeface="Cambria Math" panose="02040503050406030204" pitchFamily="18" charset="0"/>
                                            </a:rPr>
                                            <m:t>𝑥</m:t>
                                          </m:r>
                                        </m:e>
                                        <m:sub>
                                          <m:r>
                                            <a:rPr lang="en-US" altLang="zh-CN" i="1">
                                              <a:solidFill>
                                                <a:srgbClr val="00B050"/>
                                              </a:solidFill>
                                              <a:latin typeface="Cambria Math" panose="02040503050406030204" pitchFamily="18" charset="0"/>
                                            </a:rPr>
                                            <m:t>𝑖</m:t>
                                          </m:r>
                                        </m:sub>
                                      </m:sSub>
                                    </m:e>
                                  </m:nary>
                                  <m:r>
                                    <a:rPr lang="en-US" altLang="zh-CN" i="1">
                                      <a:solidFill>
                                        <a:srgbClr val="00B050"/>
                                      </a:solidFill>
                                      <a:latin typeface="Cambria Math" panose="02040503050406030204" pitchFamily="18" charset="0"/>
                                    </a:rPr>
                                    <m:t>−</m:t>
                                  </m:r>
                                  <m:f>
                                    <m:fPr>
                                      <m:ctrlPr>
                                        <a:rPr lang="en-US" altLang="zh-CN" i="1">
                                          <a:solidFill>
                                            <a:srgbClr val="00B050"/>
                                          </a:solidFill>
                                          <a:latin typeface="Cambria Math" panose="02040503050406030204" pitchFamily="18" charset="0"/>
                                        </a:rPr>
                                      </m:ctrlPr>
                                    </m:fPr>
                                    <m:num>
                                      <m:r>
                                        <a:rPr lang="en-US" altLang="zh-CN" i="1">
                                          <a:solidFill>
                                            <a:srgbClr val="00B050"/>
                                          </a:solidFill>
                                          <a:latin typeface="Cambria Math" panose="02040503050406030204" pitchFamily="18" charset="0"/>
                                        </a:rPr>
                                        <m:t>𝑛</m:t>
                                      </m:r>
                                    </m:num>
                                    <m:den>
                                      <m:r>
                                        <a:rPr lang="en-US" altLang="zh-CN" i="1">
                                          <a:solidFill>
                                            <a:srgbClr val="00B050"/>
                                          </a:solidFill>
                                          <a:latin typeface="Cambria Math" panose="02040503050406030204" pitchFamily="18" charset="0"/>
                                        </a:rPr>
                                        <m:t>2</m:t>
                                      </m:r>
                                    </m:den>
                                  </m:f>
                                </m:e>
                              </m:d>
                            </m:e>
                            <m:sup>
                              <m:r>
                                <a:rPr lang="en-US" altLang="zh-CN" i="1">
                                  <a:solidFill>
                                    <a:srgbClr val="00B050"/>
                                  </a:solidFill>
                                  <a:latin typeface="Cambria Math" panose="02040503050406030204" pitchFamily="18" charset="0"/>
                                </a:rPr>
                                <m:t>2</m:t>
                              </m:r>
                            </m:sup>
                          </m:sSup>
                        </m:e>
                      </m:nary>
                    </m:oMath>
                  </m:oMathPara>
                </a14:m>
                <a:endParaRPr lang="zh-CN" altLang="en-US" dirty="0"/>
              </a:p>
            </p:txBody>
          </p:sp>
        </mc:Choice>
        <mc:Fallback xmlns="">
          <p:sp>
            <p:nvSpPr>
              <p:cNvPr id="22" name="文本框 21">
                <a:extLst>
                  <a:ext uri="{FF2B5EF4-FFF2-40B4-BE49-F238E27FC236}">
                    <a16:creationId xmlns:a16="http://schemas.microsoft.com/office/drawing/2014/main" id="{4AF0B52F-01A7-8651-45AB-96D1CACFC78B}"/>
                  </a:ext>
                </a:extLst>
              </p:cNvPr>
              <p:cNvSpPr txBox="1">
                <a:spLocks noRot="1" noChangeAspect="1" noMove="1" noResize="1" noEditPoints="1" noAdjustHandles="1" noChangeArrowheads="1" noChangeShapeType="1" noTextEdit="1"/>
              </p:cNvSpPr>
              <p:nvPr/>
            </p:nvSpPr>
            <p:spPr>
              <a:xfrm>
                <a:off x="5888674" y="5665200"/>
                <a:ext cx="4833937" cy="934551"/>
              </a:xfrm>
              <a:prstGeom prst="rect">
                <a:avLst/>
              </a:prstGeom>
              <a:blipFill>
                <a:blip r:embed="rId9"/>
                <a:stretch>
                  <a:fillRect/>
                </a:stretch>
              </a:blipFill>
            </p:spPr>
            <p:txBody>
              <a:bodyPr/>
              <a:lstStyle/>
              <a:p>
                <a:r>
                  <a:rPr lang="zh-CN" altLang="en-US">
                    <a:noFill/>
                  </a:rPr>
                  <a:t> </a:t>
                </a:r>
              </a:p>
            </p:txBody>
          </p:sp>
        </mc:Fallback>
      </mc:AlternateContent>
      <p:sp>
        <p:nvSpPr>
          <p:cNvPr id="23" name="箭头: 右 22">
            <a:extLst>
              <a:ext uri="{FF2B5EF4-FFF2-40B4-BE49-F238E27FC236}">
                <a16:creationId xmlns:a16="http://schemas.microsoft.com/office/drawing/2014/main" id="{C1A2C735-142C-E85B-921C-B6A03570AAE5}"/>
              </a:ext>
            </a:extLst>
          </p:cNvPr>
          <p:cNvSpPr/>
          <p:nvPr/>
        </p:nvSpPr>
        <p:spPr>
          <a:xfrm>
            <a:off x="4791076" y="6043144"/>
            <a:ext cx="714914" cy="24821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500701D7-F416-86A0-4812-7C5BE15BC601}"/>
                  </a:ext>
                </a:extLst>
              </p:cNvPr>
              <p:cNvSpPr txBox="1"/>
              <p:nvPr/>
            </p:nvSpPr>
            <p:spPr>
              <a:xfrm>
                <a:off x="5659498" y="1209725"/>
                <a:ext cx="6094378" cy="811761"/>
              </a:xfrm>
              <a:prstGeom prst="rect">
                <a:avLst/>
              </a:prstGeom>
              <a:noFill/>
              <a:ln>
                <a:solidFill>
                  <a:schemeClr val="tx1"/>
                </a:solidFill>
              </a:ln>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sub>
                      </m:sSub>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eqArr>
                            <m:eqArrPr>
                              <m:ctrlPr>
                                <a:rPr lang="en-US" altLang="zh-CN" b="0" i="1" smtClean="0">
                                  <a:latin typeface="Cambria Math" panose="02040503050406030204" pitchFamily="18" charset="0"/>
                                </a:rPr>
                              </m:ctrlPr>
                            </m:eqArrPr>
                            <m:e>
                              <m:r>
                                <a:rPr lang="en-US" altLang="zh-CN" b="0" i="1" smtClean="0">
                                  <a:latin typeface="Cambria Math" panose="02040503050406030204" pitchFamily="18" charset="0"/>
                                </a:rPr>
                                <m:t>0,</m:t>
                              </m:r>
                              <m:r>
                                <a:rPr lang="en-US" altLang="zh-CN" b="0" i="1" smtClean="0">
                                  <a:latin typeface="Cambria Math" panose="02040503050406030204" pitchFamily="18" charset="0"/>
                                </a:rPr>
                                <m:t>𝑖𝑓</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𝑗</m:t>
                                  </m:r>
                                </m:sub>
                              </m:sSub>
                              <m:r>
                                <a:rPr lang="ja-JP" altLang="en-US" i="1">
                                  <a:latin typeface="Cambria Math" panose="02040503050406030204" pitchFamily="18" charset="0"/>
                                </a:rPr>
                                <m:t>（</m:t>
                              </m:r>
                              <m:r>
                                <a:rPr lang="ja-JP" altLang="en-US" i="1" smtClean="0">
                                  <a:latin typeface="Cambria Math" panose="02040503050406030204" pitchFamily="18" charset="0"/>
                                </a:rPr>
                                <m:t>同じ</m:t>
                              </m:r>
                              <m:r>
                                <a:rPr lang="ja-JP" altLang="en-US" i="1">
                                  <a:latin typeface="Cambria Math" panose="02040503050406030204" pitchFamily="18" charset="0"/>
                                </a:rPr>
                                <m:t>部分集合</m:t>
                              </m:r>
                              <m:r>
                                <a:rPr lang="ja-JP" altLang="en-US" i="1" smtClean="0">
                                  <a:latin typeface="Cambria Math" panose="02040503050406030204" pitchFamily="18" charset="0"/>
                                </a:rPr>
                                <m:t>に</m:t>
                              </m:r>
                              <m:r>
                                <a:rPr lang="ja-JP" altLang="en-US" i="1">
                                  <a:latin typeface="Cambria Math" panose="02040503050406030204" pitchFamily="18" charset="0"/>
                                </a:rPr>
                                <m:t>属する）</m:t>
                              </m:r>
                            </m:e>
                            <m:e>
                              <m:r>
                                <a:rPr lang="en-US" altLang="zh-CN" b="0" i="1" smtClean="0">
                                  <a:latin typeface="Cambria Math" panose="02040503050406030204" pitchFamily="18" charset="0"/>
                                </a:rPr>
                                <m:t>1,</m:t>
                              </m:r>
                              <m:r>
                                <a:rPr lang="en-US" altLang="zh-CN" b="0" i="1" smtClean="0">
                                  <a:latin typeface="Cambria Math" panose="02040503050406030204" pitchFamily="18" charset="0"/>
                                </a:rPr>
                                <m:t>𝑖𝑓</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𝑥</m:t>
                                  </m:r>
                                </m:e>
                                <m:sub>
                                  <m:r>
                                    <a:rPr lang="en-US" altLang="zh-CN" b="0" i="1" smtClean="0">
                                      <a:latin typeface="Cambria Math" panose="02040503050406030204" pitchFamily="18" charset="0"/>
                                      <a:ea typeface="Cambria Math" panose="02040503050406030204" pitchFamily="18" charset="0"/>
                                    </a:rPr>
                                    <m:t>𝑗</m:t>
                                  </m:r>
                                </m:sub>
                              </m:sSub>
                              <m:r>
                                <a:rPr lang="ja-JP" altLang="en-US" i="1">
                                  <a:latin typeface="Cambria Math" panose="02040503050406030204" pitchFamily="18" charset="0"/>
                                  <a:ea typeface="Cambria Math" panose="02040503050406030204" pitchFamily="18" charset="0"/>
                                </a:rPr>
                                <m:t>（</m:t>
                              </m:r>
                              <m:r>
                                <a:rPr lang="ja-JP" altLang="en-US" i="1" smtClean="0">
                                  <a:latin typeface="Cambria Math" panose="02040503050406030204" pitchFamily="18" charset="0"/>
                                  <a:ea typeface="Cambria Math" panose="02040503050406030204" pitchFamily="18" charset="0"/>
                                </a:rPr>
                                <m:t>異なる</m:t>
                              </m:r>
                              <m:r>
                                <a:rPr lang="ja-JP" altLang="en-US" i="1">
                                  <a:latin typeface="Cambria Math" panose="02040503050406030204" pitchFamily="18" charset="0"/>
                                  <a:ea typeface="Cambria Math" panose="02040503050406030204" pitchFamily="18" charset="0"/>
                                </a:rPr>
                                <m:t>部分</m:t>
                              </m:r>
                              <m:r>
                                <a:rPr lang="ja-JP" altLang="en-US" i="1" smtClean="0">
                                  <a:latin typeface="Cambria Math" panose="02040503050406030204" pitchFamily="18" charset="0"/>
                                  <a:ea typeface="Cambria Math" panose="02040503050406030204" pitchFamily="18" charset="0"/>
                                </a:rPr>
                                <m:t>集合</m:t>
                              </m:r>
                              <m:r>
                                <a:rPr lang="ja-JP" altLang="en-US" i="1">
                                  <a:latin typeface="Cambria Math" panose="02040503050406030204" pitchFamily="18" charset="0"/>
                                  <a:ea typeface="Cambria Math" panose="02040503050406030204" pitchFamily="18" charset="0"/>
                                </a:rPr>
                                <m:t>に</m:t>
                              </m:r>
                              <m:r>
                                <a:rPr lang="ja-JP" altLang="en-US" i="1" smtClean="0">
                                  <a:latin typeface="Cambria Math" panose="02040503050406030204" pitchFamily="18" charset="0"/>
                                  <a:ea typeface="Cambria Math" panose="02040503050406030204" pitchFamily="18" charset="0"/>
                                </a:rPr>
                                <m:t>属する</m:t>
                              </m:r>
                              <m:r>
                                <a:rPr lang="ja-JP" altLang="en-US" i="1">
                                  <a:latin typeface="Cambria Math" panose="02040503050406030204" pitchFamily="18" charset="0"/>
                                  <a:ea typeface="Cambria Math" panose="02040503050406030204" pitchFamily="18" charset="0"/>
                                </a:rPr>
                                <m:t>）</m:t>
                              </m:r>
                            </m:e>
                          </m:eqArr>
                        </m:e>
                      </m:d>
                    </m:oMath>
                  </m:oMathPara>
                </a14:m>
                <a:endParaRPr lang="zh-CN" altLang="en-US" dirty="0"/>
              </a:p>
            </p:txBody>
          </p:sp>
        </mc:Choice>
        <mc:Fallback xmlns="">
          <p:sp>
            <p:nvSpPr>
              <p:cNvPr id="3" name="文本框 2">
                <a:extLst>
                  <a:ext uri="{FF2B5EF4-FFF2-40B4-BE49-F238E27FC236}">
                    <a16:creationId xmlns:a16="http://schemas.microsoft.com/office/drawing/2014/main" id="{500701D7-F416-86A0-4812-7C5BE15BC601}"/>
                  </a:ext>
                </a:extLst>
              </p:cNvPr>
              <p:cNvSpPr txBox="1">
                <a:spLocks noRot="1" noChangeAspect="1" noMove="1" noResize="1" noEditPoints="1" noAdjustHandles="1" noChangeArrowheads="1" noChangeShapeType="1" noTextEdit="1"/>
              </p:cNvSpPr>
              <p:nvPr/>
            </p:nvSpPr>
            <p:spPr>
              <a:xfrm>
                <a:off x="5659498" y="1209725"/>
                <a:ext cx="6094378" cy="811761"/>
              </a:xfrm>
              <a:prstGeom prst="rect">
                <a:avLst/>
              </a:prstGeom>
              <a:blipFill>
                <a:blip r:embed="rId10"/>
                <a:stretch>
                  <a:fillRect/>
                </a:stretch>
              </a:blipFill>
              <a:ln>
                <a:solidFill>
                  <a:schemeClr val="tx1"/>
                </a:solidFill>
              </a:ln>
            </p:spPr>
            <p:txBody>
              <a:bodyPr/>
              <a:lstStyle/>
              <a:p>
                <a:r>
                  <a:rPr lang="zh-CN" altLang="en-US">
                    <a:noFill/>
                  </a:rPr>
                  <a:t> </a:t>
                </a:r>
              </a:p>
            </p:txBody>
          </p:sp>
        </mc:Fallback>
      </mc:AlternateContent>
      <p:sp>
        <p:nvSpPr>
          <p:cNvPr id="5" name="文本框 4">
            <a:extLst>
              <a:ext uri="{FF2B5EF4-FFF2-40B4-BE49-F238E27FC236}">
                <a16:creationId xmlns:a16="http://schemas.microsoft.com/office/drawing/2014/main" id="{94699DEA-19E7-A08F-E375-656F71FC1A90}"/>
              </a:ext>
            </a:extLst>
          </p:cNvPr>
          <p:cNvSpPr txBox="1"/>
          <p:nvPr/>
        </p:nvSpPr>
        <p:spPr>
          <a:xfrm>
            <a:off x="4511997" y="4694283"/>
            <a:ext cx="902811" cy="307777"/>
          </a:xfrm>
          <a:prstGeom prst="rect">
            <a:avLst/>
          </a:prstGeom>
          <a:noFill/>
        </p:spPr>
        <p:txBody>
          <a:bodyPr wrap="none" rtlCol="0">
            <a:spAutoFit/>
          </a:bodyPr>
          <a:lstStyle/>
          <a:p>
            <a:r>
              <a:rPr lang="ja-JP" altLang="en-US" sz="1400" dirty="0"/>
              <a:t>等式制約</a:t>
            </a:r>
            <a:endParaRPr lang="zh-CN" altLang="en-US" sz="1400" dirty="0"/>
          </a:p>
        </p:txBody>
      </p:sp>
      <p:sp>
        <p:nvSpPr>
          <p:cNvPr id="11" name="文本框 10">
            <a:extLst>
              <a:ext uri="{FF2B5EF4-FFF2-40B4-BE49-F238E27FC236}">
                <a16:creationId xmlns:a16="http://schemas.microsoft.com/office/drawing/2014/main" id="{5697C4D3-63AE-B7B3-6F04-AC70590A8EBA}"/>
              </a:ext>
            </a:extLst>
          </p:cNvPr>
          <p:cNvSpPr txBox="1"/>
          <p:nvPr/>
        </p:nvSpPr>
        <p:spPr>
          <a:xfrm>
            <a:off x="7890025" y="2675584"/>
            <a:ext cx="1483098" cy="276999"/>
          </a:xfrm>
          <a:prstGeom prst="rect">
            <a:avLst/>
          </a:prstGeom>
          <a:noFill/>
        </p:spPr>
        <p:txBody>
          <a:bodyPr wrap="none" rtlCol="0">
            <a:spAutoFit/>
          </a:bodyPr>
          <a:lstStyle/>
          <a:p>
            <a:r>
              <a:rPr lang="en-US" altLang="zh-CN" sz="1200" dirty="0"/>
              <a:t>0/1</a:t>
            </a:r>
            <a:r>
              <a:rPr lang="ja-JP" altLang="en-US" sz="1200" dirty="0"/>
              <a:t>のバイナリ変数</a:t>
            </a:r>
            <a:endParaRPr lang="zh-CN" altLang="en-US" sz="1200" dirty="0"/>
          </a:p>
        </p:txBody>
      </p:sp>
    </p:spTree>
    <p:extLst>
      <p:ext uri="{BB962C8B-B14F-4D97-AF65-F5344CB8AC3E}">
        <p14:creationId xmlns:p14="http://schemas.microsoft.com/office/powerpoint/2010/main" val="100191601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082E1E-589E-2266-5B2C-0C965473AC3D}"/>
            </a:ext>
          </a:extLst>
        </p:cNvPr>
        <p:cNvGrpSpPr/>
        <p:nvPr/>
      </p:nvGrpSpPr>
      <p:grpSpPr>
        <a:xfrm>
          <a:off x="0" y="0"/>
          <a:ext cx="0" cy="0"/>
          <a:chOff x="0" y="0"/>
          <a:chExt cx="0" cy="0"/>
        </a:xfrm>
      </p:grpSpPr>
      <p:sp>
        <p:nvSpPr>
          <p:cNvPr id="4" name="矩形: 圆角 3">
            <a:extLst>
              <a:ext uri="{FF2B5EF4-FFF2-40B4-BE49-F238E27FC236}">
                <a16:creationId xmlns:a16="http://schemas.microsoft.com/office/drawing/2014/main" id="{377A8572-B812-128B-774C-8EBE83F1B456}"/>
              </a:ext>
            </a:extLst>
          </p:cNvPr>
          <p:cNvSpPr/>
          <p:nvPr/>
        </p:nvSpPr>
        <p:spPr>
          <a:xfrm>
            <a:off x="600364" y="798295"/>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4E2F37FA-82EB-F7BE-5609-E17386B4BD00}"/>
              </a:ext>
            </a:extLst>
          </p:cNvPr>
          <p:cNvSpPr>
            <a:spLocks noGrp="1"/>
          </p:cNvSpPr>
          <p:nvPr>
            <p:ph type="title"/>
          </p:nvPr>
        </p:nvSpPr>
        <p:spPr>
          <a:xfrm>
            <a:off x="600364" y="71077"/>
            <a:ext cx="10532995" cy="598978"/>
          </a:xfrm>
        </p:spPr>
        <p:txBody>
          <a:bodyPr>
            <a:normAutofit fontScale="90000"/>
          </a:bodyPr>
          <a:lstStyle/>
          <a:p>
            <a:r>
              <a:rPr lang="en-US" altLang="zh-CN" sz="4400" dirty="0"/>
              <a:t>Travelling Salesman Problem</a:t>
            </a:r>
            <a:endParaRPr kumimoji="1" lang="ja-JP" altLang="en-US" b="1" dirty="0"/>
          </a:p>
        </p:txBody>
      </p:sp>
      <mc:AlternateContent xmlns:mc="http://schemas.openxmlformats.org/markup-compatibility/2006" xmlns:a14="http://schemas.microsoft.com/office/drawing/2010/main">
        <mc:Choice Requires="a14">
          <p:sp>
            <p:nvSpPr>
              <p:cNvPr id="26" name="文本框 25">
                <a:extLst>
                  <a:ext uri="{FF2B5EF4-FFF2-40B4-BE49-F238E27FC236}">
                    <a16:creationId xmlns:a16="http://schemas.microsoft.com/office/drawing/2014/main" id="{75B71E17-5B28-E11D-AA44-BAEC014859E4}"/>
                  </a:ext>
                </a:extLst>
              </p:cNvPr>
              <p:cNvSpPr txBox="1"/>
              <p:nvPr/>
            </p:nvSpPr>
            <p:spPr>
              <a:xfrm>
                <a:off x="600364" y="4188802"/>
                <a:ext cx="7496348" cy="1753685"/>
              </a:xfrm>
              <a:prstGeom prst="rect">
                <a:avLst/>
              </a:prstGeom>
              <a:noFill/>
            </p:spPr>
            <p:txBody>
              <a:bodyPr wrap="none" rtlCol="0">
                <a:spAutoFit/>
              </a:bodyPr>
              <a:lstStyle/>
              <a:p>
                <a:r>
                  <a:rPr lang="en-US" altLang="ja-JP" sz="1600" dirty="0"/>
                  <a:t>QUBO</a:t>
                </a:r>
                <a:r>
                  <a:rPr lang="ja-JP" altLang="en-US" sz="1600" dirty="0"/>
                  <a:t>問題（制約なし）：</a:t>
                </a:r>
                <a:endParaRPr lang="en-US" altLang="ja-JP" sz="1600" dirty="0"/>
              </a:p>
              <a:p>
                <a:r>
                  <a:rPr lang="ja-JP" altLang="en-US" sz="1600" dirty="0"/>
                  <a:t>　　目的関数　＋</a:t>
                </a:r>
                <a14:m>
                  <m:oMath xmlns:m="http://schemas.openxmlformats.org/officeDocument/2006/math">
                    <m:r>
                      <a:rPr lang="en-US" altLang="ja-JP" sz="1600" b="0" i="1" smtClean="0">
                        <a:solidFill>
                          <a:srgbClr val="FF0000"/>
                        </a:solidFill>
                        <a:latin typeface="Cambria Math" panose="02040503050406030204" pitchFamily="18" charset="0"/>
                      </a:rPr>
                      <m:t>𝑤</m:t>
                    </m:r>
                    <m:r>
                      <a:rPr lang="en-US" altLang="ja-JP" sz="1600" b="0" i="1" smtClean="0">
                        <a:solidFill>
                          <a:srgbClr val="FF0000"/>
                        </a:solidFill>
                        <a:latin typeface="Cambria Math" panose="02040503050406030204" pitchFamily="18" charset="0"/>
                      </a:rPr>
                      <m:t> </m:t>
                    </m:r>
                  </m:oMath>
                </a14:m>
                <a:r>
                  <a:rPr lang="en-US" altLang="ja-JP" sz="1600" dirty="0"/>
                  <a:t>* </a:t>
                </a:r>
                <a:r>
                  <a:rPr lang="ja-JP" altLang="en-US" sz="1600" dirty="0">
                    <a:solidFill>
                      <a:srgbClr val="00B050"/>
                    </a:solidFill>
                  </a:rPr>
                  <a:t>制約条件から変換された</a:t>
                </a:r>
                <a:r>
                  <a:rPr lang="en-US" altLang="ja-JP" sz="1600" dirty="0">
                    <a:solidFill>
                      <a:srgbClr val="00B050"/>
                    </a:solidFill>
                  </a:rPr>
                  <a:t>QUBO</a:t>
                </a:r>
                <a:endParaRPr lang="en-US" altLang="zh-CN" sz="1600" dirty="0">
                  <a:solidFill>
                    <a:srgbClr val="00B050"/>
                  </a:solidFill>
                </a:endParaRPr>
              </a:p>
              <a:p>
                <a:pPr/>
                <a14:m>
                  <m:oMathPara xmlns:m="http://schemas.openxmlformats.org/officeDocument/2006/math">
                    <m:oMathParaPr>
                      <m:jc m:val="centerGroup"/>
                    </m:oMathParaPr>
                    <m:oMath xmlns:m="http://schemas.openxmlformats.org/officeDocument/2006/math">
                      <m:r>
                        <a:rPr lang="en-US" altLang="zh-CN" sz="1600" b="0" i="1" smtClean="0">
                          <a:latin typeface="Cambria Math" panose="02040503050406030204" pitchFamily="18" charset="0"/>
                        </a:rPr>
                        <m:t>𝑚𝑖𝑛</m:t>
                      </m:r>
                      <m:d>
                        <m:dPr>
                          <m:ctrlPr>
                            <a:rPr lang="en-US" altLang="zh-CN" sz="1600" b="0" i="1" smtClean="0">
                              <a:latin typeface="Cambria Math" panose="02040503050406030204" pitchFamily="18" charset="0"/>
                            </a:rPr>
                          </m:ctrlPr>
                        </m:dPr>
                        <m:e>
                          <m:nary>
                            <m:naryPr>
                              <m:chr m:val="∑"/>
                              <m:ctrlPr>
                                <a:rPr lang="en-US" altLang="zh-CN" sz="1600" i="1">
                                  <a:latin typeface="Cambria Math" panose="02040503050406030204" pitchFamily="18" charset="0"/>
                                </a:rPr>
                              </m:ctrlPr>
                            </m:naryPr>
                            <m:sub>
                              <m:r>
                                <m:rPr>
                                  <m:brk m:alnAt="23"/>
                                </m:rPr>
                                <a:rPr lang="en-US" altLang="zh-CN" sz="1600" i="1">
                                  <a:latin typeface="Cambria Math" panose="02040503050406030204" pitchFamily="18" charset="0"/>
                                </a:rPr>
                                <m:t>𝑖</m:t>
                              </m:r>
                              <m:r>
                                <a:rPr lang="en-US" altLang="zh-CN" sz="1600" i="1">
                                  <a:latin typeface="Cambria Math" panose="02040503050406030204" pitchFamily="18" charset="0"/>
                                </a:rPr>
                                <m:t>=1</m:t>
                              </m:r>
                            </m:sub>
                            <m:sup>
                              <m:r>
                                <a:rPr lang="en-US" altLang="zh-CN" sz="1600" i="1">
                                  <a:latin typeface="Cambria Math" panose="02040503050406030204" pitchFamily="18" charset="0"/>
                                </a:rPr>
                                <m:t>4</m:t>
                              </m:r>
                            </m:sup>
                            <m:e>
                              <m:nary>
                                <m:naryPr>
                                  <m:chr m:val="∑"/>
                                  <m:ctrlPr>
                                    <a:rPr lang="en-US" altLang="zh-CN" sz="1600" i="1">
                                      <a:latin typeface="Cambria Math" panose="02040503050406030204" pitchFamily="18" charset="0"/>
                                    </a:rPr>
                                  </m:ctrlPr>
                                </m:naryPr>
                                <m:sub>
                                  <m:r>
                                    <m:rPr>
                                      <m:brk m:alnAt="23"/>
                                    </m:rPr>
                                    <a:rPr lang="en-US" altLang="zh-CN" sz="1600" i="1">
                                      <a:latin typeface="Cambria Math" panose="02040503050406030204" pitchFamily="18" charset="0"/>
                                    </a:rPr>
                                    <m:t>𝑗</m:t>
                                  </m:r>
                                  <m:r>
                                    <a:rPr lang="en-US" altLang="zh-CN" sz="1600" i="1">
                                      <a:latin typeface="Cambria Math" panose="02040503050406030204" pitchFamily="18" charset="0"/>
                                    </a:rPr>
                                    <m:t>=1</m:t>
                                  </m:r>
                                </m:sub>
                                <m:sup>
                                  <m:r>
                                    <a:rPr lang="en-US" altLang="zh-CN" sz="1600" i="1">
                                      <a:latin typeface="Cambria Math" panose="02040503050406030204" pitchFamily="18" charset="0"/>
                                    </a:rPr>
                                    <m:t>4</m:t>
                                  </m:r>
                                </m:sup>
                                <m:e>
                                  <m:nary>
                                    <m:naryPr>
                                      <m:chr m:val="∑"/>
                                      <m:ctrlPr>
                                        <a:rPr lang="en-US" altLang="zh-CN" sz="1600" i="1">
                                          <a:latin typeface="Cambria Math" panose="02040503050406030204" pitchFamily="18" charset="0"/>
                                        </a:rPr>
                                      </m:ctrlPr>
                                    </m:naryPr>
                                    <m:sub>
                                      <m:r>
                                        <m:rPr>
                                          <m:brk m:alnAt="23"/>
                                        </m:rPr>
                                        <a:rPr lang="en-US" altLang="zh-CN" sz="1600" i="1">
                                          <a:latin typeface="Cambria Math" panose="02040503050406030204" pitchFamily="18" charset="0"/>
                                        </a:rPr>
                                        <m:t>𝑡</m:t>
                                      </m:r>
                                      <m:r>
                                        <a:rPr lang="en-US" altLang="zh-CN" sz="1600" i="1">
                                          <a:latin typeface="Cambria Math" panose="02040503050406030204" pitchFamily="18" charset="0"/>
                                        </a:rPr>
                                        <m:t>=1</m:t>
                                      </m:r>
                                    </m:sub>
                                    <m:sup>
                                      <m:r>
                                        <a:rPr lang="en-US" altLang="zh-CN" sz="1600" i="1">
                                          <a:latin typeface="Cambria Math" panose="02040503050406030204" pitchFamily="18" charset="0"/>
                                        </a:rPr>
                                        <m:t>4</m:t>
                                      </m:r>
                                    </m:sup>
                                    <m:e>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𝑑</m:t>
                                          </m:r>
                                        </m:e>
                                        <m:sub>
                                          <m:r>
                                            <a:rPr lang="en-US" altLang="zh-CN" sz="1600" i="1">
                                              <a:latin typeface="Cambria Math" panose="02040503050406030204" pitchFamily="18" charset="0"/>
                                            </a:rPr>
                                            <m:t>𝑖</m:t>
                                          </m:r>
                                          <m:r>
                                            <a:rPr lang="en-US" altLang="zh-CN" sz="1600" i="1">
                                              <a:latin typeface="Cambria Math" panose="02040503050406030204" pitchFamily="18" charset="0"/>
                                            </a:rPr>
                                            <m:t>,</m:t>
                                          </m:r>
                                          <m:r>
                                            <a:rPr lang="en-US" altLang="zh-CN" sz="1600" i="1">
                                              <a:latin typeface="Cambria Math" panose="02040503050406030204" pitchFamily="18" charset="0"/>
                                            </a:rPr>
                                            <m:t>𝑗</m:t>
                                          </m:r>
                                        </m:sub>
                                      </m:sSub>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𝑥</m:t>
                                          </m:r>
                                        </m:e>
                                        <m:sub>
                                          <m:r>
                                            <a:rPr lang="en-US" altLang="zh-CN" sz="1600" i="1">
                                              <a:latin typeface="Cambria Math" panose="02040503050406030204" pitchFamily="18" charset="0"/>
                                            </a:rPr>
                                            <m:t>𝑖</m:t>
                                          </m:r>
                                          <m:r>
                                            <a:rPr lang="en-US" altLang="zh-CN" sz="1600" i="1">
                                              <a:latin typeface="Cambria Math" panose="02040503050406030204" pitchFamily="18" charset="0"/>
                                            </a:rPr>
                                            <m:t>,</m:t>
                                          </m:r>
                                          <m:r>
                                            <a:rPr lang="en-US" altLang="zh-CN" sz="1600" i="1">
                                              <a:latin typeface="Cambria Math" panose="02040503050406030204" pitchFamily="18" charset="0"/>
                                            </a:rPr>
                                            <m:t>𝑡</m:t>
                                          </m:r>
                                        </m:sub>
                                      </m:sSub>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𝑥</m:t>
                                          </m:r>
                                        </m:e>
                                        <m:sub>
                                          <m:r>
                                            <a:rPr lang="en-US" altLang="zh-CN" sz="1600" i="1">
                                              <a:latin typeface="Cambria Math" panose="02040503050406030204" pitchFamily="18" charset="0"/>
                                            </a:rPr>
                                            <m:t>𝑗</m:t>
                                          </m:r>
                                          <m:r>
                                            <a:rPr lang="en-US" altLang="zh-CN" sz="1600" i="1">
                                              <a:latin typeface="Cambria Math" panose="02040503050406030204" pitchFamily="18" charset="0"/>
                                            </a:rPr>
                                            <m:t>,</m:t>
                                          </m:r>
                                          <m:d>
                                            <m:dPr>
                                              <m:ctrlPr>
                                                <a:rPr lang="en-US" altLang="zh-CN" sz="1600" i="1">
                                                  <a:latin typeface="Cambria Math" panose="02040503050406030204" pitchFamily="18" charset="0"/>
                                                </a:rPr>
                                              </m:ctrlPr>
                                            </m:dPr>
                                            <m:e>
                                              <m:r>
                                                <a:rPr lang="en-US" altLang="zh-CN" sz="1600" i="1">
                                                  <a:latin typeface="Cambria Math" panose="02040503050406030204" pitchFamily="18" charset="0"/>
                                                </a:rPr>
                                                <m:t>𝑡</m:t>
                                              </m:r>
                                              <m:r>
                                                <a:rPr lang="en-US" altLang="zh-CN" sz="1600" i="1">
                                                  <a:latin typeface="Cambria Math" panose="02040503050406030204" pitchFamily="18" charset="0"/>
                                                </a:rPr>
                                                <m:t>+1</m:t>
                                              </m:r>
                                            </m:e>
                                          </m:d>
                                          <m:r>
                                            <a:rPr lang="en-US" altLang="zh-CN" sz="1600" i="1">
                                              <a:latin typeface="Cambria Math" panose="02040503050406030204" pitchFamily="18" charset="0"/>
                                              <a:ea typeface="Cambria Math" panose="02040503050406030204" pitchFamily="18" charset="0"/>
                                            </a:rPr>
                                            <m:t>%</m:t>
                                          </m:r>
                                          <m:r>
                                            <a:rPr lang="en-US" altLang="zh-CN" sz="1600" i="1">
                                              <a:latin typeface="Cambria Math" panose="02040503050406030204" pitchFamily="18" charset="0"/>
                                              <a:ea typeface="Cambria Math" panose="02040503050406030204" pitchFamily="18" charset="0"/>
                                            </a:rPr>
                                            <m:t>𝑁</m:t>
                                          </m:r>
                                        </m:sub>
                                      </m:sSub>
                                    </m:e>
                                  </m:nary>
                                </m:e>
                              </m:nary>
                            </m:e>
                          </m:nary>
                          <m:r>
                            <a:rPr lang="en-US" altLang="zh-CN" sz="1600" i="1">
                              <a:latin typeface="Cambria Math" panose="02040503050406030204" pitchFamily="18" charset="0"/>
                              <a:ea typeface="Cambria Math" panose="02040503050406030204" pitchFamily="18" charset="0"/>
                            </a:rPr>
                            <m:t>+</m:t>
                          </m:r>
                          <m:r>
                            <a:rPr lang="en-US" altLang="zh-CN" sz="1600" i="1">
                              <a:solidFill>
                                <a:srgbClr val="FF0000"/>
                              </a:solidFill>
                              <a:latin typeface="Cambria Math" panose="02040503050406030204" pitchFamily="18" charset="0"/>
                              <a:ea typeface="Cambria Math" panose="02040503050406030204" pitchFamily="18" charset="0"/>
                            </a:rPr>
                            <m:t>𝑤</m:t>
                          </m:r>
                          <m:d>
                            <m:dPr>
                              <m:ctrlPr>
                                <a:rPr lang="en-US" altLang="zh-CN" sz="1600" i="1">
                                  <a:latin typeface="Cambria Math" panose="02040503050406030204" pitchFamily="18" charset="0"/>
                                  <a:ea typeface="Cambria Math" panose="02040503050406030204" pitchFamily="18" charset="0"/>
                                </a:rPr>
                              </m:ctrlPr>
                            </m:dPr>
                            <m:e>
                              <m:nary>
                                <m:naryPr>
                                  <m:chr m:val="∑"/>
                                  <m:ctrlPr>
                                    <a:rPr lang="zh-CN" altLang="en-US" sz="1600" i="1" smtClean="0">
                                      <a:solidFill>
                                        <a:srgbClr val="00B050"/>
                                      </a:solidFill>
                                      <a:latin typeface="Cambria Math" panose="02040503050406030204" pitchFamily="18" charset="0"/>
                                    </a:rPr>
                                  </m:ctrlPr>
                                </m:naryPr>
                                <m:sub>
                                  <m:r>
                                    <m:rPr>
                                      <m:brk m:alnAt="23"/>
                                    </m:rPr>
                                    <a:rPr lang="en-US" altLang="zh-CN" sz="1600" i="1">
                                      <a:solidFill>
                                        <a:srgbClr val="00B050"/>
                                      </a:solidFill>
                                      <a:latin typeface="Cambria Math" panose="02040503050406030204" pitchFamily="18" charset="0"/>
                                    </a:rPr>
                                    <m:t>𝑖</m:t>
                                  </m:r>
                                  <m:r>
                                    <a:rPr lang="en-US" altLang="zh-CN" sz="1600" i="1">
                                      <a:solidFill>
                                        <a:srgbClr val="00B050"/>
                                      </a:solidFill>
                                      <a:latin typeface="Cambria Math" panose="02040503050406030204" pitchFamily="18" charset="0"/>
                                    </a:rPr>
                                    <m:t>=1</m:t>
                                  </m:r>
                                </m:sub>
                                <m:sup>
                                  <m:r>
                                    <a:rPr lang="en-US" altLang="zh-CN" sz="1600" i="1">
                                      <a:solidFill>
                                        <a:srgbClr val="00B050"/>
                                      </a:solidFill>
                                      <a:latin typeface="Cambria Math" panose="02040503050406030204" pitchFamily="18" charset="0"/>
                                    </a:rPr>
                                    <m:t>4</m:t>
                                  </m:r>
                                </m:sup>
                                <m:e>
                                  <m:sSup>
                                    <m:sSupPr>
                                      <m:ctrlPr>
                                        <a:rPr lang="en-US" altLang="zh-CN" sz="1600" i="1">
                                          <a:solidFill>
                                            <a:srgbClr val="00B050"/>
                                          </a:solidFill>
                                          <a:latin typeface="Cambria Math" panose="02040503050406030204" pitchFamily="18" charset="0"/>
                                        </a:rPr>
                                      </m:ctrlPr>
                                    </m:sSupPr>
                                    <m:e>
                                      <m:d>
                                        <m:dPr>
                                          <m:ctrlPr>
                                            <a:rPr lang="en-US" altLang="zh-CN" sz="1600" i="1">
                                              <a:solidFill>
                                                <a:srgbClr val="00B050"/>
                                              </a:solidFill>
                                              <a:latin typeface="Cambria Math" panose="02040503050406030204" pitchFamily="18" charset="0"/>
                                            </a:rPr>
                                          </m:ctrlPr>
                                        </m:dPr>
                                        <m:e>
                                          <m:nary>
                                            <m:naryPr>
                                              <m:chr m:val="∑"/>
                                              <m:ctrlPr>
                                                <a:rPr lang="en-US" altLang="zh-CN" sz="1600" i="1">
                                                  <a:solidFill>
                                                    <a:srgbClr val="00B050"/>
                                                  </a:solidFill>
                                                  <a:latin typeface="Cambria Math" panose="02040503050406030204" pitchFamily="18" charset="0"/>
                                                </a:rPr>
                                              </m:ctrlPr>
                                            </m:naryPr>
                                            <m:sub>
                                              <m:r>
                                                <m:rPr>
                                                  <m:brk m:alnAt="23"/>
                                                </m:rPr>
                                                <a:rPr lang="en-US" altLang="zh-CN" sz="1600" i="1">
                                                  <a:solidFill>
                                                    <a:srgbClr val="00B050"/>
                                                  </a:solidFill>
                                                  <a:latin typeface="Cambria Math" panose="02040503050406030204" pitchFamily="18" charset="0"/>
                                                </a:rPr>
                                                <m:t>𝑡</m:t>
                                              </m:r>
                                              <m:r>
                                                <a:rPr lang="en-US" altLang="zh-CN" sz="1600" i="1">
                                                  <a:solidFill>
                                                    <a:srgbClr val="00B050"/>
                                                  </a:solidFill>
                                                  <a:latin typeface="Cambria Math" panose="02040503050406030204" pitchFamily="18" charset="0"/>
                                                </a:rPr>
                                                <m:t>=1</m:t>
                                              </m:r>
                                            </m:sub>
                                            <m:sup>
                                              <m:r>
                                                <a:rPr lang="en-US" altLang="zh-CN" sz="1600" i="1">
                                                  <a:solidFill>
                                                    <a:srgbClr val="00B050"/>
                                                  </a:solidFill>
                                                  <a:latin typeface="Cambria Math" panose="02040503050406030204" pitchFamily="18" charset="0"/>
                                                </a:rPr>
                                                <m:t>4</m:t>
                                              </m:r>
                                            </m:sup>
                                            <m:e>
                                              <m:sSub>
                                                <m:sSubPr>
                                                  <m:ctrlPr>
                                                    <a:rPr lang="en-US" altLang="zh-CN" sz="1600" i="1">
                                                      <a:solidFill>
                                                        <a:srgbClr val="00B050"/>
                                                      </a:solidFill>
                                                      <a:latin typeface="Cambria Math" panose="02040503050406030204" pitchFamily="18" charset="0"/>
                                                    </a:rPr>
                                                  </m:ctrlPr>
                                                </m:sSubPr>
                                                <m:e>
                                                  <m:r>
                                                    <a:rPr lang="en-US" altLang="zh-CN" sz="1600" i="1">
                                                      <a:solidFill>
                                                        <a:srgbClr val="00B050"/>
                                                      </a:solidFill>
                                                      <a:latin typeface="Cambria Math" panose="02040503050406030204" pitchFamily="18" charset="0"/>
                                                    </a:rPr>
                                                    <m:t>𝑥</m:t>
                                                  </m:r>
                                                </m:e>
                                                <m:sub>
                                                  <m:r>
                                                    <a:rPr lang="en-US" altLang="zh-CN" sz="1600" i="1">
                                                      <a:solidFill>
                                                        <a:srgbClr val="00B050"/>
                                                      </a:solidFill>
                                                      <a:latin typeface="Cambria Math" panose="02040503050406030204" pitchFamily="18" charset="0"/>
                                                    </a:rPr>
                                                    <m:t>𝑖</m:t>
                                                  </m:r>
                                                  <m:r>
                                                    <a:rPr lang="en-US" altLang="zh-CN" sz="1600" i="1">
                                                      <a:solidFill>
                                                        <a:srgbClr val="00B050"/>
                                                      </a:solidFill>
                                                      <a:latin typeface="Cambria Math" panose="02040503050406030204" pitchFamily="18" charset="0"/>
                                                    </a:rPr>
                                                    <m:t>,</m:t>
                                                  </m:r>
                                                  <m:r>
                                                    <a:rPr lang="en-US" altLang="zh-CN" sz="1600" i="1">
                                                      <a:solidFill>
                                                        <a:srgbClr val="00B050"/>
                                                      </a:solidFill>
                                                      <a:latin typeface="Cambria Math" panose="02040503050406030204" pitchFamily="18" charset="0"/>
                                                    </a:rPr>
                                                    <m:t>𝑡</m:t>
                                                  </m:r>
                                                </m:sub>
                                              </m:sSub>
                                            </m:e>
                                          </m:nary>
                                          <m:r>
                                            <a:rPr lang="en-US" altLang="zh-CN" sz="1600" i="1">
                                              <a:solidFill>
                                                <a:srgbClr val="00B050"/>
                                              </a:solidFill>
                                              <a:latin typeface="Cambria Math" panose="02040503050406030204" pitchFamily="18" charset="0"/>
                                            </a:rPr>
                                            <m:t>−1</m:t>
                                          </m:r>
                                        </m:e>
                                      </m:d>
                                    </m:e>
                                    <m:sup>
                                      <m:r>
                                        <a:rPr lang="en-US" altLang="zh-CN" sz="1600" i="1">
                                          <a:solidFill>
                                            <a:srgbClr val="00B050"/>
                                          </a:solidFill>
                                          <a:latin typeface="Cambria Math" panose="02040503050406030204" pitchFamily="18" charset="0"/>
                                        </a:rPr>
                                        <m:t>2</m:t>
                                      </m:r>
                                    </m:sup>
                                  </m:sSup>
                                </m:e>
                              </m:nary>
                              <m:r>
                                <a:rPr lang="en-US" altLang="zh-CN" sz="1600" i="1">
                                  <a:solidFill>
                                    <a:srgbClr val="00B050"/>
                                  </a:solidFill>
                                  <a:latin typeface="Cambria Math" panose="02040503050406030204" pitchFamily="18" charset="0"/>
                                </a:rPr>
                                <m:t>+</m:t>
                              </m:r>
                              <m:nary>
                                <m:naryPr>
                                  <m:chr m:val="∑"/>
                                  <m:ctrlPr>
                                    <a:rPr lang="zh-CN" altLang="en-US" sz="1600" i="1">
                                      <a:solidFill>
                                        <a:srgbClr val="00B050"/>
                                      </a:solidFill>
                                      <a:latin typeface="Cambria Math" panose="02040503050406030204" pitchFamily="18" charset="0"/>
                                    </a:rPr>
                                  </m:ctrlPr>
                                </m:naryPr>
                                <m:sub>
                                  <m:r>
                                    <m:rPr>
                                      <m:brk m:alnAt="23"/>
                                    </m:rPr>
                                    <a:rPr lang="en-US" altLang="zh-CN" sz="1600" i="1">
                                      <a:solidFill>
                                        <a:srgbClr val="00B050"/>
                                      </a:solidFill>
                                      <a:latin typeface="Cambria Math" panose="02040503050406030204" pitchFamily="18" charset="0"/>
                                    </a:rPr>
                                    <m:t>𝑡</m:t>
                                  </m:r>
                                  <m:r>
                                    <a:rPr lang="en-US" altLang="zh-CN" sz="1600" i="1">
                                      <a:solidFill>
                                        <a:srgbClr val="00B050"/>
                                      </a:solidFill>
                                      <a:latin typeface="Cambria Math" panose="02040503050406030204" pitchFamily="18" charset="0"/>
                                    </a:rPr>
                                    <m:t>=1</m:t>
                                  </m:r>
                                </m:sub>
                                <m:sup>
                                  <m:r>
                                    <a:rPr lang="en-US" altLang="zh-CN" sz="1600" i="1">
                                      <a:solidFill>
                                        <a:srgbClr val="00B050"/>
                                      </a:solidFill>
                                      <a:latin typeface="Cambria Math" panose="02040503050406030204" pitchFamily="18" charset="0"/>
                                    </a:rPr>
                                    <m:t>4</m:t>
                                  </m:r>
                                </m:sup>
                                <m:e>
                                  <m:sSup>
                                    <m:sSupPr>
                                      <m:ctrlPr>
                                        <a:rPr lang="en-US" altLang="zh-CN" sz="1600" i="1">
                                          <a:solidFill>
                                            <a:srgbClr val="00B050"/>
                                          </a:solidFill>
                                          <a:latin typeface="Cambria Math" panose="02040503050406030204" pitchFamily="18" charset="0"/>
                                        </a:rPr>
                                      </m:ctrlPr>
                                    </m:sSupPr>
                                    <m:e>
                                      <m:d>
                                        <m:dPr>
                                          <m:ctrlPr>
                                            <a:rPr lang="en-US" altLang="zh-CN" sz="1600" i="1">
                                              <a:solidFill>
                                                <a:srgbClr val="00B050"/>
                                              </a:solidFill>
                                              <a:latin typeface="Cambria Math" panose="02040503050406030204" pitchFamily="18" charset="0"/>
                                            </a:rPr>
                                          </m:ctrlPr>
                                        </m:dPr>
                                        <m:e>
                                          <m:nary>
                                            <m:naryPr>
                                              <m:chr m:val="∑"/>
                                              <m:ctrlPr>
                                                <a:rPr lang="en-US" altLang="zh-CN" sz="1600" i="1">
                                                  <a:solidFill>
                                                    <a:srgbClr val="00B050"/>
                                                  </a:solidFill>
                                                  <a:latin typeface="Cambria Math" panose="02040503050406030204" pitchFamily="18" charset="0"/>
                                                </a:rPr>
                                              </m:ctrlPr>
                                            </m:naryPr>
                                            <m:sub>
                                              <m:r>
                                                <m:rPr>
                                                  <m:brk m:alnAt="23"/>
                                                </m:rPr>
                                                <a:rPr lang="en-US" altLang="zh-CN" sz="1600" i="1">
                                                  <a:solidFill>
                                                    <a:srgbClr val="00B050"/>
                                                  </a:solidFill>
                                                  <a:latin typeface="Cambria Math" panose="02040503050406030204" pitchFamily="18" charset="0"/>
                                                </a:rPr>
                                                <m:t>𝑖</m:t>
                                              </m:r>
                                              <m:r>
                                                <a:rPr lang="en-US" altLang="zh-CN" sz="1600" i="1">
                                                  <a:solidFill>
                                                    <a:srgbClr val="00B050"/>
                                                  </a:solidFill>
                                                  <a:latin typeface="Cambria Math" panose="02040503050406030204" pitchFamily="18" charset="0"/>
                                                </a:rPr>
                                                <m:t>=1</m:t>
                                              </m:r>
                                            </m:sub>
                                            <m:sup>
                                              <m:r>
                                                <a:rPr lang="en-US" altLang="zh-CN" sz="1600" i="1">
                                                  <a:solidFill>
                                                    <a:srgbClr val="00B050"/>
                                                  </a:solidFill>
                                                  <a:latin typeface="Cambria Math" panose="02040503050406030204" pitchFamily="18" charset="0"/>
                                                </a:rPr>
                                                <m:t>4</m:t>
                                              </m:r>
                                            </m:sup>
                                            <m:e>
                                              <m:sSub>
                                                <m:sSubPr>
                                                  <m:ctrlPr>
                                                    <a:rPr lang="en-US" altLang="zh-CN" sz="1600" i="1">
                                                      <a:solidFill>
                                                        <a:srgbClr val="00B050"/>
                                                      </a:solidFill>
                                                      <a:latin typeface="Cambria Math" panose="02040503050406030204" pitchFamily="18" charset="0"/>
                                                    </a:rPr>
                                                  </m:ctrlPr>
                                                </m:sSubPr>
                                                <m:e>
                                                  <m:r>
                                                    <a:rPr lang="en-US" altLang="zh-CN" sz="1600" i="1">
                                                      <a:solidFill>
                                                        <a:srgbClr val="00B050"/>
                                                      </a:solidFill>
                                                      <a:latin typeface="Cambria Math" panose="02040503050406030204" pitchFamily="18" charset="0"/>
                                                    </a:rPr>
                                                    <m:t>𝑥</m:t>
                                                  </m:r>
                                                </m:e>
                                                <m:sub>
                                                  <m:r>
                                                    <a:rPr lang="en-US" altLang="zh-CN" sz="1600" i="1">
                                                      <a:solidFill>
                                                        <a:srgbClr val="00B050"/>
                                                      </a:solidFill>
                                                      <a:latin typeface="Cambria Math" panose="02040503050406030204" pitchFamily="18" charset="0"/>
                                                    </a:rPr>
                                                    <m:t>𝑖</m:t>
                                                  </m:r>
                                                  <m:r>
                                                    <a:rPr lang="en-US" altLang="zh-CN" sz="1600" i="1">
                                                      <a:solidFill>
                                                        <a:srgbClr val="00B050"/>
                                                      </a:solidFill>
                                                      <a:latin typeface="Cambria Math" panose="02040503050406030204" pitchFamily="18" charset="0"/>
                                                    </a:rPr>
                                                    <m:t>,</m:t>
                                                  </m:r>
                                                  <m:r>
                                                    <a:rPr lang="en-US" altLang="zh-CN" sz="1600" i="1">
                                                      <a:solidFill>
                                                        <a:srgbClr val="00B050"/>
                                                      </a:solidFill>
                                                      <a:latin typeface="Cambria Math" panose="02040503050406030204" pitchFamily="18" charset="0"/>
                                                    </a:rPr>
                                                    <m:t>𝑡</m:t>
                                                  </m:r>
                                                </m:sub>
                                              </m:sSub>
                                            </m:e>
                                          </m:nary>
                                          <m:r>
                                            <a:rPr lang="en-US" altLang="zh-CN" sz="1600" i="1">
                                              <a:solidFill>
                                                <a:srgbClr val="00B050"/>
                                              </a:solidFill>
                                              <a:latin typeface="Cambria Math" panose="02040503050406030204" pitchFamily="18" charset="0"/>
                                            </a:rPr>
                                            <m:t>−1</m:t>
                                          </m:r>
                                        </m:e>
                                      </m:d>
                                    </m:e>
                                    <m:sup>
                                      <m:r>
                                        <a:rPr lang="en-US" altLang="zh-CN" sz="1600" i="1">
                                          <a:solidFill>
                                            <a:srgbClr val="00B050"/>
                                          </a:solidFill>
                                          <a:latin typeface="Cambria Math" panose="02040503050406030204" pitchFamily="18" charset="0"/>
                                        </a:rPr>
                                        <m:t>2</m:t>
                                      </m:r>
                                    </m:sup>
                                  </m:sSup>
                                </m:e>
                              </m:nary>
                            </m:e>
                          </m:d>
                        </m:e>
                      </m:d>
                    </m:oMath>
                  </m:oMathPara>
                </a14:m>
                <a:endParaRPr lang="en-US" altLang="zh-CN" sz="1600" dirty="0"/>
              </a:p>
            </p:txBody>
          </p:sp>
        </mc:Choice>
        <mc:Fallback xmlns="">
          <p:sp>
            <p:nvSpPr>
              <p:cNvPr id="26" name="文本框 25">
                <a:extLst>
                  <a:ext uri="{FF2B5EF4-FFF2-40B4-BE49-F238E27FC236}">
                    <a16:creationId xmlns:a16="http://schemas.microsoft.com/office/drawing/2014/main" id="{75B71E17-5B28-E11D-AA44-BAEC014859E4}"/>
                  </a:ext>
                </a:extLst>
              </p:cNvPr>
              <p:cNvSpPr txBox="1">
                <a:spLocks noRot="1" noChangeAspect="1" noMove="1" noResize="1" noEditPoints="1" noAdjustHandles="1" noChangeArrowheads="1" noChangeShapeType="1" noTextEdit="1"/>
              </p:cNvSpPr>
              <p:nvPr/>
            </p:nvSpPr>
            <p:spPr>
              <a:xfrm>
                <a:off x="600364" y="4188802"/>
                <a:ext cx="7496348" cy="1753685"/>
              </a:xfrm>
              <a:prstGeom prst="rect">
                <a:avLst/>
              </a:prstGeom>
              <a:blipFill>
                <a:blip r:embed="rId2"/>
                <a:stretch>
                  <a:fillRect l="-407" t="-104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22AF992D-218C-89CB-D6E9-E082EE503806}"/>
                  </a:ext>
                </a:extLst>
              </p:cNvPr>
              <p:cNvSpPr txBox="1"/>
              <p:nvPr/>
            </p:nvSpPr>
            <p:spPr>
              <a:xfrm>
                <a:off x="600364" y="930902"/>
                <a:ext cx="5857875" cy="2078582"/>
              </a:xfrm>
              <a:prstGeom prst="rect">
                <a:avLst/>
              </a:prstGeom>
              <a:noFill/>
            </p:spPr>
            <p:txBody>
              <a:bodyPr wrap="square">
                <a:spAutoFit/>
              </a:bodyPr>
              <a:lstStyle/>
              <a:p>
                <a:r>
                  <a:rPr lang="en-US" altLang="zh-CN" sz="1400" dirty="0"/>
                  <a:t>CCO</a:t>
                </a:r>
                <a:r>
                  <a:rPr lang="ja-JP" altLang="en-US" sz="1400" dirty="0"/>
                  <a:t>問題（制約付き）：</a:t>
                </a:r>
                <a:endParaRPr lang="en-US" altLang="ja-JP" sz="1400" dirty="0"/>
              </a:p>
              <a:p>
                <a:r>
                  <a:rPr lang="ja-JP" altLang="en-US" sz="1400" dirty="0"/>
                  <a:t>　　　目的関数：</a:t>
                </a:r>
                <a:endParaRPr lang="en-US" altLang="zh-CN" sz="140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𝑚𝑖𝑛</m:t>
                      </m:r>
                      <m:d>
                        <m:dPr>
                          <m:ctrlPr>
                            <a:rPr lang="en-US" altLang="zh-CN" sz="1400" b="0" i="1" smtClean="0">
                              <a:latin typeface="Cambria Math" panose="02040503050406030204" pitchFamily="18" charset="0"/>
                            </a:rPr>
                          </m:ctrlPr>
                        </m:dPr>
                        <m:e>
                          <m:nary>
                            <m:naryPr>
                              <m:chr m:val="∑"/>
                              <m:ctrlPr>
                                <a:rPr lang="en-US" altLang="zh-CN" sz="1400" i="1">
                                  <a:latin typeface="Cambria Math" panose="02040503050406030204" pitchFamily="18" charset="0"/>
                                </a:rPr>
                              </m:ctrlPr>
                            </m:naryPr>
                            <m:sub>
                              <m:r>
                                <m:rPr>
                                  <m:brk m:alnAt="23"/>
                                </m:rPr>
                                <a:rPr lang="en-US" altLang="zh-CN" sz="1400" i="1">
                                  <a:latin typeface="Cambria Math" panose="02040503050406030204" pitchFamily="18" charset="0"/>
                                </a:rPr>
                                <m:t>𝑖</m:t>
                              </m:r>
                              <m:r>
                                <a:rPr lang="en-US" altLang="zh-CN" sz="1400" i="1">
                                  <a:latin typeface="Cambria Math" panose="02040503050406030204" pitchFamily="18" charset="0"/>
                                </a:rPr>
                                <m:t>=1</m:t>
                              </m:r>
                            </m:sub>
                            <m:sup>
                              <m:r>
                                <a:rPr lang="en-US" altLang="zh-CN" sz="1400" i="1">
                                  <a:latin typeface="Cambria Math" panose="02040503050406030204" pitchFamily="18" charset="0"/>
                                </a:rPr>
                                <m:t>4</m:t>
                              </m:r>
                            </m:sup>
                            <m:e>
                              <m:nary>
                                <m:naryPr>
                                  <m:chr m:val="∑"/>
                                  <m:ctrlPr>
                                    <a:rPr lang="en-US" altLang="zh-CN" sz="1400" i="1">
                                      <a:latin typeface="Cambria Math" panose="02040503050406030204" pitchFamily="18" charset="0"/>
                                    </a:rPr>
                                  </m:ctrlPr>
                                </m:naryPr>
                                <m:sub>
                                  <m:r>
                                    <m:rPr>
                                      <m:brk m:alnAt="23"/>
                                    </m:rPr>
                                    <a:rPr lang="en-US" altLang="zh-CN" sz="1400" i="1">
                                      <a:latin typeface="Cambria Math" panose="02040503050406030204" pitchFamily="18" charset="0"/>
                                    </a:rPr>
                                    <m:t>𝑗</m:t>
                                  </m:r>
                                  <m:r>
                                    <a:rPr lang="en-US" altLang="zh-CN" sz="1400" i="1">
                                      <a:latin typeface="Cambria Math" panose="02040503050406030204" pitchFamily="18" charset="0"/>
                                    </a:rPr>
                                    <m:t>=1</m:t>
                                  </m:r>
                                </m:sub>
                                <m:sup>
                                  <m:r>
                                    <a:rPr lang="en-US" altLang="zh-CN" sz="1400" i="1">
                                      <a:latin typeface="Cambria Math" panose="02040503050406030204" pitchFamily="18" charset="0"/>
                                    </a:rPr>
                                    <m:t>4</m:t>
                                  </m:r>
                                </m:sup>
                                <m:e>
                                  <m:nary>
                                    <m:naryPr>
                                      <m:chr m:val="∑"/>
                                      <m:ctrlPr>
                                        <a:rPr lang="en-US" altLang="zh-CN" sz="1400" i="1">
                                          <a:latin typeface="Cambria Math" panose="02040503050406030204" pitchFamily="18" charset="0"/>
                                        </a:rPr>
                                      </m:ctrlPr>
                                    </m:naryPr>
                                    <m:sub>
                                      <m:r>
                                        <m:rPr>
                                          <m:brk m:alnAt="23"/>
                                        </m:rPr>
                                        <a:rPr lang="en-US" altLang="zh-CN" sz="1400" i="1">
                                          <a:latin typeface="Cambria Math" panose="02040503050406030204" pitchFamily="18" charset="0"/>
                                        </a:rPr>
                                        <m:t>𝑡</m:t>
                                      </m:r>
                                      <m:r>
                                        <a:rPr lang="en-US" altLang="zh-CN" sz="1400" i="1">
                                          <a:latin typeface="Cambria Math" panose="02040503050406030204" pitchFamily="18" charset="0"/>
                                        </a:rPr>
                                        <m:t>=1</m:t>
                                      </m:r>
                                    </m:sub>
                                    <m:sup>
                                      <m:r>
                                        <a:rPr lang="en-US" altLang="zh-CN" sz="1400" i="1">
                                          <a:latin typeface="Cambria Math" panose="02040503050406030204" pitchFamily="18" charset="0"/>
                                        </a:rPr>
                                        <m:t>4</m:t>
                                      </m:r>
                                    </m:sup>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𝑑</m:t>
                                          </m:r>
                                        </m:e>
                                        <m:sub>
                                          <m:r>
                                            <a:rPr lang="en-US" altLang="zh-CN" sz="1400" i="1">
                                              <a:latin typeface="Cambria Math" panose="02040503050406030204" pitchFamily="18" charset="0"/>
                                            </a:rPr>
                                            <m:t>𝑖</m:t>
                                          </m:r>
                                          <m:r>
                                            <a:rPr lang="en-US" altLang="zh-CN" sz="1400" i="1">
                                              <a:latin typeface="Cambria Math" panose="02040503050406030204" pitchFamily="18" charset="0"/>
                                            </a:rPr>
                                            <m:t>,</m:t>
                                          </m:r>
                                          <m:r>
                                            <a:rPr lang="en-US" altLang="zh-CN" sz="1400" i="1">
                                              <a:latin typeface="Cambria Math" panose="02040503050406030204" pitchFamily="18" charset="0"/>
                                            </a:rPr>
                                            <m:t>𝑗</m:t>
                                          </m:r>
                                        </m:sub>
                                      </m:sSub>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𝑖</m:t>
                                          </m:r>
                                          <m:r>
                                            <a:rPr lang="en-US" altLang="zh-CN" sz="1400" i="1">
                                              <a:latin typeface="Cambria Math" panose="02040503050406030204" pitchFamily="18" charset="0"/>
                                            </a:rPr>
                                            <m:t>,</m:t>
                                          </m:r>
                                          <m:r>
                                            <a:rPr lang="en-US" altLang="zh-CN" sz="1400" i="1">
                                              <a:latin typeface="Cambria Math" panose="02040503050406030204" pitchFamily="18" charset="0"/>
                                            </a:rPr>
                                            <m:t>𝑡</m:t>
                                          </m:r>
                                        </m:sub>
                                      </m:sSub>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𝑗</m:t>
                                          </m:r>
                                          <m:r>
                                            <a:rPr lang="en-US" altLang="zh-CN" sz="1400" i="1">
                                              <a:latin typeface="Cambria Math" panose="02040503050406030204" pitchFamily="18" charset="0"/>
                                            </a:rPr>
                                            <m:t>,</m:t>
                                          </m:r>
                                          <m:d>
                                            <m:dPr>
                                              <m:ctrlPr>
                                                <a:rPr lang="en-US" altLang="zh-CN" sz="1400" i="1">
                                                  <a:latin typeface="Cambria Math" panose="02040503050406030204" pitchFamily="18" charset="0"/>
                                                </a:rPr>
                                              </m:ctrlPr>
                                            </m:dPr>
                                            <m:e>
                                              <m:r>
                                                <a:rPr lang="en-US" altLang="zh-CN" sz="1400" i="1">
                                                  <a:latin typeface="Cambria Math" panose="02040503050406030204" pitchFamily="18" charset="0"/>
                                                </a:rPr>
                                                <m:t>𝑡</m:t>
                                              </m:r>
                                              <m:r>
                                                <a:rPr lang="en-US" altLang="zh-CN" sz="1400" i="1">
                                                  <a:latin typeface="Cambria Math" panose="02040503050406030204" pitchFamily="18" charset="0"/>
                                                </a:rPr>
                                                <m:t>+1</m:t>
                                              </m:r>
                                            </m:e>
                                          </m:d>
                                          <m:r>
                                            <a:rPr lang="en-US" altLang="zh-CN" sz="1400" i="1">
                                              <a:latin typeface="Cambria Math" panose="02040503050406030204" pitchFamily="18" charset="0"/>
                                              <a:ea typeface="Cambria Math" panose="02040503050406030204" pitchFamily="18" charset="0"/>
                                            </a:rPr>
                                            <m:t>%4</m:t>
                                          </m:r>
                                        </m:sub>
                                      </m:sSub>
                                    </m:e>
                                  </m:nary>
                                </m:e>
                              </m:nary>
                            </m:e>
                          </m:nary>
                        </m:e>
                      </m:d>
                    </m:oMath>
                  </m:oMathPara>
                </a14:m>
                <a:endParaRPr lang="en-US" altLang="zh-CN" sz="1400" dirty="0"/>
              </a:p>
              <a:p>
                <a:endParaRPr lang="en-US" altLang="zh-CN" sz="1400" dirty="0"/>
              </a:p>
              <a:p>
                <a:r>
                  <a:rPr lang="ja-JP" altLang="en-US" sz="1400" dirty="0"/>
                  <a:t>　　　</a:t>
                </a:r>
                <a:r>
                  <a:rPr lang="en-US" altLang="ja-JP" sz="1400" dirty="0" err="1"/>
                  <a:t>s.t.</a:t>
                </a:r>
                <a:r>
                  <a:rPr lang="en-US" altLang="ja-JP" sz="1400" dirty="0"/>
                  <a:t>  (subject to) </a:t>
                </a:r>
                <a:r>
                  <a:rPr lang="ja-JP" altLang="en-US" sz="1400" dirty="0"/>
                  <a:t>：</a:t>
                </a:r>
                <a:endParaRPr lang="en-US" altLang="ja-JP" sz="1400" dirty="0"/>
              </a:p>
              <a:p>
                <a:r>
                  <a:rPr lang="en-US" altLang="ja-JP" sz="1400" dirty="0"/>
                  <a:t>	</a:t>
                </a:r>
                <a:r>
                  <a:rPr lang="ja-JP" altLang="en-US" sz="1400" dirty="0"/>
                  <a:t>　　</a:t>
                </a:r>
                <a:r>
                  <a:rPr lang="ja-JP" altLang="en-US" sz="1400" b="1" dirty="0"/>
                  <a:t>①</a:t>
                </a:r>
                <a:r>
                  <a:rPr lang="ja-JP" altLang="en-US" sz="1400" dirty="0"/>
                  <a:t>各町は</a:t>
                </a:r>
                <a:r>
                  <a:rPr lang="en-US" altLang="ja-JP" sz="1400" dirty="0"/>
                  <a:t>1</a:t>
                </a:r>
                <a:r>
                  <a:rPr lang="ja-JP" altLang="en-US" sz="1400" dirty="0"/>
                  <a:t>回しか訪れてはいけない</a:t>
                </a:r>
                <a:endParaRPr lang="en-US" altLang="ja-JP" sz="1400" dirty="0"/>
              </a:p>
              <a:p>
                <a:r>
                  <a:rPr lang="en-US" altLang="ja-JP" sz="1400" dirty="0"/>
                  <a:t>	</a:t>
                </a:r>
                <a:r>
                  <a:rPr lang="ja-JP" altLang="en-US" sz="1400" dirty="0"/>
                  <a:t>　　</a:t>
                </a:r>
                <a:r>
                  <a:rPr lang="ja-JP" altLang="en-US" sz="1400" b="1" dirty="0"/>
                  <a:t>②</a:t>
                </a:r>
                <a:r>
                  <a:rPr lang="ja-JP" altLang="en-US" sz="1400" dirty="0"/>
                  <a:t>同じタイミングに複数の町に行くことはできない</a:t>
                </a:r>
                <a:endParaRPr lang="en-US" altLang="ja-JP" sz="1400" dirty="0"/>
              </a:p>
            </p:txBody>
          </p:sp>
        </mc:Choice>
        <mc:Fallback xmlns="">
          <p:sp>
            <p:nvSpPr>
              <p:cNvPr id="8" name="文本框 7">
                <a:extLst>
                  <a:ext uri="{FF2B5EF4-FFF2-40B4-BE49-F238E27FC236}">
                    <a16:creationId xmlns:a16="http://schemas.microsoft.com/office/drawing/2014/main" id="{36B4D295-DA95-C8F4-6F90-1677B5922F13}"/>
                  </a:ext>
                </a:extLst>
              </p:cNvPr>
              <p:cNvSpPr txBox="1">
                <a:spLocks noRot="1" noChangeAspect="1" noMove="1" noResize="1" noEditPoints="1" noAdjustHandles="1" noChangeArrowheads="1" noChangeShapeType="1" noTextEdit="1"/>
              </p:cNvSpPr>
              <p:nvPr/>
            </p:nvSpPr>
            <p:spPr>
              <a:xfrm>
                <a:off x="600364" y="930902"/>
                <a:ext cx="5857875" cy="2078582"/>
              </a:xfrm>
              <a:prstGeom prst="rect">
                <a:avLst/>
              </a:prstGeom>
              <a:blipFill>
                <a:blip r:embed="rId4"/>
                <a:stretch>
                  <a:fillRect l="-312" t="-587" b="-2053"/>
                </a:stretch>
              </a:blipFill>
            </p:spPr>
            <p:txBody>
              <a:bodyPr/>
              <a:lstStyle/>
              <a:p>
                <a:r>
                  <a:rPr lang="zh-CN" altLang="en-US">
                    <a:noFill/>
                  </a:rPr>
                  <a:t> </a:t>
                </a:r>
              </a:p>
            </p:txBody>
          </p:sp>
        </mc:Fallback>
      </mc:AlternateContent>
      <p:sp>
        <p:nvSpPr>
          <p:cNvPr id="9" name="箭头: 右 8">
            <a:extLst>
              <a:ext uri="{FF2B5EF4-FFF2-40B4-BE49-F238E27FC236}">
                <a16:creationId xmlns:a16="http://schemas.microsoft.com/office/drawing/2014/main" id="{0C5C788B-FF77-E242-FA1A-F363F8357710}"/>
              </a:ext>
            </a:extLst>
          </p:cNvPr>
          <p:cNvSpPr/>
          <p:nvPr/>
        </p:nvSpPr>
        <p:spPr>
          <a:xfrm rot="5400000">
            <a:off x="2877133" y="3348160"/>
            <a:ext cx="622853" cy="9987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11" name="文本框 10">
            <a:extLst>
              <a:ext uri="{FF2B5EF4-FFF2-40B4-BE49-F238E27FC236}">
                <a16:creationId xmlns:a16="http://schemas.microsoft.com/office/drawing/2014/main" id="{9CC76755-2EE1-7027-5C43-C6B827FFC0DC}"/>
              </a:ext>
            </a:extLst>
          </p:cNvPr>
          <p:cNvSpPr txBox="1"/>
          <p:nvPr/>
        </p:nvSpPr>
        <p:spPr>
          <a:xfrm>
            <a:off x="3529301" y="3213434"/>
            <a:ext cx="3281074" cy="369332"/>
          </a:xfrm>
          <a:prstGeom prst="rect">
            <a:avLst/>
          </a:prstGeom>
          <a:noFill/>
        </p:spPr>
        <p:txBody>
          <a:bodyPr wrap="square">
            <a:spAutoFit/>
          </a:bodyPr>
          <a:lstStyle/>
          <a:p>
            <a:r>
              <a:rPr lang="ja-JP" altLang="en-US" sz="1800" b="0" i="0" dirty="0">
                <a:solidFill>
                  <a:srgbClr val="374151"/>
                </a:solidFill>
                <a:effectLst/>
                <a:latin typeface="Söhne"/>
              </a:rPr>
              <a:t>ペナルティー法</a:t>
            </a:r>
            <a:endParaRPr lang="zh-CN" altLang="en-US" dirty="0"/>
          </a:p>
        </p:txBody>
      </p:sp>
    </p:spTree>
    <p:extLst>
      <p:ext uri="{BB962C8B-B14F-4D97-AF65-F5344CB8AC3E}">
        <p14:creationId xmlns:p14="http://schemas.microsoft.com/office/powerpoint/2010/main" val="287024993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B6E63BE0-41B0-D57E-83CC-FD72E86CDDD2}"/>
              </a:ext>
            </a:extLst>
          </p:cNvPr>
          <p:cNvSpPr/>
          <p:nvPr/>
        </p:nvSpPr>
        <p:spPr>
          <a:xfrm>
            <a:off x="103734" y="715842"/>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63F05CBC-F035-ABE3-FD33-789197C7B356}"/>
              </a:ext>
            </a:extLst>
          </p:cNvPr>
          <p:cNvSpPr>
            <a:spLocks noGrp="1"/>
          </p:cNvSpPr>
          <p:nvPr>
            <p:ph type="title"/>
          </p:nvPr>
        </p:nvSpPr>
        <p:spPr>
          <a:xfrm>
            <a:off x="103733" y="60603"/>
            <a:ext cx="10532995" cy="598978"/>
          </a:xfrm>
        </p:spPr>
        <p:txBody>
          <a:bodyPr>
            <a:normAutofit fontScale="90000"/>
          </a:bodyPr>
          <a:lstStyle/>
          <a:p>
            <a:r>
              <a:rPr lang="en-US" altLang="zh-CN" sz="4400" dirty="0"/>
              <a:t>Multi-dimensional 0-1 Knapsack Problem(MKP)</a:t>
            </a:r>
          </a:p>
        </p:txBody>
      </p:sp>
      <p:pic>
        <p:nvPicPr>
          <p:cNvPr id="8" name="图片 7" descr="图标&#10;&#10;描述已自动生成">
            <a:extLst>
              <a:ext uri="{FF2B5EF4-FFF2-40B4-BE49-F238E27FC236}">
                <a16:creationId xmlns:a16="http://schemas.microsoft.com/office/drawing/2014/main" id="{842A233E-0D68-B14C-FE68-BCE9DBC551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0364" y="812074"/>
            <a:ext cx="894906" cy="894906"/>
          </a:xfrm>
          <a:prstGeom prst="rect">
            <a:avLst/>
          </a:prstGeom>
        </p:spPr>
      </p:pic>
      <p:sp>
        <p:nvSpPr>
          <p:cNvPr id="10" name="文本框 9">
            <a:extLst>
              <a:ext uri="{FF2B5EF4-FFF2-40B4-BE49-F238E27FC236}">
                <a16:creationId xmlns:a16="http://schemas.microsoft.com/office/drawing/2014/main" id="{F112D9FB-A2A1-4C88-5DB8-513E3DC4F859}"/>
              </a:ext>
            </a:extLst>
          </p:cNvPr>
          <p:cNvSpPr txBox="1"/>
          <p:nvPr/>
        </p:nvSpPr>
        <p:spPr>
          <a:xfrm>
            <a:off x="1575916" y="896514"/>
            <a:ext cx="2524125" cy="307777"/>
          </a:xfrm>
          <a:prstGeom prst="rect">
            <a:avLst/>
          </a:prstGeom>
          <a:noFill/>
        </p:spPr>
        <p:txBody>
          <a:bodyPr wrap="square">
            <a:spAutoFit/>
          </a:bodyPr>
          <a:lstStyle/>
          <a:p>
            <a:r>
              <a:rPr lang="ja-JP" altLang="en-US" sz="1400" dirty="0"/>
              <a:t>ナップザックは一つあって</a:t>
            </a:r>
            <a:endParaRPr lang="en-US" altLang="ja-JP" sz="1400" dirty="0"/>
          </a:p>
        </p:txBody>
      </p:sp>
      <p:pic>
        <p:nvPicPr>
          <p:cNvPr id="12" name="图片 11" descr="瓶子上写着字&#10;&#10;中度可信度描述已自动生成">
            <a:extLst>
              <a:ext uri="{FF2B5EF4-FFF2-40B4-BE49-F238E27FC236}">
                <a16:creationId xmlns:a16="http://schemas.microsoft.com/office/drawing/2014/main" id="{FB3C99D0-8D47-66F1-0F0D-69A8E151E52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30126" y="2123507"/>
            <a:ext cx="964977" cy="964977"/>
          </a:xfrm>
          <a:prstGeom prst="rect">
            <a:avLst/>
          </a:prstGeom>
        </p:spPr>
      </p:pic>
      <p:pic>
        <p:nvPicPr>
          <p:cNvPr id="14" name="图片 13" descr="图标&#10;&#10;描述已自动生成">
            <a:extLst>
              <a:ext uri="{FF2B5EF4-FFF2-40B4-BE49-F238E27FC236}">
                <a16:creationId xmlns:a16="http://schemas.microsoft.com/office/drawing/2014/main" id="{6C4437BE-E62B-2C6F-6EDA-3894E1CFC5B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63639" y="2057344"/>
            <a:ext cx="936402" cy="936402"/>
          </a:xfrm>
          <a:prstGeom prst="rect">
            <a:avLst/>
          </a:prstGeom>
        </p:spPr>
      </p:pic>
      <p:pic>
        <p:nvPicPr>
          <p:cNvPr id="16" name="图片 15" descr="图标&#10;&#10;描述已自动生成">
            <a:extLst>
              <a:ext uri="{FF2B5EF4-FFF2-40B4-BE49-F238E27FC236}">
                <a16:creationId xmlns:a16="http://schemas.microsoft.com/office/drawing/2014/main" id="{6D95CF6C-1246-DAF2-CB25-FAB503F8515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659507" y="2123506"/>
            <a:ext cx="964977" cy="964977"/>
          </a:xfrm>
          <a:prstGeom prst="rect">
            <a:avLst/>
          </a:prstGeom>
        </p:spPr>
      </p:pic>
      <p:pic>
        <p:nvPicPr>
          <p:cNvPr id="18" name="图片 17" descr="图标&#10;&#10;描述已自动生成">
            <a:extLst>
              <a:ext uri="{FF2B5EF4-FFF2-40B4-BE49-F238E27FC236}">
                <a16:creationId xmlns:a16="http://schemas.microsoft.com/office/drawing/2014/main" id="{F2DE575A-0F8C-5D24-0D2E-A9B60125657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52802" y="2102752"/>
            <a:ext cx="975721" cy="975721"/>
          </a:xfrm>
          <a:prstGeom prst="rect">
            <a:avLst/>
          </a:prstGeom>
        </p:spPr>
      </p:pic>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C8D98A3A-DDC6-C210-757F-DC309EF495AD}"/>
                  </a:ext>
                </a:extLst>
              </p:cNvPr>
              <p:cNvSpPr txBox="1"/>
              <p:nvPr/>
            </p:nvSpPr>
            <p:spPr>
              <a:xfrm>
                <a:off x="7431071" y="2636771"/>
                <a:ext cx="315634"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m:t>
                      </m:r>
                    </m:oMath>
                  </m:oMathPara>
                </a14:m>
                <a:endParaRPr lang="zh-CN" altLang="en-US" dirty="0"/>
              </a:p>
            </p:txBody>
          </p:sp>
        </mc:Choice>
        <mc:Fallback xmlns="">
          <p:sp>
            <p:nvSpPr>
              <p:cNvPr id="19" name="文本框 18">
                <a:extLst>
                  <a:ext uri="{FF2B5EF4-FFF2-40B4-BE49-F238E27FC236}">
                    <a16:creationId xmlns:a16="http://schemas.microsoft.com/office/drawing/2014/main" id="{C8D98A3A-DDC6-C210-757F-DC309EF495AD}"/>
                  </a:ext>
                </a:extLst>
              </p:cNvPr>
              <p:cNvSpPr txBox="1">
                <a:spLocks noRot="1" noChangeAspect="1" noMove="1" noResize="1" noEditPoints="1" noAdjustHandles="1" noChangeArrowheads="1" noChangeShapeType="1" noTextEdit="1"/>
              </p:cNvSpPr>
              <p:nvPr/>
            </p:nvSpPr>
            <p:spPr>
              <a:xfrm>
                <a:off x="7431071" y="2636771"/>
                <a:ext cx="315634" cy="276999"/>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文本框 20">
                <a:extLst>
                  <a:ext uri="{FF2B5EF4-FFF2-40B4-BE49-F238E27FC236}">
                    <a16:creationId xmlns:a16="http://schemas.microsoft.com/office/drawing/2014/main" id="{F7CCA3DA-FCFB-CAF0-454C-495F2FB4E7D4}"/>
                  </a:ext>
                </a:extLst>
              </p:cNvPr>
              <p:cNvSpPr txBox="1"/>
              <p:nvPr/>
            </p:nvSpPr>
            <p:spPr>
              <a:xfrm>
                <a:off x="5214967" y="975155"/>
                <a:ext cx="2025604" cy="369332"/>
              </a:xfrm>
              <a:prstGeom prst="rect">
                <a:avLst/>
              </a:prstGeom>
              <a:noFill/>
            </p:spPr>
            <p:txBody>
              <a:bodyPr wrap="square">
                <a:spAutoFit/>
              </a:bodyPr>
              <a:lstStyle/>
              <a:p>
                <a:r>
                  <a:rPr lang="ja-JP" altLang="en-US" sz="1800" dirty="0"/>
                  <a:t>荷物の個数：</a:t>
                </a:r>
                <a:r>
                  <a:rPr lang="en-US" altLang="ja-JP" sz="1800" b="0" dirty="0"/>
                  <a:t> </a:t>
                </a:r>
                <a14:m>
                  <m:oMath xmlns:m="http://schemas.openxmlformats.org/officeDocument/2006/math">
                    <m:r>
                      <a:rPr lang="en-US" altLang="ja-JP" sz="1800" b="0" i="1" smtClean="0">
                        <a:latin typeface="Cambria Math" panose="02040503050406030204" pitchFamily="18" charset="0"/>
                      </a:rPr>
                      <m:t>𝑛</m:t>
                    </m:r>
                  </m:oMath>
                </a14:m>
                <a:endParaRPr lang="en-US" altLang="zh-CN" sz="1800" dirty="0"/>
              </a:p>
            </p:txBody>
          </p:sp>
        </mc:Choice>
        <mc:Fallback xmlns="">
          <p:sp>
            <p:nvSpPr>
              <p:cNvPr id="21" name="文本框 20">
                <a:extLst>
                  <a:ext uri="{FF2B5EF4-FFF2-40B4-BE49-F238E27FC236}">
                    <a16:creationId xmlns:a16="http://schemas.microsoft.com/office/drawing/2014/main" id="{F7CCA3DA-FCFB-CAF0-454C-495F2FB4E7D4}"/>
                  </a:ext>
                </a:extLst>
              </p:cNvPr>
              <p:cNvSpPr txBox="1">
                <a:spLocks noRot="1" noChangeAspect="1" noMove="1" noResize="1" noEditPoints="1" noAdjustHandles="1" noChangeArrowheads="1" noChangeShapeType="1" noTextEdit="1"/>
              </p:cNvSpPr>
              <p:nvPr/>
            </p:nvSpPr>
            <p:spPr>
              <a:xfrm>
                <a:off x="5214967" y="975155"/>
                <a:ext cx="2025604" cy="369332"/>
              </a:xfrm>
              <a:prstGeom prst="rect">
                <a:avLst/>
              </a:prstGeom>
              <a:blipFill>
                <a:blip r:embed="rId9"/>
                <a:stretch>
                  <a:fillRect l="-2402" t="-8197" b="-26230"/>
                </a:stretch>
              </a:blipFill>
            </p:spPr>
            <p:txBody>
              <a:bodyPr/>
              <a:lstStyle/>
              <a:p>
                <a:r>
                  <a:rPr lang="zh-CN" altLang="en-US">
                    <a:noFill/>
                  </a:rPr>
                  <a:t> </a:t>
                </a:r>
              </a:p>
            </p:txBody>
          </p:sp>
        </mc:Fallback>
      </mc:AlternateContent>
      <p:sp>
        <p:nvSpPr>
          <p:cNvPr id="22" name="右大括号 21">
            <a:extLst>
              <a:ext uri="{FF2B5EF4-FFF2-40B4-BE49-F238E27FC236}">
                <a16:creationId xmlns:a16="http://schemas.microsoft.com/office/drawing/2014/main" id="{75308B7A-FA12-39E9-2D73-BD15A652D40B}"/>
              </a:ext>
            </a:extLst>
          </p:cNvPr>
          <p:cNvSpPr/>
          <p:nvPr/>
        </p:nvSpPr>
        <p:spPr>
          <a:xfrm rot="16200000">
            <a:off x="5972173" y="-2787248"/>
            <a:ext cx="247650" cy="873174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5" name="右大括号 24">
            <a:extLst>
              <a:ext uri="{FF2B5EF4-FFF2-40B4-BE49-F238E27FC236}">
                <a16:creationId xmlns:a16="http://schemas.microsoft.com/office/drawing/2014/main" id="{FFD238E6-800B-1588-393B-0150AF6EF91B}"/>
              </a:ext>
            </a:extLst>
          </p:cNvPr>
          <p:cNvSpPr/>
          <p:nvPr/>
        </p:nvSpPr>
        <p:spPr>
          <a:xfrm rot="10800000">
            <a:off x="923992" y="3520181"/>
            <a:ext cx="247650" cy="210627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7" name="文本框 26">
                <a:extLst>
                  <a:ext uri="{FF2B5EF4-FFF2-40B4-BE49-F238E27FC236}">
                    <a16:creationId xmlns:a16="http://schemas.microsoft.com/office/drawing/2014/main" id="{9A2FA0D9-5B2B-14A4-F31A-BE50086FEC5E}"/>
                  </a:ext>
                </a:extLst>
              </p:cNvPr>
              <p:cNvSpPr txBox="1"/>
              <p:nvPr/>
            </p:nvSpPr>
            <p:spPr>
              <a:xfrm>
                <a:off x="1171642" y="3394047"/>
                <a:ext cx="10267883" cy="2843855"/>
              </a:xfrm>
              <a:prstGeom prst="rect">
                <a:avLst/>
              </a:prstGeom>
              <a:noFill/>
            </p:spPr>
            <p:txBody>
              <a:bodyPr wrap="square">
                <a:spAutoFit/>
              </a:bodyPr>
              <a:lstStyle/>
              <a:p>
                <a:r>
                  <a:rPr lang="ja-JP" altLang="en-US" sz="1600" dirty="0"/>
                  <a:t>属性</a:t>
                </a:r>
                <a:r>
                  <a:rPr lang="en-US" altLang="ja-JP" sz="1600" dirty="0"/>
                  <a:t>1   </a:t>
                </a:r>
                <a:r>
                  <a:rPr lang="ja-JP" altLang="en-US" sz="1600" dirty="0"/>
                  <a:t>  </a:t>
                </a:r>
                <a14:m>
                  <m:oMath xmlns:m="http://schemas.openxmlformats.org/officeDocument/2006/math">
                    <m:sSub>
                      <m:sSubPr>
                        <m:ctrlPr>
                          <a:rPr lang="en-US" altLang="ja-JP" sz="1600" i="1" smtClean="0">
                            <a:latin typeface="Cambria Math" panose="02040503050406030204" pitchFamily="18" charset="0"/>
                          </a:rPr>
                        </m:ctrlPr>
                      </m:sSubPr>
                      <m:e>
                        <m:r>
                          <a:rPr lang="en-US" altLang="ja-JP" sz="1600" b="0" i="1" smtClean="0">
                            <a:latin typeface="Cambria Math" panose="02040503050406030204" pitchFamily="18" charset="0"/>
                          </a:rPr>
                          <m:t>𝑤</m:t>
                        </m:r>
                      </m:e>
                      <m:sub>
                        <m:r>
                          <a:rPr lang="en-US" altLang="ja-JP" sz="1600" b="0" i="1" smtClean="0">
                            <a:latin typeface="Cambria Math" panose="02040503050406030204" pitchFamily="18" charset="0"/>
                          </a:rPr>
                          <m:t>1,1</m:t>
                        </m:r>
                      </m:sub>
                    </m:sSub>
                  </m:oMath>
                </a14:m>
                <a:r>
                  <a:rPr lang="en-US" altLang="ja-JP" sz="1600" dirty="0"/>
                  <a:t>                  </a:t>
                </a:r>
                <a14:m>
                  <m:oMath xmlns:m="http://schemas.openxmlformats.org/officeDocument/2006/math">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𝑤</m:t>
                        </m:r>
                      </m:e>
                      <m:sub>
                        <m:r>
                          <a:rPr lang="en-US" altLang="ja-JP" sz="1600" b="0" i="1" smtClean="0">
                            <a:latin typeface="Cambria Math" panose="02040503050406030204" pitchFamily="18" charset="0"/>
                          </a:rPr>
                          <m:t>2</m:t>
                        </m:r>
                        <m:r>
                          <a:rPr lang="en-US" altLang="ja-JP" sz="1600" i="1">
                            <a:latin typeface="Cambria Math" panose="02040503050406030204" pitchFamily="18" charset="0"/>
                          </a:rPr>
                          <m:t>,1</m:t>
                        </m:r>
                      </m:sub>
                    </m:sSub>
                  </m:oMath>
                </a14:m>
                <a:r>
                  <a:rPr lang="en-US" altLang="ja-JP" sz="1600" dirty="0"/>
                  <a:t>                     </a:t>
                </a:r>
                <a14:m>
                  <m:oMath xmlns:m="http://schemas.openxmlformats.org/officeDocument/2006/math">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𝑤</m:t>
                        </m:r>
                      </m:e>
                      <m:sub>
                        <m:r>
                          <a:rPr lang="en-US" altLang="ja-JP" sz="1600" b="0" i="1" smtClean="0">
                            <a:latin typeface="Cambria Math" panose="02040503050406030204" pitchFamily="18" charset="0"/>
                          </a:rPr>
                          <m:t>3</m:t>
                        </m:r>
                        <m:r>
                          <a:rPr lang="en-US" altLang="ja-JP" sz="1600" i="1">
                            <a:latin typeface="Cambria Math" panose="02040503050406030204" pitchFamily="18" charset="0"/>
                          </a:rPr>
                          <m:t>,1</m:t>
                        </m:r>
                      </m:sub>
                    </m:sSub>
                  </m:oMath>
                </a14:m>
                <a:r>
                  <a:rPr lang="en-US" altLang="ja-JP" sz="1600" dirty="0"/>
                  <a:t>                                                                                </a:t>
                </a:r>
                <a14:m>
                  <m:oMath xmlns:m="http://schemas.openxmlformats.org/officeDocument/2006/math">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𝑤</m:t>
                        </m:r>
                      </m:e>
                      <m:sub>
                        <m:r>
                          <a:rPr lang="en-US" altLang="ja-JP" sz="1600" b="0" i="1" smtClean="0">
                            <a:latin typeface="Cambria Math" panose="02040503050406030204" pitchFamily="18" charset="0"/>
                          </a:rPr>
                          <m:t>𝑛</m:t>
                        </m:r>
                        <m:r>
                          <a:rPr lang="en-US" altLang="ja-JP" sz="1600" i="1">
                            <a:latin typeface="Cambria Math" panose="02040503050406030204" pitchFamily="18" charset="0"/>
                          </a:rPr>
                          <m:t>,1</m:t>
                        </m:r>
                      </m:sub>
                    </m:sSub>
                  </m:oMath>
                </a14:m>
                <a:r>
                  <a:rPr lang="en-US" altLang="ja-JP" sz="1600" dirty="0"/>
                  <a:t>                 </a:t>
                </a:r>
                <a14:m>
                  <m:oMath xmlns:m="http://schemas.openxmlformats.org/officeDocument/2006/math">
                    <m:sSub>
                      <m:sSubPr>
                        <m:ctrlPr>
                          <a:rPr lang="en-US" altLang="ja-JP" sz="1600" i="1" smtClean="0">
                            <a:latin typeface="Cambria Math" panose="02040503050406030204" pitchFamily="18" charset="0"/>
                          </a:rPr>
                        </m:ctrlPr>
                      </m:sSubPr>
                      <m:e>
                        <m:r>
                          <a:rPr lang="en-US" altLang="ja-JP" sz="1600" b="0" i="1" smtClean="0">
                            <a:latin typeface="Cambria Math" panose="02040503050406030204" pitchFamily="18" charset="0"/>
                          </a:rPr>
                          <m:t>𝑊</m:t>
                        </m:r>
                      </m:e>
                      <m:sub>
                        <m:r>
                          <a:rPr lang="en-US" altLang="ja-JP" sz="1600" b="0" i="1" smtClean="0">
                            <a:latin typeface="Cambria Math" panose="02040503050406030204" pitchFamily="18" charset="0"/>
                          </a:rPr>
                          <m:t>1</m:t>
                        </m:r>
                      </m:sub>
                    </m:sSub>
                  </m:oMath>
                </a14:m>
                <a:endParaRPr lang="en-US" altLang="zh-CN" sz="1600" dirty="0"/>
              </a:p>
              <a:p>
                <a:endParaRPr lang="en-US" altLang="zh-CN" sz="1600" dirty="0"/>
              </a:p>
              <a:p>
                <a:r>
                  <a:rPr lang="ja-JP" altLang="en-US" sz="1600" dirty="0"/>
                  <a:t>属性</a:t>
                </a:r>
                <a:r>
                  <a:rPr lang="en-US" altLang="ja-JP" sz="1600" dirty="0"/>
                  <a:t>2     </a:t>
                </a:r>
                <a14:m>
                  <m:oMath xmlns:m="http://schemas.openxmlformats.org/officeDocument/2006/math">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𝑤</m:t>
                        </m:r>
                      </m:e>
                      <m:sub>
                        <m:r>
                          <a:rPr lang="en-US" altLang="ja-JP" sz="1600" i="1">
                            <a:latin typeface="Cambria Math" panose="02040503050406030204" pitchFamily="18" charset="0"/>
                          </a:rPr>
                          <m:t>1,</m:t>
                        </m:r>
                        <m:r>
                          <a:rPr lang="en-US" altLang="ja-JP" sz="1600" b="0" i="1" smtClean="0">
                            <a:latin typeface="Cambria Math" panose="02040503050406030204" pitchFamily="18" charset="0"/>
                          </a:rPr>
                          <m:t>2</m:t>
                        </m:r>
                      </m:sub>
                    </m:sSub>
                  </m:oMath>
                </a14:m>
                <a:r>
                  <a:rPr lang="en-US" altLang="ja-JP" sz="1600" dirty="0"/>
                  <a:t>                  </a:t>
                </a:r>
                <a14:m>
                  <m:oMath xmlns:m="http://schemas.openxmlformats.org/officeDocument/2006/math">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𝑤</m:t>
                        </m:r>
                      </m:e>
                      <m:sub>
                        <m:r>
                          <a:rPr lang="en-US" altLang="ja-JP" sz="1600" b="0" i="1" smtClean="0">
                            <a:latin typeface="Cambria Math" panose="02040503050406030204" pitchFamily="18" charset="0"/>
                          </a:rPr>
                          <m:t>2</m:t>
                        </m:r>
                        <m:r>
                          <a:rPr lang="en-US" altLang="ja-JP" sz="1600" i="1">
                            <a:latin typeface="Cambria Math" panose="02040503050406030204" pitchFamily="18" charset="0"/>
                          </a:rPr>
                          <m:t>,</m:t>
                        </m:r>
                        <m:r>
                          <a:rPr lang="en-US" altLang="ja-JP" sz="1600" b="0" i="1" smtClean="0">
                            <a:latin typeface="Cambria Math" panose="02040503050406030204" pitchFamily="18" charset="0"/>
                          </a:rPr>
                          <m:t>2</m:t>
                        </m:r>
                      </m:sub>
                    </m:sSub>
                  </m:oMath>
                </a14:m>
                <a:r>
                  <a:rPr lang="en-US" altLang="ja-JP" sz="1600" dirty="0"/>
                  <a:t>                     </a:t>
                </a:r>
                <a14:m>
                  <m:oMath xmlns:m="http://schemas.openxmlformats.org/officeDocument/2006/math">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𝑤</m:t>
                        </m:r>
                      </m:e>
                      <m:sub>
                        <m:r>
                          <a:rPr lang="en-US" altLang="ja-JP" sz="1600" b="0" i="1" smtClean="0">
                            <a:latin typeface="Cambria Math" panose="02040503050406030204" pitchFamily="18" charset="0"/>
                          </a:rPr>
                          <m:t>3</m:t>
                        </m:r>
                        <m:r>
                          <a:rPr lang="en-US" altLang="ja-JP" sz="1600" i="1">
                            <a:latin typeface="Cambria Math" panose="02040503050406030204" pitchFamily="18" charset="0"/>
                          </a:rPr>
                          <m:t>,</m:t>
                        </m:r>
                        <m:r>
                          <a:rPr lang="en-US" altLang="ja-JP" sz="1600" b="0" i="1" smtClean="0">
                            <a:latin typeface="Cambria Math" panose="02040503050406030204" pitchFamily="18" charset="0"/>
                          </a:rPr>
                          <m:t>2</m:t>
                        </m:r>
                      </m:sub>
                    </m:sSub>
                  </m:oMath>
                </a14:m>
                <a:r>
                  <a:rPr lang="en-US" altLang="ja-JP" sz="1600" dirty="0"/>
                  <a:t>                                                                                </a:t>
                </a:r>
                <a14:m>
                  <m:oMath xmlns:m="http://schemas.openxmlformats.org/officeDocument/2006/math">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𝑤</m:t>
                        </m:r>
                      </m:e>
                      <m:sub>
                        <m:r>
                          <a:rPr lang="en-US" altLang="ja-JP" sz="1600" b="0" i="1" smtClean="0">
                            <a:latin typeface="Cambria Math" panose="02040503050406030204" pitchFamily="18" charset="0"/>
                          </a:rPr>
                          <m:t>𝑛</m:t>
                        </m:r>
                        <m:r>
                          <a:rPr lang="en-US" altLang="ja-JP" sz="1600" i="1">
                            <a:latin typeface="Cambria Math" panose="02040503050406030204" pitchFamily="18" charset="0"/>
                          </a:rPr>
                          <m:t>,</m:t>
                        </m:r>
                        <m:r>
                          <a:rPr lang="en-US" altLang="ja-JP" sz="1600" b="0" i="1" smtClean="0">
                            <a:latin typeface="Cambria Math" panose="02040503050406030204" pitchFamily="18" charset="0"/>
                          </a:rPr>
                          <m:t>2</m:t>
                        </m:r>
                      </m:sub>
                    </m:sSub>
                  </m:oMath>
                </a14:m>
                <a:r>
                  <a:rPr lang="en-US" altLang="ja-JP" sz="1600" dirty="0"/>
                  <a:t>                 </a:t>
                </a:r>
                <a14:m>
                  <m:oMath xmlns:m="http://schemas.openxmlformats.org/officeDocument/2006/math">
                    <m:sSub>
                      <m:sSubPr>
                        <m:ctrlPr>
                          <a:rPr lang="en-US" altLang="ja-JP" sz="1600" i="1" smtClean="0">
                            <a:latin typeface="Cambria Math" panose="02040503050406030204" pitchFamily="18" charset="0"/>
                          </a:rPr>
                        </m:ctrlPr>
                      </m:sSubPr>
                      <m:e>
                        <m:r>
                          <a:rPr lang="en-US" altLang="ja-JP" sz="1600" b="0" i="1" smtClean="0">
                            <a:latin typeface="Cambria Math" panose="02040503050406030204" pitchFamily="18" charset="0"/>
                          </a:rPr>
                          <m:t>𝑊</m:t>
                        </m:r>
                      </m:e>
                      <m:sub>
                        <m:r>
                          <a:rPr lang="en-US" altLang="ja-JP" sz="1600" b="0" i="1" smtClean="0">
                            <a:latin typeface="Cambria Math" panose="02040503050406030204" pitchFamily="18" charset="0"/>
                          </a:rPr>
                          <m:t>2</m:t>
                        </m:r>
                      </m:sub>
                    </m:sSub>
                  </m:oMath>
                </a14:m>
                <a:endParaRPr lang="en-US" altLang="zh-CN" sz="1600" dirty="0"/>
              </a:p>
              <a:p>
                <a:endParaRPr lang="en-US" altLang="zh-CN" sz="1600" dirty="0"/>
              </a:p>
              <a:p>
                <a:r>
                  <a:rPr lang="ja-JP" altLang="en-US" sz="1600" dirty="0"/>
                  <a:t>属性</a:t>
                </a:r>
                <a:r>
                  <a:rPr lang="en-US" altLang="ja-JP" sz="1600" dirty="0"/>
                  <a:t>3     </a:t>
                </a:r>
                <a14:m>
                  <m:oMath xmlns:m="http://schemas.openxmlformats.org/officeDocument/2006/math">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𝑤</m:t>
                        </m:r>
                      </m:e>
                      <m:sub>
                        <m:r>
                          <a:rPr lang="en-US" altLang="ja-JP" sz="1600" i="1">
                            <a:latin typeface="Cambria Math" panose="02040503050406030204" pitchFamily="18" charset="0"/>
                          </a:rPr>
                          <m:t>1,</m:t>
                        </m:r>
                        <m:r>
                          <a:rPr lang="en-US" altLang="ja-JP" sz="1600" b="0" i="1" smtClean="0">
                            <a:latin typeface="Cambria Math" panose="02040503050406030204" pitchFamily="18" charset="0"/>
                          </a:rPr>
                          <m:t>3</m:t>
                        </m:r>
                      </m:sub>
                    </m:sSub>
                  </m:oMath>
                </a14:m>
                <a:r>
                  <a:rPr lang="en-US" altLang="ja-JP" sz="1600" dirty="0"/>
                  <a:t>                  </a:t>
                </a:r>
                <a14:m>
                  <m:oMath xmlns:m="http://schemas.openxmlformats.org/officeDocument/2006/math">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𝑤</m:t>
                        </m:r>
                      </m:e>
                      <m:sub>
                        <m:r>
                          <a:rPr lang="en-US" altLang="ja-JP" sz="1600" b="0" i="1" smtClean="0">
                            <a:latin typeface="Cambria Math" panose="02040503050406030204" pitchFamily="18" charset="0"/>
                          </a:rPr>
                          <m:t>2</m:t>
                        </m:r>
                        <m:r>
                          <a:rPr lang="en-US" altLang="ja-JP" sz="1600" i="1">
                            <a:latin typeface="Cambria Math" panose="02040503050406030204" pitchFamily="18" charset="0"/>
                          </a:rPr>
                          <m:t>,</m:t>
                        </m:r>
                        <m:r>
                          <a:rPr lang="en-US" altLang="ja-JP" sz="1600" b="0" i="1" smtClean="0">
                            <a:latin typeface="Cambria Math" panose="02040503050406030204" pitchFamily="18" charset="0"/>
                          </a:rPr>
                          <m:t>3</m:t>
                        </m:r>
                      </m:sub>
                    </m:sSub>
                  </m:oMath>
                </a14:m>
                <a:r>
                  <a:rPr lang="en-US" altLang="ja-JP" sz="1600" dirty="0"/>
                  <a:t>                     </a:t>
                </a:r>
                <a14:m>
                  <m:oMath xmlns:m="http://schemas.openxmlformats.org/officeDocument/2006/math">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𝑤</m:t>
                        </m:r>
                      </m:e>
                      <m:sub>
                        <m:r>
                          <a:rPr lang="en-US" altLang="ja-JP" sz="1600" b="0" i="1" smtClean="0">
                            <a:latin typeface="Cambria Math" panose="02040503050406030204" pitchFamily="18" charset="0"/>
                          </a:rPr>
                          <m:t>3</m:t>
                        </m:r>
                        <m:r>
                          <a:rPr lang="en-US" altLang="ja-JP" sz="1600" i="1">
                            <a:latin typeface="Cambria Math" panose="02040503050406030204" pitchFamily="18" charset="0"/>
                          </a:rPr>
                          <m:t>,</m:t>
                        </m:r>
                        <m:r>
                          <a:rPr lang="en-US" altLang="ja-JP" sz="1600" b="0" i="1" smtClean="0">
                            <a:latin typeface="Cambria Math" panose="02040503050406030204" pitchFamily="18" charset="0"/>
                          </a:rPr>
                          <m:t>3</m:t>
                        </m:r>
                      </m:sub>
                    </m:sSub>
                  </m:oMath>
                </a14:m>
                <a:r>
                  <a:rPr lang="en-US" altLang="ja-JP" sz="1600" dirty="0"/>
                  <a:t>                                                                                </a:t>
                </a:r>
                <a14:m>
                  <m:oMath xmlns:m="http://schemas.openxmlformats.org/officeDocument/2006/math">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𝑤</m:t>
                        </m:r>
                      </m:e>
                      <m:sub>
                        <m:r>
                          <a:rPr lang="en-US" altLang="ja-JP" sz="1600" b="0" i="1" smtClean="0">
                            <a:latin typeface="Cambria Math" panose="02040503050406030204" pitchFamily="18" charset="0"/>
                          </a:rPr>
                          <m:t>𝑛</m:t>
                        </m:r>
                        <m:r>
                          <a:rPr lang="en-US" altLang="ja-JP" sz="1600" i="1">
                            <a:latin typeface="Cambria Math" panose="02040503050406030204" pitchFamily="18" charset="0"/>
                          </a:rPr>
                          <m:t>,</m:t>
                        </m:r>
                        <m:r>
                          <a:rPr lang="en-US" altLang="ja-JP" sz="1600" b="0" i="1" smtClean="0">
                            <a:latin typeface="Cambria Math" panose="02040503050406030204" pitchFamily="18" charset="0"/>
                          </a:rPr>
                          <m:t>3</m:t>
                        </m:r>
                      </m:sub>
                    </m:sSub>
                  </m:oMath>
                </a14:m>
                <a:r>
                  <a:rPr lang="en-US" altLang="ja-JP" sz="1600" dirty="0"/>
                  <a:t>                 </a:t>
                </a:r>
                <a14:m>
                  <m:oMath xmlns:m="http://schemas.openxmlformats.org/officeDocument/2006/math">
                    <m:sSub>
                      <m:sSubPr>
                        <m:ctrlPr>
                          <a:rPr lang="en-US" altLang="ja-JP" sz="1600" i="1" smtClean="0">
                            <a:latin typeface="Cambria Math" panose="02040503050406030204" pitchFamily="18" charset="0"/>
                          </a:rPr>
                        </m:ctrlPr>
                      </m:sSubPr>
                      <m:e>
                        <m:r>
                          <a:rPr lang="en-US" altLang="ja-JP" sz="1600" b="0" i="1" smtClean="0">
                            <a:latin typeface="Cambria Math" panose="02040503050406030204" pitchFamily="18" charset="0"/>
                          </a:rPr>
                          <m:t>𝑊</m:t>
                        </m:r>
                      </m:e>
                      <m:sub>
                        <m:r>
                          <a:rPr lang="en-US" altLang="ja-JP" sz="1600" b="0" i="1" smtClean="0">
                            <a:latin typeface="Cambria Math" panose="02040503050406030204" pitchFamily="18" charset="0"/>
                          </a:rPr>
                          <m:t>3</m:t>
                        </m:r>
                      </m:sub>
                    </m:sSub>
                  </m:oMath>
                </a14:m>
                <a:endParaRPr lang="en-US" altLang="zh-CN" sz="1600" dirty="0"/>
              </a:p>
              <a:p>
                <a:endParaRPr lang="en-US" altLang="zh-CN" sz="1600" dirty="0"/>
              </a:p>
              <a:p>
                <a:r>
                  <a:rPr lang="en-US" altLang="zh-CN" sz="1600" dirty="0"/>
                  <a:t>                                                                                                                 </a:t>
                </a:r>
                <a14:m>
                  <m:oMath xmlns:m="http://schemas.openxmlformats.org/officeDocument/2006/math">
                    <m:r>
                      <a:rPr lang="en-US" altLang="zh-CN" sz="1600" i="1" smtClean="0">
                        <a:latin typeface="Cambria Math" panose="02040503050406030204" pitchFamily="18" charset="0"/>
                      </a:rPr>
                      <m:t>⋮</m:t>
                    </m:r>
                  </m:oMath>
                </a14:m>
                <a:endParaRPr lang="en-US" altLang="zh-CN" sz="1600" dirty="0"/>
              </a:p>
              <a:p>
                <a:endParaRPr lang="en-US" altLang="zh-CN" sz="1600" dirty="0"/>
              </a:p>
              <a:p>
                <a:r>
                  <a:rPr lang="ja-JP" altLang="en-US" sz="1600" dirty="0"/>
                  <a:t>属性</a:t>
                </a:r>
                <a14:m>
                  <m:oMath xmlns:m="http://schemas.openxmlformats.org/officeDocument/2006/math">
                    <m:r>
                      <a:rPr lang="en-US" altLang="ja-JP" sz="1600" b="0" i="1" smtClean="0">
                        <a:latin typeface="Cambria Math" panose="02040503050406030204" pitchFamily="18" charset="0"/>
                      </a:rPr>
                      <m:t>𝑚</m:t>
                    </m:r>
                  </m:oMath>
                </a14:m>
                <a:r>
                  <a:rPr lang="en-US" altLang="ja-JP" sz="1600" dirty="0"/>
                  <a:t>    </a:t>
                </a:r>
                <a14:m>
                  <m:oMath xmlns:m="http://schemas.openxmlformats.org/officeDocument/2006/math">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𝑤</m:t>
                        </m:r>
                      </m:e>
                      <m:sub>
                        <m:r>
                          <a:rPr lang="en-US" altLang="ja-JP" sz="1600" i="1">
                            <a:latin typeface="Cambria Math" panose="02040503050406030204" pitchFamily="18" charset="0"/>
                          </a:rPr>
                          <m:t>1,</m:t>
                        </m:r>
                        <m:r>
                          <a:rPr lang="en-US" altLang="ja-JP" sz="1600" b="0" i="1" smtClean="0">
                            <a:latin typeface="Cambria Math" panose="02040503050406030204" pitchFamily="18" charset="0"/>
                          </a:rPr>
                          <m:t>𝑚</m:t>
                        </m:r>
                      </m:sub>
                    </m:sSub>
                  </m:oMath>
                </a14:m>
                <a:r>
                  <a:rPr lang="en-US" altLang="ja-JP" sz="1600" dirty="0"/>
                  <a:t>                 </a:t>
                </a:r>
                <a14:m>
                  <m:oMath xmlns:m="http://schemas.openxmlformats.org/officeDocument/2006/math">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𝑤</m:t>
                        </m:r>
                      </m:e>
                      <m:sub>
                        <m:r>
                          <a:rPr lang="en-US" altLang="ja-JP" sz="1600" b="0" i="1" smtClean="0">
                            <a:latin typeface="Cambria Math" panose="02040503050406030204" pitchFamily="18" charset="0"/>
                          </a:rPr>
                          <m:t>2</m:t>
                        </m:r>
                        <m:r>
                          <a:rPr lang="en-US" altLang="ja-JP" sz="1600" i="1">
                            <a:latin typeface="Cambria Math" panose="02040503050406030204" pitchFamily="18" charset="0"/>
                          </a:rPr>
                          <m:t>,</m:t>
                        </m:r>
                        <m:r>
                          <a:rPr lang="en-US" altLang="ja-JP" sz="1600" b="0" i="1" smtClean="0">
                            <a:latin typeface="Cambria Math" panose="02040503050406030204" pitchFamily="18" charset="0"/>
                          </a:rPr>
                          <m:t>𝑚</m:t>
                        </m:r>
                      </m:sub>
                    </m:sSub>
                  </m:oMath>
                </a14:m>
                <a:r>
                  <a:rPr lang="en-US" altLang="ja-JP" sz="1600" dirty="0"/>
                  <a:t>                    </a:t>
                </a:r>
                <a14:m>
                  <m:oMath xmlns:m="http://schemas.openxmlformats.org/officeDocument/2006/math">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𝑤</m:t>
                        </m:r>
                      </m:e>
                      <m:sub>
                        <m:r>
                          <a:rPr lang="en-US" altLang="ja-JP" sz="1600" b="0" i="1" smtClean="0">
                            <a:latin typeface="Cambria Math" panose="02040503050406030204" pitchFamily="18" charset="0"/>
                          </a:rPr>
                          <m:t>3</m:t>
                        </m:r>
                        <m:r>
                          <a:rPr lang="en-US" altLang="ja-JP" sz="1600" i="1">
                            <a:latin typeface="Cambria Math" panose="02040503050406030204" pitchFamily="18" charset="0"/>
                          </a:rPr>
                          <m:t>,</m:t>
                        </m:r>
                        <m:r>
                          <a:rPr lang="en-US" altLang="ja-JP" sz="1600" b="0" i="1" smtClean="0">
                            <a:latin typeface="Cambria Math" panose="02040503050406030204" pitchFamily="18" charset="0"/>
                          </a:rPr>
                          <m:t>𝑚</m:t>
                        </m:r>
                      </m:sub>
                    </m:sSub>
                  </m:oMath>
                </a14:m>
                <a:r>
                  <a:rPr lang="en-US" altLang="ja-JP" sz="1600" dirty="0"/>
                  <a:t>                                                                               </a:t>
                </a:r>
                <a14:m>
                  <m:oMath xmlns:m="http://schemas.openxmlformats.org/officeDocument/2006/math">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𝑤</m:t>
                        </m:r>
                      </m:e>
                      <m:sub>
                        <m:r>
                          <a:rPr lang="en-US" altLang="ja-JP" sz="1600" b="0" i="1" smtClean="0">
                            <a:latin typeface="Cambria Math" panose="02040503050406030204" pitchFamily="18" charset="0"/>
                          </a:rPr>
                          <m:t>𝑛</m:t>
                        </m:r>
                        <m:r>
                          <a:rPr lang="en-US" altLang="ja-JP" sz="1600" i="1">
                            <a:latin typeface="Cambria Math" panose="02040503050406030204" pitchFamily="18" charset="0"/>
                          </a:rPr>
                          <m:t>,</m:t>
                        </m:r>
                        <m:r>
                          <a:rPr lang="en-US" altLang="ja-JP" sz="1600" b="0" i="1" smtClean="0">
                            <a:latin typeface="Cambria Math" panose="02040503050406030204" pitchFamily="18" charset="0"/>
                          </a:rPr>
                          <m:t>𝑚</m:t>
                        </m:r>
                      </m:sub>
                    </m:sSub>
                  </m:oMath>
                </a14:m>
                <a:r>
                  <a:rPr lang="en-US" altLang="ja-JP" sz="1600" dirty="0"/>
                  <a:t>                </a:t>
                </a:r>
                <a14:m>
                  <m:oMath xmlns:m="http://schemas.openxmlformats.org/officeDocument/2006/math">
                    <m:sSub>
                      <m:sSubPr>
                        <m:ctrlPr>
                          <a:rPr lang="en-US" altLang="ja-JP" sz="1600" i="1" smtClean="0">
                            <a:latin typeface="Cambria Math" panose="02040503050406030204" pitchFamily="18" charset="0"/>
                          </a:rPr>
                        </m:ctrlPr>
                      </m:sSubPr>
                      <m:e>
                        <m:r>
                          <a:rPr lang="en-US" altLang="ja-JP" sz="1600" b="0" i="1" smtClean="0">
                            <a:latin typeface="Cambria Math" panose="02040503050406030204" pitchFamily="18" charset="0"/>
                          </a:rPr>
                          <m:t>𝑊</m:t>
                        </m:r>
                      </m:e>
                      <m:sub>
                        <m:r>
                          <a:rPr lang="en-US" altLang="ja-JP" sz="1600" b="0" i="1" smtClean="0">
                            <a:latin typeface="Cambria Math" panose="02040503050406030204" pitchFamily="18" charset="0"/>
                          </a:rPr>
                          <m:t>𝑚</m:t>
                        </m:r>
                      </m:sub>
                    </m:sSub>
                  </m:oMath>
                </a14:m>
                <a:endParaRPr lang="en-US" altLang="zh-CN" sz="1600" dirty="0"/>
              </a:p>
              <a:p>
                <a:endParaRPr lang="en-US" altLang="zh-CN" sz="1600" dirty="0"/>
              </a:p>
              <a:p>
                <a:r>
                  <a:rPr lang="ja-JP" altLang="en-US" sz="1600" dirty="0"/>
                  <a:t>価値　　 </a:t>
                </a:r>
                <a14:m>
                  <m:oMath xmlns:m="http://schemas.openxmlformats.org/officeDocument/2006/math">
                    <m:sSub>
                      <m:sSubPr>
                        <m:ctrlPr>
                          <a:rPr lang="en-US" altLang="ja-JP" sz="1600" i="1" smtClean="0">
                            <a:latin typeface="Cambria Math" panose="02040503050406030204" pitchFamily="18" charset="0"/>
                          </a:rPr>
                        </m:ctrlPr>
                      </m:sSubPr>
                      <m:e>
                        <m:r>
                          <a:rPr lang="en-US" altLang="ja-JP" sz="1600" b="0" i="1" smtClean="0">
                            <a:latin typeface="Cambria Math" panose="02040503050406030204" pitchFamily="18" charset="0"/>
                          </a:rPr>
                          <m:t>𝑝</m:t>
                        </m:r>
                      </m:e>
                      <m:sub>
                        <m:r>
                          <a:rPr lang="en-US" altLang="ja-JP" sz="1600" b="0" i="1" smtClean="0">
                            <a:latin typeface="Cambria Math" panose="02040503050406030204" pitchFamily="18" charset="0"/>
                          </a:rPr>
                          <m:t>1</m:t>
                        </m:r>
                      </m:sub>
                    </m:sSub>
                  </m:oMath>
                </a14:m>
                <a:r>
                  <a:rPr lang="en-US" altLang="ja-JP" sz="1600" dirty="0"/>
                  <a:t>                     </a:t>
                </a:r>
                <a14:m>
                  <m:oMath xmlns:m="http://schemas.openxmlformats.org/officeDocument/2006/math">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𝑝</m:t>
                        </m:r>
                      </m:e>
                      <m:sub>
                        <m:r>
                          <a:rPr lang="en-US" altLang="ja-JP" sz="1600" b="0" i="1" smtClean="0">
                            <a:latin typeface="Cambria Math" panose="02040503050406030204" pitchFamily="18" charset="0"/>
                          </a:rPr>
                          <m:t>2</m:t>
                        </m:r>
                      </m:sub>
                    </m:sSub>
                  </m:oMath>
                </a14:m>
                <a:r>
                  <a:rPr lang="en-US" altLang="ja-JP" sz="1600" dirty="0"/>
                  <a:t>                        </a:t>
                </a:r>
                <a14:m>
                  <m:oMath xmlns:m="http://schemas.openxmlformats.org/officeDocument/2006/math">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𝑝</m:t>
                        </m:r>
                      </m:e>
                      <m:sub>
                        <m:r>
                          <a:rPr lang="en-US" altLang="ja-JP" sz="1600" b="0" i="1" smtClean="0">
                            <a:latin typeface="Cambria Math" panose="02040503050406030204" pitchFamily="18" charset="0"/>
                          </a:rPr>
                          <m:t>3</m:t>
                        </m:r>
                      </m:sub>
                    </m:sSub>
                  </m:oMath>
                </a14:m>
                <a:r>
                  <a:rPr lang="en-US" altLang="ja-JP" sz="1600" dirty="0"/>
                  <a:t>                                         </a:t>
                </a:r>
                <a14:m>
                  <m:oMath xmlns:m="http://schemas.openxmlformats.org/officeDocument/2006/math">
                    <m:r>
                      <a:rPr lang="en-US" altLang="zh-CN" sz="1600" i="1">
                        <a:latin typeface="Cambria Math" panose="02040503050406030204" pitchFamily="18" charset="0"/>
                      </a:rPr>
                      <m:t>…</m:t>
                    </m:r>
                  </m:oMath>
                </a14:m>
                <a:r>
                  <a:rPr lang="en-US" altLang="ja-JP" sz="1600" dirty="0"/>
                  <a:t>                                       </a:t>
                </a:r>
                <a14:m>
                  <m:oMath xmlns:m="http://schemas.openxmlformats.org/officeDocument/2006/math">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𝑝</m:t>
                        </m:r>
                      </m:e>
                      <m:sub>
                        <m:r>
                          <a:rPr lang="en-US" altLang="ja-JP" sz="1600" b="0" i="1" smtClean="0">
                            <a:latin typeface="Cambria Math" panose="02040503050406030204" pitchFamily="18" charset="0"/>
                          </a:rPr>
                          <m:t>𝑛</m:t>
                        </m:r>
                      </m:sub>
                    </m:sSub>
                  </m:oMath>
                </a14:m>
                <a:endParaRPr lang="zh-CN" altLang="en-US" sz="1600" dirty="0"/>
              </a:p>
            </p:txBody>
          </p:sp>
        </mc:Choice>
        <mc:Fallback xmlns="">
          <p:sp>
            <p:nvSpPr>
              <p:cNvPr id="27" name="文本框 26">
                <a:extLst>
                  <a:ext uri="{FF2B5EF4-FFF2-40B4-BE49-F238E27FC236}">
                    <a16:creationId xmlns:a16="http://schemas.microsoft.com/office/drawing/2014/main" id="{9A2FA0D9-5B2B-14A4-F31A-BE50086FEC5E}"/>
                  </a:ext>
                </a:extLst>
              </p:cNvPr>
              <p:cNvSpPr txBox="1">
                <a:spLocks noRot="1" noChangeAspect="1" noMove="1" noResize="1" noEditPoints="1" noAdjustHandles="1" noChangeArrowheads="1" noChangeShapeType="1" noTextEdit="1"/>
              </p:cNvSpPr>
              <p:nvPr/>
            </p:nvSpPr>
            <p:spPr>
              <a:xfrm>
                <a:off x="1171642" y="3394047"/>
                <a:ext cx="10267883" cy="2843855"/>
              </a:xfrm>
              <a:prstGeom prst="rect">
                <a:avLst/>
              </a:prstGeom>
              <a:blipFill>
                <a:blip r:embed="rId10"/>
                <a:stretch>
                  <a:fillRect l="-297" t="-429" b="-193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4" name="文本框 33">
                <a:extLst>
                  <a:ext uri="{FF2B5EF4-FFF2-40B4-BE49-F238E27FC236}">
                    <a16:creationId xmlns:a16="http://schemas.microsoft.com/office/drawing/2014/main" id="{53C44156-065C-F449-F397-4615066955B4}"/>
                  </a:ext>
                </a:extLst>
              </p:cNvPr>
              <p:cNvSpPr txBox="1"/>
              <p:nvPr/>
            </p:nvSpPr>
            <p:spPr>
              <a:xfrm>
                <a:off x="103733" y="4088476"/>
                <a:ext cx="924967" cy="523220"/>
              </a:xfrm>
              <a:prstGeom prst="rect">
                <a:avLst/>
              </a:prstGeom>
              <a:noFill/>
            </p:spPr>
            <p:txBody>
              <a:bodyPr wrap="square">
                <a:spAutoFit/>
              </a:bodyPr>
              <a:lstStyle/>
              <a:p>
                <a14:m>
                  <m:oMath xmlns:m="http://schemas.openxmlformats.org/officeDocument/2006/math">
                    <m:r>
                      <a:rPr lang="en-US" altLang="ja-JP" sz="1400" b="0" i="1" smtClean="0">
                        <a:latin typeface="Cambria Math" panose="02040503050406030204" pitchFamily="18" charset="0"/>
                      </a:rPr>
                      <m:t>𝑚</m:t>
                    </m:r>
                  </m:oMath>
                </a14:m>
                <a:r>
                  <a:rPr lang="ja-JP" altLang="en-US" sz="1400" dirty="0"/>
                  <a:t>個属性</a:t>
                </a:r>
                <a:endParaRPr lang="en-US" altLang="ja-JP" sz="1400" dirty="0"/>
              </a:p>
              <a:p>
                <a:r>
                  <a:rPr lang="ja-JP" altLang="en-US" sz="1400" dirty="0"/>
                  <a:t>ある</a:t>
                </a:r>
                <a:endParaRPr lang="zh-CN" altLang="en-US" sz="1400" dirty="0"/>
              </a:p>
            </p:txBody>
          </p:sp>
        </mc:Choice>
        <mc:Fallback xmlns="">
          <p:sp>
            <p:nvSpPr>
              <p:cNvPr id="34" name="文本框 33">
                <a:extLst>
                  <a:ext uri="{FF2B5EF4-FFF2-40B4-BE49-F238E27FC236}">
                    <a16:creationId xmlns:a16="http://schemas.microsoft.com/office/drawing/2014/main" id="{53C44156-065C-F449-F397-4615066955B4}"/>
                  </a:ext>
                </a:extLst>
              </p:cNvPr>
              <p:cNvSpPr txBox="1">
                <a:spLocks noRot="1" noChangeAspect="1" noMove="1" noResize="1" noEditPoints="1" noAdjustHandles="1" noChangeArrowheads="1" noChangeShapeType="1" noTextEdit="1"/>
              </p:cNvSpPr>
              <p:nvPr/>
            </p:nvSpPr>
            <p:spPr>
              <a:xfrm>
                <a:off x="103733" y="4088476"/>
                <a:ext cx="924967" cy="523220"/>
              </a:xfrm>
              <a:prstGeom prst="rect">
                <a:avLst/>
              </a:prstGeom>
              <a:blipFill>
                <a:blip r:embed="rId11"/>
                <a:stretch>
                  <a:fillRect l="-1974" t="-2326" b="-10465"/>
                </a:stretch>
              </a:blipFill>
            </p:spPr>
            <p:txBody>
              <a:bodyPr/>
              <a:lstStyle/>
              <a:p>
                <a:r>
                  <a:rPr lang="zh-CN" altLang="en-US">
                    <a:noFill/>
                  </a:rPr>
                  <a:t> </a:t>
                </a:r>
              </a:p>
            </p:txBody>
          </p:sp>
        </mc:Fallback>
      </mc:AlternateContent>
      <p:cxnSp>
        <p:nvCxnSpPr>
          <p:cNvPr id="36" name="直接连接符 35">
            <a:extLst>
              <a:ext uri="{FF2B5EF4-FFF2-40B4-BE49-F238E27FC236}">
                <a16:creationId xmlns:a16="http://schemas.microsoft.com/office/drawing/2014/main" id="{E863A5D3-9D20-75D1-6D9C-7953ADD2AD80}"/>
              </a:ext>
            </a:extLst>
          </p:cNvPr>
          <p:cNvCxnSpPr/>
          <p:nvPr/>
        </p:nvCxnSpPr>
        <p:spPr>
          <a:xfrm>
            <a:off x="685800" y="5829300"/>
            <a:ext cx="1111567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直接连接符 36">
            <a:extLst>
              <a:ext uri="{FF2B5EF4-FFF2-40B4-BE49-F238E27FC236}">
                <a16:creationId xmlns:a16="http://schemas.microsoft.com/office/drawing/2014/main" id="{D1F10661-737F-E3A5-414A-C03E7BBDEACF}"/>
              </a:ext>
            </a:extLst>
          </p:cNvPr>
          <p:cNvCxnSpPr>
            <a:cxnSpLocks/>
          </p:cNvCxnSpPr>
          <p:nvPr/>
        </p:nvCxnSpPr>
        <p:spPr>
          <a:xfrm>
            <a:off x="10720388" y="2288195"/>
            <a:ext cx="0" cy="4169613"/>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3" name="文本框 42">
                <a:extLst>
                  <a:ext uri="{FF2B5EF4-FFF2-40B4-BE49-F238E27FC236}">
                    <a16:creationId xmlns:a16="http://schemas.microsoft.com/office/drawing/2014/main" id="{480DC5E3-D1CB-137B-DEDD-BE864161B290}"/>
                  </a:ext>
                </a:extLst>
              </p:cNvPr>
              <p:cNvSpPr txBox="1"/>
              <p:nvPr/>
            </p:nvSpPr>
            <p:spPr>
              <a:xfrm>
                <a:off x="7240571" y="862428"/>
                <a:ext cx="4828730" cy="607539"/>
              </a:xfrm>
              <a:prstGeom prst="rect">
                <a:avLst/>
              </a:prstGeom>
              <a:noFill/>
              <a:ln>
                <a:solidFill>
                  <a:schemeClr val="tx1"/>
                </a:solidFill>
              </a:ln>
            </p:spPr>
            <p:txBody>
              <a:bodyPr wrap="square">
                <a:spAutoFit/>
              </a:bodyPr>
              <a:lstStyle/>
              <a:p>
                <a:r>
                  <a:rPr lang="ja-JP" altLang="en-US" sz="1100" dirty="0"/>
                  <a:t>荷物の個数：</a:t>
                </a:r>
                <a:r>
                  <a:rPr lang="en-US" altLang="ja-JP" sz="1100" b="0" dirty="0"/>
                  <a:t> </a:t>
                </a:r>
                <a14:m>
                  <m:oMath xmlns:m="http://schemas.openxmlformats.org/officeDocument/2006/math">
                    <m:r>
                      <a:rPr lang="en-US" altLang="ja-JP" sz="1100" b="0" i="1" smtClean="0">
                        <a:latin typeface="Cambria Math" panose="02040503050406030204" pitchFamily="18" charset="0"/>
                      </a:rPr>
                      <m:t>𝑛</m:t>
                    </m:r>
                  </m:oMath>
                </a14:m>
                <a:endParaRPr lang="en-US" altLang="zh-CN" sz="1100" dirty="0"/>
              </a:p>
              <a:p>
                <a:r>
                  <a:rPr lang="ja-JP" altLang="en-US" sz="1100" dirty="0"/>
                  <a:t>価値：</a:t>
                </a:r>
                <a14:m>
                  <m:oMath xmlns:m="http://schemas.openxmlformats.org/officeDocument/2006/math">
                    <m:sSub>
                      <m:sSubPr>
                        <m:ctrlPr>
                          <a:rPr lang="en-US" altLang="ja-JP" sz="1100" i="1" smtClean="0">
                            <a:latin typeface="Cambria Math" panose="02040503050406030204" pitchFamily="18" charset="0"/>
                          </a:rPr>
                        </m:ctrlPr>
                      </m:sSubPr>
                      <m:e>
                        <m:r>
                          <a:rPr lang="en-US" altLang="ja-JP" sz="1100" b="0" i="1" smtClean="0">
                            <a:latin typeface="Cambria Math" panose="02040503050406030204" pitchFamily="18" charset="0"/>
                          </a:rPr>
                          <m:t>𝑝</m:t>
                        </m:r>
                      </m:e>
                      <m:sub>
                        <m:r>
                          <a:rPr lang="en-US" altLang="ja-JP" sz="1100" b="0" i="1" smtClean="0">
                            <a:latin typeface="Cambria Math" panose="02040503050406030204" pitchFamily="18" charset="0"/>
                          </a:rPr>
                          <m:t>𝑖</m:t>
                        </m:r>
                      </m:sub>
                    </m:sSub>
                    <m:r>
                      <a:rPr lang="en-US" altLang="ja-JP" sz="1100" b="0" i="1" smtClean="0">
                        <a:latin typeface="Cambria Math" panose="02040503050406030204" pitchFamily="18" charset="0"/>
                      </a:rPr>
                      <m:t>    </m:t>
                    </m:r>
                    <m:r>
                      <a:rPr lang="en-US" altLang="ja-JP" sz="1100" b="0" i="1" smtClean="0">
                        <a:latin typeface="Cambria Math" panose="02040503050406030204" pitchFamily="18" charset="0"/>
                      </a:rPr>
                      <m:t>𝑖</m:t>
                    </m:r>
                    <m:r>
                      <a:rPr lang="en-US" altLang="ja-JP" sz="1100" i="1">
                        <a:latin typeface="Cambria Math" panose="02040503050406030204" pitchFamily="18" charset="0"/>
                        <a:ea typeface="Cambria Math" panose="02040503050406030204" pitchFamily="18" charset="0"/>
                      </a:rPr>
                      <m:t>∈{1,2,…,</m:t>
                    </m:r>
                    <m:r>
                      <a:rPr lang="en-US" altLang="ja-JP" sz="1100" b="0" i="1" smtClean="0">
                        <a:latin typeface="Cambria Math" panose="02040503050406030204" pitchFamily="18" charset="0"/>
                        <a:ea typeface="Cambria Math" panose="02040503050406030204" pitchFamily="18" charset="0"/>
                      </a:rPr>
                      <m:t>𝑛</m:t>
                    </m:r>
                    <m:r>
                      <a:rPr lang="en-US" altLang="ja-JP" sz="1100" i="1">
                        <a:latin typeface="Cambria Math" panose="02040503050406030204" pitchFamily="18" charset="0"/>
                        <a:ea typeface="Cambria Math" panose="02040503050406030204" pitchFamily="18" charset="0"/>
                      </a:rPr>
                      <m:t>}</m:t>
                    </m:r>
                  </m:oMath>
                </a14:m>
                <a:endParaRPr lang="en-US" altLang="ja-JP" sz="1100" dirty="0"/>
              </a:p>
              <a:p>
                <a:r>
                  <a:rPr lang="ja-JP" altLang="en-US" sz="1100" dirty="0"/>
                  <a:t>重み：</a:t>
                </a:r>
                <a14:m>
                  <m:oMath xmlns:m="http://schemas.openxmlformats.org/officeDocument/2006/math">
                    <m:sSub>
                      <m:sSubPr>
                        <m:ctrlPr>
                          <a:rPr lang="en-US" altLang="ja-JP" sz="1100" i="1" smtClean="0">
                            <a:latin typeface="Cambria Math" panose="02040503050406030204" pitchFamily="18" charset="0"/>
                          </a:rPr>
                        </m:ctrlPr>
                      </m:sSubPr>
                      <m:e>
                        <m:r>
                          <a:rPr lang="en-US" altLang="ja-JP" sz="1100" b="0" i="1" smtClean="0">
                            <a:latin typeface="Cambria Math" panose="02040503050406030204" pitchFamily="18" charset="0"/>
                          </a:rPr>
                          <m:t>𝑤</m:t>
                        </m:r>
                      </m:e>
                      <m:sub>
                        <m:r>
                          <a:rPr lang="en-US" altLang="ja-JP" sz="1100" b="0" i="1" smtClean="0">
                            <a:latin typeface="Cambria Math" panose="02040503050406030204" pitchFamily="18" charset="0"/>
                          </a:rPr>
                          <m:t>𝑖</m:t>
                        </m:r>
                        <m:r>
                          <a:rPr lang="en-US" altLang="ja-JP" sz="1100" b="0" i="1" smtClean="0">
                            <a:latin typeface="Cambria Math" panose="02040503050406030204" pitchFamily="18" charset="0"/>
                          </a:rPr>
                          <m:t>,</m:t>
                        </m:r>
                        <m:r>
                          <a:rPr lang="en-US" altLang="ja-JP" sz="1100" b="0" i="1" smtClean="0">
                            <a:latin typeface="Cambria Math" panose="02040503050406030204" pitchFamily="18" charset="0"/>
                          </a:rPr>
                          <m:t>𝑘</m:t>
                        </m:r>
                      </m:sub>
                    </m:sSub>
                    <m:r>
                      <a:rPr lang="en-US" altLang="ja-JP" sz="1100" b="0" i="1" smtClean="0">
                        <a:latin typeface="Cambria Math" panose="02040503050406030204" pitchFamily="18" charset="0"/>
                      </a:rPr>
                      <m:t>    </m:t>
                    </m:r>
                    <m:r>
                      <a:rPr lang="en-US" altLang="ja-JP" sz="1100" b="0" i="1" smtClean="0">
                        <a:latin typeface="Cambria Math" panose="02040503050406030204" pitchFamily="18" charset="0"/>
                      </a:rPr>
                      <m:t>𝑖</m:t>
                    </m:r>
                    <m:r>
                      <a:rPr lang="en-US" altLang="ja-JP" sz="1100" i="1">
                        <a:latin typeface="Cambria Math" panose="02040503050406030204" pitchFamily="18" charset="0"/>
                        <a:ea typeface="Cambria Math" panose="02040503050406030204" pitchFamily="18" charset="0"/>
                      </a:rPr>
                      <m:t>∈</m:t>
                    </m:r>
                    <m:d>
                      <m:dPr>
                        <m:begChr m:val="{"/>
                        <m:endChr m:val="}"/>
                        <m:ctrlPr>
                          <a:rPr lang="en-US" altLang="ja-JP" sz="1100" i="1">
                            <a:latin typeface="Cambria Math" panose="02040503050406030204" pitchFamily="18" charset="0"/>
                            <a:ea typeface="Cambria Math" panose="02040503050406030204" pitchFamily="18" charset="0"/>
                          </a:rPr>
                        </m:ctrlPr>
                      </m:dPr>
                      <m:e>
                        <m:r>
                          <a:rPr lang="en-US" altLang="ja-JP" sz="1100" i="1">
                            <a:latin typeface="Cambria Math" panose="02040503050406030204" pitchFamily="18" charset="0"/>
                            <a:ea typeface="Cambria Math" panose="02040503050406030204" pitchFamily="18" charset="0"/>
                          </a:rPr>
                          <m:t>1,2,…,</m:t>
                        </m:r>
                        <m:r>
                          <a:rPr lang="en-US" altLang="ja-JP" sz="1100" b="0" i="1" smtClean="0">
                            <a:latin typeface="Cambria Math" panose="02040503050406030204" pitchFamily="18" charset="0"/>
                            <a:ea typeface="Cambria Math" panose="02040503050406030204" pitchFamily="18" charset="0"/>
                          </a:rPr>
                          <m:t>𝑛</m:t>
                        </m:r>
                      </m:e>
                    </m:d>
                    <m:r>
                      <a:rPr lang="en-US" altLang="ja-JP" sz="1100" b="0" i="1" smtClean="0">
                        <a:latin typeface="Cambria Math" panose="02040503050406030204" pitchFamily="18" charset="0"/>
                        <a:ea typeface="Cambria Math" panose="02040503050406030204" pitchFamily="18" charset="0"/>
                      </a:rPr>
                      <m:t>,</m:t>
                    </m:r>
                    <m:r>
                      <a:rPr lang="en-US" altLang="ja-JP" sz="1100" i="1">
                        <a:latin typeface="Cambria Math" panose="02040503050406030204" pitchFamily="18" charset="0"/>
                      </a:rPr>
                      <m:t>𝑘</m:t>
                    </m:r>
                    <m:r>
                      <a:rPr lang="en-US" altLang="ja-JP" sz="1100" i="1">
                        <a:latin typeface="Cambria Math" panose="02040503050406030204" pitchFamily="18" charset="0"/>
                        <a:ea typeface="Cambria Math" panose="02040503050406030204" pitchFamily="18" charset="0"/>
                      </a:rPr>
                      <m:t>∈{1,2,…,</m:t>
                    </m:r>
                    <m:r>
                      <a:rPr lang="en-US" altLang="ja-JP" sz="1100" i="1">
                        <a:latin typeface="Cambria Math" panose="02040503050406030204" pitchFamily="18" charset="0"/>
                        <a:ea typeface="Cambria Math" panose="02040503050406030204" pitchFamily="18" charset="0"/>
                      </a:rPr>
                      <m:t>𝑚</m:t>
                    </m:r>
                    <m:r>
                      <a:rPr lang="en-US" altLang="ja-JP" sz="1100" i="1">
                        <a:latin typeface="Cambria Math" panose="02040503050406030204" pitchFamily="18" charset="0"/>
                        <a:ea typeface="Cambria Math" panose="02040503050406030204" pitchFamily="18" charset="0"/>
                      </a:rPr>
                      <m:t>}</m:t>
                    </m:r>
                  </m:oMath>
                </a14:m>
                <a:r>
                  <a:rPr lang="en-US" altLang="ja-JP" sz="1100" dirty="0"/>
                  <a:t>  </a:t>
                </a:r>
                <a:r>
                  <a:rPr lang="ja-JP" altLang="en-US" sz="1100" dirty="0"/>
                  <a:t>（荷物</a:t>
                </a:r>
                <a14:m>
                  <m:oMath xmlns:m="http://schemas.openxmlformats.org/officeDocument/2006/math">
                    <m:r>
                      <a:rPr lang="en-US" altLang="ja-JP" sz="1100" b="0" i="1" smtClean="0">
                        <a:latin typeface="Cambria Math" panose="02040503050406030204" pitchFamily="18" charset="0"/>
                      </a:rPr>
                      <m:t>𝑖</m:t>
                    </m:r>
                  </m:oMath>
                </a14:m>
                <a:r>
                  <a:rPr lang="ja-JP" altLang="en-US" sz="1100" dirty="0"/>
                  <a:t>は属性</a:t>
                </a:r>
                <a14:m>
                  <m:oMath xmlns:m="http://schemas.openxmlformats.org/officeDocument/2006/math">
                    <m:r>
                      <a:rPr lang="en-US" altLang="ja-JP" sz="1100" b="0" i="1" smtClean="0">
                        <a:latin typeface="Cambria Math" panose="02040503050406030204" pitchFamily="18" charset="0"/>
                      </a:rPr>
                      <m:t>𝑘</m:t>
                    </m:r>
                  </m:oMath>
                </a14:m>
                <a:r>
                  <a:rPr lang="ja-JP" altLang="en-US" sz="1100" dirty="0"/>
                  <a:t>に対する重み）</a:t>
                </a:r>
                <a:endParaRPr lang="en-US" altLang="ja-JP" sz="1100" dirty="0"/>
              </a:p>
            </p:txBody>
          </p:sp>
        </mc:Choice>
        <mc:Fallback xmlns="">
          <p:sp>
            <p:nvSpPr>
              <p:cNvPr id="43" name="文本框 42">
                <a:extLst>
                  <a:ext uri="{FF2B5EF4-FFF2-40B4-BE49-F238E27FC236}">
                    <a16:creationId xmlns:a16="http://schemas.microsoft.com/office/drawing/2014/main" id="{480DC5E3-D1CB-137B-DEDD-BE864161B290}"/>
                  </a:ext>
                </a:extLst>
              </p:cNvPr>
              <p:cNvSpPr txBox="1">
                <a:spLocks noRot="1" noChangeAspect="1" noMove="1" noResize="1" noEditPoints="1" noAdjustHandles="1" noChangeArrowheads="1" noChangeShapeType="1" noTextEdit="1"/>
              </p:cNvSpPr>
              <p:nvPr/>
            </p:nvSpPr>
            <p:spPr>
              <a:xfrm>
                <a:off x="7240571" y="862428"/>
                <a:ext cx="4828730" cy="607539"/>
              </a:xfrm>
              <a:prstGeom prst="rect">
                <a:avLst/>
              </a:prstGeom>
              <a:blipFill>
                <a:blip r:embed="rId12"/>
                <a:stretch>
                  <a:fillRect b="-4902"/>
                </a:stretch>
              </a:blipFill>
              <a:ln>
                <a:solidFill>
                  <a:schemeClr val="tx1"/>
                </a:solidFill>
              </a:ln>
            </p:spPr>
            <p:txBody>
              <a:bodyPr/>
              <a:lstStyle/>
              <a:p>
                <a:r>
                  <a:rPr lang="zh-CN" altLang="en-US">
                    <a:noFill/>
                  </a:rPr>
                  <a:t> </a:t>
                </a:r>
              </a:p>
            </p:txBody>
          </p:sp>
        </mc:Fallback>
      </mc:AlternateContent>
      <p:sp>
        <p:nvSpPr>
          <p:cNvPr id="44" name="文本框 43">
            <a:extLst>
              <a:ext uri="{FF2B5EF4-FFF2-40B4-BE49-F238E27FC236}">
                <a16:creationId xmlns:a16="http://schemas.microsoft.com/office/drawing/2014/main" id="{9532DAFA-1DA0-D2D0-1154-AE1A613390A5}"/>
              </a:ext>
            </a:extLst>
          </p:cNvPr>
          <p:cNvSpPr txBox="1"/>
          <p:nvPr/>
        </p:nvSpPr>
        <p:spPr>
          <a:xfrm>
            <a:off x="10895786" y="2779600"/>
            <a:ext cx="543739" cy="307777"/>
          </a:xfrm>
          <a:prstGeom prst="rect">
            <a:avLst/>
          </a:prstGeom>
          <a:noFill/>
        </p:spPr>
        <p:txBody>
          <a:bodyPr wrap="none" rtlCol="0">
            <a:spAutoFit/>
          </a:bodyPr>
          <a:lstStyle/>
          <a:p>
            <a:r>
              <a:rPr lang="ja-JP" altLang="en-US" sz="1400" dirty="0"/>
              <a:t>制限</a:t>
            </a:r>
            <a:endParaRPr lang="zh-CN" altLang="en-US" sz="1400" dirty="0"/>
          </a:p>
        </p:txBody>
      </p:sp>
    </p:spTree>
    <p:extLst>
      <p:ext uri="{BB962C8B-B14F-4D97-AF65-F5344CB8AC3E}">
        <p14:creationId xmlns:p14="http://schemas.microsoft.com/office/powerpoint/2010/main" val="64382605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58E422-F923-BB56-ACF9-602EC1ECDAF6}"/>
            </a:ext>
          </a:extLst>
        </p:cNvPr>
        <p:cNvGrpSpPr/>
        <p:nvPr/>
      </p:nvGrpSpPr>
      <p:grpSpPr>
        <a:xfrm>
          <a:off x="0" y="0"/>
          <a:ext cx="0" cy="0"/>
          <a:chOff x="0" y="0"/>
          <a:chExt cx="0" cy="0"/>
        </a:xfrm>
      </p:grpSpPr>
      <p:sp>
        <p:nvSpPr>
          <p:cNvPr id="4" name="矩形: 圆角 3">
            <a:extLst>
              <a:ext uri="{FF2B5EF4-FFF2-40B4-BE49-F238E27FC236}">
                <a16:creationId xmlns:a16="http://schemas.microsoft.com/office/drawing/2014/main" id="{CA9246E7-AE18-3456-D7D9-71A373C41460}"/>
              </a:ext>
            </a:extLst>
          </p:cNvPr>
          <p:cNvSpPr/>
          <p:nvPr/>
        </p:nvSpPr>
        <p:spPr>
          <a:xfrm>
            <a:off x="600364" y="992202"/>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525EE71B-C429-14A4-E456-9AE9AA1A5209}"/>
              </a:ext>
            </a:extLst>
          </p:cNvPr>
          <p:cNvSpPr>
            <a:spLocks noGrp="1"/>
          </p:cNvSpPr>
          <p:nvPr>
            <p:ph type="title"/>
          </p:nvPr>
        </p:nvSpPr>
        <p:spPr>
          <a:xfrm>
            <a:off x="600364" y="202150"/>
            <a:ext cx="10532995" cy="598978"/>
          </a:xfrm>
        </p:spPr>
        <p:txBody>
          <a:bodyPr>
            <a:normAutofit fontScale="90000"/>
          </a:bodyPr>
          <a:lstStyle/>
          <a:p>
            <a:r>
              <a:rPr lang="en-US" altLang="zh-CN" sz="4400" dirty="0"/>
              <a:t>Multi-dimensional 0-1 Knapsack Problem(MKP)</a:t>
            </a: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C643F467-469E-8D18-A10E-9086B1CD6F15}"/>
                  </a:ext>
                </a:extLst>
              </p:cNvPr>
              <p:cNvSpPr txBox="1"/>
              <p:nvPr/>
            </p:nvSpPr>
            <p:spPr>
              <a:xfrm>
                <a:off x="1209753" y="2208682"/>
                <a:ext cx="6030818" cy="3160224"/>
              </a:xfrm>
              <a:prstGeom prst="rect">
                <a:avLst/>
              </a:prstGeom>
              <a:noFill/>
            </p:spPr>
            <p:txBody>
              <a:bodyPr wrap="none" rtlCol="0">
                <a:spAutoFit/>
              </a:bodyPr>
              <a:lstStyle/>
              <a:p>
                <a:r>
                  <a:rPr lang="ja-JP" altLang="en-US" sz="1600" dirty="0"/>
                  <a:t>目的関数</a:t>
                </a:r>
                <a:endParaRPr lang="en-US" altLang="ja-JP" sz="1600" dirty="0"/>
              </a:p>
              <a:p>
                <a:r>
                  <a:rPr lang="ja-JP" altLang="en-US" sz="1600" dirty="0"/>
                  <a:t>選んだ荷物の総価値を最大化：</a:t>
                </a:r>
                <a:endParaRPr lang="en-US" altLang="ja-JP" sz="1600" dirty="0"/>
              </a:p>
              <a:p>
                <a:pPr/>
                <a14:m>
                  <m:oMathPara xmlns:m="http://schemas.openxmlformats.org/officeDocument/2006/math">
                    <m:oMathParaPr>
                      <m:jc m:val="centerGroup"/>
                    </m:oMathParaPr>
                    <m:oMath xmlns:m="http://schemas.openxmlformats.org/officeDocument/2006/math">
                      <m:func>
                        <m:funcPr>
                          <m:ctrlPr>
                            <a:rPr lang="en-US" altLang="ja-JP" sz="1600" b="0" i="1" smtClean="0">
                              <a:latin typeface="Cambria Math" panose="02040503050406030204" pitchFamily="18" charset="0"/>
                            </a:rPr>
                          </m:ctrlPr>
                        </m:funcPr>
                        <m:fName>
                          <m:r>
                            <m:rPr>
                              <m:sty m:val="p"/>
                            </m:rPr>
                            <a:rPr lang="en-US" altLang="ja-JP" sz="1600" b="0" i="0" smtClean="0">
                              <a:latin typeface="Cambria Math" panose="02040503050406030204" pitchFamily="18" charset="0"/>
                            </a:rPr>
                            <m:t>max</m:t>
                          </m:r>
                        </m:fName>
                        <m:e>
                          <m:r>
                            <a:rPr lang="en-US" altLang="ja-JP" sz="1600" i="1">
                              <a:latin typeface="Cambria Math" panose="02040503050406030204" pitchFamily="18" charset="0"/>
                            </a:rPr>
                            <m:t>𝑓</m:t>
                          </m:r>
                          <m:d>
                            <m:dPr>
                              <m:ctrlPr>
                                <a:rPr lang="en-US" altLang="ja-JP" sz="1600" i="1">
                                  <a:latin typeface="Cambria Math" panose="02040503050406030204" pitchFamily="18" charset="0"/>
                                </a:rPr>
                              </m:ctrlPr>
                            </m:dPr>
                            <m:e>
                              <m:r>
                                <a:rPr lang="en-US" altLang="ja-JP" sz="1600" i="1">
                                  <a:latin typeface="Cambria Math" panose="02040503050406030204" pitchFamily="18" charset="0"/>
                                </a:rPr>
                                <m:t>𝑥</m:t>
                              </m:r>
                            </m:e>
                          </m:d>
                        </m:e>
                      </m:func>
                      <m:r>
                        <a:rPr lang="en-US" altLang="ja-JP" sz="1600" b="0" i="1" smtClean="0">
                          <a:latin typeface="Cambria Math" panose="02040503050406030204" pitchFamily="18" charset="0"/>
                        </a:rPr>
                        <m:t>=</m:t>
                      </m:r>
                      <m:nary>
                        <m:naryPr>
                          <m:chr m:val="∑"/>
                          <m:ctrlPr>
                            <a:rPr lang="en-US" altLang="ja-JP" sz="1600" b="0" i="1" smtClean="0">
                              <a:latin typeface="Cambria Math" panose="02040503050406030204" pitchFamily="18" charset="0"/>
                            </a:rPr>
                          </m:ctrlPr>
                        </m:naryPr>
                        <m:sub>
                          <m:r>
                            <m:rPr>
                              <m:brk m:alnAt="23"/>
                            </m:rPr>
                            <a:rPr lang="en-US" altLang="ja-JP" sz="1600" b="0" i="1" smtClean="0">
                              <a:latin typeface="Cambria Math" panose="02040503050406030204" pitchFamily="18" charset="0"/>
                            </a:rPr>
                            <m:t>𝑖</m:t>
                          </m:r>
                          <m:r>
                            <a:rPr lang="en-US" altLang="ja-JP" sz="1600" b="0" i="1" smtClean="0">
                              <a:latin typeface="Cambria Math" panose="02040503050406030204" pitchFamily="18" charset="0"/>
                            </a:rPr>
                            <m:t>=1</m:t>
                          </m:r>
                        </m:sub>
                        <m:sup>
                          <m:r>
                            <a:rPr lang="en-US" altLang="ja-JP" sz="1600" b="0" i="1" smtClean="0">
                              <a:latin typeface="Cambria Math" panose="02040503050406030204" pitchFamily="18" charset="0"/>
                            </a:rPr>
                            <m:t>𝑛</m:t>
                          </m:r>
                        </m:sup>
                        <m:e>
                          <m:sSub>
                            <m:sSubPr>
                              <m:ctrlPr>
                                <a:rPr lang="en-US" altLang="ja-JP" sz="1600" b="0" i="1" smtClean="0">
                                  <a:latin typeface="Cambria Math" panose="02040503050406030204" pitchFamily="18" charset="0"/>
                                </a:rPr>
                              </m:ctrlPr>
                            </m:sSubPr>
                            <m:e>
                              <m:r>
                                <a:rPr lang="en-US" altLang="ja-JP" sz="1600" b="0" i="1" smtClean="0">
                                  <a:latin typeface="Cambria Math" panose="02040503050406030204" pitchFamily="18" charset="0"/>
                                </a:rPr>
                                <m:t>𝑝</m:t>
                              </m:r>
                            </m:e>
                            <m:sub>
                              <m:r>
                                <a:rPr lang="en-US" altLang="ja-JP" sz="1600" b="0" i="1" smtClean="0">
                                  <a:latin typeface="Cambria Math" panose="02040503050406030204" pitchFamily="18" charset="0"/>
                                </a:rPr>
                                <m:t>𝑖</m:t>
                              </m:r>
                            </m:sub>
                          </m:sSub>
                          <m:sSub>
                            <m:sSubPr>
                              <m:ctrlPr>
                                <a:rPr lang="en-US" altLang="ja-JP" sz="1600" b="0" i="1" smtClean="0">
                                  <a:latin typeface="Cambria Math" panose="02040503050406030204" pitchFamily="18" charset="0"/>
                                </a:rPr>
                              </m:ctrlPr>
                            </m:sSubPr>
                            <m:e>
                              <m:r>
                                <a:rPr lang="en-US" altLang="ja-JP" sz="1600" b="0" i="1" smtClean="0">
                                  <a:latin typeface="Cambria Math" panose="02040503050406030204" pitchFamily="18" charset="0"/>
                                </a:rPr>
                                <m:t>𝑥</m:t>
                              </m:r>
                            </m:e>
                            <m:sub>
                              <m:r>
                                <a:rPr lang="en-US" altLang="ja-JP" sz="1600" b="0" i="1" smtClean="0">
                                  <a:latin typeface="Cambria Math" panose="02040503050406030204" pitchFamily="18" charset="0"/>
                                </a:rPr>
                                <m:t>𝑖</m:t>
                              </m:r>
                            </m:sub>
                          </m:sSub>
                        </m:e>
                      </m:nary>
                      <m:r>
                        <a:rPr lang="en-US" altLang="ja-JP" sz="1600" b="0" i="1" smtClean="0">
                          <a:latin typeface="Cambria Math" panose="02040503050406030204" pitchFamily="18" charset="0"/>
                        </a:rPr>
                        <m:t>               </m:t>
                      </m:r>
                      <m:sSub>
                        <m:sSubPr>
                          <m:ctrlPr>
                            <a:rPr lang="en-US" altLang="ja-JP" sz="1600" b="0" i="1" smtClean="0">
                              <a:latin typeface="Cambria Math" panose="02040503050406030204" pitchFamily="18" charset="0"/>
                            </a:rPr>
                          </m:ctrlPr>
                        </m:sSubPr>
                        <m:e>
                          <m:r>
                            <a:rPr lang="en-US" altLang="ja-JP" sz="1600" b="0" i="1" smtClean="0">
                              <a:latin typeface="Cambria Math" panose="02040503050406030204" pitchFamily="18" charset="0"/>
                            </a:rPr>
                            <m:t>𝑥</m:t>
                          </m:r>
                        </m:e>
                        <m:sub>
                          <m:r>
                            <a:rPr lang="en-US" altLang="ja-JP" sz="1600" b="0" i="1" smtClean="0">
                              <a:latin typeface="Cambria Math" panose="02040503050406030204" pitchFamily="18" charset="0"/>
                            </a:rPr>
                            <m:t>𝑖</m:t>
                          </m:r>
                        </m:sub>
                      </m:sSub>
                      <m:d>
                        <m:dPr>
                          <m:begChr m:val="{"/>
                          <m:endChr m:val=""/>
                          <m:ctrlPr>
                            <a:rPr lang="en-US" altLang="ja-JP" sz="1600" b="0" i="1" smtClean="0">
                              <a:latin typeface="Cambria Math" panose="02040503050406030204" pitchFamily="18" charset="0"/>
                            </a:rPr>
                          </m:ctrlPr>
                        </m:dPr>
                        <m:e>
                          <m:eqArr>
                            <m:eqArrPr>
                              <m:ctrlPr>
                                <a:rPr lang="en-US" altLang="ja-JP" sz="1600" b="0" i="1" smtClean="0">
                                  <a:latin typeface="Cambria Math" panose="02040503050406030204" pitchFamily="18" charset="0"/>
                                </a:rPr>
                              </m:ctrlPr>
                            </m:eqArrPr>
                            <m:e>
                              <m:r>
                                <a:rPr lang="en-US" altLang="ja-JP" sz="1600" b="0" i="1" smtClean="0">
                                  <a:latin typeface="Cambria Math" panose="02040503050406030204" pitchFamily="18" charset="0"/>
                                </a:rPr>
                                <m:t>0, </m:t>
                              </m:r>
                              <m:r>
                                <a:rPr lang="ja-JP" altLang="en-US" sz="1600" i="1">
                                  <a:latin typeface="Cambria Math" panose="02040503050406030204" pitchFamily="18" charset="0"/>
                                </a:rPr>
                                <m:t>　ナップザック</m:t>
                              </m:r>
                              <m:r>
                                <a:rPr lang="ja-JP" altLang="en-US" sz="1600" i="1" smtClean="0">
                                  <a:latin typeface="Cambria Math" panose="02040503050406030204" pitchFamily="18" charset="0"/>
                                </a:rPr>
                                <m:t>に</m:t>
                              </m:r>
                              <m:r>
                                <a:rPr lang="ja-JP" altLang="en-US" sz="1600" i="1">
                                  <a:latin typeface="Cambria Math" panose="02040503050406030204" pitchFamily="18" charset="0"/>
                                </a:rPr>
                                <m:t>入れない</m:t>
                              </m:r>
                            </m:e>
                            <m:e>
                              <m:r>
                                <a:rPr lang="en-US" altLang="ja-JP" sz="1600" b="0" i="1" smtClean="0">
                                  <a:latin typeface="Cambria Math" panose="02040503050406030204" pitchFamily="18" charset="0"/>
                                </a:rPr>
                                <m:t>1,  </m:t>
                              </m:r>
                              <m:r>
                                <a:rPr lang="ja-JP" altLang="en-US" sz="1600" i="1">
                                  <a:latin typeface="Cambria Math" panose="02040503050406030204" pitchFamily="18" charset="0"/>
                                </a:rPr>
                                <m:t>ナップザック</m:t>
                              </m:r>
                              <m:r>
                                <a:rPr lang="ja-JP" altLang="en-US" sz="1600" i="1" smtClean="0">
                                  <a:latin typeface="Cambria Math" panose="02040503050406030204" pitchFamily="18" charset="0"/>
                                </a:rPr>
                                <m:t>に</m:t>
                              </m:r>
                              <m:r>
                                <a:rPr lang="ja-JP" altLang="en-US" sz="1600" i="1">
                                  <a:latin typeface="Cambria Math" panose="02040503050406030204" pitchFamily="18" charset="0"/>
                                </a:rPr>
                                <m:t>入れる</m:t>
                              </m:r>
                            </m:e>
                          </m:eqArr>
                        </m:e>
                      </m:d>
                    </m:oMath>
                  </m:oMathPara>
                </a14:m>
                <a:endParaRPr lang="en-US" altLang="ja-JP" sz="1600" dirty="0"/>
              </a:p>
              <a:p>
                <a:endParaRPr lang="en-US" altLang="zh-CN" sz="1600" dirty="0"/>
              </a:p>
              <a:p>
                <a:endParaRPr lang="en-US" altLang="zh-CN" sz="1600" dirty="0"/>
              </a:p>
              <a:p>
                <a:endParaRPr lang="en-US" altLang="zh-CN" sz="1600" dirty="0"/>
              </a:p>
              <a:p>
                <a:r>
                  <a:rPr lang="ja-JP" altLang="en-US" sz="1600" dirty="0"/>
                  <a:t>制約条件：</a:t>
                </a:r>
                <a:endParaRPr lang="en-US" altLang="ja-JP" sz="1600" dirty="0"/>
              </a:p>
              <a:p>
                <a:r>
                  <a:rPr lang="ja-JP" altLang="en-US" sz="1600" dirty="0"/>
                  <a:t>選んだ荷物の各属性の総和は対応する属性の制限を超えない：</a:t>
                </a:r>
                <a:endParaRPr lang="en-US" altLang="ja-JP" sz="1600" dirty="0"/>
              </a:p>
              <a:p>
                <a:pPr/>
                <a14:m>
                  <m:oMathPara xmlns:m="http://schemas.openxmlformats.org/officeDocument/2006/math">
                    <m:oMathParaPr>
                      <m:jc m:val="centerGroup"/>
                    </m:oMathParaPr>
                    <m:oMath xmlns:m="http://schemas.openxmlformats.org/officeDocument/2006/math">
                      <m:nary>
                        <m:naryPr>
                          <m:chr m:val="∑"/>
                          <m:ctrlPr>
                            <a:rPr lang="en-US" altLang="zh-CN" sz="1600" i="1" smtClean="0">
                              <a:latin typeface="Cambria Math" panose="02040503050406030204" pitchFamily="18" charset="0"/>
                            </a:rPr>
                          </m:ctrlPr>
                        </m:naryPr>
                        <m:sub>
                          <m:r>
                            <m:rPr>
                              <m:brk m:alnAt="23"/>
                            </m:rPr>
                            <a:rPr lang="en-US" altLang="zh-CN" sz="1600" b="0" i="1" smtClean="0">
                              <a:latin typeface="Cambria Math" panose="02040503050406030204" pitchFamily="18" charset="0"/>
                            </a:rPr>
                            <m:t>𝑘</m:t>
                          </m:r>
                          <m:r>
                            <a:rPr lang="en-US" altLang="zh-CN" sz="1600" b="0" i="1" smtClean="0">
                              <a:latin typeface="Cambria Math" panose="02040503050406030204" pitchFamily="18" charset="0"/>
                            </a:rPr>
                            <m:t>=1</m:t>
                          </m:r>
                        </m:sub>
                        <m:sup>
                          <m:r>
                            <a:rPr lang="en-US" altLang="zh-CN" sz="1600" b="0" i="1" smtClean="0">
                              <a:latin typeface="Cambria Math" panose="02040503050406030204" pitchFamily="18" charset="0"/>
                            </a:rPr>
                            <m:t>𝑚</m:t>
                          </m:r>
                        </m:sup>
                        <m:e>
                          <m:d>
                            <m:dPr>
                              <m:ctrlPr>
                                <a:rPr lang="en-US" altLang="zh-CN" sz="1600" i="1">
                                  <a:latin typeface="Cambria Math" panose="02040503050406030204" pitchFamily="18" charset="0"/>
                                </a:rPr>
                              </m:ctrlPr>
                            </m:dPr>
                            <m:e>
                              <m:nary>
                                <m:naryPr>
                                  <m:chr m:val="∑"/>
                                  <m:ctrlPr>
                                    <a:rPr lang="zh-CN" altLang="en-US" sz="1600" i="1">
                                      <a:latin typeface="Cambria Math" panose="02040503050406030204" pitchFamily="18" charset="0"/>
                                    </a:rPr>
                                  </m:ctrlPr>
                                </m:naryPr>
                                <m:sub>
                                  <m:r>
                                    <m:rPr>
                                      <m:brk m:alnAt="23"/>
                                    </m:rPr>
                                    <a:rPr lang="en-US" altLang="zh-CN" sz="1600" i="1">
                                      <a:latin typeface="Cambria Math" panose="02040503050406030204" pitchFamily="18" charset="0"/>
                                    </a:rPr>
                                    <m:t>𝑖</m:t>
                                  </m:r>
                                  <m:r>
                                    <a:rPr lang="en-US" altLang="zh-CN" sz="1600" i="1">
                                      <a:latin typeface="Cambria Math" panose="02040503050406030204" pitchFamily="18" charset="0"/>
                                    </a:rPr>
                                    <m:t>=1</m:t>
                                  </m:r>
                                </m:sub>
                                <m:sup>
                                  <m:r>
                                    <a:rPr lang="en-US" altLang="zh-CN" sz="1600" i="1">
                                      <a:latin typeface="Cambria Math" panose="02040503050406030204" pitchFamily="18" charset="0"/>
                                    </a:rPr>
                                    <m:t>𝑛</m:t>
                                  </m:r>
                                </m:sup>
                                <m:e>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𝑤</m:t>
                                      </m:r>
                                    </m:e>
                                    <m:sub>
                                      <m:r>
                                        <a:rPr lang="en-US" altLang="zh-CN" sz="1600" i="1">
                                          <a:latin typeface="Cambria Math" panose="02040503050406030204" pitchFamily="18" charset="0"/>
                                        </a:rPr>
                                        <m:t>𝑖</m:t>
                                      </m:r>
                                      <m:r>
                                        <a:rPr lang="en-US" altLang="zh-CN" sz="1600" i="1">
                                          <a:latin typeface="Cambria Math" panose="02040503050406030204" pitchFamily="18" charset="0"/>
                                        </a:rPr>
                                        <m:t>,</m:t>
                                      </m:r>
                                      <m:r>
                                        <a:rPr lang="en-US" altLang="zh-CN" sz="1600" i="1">
                                          <a:latin typeface="Cambria Math" panose="02040503050406030204" pitchFamily="18" charset="0"/>
                                        </a:rPr>
                                        <m:t>𝑘</m:t>
                                      </m:r>
                                    </m:sub>
                                  </m:sSub>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𝑥</m:t>
                                      </m:r>
                                    </m:e>
                                    <m:sub>
                                      <m:r>
                                        <a:rPr lang="en-US" altLang="zh-CN" sz="1600" i="1">
                                          <a:latin typeface="Cambria Math" panose="02040503050406030204" pitchFamily="18" charset="0"/>
                                        </a:rPr>
                                        <m:t>𝑖</m:t>
                                      </m:r>
                                    </m:sub>
                                  </m:sSub>
                                </m:e>
                              </m:nary>
                              <m:r>
                                <a:rPr lang="en-US" altLang="zh-CN" sz="1600" i="1">
                                  <a:latin typeface="Cambria Math" panose="02040503050406030204" pitchFamily="18" charset="0"/>
                                  <a:ea typeface="Cambria Math" panose="02040503050406030204" pitchFamily="18" charset="0"/>
                                </a:rPr>
                                <m:t>≤</m:t>
                              </m:r>
                              <m:sSub>
                                <m:sSubPr>
                                  <m:ctrlPr>
                                    <a:rPr lang="en-US" altLang="zh-CN" sz="1600" i="1">
                                      <a:latin typeface="Cambria Math" panose="02040503050406030204" pitchFamily="18" charset="0"/>
                                      <a:ea typeface="Cambria Math" panose="02040503050406030204" pitchFamily="18" charset="0"/>
                                    </a:rPr>
                                  </m:ctrlPr>
                                </m:sSubPr>
                                <m:e>
                                  <m:r>
                                    <a:rPr lang="en-US" altLang="zh-CN" sz="1600" i="1">
                                      <a:latin typeface="Cambria Math" panose="02040503050406030204" pitchFamily="18" charset="0"/>
                                      <a:ea typeface="Cambria Math" panose="02040503050406030204" pitchFamily="18" charset="0"/>
                                    </a:rPr>
                                    <m:t>𝑊</m:t>
                                  </m:r>
                                </m:e>
                                <m:sub>
                                  <m:r>
                                    <a:rPr lang="en-US" altLang="zh-CN" sz="1600" i="1">
                                      <a:latin typeface="Cambria Math" panose="02040503050406030204" pitchFamily="18" charset="0"/>
                                      <a:ea typeface="Cambria Math" panose="02040503050406030204" pitchFamily="18" charset="0"/>
                                    </a:rPr>
                                    <m:t>𝑘</m:t>
                                  </m:r>
                                </m:sub>
                              </m:sSub>
                            </m:e>
                          </m:d>
                        </m:e>
                      </m:nary>
                    </m:oMath>
                  </m:oMathPara>
                </a14:m>
                <a:endParaRPr lang="zh-CN" altLang="en-US" sz="1600" dirty="0"/>
              </a:p>
            </p:txBody>
          </p:sp>
        </mc:Choice>
        <mc:Fallback xmlns="">
          <p:sp>
            <p:nvSpPr>
              <p:cNvPr id="2" name="文本框 1">
                <a:extLst>
                  <a:ext uri="{FF2B5EF4-FFF2-40B4-BE49-F238E27FC236}">
                    <a16:creationId xmlns:a16="http://schemas.microsoft.com/office/drawing/2014/main" id="{C643F467-469E-8D18-A10E-9086B1CD6F15}"/>
                  </a:ext>
                </a:extLst>
              </p:cNvPr>
              <p:cNvSpPr txBox="1">
                <a:spLocks noRot="1" noChangeAspect="1" noMove="1" noResize="1" noEditPoints="1" noAdjustHandles="1" noChangeArrowheads="1" noChangeShapeType="1" noTextEdit="1"/>
              </p:cNvSpPr>
              <p:nvPr/>
            </p:nvSpPr>
            <p:spPr>
              <a:xfrm>
                <a:off x="1209753" y="2208682"/>
                <a:ext cx="6030818" cy="3160224"/>
              </a:xfrm>
              <a:prstGeom prst="rect">
                <a:avLst/>
              </a:prstGeom>
              <a:blipFill>
                <a:blip r:embed="rId3"/>
                <a:stretch>
                  <a:fillRect l="-505" t="-57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6C1FF2EC-1F89-5695-1637-E0EF1B9B5988}"/>
                  </a:ext>
                </a:extLst>
              </p:cNvPr>
              <p:cNvSpPr txBox="1"/>
              <p:nvPr/>
            </p:nvSpPr>
            <p:spPr>
              <a:xfrm>
                <a:off x="7240571" y="1153524"/>
                <a:ext cx="4828730" cy="776816"/>
              </a:xfrm>
              <a:prstGeom prst="rect">
                <a:avLst/>
              </a:prstGeom>
              <a:noFill/>
              <a:ln>
                <a:solidFill>
                  <a:schemeClr val="tx1"/>
                </a:solidFill>
              </a:ln>
            </p:spPr>
            <p:txBody>
              <a:bodyPr wrap="square">
                <a:spAutoFit/>
              </a:bodyPr>
              <a:lstStyle/>
              <a:p>
                <a:r>
                  <a:rPr lang="ja-JP" altLang="en-US" sz="1100" dirty="0"/>
                  <a:t>荷物の個数：</a:t>
                </a:r>
                <a:r>
                  <a:rPr lang="en-US" altLang="ja-JP" sz="1100" b="0" dirty="0"/>
                  <a:t> </a:t>
                </a:r>
                <a14:m>
                  <m:oMath xmlns:m="http://schemas.openxmlformats.org/officeDocument/2006/math">
                    <m:r>
                      <a:rPr lang="en-US" altLang="ja-JP" sz="1100" b="0" i="1" smtClean="0">
                        <a:latin typeface="Cambria Math" panose="02040503050406030204" pitchFamily="18" charset="0"/>
                      </a:rPr>
                      <m:t>𝑛</m:t>
                    </m:r>
                  </m:oMath>
                </a14:m>
                <a:endParaRPr lang="en-US" altLang="zh-CN" sz="1100" dirty="0"/>
              </a:p>
              <a:p>
                <a:r>
                  <a:rPr lang="ja-JP" altLang="en-US" sz="1100" dirty="0"/>
                  <a:t>各荷物の価値：</a:t>
                </a:r>
                <a14:m>
                  <m:oMath xmlns:m="http://schemas.openxmlformats.org/officeDocument/2006/math">
                    <m:sSub>
                      <m:sSubPr>
                        <m:ctrlPr>
                          <a:rPr lang="en-US" altLang="ja-JP" sz="1100" i="1" smtClean="0">
                            <a:latin typeface="Cambria Math" panose="02040503050406030204" pitchFamily="18" charset="0"/>
                          </a:rPr>
                        </m:ctrlPr>
                      </m:sSubPr>
                      <m:e>
                        <m:r>
                          <a:rPr lang="en-US" altLang="ja-JP" sz="1100" b="0" i="1" smtClean="0">
                            <a:latin typeface="Cambria Math" panose="02040503050406030204" pitchFamily="18" charset="0"/>
                          </a:rPr>
                          <m:t>𝑝</m:t>
                        </m:r>
                      </m:e>
                      <m:sub>
                        <m:r>
                          <a:rPr lang="en-US" altLang="ja-JP" sz="1100" b="0" i="1" smtClean="0">
                            <a:latin typeface="Cambria Math" panose="02040503050406030204" pitchFamily="18" charset="0"/>
                          </a:rPr>
                          <m:t>𝑖</m:t>
                        </m:r>
                      </m:sub>
                    </m:sSub>
                    <m:r>
                      <a:rPr lang="en-US" altLang="ja-JP" sz="1100" b="0" i="1" smtClean="0">
                        <a:latin typeface="Cambria Math" panose="02040503050406030204" pitchFamily="18" charset="0"/>
                      </a:rPr>
                      <m:t>    </m:t>
                    </m:r>
                    <m:r>
                      <a:rPr lang="en-US" altLang="ja-JP" sz="1100" b="0" i="1" smtClean="0">
                        <a:latin typeface="Cambria Math" panose="02040503050406030204" pitchFamily="18" charset="0"/>
                      </a:rPr>
                      <m:t>𝑖</m:t>
                    </m:r>
                    <m:r>
                      <a:rPr lang="en-US" altLang="ja-JP" sz="1100" i="1">
                        <a:latin typeface="Cambria Math" panose="02040503050406030204" pitchFamily="18" charset="0"/>
                        <a:ea typeface="Cambria Math" panose="02040503050406030204" pitchFamily="18" charset="0"/>
                      </a:rPr>
                      <m:t>∈{1,2,…,</m:t>
                    </m:r>
                    <m:r>
                      <a:rPr lang="en-US" altLang="ja-JP" sz="1100" b="0" i="1" smtClean="0">
                        <a:latin typeface="Cambria Math" panose="02040503050406030204" pitchFamily="18" charset="0"/>
                        <a:ea typeface="Cambria Math" panose="02040503050406030204" pitchFamily="18" charset="0"/>
                      </a:rPr>
                      <m:t>𝑛</m:t>
                    </m:r>
                    <m:r>
                      <a:rPr lang="en-US" altLang="ja-JP" sz="1100" i="1">
                        <a:latin typeface="Cambria Math" panose="02040503050406030204" pitchFamily="18" charset="0"/>
                        <a:ea typeface="Cambria Math" panose="02040503050406030204" pitchFamily="18" charset="0"/>
                      </a:rPr>
                      <m:t>}</m:t>
                    </m:r>
                  </m:oMath>
                </a14:m>
                <a:endParaRPr lang="en-US" altLang="ja-JP" sz="1100" dirty="0"/>
              </a:p>
              <a:p>
                <a:r>
                  <a:rPr lang="ja-JP" altLang="en-US" sz="1100" dirty="0"/>
                  <a:t>重み：</a:t>
                </a:r>
                <a14:m>
                  <m:oMath xmlns:m="http://schemas.openxmlformats.org/officeDocument/2006/math">
                    <m:sSub>
                      <m:sSubPr>
                        <m:ctrlPr>
                          <a:rPr lang="en-US" altLang="ja-JP" sz="1100" i="1" smtClean="0">
                            <a:latin typeface="Cambria Math" panose="02040503050406030204" pitchFamily="18" charset="0"/>
                          </a:rPr>
                        </m:ctrlPr>
                      </m:sSubPr>
                      <m:e>
                        <m:r>
                          <a:rPr lang="en-US" altLang="ja-JP" sz="1100" b="0" i="1" smtClean="0">
                            <a:latin typeface="Cambria Math" panose="02040503050406030204" pitchFamily="18" charset="0"/>
                          </a:rPr>
                          <m:t>𝑤</m:t>
                        </m:r>
                      </m:e>
                      <m:sub>
                        <m:r>
                          <a:rPr lang="en-US" altLang="ja-JP" sz="1100" b="0" i="1" smtClean="0">
                            <a:latin typeface="Cambria Math" panose="02040503050406030204" pitchFamily="18" charset="0"/>
                          </a:rPr>
                          <m:t>𝑖</m:t>
                        </m:r>
                        <m:r>
                          <a:rPr lang="en-US" altLang="ja-JP" sz="1100" b="0" i="1" smtClean="0">
                            <a:latin typeface="Cambria Math" panose="02040503050406030204" pitchFamily="18" charset="0"/>
                          </a:rPr>
                          <m:t>,</m:t>
                        </m:r>
                        <m:r>
                          <a:rPr lang="en-US" altLang="ja-JP" sz="1100" b="0" i="1" smtClean="0">
                            <a:latin typeface="Cambria Math" panose="02040503050406030204" pitchFamily="18" charset="0"/>
                          </a:rPr>
                          <m:t>𝑘</m:t>
                        </m:r>
                      </m:sub>
                    </m:sSub>
                    <m:r>
                      <a:rPr lang="en-US" altLang="ja-JP" sz="1100" b="0" i="1" smtClean="0">
                        <a:latin typeface="Cambria Math" panose="02040503050406030204" pitchFamily="18" charset="0"/>
                      </a:rPr>
                      <m:t>    </m:t>
                    </m:r>
                    <m:r>
                      <a:rPr lang="en-US" altLang="ja-JP" sz="1100" b="0" i="1" smtClean="0">
                        <a:latin typeface="Cambria Math" panose="02040503050406030204" pitchFamily="18" charset="0"/>
                      </a:rPr>
                      <m:t>𝑖</m:t>
                    </m:r>
                    <m:r>
                      <a:rPr lang="en-US" altLang="ja-JP" sz="1100" i="1">
                        <a:latin typeface="Cambria Math" panose="02040503050406030204" pitchFamily="18" charset="0"/>
                        <a:ea typeface="Cambria Math" panose="02040503050406030204" pitchFamily="18" charset="0"/>
                      </a:rPr>
                      <m:t>∈</m:t>
                    </m:r>
                    <m:d>
                      <m:dPr>
                        <m:begChr m:val="{"/>
                        <m:endChr m:val="}"/>
                        <m:ctrlPr>
                          <a:rPr lang="en-US" altLang="ja-JP" sz="1100" i="1">
                            <a:latin typeface="Cambria Math" panose="02040503050406030204" pitchFamily="18" charset="0"/>
                            <a:ea typeface="Cambria Math" panose="02040503050406030204" pitchFamily="18" charset="0"/>
                          </a:rPr>
                        </m:ctrlPr>
                      </m:dPr>
                      <m:e>
                        <m:r>
                          <a:rPr lang="en-US" altLang="ja-JP" sz="1100" i="1">
                            <a:latin typeface="Cambria Math" panose="02040503050406030204" pitchFamily="18" charset="0"/>
                            <a:ea typeface="Cambria Math" panose="02040503050406030204" pitchFamily="18" charset="0"/>
                          </a:rPr>
                          <m:t>1,2,…,</m:t>
                        </m:r>
                        <m:r>
                          <a:rPr lang="en-US" altLang="ja-JP" sz="1100" b="0" i="1" smtClean="0">
                            <a:latin typeface="Cambria Math" panose="02040503050406030204" pitchFamily="18" charset="0"/>
                            <a:ea typeface="Cambria Math" panose="02040503050406030204" pitchFamily="18" charset="0"/>
                          </a:rPr>
                          <m:t>𝑛</m:t>
                        </m:r>
                      </m:e>
                    </m:d>
                    <m:r>
                      <a:rPr lang="en-US" altLang="ja-JP" sz="1100" b="0" i="1" smtClean="0">
                        <a:latin typeface="Cambria Math" panose="02040503050406030204" pitchFamily="18" charset="0"/>
                        <a:ea typeface="Cambria Math" panose="02040503050406030204" pitchFamily="18" charset="0"/>
                      </a:rPr>
                      <m:t>,</m:t>
                    </m:r>
                    <m:r>
                      <a:rPr lang="en-US" altLang="ja-JP" sz="1100" i="1">
                        <a:latin typeface="Cambria Math" panose="02040503050406030204" pitchFamily="18" charset="0"/>
                      </a:rPr>
                      <m:t>𝑘</m:t>
                    </m:r>
                    <m:r>
                      <a:rPr lang="en-US" altLang="ja-JP" sz="1100" i="1">
                        <a:latin typeface="Cambria Math" panose="02040503050406030204" pitchFamily="18" charset="0"/>
                        <a:ea typeface="Cambria Math" panose="02040503050406030204" pitchFamily="18" charset="0"/>
                      </a:rPr>
                      <m:t>∈{1,2,…,</m:t>
                    </m:r>
                    <m:r>
                      <a:rPr lang="en-US" altLang="ja-JP" sz="1100" i="1">
                        <a:latin typeface="Cambria Math" panose="02040503050406030204" pitchFamily="18" charset="0"/>
                        <a:ea typeface="Cambria Math" panose="02040503050406030204" pitchFamily="18" charset="0"/>
                      </a:rPr>
                      <m:t>𝑚</m:t>
                    </m:r>
                    <m:r>
                      <a:rPr lang="en-US" altLang="ja-JP" sz="1100" i="1">
                        <a:latin typeface="Cambria Math" panose="02040503050406030204" pitchFamily="18" charset="0"/>
                        <a:ea typeface="Cambria Math" panose="02040503050406030204" pitchFamily="18" charset="0"/>
                      </a:rPr>
                      <m:t>}</m:t>
                    </m:r>
                  </m:oMath>
                </a14:m>
                <a:r>
                  <a:rPr lang="en-US" altLang="ja-JP" sz="1100" dirty="0"/>
                  <a:t>  </a:t>
                </a:r>
                <a:r>
                  <a:rPr lang="ja-JP" altLang="en-US" sz="1100" dirty="0"/>
                  <a:t>（荷物</a:t>
                </a:r>
                <a14:m>
                  <m:oMath xmlns:m="http://schemas.openxmlformats.org/officeDocument/2006/math">
                    <m:r>
                      <a:rPr lang="en-US" altLang="ja-JP" sz="1100" b="0" i="1" smtClean="0">
                        <a:latin typeface="Cambria Math" panose="02040503050406030204" pitchFamily="18" charset="0"/>
                      </a:rPr>
                      <m:t>𝑖</m:t>
                    </m:r>
                  </m:oMath>
                </a14:m>
                <a:r>
                  <a:rPr lang="ja-JP" altLang="en-US" sz="1100" dirty="0"/>
                  <a:t>は属性</a:t>
                </a:r>
                <a14:m>
                  <m:oMath xmlns:m="http://schemas.openxmlformats.org/officeDocument/2006/math">
                    <m:r>
                      <a:rPr lang="en-US" altLang="ja-JP" sz="1100" b="0" i="1" smtClean="0">
                        <a:latin typeface="Cambria Math" panose="02040503050406030204" pitchFamily="18" charset="0"/>
                      </a:rPr>
                      <m:t>𝑘</m:t>
                    </m:r>
                  </m:oMath>
                </a14:m>
                <a:r>
                  <a:rPr lang="ja-JP" altLang="en-US" sz="1100" dirty="0"/>
                  <a:t>に対する重み）</a:t>
                </a:r>
                <a:endParaRPr lang="en-US" altLang="ja-JP" sz="1100" dirty="0"/>
              </a:p>
              <a:p>
                <a:r>
                  <a:rPr lang="ja-JP" altLang="en-US" sz="1100" dirty="0"/>
                  <a:t>各属性の制限：</a:t>
                </a:r>
                <a14:m>
                  <m:oMath xmlns:m="http://schemas.openxmlformats.org/officeDocument/2006/math">
                    <m:sSub>
                      <m:sSubPr>
                        <m:ctrlPr>
                          <a:rPr lang="en-US" altLang="ja-JP" sz="1100" i="1" smtClean="0">
                            <a:latin typeface="Cambria Math" panose="02040503050406030204" pitchFamily="18" charset="0"/>
                          </a:rPr>
                        </m:ctrlPr>
                      </m:sSubPr>
                      <m:e>
                        <m:r>
                          <a:rPr lang="en-US" altLang="ja-JP" sz="1100" b="0" i="1" smtClean="0">
                            <a:latin typeface="Cambria Math" panose="02040503050406030204" pitchFamily="18" charset="0"/>
                          </a:rPr>
                          <m:t>𝑊</m:t>
                        </m:r>
                      </m:e>
                      <m:sub>
                        <m:r>
                          <a:rPr lang="en-US" altLang="ja-JP" sz="1100" b="0" i="1" smtClean="0">
                            <a:latin typeface="Cambria Math" panose="02040503050406030204" pitchFamily="18" charset="0"/>
                          </a:rPr>
                          <m:t>𝑘</m:t>
                        </m:r>
                      </m:sub>
                    </m:sSub>
                    <m:r>
                      <a:rPr lang="en-US" altLang="ja-JP" sz="1100" b="0" i="1" smtClean="0">
                        <a:latin typeface="Cambria Math" panose="02040503050406030204" pitchFamily="18" charset="0"/>
                      </a:rPr>
                      <m:t>    </m:t>
                    </m:r>
                    <m:r>
                      <a:rPr lang="en-US" altLang="ja-JP" sz="1100" b="0" i="1" smtClean="0">
                        <a:latin typeface="Cambria Math" panose="02040503050406030204" pitchFamily="18" charset="0"/>
                      </a:rPr>
                      <m:t>𝑘</m:t>
                    </m:r>
                    <m:r>
                      <a:rPr lang="en-US" altLang="ja-JP" sz="1100" b="0" i="1" smtClean="0">
                        <a:latin typeface="Cambria Math" panose="02040503050406030204" pitchFamily="18" charset="0"/>
                        <a:ea typeface="Cambria Math" panose="02040503050406030204" pitchFamily="18" charset="0"/>
                      </a:rPr>
                      <m:t>∈{1,2,…,</m:t>
                    </m:r>
                    <m:r>
                      <a:rPr lang="en-US" altLang="ja-JP" sz="1100" b="0" i="1" smtClean="0">
                        <a:latin typeface="Cambria Math" panose="02040503050406030204" pitchFamily="18" charset="0"/>
                        <a:ea typeface="Cambria Math" panose="02040503050406030204" pitchFamily="18" charset="0"/>
                      </a:rPr>
                      <m:t>𝑚</m:t>
                    </m:r>
                    <m:r>
                      <a:rPr lang="en-US" altLang="ja-JP" sz="1100" b="0" i="1" smtClean="0">
                        <a:latin typeface="Cambria Math" panose="02040503050406030204" pitchFamily="18" charset="0"/>
                        <a:ea typeface="Cambria Math" panose="02040503050406030204" pitchFamily="18" charset="0"/>
                      </a:rPr>
                      <m:t>} </m:t>
                    </m:r>
                  </m:oMath>
                </a14:m>
                <a:endParaRPr lang="en-US" altLang="zh-CN" sz="1100" dirty="0"/>
              </a:p>
            </p:txBody>
          </p:sp>
        </mc:Choice>
        <mc:Fallback xmlns="">
          <p:sp>
            <p:nvSpPr>
              <p:cNvPr id="3" name="文本框 2">
                <a:extLst>
                  <a:ext uri="{FF2B5EF4-FFF2-40B4-BE49-F238E27FC236}">
                    <a16:creationId xmlns:a16="http://schemas.microsoft.com/office/drawing/2014/main" id="{6C1FF2EC-1F89-5695-1637-E0EF1B9B5988}"/>
                  </a:ext>
                </a:extLst>
              </p:cNvPr>
              <p:cNvSpPr txBox="1">
                <a:spLocks noRot="1" noChangeAspect="1" noMove="1" noResize="1" noEditPoints="1" noAdjustHandles="1" noChangeArrowheads="1" noChangeShapeType="1" noTextEdit="1"/>
              </p:cNvSpPr>
              <p:nvPr/>
            </p:nvSpPr>
            <p:spPr>
              <a:xfrm>
                <a:off x="7240571" y="1153524"/>
                <a:ext cx="4828730" cy="776816"/>
              </a:xfrm>
              <a:prstGeom prst="rect">
                <a:avLst/>
              </a:prstGeom>
              <a:blipFill>
                <a:blip r:embed="rId4"/>
                <a:stretch>
                  <a:fillRect b="-3846"/>
                </a:stretch>
              </a:blipFill>
              <a:ln>
                <a:solidFill>
                  <a:schemeClr val="tx1"/>
                </a:solidFill>
              </a:ln>
            </p:spPr>
            <p:txBody>
              <a:bodyPr/>
              <a:lstStyle/>
              <a:p>
                <a:r>
                  <a:rPr lang="zh-CN" altLang="en-US">
                    <a:noFill/>
                  </a:rPr>
                  <a:t> </a:t>
                </a:r>
              </a:p>
            </p:txBody>
          </p:sp>
        </mc:Fallback>
      </mc:AlternateContent>
    </p:spTree>
    <p:extLst>
      <p:ext uri="{BB962C8B-B14F-4D97-AF65-F5344CB8AC3E}">
        <p14:creationId xmlns:p14="http://schemas.microsoft.com/office/powerpoint/2010/main" val="310043375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B6E63BE0-41B0-D57E-83CC-FD72E86CDDD2}"/>
              </a:ext>
            </a:extLst>
          </p:cNvPr>
          <p:cNvSpPr/>
          <p:nvPr/>
        </p:nvSpPr>
        <p:spPr>
          <a:xfrm>
            <a:off x="600364" y="992202"/>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63F05CBC-F035-ABE3-FD33-789197C7B356}"/>
              </a:ext>
            </a:extLst>
          </p:cNvPr>
          <p:cNvSpPr>
            <a:spLocks noGrp="1"/>
          </p:cNvSpPr>
          <p:nvPr>
            <p:ph type="title"/>
          </p:nvPr>
        </p:nvSpPr>
        <p:spPr>
          <a:xfrm>
            <a:off x="600364" y="202150"/>
            <a:ext cx="10532995" cy="598978"/>
          </a:xfrm>
        </p:spPr>
        <p:txBody>
          <a:bodyPr>
            <a:normAutofit fontScale="90000"/>
          </a:bodyPr>
          <a:lstStyle/>
          <a:p>
            <a:r>
              <a:rPr lang="en-US" altLang="zh-CN" sz="4400" dirty="0"/>
              <a:t>Multi-dimensional 0-1 Knapsack Problem(MKP)</a:t>
            </a:r>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037AEC45-F497-9784-8D94-E56D2D4EE00D}"/>
                  </a:ext>
                </a:extLst>
              </p:cNvPr>
              <p:cNvSpPr txBox="1"/>
              <p:nvPr/>
            </p:nvSpPr>
            <p:spPr>
              <a:xfrm>
                <a:off x="467013" y="1226705"/>
                <a:ext cx="8838912" cy="3021533"/>
              </a:xfrm>
              <a:prstGeom prst="rect">
                <a:avLst/>
              </a:prstGeom>
              <a:noFill/>
            </p:spPr>
            <p:txBody>
              <a:bodyPr wrap="square">
                <a:spAutoFit/>
              </a:bodyPr>
              <a:lstStyle/>
              <a:p>
                <a:r>
                  <a:rPr lang="ja-JP" altLang="en-US" sz="1600" dirty="0"/>
                  <a:t>制約条件：</a:t>
                </a:r>
                <a:endParaRPr lang="en-US" altLang="ja-JP" sz="1600" dirty="0"/>
              </a:p>
              <a:p>
                <a:r>
                  <a:rPr lang="ja-JP" altLang="en-US" sz="1600" dirty="0"/>
                  <a:t>選んだ荷物の各属性の総和は対応する属性の制限を超えない：</a:t>
                </a:r>
                <a:endParaRPr lang="en-US" altLang="ja-JP" sz="1600" dirty="0"/>
              </a:p>
              <a:p>
                <a:pPr/>
                <a14:m>
                  <m:oMathPara xmlns:m="http://schemas.openxmlformats.org/officeDocument/2006/math">
                    <m:oMathParaPr>
                      <m:jc m:val="centerGroup"/>
                    </m:oMathParaPr>
                    <m:oMath xmlns:m="http://schemas.openxmlformats.org/officeDocument/2006/math">
                      <m:nary>
                        <m:naryPr>
                          <m:chr m:val="∑"/>
                          <m:ctrlPr>
                            <a:rPr lang="en-US" altLang="zh-CN" sz="1600" i="1" smtClean="0">
                              <a:latin typeface="Cambria Math" panose="02040503050406030204" pitchFamily="18" charset="0"/>
                            </a:rPr>
                          </m:ctrlPr>
                        </m:naryPr>
                        <m:sub>
                          <m:r>
                            <m:rPr>
                              <m:brk m:alnAt="23"/>
                            </m:rPr>
                            <a:rPr lang="en-US" altLang="zh-CN" sz="1600" b="0" i="1" smtClean="0">
                              <a:latin typeface="Cambria Math" panose="02040503050406030204" pitchFamily="18" charset="0"/>
                            </a:rPr>
                            <m:t>𝑘</m:t>
                          </m:r>
                          <m:r>
                            <a:rPr lang="en-US" altLang="zh-CN" sz="1600" b="0" i="1" smtClean="0">
                              <a:latin typeface="Cambria Math" panose="02040503050406030204" pitchFamily="18" charset="0"/>
                            </a:rPr>
                            <m:t>=1</m:t>
                          </m:r>
                        </m:sub>
                        <m:sup>
                          <m:r>
                            <a:rPr lang="en-US" altLang="zh-CN" sz="1600" b="0" i="1" smtClean="0">
                              <a:latin typeface="Cambria Math" panose="02040503050406030204" pitchFamily="18" charset="0"/>
                            </a:rPr>
                            <m:t>𝑚</m:t>
                          </m:r>
                        </m:sup>
                        <m:e>
                          <m:d>
                            <m:dPr>
                              <m:ctrlPr>
                                <a:rPr lang="en-US" altLang="zh-CN" sz="1600" i="1">
                                  <a:latin typeface="Cambria Math" panose="02040503050406030204" pitchFamily="18" charset="0"/>
                                </a:rPr>
                              </m:ctrlPr>
                            </m:dPr>
                            <m:e>
                              <m:nary>
                                <m:naryPr>
                                  <m:chr m:val="∑"/>
                                  <m:ctrlPr>
                                    <a:rPr lang="zh-CN" altLang="en-US" sz="1600" i="1">
                                      <a:latin typeface="Cambria Math" panose="02040503050406030204" pitchFamily="18" charset="0"/>
                                    </a:rPr>
                                  </m:ctrlPr>
                                </m:naryPr>
                                <m:sub>
                                  <m:r>
                                    <m:rPr>
                                      <m:brk m:alnAt="23"/>
                                    </m:rPr>
                                    <a:rPr lang="en-US" altLang="zh-CN" sz="1600" i="1">
                                      <a:latin typeface="Cambria Math" panose="02040503050406030204" pitchFamily="18" charset="0"/>
                                    </a:rPr>
                                    <m:t>𝑖</m:t>
                                  </m:r>
                                  <m:r>
                                    <a:rPr lang="en-US" altLang="zh-CN" sz="1600" i="1">
                                      <a:latin typeface="Cambria Math" panose="02040503050406030204" pitchFamily="18" charset="0"/>
                                    </a:rPr>
                                    <m:t>=1</m:t>
                                  </m:r>
                                </m:sub>
                                <m:sup>
                                  <m:r>
                                    <a:rPr lang="en-US" altLang="zh-CN" sz="1600" i="1">
                                      <a:latin typeface="Cambria Math" panose="02040503050406030204" pitchFamily="18" charset="0"/>
                                    </a:rPr>
                                    <m:t>𝑛</m:t>
                                  </m:r>
                                </m:sup>
                                <m:e>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𝑤</m:t>
                                      </m:r>
                                    </m:e>
                                    <m:sub>
                                      <m:r>
                                        <a:rPr lang="en-US" altLang="zh-CN" sz="1600" i="1">
                                          <a:latin typeface="Cambria Math" panose="02040503050406030204" pitchFamily="18" charset="0"/>
                                        </a:rPr>
                                        <m:t>𝑖</m:t>
                                      </m:r>
                                      <m:r>
                                        <a:rPr lang="en-US" altLang="zh-CN" sz="1600" i="1">
                                          <a:latin typeface="Cambria Math" panose="02040503050406030204" pitchFamily="18" charset="0"/>
                                        </a:rPr>
                                        <m:t>,</m:t>
                                      </m:r>
                                      <m:r>
                                        <a:rPr lang="en-US" altLang="zh-CN" sz="1600" i="1">
                                          <a:latin typeface="Cambria Math" panose="02040503050406030204" pitchFamily="18" charset="0"/>
                                        </a:rPr>
                                        <m:t>𝑘</m:t>
                                      </m:r>
                                    </m:sub>
                                  </m:sSub>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𝑥</m:t>
                                      </m:r>
                                    </m:e>
                                    <m:sub>
                                      <m:r>
                                        <a:rPr lang="en-US" altLang="zh-CN" sz="1600" i="1">
                                          <a:latin typeface="Cambria Math" panose="02040503050406030204" pitchFamily="18" charset="0"/>
                                        </a:rPr>
                                        <m:t>𝑖</m:t>
                                      </m:r>
                                    </m:sub>
                                  </m:sSub>
                                </m:e>
                              </m:nary>
                              <m:r>
                                <a:rPr lang="en-US" altLang="zh-CN" sz="1600" i="1">
                                  <a:latin typeface="Cambria Math" panose="02040503050406030204" pitchFamily="18" charset="0"/>
                                  <a:ea typeface="Cambria Math" panose="02040503050406030204" pitchFamily="18" charset="0"/>
                                </a:rPr>
                                <m:t>≤</m:t>
                              </m:r>
                              <m:sSub>
                                <m:sSubPr>
                                  <m:ctrlPr>
                                    <a:rPr lang="en-US" altLang="zh-CN" sz="1600" i="1">
                                      <a:latin typeface="Cambria Math" panose="02040503050406030204" pitchFamily="18" charset="0"/>
                                      <a:ea typeface="Cambria Math" panose="02040503050406030204" pitchFamily="18" charset="0"/>
                                    </a:rPr>
                                  </m:ctrlPr>
                                </m:sSubPr>
                                <m:e>
                                  <m:r>
                                    <a:rPr lang="en-US" altLang="zh-CN" sz="1600" i="1">
                                      <a:latin typeface="Cambria Math" panose="02040503050406030204" pitchFamily="18" charset="0"/>
                                      <a:ea typeface="Cambria Math" panose="02040503050406030204" pitchFamily="18" charset="0"/>
                                    </a:rPr>
                                    <m:t>𝑊</m:t>
                                  </m:r>
                                </m:e>
                                <m:sub>
                                  <m:r>
                                    <a:rPr lang="en-US" altLang="zh-CN" sz="1600" i="1">
                                      <a:latin typeface="Cambria Math" panose="02040503050406030204" pitchFamily="18" charset="0"/>
                                      <a:ea typeface="Cambria Math" panose="02040503050406030204" pitchFamily="18" charset="0"/>
                                    </a:rPr>
                                    <m:t>𝑘</m:t>
                                  </m:r>
                                </m:sub>
                              </m:sSub>
                            </m:e>
                          </m:d>
                        </m:e>
                      </m:nary>
                    </m:oMath>
                  </m:oMathPara>
                </a14:m>
                <a:endParaRPr lang="en-US" altLang="zh-CN" sz="1600" dirty="0"/>
              </a:p>
              <a:p>
                <a:endParaRPr lang="en-US" altLang="zh-CN" sz="1600" dirty="0"/>
              </a:p>
              <a:p>
                <a:endParaRPr lang="en-US" altLang="zh-CN" sz="1600" dirty="0"/>
              </a:p>
              <a:p>
                <a:r>
                  <a:rPr lang="ja-JP" altLang="en-US" sz="1600" b="1" dirty="0"/>
                  <a:t>スラック変数</a:t>
                </a:r>
                <a14:m>
                  <m:oMath xmlns:m="http://schemas.openxmlformats.org/officeDocument/2006/math">
                    <m:r>
                      <a:rPr lang="en-US" altLang="ja-JP" sz="1600" b="1" i="1" smtClean="0">
                        <a:latin typeface="Cambria Math" panose="02040503050406030204" pitchFamily="18" charset="0"/>
                      </a:rPr>
                      <m:t>𝒚</m:t>
                    </m:r>
                  </m:oMath>
                </a14:m>
                <a:r>
                  <a:rPr lang="ja-JP" altLang="en-US" sz="1600" dirty="0"/>
                  <a:t>（補助変数）と</a:t>
                </a:r>
                <a:r>
                  <a:rPr lang="en-US" altLang="ja-JP" sz="1600" b="1" dirty="0"/>
                  <a:t>log encoding</a:t>
                </a:r>
                <a:r>
                  <a:rPr lang="ja-JP" altLang="en-US" sz="1600" dirty="0"/>
                  <a:t>を利用してから</a:t>
                </a:r>
                <a:endParaRPr lang="en-US" altLang="ja-JP" sz="1600" dirty="0"/>
              </a:p>
              <a:p>
                <a:r>
                  <a:rPr lang="ja-JP" altLang="en-US" sz="1600" dirty="0"/>
                  <a:t>移項して二乗する</a:t>
                </a:r>
                <a:endParaRPr lang="en-US" altLang="ja-JP" sz="1600" dirty="0"/>
              </a:p>
              <a:p>
                <a:r>
                  <a:rPr lang="ja-JP" altLang="en-US" sz="1600" dirty="0"/>
                  <a:t>制約条件から二次多項式へ変換する：</a:t>
                </a:r>
                <a:endParaRPr lang="en-US" altLang="ja-JP" sz="1600" dirty="0"/>
              </a:p>
              <a:p>
                <a:pPr/>
                <a14:m>
                  <m:oMathPara xmlns:m="http://schemas.openxmlformats.org/officeDocument/2006/math">
                    <m:oMathParaPr>
                      <m:jc m:val="centerGroup"/>
                    </m:oMathParaPr>
                    <m:oMath xmlns:m="http://schemas.openxmlformats.org/officeDocument/2006/math">
                      <m:r>
                        <a:rPr lang="ja-JP" altLang="en-US" sz="1600" i="1">
                          <a:latin typeface="Cambria Math" panose="02040503050406030204" pitchFamily="18" charset="0"/>
                          <a:ea typeface="Cambria Math" panose="02040503050406030204" pitchFamily="18" charset="0"/>
                        </a:rPr>
                        <m:t>　</m:t>
                      </m:r>
                    </m:oMath>
                  </m:oMathPara>
                </a14:m>
                <a:endParaRPr lang="en-US" altLang="ja-JP" sz="1600" dirty="0"/>
              </a:p>
              <a:p>
                <a:endParaRPr lang="zh-CN" altLang="en-US" sz="1600" dirty="0"/>
              </a:p>
            </p:txBody>
          </p:sp>
        </mc:Choice>
        <mc:Fallback xmlns="">
          <p:sp>
            <p:nvSpPr>
              <p:cNvPr id="5" name="文本框 4">
                <a:extLst>
                  <a:ext uri="{FF2B5EF4-FFF2-40B4-BE49-F238E27FC236}">
                    <a16:creationId xmlns:a16="http://schemas.microsoft.com/office/drawing/2014/main" id="{037AEC45-F497-9784-8D94-E56D2D4EE00D}"/>
                  </a:ext>
                </a:extLst>
              </p:cNvPr>
              <p:cNvSpPr txBox="1">
                <a:spLocks noRot="1" noChangeAspect="1" noMove="1" noResize="1" noEditPoints="1" noAdjustHandles="1" noChangeArrowheads="1" noChangeShapeType="1" noTextEdit="1"/>
              </p:cNvSpPr>
              <p:nvPr/>
            </p:nvSpPr>
            <p:spPr>
              <a:xfrm>
                <a:off x="467013" y="1226705"/>
                <a:ext cx="8838912" cy="3021533"/>
              </a:xfrm>
              <a:prstGeom prst="rect">
                <a:avLst/>
              </a:prstGeom>
              <a:blipFill>
                <a:blip r:embed="rId3"/>
                <a:stretch>
                  <a:fillRect l="-414" t="-60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E471F13E-0015-6C9A-4F96-F37DF278200B}"/>
                  </a:ext>
                </a:extLst>
              </p:cNvPr>
              <p:cNvSpPr txBox="1"/>
              <p:nvPr/>
            </p:nvSpPr>
            <p:spPr>
              <a:xfrm>
                <a:off x="1208598" y="3802260"/>
                <a:ext cx="3105150" cy="76450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nary>
                        <m:naryPr>
                          <m:chr m:val="∑"/>
                          <m:ctrlPr>
                            <a:rPr lang="en-US" altLang="zh-CN" sz="1600" i="1" smtClean="0">
                              <a:latin typeface="Cambria Math" panose="02040503050406030204" pitchFamily="18" charset="0"/>
                            </a:rPr>
                          </m:ctrlPr>
                        </m:naryPr>
                        <m:sub>
                          <m:r>
                            <m:rPr>
                              <m:brk m:alnAt="23"/>
                            </m:rPr>
                            <a:rPr lang="en-US" altLang="zh-CN" sz="1600" b="0" i="1" smtClean="0">
                              <a:latin typeface="Cambria Math" panose="02040503050406030204" pitchFamily="18" charset="0"/>
                            </a:rPr>
                            <m:t>𝑘</m:t>
                          </m:r>
                          <m:r>
                            <a:rPr lang="en-US" altLang="zh-CN" sz="1600" b="0" i="1" smtClean="0">
                              <a:latin typeface="Cambria Math" panose="02040503050406030204" pitchFamily="18" charset="0"/>
                            </a:rPr>
                            <m:t>=1</m:t>
                          </m:r>
                        </m:sub>
                        <m:sup>
                          <m:r>
                            <a:rPr lang="en-US" altLang="zh-CN" sz="1600" b="0" i="1" smtClean="0">
                              <a:latin typeface="Cambria Math" panose="02040503050406030204" pitchFamily="18" charset="0"/>
                            </a:rPr>
                            <m:t>𝑚</m:t>
                          </m:r>
                        </m:sup>
                        <m:e>
                          <m:d>
                            <m:dPr>
                              <m:ctrlPr>
                                <a:rPr lang="en-US" altLang="zh-CN" sz="1600" i="1">
                                  <a:latin typeface="Cambria Math" panose="02040503050406030204" pitchFamily="18" charset="0"/>
                                </a:rPr>
                              </m:ctrlPr>
                            </m:dPr>
                            <m:e>
                              <m:nary>
                                <m:naryPr>
                                  <m:chr m:val="∑"/>
                                  <m:ctrlPr>
                                    <a:rPr lang="zh-CN" altLang="en-US" sz="1600" i="1">
                                      <a:latin typeface="Cambria Math" panose="02040503050406030204" pitchFamily="18" charset="0"/>
                                    </a:rPr>
                                  </m:ctrlPr>
                                </m:naryPr>
                                <m:sub>
                                  <m:r>
                                    <m:rPr>
                                      <m:brk m:alnAt="23"/>
                                    </m:rPr>
                                    <a:rPr lang="en-US" altLang="zh-CN" sz="1600" i="1">
                                      <a:latin typeface="Cambria Math" panose="02040503050406030204" pitchFamily="18" charset="0"/>
                                    </a:rPr>
                                    <m:t>𝑖</m:t>
                                  </m:r>
                                  <m:r>
                                    <a:rPr lang="en-US" altLang="zh-CN" sz="1600" i="1">
                                      <a:latin typeface="Cambria Math" panose="02040503050406030204" pitchFamily="18" charset="0"/>
                                    </a:rPr>
                                    <m:t>=1</m:t>
                                  </m:r>
                                </m:sub>
                                <m:sup>
                                  <m:r>
                                    <a:rPr lang="en-US" altLang="zh-CN" sz="1600" i="1">
                                      <a:latin typeface="Cambria Math" panose="02040503050406030204" pitchFamily="18" charset="0"/>
                                    </a:rPr>
                                    <m:t>𝑛</m:t>
                                  </m:r>
                                </m:sup>
                                <m:e>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𝑤</m:t>
                                      </m:r>
                                    </m:e>
                                    <m:sub>
                                      <m:r>
                                        <a:rPr lang="en-US" altLang="zh-CN" sz="1600" i="1">
                                          <a:latin typeface="Cambria Math" panose="02040503050406030204" pitchFamily="18" charset="0"/>
                                        </a:rPr>
                                        <m:t>𝑖</m:t>
                                      </m:r>
                                      <m:r>
                                        <a:rPr lang="en-US" altLang="zh-CN" sz="1600" i="1">
                                          <a:latin typeface="Cambria Math" panose="02040503050406030204" pitchFamily="18" charset="0"/>
                                        </a:rPr>
                                        <m:t>,</m:t>
                                      </m:r>
                                      <m:r>
                                        <a:rPr lang="en-US" altLang="zh-CN" sz="1600" i="1">
                                          <a:latin typeface="Cambria Math" panose="02040503050406030204" pitchFamily="18" charset="0"/>
                                        </a:rPr>
                                        <m:t>𝑘</m:t>
                                      </m:r>
                                    </m:sub>
                                  </m:sSub>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𝑥</m:t>
                                      </m:r>
                                    </m:e>
                                    <m:sub>
                                      <m:r>
                                        <a:rPr lang="en-US" altLang="zh-CN" sz="1600" i="1">
                                          <a:latin typeface="Cambria Math" panose="02040503050406030204" pitchFamily="18" charset="0"/>
                                        </a:rPr>
                                        <m:t>𝑖</m:t>
                                      </m:r>
                                    </m:sub>
                                  </m:sSub>
                                </m:e>
                              </m:nary>
                              <m:r>
                                <a:rPr lang="en-US" altLang="zh-CN" sz="1600" i="1">
                                  <a:latin typeface="Cambria Math" panose="02040503050406030204" pitchFamily="18" charset="0"/>
                                  <a:ea typeface="Cambria Math" panose="02040503050406030204" pitchFamily="18" charset="0"/>
                                </a:rPr>
                                <m:t>≤</m:t>
                              </m:r>
                              <m:sSub>
                                <m:sSubPr>
                                  <m:ctrlPr>
                                    <a:rPr lang="en-US" altLang="zh-CN" sz="1600" i="1">
                                      <a:latin typeface="Cambria Math" panose="02040503050406030204" pitchFamily="18" charset="0"/>
                                      <a:ea typeface="Cambria Math" panose="02040503050406030204" pitchFamily="18" charset="0"/>
                                    </a:rPr>
                                  </m:ctrlPr>
                                </m:sSubPr>
                                <m:e>
                                  <m:r>
                                    <a:rPr lang="en-US" altLang="zh-CN" sz="1600" i="1">
                                      <a:latin typeface="Cambria Math" panose="02040503050406030204" pitchFamily="18" charset="0"/>
                                      <a:ea typeface="Cambria Math" panose="02040503050406030204" pitchFamily="18" charset="0"/>
                                    </a:rPr>
                                    <m:t>𝑊</m:t>
                                  </m:r>
                                </m:e>
                                <m:sub>
                                  <m:r>
                                    <a:rPr lang="en-US" altLang="zh-CN" sz="1600" i="1">
                                      <a:latin typeface="Cambria Math" panose="02040503050406030204" pitchFamily="18" charset="0"/>
                                      <a:ea typeface="Cambria Math" panose="02040503050406030204" pitchFamily="18" charset="0"/>
                                    </a:rPr>
                                    <m:t>𝑘</m:t>
                                  </m:r>
                                </m:sub>
                              </m:sSub>
                            </m:e>
                          </m:d>
                        </m:e>
                      </m:nary>
                    </m:oMath>
                  </m:oMathPara>
                </a14:m>
                <a:endParaRPr lang="zh-CN" altLang="en-US" sz="1600" dirty="0"/>
              </a:p>
            </p:txBody>
          </p:sp>
        </mc:Choice>
        <mc:Fallback xmlns="">
          <p:sp>
            <p:nvSpPr>
              <p:cNvPr id="8" name="文本框 7">
                <a:extLst>
                  <a:ext uri="{FF2B5EF4-FFF2-40B4-BE49-F238E27FC236}">
                    <a16:creationId xmlns:a16="http://schemas.microsoft.com/office/drawing/2014/main" id="{E471F13E-0015-6C9A-4F96-F37DF278200B}"/>
                  </a:ext>
                </a:extLst>
              </p:cNvPr>
              <p:cNvSpPr txBox="1">
                <a:spLocks noRot="1" noChangeAspect="1" noMove="1" noResize="1" noEditPoints="1" noAdjustHandles="1" noChangeArrowheads="1" noChangeShapeType="1" noTextEdit="1"/>
              </p:cNvSpPr>
              <p:nvPr/>
            </p:nvSpPr>
            <p:spPr>
              <a:xfrm>
                <a:off x="1208598" y="3802260"/>
                <a:ext cx="3105150" cy="764505"/>
              </a:xfrm>
              <a:prstGeom prst="rect">
                <a:avLst/>
              </a:prstGeom>
              <a:blipFill>
                <a:blip r:embed="rId4"/>
                <a:stretch>
                  <a:fillRect/>
                </a:stretch>
              </a:blipFill>
            </p:spPr>
            <p:txBody>
              <a:bodyPr/>
              <a:lstStyle/>
              <a:p>
                <a:r>
                  <a:rPr lang="zh-CN" altLang="en-US">
                    <a:noFill/>
                  </a:rPr>
                  <a:t> </a:t>
                </a:r>
              </a:p>
            </p:txBody>
          </p:sp>
        </mc:Fallback>
      </mc:AlternateContent>
      <p:sp>
        <p:nvSpPr>
          <p:cNvPr id="9" name="箭头: 右 8">
            <a:extLst>
              <a:ext uri="{FF2B5EF4-FFF2-40B4-BE49-F238E27FC236}">
                <a16:creationId xmlns:a16="http://schemas.microsoft.com/office/drawing/2014/main" id="{5F1DE651-1F32-B475-F15A-886B2E04354D}"/>
              </a:ext>
            </a:extLst>
          </p:cNvPr>
          <p:cNvSpPr/>
          <p:nvPr/>
        </p:nvSpPr>
        <p:spPr>
          <a:xfrm>
            <a:off x="4466916" y="4060407"/>
            <a:ext cx="839106" cy="24821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76469459-EE87-90CD-0C3D-940BFD1A00D9}"/>
                  </a:ext>
                </a:extLst>
              </p:cNvPr>
              <p:cNvSpPr txBox="1"/>
              <p:nvPr/>
            </p:nvSpPr>
            <p:spPr>
              <a:xfrm>
                <a:off x="5630353" y="3718120"/>
                <a:ext cx="5353049" cy="93126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nary>
                        <m:naryPr>
                          <m:chr m:val="∑"/>
                          <m:ctrlPr>
                            <a:rPr lang="en-US" altLang="zh-CN" sz="1600" i="1" smtClean="0">
                              <a:latin typeface="Cambria Math" panose="02040503050406030204" pitchFamily="18" charset="0"/>
                            </a:rPr>
                          </m:ctrlPr>
                        </m:naryPr>
                        <m:sub>
                          <m:r>
                            <m:rPr>
                              <m:brk m:alnAt="23"/>
                            </m:rPr>
                            <a:rPr lang="en-US" altLang="zh-CN" sz="1600" b="0" i="1" smtClean="0">
                              <a:latin typeface="Cambria Math" panose="02040503050406030204" pitchFamily="18" charset="0"/>
                            </a:rPr>
                            <m:t>𝑘</m:t>
                          </m:r>
                          <m:r>
                            <a:rPr lang="en-US" altLang="zh-CN" sz="1600" b="0" i="1" smtClean="0">
                              <a:latin typeface="Cambria Math" panose="02040503050406030204" pitchFamily="18" charset="0"/>
                            </a:rPr>
                            <m:t>=1</m:t>
                          </m:r>
                        </m:sub>
                        <m:sup>
                          <m:r>
                            <a:rPr lang="en-US" altLang="zh-CN" sz="1600" b="0" i="1" smtClean="0">
                              <a:latin typeface="Cambria Math" panose="02040503050406030204" pitchFamily="18" charset="0"/>
                            </a:rPr>
                            <m:t>𝑚</m:t>
                          </m:r>
                        </m:sup>
                        <m:e>
                          <m:sSup>
                            <m:sSupPr>
                              <m:ctrlPr>
                                <a:rPr lang="en-US" altLang="zh-CN" sz="1600" i="1" smtClean="0">
                                  <a:latin typeface="Cambria Math" panose="02040503050406030204" pitchFamily="18" charset="0"/>
                                  <a:ea typeface="Cambria Math" panose="02040503050406030204" pitchFamily="18" charset="0"/>
                                </a:rPr>
                              </m:ctrlPr>
                            </m:sSupPr>
                            <m:e>
                              <m:d>
                                <m:dPr>
                                  <m:ctrlPr>
                                    <a:rPr lang="en-US" altLang="zh-CN" sz="1600" i="1">
                                      <a:latin typeface="Cambria Math" panose="02040503050406030204" pitchFamily="18" charset="0"/>
                                    </a:rPr>
                                  </m:ctrlPr>
                                </m:dPr>
                                <m:e>
                                  <m:nary>
                                    <m:naryPr>
                                      <m:chr m:val="∑"/>
                                      <m:ctrlPr>
                                        <a:rPr lang="en-US" altLang="zh-CN" sz="1600" i="1">
                                          <a:latin typeface="Cambria Math" panose="02040503050406030204" pitchFamily="18" charset="0"/>
                                        </a:rPr>
                                      </m:ctrlPr>
                                    </m:naryPr>
                                    <m:sub>
                                      <m:r>
                                        <m:rPr>
                                          <m:brk m:alnAt="23"/>
                                        </m:rPr>
                                        <a:rPr lang="en-US" altLang="zh-CN" sz="1600" i="1">
                                          <a:latin typeface="Cambria Math" panose="02040503050406030204" pitchFamily="18" charset="0"/>
                                        </a:rPr>
                                        <m:t>𝑗</m:t>
                                      </m:r>
                                      <m:r>
                                        <a:rPr lang="en-US" altLang="zh-CN" sz="1600" i="1">
                                          <a:latin typeface="Cambria Math" panose="02040503050406030204" pitchFamily="18" charset="0"/>
                                        </a:rPr>
                                        <m:t>=0</m:t>
                                      </m:r>
                                    </m:sub>
                                    <m:sup>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𝑀</m:t>
                                          </m:r>
                                        </m:e>
                                        <m:sub>
                                          <m:r>
                                            <a:rPr lang="en-US" altLang="zh-CN" sz="1600" i="1">
                                              <a:latin typeface="Cambria Math" panose="02040503050406030204" pitchFamily="18" charset="0"/>
                                            </a:rPr>
                                            <m:t>𝑘</m:t>
                                          </m:r>
                                        </m:sub>
                                      </m:sSub>
                                    </m:sup>
                                    <m:e>
                                      <m:sSup>
                                        <m:sSupPr>
                                          <m:ctrlPr>
                                            <a:rPr lang="en-US" altLang="zh-CN" sz="1600" i="1">
                                              <a:latin typeface="Cambria Math" panose="02040503050406030204" pitchFamily="18" charset="0"/>
                                            </a:rPr>
                                          </m:ctrlPr>
                                        </m:sSupPr>
                                        <m:e>
                                          <m:r>
                                            <a:rPr lang="en-US" altLang="zh-CN" sz="1600" i="1">
                                              <a:latin typeface="Cambria Math" panose="02040503050406030204" pitchFamily="18" charset="0"/>
                                            </a:rPr>
                                            <m:t>2</m:t>
                                          </m:r>
                                        </m:e>
                                        <m:sup>
                                          <m:r>
                                            <a:rPr lang="en-US" altLang="zh-CN" sz="1600" i="1">
                                              <a:latin typeface="Cambria Math" panose="02040503050406030204" pitchFamily="18" charset="0"/>
                                            </a:rPr>
                                            <m:t>𝑗</m:t>
                                          </m:r>
                                        </m:sup>
                                      </m:sSup>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𝑦</m:t>
                                          </m:r>
                                        </m:e>
                                        <m:sub>
                                          <m:r>
                                            <a:rPr lang="en-US" altLang="zh-CN" sz="1600" i="1">
                                              <a:latin typeface="Cambria Math" panose="02040503050406030204" pitchFamily="18" charset="0"/>
                                            </a:rPr>
                                            <m:t>𝑗</m:t>
                                          </m:r>
                                        </m:sub>
                                      </m:sSub>
                                    </m:e>
                                  </m:nary>
                                  <m:r>
                                    <a:rPr lang="en-US" altLang="zh-CN" sz="1600" i="1">
                                      <a:latin typeface="Cambria Math" panose="02040503050406030204" pitchFamily="18" charset="0"/>
                                    </a:rPr>
                                    <m:t>+</m:t>
                                  </m:r>
                                  <m:d>
                                    <m:dPr>
                                      <m:ctrlPr>
                                        <a:rPr lang="en-US" altLang="zh-CN" sz="1600" i="1">
                                          <a:latin typeface="Cambria Math" panose="02040503050406030204" pitchFamily="18" charset="0"/>
                                        </a:rPr>
                                      </m:ctrlPr>
                                    </m:dPr>
                                    <m:e>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𝑊</m:t>
                                          </m:r>
                                        </m:e>
                                        <m:sub>
                                          <m:r>
                                            <a:rPr lang="en-US" altLang="zh-CN" sz="1600" i="1">
                                              <a:latin typeface="Cambria Math" panose="02040503050406030204" pitchFamily="18" charset="0"/>
                                            </a:rPr>
                                            <m:t>𝑘</m:t>
                                          </m:r>
                                        </m:sub>
                                      </m:sSub>
                                      <m:r>
                                        <a:rPr lang="en-US" altLang="zh-CN" sz="1600" i="1">
                                          <a:latin typeface="Cambria Math" panose="02040503050406030204" pitchFamily="18" charset="0"/>
                                        </a:rPr>
                                        <m:t>+1−</m:t>
                                      </m:r>
                                      <m:sSup>
                                        <m:sSupPr>
                                          <m:ctrlPr>
                                            <a:rPr lang="en-US" altLang="zh-CN" sz="1600" i="1">
                                              <a:latin typeface="Cambria Math" panose="02040503050406030204" pitchFamily="18" charset="0"/>
                                            </a:rPr>
                                          </m:ctrlPr>
                                        </m:sSupPr>
                                        <m:e>
                                          <m:r>
                                            <a:rPr lang="en-US" altLang="zh-CN" sz="1600" i="1">
                                              <a:latin typeface="Cambria Math" panose="02040503050406030204" pitchFamily="18" charset="0"/>
                                            </a:rPr>
                                            <m:t>2</m:t>
                                          </m:r>
                                        </m:e>
                                        <m:sup>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𝑀</m:t>
                                              </m:r>
                                            </m:e>
                                            <m:sub>
                                              <m:r>
                                                <a:rPr lang="en-US" altLang="zh-CN" sz="1600" i="1">
                                                  <a:latin typeface="Cambria Math" panose="02040503050406030204" pitchFamily="18" charset="0"/>
                                                </a:rPr>
                                                <m:t>𝑘</m:t>
                                              </m:r>
                                            </m:sub>
                                          </m:sSub>
                                        </m:sup>
                                      </m:sSup>
                                    </m:e>
                                  </m:d>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𝑦</m:t>
                                      </m:r>
                                    </m:e>
                                    <m:sub>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𝑀</m:t>
                                          </m:r>
                                        </m:e>
                                        <m:sub>
                                          <m:r>
                                            <a:rPr lang="en-US" altLang="zh-CN" sz="1600" i="1">
                                              <a:latin typeface="Cambria Math" panose="02040503050406030204" pitchFamily="18" charset="0"/>
                                            </a:rPr>
                                            <m:t>𝑘</m:t>
                                          </m:r>
                                        </m:sub>
                                      </m:sSub>
                                    </m:sub>
                                  </m:sSub>
                                  <m:r>
                                    <a:rPr lang="en-US" altLang="zh-CN" sz="1600" i="1">
                                      <a:latin typeface="Cambria Math" panose="02040503050406030204" pitchFamily="18" charset="0"/>
                                    </a:rPr>
                                    <m:t>−</m:t>
                                  </m:r>
                                  <m:nary>
                                    <m:naryPr>
                                      <m:chr m:val="∑"/>
                                      <m:ctrlPr>
                                        <a:rPr lang="en-US" altLang="zh-CN" sz="1600" i="1">
                                          <a:latin typeface="Cambria Math" panose="02040503050406030204" pitchFamily="18" charset="0"/>
                                        </a:rPr>
                                      </m:ctrlPr>
                                    </m:naryPr>
                                    <m:sub>
                                      <m:r>
                                        <m:rPr>
                                          <m:brk m:alnAt="23"/>
                                        </m:rPr>
                                        <a:rPr lang="en-US" altLang="zh-CN" sz="1600" i="1">
                                          <a:latin typeface="Cambria Math" panose="02040503050406030204" pitchFamily="18" charset="0"/>
                                        </a:rPr>
                                        <m:t>𝑖</m:t>
                                      </m:r>
                                      <m:r>
                                        <a:rPr lang="en-US" altLang="zh-CN" sz="1600" i="1">
                                          <a:latin typeface="Cambria Math" panose="02040503050406030204" pitchFamily="18" charset="0"/>
                                        </a:rPr>
                                        <m:t>=1</m:t>
                                      </m:r>
                                    </m:sub>
                                    <m:sup>
                                      <m:r>
                                        <a:rPr lang="en-US" altLang="zh-CN" sz="1600" i="1">
                                          <a:latin typeface="Cambria Math" panose="02040503050406030204" pitchFamily="18" charset="0"/>
                                        </a:rPr>
                                        <m:t>𝑛</m:t>
                                      </m:r>
                                    </m:sup>
                                    <m:e>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𝑤</m:t>
                                          </m:r>
                                        </m:e>
                                        <m:sub>
                                          <m:r>
                                            <a:rPr lang="en-US" altLang="zh-CN" sz="1600" i="1">
                                              <a:latin typeface="Cambria Math" panose="02040503050406030204" pitchFamily="18" charset="0"/>
                                            </a:rPr>
                                            <m:t>𝑖</m:t>
                                          </m:r>
                                          <m:r>
                                            <a:rPr lang="en-US" altLang="zh-CN" sz="1600" i="1">
                                              <a:latin typeface="Cambria Math" panose="02040503050406030204" pitchFamily="18" charset="0"/>
                                            </a:rPr>
                                            <m:t>,</m:t>
                                          </m:r>
                                          <m:r>
                                            <a:rPr lang="en-US" altLang="zh-CN" sz="1600" i="1">
                                              <a:latin typeface="Cambria Math" panose="02040503050406030204" pitchFamily="18" charset="0"/>
                                            </a:rPr>
                                            <m:t>𝑘</m:t>
                                          </m:r>
                                        </m:sub>
                                      </m:sSub>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𝑥</m:t>
                                          </m:r>
                                        </m:e>
                                        <m:sub>
                                          <m:r>
                                            <a:rPr lang="en-US" altLang="zh-CN" sz="1600" i="1">
                                              <a:latin typeface="Cambria Math" panose="02040503050406030204" pitchFamily="18" charset="0"/>
                                            </a:rPr>
                                            <m:t>𝑖</m:t>
                                          </m:r>
                                        </m:sub>
                                      </m:sSub>
                                    </m:e>
                                  </m:nary>
                                </m:e>
                              </m:d>
                            </m:e>
                            <m:sup>
                              <m:r>
                                <a:rPr lang="en-US" altLang="zh-CN" sz="1600" b="0" i="1" smtClean="0">
                                  <a:latin typeface="Cambria Math" panose="02040503050406030204" pitchFamily="18" charset="0"/>
                                  <a:ea typeface="Cambria Math" panose="02040503050406030204" pitchFamily="18" charset="0"/>
                                </a:rPr>
                                <m:t>2</m:t>
                              </m:r>
                            </m:sup>
                          </m:sSup>
                        </m:e>
                      </m:nary>
                    </m:oMath>
                  </m:oMathPara>
                </a14:m>
                <a:endParaRPr lang="zh-CN" altLang="en-US" sz="1600" dirty="0"/>
              </a:p>
            </p:txBody>
          </p:sp>
        </mc:Choice>
        <mc:Fallback xmlns="">
          <p:sp>
            <p:nvSpPr>
              <p:cNvPr id="12" name="文本框 11">
                <a:extLst>
                  <a:ext uri="{FF2B5EF4-FFF2-40B4-BE49-F238E27FC236}">
                    <a16:creationId xmlns:a16="http://schemas.microsoft.com/office/drawing/2014/main" id="{76469459-EE87-90CD-0C3D-940BFD1A00D9}"/>
                  </a:ext>
                </a:extLst>
              </p:cNvPr>
              <p:cNvSpPr txBox="1">
                <a:spLocks noRot="1" noChangeAspect="1" noMove="1" noResize="1" noEditPoints="1" noAdjustHandles="1" noChangeArrowheads="1" noChangeShapeType="1" noTextEdit="1"/>
              </p:cNvSpPr>
              <p:nvPr/>
            </p:nvSpPr>
            <p:spPr>
              <a:xfrm>
                <a:off x="5630353" y="3718120"/>
                <a:ext cx="5353049" cy="931268"/>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84AFCA55-2B64-1018-56FA-82621642F219}"/>
                  </a:ext>
                </a:extLst>
              </p:cNvPr>
              <p:cNvSpPr txBox="1"/>
              <p:nvPr/>
            </p:nvSpPr>
            <p:spPr>
              <a:xfrm>
                <a:off x="657282" y="4990159"/>
                <a:ext cx="6991522" cy="1504514"/>
              </a:xfrm>
              <a:prstGeom prst="rect">
                <a:avLst/>
              </a:prstGeom>
              <a:noFill/>
            </p:spPr>
            <p:txBody>
              <a:bodyPr wrap="square">
                <a:spAutoFit/>
              </a:bodyPr>
              <a:lstStyle/>
              <a:p>
                <a:r>
                  <a:rPr lang="ja-JP" altLang="en-US" sz="1600" dirty="0"/>
                  <a:t>通常は最小化する問題なので</a:t>
                </a:r>
                <a:endParaRPr lang="en-US" altLang="ja-JP" sz="1600" dirty="0"/>
              </a:p>
              <a:p>
                <a:r>
                  <a:rPr lang="ja-JP" altLang="en-US" sz="1600" dirty="0"/>
                  <a:t>目的関数　＋</a:t>
                </a:r>
                <a14:m>
                  <m:oMath xmlns:m="http://schemas.openxmlformats.org/officeDocument/2006/math">
                    <m:r>
                      <a:rPr lang="en-US" altLang="ja-JP" sz="1600" b="0" i="1" smtClean="0">
                        <a:solidFill>
                          <a:srgbClr val="FF0000"/>
                        </a:solidFill>
                        <a:latin typeface="Cambria Math" panose="02040503050406030204" pitchFamily="18" charset="0"/>
                      </a:rPr>
                      <m:t>𝑤</m:t>
                    </m:r>
                    <m:r>
                      <a:rPr lang="en-US" altLang="ja-JP" sz="1600" b="0" i="1" smtClean="0">
                        <a:solidFill>
                          <a:srgbClr val="FF0000"/>
                        </a:solidFill>
                        <a:latin typeface="Cambria Math" panose="02040503050406030204" pitchFamily="18" charset="0"/>
                      </a:rPr>
                      <m:t> </m:t>
                    </m:r>
                  </m:oMath>
                </a14:m>
                <a:r>
                  <a:rPr lang="en-US" altLang="ja-JP" sz="1600" dirty="0"/>
                  <a:t>* </a:t>
                </a:r>
                <a:r>
                  <a:rPr lang="ja-JP" altLang="en-US" sz="1600" dirty="0">
                    <a:solidFill>
                      <a:srgbClr val="00B050"/>
                    </a:solidFill>
                  </a:rPr>
                  <a:t>制約条件から変換された</a:t>
                </a:r>
                <a:r>
                  <a:rPr lang="en-US" altLang="ja-JP" sz="1600" dirty="0">
                    <a:solidFill>
                      <a:srgbClr val="00B050"/>
                    </a:solidFill>
                  </a:rPr>
                  <a:t>QUBO</a:t>
                </a:r>
                <a:endParaRPr lang="en-US" altLang="ja-JP" sz="1600" dirty="0"/>
              </a:p>
              <a:p>
                <a:pPr/>
                <a14:m>
                  <m:oMathPara xmlns:m="http://schemas.openxmlformats.org/officeDocument/2006/math">
                    <m:oMathParaPr>
                      <m:jc m:val="centerGroup"/>
                    </m:oMathParaPr>
                    <m:oMath xmlns:m="http://schemas.openxmlformats.org/officeDocument/2006/math">
                      <m:r>
                        <a:rPr lang="en-US" altLang="ja-JP" sz="1600" b="0" i="1" smtClean="0">
                          <a:solidFill>
                            <a:srgbClr val="FF0000"/>
                          </a:solidFill>
                          <a:latin typeface="Cambria Math" panose="02040503050406030204" pitchFamily="18" charset="0"/>
                        </a:rPr>
                        <m:t>−</m:t>
                      </m:r>
                      <m:nary>
                        <m:naryPr>
                          <m:chr m:val="∑"/>
                          <m:ctrlPr>
                            <a:rPr lang="en-US" altLang="ja-JP" sz="1600" b="0" i="1" smtClean="0">
                              <a:latin typeface="Cambria Math" panose="02040503050406030204" pitchFamily="18" charset="0"/>
                            </a:rPr>
                          </m:ctrlPr>
                        </m:naryPr>
                        <m:sub>
                          <m:r>
                            <m:rPr>
                              <m:brk m:alnAt="23"/>
                            </m:rPr>
                            <a:rPr lang="en-US" altLang="ja-JP" sz="1600" b="0" i="1" smtClean="0">
                              <a:latin typeface="Cambria Math" panose="02040503050406030204" pitchFamily="18" charset="0"/>
                            </a:rPr>
                            <m:t>𝑖</m:t>
                          </m:r>
                          <m:r>
                            <a:rPr lang="en-US" altLang="ja-JP" sz="1600" b="0" i="1" smtClean="0">
                              <a:latin typeface="Cambria Math" panose="02040503050406030204" pitchFamily="18" charset="0"/>
                            </a:rPr>
                            <m:t>=1</m:t>
                          </m:r>
                        </m:sub>
                        <m:sup>
                          <m:r>
                            <a:rPr lang="en-US" altLang="ja-JP" sz="1600" b="0" i="1" smtClean="0">
                              <a:latin typeface="Cambria Math" panose="02040503050406030204" pitchFamily="18" charset="0"/>
                            </a:rPr>
                            <m:t>𝑛</m:t>
                          </m:r>
                        </m:sup>
                        <m:e>
                          <m:sSub>
                            <m:sSubPr>
                              <m:ctrlPr>
                                <a:rPr lang="en-US" altLang="ja-JP" sz="1600" b="0" i="1" smtClean="0">
                                  <a:latin typeface="Cambria Math" panose="02040503050406030204" pitchFamily="18" charset="0"/>
                                </a:rPr>
                              </m:ctrlPr>
                            </m:sSubPr>
                            <m:e>
                              <m:r>
                                <a:rPr lang="en-US" altLang="ja-JP" sz="1600" b="0" i="1" smtClean="0">
                                  <a:latin typeface="Cambria Math" panose="02040503050406030204" pitchFamily="18" charset="0"/>
                                </a:rPr>
                                <m:t>𝑝</m:t>
                              </m:r>
                            </m:e>
                            <m:sub>
                              <m:r>
                                <a:rPr lang="en-US" altLang="ja-JP" sz="1600" b="0" i="1" smtClean="0">
                                  <a:latin typeface="Cambria Math" panose="02040503050406030204" pitchFamily="18" charset="0"/>
                                </a:rPr>
                                <m:t>𝑖</m:t>
                              </m:r>
                            </m:sub>
                          </m:sSub>
                          <m:sSub>
                            <m:sSubPr>
                              <m:ctrlPr>
                                <a:rPr lang="en-US" altLang="ja-JP" sz="1600" b="0" i="1" smtClean="0">
                                  <a:latin typeface="Cambria Math" panose="02040503050406030204" pitchFamily="18" charset="0"/>
                                </a:rPr>
                              </m:ctrlPr>
                            </m:sSubPr>
                            <m:e>
                              <m:r>
                                <a:rPr lang="en-US" altLang="ja-JP" sz="1600" b="0" i="1" smtClean="0">
                                  <a:latin typeface="Cambria Math" panose="02040503050406030204" pitchFamily="18" charset="0"/>
                                </a:rPr>
                                <m:t>𝑥</m:t>
                              </m:r>
                            </m:e>
                            <m:sub>
                              <m:r>
                                <a:rPr lang="en-US" altLang="ja-JP" sz="1600" b="0" i="1" smtClean="0">
                                  <a:latin typeface="Cambria Math" panose="02040503050406030204" pitchFamily="18" charset="0"/>
                                </a:rPr>
                                <m:t>𝑖</m:t>
                              </m:r>
                            </m:sub>
                          </m:sSub>
                        </m:e>
                      </m:nary>
                      <m:r>
                        <a:rPr lang="en-US" altLang="ja-JP" sz="1600" b="0" i="1" smtClean="0">
                          <a:latin typeface="Cambria Math" panose="02040503050406030204" pitchFamily="18" charset="0"/>
                        </a:rPr>
                        <m:t>+</m:t>
                      </m:r>
                      <m:r>
                        <a:rPr lang="en-US" altLang="ja-JP" sz="1600" b="0" i="1" smtClean="0">
                          <a:solidFill>
                            <a:srgbClr val="FF0000"/>
                          </a:solidFill>
                          <a:latin typeface="Cambria Math" panose="02040503050406030204" pitchFamily="18" charset="0"/>
                        </a:rPr>
                        <m:t>𝑤</m:t>
                      </m:r>
                      <m:d>
                        <m:dPr>
                          <m:ctrlPr>
                            <a:rPr lang="en-US" altLang="ja-JP" sz="1600" b="0" i="1" smtClean="0">
                              <a:latin typeface="Cambria Math" panose="02040503050406030204" pitchFamily="18" charset="0"/>
                            </a:rPr>
                          </m:ctrlPr>
                        </m:dPr>
                        <m:e>
                          <m:nary>
                            <m:naryPr>
                              <m:chr m:val="∑"/>
                              <m:ctrlPr>
                                <a:rPr lang="en-US" altLang="zh-CN" sz="1600" i="1" smtClean="0">
                                  <a:solidFill>
                                    <a:srgbClr val="00B050"/>
                                  </a:solidFill>
                                  <a:latin typeface="Cambria Math" panose="02040503050406030204" pitchFamily="18" charset="0"/>
                                </a:rPr>
                              </m:ctrlPr>
                            </m:naryPr>
                            <m:sub>
                              <m:r>
                                <m:rPr>
                                  <m:brk m:alnAt="23"/>
                                </m:rPr>
                                <a:rPr lang="en-US" altLang="zh-CN" sz="1600" i="1">
                                  <a:solidFill>
                                    <a:srgbClr val="00B050"/>
                                  </a:solidFill>
                                  <a:latin typeface="Cambria Math" panose="02040503050406030204" pitchFamily="18" charset="0"/>
                                </a:rPr>
                                <m:t>𝑘</m:t>
                              </m:r>
                              <m:r>
                                <a:rPr lang="en-US" altLang="zh-CN" sz="1600" i="1">
                                  <a:solidFill>
                                    <a:srgbClr val="00B050"/>
                                  </a:solidFill>
                                  <a:latin typeface="Cambria Math" panose="02040503050406030204" pitchFamily="18" charset="0"/>
                                </a:rPr>
                                <m:t>=1</m:t>
                              </m:r>
                            </m:sub>
                            <m:sup>
                              <m:r>
                                <a:rPr lang="en-US" altLang="zh-CN" sz="1600" i="1">
                                  <a:solidFill>
                                    <a:srgbClr val="00B050"/>
                                  </a:solidFill>
                                  <a:latin typeface="Cambria Math" panose="02040503050406030204" pitchFamily="18" charset="0"/>
                                </a:rPr>
                                <m:t>𝑚</m:t>
                              </m:r>
                            </m:sup>
                            <m:e>
                              <m:sSup>
                                <m:sSupPr>
                                  <m:ctrlPr>
                                    <a:rPr lang="en-US" altLang="zh-CN" sz="1600" i="1">
                                      <a:solidFill>
                                        <a:srgbClr val="00B050"/>
                                      </a:solidFill>
                                      <a:latin typeface="Cambria Math" panose="02040503050406030204" pitchFamily="18" charset="0"/>
                                      <a:ea typeface="Cambria Math" panose="02040503050406030204" pitchFamily="18" charset="0"/>
                                    </a:rPr>
                                  </m:ctrlPr>
                                </m:sSupPr>
                                <m:e>
                                  <m:d>
                                    <m:dPr>
                                      <m:ctrlPr>
                                        <a:rPr lang="en-US" altLang="zh-CN" sz="1600" i="1">
                                          <a:solidFill>
                                            <a:srgbClr val="00B050"/>
                                          </a:solidFill>
                                          <a:latin typeface="Cambria Math" panose="02040503050406030204" pitchFamily="18" charset="0"/>
                                        </a:rPr>
                                      </m:ctrlPr>
                                    </m:dPr>
                                    <m:e>
                                      <m:nary>
                                        <m:naryPr>
                                          <m:chr m:val="∑"/>
                                          <m:ctrlPr>
                                            <a:rPr lang="en-US" altLang="zh-CN" sz="1600" i="1">
                                              <a:solidFill>
                                                <a:srgbClr val="00B050"/>
                                              </a:solidFill>
                                              <a:latin typeface="Cambria Math" panose="02040503050406030204" pitchFamily="18" charset="0"/>
                                            </a:rPr>
                                          </m:ctrlPr>
                                        </m:naryPr>
                                        <m:sub>
                                          <m:r>
                                            <m:rPr>
                                              <m:brk m:alnAt="23"/>
                                            </m:rPr>
                                            <a:rPr lang="en-US" altLang="zh-CN" sz="1600" i="1">
                                              <a:solidFill>
                                                <a:srgbClr val="00B050"/>
                                              </a:solidFill>
                                              <a:latin typeface="Cambria Math" panose="02040503050406030204" pitchFamily="18" charset="0"/>
                                            </a:rPr>
                                            <m:t>𝑗</m:t>
                                          </m:r>
                                          <m:r>
                                            <a:rPr lang="en-US" altLang="zh-CN" sz="1600" i="1">
                                              <a:solidFill>
                                                <a:srgbClr val="00B050"/>
                                              </a:solidFill>
                                              <a:latin typeface="Cambria Math" panose="02040503050406030204" pitchFamily="18" charset="0"/>
                                            </a:rPr>
                                            <m:t>=0</m:t>
                                          </m:r>
                                        </m:sub>
                                        <m:sup>
                                          <m:sSub>
                                            <m:sSubPr>
                                              <m:ctrlPr>
                                                <a:rPr lang="en-US" altLang="zh-CN" sz="1600" i="1">
                                                  <a:solidFill>
                                                    <a:srgbClr val="00B050"/>
                                                  </a:solidFill>
                                                  <a:latin typeface="Cambria Math" panose="02040503050406030204" pitchFamily="18" charset="0"/>
                                                </a:rPr>
                                              </m:ctrlPr>
                                            </m:sSubPr>
                                            <m:e>
                                              <m:r>
                                                <a:rPr lang="en-US" altLang="zh-CN" sz="1600" i="1">
                                                  <a:solidFill>
                                                    <a:srgbClr val="00B050"/>
                                                  </a:solidFill>
                                                  <a:latin typeface="Cambria Math" panose="02040503050406030204" pitchFamily="18" charset="0"/>
                                                </a:rPr>
                                                <m:t>𝑀</m:t>
                                              </m:r>
                                            </m:e>
                                            <m:sub>
                                              <m:r>
                                                <a:rPr lang="en-US" altLang="zh-CN" sz="1600" i="1">
                                                  <a:solidFill>
                                                    <a:srgbClr val="00B050"/>
                                                  </a:solidFill>
                                                  <a:latin typeface="Cambria Math" panose="02040503050406030204" pitchFamily="18" charset="0"/>
                                                </a:rPr>
                                                <m:t>𝑘</m:t>
                                              </m:r>
                                            </m:sub>
                                          </m:sSub>
                                        </m:sup>
                                        <m:e>
                                          <m:sSup>
                                            <m:sSupPr>
                                              <m:ctrlPr>
                                                <a:rPr lang="en-US" altLang="zh-CN" sz="1600" i="1">
                                                  <a:solidFill>
                                                    <a:srgbClr val="00B050"/>
                                                  </a:solidFill>
                                                  <a:latin typeface="Cambria Math" panose="02040503050406030204" pitchFamily="18" charset="0"/>
                                                </a:rPr>
                                              </m:ctrlPr>
                                            </m:sSupPr>
                                            <m:e>
                                              <m:r>
                                                <a:rPr lang="en-US" altLang="zh-CN" sz="1600" i="1">
                                                  <a:solidFill>
                                                    <a:srgbClr val="00B050"/>
                                                  </a:solidFill>
                                                  <a:latin typeface="Cambria Math" panose="02040503050406030204" pitchFamily="18" charset="0"/>
                                                </a:rPr>
                                                <m:t>2</m:t>
                                              </m:r>
                                            </m:e>
                                            <m:sup>
                                              <m:r>
                                                <a:rPr lang="en-US" altLang="zh-CN" sz="1600" i="1">
                                                  <a:solidFill>
                                                    <a:srgbClr val="00B050"/>
                                                  </a:solidFill>
                                                  <a:latin typeface="Cambria Math" panose="02040503050406030204" pitchFamily="18" charset="0"/>
                                                </a:rPr>
                                                <m:t>𝑗</m:t>
                                              </m:r>
                                            </m:sup>
                                          </m:sSup>
                                          <m:sSub>
                                            <m:sSubPr>
                                              <m:ctrlPr>
                                                <a:rPr lang="en-US" altLang="zh-CN" sz="1600" i="1">
                                                  <a:solidFill>
                                                    <a:srgbClr val="00B050"/>
                                                  </a:solidFill>
                                                  <a:latin typeface="Cambria Math" panose="02040503050406030204" pitchFamily="18" charset="0"/>
                                                </a:rPr>
                                              </m:ctrlPr>
                                            </m:sSubPr>
                                            <m:e>
                                              <m:r>
                                                <a:rPr lang="en-US" altLang="zh-CN" sz="1600" i="1">
                                                  <a:solidFill>
                                                    <a:srgbClr val="00B050"/>
                                                  </a:solidFill>
                                                  <a:latin typeface="Cambria Math" panose="02040503050406030204" pitchFamily="18" charset="0"/>
                                                </a:rPr>
                                                <m:t>𝑦</m:t>
                                              </m:r>
                                            </m:e>
                                            <m:sub>
                                              <m:r>
                                                <a:rPr lang="en-US" altLang="zh-CN" sz="1600" i="1">
                                                  <a:solidFill>
                                                    <a:srgbClr val="00B050"/>
                                                  </a:solidFill>
                                                  <a:latin typeface="Cambria Math" panose="02040503050406030204" pitchFamily="18" charset="0"/>
                                                </a:rPr>
                                                <m:t>𝑗</m:t>
                                              </m:r>
                                            </m:sub>
                                          </m:sSub>
                                        </m:e>
                                      </m:nary>
                                      <m:r>
                                        <a:rPr lang="en-US" altLang="zh-CN" sz="1600" i="1">
                                          <a:solidFill>
                                            <a:srgbClr val="00B050"/>
                                          </a:solidFill>
                                          <a:latin typeface="Cambria Math" panose="02040503050406030204" pitchFamily="18" charset="0"/>
                                        </a:rPr>
                                        <m:t>+</m:t>
                                      </m:r>
                                      <m:d>
                                        <m:dPr>
                                          <m:ctrlPr>
                                            <a:rPr lang="en-US" altLang="zh-CN" sz="1600" i="1">
                                              <a:solidFill>
                                                <a:srgbClr val="00B050"/>
                                              </a:solidFill>
                                              <a:latin typeface="Cambria Math" panose="02040503050406030204" pitchFamily="18" charset="0"/>
                                            </a:rPr>
                                          </m:ctrlPr>
                                        </m:dPr>
                                        <m:e>
                                          <m:sSub>
                                            <m:sSubPr>
                                              <m:ctrlPr>
                                                <a:rPr lang="en-US" altLang="zh-CN" sz="1600" i="1">
                                                  <a:solidFill>
                                                    <a:srgbClr val="00B050"/>
                                                  </a:solidFill>
                                                  <a:latin typeface="Cambria Math" panose="02040503050406030204" pitchFamily="18" charset="0"/>
                                                </a:rPr>
                                              </m:ctrlPr>
                                            </m:sSubPr>
                                            <m:e>
                                              <m:r>
                                                <a:rPr lang="en-US" altLang="zh-CN" sz="1600" i="1">
                                                  <a:solidFill>
                                                    <a:srgbClr val="00B050"/>
                                                  </a:solidFill>
                                                  <a:latin typeface="Cambria Math" panose="02040503050406030204" pitchFamily="18" charset="0"/>
                                                </a:rPr>
                                                <m:t>𝑊</m:t>
                                              </m:r>
                                            </m:e>
                                            <m:sub>
                                              <m:r>
                                                <a:rPr lang="en-US" altLang="zh-CN" sz="1600" i="1">
                                                  <a:solidFill>
                                                    <a:srgbClr val="00B050"/>
                                                  </a:solidFill>
                                                  <a:latin typeface="Cambria Math" panose="02040503050406030204" pitchFamily="18" charset="0"/>
                                                </a:rPr>
                                                <m:t>𝑘</m:t>
                                              </m:r>
                                            </m:sub>
                                          </m:sSub>
                                          <m:r>
                                            <a:rPr lang="en-US" altLang="zh-CN" sz="1600" i="1">
                                              <a:solidFill>
                                                <a:srgbClr val="00B050"/>
                                              </a:solidFill>
                                              <a:latin typeface="Cambria Math" panose="02040503050406030204" pitchFamily="18" charset="0"/>
                                            </a:rPr>
                                            <m:t>+1−</m:t>
                                          </m:r>
                                          <m:sSup>
                                            <m:sSupPr>
                                              <m:ctrlPr>
                                                <a:rPr lang="en-US" altLang="zh-CN" sz="1600" i="1">
                                                  <a:solidFill>
                                                    <a:srgbClr val="00B050"/>
                                                  </a:solidFill>
                                                  <a:latin typeface="Cambria Math" panose="02040503050406030204" pitchFamily="18" charset="0"/>
                                                </a:rPr>
                                              </m:ctrlPr>
                                            </m:sSupPr>
                                            <m:e>
                                              <m:r>
                                                <a:rPr lang="en-US" altLang="zh-CN" sz="1600" i="1">
                                                  <a:solidFill>
                                                    <a:srgbClr val="00B050"/>
                                                  </a:solidFill>
                                                  <a:latin typeface="Cambria Math" panose="02040503050406030204" pitchFamily="18" charset="0"/>
                                                </a:rPr>
                                                <m:t>2</m:t>
                                              </m:r>
                                            </m:e>
                                            <m:sup>
                                              <m:sSub>
                                                <m:sSubPr>
                                                  <m:ctrlPr>
                                                    <a:rPr lang="en-US" altLang="zh-CN" sz="1600" i="1">
                                                      <a:solidFill>
                                                        <a:srgbClr val="00B050"/>
                                                      </a:solidFill>
                                                      <a:latin typeface="Cambria Math" panose="02040503050406030204" pitchFamily="18" charset="0"/>
                                                    </a:rPr>
                                                  </m:ctrlPr>
                                                </m:sSubPr>
                                                <m:e>
                                                  <m:r>
                                                    <a:rPr lang="en-US" altLang="zh-CN" sz="1600" i="1">
                                                      <a:solidFill>
                                                        <a:srgbClr val="00B050"/>
                                                      </a:solidFill>
                                                      <a:latin typeface="Cambria Math" panose="02040503050406030204" pitchFamily="18" charset="0"/>
                                                    </a:rPr>
                                                    <m:t>𝑀</m:t>
                                                  </m:r>
                                                </m:e>
                                                <m:sub>
                                                  <m:r>
                                                    <a:rPr lang="en-US" altLang="zh-CN" sz="1600" i="1">
                                                      <a:solidFill>
                                                        <a:srgbClr val="00B050"/>
                                                      </a:solidFill>
                                                      <a:latin typeface="Cambria Math" panose="02040503050406030204" pitchFamily="18" charset="0"/>
                                                    </a:rPr>
                                                    <m:t>𝑘</m:t>
                                                  </m:r>
                                                </m:sub>
                                              </m:sSub>
                                            </m:sup>
                                          </m:sSup>
                                        </m:e>
                                      </m:d>
                                      <m:sSub>
                                        <m:sSubPr>
                                          <m:ctrlPr>
                                            <a:rPr lang="en-US" altLang="zh-CN" sz="1600" i="1">
                                              <a:solidFill>
                                                <a:srgbClr val="00B050"/>
                                              </a:solidFill>
                                              <a:latin typeface="Cambria Math" panose="02040503050406030204" pitchFamily="18" charset="0"/>
                                            </a:rPr>
                                          </m:ctrlPr>
                                        </m:sSubPr>
                                        <m:e>
                                          <m:r>
                                            <a:rPr lang="en-US" altLang="zh-CN" sz="1600" i="1">
                                              <a:solidFill>
                                                <a:srgbClr val="00B050"/>
                                              </a:solidFill>
                                              <a:latin typeface="Cambria Math" panose="02040503050406030204" pitchFamily="18" charset="0"/>
                                            </a:rPr>
                                            <m:t>𝑦</m:t>
                                          </m:r>
                                        </m:e>
                                        <m:sub>
                                          <m:sSub>
                                            <m:sSubPr>
                                              <m:ctrlPr>
                                                <a:rPr lang="en-US" altLang="zh-CN" sz="1600" i="1">
                                                  <a:solidFill>
                                                    <a:srgbClr val="00B050"/>
                                                  </a:solidFill>
                                                  <a:latin typeface="Cambria Math" panose="02040503050406030204" pitchFamily="18" charset="0"/>
                                                </a:rPr>
                                              </m:ctrlPr>
                                            </m:sSubPr>
                                            <m:e>
                                              <m:r>
                                                <a:rPr lang="en-US" altLang="zh-CN" sz="1600" i="1">
                                                  <a:solidFill>
                                                    <a:srgbClr val="00B050"/>
                                                  </a:solidFill>
                                                  <a:latin typeface="Cambria Math" panose="02040503050406030204" pitchFamily="18" charset="0"/>
                                                </a:rPr>
                                                <m:t>𝑀</m:t>
                                              </m:r>
                                            </m:e>
                                            <m:sub>
                                              <m:r>
                                                <a:rPr lang="en-US" altLang="zh-CN" sz="1600" i="1">
                                                  <a:solidFill>
                                                    <a:srgbClr val="00B050"/>
                                                  </a:solidFill>
                                                  <a:latin typeface="Cambria Math" panose="02040503050406030204" pitchFamily="18" charset="0"/>
                                                </a:rPr>
                                                <m:t>𝑘</m:t>
                                              </m:r>
                                            </m:sub>
                                          </m:sSub>
                                        </m:sub>
                                      </m:sSub>
                                      <m:r>
                                        <a:rPr lang="en-US" altLang="zh-CN" sz="1600" i="1">
                                          <a:solidFill>
                                            <a:srgbClr val="00B050"/>
                                          </a:solidFill>
                                          <a:latin typeface="Cambria Math" panose="02040503050406030204" pitchFamily="18" charset="0"/>
                                        </a:rPr>
                                        <m:t>−</m:t>
                                      </m:r>
                                      <m:nary>
                                        <m:naryPr>
                                          <m:chr m:val="∑"/>
                                          <m:ctrlPr>
                                            <a:rPr lang="en-US" altLang="zh-CN" sz="1600" i="1">
                                              <a:solidFill>
                                                <a:srgbClr val="00B050"/>
                                              </a:solidFill>
                                              <a:latin typeface="Cambria Math" panose="02040503050406030204" pitchFamily="18" charset="0"/>
                                            </a:rPr>
                                          </m:ctrlPr>
                                        </m:naryPr>
                                        <m:sub>
                                          <m:r>
                                            <m:rPr>
                                              <m:brk m:alnAt="23"/>
                                            </m:rPr>
                                            <a:rPr lang="en-US" altLang="zh-CN" sz="1600" i="1">
                                              <a:solidFill>
                                                <a:srgbClr val="00B050"/>
                                              </a:solidFill>
                                              <a:latin typeface="Cambria Math" panose="02040503050406030204" pitchFamily="18" charset="0"/>
                                            </a:rPr>
                                            <m:t>𝑖</m:t>
                                          </m:r>
                                          <m:r>
                                            <a:rPr lang="en-US" altLang="zh-CN" sz="1600" i="1">
                                              <a:solidFill>
                                                <a:srgbClr val="00B050"/>
                                              </a:solidFill>
                                              <a:latin typeface="Cambria Math" panose="02040503050406030204" pitchFamily="18" charset="0"/>
                                            </a:rPr>
                                            <m:t>=1</m:t>
                                          </m:r>
                                        </m:sub>
                                        <m:sup>
                                          <m:r>
                                            <a:rPr lang="en-US" altLang="zh-CN" sz="1600" i="1">
                                              <a:solidFill>
                                                <a:srgbClr val="00B050"/>
                                              </a:solidFill>
                                              <a:latin typeface="Cambria Math" panose="02040503050406030204" pitchFamily="18" charset="0"/>
                                            </a:rPr>
                                            <m:t>𝑛</m:t>
                                          </m:r>
                                        </m:sup>
                                        <m:e>
                                          <m:sSub>
                                            <m:sSubPr>
                                              <m:ctrlPr>
                                                <a:rPr lang="en-US" altLang="zh-CN" sz="1600" i="1">
                                                  <a:solidFill>
                                                    <a:srgbClr val="00B050"/>
                                                  </a:solidFill>
                                                  <a:latin typeface="Cambria Math" panose="02040503050406030204" pitchFamily="18" charset="0"/>
                                                </a:rPr>
                                              </m:ctrlPr>
                                            </m:sSubPr>
                                            <m:e>
                                              <m:r>
                                                <a:rPr lang="en-US" altLang="zh-CN" sz="1600" i="1">
                                                  <a:solidFill>
                                                    <a:srgbClr val="00B050"/>
                                                  </a:solidFill>
                                                  <a:latin typeface="Cambria Math" panose="02040503050406030204" pitchFamily="18" charset="0"/>
                                                </a:rPr>
                                                <m:t>𝑤</m:t>
                                              </m:r>
                                            </m:e>
                                            <m:sub>
                                              <m:r>
                                                <a:rPr lang="en-US" altLang="zh-CN" sz="1600" i="1">
                                                  <a:solidFill>
                                                    <a:srgbClr val="00B050"/>
                                                  </a:solidFill>
                                                  <a:latin typeface="Cambria Math" panose="02040503050406030204" pitchFamily="18" charset="0"/>
                                                </a:rPr>
                                                <m:t>𝑖</m:t>
                                              </m:r>
                                              <m:r>
                                                <a:rPr lang="en-US" altLang="zh-CN" sz="1600" i="1">
                                                  <a:solidFill>
                                                    <a:srgbClr val="00B050"/>
                                                  </a:solidFill>
                                                  <a:latin typeface="Cambria Math" panose="02040503050406030204" pitchFamily="18" charset="0"/>
                                                </a:rPr>
                                                <m:t>,</m:t>
                                              </m:r>
                                              <m:r>
                                                <a:rPr lang="en-US" altLang="zh-CN" sz="1600" i="1">
                                                  <a:solidFill>
                                                    <a:srgbClr val="00B050"/>
                                                  </a:solidFill>
                                                  <a:latin typeface="Cambria Math" panose="02040503050406030204" pitchFamily="18" charset="0"/>
                                                </a:rPr>
                                                <m:t>𝑘</m:t>
                                              </m:r>
                                            </m:sub>
                                          </m:sSub>
                                          <m:sSub>
                                            <m:sSubPr>
                                              <m:ctrlPr>
                                                <a:rPr lang="en-US" altLang="zh-CN" sz="1600" i="1">
                                                  <a:solidFill>
                                                    <a:srgbClr val="00B050"/>
                                                  </a:solidFill>
                                                  <a:latin typeface="Cambria Math" panose="02040503050406030204" pitchFamily="18" charset="0"/>
                                                </a:rPr>
                                              </m:ctrlPr>
                                            </m:sSubPr>
                                            <m:e>
                                              <m:r>
                                                <a:rPr lang="en-US" altLang="zh-CN" sz="1600" i="1">
                                                  <a:solidFill>
                                                    <a:srgbClr val="00B050"/>
                                                  </a:solidFill>
                                                  <a:latin typeface="Cambria Math" panose="02040503050406030204" pitchFamily="18" charset="0"/>
                                                </a:rPr>
                                                <m:t>𝑥</m:t>
                                              </m:r>
                                            </m:e>
                                            <m:sub>
                                              <m:r>
                                                <a:rPr lang="en-US" altLang="zh-CN" sz="1600" i="1">
                                                  <a:solidFill>
                                                    <a:srgbClr val="00B050"/>
                                                  </a:solidFill>
                                                  <a:latin typeface="Cambria Math" panose="02040503050406030204" pitchFamily="18" charset="0"/>
                                                </a:rPr>
                                                <m:t>𝑖</m:t>
                                              </m:r>
                                            </m:sub>
                                          </m:sSub>
                                        </m:e>
                                      </m:nary>
                                    </m:e>
                                  </m:d>
                                </m:e>
                                <m:sup>
                                  <m:r>
                                    <a:rPr lang="en-US" altLang="zh-CN" sz="1600" i="1">
                                      <a:solidFill>
                                        <a:srgbClr val="00B050"/>
                                      </a:solidFill>
                                      <a:latin typeface="Cambria Math" panose="02040503050406030204" pitchFamily="18" charset="0"/>
                                      <a:ea typeface="Cambria Math" panose="02040503050406030204" pitchFamily="18" charset="0"/>
                                    </a:rPr>
                                    <m:t>2</m:t>
                                  </m:r>
                                </m:sup>
                              </m:sSup>
                            </m:e>
                          </m:nary>
                        </m:e>
                      </m:d>
                    </m:oMath>
                  </m:oMathPara>
                </a14:m>
                <a:endParaRPr lang="zh-CN" altLang="en-US" sz="1600" dirty="0"/>
              </a:p>
            </p:txBody>
          </p:sp>
        </mc:Choice>
        <mc:Fallback xmlns="">
          <p:sp>
            <p:nvSpPr>
              <p:cNvPr id="14" name="文本框 13">
                <a:extLst>
                  <a:ext uri="{FF2B5EF4-FFF2-40B4-BE49-F238E27FC236}">
                    <a16:creationId xmlns:a16="http://schemas.microsoft.com/office/drawing/2014/main" id="{84AFCA55-2B64-1018-56FA-82621642F219}"/>
                  </a:ext>
                </a:extLst>
              </p:cNvPr>
              <p:cNvSpPr txBox="1">
                <a:spLocks noRot="1" noChangeAspect="1" noMove="1" noResize="1" noEditPoints="1" noAdjustHandles="1" noChangeArrowheads="1" noChangeShapeType="1" noTextEdit="1"/>
              </p:cNvSpPr>
              <p:nvPr/>
            </p:nvSpPr>
            <p:spPr>
              <a:xfrm>
                <a:off x="657282" y="4990159"/>
                <a:ext cx="6991522" cy="1504514"/>
              </a:xfrm>
              <a:prstGeom prst="rect">
                <a:avLst/>
              </a:prstGeom>
              <a:blipFill>
                <a:blip r:embed="rId6"/>
                <a:stretch>
                  <a:fillRect l="-523" t="-122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1851477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B6E63BE0-41B0-D57E-83CC-FD72E86CDDD2}"/>
              </a:ext>
            </a:extLst>
          </p:cNvPr>
          <p:cNvSpPr/>
          <p:nvPr/>
        </p:nvSpPr>
        <p:spPr>
          <a:xfrm>
            <a:off x="600365" y="830339"/>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63F05CBC-F035-ABE3-FD33-789197C7B356}"/>
              </a:ext>
            </a:extLst>
          </p:cNvPr>
          <p:cNvSpPr>
            <a:spLocks noGrp="1"/>
          </p:cNvSpPr>
          <p:nvPr>
            <p:ph type="title"/>
          </p:nvPr>
        </p:nvSpPr>
        <p:spPr>
          <a:xfrm>
            <a:off x="600364" y="121911"/>
            <a:ext cx="10532995" cy="598978"/>
          </a:xfrm>
        </p:spPr>
        <p:txBody>
          <a:bodyPr>
            <a:normAutofit fontScale="90000"/>
          </a:bodyPr>
          <a:lstStyle/>
          <a:p>
            <a:r>
              <a:rPr kumimoji="1" lang="ja-JP" altLang="en-US" b="1" dirty="0"/>
              <a:t>もくじ</a:t>
            </a:r>
          </a:p>
        </p:txBody>
      </p:sp>
      <p:sp>
        <p:nvSpPr>
          <p:cNvPr id="2" name="文本框 1">
            <a:extLst>
              <a:ext uri="{FF2B5EF4-FFF2-40B4-BE49-F238E27FC236}">
                <a16:creationId xmlns:a16="http://schemas.microsoft.com/office/drawing/2014/main" id="{04E95D66-F50E-FE40-7960-D2AD707F480B}"/>
              </a:ext>
            </a:extLst>
          </p:cNvPr>
          <p:cNvSpPr txBox="1"/>
          <p:nvPr/>
        </p:nvSpPr>
        <p:spPr>
          <a:xfrm>
            <a:off x="600364" y="995207"/>
            <a:ext cx="3874779" cy="5478423"/>
          </a:xfrm>
          <a:prstGeom prst="rect">
            <a:avLst/>
          </a:prstGeom>
          <a:noFill/>
        </p:spPr>
        <p:txBody>
          <a:bodyPr wrap="square" rtlCol="0">
            <a:spAutoFit/>
          </a:bodyPr>
          <a:lstStyle/>
          <a:p>
            <a:r>
              <a:rPr lang="en-US" altLang="zh-CN" sz="1400" dirty="0">
                <a:solidFill>
                  <a:schemeClr val="bg1">
                    <a:lumMod val="65000"/>
                  </a:schemeClr>
                </a:solidFill>
              </a:rPr>
              <a:t>ABSTRACT</a:t>
            </a:r>
          </a:p>
          <a:p>
            <a:endParaRPr lang="en-US" altLang="zh-CN" sz="1400" dirty="0">
              <a:solidFill>
                <a:schemeClr val="bg1">
                  <a:lumMod val="50000"/>
                </a:schemeClr>
              </a:solidFill>
            </a:endParaRPr>
          </a:p>
          <a:p>
            <a:r>
              <a:rPr lang="en-US" altLang="zh-CN" sz="1400" dirty="0">
                <a:solidFill>
                  <a:schemeClr val="bg1">
                    <a:lumMod val="65000"/>
                  </a:schemeClr>
                </a:solidFill>
              </a:rPr>
              <a:t>1. INTRODUCTION</a:t>
            </a:r>
          </a:p>
          <a:p>
            <a:endParaRPr lang="en-US" altLang="zh-CN" sz="1400" dirty="0">
              <a:solidFill>
                <a:schemeClr val="bg1">
                  <a:lumMod val="65000"/>
                </a:schemeClr>
              </a:solidFill>
            </a:endParaRPr>
          </a:p>
          <a:p>
            <a:r>
              <a:rPr lang="en-US" altLang="zh-CN" sz="1400" dirty="0">
                <a:solidFill>
                  <a:schemeClr val="bg1">
                    <a:lumMod val="65000"/>
                  </a:schemeClr>
                </a:solidFill>
              </a:rPr>
              <a:t>2. PRELIMINARIES</a:t>
            </a:r>
          </a:p>
          <a:p>
            <a:r>
              <a:rPr lang="en-US" altLang="zh-CN" sz="1400" dirty="0">
                <a:solidFill>
                  <a:schemeClr val="bg1">
                    <a:lumMod val="65000"/>
                  </a:schemeClr>
                </a:solidFill>
              </a:rPr>
              <a:t>   </a:t>
            </a:r>
            <a:r>
              <a:rPr lang="en-US" altLang="zh-CN" sz="1400" dirty="0"/>
              <a:t> </a:t>
            </a:r>
            <a:r>
              <a:rPr lang="en-US" altLang="zh-CN" sz="1400" dirty="0">
                <a:solidFill>
                  <a:schemeClr val="bg1">
                    <a:lumMod val="65000"/>
                  </a:schemeClr>
                </a:solidFill>
              </a:rPr>
              <a:t>2.1 Overview of the Digital Annealer</a:t>
            </a:r>
          </a:p>
          <a:p>
            <a:endParaRPr lang="en-US" altLang="zh-CN" sz="1400" dirty="0">
              <a:solidFill>
                <a:schemeClr val="bg1">
                  <a:lumMod val="65000"/>
                </a:schemeClr>
              </a:solidFill>
            </a:endParaRPr>
          </a:p>
          <a:p>
            <a:r>
              <a:rPr lang="en-US" altLang="zh-CN" sz="1400" dirty="0">
                <a:solidFill>
                  <a:schemeClr val="bg1">
                    <a:lumMod val="65000"/>
                  </a:schemeClr>
                </a:solidFill>
              </a:rPr>
              <a:t>3. EXACT PENALTY METHODS</a:t>
            </a:r>
          </a:p>
          <a:p>
            <a:r>
              <a:rPr lang="en-US" altLang="zh-CN" sz="1400" dirty="0">
                <a:solidFill>
                  <a:schemeClr val="bg1">
                    <a:lumMod val="65000"/>
                  </a:schemeClr>
                </a:solidFill>
              </a:rPr>
              <a:t>    3.1 Sum of Coefficients Absolute Values</a:t>
            </a:r>
          </a:p>
          <a:p>
            <a:r>
              <a:rPr lang="en-US" altLang="zh-CN" sz="1400" dirty="0">
                <a:solidFill>
                  <a:schemeClr val="bg1">
                    <a:lumMod val="65000"/>
                  </a:schemeClr>
                </a:solidFill>
              </a:rPr>
              <a:t>    3.2 </a:t>
            </a:r>
            <a:r>
              <a:rPr lang="en-US" altLang="zh-CN" sz="1400" dirty="0" err="1">
                <a:solidFill>
                  <a:schemeClr val="bg1">
                    <a:lumMod val="65000"/>
                  </a:schemeClr>
                </a:solidFill>
              </a:rPr>
              <a:t>Posiform-negaform</a:t>
            </a:r>
            <a:endParaRPr lang="en-US" altLang="zh-CN" sz="1400" dirty="0">
              <a:solidFill>
                <a:schemeClr val="bg1">
                  <a:lumMod val="65000"/>
                </a:schemeClr>
              </a:solidFill>
            </a:endParaRPr>
          </a:p>
          <a:p>
            <a:r>
              <a:rPr lang="en-US" altLang="zh-CN" sz="1400" dirty="0">
                <a:solidFill>
                  <a:schemeClr val="bg1">
                    <a:lumMod val="65000"/>
                  </a:schemeClr>
                </a:solidFill>
              </a:rPr>
              <a:t>    3.3 Verma-Lewis</a:t>
            </a:r>
          </a:p>
          <a:p>
            <a:endParaRPr lang="en-US" altLang="zh-CN" sz="1400" dirty="0">
              <a:solidFill>
                <a:schemeClr val="bg1">
                  <a:lumMod val="65000"/>
                </a:schemeClr>
              </a:solidFill>
            </a:endParaRPr>
          </a:p>
          <a:p>
            <a:r>
              <a:rPr lang="en-US" altLang="zh-CN" sz="1400" dirty="0">
                <a:solidFill>
                  <a:schemeClr val="bg1">
                    <a:lumMod val="65000"/>
                  </a:schemeClr>
                </a:solidFill>
              </a:rPr>
              <a:t>4. SEQUENTIAL PENALTY METHODS</a:t>
            </a:r>
          </a:p>
          <a:p>
            <a:r>
              <a:rPr lang="en-US" altLang="zh-CN" sz="1400" dirty="0">
                <a:solidFill>
                  <a:schemeClr val="bg1">
                    <a:lumMod val="65000"/>
                  </a:schemeClr>
                </a:solidFill>
              </a:rPr>
              <a:t>    4.1 Sequential Penalty Method</a:t>
            </a:r>
          </a:p>
          <a:p>
            <a:r>
              <a:rPr lang="en-US" altLang="zh-CN" sz="1400" dirty="0">
                <a:solidFill>
                  <a:schemeClr val="bg1">
                    <a:lumMod val="65000"/>
                  </a:schemeClr>
                </a:solidFill>
              </a:rPr>
              <a:t>    4.2 Scaled-sequential Penalty Method</a:t>
            </a:r>
          </a:p>
          <a:p>
            <a:r>
              <a:rPr lang="en-US" altLang="zh-CN" sz="1400" dirty="0">
                <a:solidFill>
                  <a:schemeClr val="bg1">
                    <a:lumMod val="65000"/>
                  </a:schemeClr>
                </a:solidFill>
              </a:rPr>
              <a:t>    4.3 Binary Search Penalty Method</a:t>
            </a:r>
          </a:p>
          <a:p>
            <a:endParaRPr lang="en-US" altLang="zh-CN" sz="1400" dirty="0">
              <a:solidFill>
                <a:schemeClr val="bg1">
                  <a:lumMod val="65000"/>
                </a:schemeClr>
              </a:solidFill>
            </a:endParaRPr>
          </a:p>
          <a:p>
            <a:r>
              <a:rPr lang="en-US" altLang="zh-CN" sz="1400" dirty="0">
                <a:solidFill>
                  <a:schemeClr val="bg1">
                    <a:lumMod val="65000"/>
                  </a:schemeClr>
                </a:solidFill>
              </a:rPr>
              <a:t>5. FORMULATION OF QUBO PROBLEMS</a:t>
            </a:r>
          </a:p>
          <a:p>
            <a:r>
              <a:rPr lang="en-US" altLang="zh-CN" sz="1400" dirty="0">
                <a:solidFill>
                  <a:schemeClr val="bg1">
                    <a:lumMod val="65000"/>
                  </a:schemeClr>
                </a:solidFill>
              </a:rPr>
              <a:t>    5.1 Minimum Cut Problem</a:t>
            </a:r>
          </a:p>
          <a:p>
            <a:r>
              <a:rPr lang="en-US" altLang="zh-CN" sz="1400" dirty="0">
                <a:solidFill>
                  <a:schemeClr val="bg1">
                    <a:lumMod val="65000"/>
                  </a:schemeClr>
                </a:solidFill>
              </a:rPr>
              <a:t>    5.2 Travelling Salesman Problem</a:t>
            </a:r>
          </a:p>
          <a:p>
            <a:r>
              <a:rPr lang="en-US" altLang="zh-CN" sz="1400" dirty="0">
                <a:solidFill>
                  <a:schemeClr val="bg1">
                    <a:lumMod val="65000"/>
                  </a:schemeClr>
                </a:solidFill>
              </a:rPr>
              <a:t>    5.3 Multi-dimensional 0-1 Knapsack Problem</a:t>
            </a:r>
          </a:p>
          <a:p>
            <a:endParaRPr lang="en-US" altLang="zh-CN" sz="1400" dirty="0">
              <a:solidFill>
                <a:schemeClr val="bg1">
                  <a:lumMod val="65000"/>
                </a:schemeClr>
              </a:solidFill>
            </a:endParaRPr>
          </a:p>
          <a:p>
            <a:r>
              <a:rPr lang="en-US" altLang="zh-CN" sz="1400" dirty="0"/>
              <a:t>6. EXPERIMENTAL SETTINGS</a:t>
            </a:r>
          </a:p>
          <a:p>
            <a:r>
              <a:rPr lang="en-US" altLang="zh-CN" sz="1400" dirty="0">
                <a:solidFill>
                  <a:schemeClr val="bg1">
                    <a:lumMod val="65000"/>
                  </a:schemeClr>
                </a:solidFill>
              </a:rPr>
              <a:t>    </a:t>
            </a:r>
            <a:r>
              <a:rPr lang="en-US" altLang="zh-CN" sz="1400" dirty="0"/>
              <a:t>6.1 Parameter Setting</a:t>
            </a:r>
          </a:p>
          <a:p>
            <a:r>
              <a:rPr lang="en-US" altLang="zh-CN" sz="1400" dirty="0"/>
              <a:t>    6.2 Performance Measures</a:t>
            </a:r>
          </a:p>
        </p:txBody>
      </p:sp>
      <p:sp>
        <p:nvSpPr>
          <p:cNvPr id="10" name="文本框 9">
            <a:extLst>
              <a:ext uri="{FF2B5EF4-FFF2-40B4-BE49-F238E27FC236}">
                <a16:creationId xmlns:a16="http://schemas.microsoft.com/office/drawing/2014/main" id="{6890892A-8DF5-1708-BC41-1052D154D93A}"/>
              </a:ext>
            </a:extLst>
          </p:cNvPr>
          <p:cNvSpPr txBox="1"/>
          <p:nvPr/>
        </p:nvSpPr>
        <p:spPr>
          <a:xfrm>
            <a:off x="5866861" y="1096332"/>
            <a:ext cx="6096000" cy="1169551"/>
          </a:xfrm>
          <a:prstGeom prst="rect">
            <a:avLst/>
          </a:prstGeom>
          <a:noFill/>
        </p:spPr>
        <p:txBody>
          <a:bodyPr wrap="square">
            <a:spAutoFit/>
          </a:bodyPr>
          <a:lstStyle/>
          <a:p>
            <a:r>
              <a:rPr lang="en-US" altLang="zh-CN" sz="1400" dirty="0">
                <a:solidFill>
                  <a:schemeClr val="bg1">
                    <a:lumMod val="65000"/>
                  </a:schemeClr>
                </a:solidFill>
              </a:rPr>
              <a:t>7. RESULTS</a:t>
            </a:r>
          </a:p>
          <a:p>
            <a:r>
              <a:rPr lang="en-US" altLang="zh-CN" sz="1400" dirty="0">
                <a:solidFill>
                  <a:schemeClr val="bg1">
                    <a:lumMod val="65000"/>
                  </a:schemeClr>
                </a:solidFill>
              </a:rPr>
              <a:t>    7.1 Results for Exact Penalty Methods</a:t>
            </a:r>
          </a:p>
          <a:p>
            <a:r>
              <a:rPr lang="en-US" altLang="zh-CN" sz="1400" dirty="0">
                <a:solidFill>
                  <a:schemeClr val="bg1">
                    <a:lumMod val="65000"/>
                  </a:schemeClr>
                </a:solidFill>
              </a:rPr>
              <a:t>    7.2 Results for Sequential Penalty Methods</a:t>
            </a:r>
          </a:p>
          <a:p>
            <a:endParaRPr lang="en-US" altLang="zh-CN" sz="1400" dirty="0">
              <a:solidFill>
                <a:schemeClr val="bg1">
                  <a:lumMod val="65000"/>
                </a:schemeClr>
              </a:solidFill>
            </a:endParaRPr>
          </a:p>
          <a:p>
            <a:r>
              <a:rPr lang="en-US" altLang="zh-CN" sz="1400" dirty="0">
                <a:solidFill>
                  <a:schemeClr val="bg1">
                    <a:lumMod val="65000"/>
                  </a:schemeClr>
                </a:solidFill>
              </a:rPr>
              <a:t>8. CONCLUSIONS</a:t>
            </a:r>
            <a:endParaRPr lang="zh-CN" altLang="en-US" sz="1400" dirty="0">
              <a:solidFill>
                <a:schemeClr val="bg1">
                  <a:lumMod val="65000"/>
                </a:schemeClr>
              </a:solidFill>
            </a:endParaRPr>
          </a:p>
        </p:txBody>
      </p:sp>
    </p:spTree>
    <p:extLst>
      <p:ext uri="{BB962C8B-B14F-4D97-AF65-F5344CB8AC3E}">
        <p14:creationId xmlns:p14="http://schemas.microsoft.com/office/powerpoint/2010/main" val="42515635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B6E63BE0-41B0-D57E-83CC-FD72E86CDDD2}"/>
              </a:ext>
            </a:extLst>
          </p:cNvPr>
          <p:cNvSpPr/>
          <p:nvPr/>
        </p:nvSpPr>
        <p:spPr>
          <a:xfrm>
            <a:off x="600365" y="830339"/>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63F05CBC-F035-ABE3-FD33-789197C7B356}"/>
              </a:ext>
            </a:extLst>
          </p:cNvPr>
          <p:cNvSpPr>
            <a:spLocks noGrp="1"/>
          </p:cNvSpPr>
          <p:nvPr>
            <p:ph type="title"/>
          </p:nvPr>
        </p:nvSpPr>
        <p:spPr>
          <a:xfrm>
            <a:off x="600364" y="121911"/>
            <a:ext cx="10532995" cy="598978"/>
          </a:xfrm>
        </p:spPr>
        <p:txBody>
          <a:bodyPr>
            <a:normAutofit fontScale="90000"/>
          </a:bodyPr>
          <a:lstStyle/>
          <a:p>
            <a:r>
              <a:rPr kumimoji="1" lang="ja-JP" altLang="en-US" b="1" dirty="0"/>
              <a:t>もくじ</a:t>
            </a:r>
          </a:p>
        </p:txBody>
      </p:sp>
      <p:sp>
        <p:nvSpPr>
          <p:cNvPr id="3" name="文本框 2">
            <a:extLst>
              <a:ext uri="{FF2B5EF4-FFF2-40B4-BE49-F238E27FC236}">
                <a16:creationId xmlns:a16="http://schemas.microsoft.com/office/drawing/2014/main" id="{A75862C5-DC89-9243-F108-F7EC51638506}"/>
              </a:ext>
            </a:extLst>
          </p:cNvPr>
          <p:cNvSpPr txBox="1"/>
          <p:nvPr/>
        </p:nvSpPr>
        <p:spPr>
          <a:xfrm>
            <a:off x="600364" y="1335891"/>
            <a:ext cx="5044786" cy="3970318"/>
          </a:xfrm>
          <a:prstGeom prst="rect">
            <a:avLst/>
          </a:prstGeom>
          <a:noFill/>
        </p:spPr>
        <p:txBody>
          <a:bodyPr wrap="square" rtlCol="0">
            <a:spAutoFit/>
          </a:bodyPr>
          <a:lstStyle/>
          <a:p>
            <a:r>
              <a:rPr lang="en-US" altLang="zh-CN" sz="1400" dirty="0">
                <a:solidFill>
                  <a:schemeClr val="bg1">
                    <a:lumMod val="75000"/>
                  </a:schemeClr>
                </a:solidFill>
              </a:rPr>
              <a:t>ABSTRACT</a:t>
            </a:r>
          </a:p>
          <a:p>
            <a:endParaRPr lang="en-US" altLang="zh-CN" sz="1400" dirty="0"/>
          </a:p>
          <a:p>
            <a:r>
              <a:rPr lang="en-US" altLang="zh-CN" sz="1400" dirty="0"/>
              <a:t>Ⅰ. INTRODUCTION</a:t>
            </a:r>
          </a:p>
          <a:p>
            <a:endParaRPr lang="en-US" altLang="zh-CN" sz="1400" dirty="0">
              <a:solidFill>
                <a:schemeClr val="bg1">
                  <a:lumMod val="75000"/>
                </a:schemeClr>
              </a:solidFill>
            </a:endParaRPr>
          </a:p>
          <a:p>
            <a:r>
              <a:rPr lang="en-US" altLang="zh-CN" sz="1400" dirty="0">
                <a:solidFill>
                  <a:schemeClr val="bg1">
                    <a:lumMod val="75000"/>
                  </a:schemeClr>
                </a:solidFill>
              </a:rPr>
              <a:t>Ⅱ. METHOD</a:t>
            </a:r>
          </a:p>
          <a:p>
            <a:r>
              <a:rPr lang="en-US" altLang="zh-CN" sz="1400" dirty="0">
                <a:solidFill>
                  <a:schemeClr val="bg1">
                    <a:lumMod val="75000"/>
                  </a:schemeClr>
                </a:solidFill>
              </a:rPr>
              <a:t>    A. The QUBO formulation</a:t>
            </a:r>
          </a:p>
          <a:p>
            <a:r>
              <a:rPr lang="en-US" altLang="zh-CN" sz="1400" dirty="0">
                <a:solidFill>
                  <a:schemeClr val="bg1">
                    <a:lumMod val="75000"/>
                  </a:schemeClr>
                </a:solidFill>
              </a:rPr>
              <a:t>    B. Unbalanced penalization</a:t>
            </a:r>
          </a:p>
          <a:p>
            <a:r>
              <a:rPr lang="en-US" altLang="zh-CN" sz="1400" dirty="0">
                <a:solidFill>
                  <a:schemeClr val="bg1">
                    <a:lumMod val="75000"/>
                  </a:schemeClr>
                </a:solidFill>
              </a:rPr>
              <a:t>    C. Slack variables</a:t>
            </a:r>
          </a:p>
          <a:p>
            <a:r>
              <a:rPr lang="en-US" altLang="zh-CN" sz="1400" dirty="0">
                <a:solidFill>
                  <a:schemeClr val="bg1">
                    <a:lumMod val="75000"/>
                  </a:schemeClr>
                </a:solidFill>
              </a:rPr>
              <a:t>    D. </a:t>
            </a:r>
            <a:r>
              <a:rPr lang="en-US" altLang="zh-CN" sz="1400" dirty="0" err="1">
                <a:solidFill>
                  <a:schemeClr val="bg1">
                    <a:lumMod val="75000"/>
                  </a:schemeClr>
                </a:solidFill>
              </a:rPr>
              <a:t>Ising</a:t>
            </a:r>
            <a:r>
              <a:rPr lang="en-US" altLang="zh-CN" sz="1400" dirty="0">
                <a:solidFill>
                  <a:schemeClr val="bg1">
                    <a:lumMod val="75000"/>
                  </a:schemeClr>
                </a:solidFill>
              </a:rPr>
              <a:t> Hamiltonian </a:t>
            </a:r>
          </a:p>
          <a:p>
            <a:r>
              <a:rPr lang="en-US" altLang="zh-CN" sz="1400" dirty="0">
                <a:solidFill>
                  <a:schemeClr val="bg1">
                    <a:lumMod val="75000"/>
                  </a:schemeClr>
                </a:solidFill>
              </a:rPr>
              <a:t>    E. The traveling sales man problem</a:t>
            </a:r>
          </a:p>
          <a:p>
            <a:endParaRPr lang="en-US" altLang="zh-CN" sz="1400" dirty="0">
              <a:solidFill>
                <a:schemeClr val="bg1">
                  <a:lumMod val="75000"/>
                </a:schemeClr>
              </a:solidFill>
            </a:endParaRPr>
          </a:p>
          <a:p>
            <a:r>
              <a:rPr lang="en-US" altLang="zh-CN" sz="1400" dirty="0">
                <a:solidFill>
                  <a:schemeClr val="bg1">
                    <a:lumMod val="75000"/>
                  </a:schemeClr>
                </a:solidFill>
              </a:rPr>
              <a:t>Ⅲ. RESULTS</a:t>
            </a:r>
          </a:p>
          <a:p>
            <a:r>
              <a:rPr lang="en-US" altLang="zh-CN" sz="1400" dirty="0">
                <a:solidFill>
                  <a:schemeClr val="bg1">
                    <a:lumMod val="75000"/>
                  </a:schemeClr>
                </a:solidFill>
              </a:rPr>
              <a:t>    A. Quantum Annealer: D-Wave Advantage</a:t>
            </a:r>
          </a:p>
          <a:p>
            <a:r>
              <a:rPr lang="en-US" altLang="zh-CN" sz="1400" dirty="0">
                <a:solidFill>
                  <a:schemeClr val="bg1">
                    <a:lumMod val="75000"/>
                  </a:schemeClr>
                </a:solidFill>
              </a:rPr>
              <a:t>    B. Hybrid Solver</a:t>
            </a:r>
          </a:p>
          <a:p>
            <a:r>
              <a:rPr lang="en-US" altLang="zh-CN" sz="1400" dirty="0">
                <a:solidFill>
                  <a:schemeClr val="bg1">
                    <a:lumMod val="75000"/>
                  </a:schemeClr>
                </a:solidFill>
              </a:rPr>
              <a:t>    C. Unbalanced penalization using different solvers</a:t>
            </a:r>
          </a:p>
          <a:p>
            <a:endParaRPr lang="en-US" altLang="zh-CN" sz="1400" dirty="0">
              <a:solidFill>
                <a:schemeClr val="bg1">
                  <a:lumMod val="75000"/>
                </a:schemeClr>
              </a:solidFill>
            </a:endParaRPr>
          </a:p>
          <a:p>
            <a:r>
              <a:rPr lang="en-US" altLang="zh-CN" sz="1400" dirty="0">
                <a:solidFill>
                  <a:schemeClr val="bg1">
                    <a:lumMod val="75000"/>
                  </a:schemeClr>
                </a:solidFill>
              </a:rPr>
              <a:t>Ⅳ. CONCLUSIONS</a:t>
            </a:r>
          </a:p>
          <a:p>
            <a:r>
              <a:rPr lang="en-US" altLang="zh-CN" sz="1400" dirty="0"/>
              <a:t>    </a:t>
            </a:r>
          </a:p>
        </p:txBody>
      </p:sp>
    </p:spTree>
    <p:extLst>
      <p:ext uri="{BB962C8B-B14F-4D97-AF65-F5344CB8AC3E}">
        <p14:creationId xmlns:p14="http://schemas.microsoft.com/office/powerpoint/2010/main" val="92308358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B6E63BE0-41B0-D57E-83CC-FD72E86CDDD2}"/>
              </a:ext>
            </a:extLst>
          </p:cNvPr>
          <p:cNvSpPr/>
          <p:nvPr/>
        </p:nvSpPr>
        <p:spPr>
          <a:xfrm>
            <a:off x="600364" y="992202"/>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63F05CBC-F035-ABE3-FD33-789197C7B356}"/>
              </a:ext>
            </a:extLst>
          </p:cNvPr>
          <p:cNvSpPr>
            <a:spLocks noGrp="1"/>
          </p:cNvSpPr>
          <p:nvPr>
            <p:ph type="title"/>
          </p:nvPr>
        </p:nvSpPr>
        <p:spPr>
          <a:xfrm>
            <a:off x="600364" y="202150"/>
            <a:ext cx="10532995" cy="598978"/>
          </a:xfrm>
        </p:spPr>
        <p:txBody>
          <a:bodyPr>
            <a:normAutofit fontScale="90000"/>
          </a:bodyPr>
          <a:lstStyle/>
          <a:p>
            <a:r>
              <a:rPr lang="en-US" altLang="zh-CN" sz="4400" dirty="0"/>
              <a:t>EXPERIMENTAL SETTINGS</a:t>
            </a:r>
          </a:p>
        </p:txBody>
      </p:sp>
      <p:pic>
        <p:nvPicPr>
          <p:cNvPr id="3" name="图片 2">
            <a:extLst>
              <a:ext uri="{FF2B5EF4-FFF2-40B4-BE49-F238E27FC236}">
                <a16:creationId xmlns:a16="http://schemas.microsoft.com/office/drawing/2014/main" id="{259A14CD-0BF1-C3F8-520E-62E895D75C5A}"/>
              </a:ext>
            </a:extLst>
          </p:cNvPr>
          <p:cNvPicPr>
            <a:picLocks noChangeAspect="1"/>
          </p:cNvPicPr>
          <p:nvPr/>
        </p:nvPicPr>
        <p:blipFill>
          <a:blip r:embed="rId3"/>
          <a:stretch>
            <a:fillRect/>
          </a:stretch>
        </p:blipFill>
        <p:spPr>
          <a:xfrm>
            <a:off x="5063857" y="1512873"/>
            <a:ext cx="5829808" cy="4876670"/>
          </a:xfrm>
          <a:prstGeom prst="rect">
            <a:avLst/>
          </a:prstGeom>
        </p:spPr>
      </p:pic>
      <p:sp>
        <p:nvSpPr>
          <p:cNvPr id="7" name="文本框 6">
            <a:extLst>
              <a:ext uri="{FF2B5EF4-FFF2-40B4-BE49-F238E27FC236}">
                <a16:creationId xmlns:a16="http://schemas.microsoft.com/office/drawing/2014/main" id="{1D2B4DC8-96E5-050C-3864-5C5445F5BCBF}"/>
              </a:ext>
            </a:extLst>
          </p:cNvPr>
          <p:cNvSpPr txBox="1"/>
          <p:nvPr/>
        </p:nvSpPr>
        <p:spPr>
          <a:xfrm>
            <a:off x="600364" y="2505075"/>
            <a:ext cx="3647152" cy="369332"/>
          </a:xfrm>
          <a:prstGeom prst="rect">
            <a:avLst/>
          </a:prstGeom>
          <a:noFill/>
        </p:spPr>
        <p:txBody>
          <a:bodyPr wrap="none" rtlCol="0">
            <a:spAutoFit/>
          </a:bodyPr>
          <a:lstStyle/>
          <a:p>
            <a:r>
              <a:rPr lang="ja-JP" altLang="en-US" dirty="0"/>
              <a:t>本論文で使うインスタンスの情報</a:t>
            </a:r>
            <a:endParaRPr lang="zh-CN" altLang="en-US" dirty="0"/>
          </a:p>
        </p:txBody>
      </p:sp>
      <p:sp>
        <p:nvSpPr>
          <p:cNvPr id="11" name="文本框 10">
            <a:extLst>
              <a:ext uri="{FF2B5EF4-FFF2-40B4-BE49-F238E27FC236}">
                <a16:creationId xmlns:a16="http://schemas.microsoft.com/office/drawing/2014/main" id="{0194B053-D5EF-4DEC-7622-36F488F6F33E}"/>
              </a:ext>
            </a:extLst>
          </p:cNvPr>
          <p:cNvSpPr txBox="1"/>
          <p:nvPr/>
        </p:nvSpPr>
        <p:spPr>
          <a:xfrm>
            <a:off x="504825" y="3669269"/>
            <a:ext cx="5048250" cy="830997"/>
          </a:xfrm>
          <a:prstGeom prst="rect">
            <a:avLst/>
          </a:prstGeom>
          <a:noFill/>
        </p:spPr>
        <p:txBody>
          <a:bodyPr wrap="square">
            <a:spAutoFit/>
          </a:bodyPr>
          <a:lstStyle/>
          <a:p>
            <a:r>
              <a:rPr lang="fr-FR" altLang="zh-CN" sz="1200" b="0" i="1" dirty="0">
                <a:solidFill>
                  <a:srgbClr val="000000"/>
                </a:solidFill>
                <a:effectLst/>
                <a:latin typeface="LinLibertineTI"/>
              </a:rPr>
              <a:t>a</a:t>
            </a:r>
            <a:r>
              <a:rPr lang="fr-FR" altLang="zh-CN" sz="1200" b="0" i="0" dirty="0">
                <a:solidFill>
                  <a:srgbClr val="000000"/>
                </a:solidFill>
                <a:effectLst/>
                <a:latin typeface="LinLibertineT"/>
              </a:rPr>
              <a:t>Source: https://chriswalshaw.co.uk/partition/</a:t>
            </a:r>
            <a:br>
              <a:rPr lang="fr-FR" altLang="zh-CN" sz="1200" b="0" i="0" dirty="0">
                <a:solidFill>
                  <a:srgbClr val="000000"/>
                </a:solidFill>
                <a:effectLst/>
                <a:latin typeface="LinLibertineT"/>
              </a:rPr>
            </a:br>
            <a:r>
              <a:rPr lang="fr-FR" altLang="zh-CN" sz="1200" b="0" i="1" dirty="0">
                <a:solidFill>
                  <a:srgbClr val="000000"/>
                </a:solidFill>
                <a:effectLst/>
                <a:latin typeface="LinLibertineTI"/>
              </a:rPr>
              <a:t>b</a:t>
            </a:r>
            <a:r>
              <a:rPr lang="fr-FR" altLang="zh-CN" sz="1200" b="0" i="0" dirty="0">
                <a:solidFill>
                  <a:srgbClr val="000000"/>
                </a:solidFill>
                <a:effectLst/>
                <a:latin typeface="LinLibertineT"/>
              </a:rPr>
              <a:t>Source: http://people.brunel.ac.uk/~mastjjb/jeb/orlib/files/mknap2.txt</a:t>
            </a:r>
            <a:br>
              <a:rPr lang="fr-FR" altLang="zh-CN" sz="1200" b="0" i="0" dirty="0">
                <a:solidFill>
                  <a:srgbClr val="000000"/>
                </a:solidFill>
                <a:effectLst/>
                <a:latin typeface="LinLibertineT"/>
              </a:rPr>
            </a:br>
            <a:r>
              <a:rPr lang="fr-FR" altLang="zh-CN" sz="1200" b="0" i="1" dirty="0">
                <a:solidFill>
                  <a:srgbClr val="000000"/>
                </a:solidFill>
                <a:effectLst/>
                <a:latin typeface="LinLibertineTI"/>
              </a:rPr>
              <a:t>c</a:t>
            </a:r>
            <a:r>
              <a:rPr lang="fr-FR" altLang="zh-CN" sz="1200" b="0" i="0" dirty="0">
                <a:solidFill>
                  <a:srgbClr val="000000"/>
                </a:solidFill>
                <a:effectLst/>
                <a:latin typeface="LinLibertineT"/>
              </a:rPr>
              <a:t>Source: http://elib.zib.de/pub/mp-testdata/tsp/tsplib/tsplib.html</a:t>
            </a:r>
            <a:r>
              <a:rPr lang="fr-FR" altLang="zh-CN" sz="1200" dirty="0"/>
              <a:t> </a:t>
            </a:r>
            <a:br>
              <a:rPr lang="fr-FR" altLang="zh-CN" sz="1200" dirty="0"/>
            </a:br>
            <a:endParaRPr lang="zh-CN" altLang="en-US" sz="1200" dirty="0"/>
          </a:p>
        </p:txBody>
      </p:sp>
    </p:spTree>
    <p:extLst>
      <p:ext uri="{BB962C8B-B14F-4D97-AF65-F5344CB8AC3E}">
        <p14:creationId xmlns:p14="http://schemas.microsoft.com/office/powerpoint/2010/main" val="300812396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22B5F0EE-DA33-C963-03EF-B035161D02DC}"/>
            </a:ext>
          </a:extLst>
        </p:cNvPr>
        <p:cNvGrpSpPr/>
        <p:nvPr/>
      </p:nvGrpSpPr>
      <p:grpSpPr>
        <a:xfrm>
          <a:off x="0" y="0"/>
          <a:ext cx="0" cy="0"/>
          <a:chOff x="0" y="0"/>
          <a:chExt cx="0" cy="0"/>
        </a:xfrm>
      </p:grpSpPr>
      <p:sp>
        <p:nvSpPr>
          <p:cNvPr id="4" name="矩形: 圆角 3">
            <a:extLst>
              <a:ext uri="{FF2B5EF4-FFF2-40B4-BE49-F238E27FC236}">
                <a16:creationId xmlns:a16="http://schemas.microsoft.com/office/drawing/2014/main" id="{386F92E0-A13B-7808-3873-E8BDF438DA4A}"/>
              </a:ext>
            </a:extLst>
          </p:cNvPr>
          <p:cNvSpPr/>
          <p:nvPr/>
        </p:nvSpPr>
        <p:spPr>
          <a:xfrm>
            <a:off x="600364" y="992202"/>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1438B61F-C924-8988-BEB9-877CD3CFBF04}"/>
              </a:ext>
            </a:extLst>
          </p:cNvPr>
          <p:cNvSpPr>
            <a:spLocks noGrp="1"/>
          </p:cNvSpPr>
          <p:nvPr>
            <p:ph type="title"/>
          </p:nvPr>
        </p:nvSpPr>
        <p:spPr>
          <a:xfrm>
            <a:off x="600364" y="202150"/>
            <a:ext cx="10532995" cy="598978"/>
          </a:xfrm>
        </p:spPr>
        <p:txBody>
          <a:bodyPr>
            <a:normAutofit fontScale="90000"/>
          </a:bodyPr>
          <a:lstStyle/>
          <a:p>
            <a:r>
              <a:rPr lang="en-US" altLang="zh-CN" sz="4400" dirty="0"/>
              <a:t>EXPERIMENTAL SETTINGS</a:t>
            </a:r>
          </a:p>
        </p:txBody>
      </p:sp>
      <p:sp>
        <p:nvSpPr>
          <p:cNvPr id="5" name="文本框 4">
            <a:extLst>
              <a:ext uri="{FF2B5EF4-FFF2-40B4-BE49-F238E27FC236}">
                <a16:creationId xmlns:a16="http://schemas.microsoft.com/office/drawing/2014/main" id="{3A8EE94B-EEDF-4467-5B9E-B5D0315FF7D6}"/>
              </a:ext>
            </a:extLst>
          </p:cNvPr>
          <p:cNvSpPr txBox="1"/>
          <p:nvPr/>
        </p:nvSpPr>
        <p:spPr>
          <a:xfrm>
            <a:off x="104775" y="1859339"/>
            <a:ext cx="5178021" cy="3139321"/>
          </a:xfrm>
          <a:prstGeom prst="rect">
            <a:avLst/>
          </a:prstGeom>
          <a:noFill/>
        </p:spPr>
        <p:txBody>
          <a:bodyPr wrap="none" rtlCol="0">
            <a:spAutoFit/>
          </a:bodyPr>
          <a:lstStyle/>
          <a:p>
            <a:r>
              <a:rPr lang="ja-JP" altLang="en-US" dirty="0"/>
              <a:t>一回の</a:t>
            </a:r>
            <a:r>
              <a:rPr lang="en-US" altLang="zh-CN" dirty="0"/>
              <a:t>DA</a:t>
            </a:r>
            <a:r>
              <a:rPr lang="ja-JP" altLang="en-US" dirty="0"/>
              <a:t>の実行の停止条件：</a:t>
            </a:r>
            <a:endParaRPr lang="en-US" altLang="ja-JP" dirty="0"/>
          </a:p>
          <a:p>
            <a:pPr marL="285750" indent="-285750">
              <a:buFont typeface="Arial" panose="020B0604020202020204" pitchFamily="34" charset="0"/>
              <a:buChar char="•"/>
            </a:pPr>
            <a:r>
              <a:rPr lang="ja-JP" altLang="en-US" dirty="0"/>
              <a:t>エネルギー（コスト）：既知最適解</a:t>
            </a:r>
            <a:endParaRPr lang="en-US" altLang="ja-JP" dirty="0"/>
          </a:p>
          <a:p>
            <a:pPr marL="285750" indent="-285750">
              <a:buFont typeface="Arial" panose="020B0604020202020204" pitchFamily="34" charset="0"/>
              <a:buChar char="•"/>
            </a:pPr>
            <a:r>
              <a:rPr lang="ja-JP" altLang="en-US" dirty="0"/>
              <a:t>実行時間：</a:t>
            </a:r>
            <a:r>
              <a:rPr lang="en-US" altLang="ja-JP" dirty="0"/>
              <a:t>20</a:t>
            </a:r>
            <a:r>
              <a:rPr lang="ja-JP" altLang="en-US" dirty="0"/>
              <a:t>ｓ</a:t>
            </a:r>
            <a:endParaRPr lang="en-US" altLang="ja-JP" dirty="0"/>
          </a:p>
          <a:p>
            <a:endParaRPr lang="en-US" altLang="ja-JP" dirty="0"/>
          </a:p>
          <a:p>
            <a:r>
              <a:rPr lang="en-US" altLang="ja-JP" dirty="0"/>
              <a:t>20</a:t>
            </a:r>
            <a:r>
              <a:rPr lang="ja-JP" altLang="en-US" dirty="0"/>
              <a:t>ｓ以内に既知最適解に到達したら実行終了</a:t>
            </a:r>
            <a:endParaRPr lang="en-US" altLang="ja-JP" dirty="0"/>
          </a:p>
          <a:p>
            <a:r>
              <a:rPr lang="ja-JP" altLang="en-US" dirty="0"/>
              <a:t>到達しなかったら</a:t>
            </a:r>
            <a:r>
              <a:rPr lang="en-US" altLang="ja-JP" dirty="0"/>
              <a:t>20</a:t>
            </a:r>
            <a:r>
              <a:rPr lang="ja-JP" altLang="en-US" dirty="0"/>
              <a:t>ｓで終了する</a:t>
            </a:r>
            <a:endParaRPr lang="en-US" altLang="ja-JP" dirty="0"/>
          </a:p>
          <a:p>
            <a:endParaRPr lang="en-US" altLang="zh-CN" dirty="0"/>
          </a:p>
          <a:p>
            <a:endParaRPr lang="en-US" altLang="zh-CN" dirty="0"/>
          </a:p>
          <a:p>
            <a:r>
              <a:rPr lang="en-US" altLang="zh-CN" b="0" i="0" dirty="0">
                <a:solidFill>
                  <a:srgbClr val="0F0F0F"/>
                </a:solidFill>
                <a:effectLst/>
                <a:latin typeface="Söhne"/>
              </a:rPr>
              <a:t>sequential penalty method</a:t>
            </a:r>
            <a:r>
              <a:rPr lang="ja-JP" altLang="en-US" dirty="0"/>
              <a:t>の実験について</a:t>
            </a:r>
            <a:endParaRPr lang="en-US" altLang="ja-JP" dirty="0"/>
          </a:p>
          <a:p>
            <a:pPr marL="285750" indent="-285750">
              <a:buFont typeface="Arial" panose="020B0604020202020204" pitchFamily="34" charset="0"/>
              <a:buChar char="•"/>
            </a:pPr>
            <a:r>
              <a:rPr lang="ja-JP" altLang="en-US" dirty="0"/>
              <a:t>最大のイテレーション回数：</a:t>
            </a:r>
            <a:r>
              <a:rPr lang="en-US" altLang="ja-JP" dirty="0"/>
              <a:t>10</a:t>
            </a:r>
            <a:r>
              <a:rPr lang="ja-JP" altLang="en-US" dirty="0"/>
              <a:t>回</a:t>
            </a:r>
            <a:endParaRPr lang="en-US" altLang="ja-JP" dirty="0"/>
          </a:p>
          <a:p>
            <a:pPr marL="285750" indent="-285750">
              <a:buFont typeface="Arial" panose="020B0604020202020204" pitchFamily="34" charset="0"/>
              <a:buChar char="•"/>
            </a:pPr>
            <a:r>
              <a:rPr lang="ja-JP" altLang="en-US" dirty="0"/>
              <a:t>各イテレーションで</a:t>
            </a:r>
            <a:r>
              <a:rPr lang="en-US" altLang="ja-JP" dirty="0"/>
              <a:t>DA</a:t>
            </a:r>
            <a:r>
              <a:rPr lang="ja-JP" altLang="en-US" dirty="0"/>
              <a:t>の最大実行回数：</a:t>
            </a:r>
            <a:r>
              <a:rPr lang="en-US" altLang="ja-JP" dirty="0"/>
              <a:t>20</a:t>
            </a:r>
            <a:r>
              <a:rPr lang="ja-JP" altLang="en-US" dirty="0"/>
              <a:t>回</a:t>
            </a:r>
            <a:endParaRPr lang="zh-CN" altLang="en-US" dirty="0"/>
          </a:p>
        </p:txBody>
      </p:sp>
      <p:sp>
        <p:nvSpPr>
          <p:cNvPr id="8" name="文本框 7">
            <a:extLst>
              <a:ext uri="{FF2B5EF4-FFF2-40B4-BE49-F238E27FC236}">
                <a16:creationId xmlns:a16="http://schemas.microsoft.com/office/drawing/2014/main" id="{A420E8C9-6B17-BCA1-DADC-440A23195A3A}"/>
              </a:ext>
            </a:extLst>
          </p:cNvPr>
          <p:cNvSpPr txBox="1"/>
          <p:nvPr/>
        </p:nvSpPr>
        <p:spPr>
          <a:xfrm>
            <a:off x="5674750" y="1926223"/>
            <a:ext cx="6216125" cy="1323439"/>
          </a:xfrm>
          <a:prstGeom prst="rect">
            <a:avLst/>
          </a:prstGeom>
          <a:noFill/>
        </p:spPr>
        <p:txBody>
          <a:bodyPr wrap="none" rtlCol="0">
            <a:spAutoFit/>
          </a:bodyPr>
          <a:lstStyle/>
          <a:p>
            <a:pPr marL="285750" indent="-285750">
              <a:buFont typeface="Arial" panose="020B0604020202020204" pitchFamily="34" charset="0"/>
              <a:buChar char="•"/>
            </a:pPr>
            <a:r>
              <a:rPr lang="en-US" altLang="zh-CN" sz="1600" b="0" i="0" dirty="0">
                <a:solidFill>
                  <a:srgbClr val="0F0F0F"/>
                </a:solidFill>
                <a:effectLst/>
                <a:latin typeface="Söhne"/>
              </a:rPr>
              <a:t>sequential penalty method </a:t>
            </a:r>
            <a:r>
              <a:rPr lang="ja-JP" altLang="en-US" sz="1600" dirty="0"/>
              <a:t>　と　</a:t>
            </a:r>
            <a:r>
              <a:rPr lang="en-US" altLang="zh-CN" sz="1600" dirty="0">
                <a:solidFill>
                  <a:srgbClr val="0F0F0F"/>
                </a:solidFill>
                <a:latin typeface="Söhne"/>
              </a:rPr>
              <a:t>Scaled-sequential Penalty Method</a:t>
            </a:r>
          </a:p>
          <a:p>
            <a:r>
              <a:rPr lang="ja-JP" altLang="en-US" sz="1600" dirty="0"/>
              <a:t>解が実行可能解の場合、実験を終了</a:t>
            </a:r>
            <a:endParaRPr lang="en-US" altLang="ja-JP" sz="1600" dirty="0"/>
          </a:p>
          <a:p>
            <a:endParaRPr lang="en-US" altLang="zh-CN" sz="1600" dirty="0"/>
          </a:p>
          <a:p>
            <a:pPr marL="285750" indent="-285750">
              <a:buFont typeface="Arial" panose="020B0604020202020204" pitchFamily="34" charset="0"/>
              <a:buChar char="•"/>
            </a:pPr>
            <a:r>
              <a:rPr lang="en-US" altLang="zh-CN" sz="1600" dirty="0">
                <a:solidFill>
                  <a:srgbClr val="0F0F0F"/>
                </a:solidFill>
                <a:latin typeface="Söhne"/>
              </a:rPr>
              <a:t>Binary Search Penalty Method</a:t>
            </a:r>
          </a:p>
          <a:p>
            <a:r>
              <a:rPr lang="ja-JP" altLang="en-US" sz="1600" dirty="0">
                <a:solidFill>
                  <a:srgbClr val="0F0F0F"/>
                </a:solidFill>
                <a:latin typeface="Söhne"/>
              </a:rPr>
              <a:t>左右の端点が一つの点になると、実験を終了</a:t>
            </a:r>
            <a:endParaRPr lang="zh-CN" altLang="en-US" sz="1600" dirty="0">
              <a:solidFill>
                <a:srgbClr val="0F0F0F"/>
              </a:solidFill>
              <a:latin typeface="Söhne"/>
            </a:endParaRPr>
          </a:p>
        </p:txBody>
      </p:sp>
    </p:spTree>
    <p:extLst>
      <p:ext uri="{BB962C8B-B14F-4D97-AF65-F5344CB8AC3E}">
        <p14:creationId xmlns:p14="http://schemas.microsoft.com/office/powerpoint/2010/main" val="149832756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599A08C2-76DB-ECC9-145B-644180ACCC4C}"/>
            </a:ext>
          </a:extLst>
        </p:cNvPr>
        <p:cNvGrpSpPr/>
        <p:nvPr/>
      </p:nvGrpSpPr>
      <p:grpSpPr>
        <a:xfrm>
          <a:off x="0" y="0"/>
          <a:ext cx="0" cy="0"/>
          <a:chOff x="0" y="0"/>
          <a:chExt cx="0" cy="0"/>
        </a:xfrm>
      </p:grpSpPr>
      <p:sp>
        <p:nvSpPr>
          <p:cNvPr id="4" name="矩形: 圆角 3">
            <a:extLst>
              <a:ext uri="{FF2B5EF4-FFF2-40B4-BE49-F238E27FC236}">
                <a16:creationId xmlns:a16="http://schemas.microsoft.com/office/drawing/2014/main" id="{11619830-0186-B2FB-FCEF-3BDB57F03E38}"/>
              </a:ext>
            </a:extLst>
          </p:cNvPr>
          <p:cNvSpPr/>
          <p:nvPr/>
        </p:nvSpPr>
        <p:spPr>
          <a:xfrm>
            <a:off x="600364" y="992202"/>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A2EE699F-A363-30E2-11D2-AD3750F05242}"/>
              </a:ext>
            </a:extLst>
          </p:cNvPr>
          <p:cNvSpPr>
            <a:spLocks noGrp="1"/>
          </p:cNvSpPr>
          <p:nvPr>
            <p:ph type="title"/>
          </p:nvPr>
        </p:nvSpPr>
        <p:spPr>
          <a:xfrm>
            <a:off x="600364" y="202150"/>
            <a:ext cx="10532995" cy="598978"/>
          </a:xfrm>
        </p:spPr>
        <p:txBody>
          <a:bodyPr>
            <a:normAutofit fontScale="90000"/>
          </a:bodyPr>
          <a:lstStyle/>
          <a:p>
            <a:r>
              <a:rPr lang="en-US" altLang="zh-CN" sz="4400" dirty="0"/>
              <a:t>EXPERIMENTAL SETTINGS</a:t>
            </a: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E7D56452-99F2-C037-7611-A3EBF3189F63}"/>
                  </a:ext>
                </a:extLst>
              </p:cNvPr>
              <p:cNvSpPr txBox="1"/>
              <p:nvPr/>
            </p:nvSpPr>
            <p:spPr>
              <a:xfrm>
                <a:off x="600364" y="1238694"/>
                <a:ext cx="10334336" cy="4115999"/>
              </a:xfrm>
              <a:prstGeom prst="rect">
                <a:avLst/>
              </a:prstGeom>
              <a:noFill/>
            </p:spPr>
            <p:txBody>
              <a:bodyPr wrap="square" rtlCol="0">
                <a:spAutoFit/>
              </a:bodyPr>
              <a:lstStyle/>
              <a:p>
                <a:pPr marL="285750" indent="-285750">
                  <a:buFont typeface="Arial" panose="020B0604020202020204" pitchFamily="34" charset="0"/>
                  <a:buChar char="•"/>
                </a:pPr>
                <a:r>
                  <a:rPr lang="ja-JP" altLang="en-US" sz="1600" dirty="0"/>
                  <a:t>得られた解の品質を評価するため</a:t>
                </a:r>
                <a:endParaRPr lang="en-US" altLang="ja-JP" sz="1600" dirty="0"/>
              </a:p>
              <a:p>
                <a:r>
                  <a:rPr lang="en-US" altLang="zh-CN" sz="1600" dirty="0"/>
                  <a:t>ARPD</a:t>
                </a:r>
                <a:r>
                  <a:rPr lang="ja-JP" altLang="en-US" sz="1600" dirty="0"/>
                  <a:t>（</a:t>
                </a:r>
                <a:r>
                  <a:rPr lang="en-US" altLang="zh-CN" sz="1600" b="0" i="1" dirty="0">
                    <a:solidFill>
                      <a:srgbClr val="000000"/>
                    </a:solidFill>
                    <a:effectLst/>
                    <a:latin typeface="LinLibertineTI"/>
                  </a:rPr>
                  <a:t>average relative percentage deviation</a:t>
                </a:r>
                <a:r>
                  <a:rPr lang="en-US" altLang="zh-CN" sz="1600" dirty="0"/>
                  <a:t> </a:t>
                </a:r>
                <a:r>
                  <a:rPr lang="ja-JP" altLang="en-US" sz="1600" dirty="0"/>
                  <a:t>）で解の品質を評価する</a:t>
                </a:r>
                <a:endParaRPr lang="en-US" altLang="ja-JP" sz="1600" dirty="0"/>
              </a:p>
              <a:p>
                <a:endParaRPr lang="en-US" altLang="ja-JP" sz="1600" dirty="0"/>
              </a:p>
              <a:p>
                <a:pPr/>
                <a14:m>
                  <m:oMathPara xmlns:m="http://schemas.openxmlformats.org/officeDocument/2006/math">
                    <m:oMathParaPr>
                      <m:jc m:val="centerGroup"/>
                    </m:oMathParaPr>
                    <m:oMath xmlns:m="http://schemas.openxmlformats.org/officeDocument/2006/math">
                      <m:r>
                        <a:rPr lang="en-US" altLang="ja-JP" sz="1600" b="0" i="1" smtClean="0">
                          <a:latin typeface="Cambria Math" panose="02040503050406030204" pitchFamily="18" charset="0"/>
                        </a:rPr>
                        <m:t>𝐴𝑅𝑃𝐷</m:t>
                      </m:r>
                      <m:r>
                        <a:rPr lang="en-US" altLang="ja-JP" sz="1600" b="0" i="1" smtClean="0">
                          <a:latin typeface="Cambria Math" panose="02040503050406030204" pitchFamily="18" charset="0"/>
                        </a:rPr>
                        <m:t>=</m:t>
                      </m:r>
                      <m:d>
                        <m:dPr>
                          <m:ctrlPr>
                            <a:rPr lang="en-US" altLang="ja-JP" sz="1600" b="0" i="1" smtClean="0">
                              <a:latin typeface="Cambria Math" panose="02040503050406030204" pitchFamily="18" charset="0"/>
                            </a:rPr>
                          </m:ctrlPr>
                        </m:dPr>
                        <m:e>
                          <m:f>
                            <m:fPr>
                              <m:ctrlPr>
                                <a:rPr lang="en-US" altLang="ja-JP" sz="1600" b="0" i="1" smtClean="0">
                                  <a:latin typeface="Cambria Math" panose="02040503050406030204" pitchFamily="18" charset="0"/>
                                </a:rPr>
                              </m:ctrlPr>
                            </m:fPr>
                            <m:num>
                              <m:d>
                                <m:dPr>
                                  <m:begChr m:val="|"/>
                                  <m:endChr m:val="|"/>
                                  <m:ctrlPr>
                                    <a:rPr lang="en-US" altLang="ja-JP" sz="1600" b="0" i="1" smtClean="0">
                                      <a:latin typeface="Cambria Math" panose="02040503050406030204" pitchFamily="18" charset="0"/>
                                    </a:rPr>
                                  </m:ctrlPr>
                                </m:dPr>
                                <m:e>
                                  <m:f>
                                    <m:fPr>
                                      <m:ctrlPr>
                                        <a:rPr lang="en-US" altLang="ja-JP" sz="1600" b="0" i="1" smtClean="0">
                                          <a:latin typeface="Cambria Math" panose="02040503050406030204" pitchFamily="18" charset="0"/>
                                        </a:rPr>
                                      </m:ctrlPr>
                                    </m:fPr>
                                    <m:num>
                                      <m:nary>
                                        <m:naryPr>
                                          <m:chr m:val="∑"/>
                                          <m:limLoc m:val="subSup"/>
                                          <m:ctrlPr>
                                            <a:rPr lang="en-US" altLang="ja-JP" sz="1600" b="0" i="1" smtClean="0">
                                              <a:latin typeface="Cambria Math" panose="02040503050406030204" pitchFamily="18" charset="0"/>
                                            </a:rPr>
                                          </m:ctrlPr>
                                        </m:naryPr>
                                        <m:sub>
                                          <m:r>
                                            <m:rPr>
                                              <m:brk m:alnAt="25"/>
                                            </m:rPr>
                                            <a:rPr lang="en-US" altLang="ja-JP" sz="1600" b="0" i="1" smtClean="0">
                                              <a:latin typeface="Cambria Math" panose="02040503050406030204" pitchFamily="18" charset="0"/>
                                            </a:rPr>
                                            <m:t>𝑖</m:t>
                                          </m:r>
                                          <m:r>
                                            <a:rPr lang="en-US" altLang="ja-JP" sz="1600" b="0" i="1" smtClean="0">
                                              <a:latin typeface="Cambria Math" panose="02040503050406030204" pitchFamily="18" charset="0"/>
                                            </a:rPr>
                                            <m:t>=1</m:t>
                                          </m:r>
                                        </m:sub>
                                        <m:sup>
                                          <m:r>
                                            <a:rPr lang="en-US" altLang="ja-JP" sz="1600" b="0" i="1" smtClean="0">
                                              <a:latin typeface="Cambria Math" panose="02040503050406030204" pitchFamily="18" charset="0"/>
                                            </a:rPr>
                                            <m:t>𝑟</m:t>
                                          </m:r>
                                        </m:sup>
                                        <m:e>
                                          <m:sSub>
                                            <m:sSubPr>
                                              <m:ctrlPr>
                                                <a:rPr lang="en-US" altLang="ja-JP" sz="1600" b="0" i="1" smtClean="0">
                                                  <a:latin typeface="Cambria Math" panose="02040503050406030204" pitchFamily="18" charset="0"/>
                                                </a:rPr>
                                              </m:ctrlPr>
                                            </m:sSubPr>
                                            <m:e>
                                              <m:r>
                                                <a:rPr lang="en-US" altLang="ja-JP" sz="1600" b="0" i="1" smtClean="0">
                                                  <a:latin typeface="Cambria Math" panose="02040503050406030204" pitchFamily="18" charset="0"/>
                                                </a:rPr>
                                                <m:t>𝐴𝑙𝑔</m:t>
                                              </m:r>
                                            </m:e>
                                            <m:sub>
                                              <m:r>
                                                <a:rPr lang="en-US" altLang="ja-JP" sz="1600" b="0" i="1" smtClean="0">
                                                  <a:latin typeface="Cambria Math" panose="02040503050406030204" pitchFamily="18" charset="0"/>
                                                </a:rPr>
                                                <m:t>𝑖</m:t>
                                              </m:r>
                                            </m:sub>
                                          </m:sSub>
                                        </m:e>
                                      </m:nary>
                                    </m:num>
                                    <m:den>
                                      <m:r>
                                        <a:rPr lang="en-US" altLang="ja-JP" sz="1600" b="0" i="1" smtClean="0">
                                          <a:latin typeface="Cambria Math" panose="02040503050406030204" pitchFamily="18" charset="0"/>
                                        </a:rPr>
                                        <m:t>𝑟</m:t>
                                      </m:r>
                                    </m:den>
                                  </m:f>
                                  <m:r>
                                    <a:rPr lang="en-US" altLang="ja-JP" sz="1600" b="0" i="1" smtClean="0">
                                      <a:latin typeface="Cambria Math" panose="02040503050406030204" pitchFamily="18" charset="0"/>
                                    </a:rPr>
                                    <m:t>−</m:t>
                                  </m:r>
                                  <m:r>
                                    <a:rPr lang="en-US" altLang="ja-JP" sz="1600" b="0" i="1" smtClean="0">
                                      <a:latin typeface="Cambria Math" panose="02040503050406030204" pitchFamily="18" charset="0"/>
                                    </a:rPr>
                                    <m:t>𝑂𝑝𝑡𝑖𝑚𝑎𝑙</m:t>
                                  </m:r>
                                </m:e>
                              </m:d>
                            </m:num>
                            <m:den>
                              <m:r>
                                <a:rPr lang="en-US" altLang="ja-JP" sz="1600" b="0" i="1" smtClean="0">
                                  <a:latin typeface="Cambria Math" panose="02040503050406030204" pitchFamily="18" charset="0"/>
                                </a:rPr>
                                <m:t>𝑂𝑝𝑡𝑖𝑚𝑎𝑙</m:t>
                              </m:r>
                            </m:den>
                          </m:f>
                        </m:e>
                      </m:d>
                      <m:r>
                        <a:rPr lang="en-US" altLang="ja-JP" sz="1600" b="0" i="1" smtClean="0">
                          <a:latin typeface="Cambria Math" panose="02040503050406030204" pitchFamily="18" charset="0"/>
                          <a:ea typeface="Cambria Math" panose="02040503050406030204" pitchFamily="18" charset="0"/>
                        </a:rPr>
                        <m:t>×100%</m:t>
                      </m:r>
                    </m:oMath>
                  </m:oMathPara>
                </a14:m>
                <a:endParaRPr lang="en-US" altLang="ja-JP" sz="1600" dirty="0"/>
              </a:p>
              <a:p>
                <a:endParaRPr lang="en-US" altLang="ja-JP" sz="1600" dirty="0"/>
              </a:p>
              <a:p>
                <a:r>
                  <a:rPr lang="ja-JP" altLang="en-US" sz="1600" b="0" dirty="0"/>
                  <a:t>本論文で実験</a:t>
                </a:r>
                <a14:m>
                  <m:oMath xmlns:m="http://schemas.openxmlformats.org/officeDocument/2006/math">
                    <m:r>
                      <a:rPr lang="ja-JP" altLang="en-US" sz="1600" i="1">
                        <a:latin typeface="Cambria Math" panose="02040503050406030204" pitchFamily="18" charset="0"/>
                      </a:rPr>
                      <m:t>回数</m:t>
                    </m:r>
                    <m:r>
                      <a:rPr lang="ja-JP" altLang="en-US" sz="1600" i="1" smtClean="0">
                        <a:latin typeface="Cambria Math" panose="02040503050406030204" pitchFamily="18" charset="0"/>
                      </a:rPr>
                      <m:t>　</m:t>
                    </m:r>
                    <m:r>
                      <a:rPr lang="en-US" altLang="ja-JP" sz="1600" b="0" i="1" smtClean="0">
                        <a:latin typeface="Cambria Math" panose="02040503050406030204" pitchFamily="18" charset="0"/>
                      </a:rPr>
                      <m:t>𝑟</m:t>
                    </m:r>
                    <m:r>
                      <a:rPr lang="en-US" altLang="ja-JP" sz="1600" b="0" i="1" smtClean="0">
                        <a:latin typeface="Cambria Math" panose="02040503050406030204" pitchFamily="18" charset="0"/>
                      </a:rPr>
                      <m:t>=20</m:t>
                    </m:r>
                  </m:oMath>
                </a14:m>
                <a:endParaRPr lang="en-US" altLang="ja-JP" sz="1600" dirty="0"/>
              </a:p>
              <a:p>
                <a:endParaRPr lang="en-US" altLang="ja-JP" sz="1600" dirty="0"/>
              </a:p>
              <a:p>
                <a:r>
                  <a:rPr lang="en-US" altLang="ja-JP" sz="1600" dirty="0"/>
                  <a:t>ARPD</a:t>
                </a:r>
                <a:r>
                  <a:rPr lang="ja-JP" altLang="en-US" sz="1600" dirty="0"/>
                  <a:t>が小さいほど得られた解は既知最適解に近づく</a:t>
                </a:r>
                <a:endParaRPr lang="en-US" altLang="ja-JP" sz="1600" dirty="0"/>
              </a:p>
              <a:p>
                <a:endParaRPr lang="en-US" altLang="ja-JP" sz="1600" dirty="0"/>
              </a:p>
              <a:p>
                <a:endParaRPr lang="en-US" altLang="ja-JP" sz="1600" dirty="0"/>
              </a:p>
              <a:p>
                <a:endParaRPr lang="en-US" altLang="ja-JP" sz="1600" dirty="0"/>
              </a:p>
              <a:p>
                <a:pPr marL="285750" indent="-285750">
                  <a:buFont typeface="Arial" panose="020B0604020202020204" pitchFamily="34" charset="0"/>
                  <a:buChar char="•"/>
                </a:pPr>
                <a:r>
                  <a:rPr lang="en-US" altLang="ja-JP" sz="1600" dirty="0"/>
                  <a:t>TTS</a:t>
                </a:r>
                <a:r>
                  <a:rPr lang="ja-JP" altLang="en-US" sz="1600" dirty="0"/>
                  <a:t>（</a:t>
                </a:r>
                <a:r>
                  <a:rPr lang="en-US" altLang="zh-CN" sz="1600" b="0" i="0" dirty="0">
                    <a:solidFill>
                      <a:srgbClr val="0F0F0F"/>
                    </a:solidFill>
                    <a:effectLst/>
                    <a:latin typeface="Söhne"/>
                  </a:rPr>
                  <a:t>Time to solution</a:t>
                </a:r>
                <a:r>
                  <a:rPr lang="ja-JP" altLang="en-US" sz="1600" dirty="0"/>
                  <a:t>）：制限時間内で見つかった最高品質の解を達成するのにどれだけ時間がかかるか</a:t>
                </a:r>
                <a:endParaRPr lang="en-US" altLang="ja-JP" sz="1600" dirty="0"/>
              </a:p>
              <a:p>
                <a:endParaRPr lang="en-US" altLang="zh-CN" sz="1600" dirty="0"/>
              </a:p>
              <a:p>
                <a:r>
                  <a:rPr lang="ja-JP" altLang="en-US" sz="1600" dirty="0"/>
                  <a:t>本論文で制限時間は</a:t>
                </a:r>
                <a:r>
                  <a:rPr lang="en-US" altLang="ja-JP" sz="1600" dirty="0"/>
                  <a:t>20s</a:t>
                </a:r>
              </a:p>
            </p:txBody>
          </p:sp>
        </mc:Choice>
        <mc:Fallback xmlns="">
          <p:sp>
            <p:nvSpPr>
              <p:cNvPr id="2" name="文本框 1">
                <a:extLst>
                  <a:ext uri="{FF2B5EF4-FFF2-40B4-BE49-F238E27FC236}">
                    <a16:creationId xmlns:a16="http://schemas.microsoft.com/office/drawing/2014/main" id="{E7D56452-99F2-C037-7611-A3EBF3189F63}"/>
                  </a:ext>
                </a:extLst>
              </p:cNvPr>
              <p:cNvSpPr txBox="1">
                <a:spLocks noRot="1" noChangeAspect="1" noMove="1" noResize="1" noEditPoints="1" noAdjustHandles="1" noChangeArrowheads="1" noChangeShapeType="1" noTextEdit="1"/>
              </p:cNvSpPr>
              <p:nvPr/>
            </p:nvSpPr>
            <p:spPr>
              <a:xfrm>
                <a:off x="600364" y="1238694"/>
                <a:ext cx="10334336" cy="4115999"/>
              </a:xfrm>
              <a:prstGeom prst="rect">
                <a:avLst/>
              </a:prstGeom>
              <a:blipFill>
                <a:blip r:embed="rId3"/>
                <a:stretch>
                  <a:fillRect l="-295" t="-444" b="-88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7180574F-AB56-30FC-99D4-5A8B3FB26AC3}"/>
                  </a:ext>
                </a:extLst>
              </p:cNvPr>
              <p:cNvSpPr txBox="1"/>
              <p:nvPr/>
            </p:nvSpPr>
            <p:spPr>
              <a:xfrm>
                <a:off x="8316705" y="2000250"/>
                <a:ext cx="2769028" cy="923330"/>
              </a:xfrm>
              <a:prstGeom prst="rect">
                <a:avLst/>
              </a:prstGeom>
              <a:noFill/>
              <a:ln>
                <a:solidFill>
                  <a:schemeClr val="tx1"/>
                </a:solidFill>
              </a:ln>
            </p:spPr>
            <p:txBody>
              <a:bodyPr wrap="none" rtlCol="0">
                <a:spAutoFit/>
              </a:bodyPr>
              <a:lstStyle/>
              <a:p>
                <a14:m>
                  <m:oMath xmlns:m="http://schemas.openxmlformats.org/officeDocument/2006/math">
                    <m:r>
                      <a:rPr lang="en-US" altLang="zh-CN" b="0" i="1" smtClean="0">
                        <a:latin typeface="Cambria Math" panose="02040503050406030204" pitchFamily="18" charset="0"/>
                      </a:rPr>
                      <m:t>𝑂𝑝𝑡𝑖𝑚𝑎𝑙</m:t>
                    </m:r>
                  </m:oMath>
                </a14:m>
                <a:r>
                  <a:rPr lang="ja-JP" altLang="en-US" dirty="0"/>
                  <a:t>：既知最適解</a:t>
                </a:r>
                <a:endParaRPr lang="en-US" altLang="ja-JP" dirty="0"/>
              </a:p>
              <a:p>
                <a14:m>
                  <m:oMath xmlns:m="http://schemas.openxmlformats.org/officeDocument/2006/math">
                    <m:r>
                      <a:rPr lang="en-US" altLang="zh-CN" b="0" i="1" smtClean="0">
                        <a:latin typeface="Cambria Math" panose="02040503050406030204" pitchFamily="18" charset="0"/>
                      </a:rPr>
                      <m:t>𝑟</m:t>
                    </m:r>
                  </m:oMath>
                </a14:m>
                <a:r>
                  <a:rPr lang="ja-JP" altLang="en-US" dirty="0"/>
                  <a:t>：実験回数</a:t>
                </a:r>
                <a:endParaRPr lang="en-US" altLang="ja-JP" dirty="0"/>
              </a:p>
              <a:p>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𝐴𝑙𝑔</m:t>
                        </m:r>
                      </m:e>
                      <m:sub>
                        <m:r>
                          <a:rPr lang="en-US" altLang="zh-CN" b="0" i="1" smtClean="0">
                            <a:latin typeface="Cambria Math" panose="02040503050406030204" pitchFamily="18" charset="0"/>
                          </a:rPr>
                          <m:t>𝑖</m:t>
                        </m:r>
                      </m:sub>
                    </m:sSub>
                  </m:oMath>
                </a14:m>
                <a:r>
                  <a:rPr lang="ja-JP" altLang="en-US" dirty="0"/>
                  <a:t>：</a:t>
                </a:r>
                <a14:m>
                  <m:oMath xmlns:m="http://schemas.openxmlformats.org/officeDocument/2006/math">
                    <m:r>
                      <a:rPr lang="en-US" altLang="ja-JP" b="0" i="1" dirty="0" smtClean="0">
                        <a:latin typeface="Cambria Math" panose="02040503050406030204" pitchFamily="18" charset="0"/>
                      </a:rPr>
                      <m:t>𝑖</m:t>
                    </m:r>
                  </m:oMath>
                </a14:m>
                <a:r>
                  <a:rPr lang="ja-JP" altLang="en-US" dirty="0"/>
                  <a:t>回目で得られた解</a:t>
                </a:r>
                <a:endParaRPr lang="zh-CN" altLang="en-US" dirty="0"/>
              </a:p>
            </p:txBody>
          </p:sp>
        </mc:Choice>
        <mc:Fallback xmlns="">
          <p:sp>
            <p:nvSpPr>
              <p:cNvPr id="3" name="文本框 2">
                <a:extLst>
                  <a:ext uri="{FF2B5EF4-FFF2-40B4-BE49-F238E27FC236}">
                    <a16:creationId xmlns:a16="http://schemas.microsoft.com/office/drawing/2014/main" id="{7180574F-AB56-30FC-99D4-5A8B3FB26AC3}"/>
                  </a:ext>
                </a:extLst>
              </p:cNvPr>
              <p:cNvSpPr txBox="1">
                <a:spLocks noRot="1" noChangeAspect="1" noMove="1" noResize="1" noEditPoints="1" noAdjustHandles="1" noChangeArrowheads="1" noChangeShapeType="1" noTextEdit="1"/>
              </p:cNvSpPr>
              <p:nvPr/>
            </p:nvSpPr>
            <p:spPr>
              <a:xfrm>
                <a:off x="8316705" y="2000250"/>
                <a:ext cx="2769028" cy="923330"/>
              </a:xfrm>
              <a:prstGeom prst="rect">
                <a:avLst/>
              </a:prstGeom>
              <a:blipFill>
                <a:blip r:embed="rId4"/>
                <a:stretch>
                  <a:fillRect l="-438" t="-1948" r="-1094" b="-9091"/>
                </a:stretch>
              </a:blipFill>
              <a:ln>
                <a:solidFill>
                  <a:schemeClr val="tx1"/>
                </a:solidFill>
              </a:ln>
            </p:spPr>
            <p:txBody>
              <a:bodyPr/>
              <a:lstStyle/>
              <a:p>
                <a:r>
                  <a:rPr lang="zh-CN" altLang="en-US">
                    <a:noFill/>
                  </a:rPr>
                  <a:t> </a:t>
                </a:r>
              </a:p>
            </p:txBody>
          </p:sp>
        </mc:Fallback>
      </mc:AlternateContent>
    </p:spTree>
    <p:extLst>
      <p:ext uri="{BB962C8B-B14F-4D97-AF65-F5344CB8AC3E}">
        <p14:creationId xmlns:p14="http://schemas.microsoft.com/office/powerpoint/2010/main" val="372003865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B6E63BE0-41B0-D57E-83CC-FD72E86CDDD2}"/>
              </a:ext>
            </a:extLst>
          </p:cNvPr>
          <p:cNvSpPr/>
          <p:nvPr/>
        </p:nvSpPr>
        <p:spPr>
          <a:xfrm>
            <a:off x="600365" y="830339"/>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63F05CBC-F035-ABE3-FD33-789197C7B356}"/>
              </a:ext>
            </a:extLst>
          </p:cNvPr>
          <p:cNvSpPr>
            <a:spLocks noGrp="1"/>
          </p:cNvSpPr>
          <p:nvPr>
            <p:ph type="title"/>
          </p:nvPr>
        </p:nvSpPr>
        <p:spPr>
          <a:xfrm>
            <a:off x="600364" y="121911"/>
            <a:ext cx="10532995" cy="598978"/>
          </a:xfrm>
        </p:spPr>
        <p:txBody>
          <a:bodyPr>
            <a:normAutofit fontScale="90000"/>
          </a:bodyPr>
          <a:lstStyle/>
          <a:p>
            <a:r>
              <a:rPr kumimoji="1" lang="ja-JP" altLang="en-US" b="1" dirty="0"/>
              <a:t>もくじ</a:t>
            </a:r>
          </a:p>
        </p:txBody>
      </p:sp>
      <p:sp>
        <p:nvSpPr>
          <p:cNvPr id="2" name="文本框 1">
            <a:extLst>
              <a:ext uri="{FF2B5EF4-FFF2-40B4-BE49-F238E27FC236}">
                <a16:creationId xmlns:a16="http://schemas.microsoft.com/office/drawing/2014/main" id="{04E95D66-F50E-FE40-7960-D2AD707F480B}"/>
              </a:ext>
            </a:extLst>
          </p:cNvPr>
          <p:cNvSpPr txBox="1"/>
          <p:nvPr/>
        </p:nvSpPr>
        <p:spPr>
          <a:xfrm>
            <a:off x="600364" y="995207"/>
            <a:ext cx="3874779" cy="5478423"/>
          </a:xfrm>
          <a:prstGeom prst="rect">
            <a:avLst/>
          </a:prstGeom>
          <a:noFill/>
        </p:spPr>
        <p:txBody>
          <a:bodyPr wrap="square" rtlCol="0">
            <a:spAutoFit/>
          </a:bodyPr>
          <a:lstStyle/>
          <a:p>
            <a:r>
              <a:rPr lang="en-US" altLang="zh-CN" sz="1400" dirty="0">
                <a:solidFill>
                  <a:schemeClr val="bg1">
                    <a:lumMod val="65000"/>
                  </a:schemeClr>
                </a:solidFill>
              </a:rPr>
              <a:t>ABSTRACT</a:t>
            </a:r>
          </a:p>
          <a:p>
            <a:endParaRPr lang="en-US" altLang="zh-CN" sz="1400" dirty="0">
              <a:solidFill>
                <a:schemeClr val="bg1">
                  <a:lumMod val="50000"/>
                </a:schemeClr>
              </a:solidFill>
            </a:endParaRPr>
          </a:p>
          <a:p>
            <a:r>
              <a:rPr lang="en-US" altLang="zh-CN" sz="1400" dirty="0">
                <a:solidFill>
                  <a:schemeClr val="bg1">
                    <a:lumMod val="65000"/>
                  </a:schemeClr>
                </a:solidFill>
              </a:rPr>
              <a:t>1. INTRODUCTION</a:t>
            </a:r>
          </a:p>
          <a:p>
            <a:endParaRPr lang="en-US" altLang="zh-CN" sz="1400" dirty="0">
              <a:solidFill>
                <a:schemeClr val="bg1">
                  <a:lumMod val="65000"/>
                </a:schemeClr>
              </a:solidFill>
            </a:endParaRPr>
          </a:p>
          <a:p>
            <a:r>
              <a:rPr lang="en-US" altLang="zh-CN" sz="1400" dirty="0">
                <a:solidFill>
                  <a:schemeClr val="bg1">
                    <a:lumMod val="65000"/>
                  </a:schemeClr>
                </a:solidFill>
              </a:rPr>
              <a:t>2. PRELIMINARIES</a:t>
            </a:r>
          </a:p>
          <a:p>
            <a:r>
              <a:rPr lang="en-US" altLang="zh-CN" sz="1400" dirty="0">
                <a:solidFill>
                  <a:schemeClr val="bg1">
                    <a:lumMod val="65000"/>
                  </a:schemeClr>
                </a:solidFill>
              </a:rPr>
              <a:t>   </a:t>
            </a:r>
            <a:r>
              <a:rPr lang="en-US" altLang="zh-CN" sz="1400" dirty="0"/>
              <a:t> </a:t>
            </a:r>
            <a:r>
              <a:rPr lang="en-US" altLang="zh-CN" sz="1400" dirty="0">
                <a:solidFill>
                  <a:schemeClr val="bg1">
                    <a:lumMod val="65000"/>
                  </a:schemeClr>
                </a:solidFill>
              </a:rPr>
              <a:t>2.1 Overview of the Digital Annealer</a:t>
            </a:r>
          </a:p>
          <a:p>
            <a:endParaRPr lang="en-US" altLang="zh-CN" sz="1400" dirty="0">
              <a:solidFill>
                <a:schemeClr val="bg1">
                  <a:lumMod val="65000"/>
                </a:schemeClr>
              </a:solidFill>
            </a:endParaRPr>
          </a:p>
          <a:p>
            <a:r>
              <a:rPr lang="en-US" altLang="zh-CN" sz="1400" dirty="0">
                <a:solidFill>
                  <a:schemeClr val="bg1">
                    <a:lumMod val="65000"/>
                  </a:schemeClr>
                </a:solidFill>
              </a:rPr>
              <a:t>3. EXACT PENALTY METHODS</a:t>
            </a:r>
          </a:p>
          <a:p>
            <a:r>
              <a:rPr lang="en-US" altLang="zh-CN" sz="1400" dirty="0">
                <a:solidFill>
                  <a:schemeClr val="bg1">
                    <a:lumMod val="65000"/>
                  </a:schemeClr>
                </a:solidFill>
              </a:rPr>
              <a:t>    3.1 Sum of Coefficients Absolute Values</a:t>
            </a:r>
          </a:p>
          <a:p>
            <a:r>
              <a:rPr lang="en-US" altLang="zh-CN" sz="1400" dirty="0">
                <a:solidFill>
                  <a:schemeClr val="bg1">
                    <a:lumMod val="65000"/>
                  </a:schemeClr>
                </a:solidFill>
              </a:rPr>
              <a:t>    3.2 </a:t>
            </a:r>
            <a:r>
              <a:rPr lang="en-US" altLang="zh-CN" sz="1400" dirty="0" err="1">
                <a:solidFill>
                  <a:schemeClr val="bg1">
                    <a:lumMod val="65000"/>
                  </a:schemeClr>
                </a:solidFill>
              </a:rPr>
              <a:t>Posiform-negaform</a:t>
            </a:r>
            <a:endParaRPr lang="en-US" altLang="zh-CN" sz="1400" dirty="0">
              <a:solidFill>
                <a:schemeClr val="bg1">
                  <a:lumMod val="65000"/>
                </a:schemeClr>
              </a:solidFill>
            </a:endParaRPr>
          </a:p>
          <a:p>
            <a:r>
              <a:rPr lang="en-US" altLang="zh-CN" sz="1400" dirty="0">
                <a:solidFill>
                  <a:schemeClr val="bg1">
                    <a:lumMod val="65000"/>
                  </a:schemeClr>
                </a:solidFill>
              </a:rPr>
              <a:t>    3.3 Verma-Lewis</a:t>
            </a:r>
          </a:p>
          <a:p>
            <a:endParaRPr lang="en-US" altLang="zh-CN" sz="1400" dirty="0">
              <a:solidFill>
                <a:schemeClr val="bg1">
                  <a:lumMod val="65000"/>
                </a:schemeClr>
              </a:solidFill>
            </a:endParaRPr>
          </a:p>
          <a:p>
            <a:r>
              <a:rPr lang="en-US" altLang="zh-CN" sz="1400" dirty="0">
                <a:solidFill>
                  <a:schemeClr val="bg1">
                    <a:lumMod val="65000"/>
                  </a:schemeClr>
                </a:solidFill>
              </a:rPr>
              <a:t>4. SEQUENTIAL PENALTY METHODS</a:t>
            </a:r>
          </a:p>
          <a:p>
            <a:r>
              <a:rPr lang="en-US" altLang="zh-CN" sz="1400" dirty="0">
                <a:solidFill>
                  <a:schemeClr val="bg1">
                    <a:lumMod val="65000"/>
                  </a:schemeClr>
                </a:solidFill>
              </a:rPr>
              <a:t>    4.1 Sequential Penalty Method</a:t>
            </a:r>
          </a:p>
          <a:p>
            <a:r>
              <a:rPr lang="en-US" altLang="zh-CN" sz="1400" dirty="0">
                <a:solidFill>
                  <a:schemeClr val="bg1">
                    <a:lumMod val="65000"/>
                  </a:schemeClr>
                </a:solidFill>
              </a:rPr>
              <a:t>    4.2 Scaled-sequential Penalty Method</a:t>
            </a:r>
          </a:p>
          <a:p>
            <a:r>
              <a:rPr lang="en-US" altLang="zh-CN" sz="1400" dirty="0">
                <a:solidFill>
                  <a:schemeClr val="bg1">
                    <a:lumMod val="65000"/>
                  </a:schemeClr>
                </a:solidFill>
              </a:rPr>
              <a:t>    4.3 Binary Search Penalty Method</a:t>
            </a:r>
          </a:p>
          <a:p>
            <a:endParaRPr lang="en-US" altLang="zh-CN" sz="1400" dirty="0">
              <a:solidFill>
                <a:schemeClr val="bg1">
                  <a:lumMod val="65000"/>
                </a:schemeClr>
              </a:solidFill>
            </a:endParaRPr>
          </a:p>
          <a:p>
            <a:r>
              <a:rPr lang="en-US" altLang="zh-CN" sz="1400" dirty="0">
                <a:solidFill>
                  <a:schemeClr val="bg1">
                    <a:lumMod val="65000"/>
                  </a:schemeClr>
                </a:solidFill>
              </a:rPr>
              <a:t>5. FORMULATION OF QUBO PROBLEMS</a:t>
            </a:r>
          </a:p>
          <a:p>
            <a:r>
              <a:rPr lang="en-US" altLang="zh-CN" sz="1400" dirty="0">
                <a:solidFill>
                  <a:schemeClr val="bg1">
                    <a:lumMod val="65000"/>
                  </a:schemeClr>
                </a:solidFill>
              </a:rPr>
              <a:t>    5.1 Minimum Cut Problem</a:t>
            </a:r>
          </a:p>
          <a:p>
            <a:r>
              <a:rPr lang="en-US" altLang="zh-CN" sz="1400" dirty="0">
                <a:solidFill>
                  <a:schemeClr val="bg1">
                    <a:lumMod val="65000"/>
                  </a:schemeClr>
                </a:solidFill>
              </a:rPr>
              <a:t>    5.2 Travelling Salesman Problem</a:t>
            </a:r>
          </a:p>
          <a:p>
            <a:r>
              <a:rPr lang="en-US" altLang="zh-CN" sz="1400" dirty="0">
                <a:solidFill>
                  <a:schemeClr val="bg1">
                    <a:lumMod val="65000"/>
                  </a:schemeClr>
                </a:solidFill>
              </a:rPr>
              <a:t>    5.3 Multi-dimensional 0-1 Knapsack Problem</a:t>
            </a:r>
          </a:p>
          <a:p>
            <a:endParaRPr lang="en-US" altLang="zh-CN" sz="1400" dirty="0">
              <a:solidFill>
                <a:schemeClr val="bg1">
                  <a:lumMod val="65000"/>
                </a:schemeClr>
              </a:solidFill>
            </a:endParaRPr>
          </a:p>
          <a:p>
            <a:r>
              <a:rPr lang="en-US" altLang="zh-CN" sz="1400" dirty="0">
                <a:solidFill>
                  <a:schemeClr val="bg1">
                    <a:lumMod val="65000"/>
                  </a:schemeClr>
                </a:solidFill>
              </a:rPr>
              <a:t>6. EXPERIMENTAL SETTINGS</a:t>
            </a:r>
          </a:p>
          <a:p>
            <a:r>
              <a:rPr lang="en-US" altLang="zh-CN" sz="1400" dirty="0">
                <a:solidFill>
                  <a:schemeClr val="bg1">
                    <a:lumMod val="65000"/>
                  </a:schemeClr>
                </a:solidFill>
              </a:rPr>
              <a:t>    6.1 Parameter Setting</a:t>
            </a:r>
          </a:p>
          <a:p>
            <a:r>
              <a:rPr lang="en-US" altLang="zh-CN" sz="1400" dirty="0">
                <a:solidFill>
                  <a:schemeClr val="bg1">
                    <a:lumMod val="65000"/>
                  </a:schemeClr>
                </a:solidFill>
              </a:rPr>
              <a:t>    6.2 Performance Measures</a:t>
            </a:r>
          </a:p>
        </p:txBody>
      </p:sp>
      <p:sp>
        <p:nvSpPr>
          <p:cNvPr id="10" name="文本框 9">
            <a:extLst>
              <a:ext uri="{FF2B5EF4-FFF2-40B4-BE49-F238E27FC236}">
                <a16:creationId xmlns:a16="http://schemas.microsoft.com/office/drawing/2014/main" id="{6890892A-8DF5-1708-BC41-1052D154D93A}"/>
              </a:ext>
            </a:extLst>
          </p:cNvPr>
          <p:cNvSpPr txBox="1"/>
          <p:nvPr/>
        </p:nvSpPr>
        <p:spPr>
          <a:xfrm>
            <a:off x="5866861" y="1096332"/>
            <a:ext cx="6096000" cy="1169551"/>
          </a:xfrm>
          <a:prstGeom prst="rect">
            <a:avLst/>
          </a:prstGeom>
          <a:noFill/>
        </p:spPr>
        <p:txBody>
          <a:bodyPr wrap="square">
            <a:spAutoFit/>
          </a:bodyPr>
          <a:lstStyle/>
          <a:p>
            <a:r>
              <a:rPr lang="en-US" altLang="zh-CN" sz="1400" dirty="0"/>
              <a:t>7. RESULTS</a:t>
            </a:r>
          </a:p>
          <a:p>
            <a:r>
              <a:rPr lang="en-US" altLang="zh-CN" sz="1400" dirty="0"/>
              <a:t>    7.1 Results for Exact Penalty Methods</a:t>
            </a:r>
          </a:p>
          <a:p>
            <a:r>
              <a:rPr lang="en-US" altLang="zh-CN" sz="1400" dirty="0"/>
              <a:t>    7.2 Results for Sequential Penalty Methods</a:t>
            </a:r>
          </a:p>
          <a:p>
            <a:endParaRPr lang="en-US" altLang="zh-CN" sz="1400" dirty="0">
              <a:solidFill>
                <a:schemeClr val="bg1">
                  <a:lumMod val="65000"/>
                </a:schemeClr>
              </a:solidFill>
            </a:endParaRPr>
          </a:p>
          <a:p>
            <a:r>
              <a:rPr lang="en-US" altLang="zh-CN" sz="1400" dirty="0">
                <a:solidFill>
                  <a:schemeClr val="bg1">
                    <a:lumMod val="65000"/>
                  </a:schemeClr>
                </a:solidFill>
              </a:rPr>
              <a:t>8. CONCLUSIONS</a:t>
            </a:r>
            <a:endParaRPr lang="zh-CN" altLang="en-US" sz="1400" dirty="0">
              <a:solidFill>
                <a:schemeClr val="bg1">
                  <a:lumMod val="65000"/>
                </a:schemeClr>
              </a:solidFill>
            </a:endParaRPr>
          </a:p>
        </p:txBody>
      </p:sp>
    </p:spTree>
    <p:extLst>
      <p:ext uri="{BB962C8B-B14F-4D97-AF65-F5344CB8AC3E}">
        <p14:creationId xmlns:p14="http://schemas.microsoft.com/office/powerpoint/2010/main" val="6849245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B6E63BE0-41B0-D57E-83CC-FD72E86CDDD2}"/>
              </a:ext>
            </a:extLst>
          </p:cNvPr>
          <p:cNvSpPr/>
          <p:nvPr/>
        </p:nvSpPr>
        <p:spPr>
          <a:xfrm>
            <a:off x="600365" y="710287"/>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63F05CBC-F035-ABE3-FD33-789197C7B356}"/>
              </a:ext>
            </a:extLst>
          </p:cNvPr>
          <p:cNvSpPr>
            <a:spLocks noGrp="1"/>
          </p:cNvSpPr>
          <p:nvPr>
            <p:ph type="title"/>
          </p:nvPr>
        </p:nvSpPr>
        <p:spPr>
          <a:xfrm>
            <a:off x="600364" y="58247"/>
            <a:ext cx="10532995" cy="598978"/>
          </a:xfrm>
        </p:spPr>
        <p:txBody>
          <a:bodyPr>
            <a:normAutofit fontScale="90000"/>
          </a:bodyPr>
          <a:lstStyle/>
          <a:p>
            <a:r>
              <a:rPr lang="en-US" altLang="zh-CN" dirty="0"/>
              <a:t>Exact Penalty Methods</a:t>
            </a:r>
            <a:r>
              <a:rPr lang="ja-JP" altLang="en-US" dirty="0"/>
              <a:t>の結果</a:t>
            </a:r>
            <a:endParaRPr lang="en-US" altLang="zh-CN" sz="4400" dirty="0"/>
          </a:p>
        </p:txBody>
      </p:sp>
      <p:sp>
        <p:nvSpPr>
          <p:cNvPr id="9" name="文本框 8">
            <a:extLst>
              <a:ext uri="{FF2B5EF4-FFF2-40B4-BE49-F238E27FC236}">
                <a16:creationId xmlns:a16="http://schemas.microsoft.com/office/drawing/2014/main" id="{020DEC10-3A6F-4EEC-1CB3-A31A1AD4C4AB}"/>
              </a:ext>
            </a:extLst>
          </p:cNvPr>
          <p:cNvSpPr txBox="1"/>
          <p:nvPr/>
        </p:nvSpPr>
        <p:spPr>
          <a:xfrm>
            <a:off x="600364" y="1238694"/>
            <a:ext cx="6096000" cy="369332"/>
          </a:xfrm>
          <a:prstGeom prst="rect">
            <a:avLst/>
          </a:prstGeom>
          <a:noFill/>
        </p:spPr>
        <p:txBody>
          <a:bodyPr wrap="square">
            <a:spAutoFit/>
          </a:bodyPr>
          <a:lstStyle/>
          <a:p>
            <a:r>
              <a:rPr lang="en-US" altLang="zh-CN" dirty="0"/>
              <a:t>Exact Penalty Methods</a:t>
            </a:r>
            <a:r>
              <a:rPr lang="ja-JP" altLang="en-US" dirty="0"/>
              <a:t>の結果</a:t>
            </a:r>
            <a:endParaRPr lang="zh-CN" altLang="en-US" dirty="0"/>
          </a:p>
        </p:txBody>
      </p:sp>
      <p:sp>
        <p:nvSpPr>
          <p:cNvPr id="13" name="文本框 12">
            <a:extLst>
              <a:ext uri="{FF2B5EF4-FFF2-40B4-BE49-F238E27FC236}">
                <a16:creationId xmlns:a16="http://schemas.microsoft.com/office/drawing/2014/main" id="{185294BA-E7AB-B023-E17A-552F710B244C}"/>
              </a:ext>
            </a:extLst>
          </p:cNvPr>
          <p:cNvSpPr txBox="1"/>
          <p:nvPr/>
        </p:nvSpPr>
        <p:spPr>
          <a:xfrm>
            <a:off x="6298964" y="1859339"/>
            <a:ext cx="5600411" cy="3139321"/>
          </a:xfrm>
          <a:prstGeom prst="rect">
            <a:avLst/>
          </a:prstGeom>
          <a:noFill/>
        </p:spPr>
        <p:txBody>
          <a:bodyPr wrap="square">
            <a:spAutoFit/>
          </a:bodyPr>
          <a:lstStyle/>
          <a:p>
            <a:r>
              <a:rPr lang="en-US" altLang="ja-JP" b="0" i="0" dirty="0">
                <a:solidFill>
                  <a:srgbClr val="374151"/>
                </a:solidFill>
                <a:effectLst/>
                <a:latin typeface="Söhne"/>
              </a:rPr>
              <a:t>Best Known Penalty Weight</a:t>
            </a:r>
          </a:p>
          <a:p>
            <a:r>
              <a:rPr lang="ja-JP" altLang="en-US" b="0" i="0" dirty="0">
                <a:solidFill>
                  <a:srgbClr val="374151"/>
                </a:solidFill>
                <a:effectLst/>
                <a:latin typeface="Söhne"/>
              </a:rPr>
              <a:t>必ずしも最小の有効な</a:t>
            </a:r>
            <a:r>
              <a:rPr lang="ja-JP" altLang="en-US" dirty="0">
                <a:solidFill>
                  <a:srgbClr val="374151"/>
                </a:solidFill>
                <a:latin typeface="Söhne"/>
              </a:rPr>
              <a:t>ペナルティー</a:t>
            </a:r>
            <a:r>
              <a:rPr lang="ja-JP" altLang="en-US" b="0" i="0" dirty="0">
                <a:solidFill>
                  <a:srgbClr val="374151"/>
                </a:solidFill>
                <a:effectLst/>
                <a:latin typeface="Söhne"/>
              </a:rPr>
              <a:t>の重みではない</a:t>
            </a:r>
            <a:endParaRPr lang="en-US" altLang="ja-JP" b="0" i="0" dirty="0">
              <a:solidFill>
                <a:srgbClr val="374151"/>
              </a:solidFill>
              <a:effectLst/>
              <a:latin typeface="Söhne"/>
            </a:endParaRPr>
          </a:p>
          <a:p>
            <a:r>
              <a:rPr lang="ja-JP" altLang="en-US" dirty="0">
                <a:solidFill>
                  <a:srgbClr val="374151"/>
                </a:solidFill>
                <a:latin typeface="Söhne"/>
              </a:rPr>
              <a:t>もっと小さくなれる可能性がある</a:t>
            </a:r>
            <a:endParaRPr lang="en-US" altLang="ja-JP" b="0" i="0" dirty="0">
              <a:solidFill>
                <a:srgbClr val="374151"/>
              </a:solidFill>
              <a:effectLst/>
              <a:latin typeface="Söhne"/>
            </a:endParaRPr>
          </a:p>
          <a:p>
            <a:endParaRPr lang="en-US" altLang="ja-JP" dirty="0">
              <a:solidFill>
                <a:srgbClr val="374151"/>
              </a:solidFill>
              <a:latin typeface="Söhne"/>
            </a:endParaRPr>
          </a:p>
          <a:p>
            <a:endParaRPr lang="en-US" altLang="ja-JP" b="0" i="0" dirty="0">
              <a:solidFill>
                <a:srgbClr val="374151"/>
              </a:solidFill>
              <a:effectLst/>
              <a:latin typeface="Söhne"/>
            </a:endParaRPr>
          </a:p>
          <a:p>
            <a:r>
              <a:rPr lang="en-US" altLang="ja-JP" b="0" i="0" dirty="0">
                <a:solidFill>
                  <a:srgbClr val="374151"/>
                </a:solidFill>
                <a:effectLst/>
                <a:latin typeface="Söhne"/>
              </a:rPr>
              <a:t>Sum</a:t>
            </a:r>
            <a:r>
              <a:rPr lang="ja-JP" altLang="en-US" b="0" i="0" dirty="0">
                <a:solidFill>
                  <a:srgbClr val="374151"/>
                </a:solidFill>
                <a:effectLst/>
                <a:latin typeface="Söhne"/>
              </a:rPr>
              <a:t>と</a:t>
            </a:r>
            <a:r>
              <a:rPr lang="en-US" altLang="ja-JP" b="0" i="0" dirty="0">
                <a:solidFill>
                  <a:srgbClr val="374151"/>
                </a:solidFill>
                <a:effectLst/>
                <a:latin typeface="Söhne"/>
              </a:rPr>
              <a:t>Posi-Nega</a:t>
            </a:r>
            <a:r>
              <a:rPr lang="ja-JP" altLang="en-US" b="0" i="0" dirty="0">
                <a:solidFill>
                  <a:srgbClr val="374151"/>
                </a:solidFill>
                <a:effectLst/>
                <a:latin typeface="Söhne"/>
              </a:rPr>
              <a:t>による重みは非常に大きいが、計算時間が短い</a:t>
            </a:r>
            <a:endParaRPr lang="en-US" altLang="ja-JP" b="0" i="0" dirty="0">
              <a:solidFill>
                <a:srgbClr val="374151"/>
              </a:solidFill>
              <a:effectLst/>
              <a:latin typeface="Söhne"/>
            </a:endParaRPr>
          </a:p>
          <a:p>
            <a:endParaRPr lang="en-US" altLang="ja-JP" dirty="0">
              <a:solidFill>
                <a:srgbClr val="374151"/>
              </a:solidFill>
              <a:latin typeface="Söhne"/>
            </a:endParaRPr>
          </a:p>
          <a:p>
            <a:r>
              <a:rPr lang="en-US" altLang="ja-JP" b="0" i="0" dirty="0">
                <a:solidFill>
                  <a:srgbClr val="374151"/>
                </a:solidFill>
                <a:effectLst/>
                <a:latin typeface="Söhne"/>
              </a:rPr>
              <a:t>Verma-Lewis</a:t>
            </a:r>
            <a:r>
              <a:rPr lang="ja-JP" altLang="en-US" dirty="0">
                <a:solidFill>
                  <a:srgbClr val="374151"/>
                </a:solidFill>
                <a:latin typeface="Söhne"/>
              </a:rPr>
              <a:t>による重みは</a:t>
            </a:r>
            <a:r>
              <a:rPr lang="ja-JP" altLang="en-US" b="0" i="0" dirty="0">
                <a:solidFill>
                  <a:srgbClr val="374151"/>
                </a:solidFill>
                <a:effectLst/>
                <a:latin typeface="Söhne"/>
              </a:rPr>
              <a:t>、すべてのインスタンスで既知の最良ペナルティー重みに最も近いが計算時間が長い</a:t>
            </a:r>
            <a:endParaRPr lang="zh-CN" altLang="en-US" dirty="0"/>
          </a:p>
        </p:txBody>
      </p:sp>
      <p:grpSp>
        <p:nvGrpSpPr>
          <p:cNvPr id="16" name="组合 15">
            <a:extLst>
              <a:ext uri="{FF2B5EF4-FFF2-40B4-BE49-F238E27FC236}">
                <a16:creationId xmlns:a16="http://schemas.microsoft.com/office/drawing/2014/main" id="{B68F125C-F6E2-5D01-3869-73CCF2A979DD}"/>
              </a:ext>
            </a:extLst>
          </p:cNvPr>
          <p:cNvGrpSpPr/>
          <p:nvPr/>
        </p:nvGrpSpPr>
        <p:grpSpPr>
          <a:xfrm>
            <a:off x="997763" y="1694325"/>
            <a:ext cx="5301201" cy="4586947"/>
            <a:chOff x="997763" y="1694325"/>
            <a:chExt cx="5301201" cy="4586947"/>
          </a:xfrm>
        </p:grpSpPr>
        <p:pic>
          <p:nvPicPr>
            <p:cNvPr id="11" name="图片 10">
              <a:extLst>
                <a:ext uri="{FF2B5EF4-FFF2-40B4-BE49-F238E27FC236}">
                  <a16:creationId xmlns:a16="http://schemas.microsoft.com/office/drawing/2014/main" id="{61F5AEA8-D22F-4621-B629-68BB6B391A46}"/>
                </a:ext>
              </a:extLst>
            </p:cNvPr>
            <p:cNvPicPr>
              <a:picLocks noChangeAspect="1"/>
            </p:cNvPicPr>
            <p:nvPr/>
          </p:nvPicPr>
          <p:blipFill>
            <a:blip r:embed="rId3"/>
            <a:stretch>
              <a:fillRect/>
            </a:stretch>
          </p:blipFill>
          <p:spPr>
            <a:xfrm>
              <a:off x="997763" y="1694325"/>
              <a:ext cx="5301201" cy="4586947"/>
            </a:xfrm>
            <a:prstGeom prst="rect">
              <a:avLst/>
            </a:prstGeom>
          </p:spPr>
        </p:pic>
        <p:sp>
          <p:nvSpPr>
            <p:cNvPr id="14" name="矩形 13">
              <a:extLst>
                <a:ext uri="{FF2B5EF4-FFF2-40B4-BE49-F238E27FC236}">
                  <a16:creationId xmlns:a16="http://schemas.microsoft.com/office/drawing/2014/main" id="{792B0751-59D6-3C7A-F59B-B3DA10278363}"/>
                </a:ext>
              </a:extLst>
            </p:cNvPr>
            <p:cNvSpPr/>
            <p:nvPr/>
          </p:nvSpPr>
          <p:spPr>
            <a:xfrm>
              <a:off x="3562350" y="2047875"/>
              <a:ext cx="1666875" cy="4152900"/>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2B3FEF0E-BECE-36D3-E347-B5B8AA42EF38}"/>
                </a:ext>
              </a:extLst>
            </p:cNvPr>
            <p:cNvSpPr/>
            <p:nvPr/>
          </p:nvSpPr>
          <p:spPr>
            <a:xfrm>
              <a:off x="5295903" y="2047875"/>
              <a:ext cx="895348" cy="4152900"/>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0961395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B6E63BE0-41B0-D57E-83CC-FD72E86CDDD2}"/>
              </a:ext>
            </a:extLst>
          </p:cNvPr>
          <p:cNvSpPr/>
          <p:nvPr/>
        </p:nvSpPr>
        <p:spPr>
          <a:xfrm>
            <a:off x="600364" y="992202"/>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63F05CBC-F035-ABE3-FD33-789197C7B356}"/>
              </a:ext>
            </a:extLst>
          </p:cNvPr>
          <p:cNvSpPr>
            <a:spLocks noGrp="1"/>
          </p:cNvSpPr>
          <p:nvPr>
            <p:ph type="title"/>
          </p:nvPr>
        </p:nvSpPr>
        <p:spPr>
          <a:xfrm>
            <a:off x="600364" y="202150"/>
            <a:ext cx="10532995" cy="598978"/>
          </a:xfrm>
        </p:spPr>
        <p:txBody>
          <a:bodyPr>
            <a:normAutofit fontScale="90000"/>
          </a:bodyPr>
          <a:lstStyle/>
          <a:p>
            <a:r>
              <a:rPr lang="en-US" altLang="zh-CN" dirty="0"/>
              <a:t>Exact Penalty Methods</a:t>
            </a:r>
            <a:r>
              <a:rPr lang="ja-JP" altLang="en-US" dirty="0"/>
              <a:t>の結果</a:t>
            </a:r>
            <a:endParaRPr lang="en-US" altLang="zh-CN" sz="4400" dirty="0"/>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A44B2FFD-6ABE-BA71-D888-D153DAAC661E}"/>
                  </a:ext>
                </a:extLst>
              </p:cNvPr>
              <p:cNvSpPr txBox="1"/>
              <p:nvPr/>
            </p:nvSpPr>
            <p:spPr>
              <a:xfrm>
                <a:off x="5419186" y="1191069"/>
                <a:ext cx="6601364" cy="1869935"/>
              </a:xfrm>
              <a:prstGeom prst="rect">
                <a:avLst/>
              </a:prstGeom>
              <a:noFill/>
              <a:ln>
                <a:solidFill>
                  <a:schemeClr val="tx1"/>
                </a:solidFill>
              </a:ln>
            </p:spPr>
            <p:txBody>
              <a:bodyPr wrap="square" rtlCol="0">
                <a:spAutoFit/>
              </a:bodyPr>
              <a:lstStyle/>
              <a:p>
                <a:r>
                  <a:rPr lang="en-US" altLang="zh-CN" sz="1600" dirty="0"/>
                  <a:t>ARPD</a:t>
                </a:r>
                <a:r>
                  <a:rPr lang="ja-JP" altLang="en-US" sz="1600" dirty="0"/>
                  <a:t>（</a:t>
                </a:r>
                <a:r>
                  <a:rPr lang="en-US" altLang="zh-CN" sz="1600" b="0" i="1" dirty="0">
                    <a:solidFill>
                      <a:srgbClr val="000000"/>
                    </a:solidFill>
                    <a:effectLst/>
                    <a:latin typeface="LinLibertineTI"/>
                  </a:rPr>
                  <a:t>average relative percentage deviation</a:t>
                </a:r>
                <a:r>
                  <a:rPr lang="en-US" altLang="zh-CN" sz="1600" dirty="0"/>
                  <a:t> </a:t>
                </a:r>
                <a:r>
                  <a:rPr lang="ja-JP" altLang="en-US" sz="1600" dirty="0"/>
                  <a:t>）で</a:t>
                </a:r>
                <a:endParaRPr lang="en-US" altLang="ja-JP" sz="1600" dirty="0"/>
              </a:p>
              <a:p>
                <a:r>
                  <a:rPr lang="ja-JP" altLang="en-US" sz="1600" dirty="0"/>
                  <a:t>解の品質を評価する</a:t>
                </a:r>
                <a:endParaRPr lang="en-US" altLang="ja-JP" sz="1600" dirty="0"/>
              </a:p>
              <a:p>
                <a:pPr/>
                <a14:m>
                  <m:oMathPara xmlns:m="http://schemas.openxmlformats.org/officeDocument/2006/math">
                    <m:oMathParaPr>
                      <m:jc m:val="centerGroup"/>
                    </m:oMathParaPr>
                    <m:oMath xmlns:m="http://schemas.openxmlformats.org/officeDocument/2006/math">
                      <m:r>
                        <a:rPr lang="en-US" altLang="ja-JP" sz="1600" b="0" i="1" smtClean="0">
                          <a:latin typeface="Cambria Math" panose="02040503050406030204" pitchFamily="18" charset="0"/>
                        </a:rPr>
                        <m:t>𝐴𝑅𝑃𝐷</m:t>
                      </m:r>
                      <m:r>
                        <a:rPr lang="en-US" altLang="ja-JP" sz="1600" b="0" i="1" smtClean="0">
                          <a:latin typeface="Cambria Math" panose="02040503050406030204" pitchFamily="18" charset="0"/>
                        </a:rPr>
                        <m:t>=</m:t>
                      </m:r>
                      <m:d>
                        <m:dPr>
                          <m:ctrlPr>
                            <a:rPr lang="en-US" altLang="ja-JP" sz="1600" b="0" i="1" smtClean="0">
                              <a:latin typeface="Cambria Math" panose="02040503050406030204" pitchFamily="18" charset="0"/>
                            </a:rPr>
                          </m:ctrlPr>
                        </m:dPr>
                        <m:e>
                          <m:f>
                            <m:fPr>
                              <m:ctrlPr>
                                <a:rPr lang="en-US" altLang="ja-JP" sz="1600" b="0" i="1" smtClean="0">
                                  <a:latin typeface="Cambria Math" panose="02040503050406030204" pitchFamily="18" charset="0"/>
                                </a:rPr>
                              </m:ctrlPr>
                            </m:fPr>
                            <m:num>
                              <m:d>
                                <m:dPr>
                                  <m:begChr m:val="|"/>
                                  <m:endChr m:val="|"/>
                                  <m:ctrlPr>
                                    <a:rPr lang="en-US" altLang="ja-JP" sz="1600" b="0" i="1" smtClean="0">
                                      <a:latin typeface="Cambria Math" panose="02040503050406030204" pitchFamily="18" charset="0"/>
                                    </a:rPr>
                                  </m:ctrlPr>
                                </m:dPr>
                                <m:e>
                                  <m:f>
                                    <m:fPr>
                                      <m:ctrlPr>
                                        <a:rPr lang="en-US" altLang="ja-JP" sz="1600" b="0" i="1" smtClean="0">
                                          <a:latin typeface="Cambria Math" panose="02040503050406030204" pitchFamily="18" charset="0"/>
                                        </a:rPr>
                                      </m:ctrlPr>
                                    </m:fPr>
                                    <m:num>
                                      <m:nary>
                                        <m:naryPr>
                                          <m:chr m:val="∑"/>
                                          <m:limLoc m:val="subSup"/>
                                          <m:ctrlPr>
                                            <a:rPr lang="en-US" altLang="ja-JP" sz="1600" b="0" i="1" smtClean="0">
                                              <a:latin typeface="Cambria Math" panose="02040503050406030204" pitchFamily="18" charset="0"/>
                                            </a:rPr>
                                          </m:ctrlPr>
                                        </m:naryPr>
                                        <m:sub>
                                          <m:r>
                                            <m:rPr>
                                              <m:brk m:alnAt="25"/>
                                            </m:rPr>
                                            <a:rPr lang="en-US" altLang="ja-JP" sz="1600" b="0" i="1" smtClean="0">
                                              <a:latin typeface="Cambria Math" panose="02040503050406030204" pitchFamily="18" charset="0"/>
                                            </a:rPr>
                                            <m:t>𝑖</m:t>
                                          </m:r>
                                          <m:r>
                                            <a:rPr lang="en-US" altLang="ja-JP" sz="1600" b="0" i="1" smtClean="0">
                                              <a:latin typeface="Cambria Math" panose="02040503050406030204" pitchFamily="18" charset="0"/>
                                            </a:rPr>
                                            <m:t>=1</m:t>
                                          </m:r>
                                        </m:sub>
                                        <m:sup>
                                          <m:r>
                                            <a:rPr lang="en-US" altLang="ja-JP" sz="1600" b="0" i="1" smtClean="0">
                                              <a:latin typeface="Cambria Math" panose="02040503050406030204" pitchFamily="18" charset="0"/>
                                            </a:rPr>
                                            <m:t>𝑟</m:t>
                                          </m:r>
                                        </m:sup>
                                        <m:e>
                                          <m:sSub>
                                            <m:sSubPr>
                                              <m:ctrlPr>
                                                <a:rPr lang="en-US" altLang="ja-JP" sz="1600" b="0" i="1" smtClean="0">
                                                  <a:latin typeface="Cambria Math" panose="02040503050406030204" pitchFamily="18" charset="0"/>
                                                </a:rPr>
                                              </m:ctrlPr>
                                            </m:sSubPr>
                                            <m:e>
                                              <m:r>
                                                <a:rPr lang="en-US" altLang="ja-JP" sz="1600" b="0" i="1" smtClean="0">
                                                  <a:latin typeface="Cambria Math" panose="02040503050406030204" pitchFamily="18" charset="0"/>
                                                </a:rPr>
                                                <m:t>𝐴𝑙𝑔</m:t>
                                              </m:r>
                                            </m:e>
                                            <m:sub>
                                              <m:r>
                                                <a:rPr lang="en-US" altLang="ja-JP" sz="1600" b="0" i="1" smtClean="0">
                                                  <a:latin typeface="Cambria Math" panose="02040503050406030204" pitchFamily="18" charset="0"/>
                                                </a:rPr>
                                                <m:t>𝑖</m:t>
                                              </m:r>
                                            </m:sub>
                                          </m:sSub>
                                        </m:e>
                                      </m:nary>
                                    </m:num>
                                    <m:den>
                                      <m:r>
                                        <a:rPr lang="en-US" altLang="ja-JP" sz="1600" b="0" i="1" smtClean="0">
                                          <a:latin typeface="Cambria Math" panose="02040503050406030204" pitchFamily="18" charset="0"/>
                                        </a:rPr>
                                        <m:t>𝑟</m:t>
                                      </m:r>
                                    </m:den>
                                  </m:f>
                                  <m:r>
                                    <a:rPr lang="en-US" altLang="ja-JP" sz="1600" b="0" i="1" smtClean="0">
                                      <a:latin typeface="Cambria Math" panose="02040503050406030204" pitchFamily="18" charset="0"/>
                                    </a:rPr>
                                    <m:t>−</m:t>
                                  </m:r>
                                  <m:r>
                                    <a:rPr lang="en-US" altLang="ja-JP" sz="1600" b="0" i="1" smtClean="0">
                                      <a:latin typeface="Cambria Math" panose="02040503050406030204" pitchFamily="18" charset="0"/>
                                    </a:rPr>
                                    <m:t>𝑂𝑝𝑡𝑖𝑚𝑎𝑙</m:t>
                                  </m:r>
                                </m:e>
                              </m:d>
                            </m:num>
                            <m:den>
                              <m:r>
                                <a:rPr lang="en-US" altLang="ja-JP" sz="1600" b="0" i="1" smtClean="0">
                                  <a:latin typeface="Cambria Math" panose="02040503050406030204" pitchFamily="18" charset="0"/>
                                </a:rPr>
                                <m:t>𝑂𝑝𝑡𝑖𝑚𝑎𝑙</m:t>
                              </m:r>
                            </m:den>
                          </m:f>
                        </m:e>
                      </m:d>
                      <m:r>
                        <a:rPr lang="en-US" altLang="ja-JP" sz="1600" b="0" i="1" smtClean="0">
                          <a:latin typeface="Cambria Math" panose="02040503050406030204" pitchFamily="18" charset="0"/>
                          <a:ea typeface="Cambria Math" panose="02040503050406030204" pitchFamily="18" charset="0"/>
                        </a:rPr>
                        <m:t>×100%</m:t>
                      </m:r>
                    </m:oMath>
                  </m:oMathPara>
                </a14:m>
                <a:endParaRPr lang="en-US" altLang="ja-JP" sz="1600" dirty="0"/>
              </a:p>
              <a:p>
                <a:endParaRPr lang="en-US" altLang="ja-JP" sz="1600" dirty="0"/>
              </a:p>
              <a:p>
                <a:r>
                  <a:rPr lang="en-US" altLang="ja-JP" sz="1600" dirty="0"/>
                  <a:t>ARPD</a:t>
                </a:r>
                <a:r>
                  <a:rPr lang="ja-JP" altLang="en-US" sz="1600" dirty="0"/>
                  <a:t>が小さいほど得られた解は既知最適解に近づく</a:t>
                </a:r>
                <a:endParaRPr lang="en-US" altLang="ja-JP" sz="1600" dirty="0"/>
              </a:p>
            </p:txBody>
          </p:sp>
        </mc:Choice>
        <mc:Fallback xmlns="">
          <p:sp>
            <p:nvSpPr>
              <p:cNvPr id="2" name="文本框 1">
                <a:extLst>
                  <a:ext uri="{FF2B5EF4-FFF2-40B4-BE49-F238E27FC236}">
                    <a16:creationId xmlns:a16="http://schemas.microsoft.com/office/drawing/2014/main" id="{A44B2FFD-6ABE-BA71-D888-D153DAAC661E}"/>
                  </a:ext>
                </a:extLst>
              </p:cNvPr>
              <p:cNvSpPr txBox="1">
                <a:spLocks noRot="1" noChangeAspect="1" noMove="1" noResize="1" noEditPoints="1" noAdjustHandles="1" noChangeArrowheads="1" noChangeShapeType="1" noTextEdit="1"/>
              </p:cNvSpPr>
              <p:nvPr/>
            </p:nvSpPr>
            <p:spPr>
              <a:xfrm>
                <a:off x="5419186" y="1191069"/>
                <a:ext cx="6601364" cy="1869935"/>
              </a:xfrm>
              <a:prstGeom prst="rect">
                <a:avLst/>
              </a:prstGeom>
              <a:blipFill>
                <a:blip r:embed="rId3"/>
                <a:stretch>
                  <a:fillRect l="-461" t="-647" b="-2913"/>
                </a:stretch>
              </a:blipFill>
              <a:ln>
                <a:solidFill>
                  <a:schemeClr val="tx1"/>
                </a:solidFill>
              </a:ln>
            </p:spPr>
            <p:txBody>
              <a:bodyPr/>
              <a:lstStyle/>
              <a:p>
                <a:r>
                  <a:rPr lang="zh-CN" altLang="en-US">
                    <a:noFill/>
                  </a:rPr>
                  <a:t> </a:t>
                </a:r>
              </a:p>
            </p:txBody>
          </p:sp>
        </mc:Fallback>
      </mc:AlternateContent>
      <p:grpSp>
        <p:nvGrpSpPr>
          <p:cNvPr id="10" name="组合 9">
            <a:extLst>
              <a:ext uri="{FF2B5EF4-FFF2-40B4-BE49-F238E27FC236}">
                <a16:creationId xmlns:a16="http://schemas.microsoft.com/office/drawing/2014/main" id="{93046206-3C17-6F91-B938-36B2C793A562}"/>
              </a:ext>
            </a:extLst>
          </p:cNvPr>
          <p:cNvGrpSpPr/>
          <p:nvPr/>
        </p:nvGrpSpPr>
        <p:grpSpPr>
          <a:xfrm>
            <a:off x="600364" y="1133475"/>
            <a:ext cx="4716502" cy="5564333"/>
            <a:chOff x="600364" y="1133475"/>
            <a:chExt cx="4716502" cy="5564333"/>
          </a:xfrm>
        </p:grpSpPr>
        <p:pic>
          <p:nvPicPr>
            <p:cNvPr id="18" name="图片 17">
              <a:extLst>
                <a:ext uri="{FF2B5EF4-FFF2-40B4-BE49-F238E27FC236}">
                  <a16:creationId xmlns:a16="http://schemas.microsoft.com/office/drawing/2014/main" id="{168DDA7D-4B09-4B6B-A04F-C17569F65CAB}"/>
                </a:ext>
              </a:extLst>
            </p:cNvPr>
            <p:cNvPicPr>
              <a:picLocks noChangeAspect="1"/>
            </p:cNvPicPr>
            <p:nvPr/>
          </p:nvPicPr>
          <p:blipFill>
            <a:blip r:embed="rId4"/>
            <a:stretch>
              <a:fillRect/>
            </a:stretch>
          </p:blipFill>
          <p:spPr>
            <a:xfrm>
              <a:off x="600364" y="1133475"/>
              <a:ext cx="4716502" cy="5564333"/>
            </a:xfrm>
            <a:prstGeom prst="rect">
              <a:avLst/>
            </a:prstGeom>
          </p:spPr>
        </p:pic>
        <p:sp>
          <p:nvSpPr>
            <p:cNvPr id="3" name="矩形 2">
              <a:extLst>
                <a:ext uri="{FF2B5EF4-FFF2-40B4-BE49-F238E27FC236}">
                  <a16:creationId xmlns:a16="http://schemas.microsoft.com/office/drawing/2014/main" id="{A6AA792C-AD6C-E731-3B22-EEAA61776DA0}"/>
                </a:ext>
              </a:extLst>
            </p:cNvPr>
            <p:cNvSpPr/>
            <p:nvPr/>
          </p:nvSpPr>
          <p:spPr>
            <a:xfrm>
              <a:off x="2171700" y="2743200"/>
              <a:ext cx="2971800" cy="306532"/>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3F91DDDA-67E6-0EAF-0224-F620BA7C8AAE}"/>
                </a:ext>
              </a:extLst>
            </p:cNvPr>
            <p:cNvSpPr/>
            <p:nvPr/>
          </p:nvSpPr>
          <p:spPr>
            <a:xfrm>
              <a:off x="2171700" y="6326463"/>
              <a:ext cx="2971800" cy="306532"/>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74C666B5-8338-ED17-FF6E-87A59F4D2408}"/>
                </a:ext>
              </a:extLst>
            </p:cNvPr>
            <p:cNvSpPr/>
            <p:nvPr/>
          </p:nvSpPr>
          <p:spPr>
            <a:xfrm>
              <a:off x="2171700" y="4975514"/>
              <a:ext cx="2971800" cy="306532"/>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文本框 7">
            <a:extLst>
              <a:ext uri="{FF2B5EF4-FFF2-40B4-BE49-F238E27FC236}">
                <a16:creationId xmlns:a16="http://schemas.microsoft.com/office/drawing/2014/main" id="{04855062-86CB-D0B4-E8C1-45C829226292}"/>
              </a:ext>
            </a:extLst>
          </p:cNvPr>
          <p:cNvSpPr txBox="1"/>
          <p:nvPr/>
        </p:nvSpPr>
        <p:spPr>
          <a:xfrm>
            <a:off x="5523961" y="4954327"/>
            <a:ext cx="5809961" cy="1323439"/>
          </a:xfrm>
          <a:prstGeom prst="rect">
            <a:avLst/>
          </a:prstGeom>
          <a:noFill/>
        </p:spPr>
        <p:txBody>
          <a:bodyPr wrap="square" rtlCol="0">
            <a:spAutoFit/>
          </a:bodyPr>
          <a:lstStyle/>
          <a:p>
            <a:r>
              <a:rPr lang="en-US" altLang="zh-CN" sz="1600" dirty="0"/>
              <a:t>Verma-Lewis</a:t>
            </a:r>
            <a:r>
              <a:rPr lang="ja-JP" altLang="en-US" sz="1600" dirty="0"/>
              <a:t>による重みで（</a:t>
            </a:r>
            <a:r>
              <a:rPr lang="en-US" altLang="ja-JP" sz="1600" dirty="0" err="1"/>
              <a:t>Mincut</a:t>
            </a:r>
            <a:r>
              <a:rPr lang="ja-JP" altLang="en-US" sz="1600" dirty="0"/>
              <a:t>と</a:t>
            </a:r>
            <a:r>
              <a:rPr lang="en-US" altLang="ja-JP" sz="1600" dirty="0"/>
              <a:t>MKP</a:t>
            </a:r>
            <a:r>
              <a:rPr lang="ja-JP" altLang="en-US" sz="1600" dirty="0"/>
              <a:t>）得られた解の品質がもっとも高い</a:t>
            </a:r>
            <a:endParaRPr lang="en-US" altLang="ja-JP" sz="1600" dirty="0"/>
          </a:p>
          <a:p>
            <a:endParaRPr lang="en-US" altLang="zh-CN" sz="1600" dirty="0"/>
          </a:p>
          <a:p>
            <a:r>
              <a:rPr lang="en-US" altLang="zh-CN" sz="1600" dirty="0"/>
              <a:t>TSP</a:t>
            </a:r>
            <a:r>
              <a:rPr lang="ja-JP" altLang="en-US" sz="1600" dirty="0"/>
              <a:t>インスタンスに対して三つの</a:t>
            </a:r>
            <a:r>
              <a:rPr lang="en-US" altLang="zh-CN" sz="1600" dirty="0"/>
              <a:t>Exact Penalty Methods</a:t>
            </a:r>
            <a:r>
              <a:rPr lang="ja-JP" altLang="en-US" sz="1600" dirty="0"/>
              <a:t>による重みで得られた解の品質はほぼ同じ</a:t>
            </a:r>
            <a:endParaRPr lang="zh-CN" altLang="en-US" sz="1600" dirty="0"/>
          </a:p>
        </p:txBody>
      </p:sp>
      <p:sp>
        <p:nvSpPr>
          <p:cNvPr id="11" name="文本框 10">
            <a:extLst>
              <a:ext uri="{FF2B5EF4-FFF2-40B4-BE49-F238E27FC236}">
                <a16:creationId xmlns:a16="http://schemas.microsoft.com/office/drawing/2014/main" id="{6A242A23-9DA8-3DA7-D839-866FCE93545E}"/>
              </a:ext>
            </a:extLst>
          </p:cNvPr>
          <p:cNvSpPr txBox="1"/>
          <p:nvPr/>
        </p:nvSpPr>
        <p:spPr>
          <a:xfrm>
            <a:off x="5419186" y="3223143"/>
            <a:ext cx="6601364" cy="1384995"/>
          </a:xfrm>
          <a:prstGeom prst="rect">
            <a:avLst/>
          </a:prstGeom>
          <a:noFill/>
          <a:ln>
            <a:solidFill>
              <a:schemeClr val="tx1"/>
            </a:solidFill>
          </a:ln>
        </p:spPr>
        <p:txBody>
          <a:bodyPr wrap="square">
            <a:spAutoFit/>
          </a:bodyPr>
          <a:lstStyle/>
          <a:p>
            <a:r>
              <a:rPr lang="ja-JP" altLang="en-US" sz="1400" dirty="0"/>
              <a:t>一回の</a:t>
            </a:r>
            <a:r>
              <a:rPr lang="en-US" altLang="zh-CN" sz="1400" dirty="0"/>
              <a:t>DA</a:t>
            </a:r>
            <a:r>
              <a:rPr lang="ja-JP" altLang="en-US" sz="1400" dirty="0"/>
              <a:t>の実行の停止条件：</a:t>
            </a:r>
            <a:endParaRPr lang="en-US" altLang="ja-JP" sz="1400" dirty="0"/>
          </a:p>
          <a:p>
            <a:pPr marL="285750" indent="-285750">
              <a:buFont typeface="Arial" panose="020B0604020202020204" pitchFamily="34" charset="0"/>
              <a:buChar char="•"/>
            </a:pPr>
            <a:r>
              <a:rPr lang="ja-JP" altLang="en-US" sz="1400" dirty="0"/>
              <a:t>エネルギー（コスト）：既知最適解</a:t>
            </a:r>
            <a:endParaRPr lang="en-US" altLang="ja-JP" sz="1400" dirty="0"/>
          </a:p>
          <a:p>
            <a:pPr marL="285750" indent="-285750">
              <a:buFont typeface="Arial" panose="020B0604020202020204" pitchFamily="34" charset="0"/>
              <a:buChar char="•"/>
            </a:pPr>
            <a:r>
              <a:rPr lang="ja-JP" altLang="en-US" sz="1400" dirty="0"/>
              <a:t>実行時間：</a:t>
            </a:r>
            <a:r>
              <a:rPr lang="en-US" altLang="ja-JP" sz="1400" dirty="0"/>
              <a:t>20</a:t>
            </a:r>
            <a:r>
              <a:rPr lang="ja-JP" altLang="en-US" sz="1400" dirty="0"/>
              <a:t>ｓ</a:t>
            </a:r>
            <a:endParaRPr lang="en-US" altLang="ja-JP" sz="1400" dirty="0"/>
          </a:p>
          <a:p>
            <a:endParaRPr lang="en-US" altLang="ja-JP" sz="1400" dirty="0"/>
          </a:p>
          <a:p>
            <a:r>
              <a:rPr lang="en-US" altLang="ja-JP" sz="1400" dirty="0"/>
              <a:t>20</a:t>
            </a:r>
            <a:r>
              <a:rPr lang="ja-JP" altLang="en-US" sz="1400" dirty="0"/>
              <a:t>ｓ以内に既知最適解に到達したら実行終了</a:t>
            </a:r>
            <a:endParaRPr lang="en-US" altLang="ja-JP" sz="1400" dirty="0"/>
          </a:p>
          <a:p>
            <a:r>
              <a:rPr lang="ja-JP" altLang="en-US" sz="1400" dirty="0"/>
              <a:t>到達しなかったら</a:t>
            </a:r>
            <a:r>
              <a:rPr lang="en-US" altLang="ja-JP" sz="1400" dirty="0"/>
              <a:t>20</a:t>
            </a:r>
            <a:r>
              <a:rPr lang="ja-JP" altLang="en-US" sz="1400" dirty="0"/>
              <a:t>ｓで終了する</a:t>
            </a:r>
            <a:endParaRPr lang="en-US" altLang="ja-JP" sz="1400" dirty="0"/>
          </a:p>
        </p:txBody>
      </p:sp>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014B010C-F35A-FF51-4ADB-56C0FEA295A2}"/>
                  </a:ext>
                </a:extLst>
              </p:cNvPr>
              <p:cNvSpPr txBox="1"/>
              <p:nvPr/>
            </p:nvSpPr>
            <p:spPr>
              <a:xfrm>
                <a:off x="8992980" y="36907"/>
                <a:ext cx="2769028" cy="923330"/>
              </a:xfrm>
              <a:prstGeom prst="rect">
                <a:avLst/>
              </a:prstGeom>
              <a:noFill/>
              <a:ln>
                <a:solidFill>
                  <a:schemeClr val="tx1"/>
                </a:solidFill>
              </a:ln>
            </p:spPr>
            <p:txBody>
              <a:bodyPr wrap="none" rtlCol="0">
                <a:spAutoFit/>
              </a:bodyPr>
              <a:lstStyle/>
              <a:p>
                <a14:m>
                  <m:oMath xmlns:m="http://schemas.openxmlformats.org/officeDocument/2006/math">
                    <m:r>
                      <a:rPr lang="en-US" altLang="zh-CN" b="0" i="1" smtClean="0">
                        <a:latin typeface="Cambria Math" panose="02040503050406030204" pitchFamily="18" charset="0"/>
                      </a:rPr>
                      <m:t>𝑂𝑝𝑡𝑖𝑚𝑎𝑙</m:t>
                    </m:r>
                  </m:oMath>
                </a14:m>
                <a:r>
                  <a:rPr lang="ja-JP" altLang="en-US" dirty="0"/>
                  <a:t>：既知最適解</a:t>
                </a:r>
                <a:endParaRPr lang="en-US" altLang="ja-JP" dirty="0"/>
              </a:p>
              <a:p>
                <a14:m>
                  <m:oMath xmlns:m="http://schemas.openxmlformats.org/officeDocument/2006/math">
                    <m:r>
                      <a:rPr lang="en-US" altLang="zh-CN" b="0" i="1" smtClean="0">
                        <a:latin typeface="Cambria Math" panose="02040503050406030204" pitchFamily="18" charset="0"/>
                      </a:rPr>
                      <m:t>𝑟</m:t>
                    </m:r>
                  </m:oMath>
                </a14:m>
                <a:r>
                  <a:rPr lang="ja-JP" altLang="en-US" dirty="0"/>
                  <a:t>：実験回数</a:t>
                </a:r>
                <a:r>
                  <a:rPr lang="en-US" altLang="ja-JP" dirty="0"/>
                  <a:t>=20</a:t>
                </a:r>
              </a:p>
              <a:p>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𝐴𝑙𝑔</m:t>
                        </m:r>
                      </m:e>
                      <m:sub>
                        <m:r>
                          <a:rPr lang="en-US" altLang="zh-CN" b="0" i="1" smtClean="0">
                            <a:latin typeface="Cambria Math" panose="02040503050406030204" pitchFamily="18" charset="0"/>
                          </a:rPr>
                          <m:t>𝑖</m:t>
                        </m:r>
                      </m:sub>
                    </m:sSub>
                  </m:oMath>
                </a14:m>
                <a:r>
                  <a:rPr lang="ja-JP" altLang="en-US" dirty="0"/>
                  <a:t>：</a:t>
                </a:r>
                <a14:m>
                  <m:oMath xmlns:m="http://schemas.openxmlformats.org/officeDocument/2006/math">
                    <m:r>
                      <a:rPr lang="en-US" altLang="ja-JP" b="0" i="1" dirty="0" smtClean="0">
                        <a:latin typeface="Cambria Math" panose="02040503050406030204" pitchFamily="18" charset="0"/>
                      </a:rPr>
                      <m:t>𝑖</m:t>
                    </m:r>
                  </m:oMath>
                </a14:m>
                <a:r>
                  <a:rPr lang="ja-JP" altLang="en-US" dirty="0"/>
                  <a:t>回目で得られた解</a:t>
                </a:r>
                <a:endParaRPr lang="zh-CN" altLang="en-US" dirty="0"/>
              </a:p>
            </p:txBody>
          </p:sp>
        </mc:Choice>
        <mc:Fallback xmlns="">
          <p:sp>
            <p:nvSpPr>
              <p:cNvPr id="12" name="文本框 11">
                <a:extLst>
                  <a:ext uri="{FF2B5EF4-FFF2-40B4-BE49-F238E27FC236}">
                    <a16:creationId xmlns:a16="http://schemas.microsoft.com/office/drawing/2014/main" id="{014B010C-F35A-FF51-4ADB-56C0FEA295A2}"/>
                  </a:ext>
                </a:extLst>
              </p:cNvPr>
              <p:cNvSpPr txBox="1">
                <a:spLocks noRot="1" noChangeAspect="1" noMove="1" noResize="1" noEditPoints="1" noAdjustHandles="1" noChangeArrowheads="1" noChangeShapeType="1" noTextEdit="1"/>
              </p:cNvSpPr>
              <p:nvPr/>
            </p:nvSpPr>
            <p:spPr>
              <a:xfrm>
                <a:off x="8992980" y="36907"/>
                <a:ext cx="2769028" cy="923330"/>
              </a:xfrm>
              <a:prstGeom prst="rect">
                <a:avLst/>
              </a:prstGeom>
              <a:blipFill>
                <a:blip r:embed="rId5"/>
                <a:stretch>
                  <a:fillRect l="-439" t="-1948" r="-1316" b="-9091"/>
                </a:stretch>
              </a:blipFill>
              <a:ln>
                <a:solidFill>
                  <a:schemeClr val="tx1"/>
                </a:solidFill>
              </a:ln>
            </p:spPr>
            <p:txBody>
              <a:bodyPr/>
              <a:lstStyle/>
              <a:p>
                <a:r>
                  <a:rPr lang="zh-CN" altLang="en-US">
                    <a:noFill/>
                  </a:rPr>
                  <a:t> </a:t>
                </a:r>
              </a:p>
            </p:txBody>
          </p:sp>
        </mc:Fallback>
      </mc:AlternateContent>
    </p:spTree>
    <p:extLst>
      <p:ext uri="{BB962C8B-B14F-4D97-AF65-F5344CB8AC3E}">
        <p14:creationId xmlns:p14="http://schemas.microsoft.com/office/powerpoint/2010/main" val="213321814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B6E63BE0-41B0-D57E-83CC-FD72E86CDDD2}"/>
              </a:ext>
            </a:extLst>
          </p:cNvPr>
          <p:cNvSpPr/>
          <p:nvPr/>
        </p:nvSpPr>
        <p:spPr>
          <a:xfrm>
            <a:off x="600364" y="992202"/>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63F05CBC-F035-ABE3-FD33-789197C7B356}"/>
              </a:ext>
            </a:extLst>
          </p:cNvPr>
          <p:cNvSpPr>
            <a:spLocks noGrp="1"/>
          </p:cNvSpPr>
          <p:nvPr>
            <p:ph type="title"/>
          </p:nvPr>
        </p:nvSpPr>
        <p:spPr>
          <a:xfrm>
            <a:off x="600364" y="202150"/>
            <a:ext cx="10532995" cy="598978"/>
          </a:xfrm>
        </p:spPr>
        <p:txBody>
          <a:bodyPr>
            <a:normAutofit fontScale="90000"/>
          </a:bodyPr>
          <a:lstStyle/>
          <a:p>
            <a:r>
              <a:rPr lang="en-US" altLang="zh-CN" dirty="0"/>
              <a:t>Exact Penalty Methods</a:t>
            </a:r>
            <a:r>
              <a:rPr lang="ja-JP" altLang="en-US" dirty="0"/>
              <a:t>の結果</a:t>
            </a:r>
            <a:endParaRPr lang="en-US" altLang="zh-CN" sz="4400" dirty="0"/>
          </a:p>
        </p:txBody>
      </p:sp>
      <p:sp>
        <p:nvSpPr>
          <p:cNvPr id="12" name="文本框 11">
            <a:extLst>
              <a:ext uri="{FF2B5EF4-FFF2-40B4-BE49-F238E27FC236}">
                <a16:creationId xmlns:a16="http://schemas.microsoft.com/office/drawing/2014/main" id="{85C95233-2EC6-7956-00E4-75160DD9D748}"/>
              </a:ext>
            </a:extLst>
          </p:cNvPr>
          <p:cNvSpPr txBox="1"/>
          <p:nvPr/>
        </p:nvSpPr>
        <p:spPr>
          <a:xfrm>
            <a:off x="4717761" y="1190387"/>
            <a:ext cx="7232939" cy="1600438"/>
          </a:xfrm>
          <a:prstGeom prst="rect">
            <a:avLst/>
          </a:prstGeom>
          <a:noFill/>
          <a:ln>
            <a:solidFill>
              <a:schemeClr val="tx1"/>
            </a:solidFill>
          </a:ln>
        </p:spPr>
        <p:txBody>
          <a:bodyPr wrap="square" rtlCol="0">
            <a:spAutoFit/>
          </a:bodyPr>
          <a:lstStyle/>
          <a:p>
            <a:r>
              <a:rPr lang="en-US" altLang="ja-JP" sz="1400" dirty="0">
                <a:solidFill>
                  <a:srgbClr val="0F0F0F"/>
                </a:solidFill>
                <a:latin typeface="Times New Roman" panose="02020603050405020304" pitchFamily="18" charset="0"/>
                <a:cs typeface="Times New Roman" panose="02020603050405020304" pitchFamily="18" charset="0"/>
              </a:rPr>
              <a:t>TTS</a:t>
            </a:r>
            <a:r>
              <a:rPr lang="ja-JP" altLang="en-US" sz="1400" dirty="0"/>
              <a:t>（</a:t>
            </a:r>
            <a:r>
              <a:rPr lang="en-US" altLang="zh-CN" sz="1400" b="0" i="0" dirty="0">
                <a:solidFill>
                  <a:srgbClr val="0F0F0F"/>
                </a:solidFill>
                <a:effectLst/>
                <a:latin typeface="Times New Roman" panose="02020603050405020304" pitchFamily="18" charset="0"/>
                <a:cs typeface="Times New Roman" panose="02020603050405020304" pitchFamily="18" charset="0"/>
              </a:rPr>
              <a:t>Time to Solution</a:t>
            </a:r>
            <a:r>
              <a:rPr lang="ja-JP" altLang="en-US" sz="1400" dirty="0"/>
              <a:t>）：</a:t>
            </a:r>
            <a:endParaRPr lang="en-US" altLang="ja-JP" sz="1400" dirty="0"/>
          </a:p>
          <a:p>
            <a:r>
              <a:rPr lang="ja-JP" altLang="en-US" sz="1400" dirty="0"/>
              <a:t>制限時間内で見つかった最良品質の解（</a:t>
            </a:r>
            <a:r>
              <a:rPr lang="en-US" altLang="ja-JP" sz="1400" dirty="0"/>
              <a:t>20</a:t>
            </a:r>
            <a:r>
              <a:rPr lang="ja-JP" altLang="en-US" sz="1400" dirty="0"/>
              <a:t>回）を達成するのにどれだけ時間がかかるか</a:t>
            </a:r>
            <a:endParaRPr lang="en-US" altLang="ja-JP" sz="1400" dirty="0"/>
          </a:p>
          <a:p>
            <a:endParaRPr lang="en-US" altLang="zh-CN" sz="1400" dirty="0"/>
          </a:p>
          <a:p>
            <a:r>
              <a:rPr lang="ja-JP" altLang="en-US" sz="1400" dirty="0"/>
              <a:t>本論文で制限時間は</a:t>
            </a:r>
            <a:r>
              <a:rPr lang="en-US" altLang="ja-JP" sz="1400" dirty="0"/>
              <a:t>20s</a:t>
            </a:r>
          </a:p>
          <a:p>
            <a:endParaRPr lang="en-US" altLang="zh-CN" sz="1400" dirty="0"/>
          </a:p>
          <a:p>
            <a:r>
              <a:rPr lang="en-US" altLang="ja-JP" sz="1400" dirty="0">
                <a:solidFill>
                  <a:srgbClr val="0F0F0F"/>
                </a:solidFill>
                <a:latin typeface="Times New Roman" panose="02020603050405020304" pitchFamily="18" charset="0"/>
                <a:cs typeface="Times New Roman" panose="02020603050405020304" pitchFamily="18" charset="0"/>
              </a:rPr>
              <a:t>TTS</a:t>
            </a:r>
            <a:r>
              <a:rPr lang="ja-JP" altLang="en-US" sz="1400" dirty="0"/>
              <a:t>がちょっと</a:t>
            </a:r>
            <a:r>
              <a:rPr lang="en-US" altLang="ja-JP" sz="1400" dirty="0"/>
              <a:t>20</a:t>
            </a:r>
            <a:r>
              <a:rPr lang="ja-JP" altLang="en-US" sz="1400" dirty="0"/>
              <a:t>ｓを超える場合：</a:t>
            </a:r>
            <a:endParaRPr lang="en-US" altLang="ja-JP" sz="1400" dirty="0"/>
          </a:p>
          <a:p>
            <a:r>
              <a:rPr lang="ja-JP" altLang="en-US" sz="1400" dirty="0"/>
              <a:t>ちょうど</a:t>
            </a:r>
            <a:r>
              <a:rPr lang="en-US" altLang="ja-JP" sz="1400" dirty="0"/>
              <a:t>20</a:t>
            </a:r>
            <a:r>
              <a:rPr lang="ja-JP" altLang="en-US" sz="1400" dirty="0"/>
              <a:t>ｓで実験を停止するのは安全ではない（</a:t>
            </a:r>
            <a:r>
              <a:rPr lang="en-US" altLang="ja-JP" sz="1400" dirty="0">
                <a:solidFill>
                  <a:srgbClr val="0F0F0F"/>
                </a:solidFill>
                <a:latin typeface="Times New Roman" panose="02020603050405020304" pitchFamily="18" charset="0"/>
                <a:cs typeface="Times New Roman" panose="02020603050405020304" pitchFamily="18" charset="0"/>
              </a:rPr>
              <a:t>unsafe</a:t>
            </a:r>
            <a:r>
              <a:rPr lang="ja-JP" altLang="en-US" sz="1400" dirty="0"/>
              <a:t>）</a:t>
            </a:r>
            <a:endParaRPr lang="zh-CN" altLang="en-US" sz="1400" dirty="0"/>
          </a:p>
        </p:txBody>
      </p:sp>
      <p:grpSp>
        <p:nvGrpSpPr>
          <p:cNvPr id="16" name="组合 15">
            <a:extLst>
              <a:ext uri="{FF2B5EF4-FFF2-40B4-BE49-F238E27FC236}">
                <a16:creationId xmlns:a16="http://schemas.microsoft.com/office/drawing/2014/main" id="{F59F9683-E436-386D-326E-9BBFABA49E42}"/>
              </a:ext>
            </a:extLst>
          </p:cNvPr>
          <p:cNvGrpSpPr/>
          <p:nvPr/>
        </p:nvGrpSpPr>
        <p:grpSpPr>
          <a:xfrm>
            <a:off x="600364" y="1133476"/>
            <a:ext cx="4047836" cy="5605236"/>
            <a:chOff x="600364" y="1133476"/>
            <a:chExt cx="4047836" cy="5605236"/>
          </a:xfrm>
        </p:grpSpPr>
        <p:pic>
          <p:nvPicPr>
            <p:cNvPr id="11" name="图片 10">
              <a:extLst>
                <a:ext uri="{FF2B5EF4-FFF2-40B4-BE49-F238E27FC236}">
                  <a16:creationId xmlns:a16="http://schemas.microsoft.com/office/drawing/2014/main" id="{5877CF9A-DE0C-72E5-BA44-7F32DFB8479B}"/>
                </a:ext>
              </a:extLst>
            </p:cNvPr>
            <p:cNvPicPr>
              <a:picLocks noChangeAspect="1"/>
            </p:cNvPicPr>
            <p:nvPr/>
          </p:nvPicPr>
          <p:blipFill>
            <a:blip r:embed="rId3"/>
            <a:stretch>
              <a:fillRect/>
            </a:stretch>
          </p:blipFill>
          <p:spPr>
            <a:xfrm>
              <a:off x="600364" y="1133476"/>
              <a:ext cx="4047836" cy="5605236"/>
            </a:xfrm>
            <a:prstGeom prst="rect">
              <a:avLst/>
            </a:prstGeom>
          </p:spPr>
        </p:pic>
        <p:sp>
          <p:nvSpPr>
            <p:cNvPr id="13" name="矩形 12">
              <a:extLst>
                <a:ext uri="{FF2B5EF4-FFF2-40B4-BE49-F238E27FC236}">
                  <a16:creationId xmlns:a16="http://schemas.microsoft.com/office/drawing/2014/main" id="{5D461E5A-BCDD-9FE0-3E73-6A0BD1B538C9}"/>
                </a:ext>
              </a:extLst>
            </p:cNvPr>
            <p:cNvSpPr/>
            <p:nvPr/>
          </p:nvSpPr>
          <p:spPr>
            <a:xfrm>
              <a:off x="1371600" y="2790825"/>
              <a:ext cx="2971800" cy="306532"/>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矩形 13">
              <a:extLst>
                <a:ext uri="{FF2B5EF4-FFF2-40B4-BE49-F238E27FC236}">
                  <a16:creationId xmlns:a16="http://schemas.microsoft.com/office/drawing/2014/main" id="{6AB77E5A-E9A7-3408-D279-5CA04EAE3733}"/>
                </a:ext>
              </a:extLst>
            </p:cNvPr>
            <p:cNvSpPr/>
            <p:nvPr/>
          </p:nvSpPr>
          <p:spPr>
            <a:xfrm>
              <a:off x="1304925" y="6432180"/>
              <a:ext cx="2971800" cy="306532"/>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09E7BDEF-5FA6-8E40-E17D-C0F7EE01DD26}"/>
                </a:ext>
              </a:extLst>
            </p:cNvPr>
            <p:cNvSpPr/>
            <p:nvPr/>
          </p:nvSpPr>
          <p:spPr>
            <a:xfrm>
              <a:off x="1304925" y="5059506"/>
              <a:ext cx="2971800" cy="306532"/>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7" name="文本框 16">
            <a:extLst>
              <a:ext uri="{FF2B5EF4-FFF2-40B4-BE49-F238E27FC236}">
                <a16:creationId xmlns:a16="http://schemas.microsoft.com/office/drawing/2014/main" id="{0F5F2CFA-A30D-57EC-C159-5002E7E35A5A}"/>
              </a:ext>
            </a:extLst>
          </p:cNvPr>
          <p:cNvSpPr txBox="1"/>
          <p:nvPr/>
        </p:nvSpPr>
        <p:spPr>
          <a:xfrm>
            <a:off x="4895561" y="2989957"/>
            <a:ext cx="6391275" cy="3323987"/>
          </a:xfrm>
          <a:prstGeom prst="rect">
            <a:avLst/>
          </a:prstGeom>
          <a:noFill/>
        </p:spPr>
        <p:txBody>
          <a:bodyPr wrap="square" rtlCol="0">
            <a:spAutoFit/>
          </a:bodyPr>
          <a:lstStyle/>
          <a:p>
            <a:r>
              <a:rPr lang="en-US" altLang="zh-CN" sz="1400" dirty="0">
                <a:solidFill>
                  <a:srgbClr val="0F0F0F"/>
                </a:solidFill>
                <a:latin typeface="Times New Roman" panose="02020603050405020304" pitchFamily="18" charset="0"/>
                <a:cs typeface="Times New Roman" panose="02020603050405020304" pitchFamily="18" charset="0"/>
              </a:rPr>
              <a:t>MKP</a:t>
            </a:r>
            <a:r>
              <a:rPr lang="ja-JP" altLang="en-US" sz="1400" dirty="0"/>
              <a:t>と</a:t>
            </a:r>
            <a:r>
              <a:rPr lang="en-US" altLang="ja-JP" sz="1400" dirty="0">
                <a:latin typeface="Times New Roman" panose="02020603050405020304" pitchFamily="18" charset="0"/>
                <a:cs typeface="Times New Roman" panose="02020603050405020304" pitchFamily="18" charset="0"/>
              </a:rPr>
              <a:t>TSP</a:t>
            </a:r>
            <a:r>
              <a:rPr lang="ja-JP" altLang="en-US" sz="1400" dirty="0"/>
              <a:t>に対して</a:t>
            </a:r>
            <a:r>
              <a:rPr lang="en-US" altLang="zh-CN" sz="1400" dirty="0">
                <a:latin typeface="Times New Roman" panose="02020603050405020304" pitchFamily="18" charset="0"/>
                <a:cs typeface="Times New Roman" panose="02020603050405020304" pitchFamily="18" charset="0"/>
              </a:rPr>
              <a:t>Verma-Lewis</a:t>
            </a:r>
            <a:r>
              <a:rPr lang="ja-JP" altLang="en-US" sz="1400" dirty="0"/>
              <a:t>による重みでの</a:t>
            </a:r>
            <a:r>
              <a:rPr lang="en-US" altLang="ja-JP" sz="1400" dirty="0"/>
              <a:t>TTS</a:t>
            </a:r>
            <a:r>
              <a:rPr lang="ja-JP" altLang="en-US" sz="1400" dirty="0"/>
              <a:t>が他の二つ方法より短い</a:t>
            </a:r>
            <a:endParaRPr lang="en-US" altLang="ja-JP" sz="1400" dirty="0"/>
          </a:p>
          <a:p>
            <a:endParaRPr lang="en-US" altLang="zh-CN" sz="1400" dirty="0"/>
          </a:p>
          <a:p>
            <a:r>
              <a:rPr lang="en-US" altLang="zh-CN" sz="1400" dirty="0" err="1">
                <a:latin typeface="Times New Roman" panose="02020603050405020304" pitchFamily="18" charset="0"/>
                <a:cs typeface="Times New Roman" panose="02020603050405020304" pitchFamily="18" charset="0"/>
              </a:rPr>
              <a:t>Mincut</a:t>
            </a:r>
            <a:r>
              <a:rPr lang="ja-JP" altLang="en-US" sz="1400" dirty="0"/>
              <a:t>に対して</a:t>
            </a:r>
            <a:r>
              <a:rPr lang="en-US" altLang="ja-JP" sz="1400" dirty="0">
                <a:latin typeface="Times New Roman" panose="02020603050405020304" pitchFamily="18" charset="0"/>
                <a:cs typeface="Times New Roman" panose="02020603050405020304" pitchFamily="18" charset="0"/>
              </a:rPr>
              <a:t>Sum</a:t>
            </a:r>
            <a:r>
              <a:rPr lang="ja-JP" altLang="en-US" sz="1400" dirty="0"/>
              <a:t>による重みでの</a:t>
            </a:r>
            <a:r>
              <a:rPr lang="en-US" altLang="ja-JP" sz="1400" dirty="0">
                <a:latin typeface="Times New Roman" panose="02020603050405020304" pitchFamily="18" charset="0"/>
                <a:cs typeface="Times New Roman" panose="02020603050405020304" pitchFamily="18" charset="0"/>
              </a:rPr>
              <a:t>TTS</a:t>
            </a:r>
            <a:r>
              <a:rPr lang="ja-JP" altLang="en-US" sz="1400" dirty="0"/>
              <a:t>がもっとも短い</a:t>
            </a:r>
            <a:endParaRPr lang="en-US" altLang="ja-JP" sz="1400" dirty="0"/>
          </a:p>
          <a:p>
            <a:endParaRPr lang="en-US" altLang="ja-JP" sz="1400" dirty="0"/>
          </a:p>
          <a:p>
            <a:endParaRPr lang="en-US" altLang="zh-CN" sz="1400" dirty="0"/>
          </a:p>
          <a:p>
            <a:r>
              <a:rPr lang="ja-JP" altLang="en-US" sz="1400" dirty="0"/>
              <a:t>推論：</a:t>
            </a:r>
            <a:endParaRPr lang="en-US" altLang="ja-JP" sz="1400" dirty="0"/>
          </a:p>
          <a:p>
            <a:r>
              <a:rPr lang="ja-JP" altLang="en-US" sz="1400" dirty="0"/>
              <a:t>より大きなペナルティー重み</a:t>
            </a:r>
            <a:r>
              <a:rPr lang="en-US" altLang="ja-JP" sz="1400" dirty="0"/>
              <a:t>(</a:t>
            </a:r>
            <a:r>
              <a:rPr lang="en-US" altLang="ja-JP" sz="1400" dirty="0">
                <a:latin typeface="Times New Roman" panose="02020603050405020304" pitchFamily="18" charset="0"/>
                <a:cs typeface="Times New Roman" panose="02020603050405020304" pitchFamily="18" charset="0"/>
              </a:rPr>
              <a:t>Posi-Nega, Sum</a:t>
            </a:r>
            <a:r>
              <a:rPr lang="en-US" altLang="ja-JP" sz="1400" dirty="0"/>
              <a:t>)</a:t>
            </a:r>
            <a:r>
              <a:rPr lang="ja-JP" altLang="en-US" sz="1400" dirty="0"/>
              <a:t>で解が早く</a:t>
            </a:r>
            <a:r>
              <a:rPr lang="ja-JP" altLang="en-US" sz="1400" b="0" i="0" dirty="0">
                <a:solidFill>
                  <a:srgbClr val="4D5156"/>
                </a:solidFill>
                <a:effectLst/>
                <a:latin typeface="arial" panose="020B0604020202020204" pitchFamily="34" charset="0"/>
              </a:rPr>
              <a:t>局所最適解（</a:t>
            </a:r>
            <a:r>
              <a:rPr lang="en-US" altLang="ja-JP" sz="1400" dirty="0">
                <a:latin typeface="Times New Roman" panose="02020603050405020304" pitchFamily="18" charset="0"/>
                <a:cs typeface="Times New Roman" panose="02020603050405020304" pitchFamily="18" charset="0"/>
              </a:rPr>
              <a:t>suboptimal</a:t>
            </a:r>
            <a:r>
              <a:rPr lang="ja-JP" altLang="en-US" sz="1400" b="0" i="0" dirty="0">
                <a:solidFill>
                  <a:srgbClr val="4D5156"/>
                </a:solidFill>
                <a:effectLst/>
                <a:latin typeface="arial" panose="020B0604020202020204" pitchFamily="34" charset="0"/>
              </a:rPr>
              <a:t>）</a:t>
            </a:r>
            <a:r>
              <a:rPr lang="ja-JP" altLang="en-US" sz="1400" dirty="0"/>
              <a:t>に早く収束する可能性があることを示している</a:t>
            </a:r>
            <a:endParaRPr lang="en-US" altLang="ja-JP" sz="1400" dirty="0"/>
          </a:p>
          <a:p>
            <a:endParaRPr lang="en-US" altLang="zh-CN" sz="1400" dirty="0"/>
          </a:p>
          <a:p>
            <a:r>
              <a:rPr lang="ja-JP" altLang="en-US" sz="1400" dirty="0"/>
              <a:t>全体から見ると</a:t>
            </a:r>
            <a:endParaRPr lang="en-US" altLang="zh-CN" sz="1400" dirty="0"/>
          </a:p>
          <a:p>
            <a:r>
              <a:rPr lang="en-US" altLang="zh-CN" sz="1400" dirty="0">
                <a:latin typeface="Times New Roman" panose="02020603050405020304" pitchFamily="18" charset="0"/>
                <a:cs typeface="Times New Roman" panose="02020603050405020304" pitchFamily="18" charset="0"/>
              </a:rPr>
              <a:t>Verma-Lewis</a:t>
            </a:r>
            <a:r>
              <a:rPr lang="ja-JP" altLang="en-US" sz="1400" dirty="0"/>
              <a:t>による重みでの解はより良い</a:t>
            </a:r>
            <a:r>
              <a:rPr lang="en-US" altLang="ja-JP" sz="1400" dirty="0">
                <a:latin typeface="Times New Roman" panose="02020603050405020304" pitchFamily="18" charset="0"/>
                <a:cs typeface="Times New Roman" panose="02020603050405020304" pitchFamily="18" charset="0"/>
              </a:rPr>
              <a:t>ARPD</a:t>
            </a:r>
            <a:r>
              <a:rPr lang="ja-JP" altLang="en-US" sz="1400" dirty="0"/>
              <a:t>とより短い</a:t>
            </a:r>
            <a:r>
              <a:rPr lang="en-US" altLang="ja-JP" sz="1400" dirty="0">
                <a:latin typeface="Times New Roman" panose="02020603050405020304" pitchFamily="18" charset="0"/>
                <a:cs typeface="Times New Roman" panose="02020603050405020304" pitchFamily="18" charset="0"/>
              </a:rPr>
              <a:t>TTS</a:t>
            </a:r>
            <a:r>
              <a:rPr lang="ja-JP" altLang="en-US" sz="1400" dirty="0"/>
              <a:t>を持っている</a:t>
            </a:r>
            <a:endParaRPr lang="en-US" altLang="ja-JP" sz="1400" dirty="0"/>
          </a:p>
          <a:p>
            <a:endParaRPr lang="en-US" altLang="ja-JP" sz="1400" dirty="0"/>
          </a:p>
          <a:p>
            <a:r>
              <a:rPr lang="en-US" altLang="ja-JP" sz="1400" dirty="0">
                <a:latin typeface="Times New Roman" panose="02020603050405020304" pitchFamily="18" charset="0"/>
                <a:cs typeface="Times New Roman" panose="02020603050405020304" pitchFamily="18" charset="0"/>
              </a:rPr>
              <a:t>DA</a:t>
            </a:r>
            <a:r>
              <a:rPr lang="ja-JP" altLang="en-US" sz="1400" dirty="0"/>
              <a:t>が</a:t>
            </a:r>
            <a:r>
              <a:rPr lang="en-US" altLang="ja-JP" sz="1400" dirty="0">
                <a:latin typeface="Times New Roman" panose="02020603050405020304" pitchFamily="18" charset="0"/>
                <a:cs typeface="Times New Roman" panose="02020603050405020304" pitchFamily="18" charset="0"/>
              </a:rPr>
              <a:t>Exact Penalty Methods</a:t>
            </a:r>
            <a:r>
              <a:rPr lang="ja-JP" altLang="en-US" sz="1400" dirty="0"/>
              <a:t>の実験で得られた解は全部実行可能解</a:t>
            </a:r>
            <a:endParaRPr lang="en-US" altLang="ja-JP" sz="1400" dirty="0"/>
          </a:p>
          <a:p>
            <a:endParaRPr lang="en-US" altLang="zh-CN" sz="1400" dirty="0"/>
          </a:p>
          <a:p>
            <a:endParaRPr lang="zh-CN" altLang="en-US" sz="1400" dirty="0"/>
          </a:p>
        </p:txBody>
      </p:sp>
    </p:spTree>
    <p:extLst>
      <p:ext uri="{BB962C8B-B14F-4D97-AF65-F5344CB8AC3E}">
        <p14:creationId xmlns:p14="http://schemas.microsoft.com/office/powerpoint/2010/main" val="239712237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B6E63BE0-41B0-D57E-83CC-FD72E86CDDD2}"/>
              </a:ext>
            </a:extLst>
          </p:cNvPr>
          <p:cNvSpPr/>
          <p:nvPr/>
        </p:nvSpPr>
        <p:spPr>
          <a:xfrm>
            <a:off x="600364" y="992202"/>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63F05CBC-F035-ABE3-FD33-789197C7B356}"/>
              </a:ext>
            </a:extLst>
          </p:cNvPr>
          <p:cNvSpPr>
            <a:spLocks noGrp="1"/>
          </p:cNvSpPr>
          <p:nvPr>
            <p:ph type="title"/>
          </p:nvPr>
        </p:nvSpPr>
        <p:spPr>
          <a:xfrm>
            <a:off x="600364" y="202150"/>
            <a:ext cx="10532995" cy="598978"/>
          </a:xfrm>
        </p:spPr>
        <p:txBody>
          <a:bodyPr>
            <a:normAutofit fontScale="90000"/>
          </a:bodyPr>
          <a:lstStyle/>
          <a:p>
            <a:r>
              <a:rPr lang="en-US" altLang="zh-CN" dirty="0"/>
              <a:t>Sequential Penalty Methods</a:t>
            </a:r>
            <a:r>
              <a:rPr lang="ja-JP" altLang="en-US" dirty="0"/>
              <a:t>の結果</a:t>
            </a:r>
            <a:endParaRPr lang="en-US" altLang="zh-CN" sz="4400" dirty="0"/>
          </a:p>
        </p:txBody>
      </p:sp>
      <p:sp>
        <p:nvSpPr>
          <p:cNvPr id="9" name="文本框 8">
            <a:extLst>
              <a:ext uri="{FF2B5EF4-FFF2-40B4-BE49-F238E27FC236}">
                <a16:creationId xmlns:a16="http://schemas.microsoft.com/office/drawing/2014/main" id="{020DEC10-3A6F-4EEC-1CB3-A31A1AD4C4AB}"/>
              </a:ext>
            </a:extLst>
          </p:cNvPr>
          <p:cNvSpPr txBox="1"/>
          <p:nvPr/>
        </p:nvSpPr>
        <p:spPr>
          <a:xfrm>
            <a:off x="600364" y="1238694"/>
            <a:ext cx="6096000" cy="369332"/>
          </a:xfrm>
          <a:prstGeom prst="rect">
            <a:avLst/>
          </a:prstGeom>
          <a:noFill/>
        </p:spPr>
        <p:txBody>
          <a:bodyPr wrap="square">
            <a:spAutoFit/>
          </a:bodyPr>
          <a:lstStyle/>
          <a:p>
            <a:r>
              <a:rPr lang="en-US" altLang="zh-CN" dirty="0"/>
              <a:t>Sequential Penalty Methods</a:t>
            </a:r>
            <a:r>
              <a:rPr lang="ja-JP" altLang="en-US" dirty="0"/>
              <a:t>の結果</a:t>
            </a:r>
            <a:endParaRPr lang="zh-CN" altLang="en-US" dirty="0"/>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B30A2E8F-D941-8EEA-2E3C-C1D23FBD8B44}"/>
                  </a:ext>
                </a:extLst>
              </p:cNvPr>
              <p:cNvSpPr txBox="1"/>
              <p:nvPr/>
            </p:nvSpPr>
            <p:spPr>
              <a:xfrm>
                <a:off x="4811317" y="2688793"/>
                <a:ext cx="7380683" cy="3539430"/>
              </a:xfrm>
              <a:prstGeom prst="rect">
                <a:avLst/>
              </a:prstGeom>
              <a:noFill/>
            </p:spPr>
            <p:txBody>
              <a:bodyPr wrap="square" rtlCol="0">
                <a:spAutoFit/>
              </a:bodyPr>
              <a:lstStyle/>
              <a:p>
                <a:r>
                  <a:rPr lang="en-US" altLang="zh-CN" sz="1400" dirty="0">
                    <a:latin typeface="Times New Roman" panose="02020603050405020304" pitchFamily="18" charset="0"/>
                    <a:cs typeface="Times New Roman" panose="02020603050405020304" pitchFamily="18" charset="0"/>
                  </a:rPr>
                  <a:t>Standard Sequential</a:t>
                </a:r>
                <a:r>
                  <a:rPr lang="ja-JP" altLang="en-US" sz="1400" dirty="0">
                    <a:latin typeface="Times New Roman" panose="02020603050405020304" pitchFamily="18" charset="0"/>
                    <a:cs typeface="Times New Roman" panose="02020603050405020304" pitchFamily="18" charset="0"/>
                  </a:rPr>
                  <a:t>は重み上界を使用しない</a:t>
                </a:r>
                <a:endParaRPr lang="en-US" altLang="zh-CN" sz="1400" dirty="0">
                  <a:latin typeface="Times New Roman" panose="02020603050405020304" pitchFamily="18" charset="0"/>
                  <a:cs typeface="Times New Roman" panose="02020603050405020304" pitchFamily="18" charset="0"/>
                </a:endParaRPr>
              </a:p>
              <a:p>
                <a:endParaRPr lang="en-US" altLang="zh-CN" sz="1400" dirty="0">
                  <a:latin typeface="Times New Roman" panose="02020603050405020304" pitchFamily="18" charset="0"/>
                  <a:cs typeface="Times New Roman" panose="02020603050405020304" pitchFamily="18" charset="0"/>
                </a:endParaRPr>
              </a:p>
              <a:p>
                <a:r>
                  <a:rPr lang="en-US" altLang="zh-CN" sz="1400" dirty="0">
                    <a:latin typeface="Times New Roman" panose="02020603050405020304" pitchFamily="18" charset="0"/>
                    <a:cs typeface="Times New Roman" panose="02020603050405020304" pitchFamily="18" charset="0"/>
                  </a:rPr>
                  <a:t>Scaled Sequential</a:t>
                </a:r>
                <a:r>
                  <a:rPr lang="ja-JP" altLang="en-US" sz="1400" dirty="0">
                    <a:latin typeface="Times New Roman" panose="02020603050405020304" pitchFamily="18" charset="0"/>
                    <a:cs typeface="Times New Roman" panose="02020603050405020304" pitchFamily="18" charset="0"/>
                  </a:rPr>
                  <a:t>　</a:t>
                </a:r>
                <a:r>
                  <a:rPr lang="ja-JP" altLang="en-US" sz="1400" dirty="0"/>
                  <a:t>と　</a:t>
                </a:r>
                <a:r>
                  <a:rPr lang="en-US" altLang="zh-CN" sz="1400" dirty="0">
                    <a:latin typeface="Times New Roman" panose="02020603050405020304" pitchFamily="18" charset="0"/>
                    <a:cs typeface="Times New Roman" panose="02020603050405020304" pitchFamily="18" charset="0"/>
                  </a:rPr>
                  <a:t>Binary Search</a:t>
                </a:r>
                <a:r>
                  <a:rPr lang="ja-JP" altLang="en-US" sz="1400" dirty="0">
                    <a:latin typeface="Times New Roman" panose="02020603050405020304" pitchFamily="18" charset="0"/>
                    <a:cs typeface="Times New Roman" panose="02020603050405020304" pitchFamily="18" charset="0"/>
                  </a:rPr>
                  <a:t>の</a:t>
                </a:r>
                <a14:m>
                  <m:oMath xmlns:m="http://schemas.openxmlformats.org/officeDocument/2006/math">
                    <m:sSub>
                      <m:sSubPr>
                        <m:ctrlPr>
                          <a:rPr lang="en-US" altLang="ja-JP" sz="1400" i="1" smtClean="0">
                            <a:latin typeface="Cambria Math" panose="02040503050406030204" pitchFamily="18" charset="0"/>
                            <a:cs typeface="Times New Roman" panose="02020603050405020304" pitchFamily="18" charset="0"/>
                          </a:rPr>
                        </m:ctrlPr>
                      </m:sSubPr>
                      <m:e>
                        <m:r>
                          <a:rPr lang="en-US" altLang="ja-JP" sz="1400" b="0" i="1" smtClean="0">
                            <a:latin typeface="Cambria Math" panose="02040503050406030204" pitchFamily="18" charset="0"/>
                            <a:cs typeface="Times New Roman" panose="02020603050405020304" pitchFamily="18" charset="0"/>
                          </a:rPr>
                          <m:t>𝑤</m:t>
                        </m:r>
                      </m:e>
                      <m:sub>
                        <m:r>
                          <a:rPr lang="en-US" altLang="ja-JP" sz="1400" b="0" i="1" smtClean="0">
                            <a:latin typeface="Cambria Math" panose="02040503050406030204" pitchFamily="18" charset="0"/>
                            <a:cs typeface="Times New Roman" panose="02020603050405020304" pitchFamily="18" charset="0"/>
                          </a:rPr>
                          <m:t>𝑈</m:t>
                        </m:r>
                      </m:sub>
                    </m:sSub>
                  </m:oMath>
                </a14:m>
                <a:r>
                  <a:rPr lang="ja-JP" altLang="en-US" sz="1400" dirty="0"/>
                  <a:t>は</a:t>
                </a:r>
                <a:endParaRPr lang="en-US" altLang="ja-JP" sz="1400" dirty="0"/>
              </a:p>
              <a:p>
                <a:r>
                  <a:rPr lang="en-US" altLang="zh-CN" sz="1400" dirty="0">
                    <a:latin typeface="Times New Roman" panose="02020603050405020304" pitchFamily="18" charset="0"/>
                    <a:cs typeface="Times New Roman" panose="02020603050405020304" pitchFamily="18" charset="0"/>
                  </a:rPr>
                  <a:t>Exact Penalty Methods</a:t>
                </a:r>
                <a:r>
                  <a:rPr lang="ja-JP" altLang="en-US" sz="1400" dirty="0"/>
                  <a:t>の</a:t>
                </a:r>
                <a:r>
                  <a:rPr lang="en-US" altLang="ja-JP" sz="1400" dirty="0">
                    <a:latin typeface="Times New Roman" panose="02020603050405020304" pitchFamily="18" charset="0"/>
                    <a:cs typeface="Times New Roman" panose="02020603050405020304" pitchFamily="18" charset="0"/>
                  </a:rPr>
                  <a:t>Sum</a:t>
                </a:r>
                <a:r>
                  <a:rPr lang="ja-JP" altLang="en-US" sz="1400" dirty="0"/>
                  <a:t>方法によって計算する</a:t>
                </a:r>
                <a:endParaRPr lang="en-US" altLang="zh-CN" sz="1400" dirty="0"/>
              </a:p>
              <a:p>
                <a:endParaRPr lang="en-US" altLang="zh-CN" sz="1400" dirty="0"/>
              </a:p>
              <a:p>
                <a:r>
                  <a:rPr lang="en-US" altLang="ja-JP" sz="1400" dirty="0" err="1">
                    <a:latin typeface="Times New Roman" panose="02020603050405020304" pitchFamily="18" charset="0"/>
                    <a:cs typeface="Times New Roman" panose="02020603050405020304" pitchFamily="18" charset="0"/>
                  </a:rPr>
                  <a:t>Mincut</a:t>
                </a:r>
                <a:r>
                  <a:rPr lang="ja-JP" altLang="en-US" sz="1400" dirty="0"/>
                  <a:t>に対して</a:t>
                </a:r>
                <a:endParaRPr lang="en-US" altLang="ja-JP" sz="1400" dirty="0"/>
              </a:p>
              <a:p>
                <a:r>
                  <a:rPr lang="ja-JP" altLang="en-US" sz="1400" dirty="0"/>
                  <a:t>得られたペナルティー重みは既知最良重みより小さいが</a:t>
                </a:r>
                <a:endParaRPr lang="en-US" altLang="ja-JP" sz="1400" dirty="0"/>
              </a:p>
              <a:p>
                <a:r>
                  <a:rPr lang="en-US" altLang="ja-JP" sz="1400" dirty="0">
                    <a:latin typeface="Times New Roman" panose="02020603050405020304" pitchFamily="18" charset="0"/>
                    <a:cs typeface="Times New Roman" panose="02020603050405020304" pitchFamily="18" charset="0"/>
                  </a:rPr>
                  <a:t>DA</a:t>
                </a:r>
                <a:r>
                  <a:rPr lang="ja-JP" altLang="en-US" sz="1400" dirty="0"/>
                  <a:t>がいつも実行可能解決を出すので</a:t>
                </a:r>
                <a:endParaRPr lang="en-US" altLang="ja-JP" sz="1400" dirty="0"/>
              </a:p>
              <a:p>
                <a:r>
                  <a:rPr lang="ja-JP" altLang="en-US" sz="1400" dirty="0"/>
                  <a:t>著者は</a:t>
                </a:r>
                <a14:m>
                  <m:oMath xmlns:m="http://schemas.openxmlformats.org/officeDocument/2006/math">
                    <m:r>
                      <a:rPr lang="en-US" altLang="ja-JP" sz="1400" b="0" i="1" smtClean="0">
                        <a:latin typeface="Cambria Math" panose="02040503050406030204" pitchFamily="18" charset="0"/>
                      </a:rPr>
                      <m:t>(</m:t>
                    </m:r>
                    <m:r>
                      <a:rPr lang="en-US" altLang="ja-JP" sz="1400" b="0" i="1" smtClean="0">
                        <a:latin typeface="Cambria Math" panose="02040503050406030204" pitchFamily="18" charset="0"/>
                      </a:rPr>
                      <m:t>𝑤</m:t>
                    </m:r>
                    <m:r>
                      <a:rPr lang="en-US" altLang="ja-JP" sz="1400" b="0" i="1" smtClean="0">
                        <a:latin typeface="Cambria Math" panose="02040503050406030204" pitchFamily="18" charset="0"/>
                      </a:rPr>
                      <m:t>=1)</m:t>
                    </m:r>
                  </m:oMath>
                </a14:m>
                <a:r>
                  <a:rPr lang="ja-JP" altLang="en-US" sz="1400" dirty="0"/>
                  <a:t>有効な重みだと考える</a:t>
                </a:r>
                <a:endParaRPr lang="en-US" altLang="ja-JP" sz="1400" dirty="0"/>
              </a:p>
              <a:p>
                <a:endParaRPr lang="en-US" altLang="ja-JP" sz="1400" dirty="0"/>
              </a:p>
              <a:p>
                <a:endParaRPr lang="en-US" altLang="ja-JP" sz="1400" dirty="0"/>
              </a:p>
              <a:p>
                <a:r>
                  <a:rPr lang="en-US" altLang="ja-JP" sz="1400" dirty="0">
                    <a:latin typeface="Times New Roman" panose="02020603050405020304" pitchFamily="18" charset="0"/>
                    <a:cs typeface="Times New Roman" panose="02020603050405020304" pitchFamily="18" charset="0"/>
                  </a:rPr>
                  <a:t>MKP</a:t>
                </a:r>
                <a:r>
                  <a:rPr lang="ja-JP" altLang="en-US" sz="1400" dirty="0"/>
                  <a:t>の</a:t>
                </a:r>
                <a:r>
                  <a:rPr lang="en-US" altLang="ja-JP" sz="1400" dirty="0">
                    <a:latin typeface="Times New Roman" panose="02020603050405020304" pitchFamily="18" charset="0"/>
                    <a:cs typeface="Times New Roman" panose="02020603050405020304" pitchFamily="18" charset="0"/>
                  </a:rPr>
                  <a:t>weing8</a:t>
                </a:r>
                <a:r>
                  <a:rPr lang="ja-JP" altLang="en-US" sz="1400" dirty="0"/>
                  <a:t>を除いて、</a:t>
                </a:r>
                <a:r>
                  <a:rPr lang="en-US" altLang="ja-JP" sz="1400" dirty="0">
                    <a:latin typeface="Times New Roman" panose="02020603050405020304" pitchFamily="18" charset="0"/>
                    <a:cs typeface="Times New Roman" panose="02020603050405020304" pitchFamily="18" charset="0"/>
                  </a:rPr>
                  <a:t>MKP</a:t>
                </a:r>
                <a:r>
                  <a:rPr lang="ja-JP" altLang="en-US" sz="1400" dirty="0"/>
                  <a:t>と</a:t>
                </a:r>
                <a:r>
                  <a:rPr lang="en-US" altLang="ja-JP" sz="1400" dirty="0">
                    <a:latin typeface="Times New Roman" panose="02020603050405020304" pitchFamily="18" charset="0"/>
                    <a:cs typeface="Times New Roman" panose="02020603050405020304" pitchFamily="18" charset="0"/>
                  </a:rPr>
                  <a:t>TSP</a:t>
                </a:r>
                <a:r>
                  <a:rPr lang="ja-JP" altLang="en-US" sz="1400" dirty="0">
                    <a:latin typeface="Times New Roman" panose="02020603050405020304" pitchFamily="18" charset="0"/>
                    <a:cs typeface="Times New Roman" panose="02020603050405020304" pitchFamily="18" charset="0"/>
                  </a:rPr>
                  <a:t>問題</a:t>
                </a:r>
                <a:r>
                  <a:rPr lang="ja-JP" altLang="en-US" sz="1400" dirty="0"/>
                  <a:t>で</a:t>
                </a:r>
                <a:r>
                  <a:rPr lang="en-US" altLang="ja-JP" sz="1400" dirty="0">
                    <a:latin typeface="Times New Roman" panose="02020603050405020304" pitchFamily="18" charset="0"/>
                    <a:cs typeface="Times New Roman" panose="02020603050405020304" pitchFamily="18" charset="0"/>
                  </a:rPr>
                  <a:t>Binary</a:t>
                </a:r>
                <a:r>
                  <a:rPr lang="en-US" altLang="ja-JP" sz="1400" dirty="0"/>
                  <a:t> </a:t>
                </a:r>
                <a:r>
                  <a:rPr lang="en-US" altLang="ja-JP" sz="1400" dirty="0">
                    <a:latin typeface="Times New Roman" panose="02020603050405020304" pitchFamily="18" charset="0"/>
                    <a:cs typeface="Times New Roman" panose="02020603050405020304" pitchFamily="18" charset="0"/>
                  </a:rPr>
                  <a:t>Search</a:t>
                </a:r>
                <a:r>
                  <a:rPr lang="ja-JP" altLang="en-US" sz="1400" dirty="0"/>
                  <a:t>による重みは最小</a:t>
                </a:r>
                <a:endParaRPr lang="en-US" altLang="ja-JP" sz="1400" dirty="0"/>
              </a:p>
              <a:p>
                <a:r>
                  <a:rPr lang="ja-JP" altLang="en-US" sz="1400" dirty="0"/>
                  <a:t>重みの大きさから並べると　</a:t>
                </a:r>
                <a:endParaRPr lang="en-US" altLang="ja-JP" sz="1400" dirty="0"/>
              </a:p>
              <a:p>
                <a:r>
                  <a:rPr lang="en-US" altLang="ja-JP" sz="1400" dirty="0"/>
                  <a:t>1.</a:t>
                </a:r>
                <a:r>
                  <a:rPr lang="en-US" altLang="ja-JP" sz="1400" dirty="0">
                    <a:latin typeface="Times New Roman" panose="02020603050405020304" pitchFamily="18" charset="0"/>
                    <a:cs typeface="Times New Roman" panose="02020603050405020304" pitchFamily="18" charset="0"/>
                  </a:rPr>
                  <a:t>Binary</a:t>
                </a:r>
                <a:r>
                  <a:rPr lang="en-US" altLang="ja-JP" sz="1400" dirty="0"/>
                  <a:t> </a:t>
                </a:r>
                <a:r>
                  <a:rPr lang="en-US" altLang="ja-JP" sz="1400" dirty="0">
                    <a:latin typeface="Times New Roman" panose="02020603050405020304" pitchFamily="18" charset="0"/>
                    <a:cs typeface="Times New Roman" panose="02020603050405020304" pitchFamily="18" charset="0"/>
                  </a:rPr>
                  <a:t>Search</a:t>
                </a:r>
                <a:r>
                  <a:rPr lang="ja-JP" altLang="en-US" sz="1400" dirty="0">
                    <a:latin typeface="Times New Roman" panose="02020603050405020304" pitchFamily="18" charset="0"/>
                    <a:cs typeface="Times New Roman" panose="02020603050405020304" pitchFamily="18" charset="0"/>
                  </a:rPr>
                  <a:t>（最小）</a:t>
                </a:r>
                <a:r>
                  <a:rPr lang="en-US" altLang="ja-JP" sz="1400" dirty="0"/>
                  <a:t>   2.</a:t>
                </a:r>
                <a:r>
                  <a:rPr lang="en-US" altLang="ja-JP" sz="1400" dirty="0">
                    <a:latin typeface="Times New Roman" panose="02020603050405020304" pitchFamily="18" charset="0"/>
                    <a:cs typeface="Times New Roman" panose="02020603050405020304" pitchFamily="18" charset="0"/>
                  </a:rPr>
                  <a:t>Scaled</a:t>
                </a:r>
                <a:r>
                  <a:rPr lang="en-US" altLang="ja-JP" sz="1400" dirty="0"/>
                  <a:t> </a:t>
                </a:r>
                <a:r>
                  <a:rPr lang="en-US" altLang="ja-JP" sz="1400" dirty="0">
                    <a:latin typeface="Times New Roman" panose="02020603050405020304" pitchFamily="18" charset="0"/>
                    <a:cs typeface="Times New Roman" panose="02020603050405020304" pitchFamily="18" charset="0"/>
                  </a:rPr>
                  <a:t>Sequential</a:t>
                </a:r>
                <a:r>
                  <a:rPr lang="en-US" altLang="ja-JP" sz="1400" dirty="0"/>
                  <a:t>   3.</a:t>
                </a:r>
                <a:r>
                  <a:rPr lang="en-US" altLang="ja-JP" sz="1400" dirty="0">
                    <a:latin typeface="Times New Roman" panose="02020603050405020304" pitchFamily="18" charset="0"/>
                    <a:cs typeface="Times New Roman" panose="02020603050405020304" pitchFamily="18" charset="0"/>
                  </a:rPr>
                  <a:t>Standard</a:t>
                </a:r>
                <a:r>
                  <a:rPr lang="en-US" altLang="ja-JP" sz="1400" dirty="0"/>
                  <a:t> </a:t>
                </a:r>
                <a:r>
                  <a:rPr lang="en-US" altLang="ja-JP" sz="1400" dirty="0" err="1">
                    <a:latin typeface="Times New Roman" panose="02020603050405020304" pitchFamily="18" charset="0"/>
                    <a:cs typeface="Times New Roman" panose="02020603050405020304" pitchFamily="18" charset="0"/>
                  </a:rPr>
                  <a:t>Squential</a:t>
                </a:r>
                <a:r>
                  <a:rPr lang="ja-JP" altLang="en-US" sz="1400" dirty="0">
                    <a:latin typeface="Times New Roman" panose="02020603050405020304" pitchFamily="18" charset="0"/>
                    <a:cs typeface="Times New Roman" panose="02020603050405020304" pitchFamily="18" charset="0"/>
                  </a:rPr>
                  <a:t>（最大）</a:t>
                </a:r>
                <a:endParaRPr lang="en-US" altLang="ja-JP" sz="1400" dirty="0">
                  <a:latin typeface="Times New Roman" panose="02020603050405020304" pitchFamily="18" charset="0"/>
                  <a:cs typeface="Times New Roman" panose="02020603050405020304" pitchFamily="18" charset="0"/>
                </a:endParaRPr>
              </a:p>
              <a:p>
                <a:endParaRPr lang="en-US" altLang="ja-JP" sz="1400" dirty="0">
                  <a:latin typeface="Times New Roman" panose="02020603050405020304" pitchFamily="18" charset="0"/>
                  <a:cs typeface="Times New Roman" panose="02020603050405020304" pitchFamily="18" charset="0"/>
                </a:endParaRPr>
              </a:p>
              <a:p>
                <a:r>
                  <a:rPr lang="ja-JP" altLang="en-US" sz="1400" dirty="0"/>
                  <a:t>その一方、</a:t>
                </a:r>
                <a:r>
                  <a:rPr lang="en-US" altLang="ja-JP" sz="1400" dirty="0">
                    <a:latin typeface="Times New Roman" panose="02020603050405020304" pitchFamily="18" charset="0"/>
                    <a:cs typeface="Times New Roman" panose="02020603050405020304" pitchFamily="18" charset="0"/>
                  </a:rPr>
                  <a:t>Scaled</a:t>
                </a:r>
                <a:r>
                  <a:rPr lang="en-US" altLang="ja-JP" sz="1400" dirty="0"/>
                  <a:t> </a:t>
                </a:r>
                <a:r>
                  <a:rPr lang="en-US" altLang="ja-JP" sz="1400" dirty="0">
                    <a:latin typeface="Times New Roman" panose="02020603050405020304" pitchFamily="18" charset="0"/>
                    <a:cs typeface="Times New Roman" panose="02020603050405020304" pitchFamily="18" charset="0"/>
                  </a:rPr>
                  <a:t>Sequential</a:t>
                </a:r>
                <a:r>
                  <a:rPr lang="ja-JP" altLang="en-US" sz="1400" dirty="0"/>
                  <a:t>と</a:t>
                </a:r>
                <a:r>
                  <a:rPr lang="en-US" altLang="ja-JP" sz="1400" dirty="0">
                    <a:latin typeface="Times New Roman" panose="02020603050405020304" pitchFamily="18" charset="0"/>
                    <a:cs typeface="Times New Roman" panose="02020603050405020304" pitchFamily="18" charset="0"/>
                  </a:rPr>
                  <a:t>Standard</a:t>
                </a:r>
                <a:r>
                  <a:rPr lang="en-US" altLang="ja-JP" sz="1400" dirty="0"/>
                  <a:t> </a:t>
                </a:r>
                <a:r>
                  <a:rPr lang="en-US" altLang="ja-JP" sz="1400" dirty="0" err="1">
                    <a:latin typeface="Times New Roman" panose="02020603050405020304" pitchFamily="18" charset="0"/>
                    <a:cs typeface="Times New Roman" panose="02020603050405020304" pitchFamily="18" charset="0"/>
                  </a:rPr>
                  <a:t>Squential</a:t>
                </a:r>
                <a:r>
                  <a:rPr lang="ja-JP" altLang="en-US" sz="1400" dirty="0"/>
                  <a:t>はより</a:t>
                </a:r>
                <a:r>
                  <a:rPr lang="ja-JP" altLang="en-US" sz="1400" b="1" dirty="0"/>
                  <a:t>少ないイテレーション回数</a:t>
                </a:r>
                <a:r>
                  <a:rPr lang="ja-JP" altLang="en-US" sz="1400" dirty="0"/>
                  <a:t>が必要</a:t>
                </a:r>
                <a:endParaRPr lang="en-US" altLang="ja-JP" sz="1400" dirty="0"/>
              </a:p>
            </p:txBody>
          </p:sp>
        </mc:Choice>
        <mc:Fallback xmlns="">
          <p:sp>
            <p:nvSpPr>
              <p:cNvPr id="5" name="文本框 4">
                <a:extLst>
                  <a:ext uri="{FF2B5EF4-FFF2-40B4-BE49-F238E27FC236}">
                    <a16:creationId xmlns:a16="http://schemas.microsoft.com/office/drawing/2014/main" id="{B30A2E8F-D941-8EEA-2E3C-C1D23FBD8B44}"/>
                  </a:ext>
                </a:extLst>
              </p:cNvPr>
              <p:cNvSpPr txBox="1">
                <a:spLocks noRot="1" noChangeAspect="1" noMove="1" noResize="1" noEditPoints="1" noAdjustHandles="1" noChangeArrowheads="1" noChangeShapeType="1" noTextEdit="1"/>
              </p:cNvSpPr>
              <p:nvPr/>
            </p:nvSpPr>
            <p:spPr>
              <a:xfrm>
                <a:off x="4811317" y="2688793"/>
                <a:ext cx="7380683" cy="3539430"/>
              </a:xfrm>
              <a:prstGeom prst="rect">
                <a:avLst/>
              </a:prstGeom>
              <a:blipFill>
                <a:blip r:embed="rId3"/>
                <a:stretch>
                  <a:fillRect l="-248" t="-516" b="-861"/>
                </a:stretch>
              </a:blipFill>
            </p:spPr>
            <p:txBody>
              <a:bodyPr/>
              <a:lstStyle/>
              <a:p>
                <a:r>
                  <a:rPr lang="zh-CN" altLang="en-US">
                    <a:noFill/>
                  </a:rPr>
                  <a:t> </a:t>
                </a:r>
              </a:p>
            </p:txBody>
          </p:sp>
        </mc:Fallback>
      </mc:AlternateContent>
      <p:grpSp>
        <p:nvGrpSpPr>
          <p:cNvPr id="7" name="组合 6">
            <a:extLst>
              <a:ext uri="{FF2B5EF4-FFF2-40B4-BE49-F238E27FC236}">
                <a16:creationId xmlns:a16="http://schemas.microsoft.com/office/drawing/2014/main" id="{CDD9D92D-04E3-4306-95A1-691F8900C5E2}"/>
              </a:ext>
            </a:extLst>
          </p:cNvPr>
          <p:cNvGrpSpPr/>
          <p:nvPr/>
        </p:nvGrpSpPr>
        <p:grpSpPr>
          <a:xfrm>
            <a:off x="677756" y="1541351"/>
            <a:ext cx="4133561" cy="5216022"/>
            <a:chOff x="677756" y="1541351"/>
            <a:chExt cx="4133561" cy="5216022"/>
          </a:xfrm>
        </p:grpSpPr>
        <p:pic>
          <p:nvPicPr>
            <p:cNvPr id="3" name="图片 2">
              <a:extLst>
                <a:ext uri="{FF2B5EF4-FFF2-40B4-BE49-F238E27FC236}">
                  <a16:creationId xmlns:a16="http://schemas.microsoft.com/office/drawing/2014/main" id="{E8DD2D0F-7142-1577-289B-A105412FE6C5}"/>
                </a:ext>
              </a:extLst>
            </p:cNvPr>
            <p:cNvPicPr>
              <a:picLocks noChangeAspect="1"/>
            </p:cNvPicPr>
            <p:nvPr/>
          </p:nvPicPr>
          <p:blipFill>
            <a:blip r:embed="rId4"/>
            <a:stretch>
              <a:fillRect/>
            </a:stretch>
          </p:blipFill>
          <p:spPr>
            <a:xfrm>
              <a:off x="677756" y="1541351"/>
              <a:ext cx="4056169" cy="5216022"/>
            </a:xfrm>
            <a:prstGeom prst="rect">
              <a:avLst/>
            </a:prstGeom>
          </p:spPr>
        </p:pic>
        <p:sp>
          <p:nvSpPr>
            <p:cNvPr id="10" name="矩形 9">
              <a:extLst>
                <a:ext uri="{FF2B5EF4-FFF2-40B4-BE49-F238E27FC236}">
                  <a16:creationId xmlns:a16="http://schemas.microsoft.com/office/drawing/2014/main" id="{D77BAA2A-5FB6-C8B9-37CF-9A7D7A8E88B9}"/>
                </a:ext>
              </a:extLst>
            </p:cNvPr>
            <p:cNvSpPr/>
            <p:nvPr/>
          </p:nvSpPr>
          <p:spPr>
            <a:xfrm>
              <a:off x="2076450" y="2286000"/>
              <a:ext cx="2495550" cy="990600"/>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矩形 1">
              <a:extLst>
                <a:ext uri="{FF2B5EF4-FFF2-40B4-BE49-F238E27FC236}">
                  <a16:creationId xmlns:a16="http://schemas.microsoft.com/office/drawing/2014/main" id="{70AC689E-6921-00B6-D612-EA189EF1B688}"/>
                </a:ext>
              </a:extLst>
            </p:cNvPr>
            <p:cNvSpPr/>
            <p:nvPr/>
          </p:nvSpPr>
          <p:spPr>
            <a:xfrm>
              <a:off x="1286163" y="4188310"/>
              <a:ext cx="3525154" cy="193189"/>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1" name="文本框 10">
            <a:extLst>
              <a:ext uri="{FF2B5EF4-FFF2-40B4-BE49-F238E27FC236}">
                <a16:creationId xmlns:a16="http://schemas.microsoft.com/office/drawing/2014/main" id="{72F7E4F2-32C8-C4CB-0032-FC9AEB38E141}"/>
              </a:ext>
            </a:extLst>
          </p:cNvPr>
          <p:cNvSpPr txBox="1"/>
          <p:nvPr/>
        </p:nvSpPr>
        <p:spPr>
          <a:xfrm>
            <a:off x="4943474" y="1160185"/>
            <a:ext cx="6753225" cy="1169551"/>
          </a:xfrm>
          <a:prstGeom prst="rect">
            <a:avLst/>
          </a:prstGeom>
          <a:noFill/>
          <a:ln>
            <a:solidFill>
              <a:schemeClr val="tx1"/>
            </a:solidFill>
          </a:ln>
        </p:spPr>
        <p:txBody>
          <a:bodyPr wrap="square">
            <a:spAutoFit/>
          </a:bodyPr>
          <a:lstStyle/>
          <a:p>
            <a:r>
              <a:rPr lang="ja-JP" altLang="en-US" sz="1400" dirty="0"/>
              <a:t>イテレーション回数：最大</a:t>
            </a:r>
            <a:r>
              <a:rPr lang="en-US" altLang="ja-JP" sz="1400" dirty="0"/>
              <a:t>10</a:t>
            </a:r>
            <a:r>
              <a:rPr lang="ja-JP" altLang="en-US" sz="1400" dirty="0"/>
              <a:t>回</a:t>
            </a:r>
            <a:endParaRPr lang="en-US" altLang="ja-JP" sz="1400" dirty="0"/>
          </a:p>
          <a:p>
            <a:r>
              <a:rPr lang="ja-JP" altLang="en-US" sz="1400" dirty="0"/>
              <a:t>各イテレーションで</a:t>
            </a:r>
            <a:r>
              <a:rPr lang="en-US" altLang="ja-JP" sz="1400" dirty="0"/>
              <a:t>DA</a:t>
            </a:r>
            <a:r>
              <a:rPr lang="ja-JP" altLang="en-US" sz="1400" dirty="0"/>
              <a:t>の最大実行回数：</a:t>
            </a:r>
            <a:r>
              <a:rPr lang="en-US" altLang="ja-JP" sz="1400" dirty="0"/>
              <a:t>20</a:t>
            </a:r>
            <a:r>
              <a:rPr lang="ja-JP" altLang="en-US" sz="1400" dirty="0"/>
              <a:t>回</a:t>
            </a:r>
            <a:endParaRPr lang="en-US" altLang="ja-JP" sz="1400" dirty="0"/>
          </a:p>
          <a:p>
            <a:pPr marL="285750" indent="-285750">
              <a:buFont typeface="Arial" panose="020B0604020202020204" pitchFamily="34" charset="0"/>
              <a:buChar char="•"/>
            </a:pPr>
            <a:r>
              <a:rPr lang="en-US" altLang="ja-JP" sz="1400" b="1" dirty="0"/>
              <a:t>Standard Sequential</a:t>
            </a:r>
            <a:r>
              <a:rPr lang="ja-JP" altLang="en-US" sz="1400" dirty="0"/>
              <a:t>と</a:t>
            </a:r>
            <a:r>
              <a:rPr lang="en-US" altLang="ja-JP" sz="1400" b="1" dirty="0"/>
              <a:t>Scaled Sequential</a:t>
            </a:r>
            <a:r>
              <a:rPr lang="ja-JP" altLang="en-US" sz="1400" dirty="0"/>
              <a:t>に対して得られた解（</a:t>
            </a:r>
            <a:r>
              <a:rPr lang="en-US" altLang="ja-JP" sz="1400" dirty="0"/>
              <a:t>20</a:t>
            </a:r>
            <a:r>
              <a:rPr lang="ja-JP" altLang="en-US" sz="1400" dirty="0"/>
              <a:t>回の中の最良）は実行可能解の場合、イテレーション終了</a:t>
            </a:r>
            <a:endParaRPr lang="en-US" altLang="ja-JP" sz="1400" dirty="0"/>
          </a:p>
          <a:p>
            <a:pPr marL="285750" indent="-285750">
              <a:buFont typeface="Arial" panose="020B0604020202020204" pitchFamily="34" charset="0"/>
              <a:buChar char="•"/>
            </a:pPr>
            <a:r>
              <a:rPr lang="en-US" altLang="ja-JP" sz="1400" b="1" dirty="0"/>
              <a:t>Binary Search</a:t>
            </a:r>
            <a:r>
              <a:rPr lang="ja-JP" altLang="en-US" sz="1400" dirty="0"/>
              <a:t>に対して左右の端点が重ねあう時、イテレーション終了</a:t>
            </a:r>
            <a:endParaRPr lang="en-US" altLang="ja-JP" sz="1400" dirty="0"/>
          </a:p>
        </p:txBody>
      </p:sp>
    </p:spTree>
    <p:extLst>
      <p:ext uri="{BB962C8B-B14F-4D97-AF65-F5344CB8AC3E}">
        <p14:creationId xmlns:p14="http://schemas.microsoft.com/office/powerpoint/2010/main" val="144876863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B6E63BE0-41B0-D57E-83CC-FD72E86CDDD2}"/>
              </a:ext>
            </a:extLst>
          </p:cNvPr>
          <p:cNvSpPr/>
          <p:nvPr/>
        </p:nvSpPr>
        <p:spPr>
          <a:xfrm>
            <a:off x="427067" y="707410"/>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63F05CBC-F035-ABE3-FD33-789197C7B356}"/>
              </a:ext>
            </a:extLst>
          </p:cNvPr>
          <p:cNvSpPr>
            <a:spLocks noGrp="1"/>
          </p:cNvSpPr>
          <p:nvPr>
            <p:ph type="title"/>
          </p:nvPr>
        </p:nvSpPr>
        <p:spPr>
          <a:xfrm>
            <a:off x="99246" y="62678"/>
            <a:ext cx="10532995" cy="598978"/>
          </a:xfrm>
        </p:spPr>
        <p:txBody>
          <a:bodyPr>
            <a:normAutofit fontScale="90000"/>
          </a:bodyPr>
          <a:lstStyle/>
          <a:p>
            <a:r>
              <a:rPr lang="en-US" altLang="zh-CN" dirty="0"/>
              <a:t>Sequential Penalty Methods</a:t>
            </a:r>
            <a:r>
              <a:rPr lang="ja-JP" altLang="en-US" dirty="0"/>
              <a:t>の結果</a:t>
            </a:r>
            <a:endParaRPr lang="en-US" altLang="zh-CN" sz="4400" dirty="0"/>
          </a:p>
        </p:txBody>
      </p:sp>
      <p:pic>
        <p:nvPicPr>
          <p:cNvPr id="13" name="图片 12">
            <a:extLst>
              <a:ext uri="{FF2B5EF4-FFF2-40B4-BE49-F238E27FC236}">
                <a16:creationId xmlns:a16="http://schemas.microsoft.com/office/drawing/2014/main" id="{2B9F8BF9-37A1-E0CD-338D-387474FC1DC2}"/>
              </a:ext>
            </a:extLst>
          </p:cNvPr>
          <p:cNvPicPr>
            <a:picLocks noChangeAspect="1"/>
          </p:cNvPicPr>
          <p:nvPr/>
        </p:nvPicPr>
        <p:blipFill>
          <a:blip r:embed="rId3"/>
          <a:stretch>
            <a:fillRect/>
          </a:stretch>
        </p:blipFill>
        <p:spPr>
          <a:xfrm>
            <a:off x="151913" y="1180970"/>
            <a:ext cx="5869472" cy="5677030"/>
          </a:xfrm>
          <a:prstGeom prst="rect">
            <a:avLst/>
          </a:prstGeom>
        </p:spPr>
      </p:pic>
      <p:sp>
        <p:nvSpPr>
          <p:cNvPr id="15" name="矩形 14">
            <a:extLst>
              <a:ext uri="{FF2B5EF4-FFF2-40B4-BE49-F238E27FC236}">
                <a16:creationId xmlns:a16="http://schemas.microsoft.com/office/drawing/2014/main" id="{547E320B-FD1D-5A62-C0F0-970BF5613F9F}"/>
              </a:ext>
            </a:extLst>
          </p:cNvPr>
          <p:cNvSpPr/>
          <p:nvPr/>
        </p:nvSpPr>
        <p:spPr>
          <a:xfrm>
            <a:off x="2395375" y="5278469"/>
            <a:ext cx="3489554" cy="221765"/>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矩形 15">
            <a:extLst>
              <a:ext uri="{FF2B5EF4-FFF2-40B4-BE49-F238E27FC236}">
                <a16:creationId xmlns:a16="http://schemas.microsoft.com/office/drawing/2014/main" id="{503D5CA1-4C4C-8F4A-68BD-A25334168281}"/>
              </a:ext>
            </a:extLst>
          </p:cNvPr>
          <p:cNvSpPr/>
          <p:nvPr/>
        </p:nvSpPr>
        <p:spPr>
          <a:xfrm>
            <a:off x="2395374" y="3118837"/>
            <a:ext cx="3535525" cy="221765"/>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 name="文本框 17">
            <a:extLst>
              <a:ext uri="{FF2B5EF4-FFF2-40B4-BE49-F238E27FC236}">
                <a16:creationId xmlns:a16="http://schemas.microsoft.com/office/drawing/2014/main" id="{0CE89E38-9519-210B-F19A-E2F0172971CF}"/>
              </a:ext>
            </a:extLst>
          </p:cNvPr>
          <p:cNvSpPr txBox="1"/>
          <p:nvPr/>
        </p:nvSpPr>
        <p:spPr>
          <a:xfrm>
            <a:off x="6053027" y="1198388"/>
            <a:ext cx="5801212" cy="5262979"/>
          </a:xfrm>
          <a:prstGeom prst="rect">
            <a:avLst/>
          </a:prstGeom>
          <a:noFill/>
        </p:spPr>
        <p:txBody>
          <a:bodyPr wrap="square" rtlCol="0">
            <a:spAutoFit/>
          </a:bodyPr>
          <a:lstStyle/>
          <a:p>
            <a:r>
              <a:rPr lang="ja-JP" altLang="en-US" sz="1400" dirty="0"/>
              <a:t>より小さい重みでより良い解を得られるとは限らない</a:t>
            </a:r>
            <a:endParaRPr lang="en-US" altLang="zh-CN" sz="1400" dirty="0">
              <a:latin typeface="Times New Roman" panose="02020603050405020304" pitchFamily="18" charset="0"/>
              <a:cs typeface="Times New Roman" panose="02020603050405020304" pitchFamily="18" charset="0"/>
            </a:endParaRPr>
          </a:p>
          <a:p>
            <a:endParaRPr lang="en-US" altLang="zh-CN" sz="1400" dirty="0">
              <a:latin typeface="Times New Roman" panose="02020603050405020304" pitchFamily="18" charset="0"/>
              <a:cs typeface="Times New Roman" panose="02020603050405020304" pitchFamily="18" charset="0"/>
            </a:endParaRPr>
          </a:p>
          <a:p>
            <a:r>
              <a:rPr lang="ja-JP" altLang="en-US" sz="1400" b="0" i="0" dirty="0">
                <a:effectLst/>
                <a:latin typeface="Söhne"/>
              </a:rPr>
              <a:t>各イテレーションごとに見つかった最良の解を記録する必要がある</a:t>
            </a:r>
            <a:endParaRPr lang="zh-CN" altLang="en-US" sz="1400" dirty="0"/>
          </a:p>
          <a:p>
            <a:endParaRPr lang="en-US" altLang="ja-JP" sz="1400" dirty="0"/>
          </a:p>
          <a:p>
            <a:endParaRPr lang="en-US" altLang="ja-JP" sz="1400" dirty="0"/>
          </a:p>
          <a:p>
            <a:endParaRPr lang="en-US" altLang="ja-JP" sz="1400" dirty="0"/>
          </a:p>
          <a:p>
            <a:r>
              <a:rPr lang="en-US" altLang="zh-CN" sz="1400" dirty="0" err="1">
                <a:latin typeface="Times New Roman" panose="02020603050405020304" pitchFamily="18" charset="0"/>
                <a:cs typeface="Times New Roman" panose="02020603050405020304" pitchFamily="18" charset="0"/>
              </a:rPr>
              <a:t>Bianry</a:t>
            </a:r>
            <a:r>
              <a:rPr lang="en-US" altLang="zh-CN" sz="1400" dirty="0"/>
              <a:t> </a:t>
            </a:r>
            <a:r>
              <a:rPr lang="en-US" altLang="zh-CN" sz="1400" dirty="0">
                <a:latin typeface="Times New Roman" panose="02020603050405020304" pitchFamily="18" charset="0"/>
                <a:cs typeface="Times New Roman" panose="02020603050405020304" pitchFamily="18" charset="0"/>
              </a:rPr>
              <a:t>Search</a:t>
            </a:r>
            <a:r>
              <a:rPr lang="ja-JP" altLang="en-US" sz="1400" dirty="0">
                <a:latin typeface="Times New Roman" panose="02020603050405020304" pitchFamily="18" charset="0"/>
                <a:cs typeface="Times New Roman" panose="02020603050405020304" pitchFamily="18" charset="0"/>
              </a:rPr>
              <a:t>と</a:t>
            </a:r>
            <a:r>
              <a:rPr lang="en-US" altLang="ja-JP" sz="1400" dirty="0">
                <a:latin typeface="Times New Roman" panose="02020603050405020304" pitchFamily="18" charset="0"/>
                <a:cs typeface="Times New Roman" panose="02020603050405020304" pitchFamily="18" charset="0"/>
              </a:rPr>
              <a:t>Scaled Sequential Method</a:t>
            </a:r>
            <a:r>
              <a:rPr lang="ja-JP" altLang="en-US" sz="1400" dirty="0">
                <a:latin typeface="Times New Roman" panose="02020603050405020304" pitchFamily="18" charset="0"/>
                <a:cs typeface="Times New Roman" panose="02020603050405020304" pitchFamily="18" charset="0"/>
              </a:rPr>
              <a:t>は</a:t>
            </a:r>
            <a:endParaRPr lang="en-US" altLang="ja-JP" sz="1400" dirty="0">
              <a:latin typeface="Times New Roman" panose="02020603050405020304" pitchFamily="18" charset="0"/>
              <a:cs typeface="Times New Roman" panose="02020603050405020304" pitchFamily="18" charset="0"/>
            </a:endParaRPr>
          </a:p>
          <a:p>
            <a:r>
              <a:rPr lang="en-US" altLang="ja-JP" sz="1400" dirty="0" err="1">
                <a:latin typeface="Times New Roman" panose="02020603050405020304" pitchFamily="18" charset="0"/>
                <a:cs typeface="Times New Roman" panose="02020603050405020304" pitchFamily="18" charset="0"/>
              </a:rPr>
              <a:t>Mincut</a:t>
            </a:r>
            <a:r>
              <a:rPr lang="ja-JP" altLang="en-US" sz="1400" dirty="0">
                <a:latin typeface="Times New Roman" panose="02020603050405020304" pitchFamily="18" charset="0"/>
                <a:cs typeface="Times New Roman" panose="02020603050405020304" pitchFamily="18" charset="0"/>
              </a:rPr>
              <a:t>問題で全部最適解に到達</a:t>
            </a:r>
            <a:endParaRPr lang="en-US" altLang="ja-JP" sz="1400" dirty="0">
              <a:latin typeface="Times New Roman" panose="02020603050405020304" pitchFamily="18" charset="0"/>
              <a:cs typeface="Times New Roman" panose="02020603050405020304" pitchFamily="18" charset="0"/>
            </a:endParaRPr>
          </a:p>
          <a:p>
            <a:r>
              <a:rPr lang="ja-JP" altLang="en-US" sz="1400" dirty="0">
                <a:latin typeface="Times New Roman" panose="02020603050405020304" pitchFamily="18" charset="0"/>
                <a:cs typeface="Times New Roman" panose="02020603050405020304" pitchFamily="18" charset="0"/>
              </a:rPr>
              <a:t>それぞれ</a:t>
            </a:r>
            <a:r>
              <a:rPr lang="en-US" altLang="ja-JP" sz="1400" dirty="0">
                <a:latin typeface="Times New Roman" panose="02020603050405020304" pitchFamily="18" charset="0"/>
                <a:cs typeface="Times New Roman" panose="02020603050405020304" pitchFamily="18" charset="0"/>
              </a:rPr>
              <a:t>ADPR</a:t>
            </a:r>
            <a:r>
              <a:rPr lang="ja-JP" altLang="en-US" sz="1400" dirty="0">
                <a:latin typeface="Times New Roman" panose="02020603050405020304" pitchFamily="18" charset="0"/>
                <a:cs typeface="Times New Roman" panose="02020603050405020304" pitchFamily="18" charset="0"/>
              </a:rPr>
              <a:t>が</a:t>
            </a:r>
            <a:r>
              <a:rPr lang="en-US" altLang="ja-JP" sz="1400" dirty="0">
                <a:latin typeface="Times New Roman" panose="02020603050405020304" pitchFamily="18" charset="0"/>
                <a:cs typeface="Times New Roman" panose="02020603050405020304" pitchFamily="18" charset="0"/>
              </a:rPr>
              <a:t>9.25</a:t>
            </a:r>
            <a:r>
              <a:rPr lang="ja-JP" altLang="en-US" sz="1400" dirty="0">
                <a:latin typeface="Times New Roman" panose="02020603050405020304" pitchFamily="18" charset="0"/>
                <a:cs typeface="Times New Roman" panose="02020603050405020304" pitchFamily="18" charset="0"/>
              </a:rPr>
              <a:t>％および</a:t>
            </a:r>
            <a:r>
              <a:rPr lang="en-US" altLang="ja-JP" sz="1400" dirty="0">
                <a:latin typeface="Times New Roman" panose="02020603050405020304" pitchFamily="18" charset="0"/>
                <a:cs typeface="Times New Roman" panose="02020603050405020304" pitchFamily="18" charset="0"/>
              </a:rPr>
              <a:t>11.83</a:t>
            </a:r>
            <a:r>
              <a:rPr lang="ja-JP" altLang="en-US" sz="1400" dirty="0">
                <a:latin typeface="Times New Roman" panose="02020603050405020304" pitchFamily="18" charset="0"/>
                <a:cs typeface="Times New Roman" panose="02020603050405020304" pitchFamily="18" charset="0"/>
              </a:rPr>
              <a:t>％以内の実行可能解を達成</a:t>
            </a:r>
            <a:endParaRPr lang="en-US" altLang="ja-JP" sz="1400" dirty="0">
              <a:latin typeface="Times New Roman" panose="02020603050405020304" pitchFamily="18" charset="0"/>
              <a:cs typeface="Times New Roman" panose="02020603050405020304" pitchFamily="18" charset="0"/>
            </a:endParaRPr>
          </a:p>
          <a:p>
            <a:endParaRPr lang="en-US" altLang="ja-JP" sz="1400" b="1" dirty="0"/>
          </a:p>
          <a:p>
            <a:r>
              <a:rPr lang="en-US" altLang="ja-JP" sz="1400" dirty="0">
                <a:latin typeface="Times New Roman" panose="02020603050405020304" pitchFamily="18" charset="0"/>
                <a:cs typeface="Times New Roman" panose="02020603050405020304" pitchFamily="18" charset="0"/>
              </a:rPr>
              <a:t>Standard Sequential</a:t>
            </a:r>
            <a:r>
              <a:rPr lang="ja-JP" altLang="en-US" sz="1400" b="0" i="0" dirty="0">
                <a:solidFill>
                  <a:srgbClr val="374151"/>
                </a:solidFill>
                <a:effectLst/>
                <a:latin typeface="Söhne"/>
              </a:rPr>
              <a:t>は</a:t>
            </a:r>
            <a:endParaRPr lang="en-US" altLang="ja-JP" sz="1400" b="0" i="0" dirty="0">
              <a:solidFill>
                <a:srgbClr val="374151"/>
              </a:solidFill>
              <a:effectLst/>
              <a:latin typeface="Söhne"/>
            </a:endParaRPr>
          </a:p>
          <a:p>
            <a:r>
              <a:rPr lang="en-US" altLang="ja-JP" sz="1400" dirty="0" err="1">
                <a:latin typeface="Times New Roman" panose="02020603050405020304" pitchFamily="18" charset="0"/>
                <a:cs typeface="Times New Roman" panose="02020603050405020304" pitchFamily="18" charset="0"/>
              </a:rPr>
              <a:t>Mincut</a:t>
            </a:r>
            <a:r>
              <a:rPr lang="ja-JP" altLang="en-US" sz="1400" dirty="0">
                <a:solidFill>
                  <a:srgbClr val="374151"/>
                </a:solidFill>
                <a:latin typeface="Söhne"/>
              </a:rPr>
              <a:t>の</a:t>
            </a:r>
            <a:r>
              <a:rPr lang="en-US" altLang="ja-JP" sz="1400" dirty="0">
                <a:latin typeface="Times New Roman" panose="02020603050405020304" pitchFamily="18" charset="0"/>
                <a:cs typeface="Times New Roman" panose="02020603050405020304" pitchFamily="18" charset="0"/>
              </a:rPr>
              <a:t>add32</a:t>
            </a:r>
            <a:r>
              <a:rPr lang="ja-JP" altLang="en-US" sz="1400" dirty="0">
                <a:solidFill>
                  <a:srgbClr val="374151"/>
                </a:solidFill>
                <a:latin typeface="Söhne"/>
              </a:rPr>
              <a:t>インスタンスでの性能が良くないほか</a:t>
            </a:r>
            <a:endParaRPr lang="en-US" altLang="ja-JP" sz="1400" dirty="0">
              <a:solidFill>
                <a:srgbClr val="374151"/>
              </a:solidFill>
              <a:latin typeface="Söhne"/>
            </a:endParaRPr>
          </a:p>
          <a:p>
            <a:r>
              <a:rPr lang="en-US" altLang="ja-JP" sz="1400" dirty="0">
                <a:latin typeface="Times New Roman" panose="02020603050405020304" pitchFamily="18" charset="0"/>
                <a:cs typeface="Times New Roman" panose="02020603050405020304" pitchFamily="18" charset="0"/>
              </a:rPr>
              <a:t>MKP</a:t>
            </a:r>
            <a:r>
              <a:rPr lang="ja-JP" altLang="en-US" sz="1400" dirty="0">
                <a:latin typeface="Times New Roman" panose="02020603050405020304" pitchFamily="18" charset="0"/>
                <a:cs typeface="Times New Roman" panose="02020603050405020304" pitchFamily="18" charset="0"/>
              </a:rPr>
              <a:t>と</a:t>
            </a:r>
            <a:r>
              <a:rPr lang="en-US" altLang="ja-JP" sz="1400" dirty="0">
                <a:latin typeface="Times New Roman" panose="02020603050405020304" pitchFamily="18" charset="0"/>
                <a:cs typeface="Times New Roman" panose="02020603050405020304" pitchFamily="18" charset="0"/>
              </a:rPr>
              <a:t>TSP</a:t>
            </a:r>
            <a:r>
              <a:rPr lang="ja-JP" altLang="en-US" sz="1400" dirty="0">
                <a:latin typeface="Times New Roman" panose="02020603050405020304" pitchFamily="18" charset="0"/>
                <a:cs typeface="Times New Roman" panose="02020603050405020304" pitchFamily="18" charset="0"/>
              </a:rPr>
              <a:t>問題に対して</a:t>
            </a:r>
            <a:r>
              <a:rPr lang="en-US" altLang="ja-JP" sz="1400" dirty="0">
                <a:latin typeface="Times New Roman" panose="02020603050405020304" pitchFamily="18" charset="0"/>
                <a:cs typeface="Times New Roman" panose="02020603050405020304" pitchFamily="18" charset="0"/>
              </a:rPr>
              <a:t>ADPR</a:t>
            </a:r>
            <a:r>
              <a:rPr lang="ja-JP" altLang="en-US" sz="1400" dirty="0">
                <a:latin typeface="Times New Roman" panose="02020603050405020304" pitchFamily="18" charset="0"/>
                <a:cs typeface="Times New Roman" panose="02020603050405020304" pitchFamily="18" charset="0"/>
              </a:rPr>
              <a:t>が</a:t>
            </a:r>
            <a:r>
              <a:rPr lang="en-US" altLang="ja-JP" sz="1400" dirty="0">
                <a:latin typeface="Times New Roman" panose="02020603050405020304" pitchFamily="18" charset="0"/>
                <a:cs typeface="Times New Roman" panose="02020603050405020304" pitchFamily="18" charset="0"/>
              </a:rPr>
              <a:t>13.20%</a:t>
            </a:r>
            <a:r>
              <a:rPr lang="ja-JP" altLang="en-US" sz="1400" dirty="0">
                <a:latin typeface="Times New Roman" panose="02020603050405020304" pitchFamily="18" charset="0"/>
                <a:cs typeface="Times New Roman" panose="02020603050405020304" pitchFamily="18" charset="0"/>
              </a:rPr>
              <a:t>以内の実行可能解を達成</a:t>
            </a:r>
            <a:endParaRPr lang="en-US" altLang="ja-JP" sz="1400" dirty="0">
              <a:latin typeface="Times New Roman" panose="02020603050405020304" pitchFamily="18" charset="0"/>
              <a:cs typeface="Times New Roman" panose="02020603050405020304" pitchFamily="18" charset="0"/>
            </a:endParaRPr>
          </a:p>
          <a:p>
            <a:endParaRPr lang="en-US" altLang="ja-JP" sz="1400" dirty="0">
              <a:latin typeface="Times New Roman" panose="02020603050405020304" pitchFamily="18" charset="0"/>
              <a:cs typeface="Times New Roman" panose="02020603050405020304" pitchFamily="18" charset="0"/>
            </a:endParaRPr>
          </a:p>
          <a:p>
            <a:endParaRPr lang="en-US" altLang="ja-JP" sz="1400" dirty="0">
              <a:latin typeface="Times New Roman" panose="02020603050405020304" pitchFamily="18" charset="0"/>
              <a:cs typeface="Times New Roman" panose="02020603050405020304" pitchFamily="18" charset="0"/>
            </a:endParaRPr>
          </a:p>
          <a:p>
            <a:r>
              <a:rPr lang="ja-JP" altLang="en-US" sz="1400" dirty="0">
                <a:latin typeface="Times New Roman" panose="02020603050405020304" pitchFamily="18" charset="0"/>
                <a:cs typeface="Times New Roman" panose="02020603050405020304" pitchFamily="18" charset="0"/>
              </a:rPr>
              <a:t>まとめ：</a:t>
            </a:r>
            <a:endParaRPr lang="en-US" altLang="ja-JP" sz="1400" dirty="0">
              <a:latin typeface="Times New Roman" panose="02020603050405020304" pitchFamily="18" charset="0"/>
              <a:cs typeface="Times New Roman" panose="02020603050405020304" pitchFamily="18" charset="0"/>
            </a:endParaRPr>
          </a:p>
          <a:p>
            <a:endParaRPr lang="en-US" altLang="ja-JP" sz="1400" dirty="0">
              <a:latin typeface="Times New Roman" panose="02020603050405020304" pitchFamily="18" charset="0"/>
              <a:cs typeface="Times New Roman" panose="02020603050405020304" pitchFamily="18" charset="0"/>
            </a:endParaRPr>
          </a:p>
          <a:p>
            <a:r>
              <a:rPr lang="en-US" altLang="ja-JP" sz="1400" dirty="0">
                <a:latin typeface="Times New Roman" panose="02020603050405020304" pitchFamily="18" charset="0"/>
                <a:cs typeface="Times New Roman" panose="02020603050405020304" pitchFamily="18" charset="0"/>
              </a:rPr>
              <a:t>Binary Search</a:t>
            </a:r>
            <a:r>
              <a:rPr lang="ja-JP" altLang="en-US" sz="1400" dirty="0">
                <a:latin typeface="Times New Roman" panose="02020603050405020304" pitchFamily="18" charset="0"/>
                <a:cs typeface="Times New Roman" panose="02020603050405020304" pitchFamily="18" charset="0"/>
              </a:rPr>
              <a:t>による重みは他の二種類の手法と比べるとより小さい</a:t>
            </a:r>
            <a:endParaRPr lang="en-US" altLang="ja-JP" sz="1400" dirty="0">
              <a:latin typeface="Times New Roman" panose="02020603050405020304" pitchFamily="18" charset="0"/>
              <a:cs typeface="Times New Roman" panose="02020603050405020304" pitchFamily="18" charset="0"/>
            </a:endParaRPr>
          </a:p>
          <a:p>
            <a:endParaRPr lang="en-US" altLang="ja-JP" sz="1400" dirty="0">
              <a:latin typeface="Times New Roman" panose="02020603050405020304" pitchFamily="18" charset="0"/>
              <a:cs typeface="Times New Roman" panose="02020603050405020304" pitchFamily="18" charset="0"/>
            </a:endParaRPr>
          </a:p>
          <a:p>
            <a:r>
              <a:rPr lang="en-US" altLang="ja-JP" sz="1400" dirty="0">
                <a:latin typeface="Times New Roman" panose="02020603050405020304" pitchFamily="18" charset="0"/>
                <a:cs typeface="Times New Roman" panose="02020603050405020304" pitchFamily="18" charset="0"/>
              </a:rPr>
              <a:t>Scaled Sequential</a:t>
            </a:r>
            <a:r>
              <a:rPr lang="ja-JP" altLang="en-US" sz="1400" b="0" i="0" dirty="0">
                <a:solidFill>
                  <a:srgbClr val="374151"/>
                </a:solidFill>
                <a:effectLst/>
                <a:latin typeface="Söhne"/>
              </a:rPr>
              <a:t>が</a:t>
            </a:r>
            <a:endParaRPr lang="en-US" altLang="ja-JP" sz="1400" b="0" i="0" dirty="0">
              <a:solidFill>
                <a:srgbClr val="374151"/>
              </a:solidFill>
              <a:effectLst/>
              <a:latin typeface="Söhne"/>
            </a:endParaRPr>
          </a:p>
          <a:p>
            <a:r>
              <a:rPr lang="ja-JP" altLang="en-US" sz="1400" b="0" i="0" dirty="0">
                <a:solidFill>
                  <a:srgbClr val="374151"/>
                </a:solidFill>
                <a:effectLst/>
                <a:latin typeface="Söhne"/>
              </a:rPr>
              <a:t>ペナルティー重みの大きさ、解の品質、および</a:t>
            </a:r>
            <a:r>
              <a:rPr lang="ja-JP" altLang="en-US" sz="1400" dirty="0">
                <a:solidFill>
                  <a:srgbClr val="374151"/>
                </a:solidFill>
                <a:latin typeface="Söhne"/>
              </a:rPr>
              <a:t>イテレーション回</a:t>
            </a:r>
            <a:r>
              <a:rPr lang="ja-JP" altLang="en-US" sz="1400" b="0" i="0" dirty="0">
                <a:solidFill>
                  <a:srgbClr val="374151"/>
                </a:solidFill>
                <a:effectLst/>
                <a:latin typeface="Söhne"/>
              </a:rPr>
              <a:t>数</a:t>
            </a:r>
            <a:endParaRPr lang="en-US" altLang="ja-JP" sz="1400" b="0" i="0" dirty="0">
              <a:solidFill>
                <a:srgbClr val="374151"/>
              </a:solidFill>
              <a:effectLst/>
              <a:latin typeface="Söhne"/>
            </a:endParaRPr>
          </a:p>
          <a:p>
            <a:r>
              <a:rPr lang="ja-JP" altLang="en-US" sz="1400" dirty="0">
                <a:solidFill>
                  <a:srgbClr val="374151"/>
                </a:solidFill>
                <a:latin typeface="Söhne"/>
              </a:rPr>
              <a:t>において</a:t>
            </a:r>
            <a:r>
              <a:rPr lang="ja-JP" altLang="en-US" sz="1400" b="0" i="0" dirty="0">
                <a:solidFill>
                  <a:srgbClr val="374151"/>
                </a:solidFill>
                <a:effectLst/>
                <a:latin typeface="Söhne"/>
              </a:rPr>
              <a:t>最良のバランス</a:t>
            </a:r>
            <a:r>
              <a:rPr lang="ja-JP" altLang="en-US" sz="1400" dirty="0">
                <a:solidFill>
                  <a:srgbClr val="374151"/>
                </a:solidFill>
                <a:latin typeface="Söhne"/>
              </a:rPr>
              <a:t>を実現</a:t>
            </a:r>
            <a:endParaRPr lang="en-US" altLang="ja-JP" sz="1400" dirty="0">
              <a:solidFill>
                <a:srgbClr val="374151"/>
              </a:solidFill>
              <a:latin typeface="Söhne"/>
            </a:endParaRPr>
          </a:p>
          <a:p>
            <a:endParaRPr lang="en-US" altLang="ja-JP" sz="1400" dirty="0">
              <a:solidFill>
                <a:srgbClr val="374151"/>
              </a:solidFill>
              <a:latin typeface="Söhne"/>
            </a:endParaRPr>
          </a:p>
          <a:p>
            <a:endParaRPr lang="en-US" altLang="ja-JP" sz="1400" b="0" i="0" dirty="0">
              <a:solidFill>
                <a:srgbClr val="374151"/>
              </a:solidFill>
              <a:effectLst/>
              <a:latin typeface="Söhne"/>
            </a:endParaRPr>
          </a:p>
        </p:txBody>
      </p:sp>
      <p:sp>
        <p:nvSpPr>
          <p:cNvPr id="22" name="矩形 21">
            <a:extLst>
              <a:ext uri="{FF2B5EF4-FFF2-40B4-BE49-F238E27FC236}">
                <a16:creationId xmlns:a16="http://schemas.microsoft.com/office/drawing/2014/main" id="{B40DBEC0-2293-B3EA-1D36-889B48ABEA78}"/>
              </a:ext>
            </a:extLst>
          </p:cNvPr>
          <p:cNvSpPr/>
          <p:nvPr/>
        </p:nvSpPr>
        <p:spPr>
          <a:xfrm>
            <a:off x="5502199" y="6239602"/>
            <a:ext cx="382730" cy="221765"/>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3" name="矩形 22">
            <a:extLst>
              <a:ext uri="{FF2B5EF4-FFF2-40B4-BE49-F238E27FC236}">
                <a16:creationId xmlns:a16="http://schemas.microsoft.com/office/drawing/2014/main" id="{558E2675-95AF-DF29-DBFF-94CE5124B808}"/>
              </a:ext>
            </a:extLst>
          </p:cNvPr>
          <p:cNvSpPr/>
          <p:nvPr/>
        </p:nvSpPr>
        <p:spPr>
          <a:xfrm>
            <a:off x="4947787" y="6066397"/>
            <a:ext cx="417957" cy="173205"/>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4" name="矩形 23">
            <a:extLst>
              <a:ext uri="{FF2B5EF4-FFF2-40B4-BE49-F238E27FC236}">
                <a16:creationId xmlns:a16="http://schemas.microsoft.com/office/drawing/2014/main" id="{9CF7409B-C9B2-5CE3-9E1B-7C6D76C62724}"/>
              </a:ext>
            </a:extLst>
          </p:cNvPr>
          <p:cNvSpPr/>
          <p:nvPr/>
        </p:nvSpPr>
        <p:spPr>
          <a:xfrm>
            <a:off x="4299646" y="6066397"/>
            <a:ext cx="417957" cy="173205"/>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文本框 4">
            <a:extLst>
              <a:ext uri="{FF2B5EF4-FFF2-40B4-BE49-F238E27FC236}">
                <a16:creationId xmlns:a16="http://schemas.microsoft.com/office/drawing/2014/main" id="{0EEF288F-0FB8-7067-B209-860B4CDD3EA0}"/>
              </a:ext>
            </a:extLst>
          </p:cNvPr>
          <p:cNvSpPr txBox="1"/>
          <p:nvPr/>
        </p:nvSpPr>
        <p:spPr>
          <a:xfrm>
            <a:off x="7735777" y="76703"/>
            <a:ext cx="4016381" cy="523220"/>
          </a:xfrm>
          <a:prstGeom prst="rect">
            <a:avLst/>
          </a:prstGeom>
          <a:noFill/>
          <a:ln>
            <a:solidFill>
              <a:schemeClr val="tx1"/>
            </a:solidFill>
          </a:ln>
        </p:spPr>
        <p:txBody>
          <a:bodyPr wrap="square">
            <a:spAutoFit/>
          </a:bodyPr>
          <a:lstStyle/>
          <a:p>
            <a:r>
              <a:rPr lang="ja-JP" altLang="en-US" sz="1400" dirty="0"/>
              <a:t>イテレーション回数：最大</a:t>
            </a:r>
            <a:r>
              <a:rPr lang="en-US" altLang="ja-JP" sz="1400" dirty="0"/>
              <a:t>10</a:t>
            </a:r>
            <a:r>
              <a:rPr lang="ja-JP" altLang="en-US" sz="1400" dirty="0"/>
              <a:t>回</a:t>
            </a:r>
            <a:endParaRPr lang="en-US" altLang="ja-JP" sz="1400" dirty="0"/>
          </a:p>
          <a:p>
            <a:r>
              <a:rPr lang="ja-JP" altLang="en-US" sz="1400" dirty="0"/>
              <a:t>各イテレーションで</a:t>
            </a:r>
            <a:r>
              <a:rPr lang="en-US" altLang="ja-JP" sz="1400" dirty="0"/>
              <a:t>DA</a:t>
            </a:r>
            <a:r>
              <a:rPr lang="ja-JP" altLang="en-US" sz="1400" dirty="0"/>
              <a:t>の最大実行回数：</a:t>
            </a:r>
            <a:r>
              <a:rPr lang="en-US" altLang="ja-JP" sz="1400" dirty="0"/>
              <a:t>20</a:t>
            </a:r>
            <a:r>
              <a:rPr lang="ja-JP" altLang="en-US" sz="1400" dirty="0"/>
              <a:t>回</a:t>
            </a:r>
            <a:endParaRPr lang="en-US" altLang="ja-JP" sz="1400" dirty="0"/>
          </a:p>
        </p:txBody>
      </p:sp>
    </p:spTree>
    <p:extLst>
      <p:ext uri="{BB962C8B-B14F-4D97-AF65-F5344CB8AC3E}">
        <p14:creationId xmlns:p14="http://schemas.microsoft.com/office/powerpoint/2010/main" val="358543906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B6E63BE0-41B0-D57E-83CC-FD72E86CDDD2}"/>
              </a:ext>
            </a:extLst>
          </p:cNvPr>
          <p:cNvSpPr/>
          <p:nvPr/>
        </p:nvSpPr>
        <p:spPr>
          <a:xfrm>
            <a:off x="600365" y="830339"/>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63F05CBC-F035-ABE3-FD33-789197C7B356}"/>
              </a:ext>
            </a:extLst>
          </p:cNvPr>
          <p:cNvSpPr>
            <a:spLocks noGrp="1"/>
          </p:cNvSpPr>
          <p:nvPr>
            <p:ph type="title"/>
          </p:nvPr>
        </p:nvSpPr>
        <p:spPr>
          <a:xfrm>
            <a:off x="600364" y="121911"/>
            <a:ext cx="10532995" cy="598978"/>
          </a:xfrm>
        </p:spPr>
        <p:txBody>
          <a:bodyPr>
            <a:normAutofit fontScale="90000"/>
          </a:bodyPr>
          <a:lstStyle/>
          <a:p>
            <a:r>
              <a:rPr kumimoji="1" lang="ja-JP" altLang="en-US" b="1" dirty="0"/>
              <a:t>もくじ</a:t>
            </a:r>
          </a:p>
        </p:txBody>
      </p:sp>
      <p:sp>
        <p:nvSpPr>
          <p:cNvPr id="2" name="文本框 1">
            <a:extLst>
              <a:ext uri="{FF2B5EF4-FFF2-40B4-BE49-F238E27FC236}">
                <a16:creationId xmlns:a16="http://schemas.microsoft.com/office/drawing/2014/main" id="{04E95D66-F50E-FE40-7960-D2AD707F480B}"/>
              </a:ext>
            </a:extLst>
          </p:cNvPr>
          <p:cNvSpPr txBox="1"/>
          <p:nvPr/>
        </p:nvSpPr>
        <p:spPr>
          <a:xfrm>
            <a:off x="600364" y="995207"/>
            <a:ext cx="3874779" cy="5478423"/>
          </a:xfrm>
          <a:prstGeom prst="rect">
            <a:avLst/>
          </a:prstGeom>
          <a:noFill/>
        </p:spPr>
        <p:txBody>
          <a:bodyPr wrap="square" rtlCol="0">
            <a:spAutoFit/>
          </a:bodyPr>
          <a:lstStyle/>
          <a:p>
            <a:r>
              <a:rPr lang="en-US" altLang="zh-CN" sz="1400" dirty="0">
                <a:solidFill>
                  <a:schemeClr val="bg1">
                    <a:lumMod val="65000"/>
                  </a:schemeClr>
                </a:solidFill>
              </a:rPr>
              <a:t>ABSTRACT</a:t>
            </a:r>
          </a:p>
          <a:p>
            <a:endParaRPr lang="en-US" altLang="zh-CN" sz="1400" dirty="0">
              <a:solidFill>
                <a:schemeClr val="bg1">
                  <a:lumMod val="50000"/>
                </a:schemeClr>
              </a:solidFill>
            </a:endParaRPr>
          </a:p>
          <a:p>
            <a:r>
              <a:rPr lang="en-US" altLang="zh-CN" sz="1400" dirty="0">
                <a:solidFill>
                  <a:schemeClr val="bg1">
                    <a:lumMod val="65000"/>
                  </a:schemeClr>
                </a:solidFill>
              </a:rPr>
              <a:t>1. INTRODUCTION</a:t>
            </a:r>
          </a:p>
          <a:p>
            <a:endParaRPr lang="en-US" altLang="zh-CN" sz="1400" dirty="0">
              <a:solidFill>
                <a:schemeClr val="bg1">
                  <a:lumMod val="65000"/>
                </a:schemeClr>
              </a:solidFill>
            </a:endParaRPr>
          </a:p>
          <a:p>
            <a:r>
              <a:rPr lang="en-US" altLang="zh-CN" sz="1400" dirty="0">
                <a:solidFill>
                  <a:schemeClr val="bg1">
                    <a:lumMod val="65000"/>
                  </a:schemeClr>
                </a:solidFill>
              </a:rPr>
              <a:t>2. PRELIMINARIES</a:t>
            </a:r>
          </a:p>
          <a:p>
            <a:r>
              <a:rPr lang="en-US" altLang="zh-CN" sz="1400" dirty="0">
                <a:solidFill>
                  <a:schemeClr val="bg1">
                    <a:lumMod val="65000"/>
                  </a:schemeClr>
                </a:solidFill>
              </a:rPr>
              <a:t>   </a:t>
            </a:r>
            <a:r>
              <a:rPr lang="en-US" altLang="zh-CN" sz="1400" dirty="0"/>
              <a:t> </a:t>
            </a:r>
            <a:r>
              <a:rPr lang="en-US" altLang="zh-CN" sz="1400" dirty="0">
                <a:solidFill>
                  <a:schemeClr val="bg1">
                    <a:lumMod val="65000"/>
                  </a:schemeClr>
                </a:solidFill>
              </a:rPr>
              <a:t>2.1 Overview of the Digital Annealer</a:t>
            </a:r>
          </a:p>
          <a:p>
            <a:endParaRPr lang="en-US" altLang="zh-CN" sz="1400" dirty="0">
              <a:solidFill>
                <a:schemeClr val="bg1">
                  <a:lumMod val="65000"/>
                </a:schemeClr>
              </a:solidFill>
            </a:endParaRPr>
          </a:p>
          <a:p>
            <a:r>
              <a:rPr lang="en-US" altLang="zh-CN" sz="1400" dirty="0">
                <a:solidFill>
                  <a:schemeClr val="bg1">
                    <a:lumMod val="65000"/>
                  </a:schemeClr>
                </a:solidFill>
              </a:rPr>
              <a:t>3. EXACT PENALTY METHODS</a:t>
            </a:r>
          </a:p>
          <a:p>
            <a:r>
              <a:rPr lang="en-US" altLang="zh-CN" sz="1400" dirty="0">
                <a:solidFill>
                  <a:schemeClr val="bg1">
                    <a:lumMod val="65000"/>
                  </a:schemeClr>
                </a:solidFill>
              </a:rPr>
              <a:t>    3.1 Sum of Coefficients Absolute Values</a:t>
            </a:r>
          </a:p>
          <a:p>
            <a:r>
              <a:rPr lang="en-US" altLang="zh-CN" sz="1400" dirty="0">
                <a:solidFill>
                  <a:schemeClr val="bg1">
                    <a:lumMod val="65000"/>
                  </a:schemeClr>
                </a:solidFill>
              </a:rPr>
              <a:t>    3.2 </a:t>
            </a:r>
            <a:r>
              <a:rPr lang="en-US" altLang="zh-CN" sz="1400" dirty="0" err="1">
                <a:solidFill>
                  <a:schemeClr val="bg1">
                    <a:lumMod val="65000"/>
                  </a:schemeClr>
                </a:solidFill>
              </a:rPr>
              <a:t>Posiform-negaform</a:t>
            </a:r>
            <a:endParaRPr lang="en-US" altLang="zh-CN" sz="1400" dirty="0">
              <a:solidFill>
                <a:schemeClr val="bg1">
                  <a:lumMod val="65000"/>
                </a:schemeClr>
              </a:solidFill>
            </a:endParaRPr>
          </a:p>
          <a:p>
            <a:r>
              <a:rPr lang="en-US" altLang="zh-CN" sz="1400" dirty="0">
                <a:solidFill>
                  <a:schemeClr val="bg1">
                    <a:lumMod val="65000"/>
                  </a:schemeClr>
                </a:solidFill>
              </a:rPr>
              <a:t>    3.3 Verma-Lewis</a:t>
            </a:r>
          </a:p>
          <a:p>
            <a:endParaRPr lang="en-US" altLang="zh-CN" sz="1400" dirty="0">
              <a:solidFill>
                <a:schemeClr val="bg1">
                  <a:lumMod val="65000"/>
                </a:schemeClr>
              </a:solidFill>
            </a:endParaRPr>
          </a:p>
          <a:p>
            <a:r>
              <a:rPr lang="en-US" altLang="zh-CN" sz="1400" dirty="0">
                <a:solidFill>
                  <a:schemeClr val="bg1">
                    <a:lumMod val="65000"/>
                  </a:schemeClr>
                </a:solidFill>
              </a:rPr>
              <a:t>4. SEQUENTIAL PENALTY METHODS</a:t>
            </a:r>
          </a:p>
          <a:p>
            <a:r>
              <a:rPr lang="en-US" altLang="zh-CN" sz="1400" dirty="0">
                <a:solidFill>
                  <a:schemeClr val="bg1">
                    <a:lumMod val="65000"/>
                  </a:schemeClr>
                </a:solidFill>
              </a:rPr>
              <a:t>    4.1 Sequential Penalty Method</a:t>
            </a:r>
          </a:p>
          <a:p>
            <a:r>
              <a:rPr lang="en-US" altLang="zh-CN" sz="1400" dirty="0">
                <a:solidFill>
                  <a:schemeClr val="bg1">
                    <a:lumMod val="65000"/>
                  </a:schemeClr>
                </a:solidFill>
              </a:rPr>
              <a:t>    4.2 Scaled-sequential Penalty Method</a:t>
            </a:r>
          </a:p>
          <a:p>
            <a:r>
              <a:rPr lang="en-US" altLang="zh-CN" sz="1400" dirty="0">
                <a:solidFill>
                  <a:schemeClr val="bg1">
                    <a:lumMod val="65000"/>
                  </a:schemeClr>
                </a:solidFill>
              </a:rPr>
              <a:t>    4.3 Binary Search Penalty Method</a:t>
            </a:r>
          </a:p>
          <a:p>
            <a:endParaRPr lang="en-US" altLang="zh-CN" sz="1400" dirty="0">
              <a:solidFill>
                <a:schemeClr val="bg1">
                  <a:lumMod val="65000"/>
                </a:schemeClr>
              </a:solidFill>
            </a:endParaRPr>
          </a:p>
          <a:p>
            <a:r>
              <a:rPr lang="en-US" altLang="zh-CN" sz="1400" dirty="0">
                <a:solidFill>
                  <a:schemeClr val="bg1">
                    <a:lumMod val="65000"/>
                  </a:schemeClr>
                </a:solidFill>
              </a:rPr>
              <a:t>5. FORMULATION OF QUBO PROBLEMS</a:t>
            </a:r>
          </a:p>
          <a:p>
            <a:r>
              <a:rPr lang="en-US" altLang="zh-CN" sz="1400" dirty="0">
                <a:solidFill>
                  <a:schemeClr val="bg1">
                    <a:lumMod val="65000"/>
                  </a:schemeClr>
                </a:solidFill>
              </a:rPr>
              <a:t>    5.1 Minimum Cut Problem</a:t>
            </a:r>
          </a:p>
          <a:p>
            <a:r>
              <a:rPr lang="en-US" altLang="zh-CN" sz="1400" dirty="0">
                <a:solidFill>
                  <a:schemeClr val="bg1">
                    <a:lumMod val="65000"/>
                  </a:schemeClr>
                </a:solidFill>
              </a:rPr>
              <a:t>    5.2 Travelling Salesman Problem</a:t>
            </a:r>
          </a:p>
          <a:p>
            <a:r>
              <a:rPr lang="en-US" altLang="zh-CN" sz="1400" dirty="0">
                <a:solidFill>
                  <a:schemeClr val="bg1">
                    <a:lumMod val="65000"/>
                  </a:schemeClr>
                </a:solidFill>
              </a:rPr>
              <a:t>    5.3 Multi-dimensional 0-1 Knapsack Problem</a:t>
            </a:r>
          </a:p>
          <a:p>
            <a:endParaRPr lang="en-US" altLang="zh-CN" sz="1400" dirty="0">
              <a:solidFill>
                <a:schemeClr val="bg1">
                  <a:lumMod val="65000"/>
                </a:schemeClr>
              </a:solidFill>
            </a:endParaRPr>
          </a:p>
          <a:p>
            <a:r>
              <a:rPr lang="en-US" altLang="zh-CN" sz="1400" dirty="0">
                <a:solidFill>
                  <a:schemeClr val="bg1">
                    <a:lumMod val="65000"/>
                  </a:schemeClr>
                </a:solidFill>
              </a:rPr>
              <a:t>6. EXPERIMENTAL SETTINGS</a:t>
            </a:r>
          </a:p>
          <a:p>
            <a:r>
              <a:rPr lang="en-US" altLang="zh-CN" sz="1400" dirty="0">
                <a:solidFill>
                  <a:schemeClr val="bg1">
                    <a:lumMod val="65000"/>
                  </a:schemeClr>
                </a:solidFill>
              </a:rPr>
              <a:t>    6.1 Parameter Setting</a:t>
            </a:r>
          </a:p>
          <a:p>
            <a:r>
              <a:rPr lang="en-US" altLang="zh-CN" sz="1400" dirty="0">
                <a:solidFill>
                  <a:schemeClr val="bg1">
                    <a:lumMod val="65000"/>
                  </a:schemeClr>
                </a:solidFill>
              </a:rPr>
              <a:t>    6.2 Performance Measures</a:t>
            </a:r>
          </a:p>
        </p:txBody>
      </p:sp>
      <p:sp>
        <p:nvSpPr>
          <p:cNvPr id="10" name="文本框 9">
            <a:extLst>
              <a:ext uri="{FF2B5EF4-FFF2-40B4-BE49-F238E27FC236}">
                <a16:creationId xmlns:a16="http://schemas.microsoft.com/office/drawing/2014/main" id="{6890892A-8DF5-1708-BC41-1052D154D93A}"/>
              </a:ext>
            </a:extLst>
          </p:cNvPr>
          <p:cNvSpPr txBox="1"/>
          <p:nvPr/>
        </p:nvSpPr>
        <p:spPr>
          <a:xfrm>
            <a:off x="5866861" y="1096332"/>
            <a:ext cx="6096000" cy="1169551"/>
          </a:xfrm>
          <a:prstGeom prst="rect">
            <a:avLst/>
          </a:prstGeom>
          <a:noFill/>
        </p:spPr>
        <p:txBody>
          <a:bodyPr wrap="square">
            <a:spAutoFit/>
          </a:bodyPr>
          <a:lstStyle/>
          <a:p>
            <a:r>
              <a:rPr lang="en-US" altLang="zh-CN" sz="1400" dirty="0">
                <a:solidFill>
                  <a:schemeClr val="bg1">
                    <a:lumMod val="65000"/>
                  </a:schemeClr>
                </a:solidFill>
              </a:rPr>
              <a:t>7. RESULTS</a:t>
            </a:r>
          </a:p>
          <a:p>
            <a:r>
              <a:rPr lang="en-US" altLang="zh-CN" sz="1400" dirty="0">
                <a:solidFill>
                  <a:schemeClr val="bg1">
                    <a:lumMod val="65000"/>
                  </a:schemeClr>
                </a:solidFill>
              </a:rPr>
              <a:t>    7.1 Results for Exact Penalty Methods</a:t>
            </a:r>
          </a:p>
          <a:p>
            <a:r>
              <a:rPr lang="en-US" altLang="zh-CN" sz="1400" dirty="0">
                <a:solidFill>
                  <a:schemeClr val="bg1">
                    <a:lumMod val="65000"/>
                  </a:schemeClr>
                </a:solidFill>
              </a:rPr>
              <a:t>    7.2 Results for Sequential Penalty Methods</a:t>
            </a:r>
          </a:p>
          <a:p>
            <a:endParaRPr lang="en-US" altLang="zh-CN" sz="1400" dirty="0">
              <a:solidFill>
                <a:schemeClr val="bg1">
                  <a:lumMod val="65000"/>
                </a:schemeClr>
              </a:solidFill>
            </a:endParaRPr>
          </a:p>
          <a:p>
            <a:r>
              <a:rPr lang="en-US" altLang="zh-CN" sz="1400" dirty="0"/>
              <a:t>8. CONCLUSIONS</a:t>
            </a:r>
            <a:endParaRPr lang="zh-CN" altLang="en-US" sz="1400" dirty="0"/>
          </a:p>
        </p:txBody>
      </p:sp>
    </p:spTree>
    <p:extLst>
      <p:ext uri="{BB962C8B-B14F-4D97-AF65-F5344CB8AC3E}">
        <p14:creationId xmlns:p14="http://schemas.microsoft.com/office/powerpoint/2010/main" val="42206381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B6E63BE0-41B0-D57E-83CC-FD72E86CDDD2}"/>
              </a:ext>
            </a:extLst>
          </p:cNvPr>
          <p:cNvSpPr/>
          <p:nvPr/>
        </p:nvSpPr>
        <p:spPr>
          <a:xfrm>
            <a:off x="600364" y="992202"/>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63F05CBC-F035-ABE3-FD33-789197C7B356}"/>
              </a:ext>
            </a:extLst>
          </p:cNvPr>
          <p:cNvSpPr>
            <a:spLocks noGrp="1"/>
          </p:cNvSpPr>
          <p:nvPr>
            <p:ph type="title"/>
          </p:nvPr>
        </p:nvSpPr>
        <p:spPr>
          <a:xfrm>
            <a:off x="600364" y="202150"/>
            <a:ext cx="10532995" cy="598978"/>
          </a:xfrm>
        </p:spPr>
        <p:txBody>
          <a:bodyPr>
            <a:normAutofit fontScale="90000"/>
          </a:bodyPr>
          <a:lstStyle/>
          <a:p>
            <a:r>
              <a:rPr kumimoji="1" lang="en-US" altLang="zh-CN" b="1" dirty="0"/>
              <a:t>INTRODUCTION</a:t>
            </a:r>
            <a:endParaRPr kumimoji="1" lang="ja-JP" altLang="en-US" b="1" dirty="0"/>
          </a:p>
        </p:txBody>
      </p:sp>
      <p:sp>
        <p:nvSpPr>
          <p:cNvPr id="5" name="文本框 4">
            <a:extLst>
              <a:ext uri="{FF2B5EF4-FFF2-40B4-BE49-F238E27FC236}">
                <a16:creationId xmlns:a16="http://schemas.microsoft.com/office/drawing/2014/main" id="{2B7D51B0-20EF-504F-BCDD-C113319F3F95}"/>
              </a:ext>
            </a:extLst>
          </p:cNvPr>
          <p:cNvSpPr txBox="1"/>
          <p:nvPr/>
        </p:nvSpPr>
        <p:spPr>
          <a:xfrm>
            <a:off x="1192547" y="1320666"/>
            <a:ext cx="10532994" cy="923330"/>
          </a:xfrm>
          <a:prstGeom prst="rect">
            <a:avLst/>
          </a:prstGeom>
          <a:noFill/>
        </p:spPr>
        <p:txBody>
          <a:bodyPr wrap="square">
            <a:spAutoFit/>
          </a:bodyPr>
          <a:lstStyle/>
          <a:p>
            <a:pPr>
              <a:buClr>
                <a:schemeClr val="accent6"/>
              </a:buClr>
            </a:pPr>
            <a:endParaRPr lang="en-US" altLang="zh-CN" dirty="0">
              <a:solidFill>
                <a:srgbClr val="374151"/>
              </a:solidFill>
              <a:latin typeface="Söhne"/>
            </a:endParaRPr>
          </a:p>
          <a:p>
            <a:endParaRPr lang="en-US" altLang="zh-CN" b="0" i="0" dirty="0">
              <a:solidFill>
                <a:srgbClr val="374151"/>
              </a:solidFill>
              <a:effectLst/>
              <a:latin typeface="Söhne"/>
            </a:endParaRPr>
          </a:p>
          <a:p>
            <a:endParaRPr lang="en-US" altLang="zh-CN" b="0" i="0" dirty="0">
              <a:solidFill>
                <a:srgbClr val="374151"/>
              </a:solidFill>
              <a:effectLst/>
              <a:latin typeface="Söhne"/>
            </a:endParaRPr>
          </a:p>
        </p:txBody>
      </p:sp>
      <p:sp>
        <p:nvSpPr>
          <p:cNvPr id="12" name="文本框 11">
            <a:extLst>
              <a:ext uri="{FF2B5EF4-FFF2-40B4-BE49-F238E27FC236}">
                <a16:creationId xmlns:a16="http://schemas.microsoft.com/office/drawing/2014/main" id="{10392A68-3709-6B74-D3DB-B3B1B646F1A9}"/>
              </a:ext>
            </a:extLst>
          </p:cNvPr>
          <p:cNvSpPr txBox="1"/>
          <p:nvPr/>
        </p:nvSpPr>
        <p:spPr>
          <a:xfrm>
            <a:off x="406400" y="1232551"/>
            <a:ext cx="11576050" cy="1477328"/>
          </a:xfrm>
          <a:prstGeom prst="rect">
            <a:avLst/>
          </a:prstGeom>
          <a:noFill/>
        </p:spPr>
        <p:txBody>
          <a:bodyPr wrap="square">
            <a:spAutoFit/>
          </a:bodyPr>
          <a:lstStyle/>
          <a:p>
            <a:r>
              <a:rPr lang="ja-JP" altLang="en-US" dirty="0"/>
              <a:t>組合せ最適化問題とは、</a:t>
            </a:r>
            <a:endParaRPr lang="en-US" altLang="ja-JP" dirty="0"/>
          </a:p>
          <a:p>
            <a:r>
              <a:rPr lang="ja-JP" altLang="en-US" dirty="0"/>
              <a:t>様々な</a:t>
            </a:r>
            <a:r>
              <a:rPr lang="ja-JP" altLang="en-US" b="1" dirty="0"/>
              <a:t>制約</a:t>
            </a:r>
            <a:r>
              <a:rPr lang="ja-JP" altLang="en-US" dirty="0"/>
              <a:t>の下で多くの選択肢の中から、ある指標（価値）を最も良くする変数の値（組合せ）を求める問題</a:t>
            </a:r>
            <a:endParaRPr lang="en-US" altLang="ja-JP" dirty="0"/>
          </a:p>
          <a:p>
            <a:endParaRPr lang="en-US" altLang="zh-CN" dirty="0"/>
          </a:p>
          <a:p>
            <a:r>
              <a:rPr lang="ja-JP" altLang="en-US" dirty="0"/>
              <a:t>近年、量子計算機の発展によって</a:t>
            </a:r>
            <a:endParaRPr lang="en-US" altLang="ja-JP" dirty="0"/>
          </a:p>
          <a:p>
            <a:r>
              <a:rPr lang="ja-JP" altLang="en-US" dirty="0"/>
              <a:t>量子計算機で組み合わせ問題を解くことが注目されている</a:t>
            </a:r>
            <a:endParaRPr lang="zh-CN" altLang="en-US" dirty="0"/>
          </a:p>
        </p:txBody>
      </p:sp>
      <p:sp>
        <p:nvSpPr>
          <p:cNvPr id="14" name="文本框 13">
            <a:extLst>
              <a:ext uri="{FF2B5EF4-FFF2-40B4-BE49-F238E27FC236}">
                <a16:creationId xmlns:a16="http://schemas.microsoft.com/office/drawing/2014/main" id="{8F6670CD-1DDB-1E5C-8814-8372B7A2C260}"/>
              </a:ext>
            </a:extLst>
          </p:cNvPr>
          <p:cNvSpPr txBox="1"/>
          <p:nvPr/>
        </p:nvSpPr>
        <p:spPr>
          <a:xfrm>
            <a:off x="355456" y="2797994"/>
            <a:ext cx="877163" cy="369332"/>
          </a:xfrm>
          <a:prstGeom prst="rect">
            <a:avLst/>
          </a:prstGeom>
          <a:noFill/>
        </p:spPr>
        <p:txBody>
          <a:bodyPr wrap="none" rtlCol="0">
            <a:spAutoFit/>
          </a:bodyPr>
          <a:lstStyle/>
          <a:p>
            <a:r>
              <a:rPr lang="ja-JP" altLang="en-US" dirty="0"/>
              <a:t>流れ：</a:t>
            </a:r>
            <a:endParaRPr lang="zh-CN" altLang="en-US" dirty="0"/>
          </a:p>
        </p:txBody>
      </p:sp>
      <p:sp>
        <p:nvSpPr>
          <p:cNvPr id="15" name="矩形: 圆角 14">
            <a:extLst>
              <a:ext uri="{FF2B5EF4-FFF2-40B4-BE49-F238E27FC236}">
                <a16:creationId xmlns:a16="http://schemas.microsoft.com/office/drawing/2014/main" id="{9D7555E3-4794-EA1B-3536-1AA37A9B0129}"/>
              </a:ext>
            </a:extLst>
          </p:cNvPr>
          <p:cNvSpPr/>
          <p:nvPr/>
        </p:nvSpPr>
        <p:spPr>
          <a:xfrm>
            <a:off x="455803" y="3464350"/>
            <a:ext cx="1612900" cy="85725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t>組み合わせ問題</a:t>
            </a:r>
            <a:endParaRPr lang="zh-CN" altLang="en-US" dirty="0"/>
          </a:p>
        </p:txBody>
      </p:sp>
      <p:sp>
        <p:nvSpPr>
          <p:cNvPr id="16" name="矩形: 圆角 15">
            <a:extLst>
              <a:ext uri="{FF2B5EF4-FFF2-40B4-BE49-F238E27FC236}">
                <a16:creationId xmlns:a16="http://schemas.microsoft.com/office/drawing/2014/main" id="{3153B9EC-FB4C-09A5-089D-DCE1911A8E06}"/>
              </a:ext>
            </a:extLst>
          </p:cNvPr>
          <p:cNvSpPr/>
          <p:nvPr/>
        </p:nvSpPr>
        <p:spPr>
          <a:xfrm>
            <a:off x="3618103" y="3464350"/>
            <a:ext cx="1612900" cy="85725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dirty="0"/>
              <a:t>QUBO</a:t>
            </a:r>
            <a:r>
              <a:rPr lang="ja-JP" altLang="en-US" dirty="0"/>
              <a:t>モデル</a:t>
            </a:r>
            <a:endParaRPr lang="zh-CN" altLang="en-US" dirty="0"/>
          </a:p>
        </p:txBody>
      </p:sp>
      <p:sp>
        <p:nvSpPr>
          <p:cNvPr id="17" name="矩形: 圆角 16">
            <a:extLst>
              <a:ext uri="{FF2B5EF4-FFF2-40B4-BE49-F238E27FC236}">
                <a16:creationId xmlns:a16="http://schemas.microsoft.com/office/drawing/2014/main" id="{53B895F7-0A36-6E6C-E2A1-73129ECECD4E}"/>
              </a:ext>
            </a:extLst>
          </p:cNvPr>
          <p:cNvSpPr/>
          <p:nvPr/>
        </p:nvSpPr>
        <p:spPr>
          <a:xfrm>
            <a:off x="6459044" y="3457834"/>
            <a:ext cx="1612900" cy="85725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dirty="0" err="1"/>
              <a:t>Ising</a:t>
            </a:r>
            <a:r>
              <a:rPr lang="ja-JP" altLang="en-US" dirty="0"/>
              <a:t>モデル</a:t>
            </a:r>
            <a:endParaRPr lang="zh-CN" altLang="en-US" dirty="0"/>
          </a:p>
        </p:txBody>
      </p:sp>
      <p:sp>
        <p:nvSpPr>
          <p:cNvPr id="18" name="矩形: 圆角 17">
            <a:extLst>
              <a:ext uri="{FF2B5EF4-FFF2-40B4-BE49-F238E27FC236}">
                <a16:creationId xmlns:a16="http://schemas.microsoft.com/office/drawing/2014/main" id="{1043C91B-F067-A161-4DC4-11EE9FAB8026}"/>
              </a:ext>
            </a:extLst>
          </p:cNvPr>
          <p:cNvSpPr/>
          <p:nvPr/>
        </p:nvSpPr>
        <p:spPr>
          <a:xfrm>
            <a:off x="9510903" y="3329988"/>
            <a:ext cx="1892300" cy="112597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dirty="0"/>
              <a:t>QPU</a:t>
            </a:r>
          </a:p>
          <a:p>
            <a:pPr algn="ctr"/>
            <a:r>
              <a:rPr lang="en-US" altLang="ja-JP" dirty="0"/>
              <a:t>(quantum processing units)</a:t>
            </a:r>
            <a:endParaRPr lang="zh-CN" altLang="en-US" dirty="0"/>
          </a:p>
        </p:txBody>
      </p:sp>
      <p:sp>
        <p:nvSpPr>
          <p:cNvPr id="19" name="箭头: 右 18">
            <a:extLst>
              <a:ext uri="{FF2B5EF4-FFF2-40B4-BE49-F238E27FC236}">
                <a16:creationId xmlns:a16="http://schemas.microsoft.com/office/drawing/2014/main" id="{B06E2B3F-CFF7-BEFB-A47A-6CBD78BD2F23}"/>
              </a:ext>
            </a:extLst>
          </p:cNvPr>
          <p:cNvSpPr/>
          <p:nvPr/>
        </p:nvSpPr>
        <p:spPr>
          <a:xfrm>
            <a:off x="2442100" y="3847512"/>
            <a:ext cx="1062956" cy="16010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0" name="箭头: 右 19">
            <a:extLst>
              <a:ext uri="{FF2B5EF4-FFF2-40B4-BE49-F238E27FC236}">
                <a16:creationId xmlns:a16="http://schemas.microsoft.com/office/drawing/2014/main" id="{BAAFD9BC-DE29-8368-EE3C-1B176B358CFA}"/>
              </a:ext>
            </a:extLst>
          </p:cNvPr>
          <p:cNvSpPr/>
          <p:nvPr/>
        </p:nvSpPr>
        <p:spPr>
          <a:xfrm>
            <a:off x="5358002" y="3866563"/>
            <a:ext cx="863601" cy="14105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箭头: 右 22">
            <a:extLst>
              <a:ext uri="{FF2B5EF4-FFF2-40B4-BE49-F238E27FC236}">
                <a16:creationId xmlns:a16="http://schemas.microsoft.com/office/drawing/2014/main" id="{3776041B-3CB7-2E96-8CF2-53CDFD95471E}"/>
              </a:ext>
            </a:extLst>
          </p:cNvPr>
          <p:cNvSpPr/>
          <p:nvPr/>
        </p:nvSpPr>
        <p:spPr>
          <a:xfrm>
            <a:off x="8129299" y="3822448"/>
            <a:ext cx="1271253" cy="12802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3">
            <a:extLst>
              <a:ext uri="{FF2B5EF4-FFF2-40B4-BE49-F238E27FC236}">
                <a16:creationId xmlns:a16="http://schemas.microsoft.com/office/drawing/2014/main" id="{D223B726-9BD5-1582-E914-9C0DD7F84F30}"/>
              </a:ext>
            </a:extLst>
          </p:cNvPr>
          <p:cNvSpPr txBox="1"/>
          <p:nvPr/>
        </p:nvSpPr>
        <p:spPr>
          <a:xfrm>
            <a:off x="2358959" y="3453116"/>
            <a:ext cx="1005403" cy="338554"/>
          </a:xfrm>
          <a:prstGeom prst="rect">
            <a:avLst/>
          </a:prstGeom>
          <a:noFill/>
        </p:spPr>
        <p:txBody>
          <a:bodyPr wrap="none" rtlCol="0">
            <a:spAutoFit/>
          </a:bodyPr>
          <a:lstStyle/>
          <a:p>
            <a:r>
              <a:rPr lang="ja-JP" altLang="en-US" sz="1600" dirty="0"/>
              <a:t>目的関数</a:t>
            </a:r>
            <a:endParaRPr lang="zh-CN" altLang="en-US" sz="1600" dirty="0"/>
          </a:p>
        </p:txBody>
      </p:sp>
      <p:sp>
        <p:nvSpPr>
          <p:cNvPr id="25" name="文本框 24">
            <a:extLst>
              <a:ext uri="{FF2B5EF4-FFF2-40B4-BE49-F238E27FC236}">
                <a16:creationId xmlns:a16="http://schemas.microsoft.com/office/drawing/2014/main" id="{4D172607-6705-D5DD-1E33-D5F04C3359BA}"/>
              </a:ext>
            </a:extLst>
          </p:cNvPr>
          <p:cNvSpPr txBox="1"/>
          <p:nvPr/>
        </p:nvSpPr>
        <p:spPr>
          <a:xfrm>
            <a:off x="2419580" y="4032682"/>
            <a:ext cx="1005403" cy="338554"/>
          </a:xfrm>
          <a:prstGeom prst="rect">
            <a:avLst/>
          </a:prstGeom>
          <a:noFill/>
        </p:spPr>
        <p:txBody>
          <a:bodyPr wrap="none" rtlCol="0">
            <a:spAutoFit/>
          </a:bodyPr>
          <a:lstStyle/>
          <a:p>
            <a:r>
              <a:rPr lang="ja-JP" altLang="en-US" sz="1600" dirty="0"/>
              <a:t>制約条件</a:t>
            </a:r>
            <a:endParaRPr lang="zh-CN" altLang="en-US" sz="1600" dirty="0"/>
          </a:p>
        </p:txBody>
      </p:sp>
      <p:sp>
        <p:nvSpPr>
          <p:cNvPr id="26" name="文本框 25">
            <a:extLst>
              <a:ext uri="{FF2B5EF4-FFF2-40B4-BE49-F238E27FC236}">
                <a16:creationId xmlns:a16="http://schemas.microsoft.com/office/drawing/2014/main" id="{F30099A0-F51F-10A1-4244-AD9516EEF52F}"/>
              </a:ext>
            </a:extLst>
          </p:cNvPr>
          <p:cNvSpPr txBox="1"/>
          <p:nvPr/>
        </p:nvSpPr>
        <p:spPr>
          <a:xfrm>
            <a:off x="5240607" y="3443931"/>
            <a:ext cx="1210588" cy="338554"/>
          </a:xfrm>
          <a:prstGeom prst="rect">
            <a:avLst/>
          </a:prstGeom>
          <a:noFill/>
        </p:spPr>
        <p:txBody>
          <a:bodyPr wrap="none" rtlCol="0">
            <a:spAutoFit/>
          </a:bodyPr>
          <a:lstStyle/>
          <a:p>
            <a:r>
              <a:rPr lang="ja-JP" altLang="en-US" sz="1600" dirty="0"/>
              <a:t>変数の変換</a:t>
            </a:r>
            <a:endParaRPr lang="zh-CN" altLang="en-US" sz="1600" dirty="0"/>
          </a:p>
        </p:txBody>
      </p:sp>
      <p:sp>
        <p:nvSpPr>
          <p:cNvPr id="27" name="文本框 26">
            <a:extLst>
              <a:ext uri="{FF2B5EF4-FFF2-40B4-BE49-F238E27FC236}">
                <a16:creationId xmlns:a16="http://schemas.microsoft.com/office/drawing/2014/main" id="{8B8B999D-BB50-18EB-A72D-E4487AD34442}"/>
              </a:ext>
            </a:extLst>
          </p:cNvPr>
          <p:cNvSpPr txBox="1"/>
          <p:nvPr/>
        </p:nvSpPr>
        <p:spPr>
          <a:xfrm>
            <a:off x="8182205" y="3443931"/>
            <a:ext cx="1005403" cy="338554"/>
          </a:xfrm>
          <a:prstGeom prst="rect">
            <a:avLst/>
          </a:prstGeom>
          <a:noFill/>
        </p:spPr>
        <p:txBody>
          <a:bodyPr wrap="none" rtlCol="0">
            <a:spAutoFit/>
          </a:bodyPr>
          <a:lstStyle/>
          <a:p>
            <a:r>
              <a:rPr lang="ja-JP" altLang="en-US" sz="1600" dirty="0"/>
              <a:t>埋め込み</a:t>
            </a:r>
            <a:endParaRPr lang="zh-CN" altLang="en-US" sz="1600" dirty="0"/>
          </a:p>
        </p:txBody>
      </p:sp>
      <p:sp>
        <p:nvSpPr>
          <p:cNvPr id="28" name="文本框 27">
            <a:extLst>
              <a:ext uri="{FF2B5EF4-FFF2-40B4-BE49-F238E27FC236}">
                <a16:creationId xmlns:a16="http://schemas.microsoft.com/office/drawing/2014/main" id="{46E1EA1A-A44F-51DE-8135-279BBB96A5EE}"/>
              </a:ext>
            </a:extLst>
          </p:cNvPr>
          <p:cNvSpPr txBox="1"/>
          <p:nvPr/>
        </p:nvSpPr>
        <p:spPr>
          <a:xfrm>
            <a:off x="355456" y="4737804"/>
            <a:ext cx="8228535" cy="1477328"/>
          </a:xfrm>
          <a:prstGeom prst="rect">
            <a:avLst/>
          </a:prstGeom>
          <a:noFill/>
        </p:spPr>
        <p:txBody>
          <a:bodyPr wrap="none" rtlCol="0">
            <a:spAutoFit/>
          </a:bodyPr>
          <a:lstStyle/>
          <a:p>
            <a:r>
              <a:rPr lang="ja-JP" altLang="en-US" dirty="0"/>
              <a:t>制約条件：</a:t>
            </a:r>
            <a:endParaRPr lang="en-US" altLang="ja-JP" dirty="0"/>
          </a:p>
          <a:p>
            <a:pPr marL="285750" indent="-285750">
              <a:buFont typeface="Arial" panose="020B0604020202020204" pitchFamily="34" charset="0"/>
              <a:buChar char="•"/>
            </a:pPr>
            <a:r>
              <a:rPr lang="ja-JP" altLang="en-US" dirty="0"/>
              <a:t>等式制約</a:t>
            </a:r>
            <a:r>
              <a:rPr lang="zh-CN" altLang="en-US" dirty="0"/>
              <a:t>      →      </a:t>
            </a:r>
            <a:r>
              <a:rPr lang="ja-JP" altLang="en-US" dirty="0"/>
              <a:t>ペナルティー項として目的関数に加える</a:t>
            </a:r>
            <a:endParaRPr lang="en-US" altLang="ja-JP" dirty="0"/>
          </a:p>
          <a:p>
            <a:pPr marL="285750" indent="-285750">
              <a:buFont typeface="Arial" panose="020B0604020202020204" pitchFamily="34" charset="0"/>
              <a:buChar char="•"/>
            </a:pPr>
            <a:r>
              <a:rPr lang="ja-JP" altLang="en-US" dirty="0"/>
              <a:t>不等式制約</a:t>
            </a:r>
            <a:r>
              <a:rPr lang="zh-CN" altLang="en-US" dirty="0"/>
              <a:t>  →      </a:t>
            </a:r>
            <a:r>
              <a:rPr lang="ja-JP" altLang="en-US" dirty="0"/>
              <a:t>補助変数</a:t>
            </a:r>
            <a:r>
              <a:rPr lang="zh-CN" altLang="en-US" dirty="0"/>
              <a:t>（</a:t>
            </a:r>
            <a:r>
              <a:rPr lang="en-US" altLang="zh-CN" dirty="0"/>
              <a:t>slack variables</a:t>
            </a:r>
            <a:r>
              <a:rPr lang="zh-CN" altLang="en-US" dirty="0"/>
              <a:t>）</a:t>
            </a:r>
            <a:r>
              <a:rPr lang="ja-JP" altLang="en-US" dirty="0"/>
              <a:t>を利用する</a:t>
            </a:r>
            <a:endParaRPr lang="en-US" altLang="ja-JP" dirty="0"/>
          </a:p>
          <a:p>
            <a:pPr marL="285750" indent="-285750">
              <a:buFont typeface="Arial" panose="020B0604020202020204" pitchFamily="34" charset="0"/>
              <a:buChar char="•"/>
            </a:pPr>
            <a:endParaRPr lang="en-US" altLang="zh-CN" dirty="0"/>
          </a:p>
          <a:p>
            <a:r>
              <a:rPr lang="ja-JP" altLang="en-US" dirty="0"/>
              <a:t>補助変数のデメリットに対して、</a:t>
            </a:r>
            <a:r>
              <a:rPr lang="en-US" altLang="ja-JP" dirty="0"/>
              <a:t> unbalanced penalization</a:t>
            </a:r>
            <a:r>
              <a:rPr lang="en-US" altLang="ja-JP" baseline="30000" dirty="0"/>
              <a:t>[1]</a:t>
            </a:r>
            <a:r>
              <a:rPr lang="ja-JP" altLang="en-US" dirty="0"/>
              <a:t>方法が提案された</a:t>
            </a:r>
            <a:endParaRPr lang="zh-CN" altLang="en-US" dirty="0"/>
          </a:p>
        </p:txBody>
      </p:sp>
      <p:sp>
        <p:nvSpPr>
          <p:cNvPr id="30" name="文本框 29">
            <a:extLst>
              <a:ext uri="{FF2B5EF4-FFF2-40B4-BE49-F238E27FC236}">
                <a16:creationId xmlns:a16="http://schemas.microsoft.com/office/drawing/2014/main" id="{13BBEACD-52B2-EF6B-A6D0-5D55FDAAE974}"/>
              </a:ext>
            </a:extLst>
          </p:cNvPr>
          <p:cNvSpPr txBox="1"/>
          <p:nvPr/>
        </p:nvSpPr>
        <p:spPr>
          <a:xfrm>
            <a:off x="6096000" y="6293159"/>
            <a:ext cx="6096000" cy="577081"/>
          </a:xfrm>
          <a:prstGeom prst="rect">
            <a:avLst/>
          </a:prstGeom>
          <a:noFill/>
        </p:spPr>
        <p:txBody>
          <a:bodyPr wrap="square">
            <a:spAutoFit/>
          </a:bodyPr>
          <a:lstStyle/>
          <a:p>
            <a:r>
              <a:rPr lang="en-US" altLang="zh-CN" sz="1050" dirty="0"/>
              <a:t>[1] Alejandro Montanez-Barrera, Alberto Maldonado-Romo, Dennis </a:t>
            </a:r>
            <a:r>
              <a:rPr lang="en-US" altLang="zh-CN" sz="1050" dirty="0" err="1"/>
              <a:t>Willsch</a:t>
            </a:r>
            <a:r>
              <a:rPr lang="en-US" altLang="zh-CN" sz="1050" dirty="0"/>
              <a:t>, and Kristel </a:t>
            </a:r>
            <a:r>
              <a:rPr lang="en-US" altLang="zh-CN" sz="1050" dirty="0" err="1"/>
              <a:t>Michielsen</a:t>
            </a:r>
            <a:r>
              <a:rPr lang="en-US" altLang="zh-CN" sz="1050" dirty="0"/>
              <a:t>. Unbalanced penalization: A new approach to encode inequality constraints of combinatorial problems for quantum optimization algorithms. pages 18–20, 2022.</a:t>
            </a:r>
            <a:endParaRPr lang="zh-CN" altLang="en-US" sz="1050" dirty="0"/>
          </a:p>
        </p:txBody>
      </p:sp>
    </p:spTree>
    <p:extLst>
      <p:ext uri="{BB962C8B-B14F-4D97-AF65-F5344CB8AC3E}">
        <p14:creationId xmlns:p14="http://schemas.microsoft.com/office/powerpoint/2010/main" val="115050978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B6E63BE0-41B0-D57E-83CC-FD72E86CDDD2}"/>
              </a:ext>
            </a:extLst>
          </p:cNvPr>
          <p:cNvSpPr/>
          <p:nvPr/>
        </p:nvSpPr>
        <p:spPr>
          <a:xfrm>
            <a:off x="600364" y="992202"/>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63F05CBC-F035-ABE3-FD33-789197C7B356}"/>
              </a:ext>
            </a:extLst>
          </p:cNvPr>
          <p:cNvSpPr>
            <a:spLocks noGrp="1"/>
          </p:cNvSpPr>
          <p:nvPr>
            <p:ph type="title"/>
          </p:nvPr>
        </p:nvSpPr>
        <p:spPr>
          <a:xfrm>
            <a:off x="600364" y="202150"/>
            <a:ext cx="10532995" cy="598978"/>
          </a:xfrm>
        </p:spPr>
        <p:txBody>
          <a:bodyPr>
            <a:normAutofit fontScale="90000"/>
          </a:bodyPr>
          <a:lstStyle/>
          <a:p>
            <a:r>
              <a:rPr lang="en-US" altLang="zh-CN" sz="4400" dirty="0"/>
              <a:t>CONCLUSIONS</a:t>
            </a: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FDABE5E5-FCA5-F996-8FA8-081D64AF90A7}"/>
                  </a:ext>
                </a:extLst>
              </p:cNvPr>
              <p:cNvSpPr txBox="1"/>
              <p:nvPr/>
            </p:nvSpPr>
            <p:spPr>
              <a:xfrm>
                <a:off x="467014" y="1191069"/>
                <a:ext cx="10848686" cy="4524315"/>
              </a:xfrm>
              <a:prstGeom prst="rect">
                <a:avLst/>
              </a:prstGeom>
              <a:noFill/>
            </p:spPr>
            <p:txBody>
              <a:bodyPr wrap="square">
                <a:spAutoFit/>
              </a:bodyPr>
              <a:lstStyle/>
              <a:p>
                <a:pPr marL="285750" indent="-285750">
                  <a:buFont typeface="Arial" panose="020B0604020202020204" pitchFamily="34" charset="0"/>
                  <a:buChar char="•"/>
                </a:pPr>
                <a:r>
                  <a:rPr lang="en-US" altLang="ja-JP" b="0" i="0" dirty="0">
                    <a:solidFill>
                      <a:srgbClr val="374151"/>
                    </a:solidFill>
                    <a:effectLst/>
                    <a:latin typeface="Söhne"/>
                  </a:rPr>
                  <a:t>Exact Penalty Methods</a:t>
                </a:r>
                <a:r>
                  <a:rPr lang="ja-JP" altLang="en-US" b="0" i="0" dirty="0">
                    <a:solidFill>
                      <a:srgbClr val="374151"/>
                    </a:solidFill>
                    <a:effectLst/>
                    <a:latin typeface="Söhne"/>
                  </a:rPr>
                  <a:t>による重みは大きい（</a:t>
                </a:r>
                <a:r>
                  <a:rPr lang="en-US" altLang="ja-JP" b="0" i="0" dirty="0">
                    <a:solidFill>
                      <a:srgbClr val="374151"/>
                    </a:solidFill>
                    <a:effectLst/>
                    <a:latin typeface="Söhne"/>
                  </a:rPr>
                  <a:t>Loose</a:t>
                </a:r>
                <a:r>
                  <a:rPr lang="ja-JP" altLang="en-US" b="0" i="0" dirty="0">
                    <a:solidFill>
                      <a:srgbClr val="374151"/>
                    </a:solidFill>
                    <a:effectLst/>
                    <a:latin typeface="Söhne"/>
                  </a:rPr>
                  <a:t>）</a:t>
                </a:r>
                <a:endParaRPr lang="en-US" altLang="ja-JP" b="0" i="0" dirty="0">
                  <a:solidFill>
                    <a:srgbClr val="374151"/>
                  </a:solidFill>
                  <a:effectLst/>
                  <a:latin typeface="Söhne"/>
                </a:endParaRPr>
              </a:p>
              <a:p>
                <a:pPr marL="285750" indent="-285750">
                  <a:buFont typeface="Arial" panose="020B0604020202020204" pitchFamily="34" charset="0"/>
                  <a:buChar char="•"/>
                </a:pPr>
                <a:endParaRPr lang="en-US" altLang="ja-JP" dirty="0">
                  <a:solidFill>
                    <a:srgbClr val="374151"/>
                  </a:solidFill>
                  <a:latin typeface="Söhne"/>
                </a:endParaRPr>
              </a:p>
              <a:p>
                <a:pPr marL="285750" indent="-285750">
                  <a:buFont typeface="Arial" panose="020B0604020202020204" pitchFamily="34" charset="0"/>
                  <a:buChar char="•"/>
                </a:pPr>
                <a:r>
                  <a:rPr lang="en-US" altLang="ja-JP" b="0" i="0" dirty="0">
                    <a:solidFill>
                      <a:srgbClr val="374151"/>
                    </a:solidFill>
                    <a:effectLst/>
                    <a:latin typeface="Söhne"/>
                  </a:rPr>
                  <a:t>Exact Penalty Methods</a:t>
                </a:r>
                <a:r>
                  <a:rPr lang="ja-JP" altLang="en-US" b="0" i="0" dirty="0">
                    <a:solidFill>
                      <a:srgbClr val="374151"/>
                    </a:solidFill>
                    <a:effectLst/>
                    <a:latin typeface="Söhne"/>
                  </a:rPr>
                  <a:t>と</a:t>
                </a:r>
                <a:r>
                  <a:rPr lang="en-US" altLang="ja-JP" b="0" i="0" dirty="0">
                    <a:solidFill>
                      <a:srgbClr val="374151"/>
                    </a:solidFill>
                    <a:effectLst/>
                    <a:latin typeface="Söhne"/>
                  </a:rPr>
                  <a:t>Sequential Penalty Methods</a:t>
                </a:r>
                <a:r>
                  <a:rPr lang="ja-JP" altLang="en-US" b="0" i="0" dirty="0">
                    <a:solidFill>
                      <a:srgbClr val="374151"/>
                    </a:solidFill>
                    <a:effectLst/>
                    <a:latin typeface="Söhne"/>
                  </a:rPr>
                  <a:t>結合した手法を提案して、これらは自動的で任意の</a:t>
                </a:r>
                <a:r>
                  <a:rPr lang="en-US" altLang="ja-JP" b="0" i="0" dirty="0">
                    <a:solidFill>
                      <a:srgbClr val="374151"/>
                    </a:solidFill>
                    <a:effectLst/>
                    <a:latin typeface="Söhne"/>
                  </a:rPr>
                  <a:t>QUBO</a:t>
                </a:r>
                <a:r>
                  <a:rPr lang="ja-JP" altLang="en-US" b="0" i="0" dirty="0">
                    <a:solidFill>
                      <a:srgbClr val="374151"/>
                    </a:solidFill>
                    <a:effectLst/>
                    <a:latin typeface="Söhne"/>
                  </a:rPr>
                  <a:t>問題に一般的に適用できる</a:t>
                </a:r>
                <a:endParaRPr lang="en-US" altLang="ja-JP" b="0" i="0" dirty="0">
                  <a:solidFill>
                    <a:srgbClr val="374151"/>
                  </a:solidFill>
                  <a:effectLst/>
                  <a:latin typeface="Söhne"/>
                </a:endParaRPr>
              </a:p>
              <a:p>
                <a:pPr marL="285750" indent="-285750">
                  <a:buFont typeface="Arial" panose="020B0604020202020204" pitchFamily="34" charset="0"/>
                  <a:buChar char="•"/>
                </a:pPr>
                <a:endParaRPr lang="en-US" altLang="zh-CN" dirty="0">
                  <a:solidFill>
                    <a:srgbClr val="374151"/>
                  </a:solidFill>
                  <a:latin typeface="Söhne"/>
                </a:endParaRPr>
              </a:p>
              <a:p>
                <a:pPr marL="285750" indent="-285750">
                  <a:buFont typeface="Arial" panose="020B0604020202020204" pitchFamily="34" charset="0"/>
                  <a:buChar char="•"/>
                </a:pPr>
                <a:r>
                  <a:rPr lang="en-US" altLang="ja-JP" b="0" i="0" dirty="0" err="1">
                    <a:solidFill>
                      <a:srgbClr val="374151"/>
                    </a:solidFill>
                    <a:effectLst/>
                    <a:latin typeface="Söhne"/>
                  </a:rPr>
                  <a:t>Mincut</a:t>
                </a:r>
                <a:r>
                  <a:rPr lang="ja-JP" altLang="en-US" b="0" i="0" dirty="0">
                    <a:solidFill>
                      <a:srgbClr val="374151"/>
                    </a:solidFill>
                    <a:effectLst/>
                    <a:latin typeface="Söhne"/>
                  </a:rPr>
                  <a:t>、</a:t>
                </a:r>
                <a:r>
                  <a:rPr lang="en-US" altLang="ja-JP" b="0" i="0" dirty="0">
                    <a:solidFill>
                      <a:srgbClr val="374151"/>
                    </a:solidFill>
                    <a:effectLst/>
                    <a:latin typeface="Söhne"/>
                  </a:rPr>
                  <a:t>MKP</a:t>
                </a:r>
                <a:r>
                  <a:rPr lang="ja-JP" altLang="en-US" b="0" i="0" dirty="0">
                    <a:solidFill>
                      <a:srgbClr val="374151"/>
                    </a:solidFill>
                    <a:effectLst/>
                    <a:latin typeface="Söhne"/>
                  </a:rPr>
                  <a:t>、</a:t>
                </a:r>
                <a:r>
                  <a:rPr lang="en-US" altLang="ja-JP" b="0" i="0" dirty="0">
                    <a:solidFill>
                      <a:srgbClr val="374151"/>
                    </a:solidFill>
                    <a:effectLst/>
                    <a:latin typeface="Söhne"/>
                  </a:rPr>
                  <a:t>TSP</a:t>
                </a:r>
                <a:r>
                  <a:rPr lang="ja-JP" altLang="en-US" b="0" i="0" dirty="0">
                    <a:solidFill>
                      <a:srgbClr val="374151"/>
                    </a:solidFill>
                    <a:effectLst/>
                    <a:latin typeface="Söhne"/>
                  </a:rPr>
                  <a:t>問題に基づいてペナルティー重みの大きさは</a:t>
                </a:r>
                <a:r>
                  <a:rPr lang="en-US" altLang="ja-JP" b="0" i="0" dirty="0">
                    <a:solidFill>
                      <a:srgbClr val="374151"/>
                    </a:solidFill>
                    <a:effectLst/>
                    <a:latin typeface="Söhne"/>
                  </a:rPr>
                  <a:t>DA</a:t>
                </a:r>
                <a:r>
                  <a:rPr lang="ja-JP" altLang="en-US" b="0" i="0" dirty="0">
                    <a:solidFill>
                      <a:srgbClr val="374151"/>
                    </a:solidFill>
                    <a:effectLst/>
                    <a:latin typeface="Söhne"/>
                  </a:rPr>
                  <a:t>にどのような影響を与えるのかを実験的に分析</a:t>
                </a:r>
                <a:endParaRPr lang="en-US" altLang="ja-JP" b="0" i="0" dirty="0">
                  <a:solidFill>
                    <a:srgbClr val="374151"/>
                  </a:solidFill>
                  <a:effectLst/>
                  <a:latin typeface="Söhne"/>
                </a:endParaRPr>
              </a:p>
              <a:p>
                <a:endParaRPr lang="en-US" altLang="zh-CN" dirty="0">
                  <a:solidFill>
                    <a:srgbClr val="374151"/>
                  </a:solidFill>
                  <a:latin typeface="Söhne"/>
                </a:endParaRPr>
              </a:p>
              <a:p>
                <a:endParaRPr lang="en-US" altLang="zh-CN" dirty="0">
                  <a:solidFill>
                    <a:srgbClr val="374151"/>
                  </a:solidFill>
                  <a:latin typeface="Söhne"/>
                </a:endParaRPr>
              </a:p>
              <a:p>
                <a:r>
                  <a:rPr lang="ja-JP" altLang="en-US" dirty="0">
                    <a:solidFill>
                      <a:srgbClr val="374151"/>
                    </a:solidFill>
                    <a:latin typeface="Söhne"/>
                  </a:rPr>
                  <a:t>これから</a:t>
                </a:r>
                <a:endParaRPr lang="en-US" altLang="ja-JP" dirty="0">
                  <a:solidFill>
                    <a:srgbClr val="374151"/>
                  </a:solidFill>
                  <a:latin typeface="Söhne"/>
                </a:endParaRPr>
              </a:p>
              <a:p>
                <a:endParaRPr lang="en-US" altLang="zh-CN" dirty="0">
                  <a:solidFill>
                    <a:srgbClr val="374151"/>
                  </a:solidFill>
                  <a:latin typeface="Söhne"/>
                </a:endParaRPr>
              </a:p>
              <a:p>
                <a:pPr marL="285750" indent="-285750">
                  <a:buFont typeface="Arial" panose="020B0604020202020204" pitchFamily="34" charset="0"/>
                  <a:buChar char="•"/>
                </a:pPr>
                <a:r>
                  <a:rPr lang="ja-JP" altLang="en-US" dirty="0">
                    <a:solidFill>
                      <a:srgbClr val="374151"/>
                    </a:solidFill>
                    <a:latin typeface="Söhne"/>
                  </a:rPr>
                  <a:t>提案された手法を他の</a:t>
                </a:r>
                <a:r>
                  <a:rPr lang="en-US" altLang="ja-JP" dirty="0">
                    <a:solidFill>
                      <a:srgbClr val="374151"/>
                    </a:solidFill>
                    <a:latin typeface="Söhne"/>
                  </a:rPr>
                  <a:t>QUBO</a:t>
                </a:r>
                <a:r>
                  <a:rPr lang="ja-JP" altLang="en-US" dirty="0">
                    <a:solidFill>
                      <a:srgbClr val="374151"/>
                    </a:solidFill>
                    <a:latin typeface="Söhne"/>
                  </a:rPr>
                  <a:t>問題でベンチマークする予定</a:t>
                </a:r>
                <a:endParaRPr lang="en-US" altLang="ja-JP" dirty="0">
                  <a:solidFill>
                    <a:srgbClr val="374151"/>
                  </a:solidFill>
                  <a:latin typeface="Söhne"/>
                </a:endParaRPr>
              </a:p>
              <a:p>
                <a:pPr marL="285750" indent="-285750">
                  <a:buFont typeface="Arial" panose="020B0604020202020204" pitchFamily="34" charset="0"/>
                  <a:buChar char="•"/>
                </a:pPr>
                <a:endParaRPr lang="en-US" altLang="ja-JP" dirty="0">
                  <a:solidFill>
                    <a:srgbClr val="374151"/>
                  </a:solidFill>
                  <a:latin typeface="Söhne"/>
                </a:endParaRPr>
              </a:p>
              <a:p>
                <a:pPr marL="285750" indent="-285750">
                  <a:buFont typeface="Arial" panose="020B0604020202020204" pitchFamily="34" charset="0"/>
                  <a:buChar char="•"/>
                </a:pPr>
                <a:r>
                  <a:rPr lang="ja-JP" altLang="en-US" dirty="0"/>
                  <a:t>もっと厳密（</a:t>
                </a:r>
                <a:r>
                  <a:rPr lang="en-US" altLang="ja-JP" dirty="0">
                    <a:solidFill>
                      <a:srgbClr val="374151"/>
                    </a:solidFill>
                    <a:latin typeface="Söhne"/>
                  </a:rPr>
                  <a:t>tighter</a:t>
                </a:r>
                <a:r>
                  <a:rPr lang="ja-JP" altLang="en-US" dirty="0"/>
                  <a:t>）の目的関数</a:t>
                </a:r>
                <a14:m>
                  <m:oMath xmlns:m="http://schemas.openxmlformats.org/officeDocument/2006/math">
                    <m:r>
                      <a:rPr lang="en-US" altLang="ja-JP" b="0" i="1" smtClean="0">
                        <a:latin typeface="Cambria Math" panose="02040503050406030204" pitchFamily="18" charset="0"/>
                      </a:rPr>
                      <m:t>𝑓</m:t>
                    </m:r>
                    <m:r>
                      <a:rPr lang="en-US" altLang="ja-JP" b="0" i="1" smtClean="0">
                        <a:latin typeface="Cambria Math" panose="02040503050406030204" pitchFamily="18" charset="0"/>
                      </a:rPr>
                      <m:t>(</m:t>
                    </m:r>
                    <m:r>
                      <a:rPr lang="en-US" altLang="ja-JP" b="0" i="1" smtClean="0">
                        <a:latin typeface="Cambria Math" panose="02040503050406030204" pitchFamily="18" charset="0"/>
                      </a:rPr>
                      <m:t>𝑥</m:t>
                    </m:r>
                    <m:r>
                      <a:rPr lang="en-US" altLang="ja-JP" b="0" i="1" smtClean="0">
                        <a:latin typeface="Cambria Math" panose="02040503050406030204" pitchFamily="18" charset="0"/>
                      </a:rPr>
                      <m:t>)</m:t>
                    </m:r>
                  </m:oMath>
                </a14:m>
                <a:r>
                  <a:rPr lang="ja-JP" altLang="en-US" dirty="0"/>
                  <a:t>上限と下限を利用することで、</a:t>
                </a:r>
                <a:r>
                  <a:rPr lang="en-US" altLang="ja-JP" b="0" i="0" dirty="0">
                    <a:solidFill>
                      <a:srgbClr val="374151"/>
                    </a:solidFill>
                    <a:effectLst/>
                    <a:latin typeface="Söhne"/>
                  </a:rPr>
                  <a:t> Exact Penalty Methods</a:t>
                </a:r>
                <a:r>
                  <a:rPr lang="ja-JP" altLang="en-US" b="0" i="0" dirty="0">
                    <a:solidFill>
                      <a:srgbClr val="374151"/>
                    </a:solidFill>
                    <a:effectLst/>
                    <a:latin typeface="Söhne"/>
                  </a:rPr>
                  <a:t>を改良</a:t>
                </a:r>
                <a:endParaRPr lang="en-US" altLang="ja-JP" b="0" i="0" dirty="0">
                  <a:solidFill>
                    <a:srgbClr val="374151"/>
                  </a:solidFill>
                  <a:effectLst/>
                  <a:latin typeface="Söhne"/>
                </a:endParaRPr>
              </a:p>
              <a:p>
                <a:endParaRPr lang="en-US" altLang="ja-JP" b="0" i="0" dirty="0">
                  <a:solidFill>
                    <a:srgbClr val="374151"/>
                  </a:solidFill>
                  <a:effectLst/>
                  <a:latin typeface="Söhne"/>
                </a:endParaRPr>
              </a:p>
              <a:p>
                <a:pPr marL="285750" indent="-285750">
                  <a:buFont typeface="Arial" panose="020B0604020202020204" pitchFamily="34" charset="0"/>
                  <a:buChar char="•"/>
                </a:pPr>
                <a:r>
                  <a:rPr lang="ja-JP" altLang="en-US" dirty="0">
                    <a:solidFill>
                      <a:srgbClr val="374151"/>
                    </a:solidFill>
                    <a:latin typeface="Söhne"/>
                  </a:rPr>
                  <a:t>制約条件の情報で他のペナルティー方法を探索</a:t>
                </a:r>
                <a:endParaRPr lang="zh-CN" altLang="en-US" dirty="0"/>
              </a:p>
            </p:txBody>
          </p:sp>
        </mc:Choice>
        <mc:Fallback xmlns="">
          <p:sp>
            <p:nvSpPr>
              <p:cNvPr id="3" name="文本框 2">
                <a:extLst>
                  <a:ext uri="{FF2B5EF4-FFF2-40B4-BE49-F238E27FC236}">
                    <a16:creationId xmlns:a16="http://schemas.microsoft.com/office/drawing/2014/main" id="{FDABE5E5-FCA5-F996-8FA8-081D64AF90A7}"/>
                  </a:ext>
                </a:extLst>
              </p:cNvPr>
              <p:cNvSpPr txBox="1">
                <a:spLocks noRot="1" noChangeAspect="1" noMove="1" noResize="1" noEditPoints="1" noAdjustHandles="1" noChangeArrowheads="1" noChangeShapeType="1" noTextEdit="1"/>
              </p:cNvSpPr>
              <p:nvPr/>
            </p:nvSpPr>
            <p:spPr>
              <a:xfrm>
                <a:off x="467014" y="1191069"/>
                <a:ext cx="10848686" cy="4524315"/>
              </a:xfrm>
              <a:prstGeom prst="rect">
                <a:avLst/>
              </a:prstGeom>
              <a:blipFill>
                <a:blip r:embed="rId3"/>
                <a:stretch>
                  <a:fillRect l="-506" t="-673" b="-121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08598932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8C3F505-9741-574E-9738-17282F80B4C0}"/>
              </a:ext>
            </a:extLst>
          </p:cNvPr>
          <p:cNvSpPr>
            <a:spLocks noGrp="1"/>
          </p:cNvSpPr>
          <p:nvPr>
            <p:ph type="ctrTitle"/>
          </p:nvPr>
        </p:nvSpPr>
        <p:spPr>
          <a:xfrm>
            <a:off x="1524000" y="1468582"/>
            <a:ext cx="9144000" cy="1514908"/>
          </a:xfrm>
        </p:spPr>
        <p:txBody>
          <a:bodyPr>
            <a:normAutofit/>
          </a:bodyPr>
          <a:lstStyle/>
          <a:p>
            <a:r>
              <a:rPr kumimoji="1" lang="en-US" altLang="zh-CN" dirty="0"/>
              <a:t>Thanks</a:t>
            </a:r>
            <a:endParaRPr kumimoji="1" lang="ja-JP" altLang="en-US" dirty="0"/>
          </a:p>
        </p:txBody>
      </p:sp>
      <p:sp>
        <p:nvSpPr>
          <p:cNvPr id="3" name="字幕 2">
            <a:extLst>
              <a:ext uri="{FF2B5EF4-FFF2-40B4-BE49-F238E27FC236}">
                <a16:creationId xmlns:a16="http://schemas.microsoft.com/office/drawing/2014/main" id="{3EA3BA17-AE87-314A-9817-A038BCA7C7E0}"/>
              </a:ext>
            </a:extLst>
          </p:cNvPr>
          <p:cNvSpPr>
            <a:spLocks noGrp="1"/>
          </p:cNvSpPr>
          <p:nvPr>
            <p:ph type="subTitle" idx="1"/>
          </p:nvPr>
        </p:nvSpPr>
        <p:spPr>
          <a:xfrm>
            <a:off x="1524000" y="4105275"/>
            <a:ext cx="9144000" cy="1655762"/>
          </a:xfrm>
        </p:spPr>
        <p:txBody>
          <a:bodyPr/>
          <a:lstStyle/>
          <a:p>
            <a:r>
              <a:rPr lang="en-US" altLang="ja-JP" dirty="0"/>
              <a:t>M230641</a:t>
            </a:r>
            <a:r>
              <a:rPr kumimoji="1" lang="en-US" altLang="ja-JP" dirty="0"/>
              <a:t>	</a:t>
            </a:r>
            <a:r>
              <a:rPr kumimoji="1" lang="ja-JP" altLang="en-US" dirty="0"/>
              <a:t>劉　崇玖</a:t>
            </a:r>
          </a:p>
        </p:txBody>
      </p:sp>
      <p:sp>
        <p:nvSpPr>
          <p:cNvPr id="4" name="矩形: 圆角 3">
            <a:extLst>
              <a:ext uri="{FF2B5EF4-FFF2-40B4-BE49-F238E27FC236}">
                <a16:creationId xmlns:a16="http://schemas.microsoft.com/office/drawing/2014/main" id="{619D484C-F25C-8FE4-9801-8F43039125C7}"/>
              </a:ext>
            </a:extLst>
          </p:cNvPr>
          <p:cNvSpPr/>
          <p:nvPr/>
        </p:nvSpPr>
        <p:spPr>
          <a:xfrm>
            <a:off x="1911928" y="3396673"/>
            <a:ext cx="8525164" cy="646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1372129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209892-4C52-C2BB-AAE1-BFFB5A3B8C6D}"/>
            </a:ext>
          </a:extLst>
        </p:cNvPr>
        <p:cNvGrpSpPr/>
        <p:nvPr/>
      </p:nvGrpSpPr>
      <p:grpSpPr>
        <a:xfrm>
          <a:off x="0" y="0"/>
          <a:ext cx="0" cy="0"/>
          <a:chOff x="0" y="0"/>
          <a:chExt cx="0" cy="0"/>
        </a:xfrm>
      </p:grpSpPr>
      <p:sp>
        <p:nvSpPr>
          <p:cNvPr id="4" name="矩形: 圆角 3">
            <a:extLst>
              <a:ext uri="{FF2B5EF4-FFF2-40B4-BE49-F238E27FC236}">
                <a16:creationId xmlns:a16="http://schemas.microsoft.com/office/drawing/2014/main" id="{C9C5FB2F-D3F9-CFD1-2936-DDB8E38FD330}"/>
              </a:ext>
            </a:extLst>
          </p:cNvPr>
          <p:cNvSpPr/>
          <p:nvPr/>
        </p:nvSpPr>
        <p:spPr>
          <a:xfrm>
            <a:off x="600364" y="992202"/>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ECB928BF-D6EA-0548-24B9-B48FBCCC6BE9}"/>
              </a:ext>
            </a:extLst>
          </p:cNvPr>
          <p:cNvSpPr>
            <a:spLocks noGrp="1"/>
          </p:cNvSpPr>
          <p:nvPr>
            <p:ph type="title"/>
          </p:nvPr>
        </p:nvSpPr>
        <p:spPr>
          <a:xfrm>
            <a:off x="600364" y="202150"/>
            <a:ext cx="10532995" cy="598978"/>
          </a:xfrm>
        </p:spPr>
        <p:txBody>
          <a:bodyPr>
            <a:normAutofit fontScale="90000"/>
          </a:bodyPr>
          <a:lstStyle/>
          <a:p>
            <a:r>
              <a:rPr kumimoji="1" lang="en-US" altLang="zh-CN" b="1" dirty="0"/>
              <a:t>INTRODUCTION</a:t>
            </a:r>
            <a:endParaRPr kumimoji="1" lang="ja-JP" altLang="en-US" b="1" dirty="0"/>
          </a:p>
        </p:txBody>
      </p:sp>
      <p:sp>
        <p:nvSpPr>
          <p:cNvPr id="2" name="文本框 1">
            <a:extLst>
              <a:ext uri="{FF2B5EF4-FFF2-40B4-BE49-F238E27FC236}">
                <a16:creationId xmlns:a16="http://schemas.microsoft.com/office/drawing/2014/main" id="{F0CA7074-F579-57BE-E208-78BE032729F4}"/>
              </a:ext>
            </a:extLst>
          </p:cNvPr>
          <p:cNvSpPr txBox="1"/>
          <p:nvPr/>
        </p:nvSpPr>
        <p:spPr>
          <a:xfrm>
            <a:off x="742950" y="1536700"/>
            <a:ext cx="7903126" cy="4247317"/>
          </a:xfrm>
          <a:prstGeom prst="rect">
            <a:avLst/>
          </a:prstGeom>
          <a:noFill/>
        </p:spPr>
        <p:txBody>
          <a:bodyPr wrap="none" rtlCol="0">
            <a:spAutoFit/>
          </a:bodyPr>
          <a:lstStyle/>
          <a:p>
            <a:r>
              <a:rPr lang="ja-JP" altLang="en-US" dirty="0"/>
              <a:t>本論文では：</a:t>
            </a:r>
            <a:endParaRPr lang="en-US" altLang="ja-JP" dirty="0"/>
          </a:p>
          <a:p>
            <a:endParaRPr lang="en-US" altLang="ja-JP" dirty="0"/>
          </a:p>
          <a:p>
            <a:pPr marL="285750" indent="-285750">
              <a:buFont typeface="Arial" panose="020B0604020202020204" pitchFamily="34" charset="0"/>
              <a:buChar char="•"/>
            </a:pPr>
            <a:r>
              <a:rPr lang="ja-JP" altLang="en-US" dirty="0"/>
              <a:t>不等式制約に対して</a:t>
            </a:r>
            <a:endParaRPr lang="en-US" altLang="ja-JP"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ja-JP" altLang="en-US" dirty="0"/>
              <a:t>ベンチマーク用の問題：</a:t>
            </a:r>
            <a:r>
              <a:rPr lang="en-US" altLang="zh-CN" dirty="0"/>
              <a:t> Dantzig-Fulkerson-Johnson(DFJ) </a:t>
            </a:r>
            <a:r>
              <a:rPr lang="ja-JP" altLang="en-US" dirty="0"/>
              <a:t>形式の</a:t>
            </a:r>
            <a:r>
              <a:rPr lang="en-US" altLang="ja-JP" dirty="0"/>
              <a:t>TSP</a:t>
            </a:r>
            <a:r>
              <a:rPr lang="ja-JP" altLang="en-US" dirty="0"/>
              <a:t>問題</a:t>
            </a:r>
            <a:endParaRPr lang="en-US" altLang="ja-JP" dirty="0"/>
          </a:p>
          <a:p>
            <a:r>
              <a:rPr lang="ja-JP" altLang="en-US" dirty="0"/>
              <a:t>問題のサイズ</a:t>
            </a:r>
            <a:r>
              <a:rPr lang="en-US" altLang="ja-JP" dirty="0"/>
              <a:t>(</a:t>
            </a:r>
            <a:r>
              <a:rPr lang="ja-JP" altLang="en-US" dirty="0"/>
              <a:t>町の個数</a:t>
            </a:r>
            <a:r>
              <a:rPr lang="en-US" altLang="ja-JP" dirty="0"/>
              <a:t>)</a:t>
            </a:r>
            <a:r>
              <a:rPr lang="ja-JP" altLang="en-US" dirty="0"/>
              <a:t>は</a:t>
            </a:r>
            <a:r>
              <a:rPr lang="en-US" altLang="ja-JP" dirty="0"/>
              <a:t>6</a:t>
            </a:r>
            <a:r>
              <a:rPr lang="ja-JP" altLang="en-US" dirty="0"/>
              <a:t>から</a:t>
            </a:r>
            <a:r>
              <a:rPr lang="en-US" altLang="ja-JP" dirty="0"/>
              <a:t>45</a:t>
            </a:r>
          </a:p>
          <a:p>
            <a:endParaRPr lang="en-US" altLang="ja-JP" dirty="0"/>
          </a:p>
          <a:p>
            <a:endParaRPr lang="en-US" altLang="ja-JP" dirty="0"/>
          </a:p>
          <a:p>
            <a:pPr marL="285750" indent="-285750">
              <a:buFont typeface="Arial" panose="020B0604020202020204" pitchFamily="34" charset="0"/>
              <a:buChar char="•"/>
            </a:pPr>
            <a:r>
              <a:rPr lang="ja-JP" altLang="en-US" dirty="0"/>
              <a:t>ソルバー：</a:t>
            </a:r>
            <a:endParaRPr lang="en-US" altLang="ja-JP" dirty="0"/>
          </a:p>
          <a:p>
            <a:r>
              <a:rPr lang="en-US" altLang="zh-CN" dirty="0"/>
              <a:t>D-wave </a:t>
            </a:r>
            <a:r>
              <a:rPr lang="ja-JP" altLang="en-US" dirty="0"/>
              <a:t>の</a:t>
            </a:r>
            <a:r>
              <a:rPr lang="en-US" altLang="zh-CN" dirty="0"/>
              <a:t>Quantum annealing </a:t>
            </a:r>
            <a:r>
              <a:rPr lang="ja-JP" altLang="en-US" dirty="0"/>
              <a:t>と </a:t>
            </a:r>
            <a:r>
              <a:rPr lang="en-US" altLang="zh-CN" dirty="0"/>
              <a:t>classical solvers</a:t>
            </a:r>
            <a:endParaRPr lang="en-US" altLang="ja-JP" dirty="0"/>
          </a:p>
          <a:p>
            <a:r>
              <a:rPr lang="en-US" altLang="zh-CN" dirty="0"/>
              <a:t>     </a:t>
            </a:r>
            <a:endParaRPr lang="zh-CN" altLang="en-US" dirty="0"/>
          </a:p>
        </p:txBody>
      </p:sp>
      <p:sp>
        <p:nvSpPr>
          <p:cNvPr id="3" name="左大括号 2">
            <a:extLst>
              <a:ext uri="{FF2B5EF4-FFF2-40B4-BE49-F238E27FC236}">
                <a16:creationId xmlns:a16="http://schemas.microsoft.com/office/drawing/2014/main" id="{456544BE-7BF4-05E2-F142-8ED8EDC7FB18}"/>
              </a:ext>
            </a:extLst>
          </p:cNvPr>
          <p:cNvSpPr/>
          <p:nvPr/>
        </p:nvSpPr>
        <p:spPr>
          <a:xfrm>
            <a:off x="3293648" y="1676400"/>
            <a:ext cx="425450" cy="121285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AABDC6C0-023E-9132-A160-37D816D3A098}"/>
              </a:ext>
            </a:extLst>
          </p:cNvPr>
          <p:cNvSpPr txBox="1"/>
          <p:nvPr/>
        </p:nvSpPr>
        <p:spPr>
          <a:xfrm>
            <a:off x="4114800" y="1536700"/>
            <a:ext cx="2723823" cy="369332"/>
          </a:xfrm>
          <a:prstGeom prst="rect">
            <a:avLst/>
          </a:prstGeom>
          <a:noFill/>
        </p:spPr>
        <p:txBody>
          <a:bodyPr wrap="none" rtlCol="0">
            <a:spAutoFit/>
          </a:bodyPr>
          <a:lstStyle/>
          <a:p>
            <a:r>
              <a:rPr lang="ja-JP" altLang="en-US" dirty="0"/>
              <a:t>補助変数を利用する方法</a:t>
            </a:r>
            <a:endParaRPr lang="zh-CN" altLang="en-US" dirty="0"/>
          </a:p>
        </p:txBody>
      </p:sp>
      <p:sp>
        <p:nvSpPr>
          <p:cNvPr id="9" name="文本框 8">
            <a:extLst>
              <a:ext uri="{FF2B5EF4-FFF2-40B4-BE49-F238E27FC236}">
                <a16:creationId xmlns:a16="http://schemas.microsoft.com/office/drawing/2014/main" id="{BCD2BF2D-1DA5-BB10-B4C7-E20F423BF498}"/>
              </a:ext>
            </a:extLst>
          </p:cNvPr>
          <p:cNvSpPr txBox="1"/>
          <p:nvPr/>
        </p:nvSpPr>
        <p:spPr>
          <a:xfrm>
            <a:off x="4114800" y="2653784"/>
            <a:ext cx="6096000" cy="369332"/>
          </a:xfrm>
          <a:prstGeom prst="rect">
            <a:avLst/>
          </a:prstGeom>
          <a:noFill/>
        </p:spPr>
        <p:txBody>
          <a:bodyPr wrap="square">
            <a:spAutoFit/>
          </a:bodyPr>
          <a:lstStyle/>
          <a:p>
            <a:r>
              <a:rPr lang="en-US" altLang="ja-JP" dirty="0"/>
              <a:t>unbalanced penalization</a:t>
            </a:r>
            <a:r>
              <a:rPr lang="ja-JP" altLang="en-US" dirty="0"/>
              <a:t>方法</a:t>
            </a:r>
            <a:endParaRPr lang="zh-CN" altLang="en-US" dirty="0"/>
          </a:p>
        </p:txBody>
      </p:sp>
      <p:sp>
        <p:nvSpPr>
          <p:cNvPr id="10" name="箭头: 上下 9">
            <a:extLst>
              <a:ext uri="{FF2B5EF4-FFF2-40B4-BE49-F238E27FC236}">
                <a16:creationId xmlns:a16="http://schemas.microsoft.com/office/drawing/2014/main" id="{D0CCA9C4-6929-FAAD-D729-3A856EB412D1}"/>
              </a:ext>
            </a:extLst>
          </p:cNvPr>
          <p:cNvSpPr/>
          <p:nvPr/>
        </p:nvSpPr>
        <p:spPr>
          <a:xfrm>
            <a:off x="7404100" y="2026682"/>
            <a:ext cx="88900" cy="598785"/>
          </a:xfrm>
          <a:prstGeom prst="up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489E976C-4639-4616-60AB-8435FF49687C}"/>
              </a:ext>
            </a:extLst>
          </p:cNvPr>
          <p:cNvSpPr txBox="1"/>
          <p:nvPr/>
        </p:nvSpPr>
        <p:spPr>
          <a:xfrm>
            <a:off x="7880350" y="2141408"/>
            <a:ext cx="2492990" cy="369332"/>
          </a:xfrm>
          <a:prstGeom prst="rect">
            <a:avLst/>
          </a:prstGeom>
          <a:noFill/>
        </p:spPr>
        <p:txBody>
          <a:bodyPr wrap="none" rtlCol="0">
            <a:spAutoFit/>
          </a:bodyPr>
          <a:lstStyle/>
          <a:p>
            <a:r>
              <a:rPr lang="ja-JP" altLang="en-US" dirty="0"/>
              <a:t>二つの方法を比較する</a:t>
            </a:r>
            <a:endParaRPr lang="zh-CN" altLang="en-US" dirty="0"/>
          </a:p>
        </p:txBody>
      </p:sp>
    </p:spTree>
    <p:extLst>
      <p:ext uri="{BB962C8B-B14F-4D97-AF65-F5344CB8AC3E}">
        <p14:creationId xmlns:p14="http://schemas.microsoft.com/office/powerpoint/2010/main" val="37062590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875E74-6909-84FD-7664-036D2A58B7AA}"/>
            </a:ext>
          </a:extLst>
        </p:cNvPr>
        <p:cNvGrpSpPr/>
        <p:nvPr/>
      </p:nvGrpSpPr>
      <p:grpSpPr>
        <a:xfrm>
          <a:off x="0" y="0"/>
          <a:ext cx="0" cy="0"/>
          <a:chOff x="0" y="0"/>
          <a:chExt cx="0" cy="0"/>
        </a:xfrm>
      </p:grpSpPr>
      <p:sp>
        <p:nvSpPr>
          <p:cNvPr id="4" name="矩形: 圆角 3">
            <a:extLst>
              <a:ext uri="{FF2B5EF4-FFF2-40B4-BE49-F238E27FC236}">
                <a16:creationId xmlns:a16="http://schemas.microsoft.com/office/drawing/2014/main" id="{A1414059-E806-40EA-6AE8-939FF02DCCCB}"/>
              </a:ext>
            </a:extLst>
          </p:cNvPr>
          <p:cNvSpPr/>
          <p:nvPr/>
        </p:nvSpPr>
        <p:spPr>
          <a:xfrm>
            <a:off x="600365" y="830339"/>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ACCD88C4-D9DC-9A35-ECAE-70F9F9291DC6}"/>
              </a:ext>
            </a:extLst>
          </p:cNvPr>
          <p:cNvSpPr>
            <a:spLocks noGrp="1"/>
          </p:cNvSpPr>
          <p:nvPr>
            <p:ph type="title"/>
          </p:nvPr>
        </p:nvSpPr>
        <p:spPr>
          <a:xfrm>
            <a:off x="600364" y="121911"/>
            <a:ext cx="10532995" cy="598978"/>
          </a:xfrm>
        </p:spPr>
        <p:txBody>
          <a:bodyPr>
            <a:normAutofit fontScale="90000"/>
          </a:bodyPr>
          <a:lstStyle/>
          <a:p>
            <a:r>
              <a:rPr kumimoji="1" lang="ja-JP" altLang="en-US" b="1" dirty="0"/>
              <a:t>もくじ</a:t>
            </a:r>
          </a:p>
        </p:txBody>
      </p:sp>
      <p:sp>
        <p:nvSpPr>
          <p:cNvPr id="3" name="文本框 2">
            <a:extLst>
              <a:ext uri="{FF2B5EF4-FFF2-40B4-BE49-F238E27FC236}">
                <a16:creationId xmlns:a16="http://schemas.microsoft.com/office/drawing/2014/main" id="{76975931-8497-E9DC-02DE-5927009B9174}"/>
              </a:ext>
            </a:extLst>
          </p:cNvPr>
          <p:cNvSpPr txBox="1"/>
          <p:nvPr/>
        </p:nvSpPr>
        <p:spPr>
          <a:xfrm>
            <a:off x="600364" y="1335891"/>
            <a:ext cx="5044786" cy="3970318"/>
          </a:xfrm>
          <a:prstGeom prst="rect">
            <a:avLst/>
          </a:prstGeom>
          <a:noFill/>
        </p:spPr>
        <p:txBody>
          <a:bodyPr wrap="square" rtlCol="0">
            <a:spAutoFit/>
          </a:bodyPr>
          <a:lstStyle/>
          <a:p>
            <a:r>
              <a:rPr lang="en-US" altLang="zh-CN" sz="1400" dirty="0">
                <a:solidFill>
                  <a:schemeClr val="bg1">
                    <a:lumMod val="75000"/>
                  </a:schemeClr>
                </a:solidFill>
              </a:rPr>
              <a:t>ABSTRACT</a:t>
            </a:r>
          </a:p>
          <a:p>
            <a:endParaRPr lang="en-US" altLang="zh-CN" sz="1400" dirty="0"/>
          </a:p>
          <a:p>
            <a:r>
              <a:rPr lang="en-US" altLang="zh-CN" sz="1400" dirty="0">
                <a:solidFill>
                  <a:schemeClr val="bg1">
                    <a:lumMod val="75000"/>
                  </a:schemeClr>
                </a:solidFill>
              </a:rPr>
              <a:t>Ⅰ. INTRODUCTION</a:t>
            </a:r>
          </a:p>
          <a:p>
            <a:endParaRPr lang="en-US" altLang="zh-CN" sz="1400" dirty="0">
              <a:solidFill>
                <a:schemeClr val="bg1">
                  <a:lumMod val="75000"/>
                </a:schemeClr>
              </a:solidFill>
            </a:endParaRPr>
          </a:p>
          <a:p>
            <a:r>
              <a:rPr lang="en-US" altLang="zh-CN" sz="1400" dirty="0"/>
              <a:t>Ⅱ. METHOD</a:t>
            </a:r>
          </a:p>
          <a:p>
            <a:r>
              <a:rPr lang="en-US" altLang="zh-CN" sz="1400" dirty="0"/>
              <a:t>    A. The QUBO formulation</a:t>
            </a:r>
          </a:p>
          <a:p>
            <a:r>
              <a:rPr lang="en-US" altLang="zh-CN" sz="1400" dirty="0"/>
              <a:t>    B. Unbalanced penalization</a:t>
            </a:r>
          </a:p>
          <a:p>
            <a:r>
              <a:rPr lang="en-US" altLang="zh-CN" sz="1400" dirty="0"/>
              <a:t>    C. Slack variables</a:t>
            </a:r>
          </a:p>
          <a:p>
            <a:r>
              <a:rPr lang="en-US" altLang="zh-CN" sz="1400" dirty="0"/>
              <a:t>    D. </a:t>
            </a:r>
            <a:r>
              <a:rPr lang="en-US" altLang="zh-CN" sz="1400" dirty="0" err="1"/>
              <a:t>Ising</a:t>
            </a:r>
            <a:r>
              <a:rPr lang="en-US" altLang="zh-CN" sz="1400" dirty="0"/>
              <a:t> Hamiltonian </a:t>
            </a:r>
          </a:p>
          <a:p>
            <a:r>
              <a:rPr lang="en-US" altLang="zh-CN" sz="1400" dirty="0"/>
              <a:t>    E. The traveling sales man problem</a:t>
            </a:r>
          </a:p>
          <a:p>
            <a:endParaRPr lang="en-US" altLang="zh-CN" sz="1400" dirty="0">
              <a:solidFill>
                <a:schemeClr val="bg1">
                  <a:lumMod val="75000"/>
                </a:schemeClr>
              </a:solidFill>
            </a:endParaRPr>
          </a:p>
          <a:p>
            <a:r>
              <a:rPr lang="en-US" altLang="zh-CN" sz="1400" dirty="0">
                <a:solidFill>
                  <a:schemeClr val="bg1">
                    <a:lumMod val="75000"/>
                  </a:schemeClr>
                </a:solidFill>
              </a:rPr>
              <a:t>Ⅲ. RESULTS</a:t>
            </a:r>
          </a:p>
          <a:p>
            <a:r>
              <a:rPr lang="en-US" altLang="zh-CN" sz="1400" dirty="0">
                <a:solidFill>
                  <a:schemeClr val="bg1">
                    <a:lumMod val="75000"/>
                  </a:schemeClr>
                </a:solidFill>
              </a:rPr>
              <a:t>    A. Quantum Annealer: D-Wave Advantage</a:t>
            </a:r>
          </a:p>
          <a:p>
            <a:r>
              <a:rPr lang="en-US" altLang="zh-CN" sz="1400" dirty="0">
                <a:solidFill>
                  <a:schemeClr val="bg1">
                    <a:lumMod val="75000"/>
                  </a:schemeClr>
                </a:solidFill>
              </a:rPr>
              <a:t>    B. Hybrid Solver</a:t>
            </a:r>
          </a:p>
          <a:p>
            <a:r>
              <a:rPr lang="en-US" altLang="zh-CN" sz="1400" dirty="0">
                <a:solidFill>
                  <a:schemeClr val="bg1">
                    <a:lumMod val="75000"/>
                  </a:schemeClr>
                </a:solidFill>
              </a:rPr>
              <a:t>    C. Unbalanced penalization using different solvers</a:t>
            </a:r>
          </a:p>
          <a:p>
            <a:endParaRPr lang="en-US" altLang="zh-CN" sz="1400" dirty="0">
              <a:solidFill>
                <a:schemeClr val="bg1">
                  <a:lumMod val="75000"/>
                </a:schemeClr>
              </a:solidFill>
            </a:endParaRPr>
          </a:p>
          <a:p>
            <a:r>
              <a:rPr lang="en-US" altLang="zh-CN" sz="1400" dirty="0">
                <a:solidFill>
                  <a:schemeClr val="bg1">
                    <a:lumMod val="75000"/>
                  </a:schemeClr>
                </a:solidFill>
              </a:rPr>
              <a:t>Ⅳ. CONCLUSIONS</a:t>
            </a:r>
          </a:p>
          <a:p>
            <a:r>
              <a:rPr lang="en-US" altLang="zh-CN" sz="1400" dirty="0"/>
              <a:t>    </a:t>
            </a:r>
          </a:p>
        </p:txBody>
      </p:sp>
    </p:spTree>
    <p:extLst>
      <p:ext uri="{BB962C8B-B14F-4D97-AF65-F5344CB8AC3E}">
        <p14:creationId xmlns:p14="http://schemas.microsoft.com/office/powerpoint/2010/main" val="3934406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BC2454-AEDF-141B-3CA7-8602DFAD3699}"/>
            </a:ext>
          </a:extLst>
        </p:cNvPr>
        <p:cNvGrpSpPr/>
        <p:nvPr/>
      </p:nvGrpSpPr>
      <p:grpSpPr>
        <a:xfrm>
          <a:off x="0" y="0"/>
          <a:ext cx="0" cy="0"/>
          <a:chOff x="0" y="0"/>
          <a:chExt cx="0" cy="0"/>
        </a:xfrm>
      </p:grpSpPr>
      <p:sp>
        <p:nvSpPr>
          <p:cNvPr id="4" name="矩形: 圆角 3">
            <a:extLst>
              <a:ext uri="{FF2B5EF4-FFF2-40B4-BE49-F238E27FC236}">
                <a16:creationId xmlns:a16="http://schemas.microsoft.com/office/drawing/2014/main" id="{11B60AF1-8660-186D-5D93-E139BA408852}"/>
              </a:ext>
            </a:extLst>
          </p:cNvPr>
          <p:cNvSpPr/>
          <p:nvPr/>
        </p:nvSpPr>
        <p:spPr>
          <a:xfrm>
            <a:off x="600365" y="795352"/>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15430BF8-F581-50B0-5D08-37C0764B44A0}"/>
              </a:ext>
            </a:extLst>
          </p:cNvPr>
          <p:cNvSpPr>
            <a:spLocks noGrp="1"/>
          </p:cNvSpPr>
          <p:nvPr>
            <p:ph type="title"/>
          </p:nvPr>
        </p:nvSpPr>
        <p:spPr>
          <a:xfrm>
            <a:off x="600364" y="106900"/>
            <a:ext cx="10532995" cy="598978"/>
          </a:xfrm>
        </p:spPr>
        <p:txBody>
          <a:bodyPr>
            <a:normAutofit fontScale="90000"/>
          </a:bodyPr>
          <a:lstStyle/>
          <a:p>
            <a:r>
              <a:rPr kumimoji="1" lang="en-US" altLang="ja-JP" b="1" dirty="0"/>
              <a:t>METHOD</a:t>
            </a:r>
            <a:r>
              <a:rPr lang="en-US" altLang="zh-CN" sz="4400" dirty="0"/>
              <a:t> </a:t>
            </a:r>
            <a:r>
              <a:rPr lang="ja-JP" altLang="en-US" sz="4400" dirty="0"/>
              <a:t>：</a:t>
            </a:r>
            <a:r>
              <a:rPr lang="en-US" altLang="zh-CN" sz="4400" dirty="0"/>
              <a:t>The QUBO formulation</a:t>
            </a:r>
            <a:endParaRPr kumimoji="1" lang="ja-JP" altLang="en-US" b="1" dirty="0"/>
          </a:p>
        </p:txBody>
      </p:sp>
      <mc:AlternateContent xmlns:mc="http://schemas.openxmlformats.org/markup-compatibility/2006">
        <mc:Choice xmlns:a14="http://schemas.microsoft.com/office/drawing/2010/main" Requires="a14">
          <p:sp>
            <p:nvSpPr>
              <p:cNvPr id="5" name="文本框 1">
                <a:extLst>
                  <a:ext uri="{FF2B5EF4-FFF2-40B4-BE49-F238E27FC236}">
                    <a16:creationId xmlns:a16="http://schemas.microsoft.com/office/drawing/2014/main" id="{B2CF3C9F-A343-0A7F-C4B9-8BC0B07CD11F}"/>
                  </a:ext>
                </a:extLst>
              </p:cNvPr>
              <p:cNvSpPr txBox="1"/>
              <p:nvPr/>
            </p:nvSpPr>
            <p:spPr>
              <a:xfrm>
                <a:off x="301086" y="1058860"/>
                <a:ext cx="9199419" cy="354263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ja-JP" sz="1600" b="1" i="0" dirty="0">
                    <a:effectLst/>
                    <a:latin typeface="YakuHanJPs"/>
                  </a:rPr>
                  <a:t>QUBO </a:t>
                </a:r>
                <a:r>
                  <a:rPr lang="en-US" altLang="ja-JP" sz="1600" b="1" dirty="0">
                    <a:latin typeface="YakuHanJPs"/>
                  </a:rPr>
                  <a:t>(</a:t>
                </a:r>
                <a:r>
                  <a:rPr lang="en-US" altLang="zh-CN" sz="1600" b="1" i="0" dirty="0">
                    <a:effectLst/>
                    <a:latin typeface="YakuHanJPs"/>
                  </a:rPr>
                  <a:t>Quadratic Unconstrained Binary Optimization</a:t>
                </a:r>
                <a:r>
                  <a:rPr lang="en-US" altLang="ja-JP" sz="1600" b="1" dirty="0">
                    <a:latin typeface="YakuHanJPs"/>
                  </a:rPr>
                  <a:t>)</a:t>
                </a:r>
                <a:r>
                  <a:rPr lang="ja-JP" altLang="en-US" sz="1600" b="1" dirty="0">
                    <a:latin typeface="YakuHanJPs"/>
                  </a:rPr>
                  <a:t>問題</a:t>
                </a:r>
                <a:endParaRPr lang="en-US" altLang="zh-CN" sz="1600" b="1" i="0" dirty="0">
                  <a:effectLst/>
                  <a:latin typeface="YakuHanJPs"/>
                </a:endParaRPr>
              </a:p>
              <a:p>
                <a:r>
                  <a:rPr lang="ja-JP" altLang="en-US" sz="1600" dirty="0"/>
                  <a:t>二次形式の制約なし二値変数最適化問題</a:t>
                </a:r>
                <a:endParaRPr lang="en-US" altLang="ja-JP" sz="1600" dirty="0"/>
              </a:p>
              <a:p>
                <a:endParaRPr lang="en-US" altLang="ja-JP" sz="1600" dirty="0"/>
              </a:p>
              <a:p>
                <a:r>
                  <a:rPr lang="ja-JP" altLang="en-US" sz="1600" dirty="0"/>
                  <a:t>入力：</a:t>
                </a:r>
                <a:r>
                  <a:rPr lang="en-US" altLang="ja-JP" sz="1600" dirty="0"/>
                  <a:t>QUBO</a:t>
                </a:r>
                <a:r>
                  <a:rPr lang="ja-JP" altLang="en-US" sz="1600" dirty="0"/>
                  <a:t>行列</a:t>
                </a:r>
                <a:endParaRPr lang="en-US" altLang="ja-JP" sz="1600" dirty="0"/>
              </a:p>
              <a:p>
                <a:r>
                  <a:rPr lang="ja-JP" altLang="en-US" sz="1600" dirty="0"/>
                  <a:t>出力：変数</a:t>
                </a:r>
                <a14:m>
                  <m:oMath xmlns:m="http://schemas.openxmlformats.org/officeDocument/2006/math">
                    <m:r>
                      <a:rPr lang="en-US" altLang="ja-JP" sz="1600" b="0" i="1" smtClean="0">
                        <a:latin typeface="Cambria Math" panose="02040503050406030204" pitchFamily="18" charset="0"/>
                      </a:rPr>
                      <m:t>𝑥</m:t>
                    </m:r>
                  </m:oMath>
                </a14:m>
                <a:r>
                  <a:rPr lang="ja-JP" altLang="en-US" sz="1600" dirty="0"/>
                  <a:t>のベクトル</a:t>
                </a:r>
                <a:endParaRPr lang="en-US" altLang="ja-JP" sz="1600" dirty="0"/>
              </a:p>
              <a:p>
                <a:r>
                  <a:rPr lang="ja-JP" altLang="en-US" sz="1600" dirty="0"/>
                  <a:t>与えられた数式を最小値にするベクトル</a:t>
                </a:r>
                <a14:m>
                  <m:oMath xmlns:m="http://schemas.openxmlformats.org/officeDocument/2006/math">
                    <m:r>
                      <a:rPr lang="en-US" altLang="ja-JP" sz="1600" b="0" i="1" smtClean="0">
                        <a:latin typeface="Cambria Math" panose="02040503050406030204" pitchFamily="18" charset="0"/>
                      </a:rPr>
                      <m:t>𝑥</m:t>
                    </m:r>
                  </m:oMath>
                </a14:m>
                <a:r>
                  <a:rPr lang="ja-JP" altLang="en-US" sz="1600" dirty="0"/>
                  <a:t>を求める</a:t>
                </a:r>
                <a:endParaRPr lang="en-US" altLang="ja-JP" sz="1600" dirty="0"/>
              </a:p>
              <a:p>
                <a:endParaRPr lang="en-US" altLang="zh-CN" sz="1600" dirty="0"/>
              </a:p>
              <a:p>
                <a:r>
                  <a:rPr lang="en-US" altLang="ja-JP" sz="1600" dirty="0"/>
                  <a:t>QUBO</a:t>
                </a:r>
                <a:r>
                  <a:rPr lang="ja-JP" altLang="en-US" sz="1600" dirty="0"/>
                  <a:t>の一般的な数式：</a:t>
                </a:r>
                <a:endParaRPr lang="en-US" altLang="ja-JP" sz="1600" dirty="0"/>
              </a:p>
              <a:p>
                <a:pPr/>
                <a14:m>
                  <m:oMathPara xmlns:m="http://schemas.openxmlformats.org/officeDocument/2006/math">
                    <m:oMathParaPr>
                      <m:jc m:val="centerGroup"/>
                    </m:oMathParaPr>
                    <m:oMath xmlns:m="http://schemas.openxmlformats.org/officeDocument/2006/math">
                      <m:r>
                        <a:rPr lang="en-US" altLang="zh-CN" sz="1600" b="0" i="1" smtClean="0">
                          <a:latin typeface="Cambria Math" panose="02040503050406030204" pitchFamily="18" charset="0"/>
                        </a:rPr>
                        <m:t>𝐸</m:t>
                      </m:r>
                      <m:d>
                        <m:dPr>
                          <m:ctrlPr>
                            <a:rPr lang="en-US" altLang="zh-CN" sz="1600" b="0" i="1" smtClean="0">
                              <a:latin typeface="Cambria Math" panose="02040503050406030204" pitchFamily="18" charset="0"/>
                            </a:rPr>
                          </m:ctrlPr>
                        </m:dPr>
                        <m:e>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𝑥</m:t>
                              </m:r>
                            </m:e>
                            <m:sub>
                              <m:r>
                                <a:rPr lang="en-US" altLang="zh-CN" sz="1600" b="0" i="1" smtClean="0">
                                  <a:latin typeface="Cambria Math" panose="02040503050406030204" pitchFamily="18" charset="0"/>
                                </a:rPr>
                                <m:t>1</m:t>
                              </m:r>
                            </m:sub>
                          </m:sSub>
                          <m:r>
                            <a:rPr lang="en-US" altLang="zh-CN" sz="1600" b="0" i="1" smtClean="0">
                              <a:latin typeface="Cambria Math" panose="02040503050406030204" pitchFamily="18" charset="0"/>
                            </a:rPr>
                            <m:t>,</m:t>
                          </m:r>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𝑥</m:t>
                              </m:r>
                            </m:e>
                            <m:sub>
                              <m:r>
                                <a:rPr lang="en-US" altLang="zh-CN" sz="1600" b="0" i="1" smtClean="0">
                                  <a:latin typeface="Cambria Math" panose="02040503050406030204" pitchFamily="18" charset="0"/>
                                </a:rPr>
                                <m:t>2</m:t>
                              </m:r>
                            </m:sub>
                          </m:sSub>
                          <m:r>
                            <a:rPr lang="en-US" altLang="zh-CN" sz="1600" b="0" i="1" smtClean="0">
                              <a:latin typeface="Cambria Math" panose="02040503050406030204" pitchFamily="18" charset="0"/>
                            </a:rPr>
                            <m:t>,…,</m:t>
                          </m:r>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𝑥</m:t>
                              </m:r>
                            </m:e>
                            <m:sub>
                              <m:r>
                                <a:rPr lang="en-US" altLang="zh-CN" sz="1600" b="0" i="1" smtClean="0">
                                  <a:latin typeface="Cambria Math" panose="02040503050406030204" pitchFamily="18" charset="0"/>
                                </a:rPr>
                                <m:t>𝑛</m:t>
                              </m:r>
                            </m:sub>
                          </m:sSub>
                        </m:e>
                      </m:d>
                      <m:r>
                        <a:rPr lang="en-US" altLang="zh-CN" sz="1600" b="0" i="1" smtClean="0">
                          <a:latin typeface="Cambria Math" panose="02040503050406030204" pitchFamily="18" charset="0"/>
                        </a:rPr>
                        <m:t>=</m:t>
                      </m:r>
                      <m:nary>
                        <m:naryPr>
                          <m:chr m:val="∑"/>
                          <m:ctrlPr>
                            <a:rPr lang="en-US" altLang="zh-CN" sz="1600" i="1" smtClean="0">
                              <a:latin typeface="Cambria Math" panose="02040503050406030204" pitchFamily="18" charset="0"/>
                            </a:rPr>
                          </m:ctrlPr>
                        </m:naryPr>
                        <m:sub>
                          <m:r>
                            <m:rPr>
                              <m:brk m:alnAt="23"/>
                            </m:rPr>
                            <a:rPr lang="en-US" altLang="zh-CN" sz="1600" i="1">
                              <a:latin typeface="Cambria Math" panose="02040503050406030204" pitchFamily="18" charset="0"/>
                            </a:rPr>
                            <m:t>𝑖</m:t>
                          </m:r>
                          <m:r>
                            <a:rPr lang="en-US" altLang="zh-CN" sz="1600" i="1">
                              <a:latin typeface="Cambria Math" panose="02040503050406030204" pitchFamily="18" charset="0"/>
                            </a:rPr>
                            <m:t>=1</m:t>
                          </m:r>
                        </m:sub>
                        <m:sup>
                          <m:r>
                            <a:rPr lang="en-US" altLang="zh-CN" sz="1600" i="1">
                              <a:latin typeface="Cambria Math" panose="02040503050406030204" pitchFamily="18" charset="0"/>
                            </a:rPr>
                            <m:t>𝑛</m:t>
                          </m:r>
                        </m:sup>
                        <m:e>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𝑄</m:t>
                              </m:r>
                            </m:e>
                            <m:sub>
                              <m:r>
                                <a:rPr lang="en-US" altLang="zh-CN" sz="1600" i="1">
                                  <a:latin typeface="Cambria Math" panose="02040503050406030204" pitchFamily="18" charset="0"/>
                                </a:rPr>
                                <m:t>𝑖𝑖</m:t>
                              </m:r>
                            </m:sub>
                          </m:sSub>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𝑥</m:t>
                              </m:r>
                            </m:e>
                            <m:sub>
                              <m:r>
                                <a:rPr lang="en-US" altLang="zh-CN" sz="1600" i="1">
                                  <a:latin typeface="Cambria Math" panose="02040503050406030204" pitchFamily="18" charset="0"/>
                                </a:rPr>
                                <m:t>𝑖</m:t>
                              </m:r>
                            </m:sub>
                          </m:sSub>
                        </m:e>
                      </m:nary>
                      <m:r>
                        <a:rPr lang="en-US" altLang="zh-CN" sz="1600" i="1">
                          <a:latin typeface="Cambria Math" panose="02040503050406030204" pitchFamily="18" charset="0"/>
                        </a:rPr>
                        <m:t>+</m:t>
                      </m:r>
                      <m:nary>
                        <m:naryPr>
                          <m:chr m:val="∑"/>
                          <m:ctrlPr>
                            <a:rPr lang="en-US" altLang="zh-CN" sz="1600" i="1">
                              <a:latin typeface="Cambria Math" panose="02040503050406030204" pitchFamily="18" charset="0"/>
                            </a:rPr>
                          </m:ctrlPr>
                        </m:naryPr>
                        <m:sub>
                          <m:r>
                            <m:rPr>
                              <m:brk m:alnAt="23"/>
                            </m:rPr>
                            <a:rPr lang="en-US" altLang="zh-CN" sz="1600" i="1">
                              <a:latin typeface="Cambria Math" panose="02040503050406030204" pitchFamily="18" charset="0"/>
                            </a:rPr>
                            <m:t>𝑖</m:t>
                          </m:r>
                          <m:r>
                            <a:rPr lang="en-US" altLang="zh-CN" sz="1600" i="1">
                              <a:latin typeface="Cambria Math" panose="02040503050406030204" pitchFamily="18" charset="0"/>
                            </a:rPr>
                            <m:t>&lt;</m:t>
                          </m:r>
                          <m:r>
                            <a:rPr lang="en-US" altLang="zh-CN" sz="1600" i="1">
                              <a:latin typeface="Cambria Math" panose="02040503050406030204" pitchFamily="18" charset="0"/>
                            </a:rPr>
                            <m:t>𝑗</m:t>
                          </m:r>
                        </m:sub>
                        <m:sup/>
                        <m:e>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𝑄</m:t>
                              </m:r>
                            </m:e>
                            <m:sub>
                              <m:r>
                                <a:rPr lang="en-US" altLang="zh-CN" sz="1600" i="1">
                                  <a:latin typeface="Cambria Math" panose="02040503050406030204" pitchFamily="18" charset="0"/>
                                </a:rPr>
                                <m:t>𝑖𝑗</m:t>
                              </m:r>
                            </m:sub>
                          </m:sSub>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𝑥</m:t>
                              </m:r>
                            </m:e>
                            <m:sub>
                              <m:r>
                                <a:rPr lang="en-US" altLang="zh-CN" sz="1600" i="1">
                                  <a:latin typeface="Cambria Math" panose="02040503050406030204" pitchFamily="18" charset="0"/>
                                </a:rPr>
                                <m:t>𝑖</m:t>
                              </m:r>
                            </m:sub>
                          </m:sSub>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𝑥</m:t>
                              </m:r>
                            </m:e>
                            <m:sub>
                              <m:r>
                                <a:rPr lang="en-US" altLang="zh-CN" sz="1600" i="1">
                                  <a:latin typeface="Cambria Math" panose="02040503050406030204" pitchFamily="18" charset="0"/>
                                </a:rPr>
                                <m:t>𝑗</m:t>
                              </m:r>
                            </m:sub>
                          </m:sSub>
                        </m:e>
                      </m:nary>
                    </m:oMath>
                  </m:oMathPara>
                </a14:m>
                <a:endParaRPr lang="en-US" altLang="zh-CN" sz="1600" dirty="0"/>
              </a:p>
              <a:p>
                <a:endParaRPr lang="en-US" altLang="zh-CN" sz="1600" dirty="0"/>
              </a:p>
              <a:p>
                <a:endParaRPr lang="en-US" altLang="zh-CN" sz="1600" dirty="0"/>
              </a:p>
              <a:p>
                <a:endParaRPr lang="en-US" altLang="ja-JP" sz="1600" dirty="0"/>
              </a:p>
            </p:txBody>
          </p:sp>
        </mc:Choice>
        <mc:Fallback>
          <p:sp>
            <p:nvSpPr>
              <p:cNvPr id="5" name="文本框 1">
                <a:extLst>
                  <a:ext uri="{FF2B5EF4-FFF2-40B4-BE49-F238E27FC236}">
                    <a16:creationId xmlns:a16="http://schemas.microsoft.com/office/drawing/2014/main" id="{B2CF3C9F-A343-0A7F-C4B9-8BC0B07CD11F}"/>
                  </a:ext>
                </a:extLst>
              </p:cNvPr>
              <p:cNvSpPr txBox="1">
                <a:spLocks noRot="1" noChangeAspect="1" noMove="1" noResize="1" noEditPoints="1" noAdjustHandles="1" noChangeArrowheads="1" noChangeShapeType="1" noTextEdit="1"/>
              </p:cNvSpPr>
              <p:nvPr/>
            </p:nvSpPr>
            <p:spPr>
              <a:xfrm>
                <a:off x="301086" y="1058860"/>
                <a:ext cx="9199419" cy="3542636"/>
              </a:xfrm>
              <a:prstGeom prst="rect">
                <a:avLst/>
              </a:prstGeom>
              <a:blipFill>
                <a:blip r:embed="rId3"/>
                <a:stretch>
                  <a:fillRect l="-331" t="-51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8" name="文本框 7">
                <a:extLst>
                  <a:ext uri="{FF2B5EF4-FFF2-40B4-BE49-F238E27FC236}">
                    <a16:creationId xmlns:a16="http://schemas.microsoft.com/office/drawing/2014/main" id="{66415537-5FA2-BCDC-2978-4F8635A63A08}"/>
                  </a:ext>
                </a:extLst>
              </p:cNvPr>
              <p:cNvSpPr txBox="1"/>
              <p:nvPr/>
            </p:nvSpPr>
            <p:spPr>
              <a:xfrm>
                <a:off x="6904569" y="3199996"/>
                <a:ext cx="5191871" cy="850810"/>
              </a:xfrm>
              <a:prstGeom prst="rect">
                <a:avLst/>
              </a:prstGeom>
              <a:noFill/>
              <a:ln>
                <a:solidFill>
                  <a:schemeClr val="tx1"/>
                </a:solidFill>
              </a:ln>
            </p:spPr>
            <p:txBody>
              <a:bodyPr wrap="none" rtlCol="0">
                <a:spAutoFit/>
              </a:bodyPr>
              <a:lstStyle/>
              <a:p>
                <a14:m>
                  <m:oMath xmlns:m="http://schemas.openxmlformats.org/officeDocument/2006/math">
                    <m:sSub>
                      <m:sSubPr>
                        <m:ctrlPr>
                          <a:rPr lang="en-US" altLang="zh-CN" sz="1600" i="1" smtClean="0">
                            <a:latin typeface="Cambria Math" panose="02040503050406030204" pitchFamily="18" charset="0"/>
                          </a:rPr>
                        </m:ctrlPr>
                      </m:sSubPr>
                      <m:e>
                        <m:r>
                          <a:rPr lang="en-US" altLang="zh-CN" sz="1600" i="1">
                            <a:latin typeface="Cambria Math" panose="02040503050406030204" pitchFamily="18" charset="0"/>
                          </a:rPr>
                          <m:t>𝑥</m:t>
                        </m:r>
                      </m:e>
                      <m:sub>
                        <m:r>
                          <a:rPr lang="en-US" altLang="zh-CN" sz="1600" i="1">
                            <a:latin typeface="Cambria Math" panose="02040503050406030204" pitchFamily="18" charset="0"/>
                          </a:rPr>
                          <m:t>𝑖</m:t>
                        </m:r>
                      </m:sub>
                    </m:sSub>
                    <m:r>
                      <a:rPr lang="en-US" altLang="zh-CN" sz="1600" b="0" i="1" smtClean="0">
                        <a:latin typeface="Cambria Math" panose="02040503050406030204" pitchFamily="18" charset="0"/>
                      </a:rPr>
                      <m:t> (0,1)</m:t>
                    </m:r>
                  </m:oMath>
                </a14:m>
                <a:r>
                  <a:rPr lang="ja-JP" altLang="en-US" sz="1600" dirty="0"/>
                  <a:t>   バイナリ変数</a:t>
                </a:r>
                <a:endParaRPr lang="en-US" altLang="ja-JP" sz="1600" dirty="0"/>
              </a:p>
              <a:p>
                <a:r>
                  <a:rPr lang="en-US" altLang="zh-CN" sz="1600" b="0" dirty="0"/>
                  <a:t>    </a:t>
                </a:r>
                <a14:m>
                  <m:oMath xmlns:m="http://schemas.openxmlformats.org/officeDocument/2006/math">
                    <m:r>
                      <a:rPr lang="en-US" altLang="zh-CN" sz="1600" b="0" i="1" smtClean="0">
                        <a:latin typeface="Cambria Math" panose="02040503050406030204" pitchFamily="18" charset="0"/>
                      </a:rPr>
                      <m:t>𝑄</m:t>
                    </m:r>
                  </m:oMath>
                </a14:m>
                <a:r>
                  <a:rPr lang="zh-CN" altLang="en-US" sz="1600" dirty="0"/>
                  <a:t>        </a:t>
                </a:r>
                <a:r>
                  <a:rPr lang="en-US" altLang="zh-CN" sz="1600" dirty="0"/>
                  <a:t>QUBO</a:t>
                </a:r>
                <a:r>
                  <a:rPr lang="ja-JP" altLang="en-US" sz="1600" dirty="0"/>
                  <a:t>行列 </a:t>
                </a:r>
                <a:r>
                  <a:rPr lang="en-US" altLang="ja-JP" sz="1600" dirty="0"/>
                  <a:t>(</a:t>
                </a:r>
                <a14:m>
                  <m:oMath xmlns:m="http://schemas.openxmlformats.org/officeDocument/2006/math">
                    <m:sSub>
                      <m:sSubPr>
                        <m:ctrlPr>
                          <a:rPr lang="en-US" altLang="ja-JP" sz="1600" i="1" smtClean="0">
                            <a:latin typeface="Cambria Math" panose="02040503050406030204" pitchFamily="18" charset="0"/>
                          </a:rPr>
                        </m:ctrlPr>
                      </m:sSubPr>
                      <m:e>
                        <m:r>
                          <a:rPr lang="en-US" altLang="ja-JP" sz="1600" b="0" i="1" smtClean="0">
                            <a:latin typeface="Cambria Math" panose="02040503050406030204" pitchFamily="18" charset="0"/>
                          </a:rPr>
                          <m:t>𝑄</m:t>
                        </m:r>
                      </m:e>
                      <m:sub>
                        <m:r>
                          <a:rPr lang="en-US" altLang="ja-JP" sz="1600" b="0" i="1" smtClean="0">
                            <a:latin typeface="Cambria Math" panose="02040503050406030204" pitchFamily="18" charset="0"/>
                          </a:rPr>
                          <m:t>𝑖𝑖</m:t>
                        </m:r>
                      </m:sub>
                    </m:sSub>
                  </m:oMath>
                </a14:m>
                <a:r>
                  <a:rPr lang="ja-JP" altLang="en-US" sz="1600" dirty="0"/>
                  <a:t>一次項の係数</a:t>
                </a:r>
                <a:r>
                  <a:rPr lang="en-US" altLang="ja-JP" sz="1600" dirty="0"/>
                  <a:t> </a:t>
                </a:r>
                <a14:m>
                  <m:oMath xmlns:m="http://schemas.openxmlformats.org/officeDocument/2006/math">
                    <m:sSub>
                      <m:sSubPr>
                        <m:ctrlPr>
                          <a:rPr lang="en-US" altLang="ja-JP" sz="1600" i="1" dirty="0" smtClean="0">
                            <a:latin typeface="Cambria Math" panose="02040503050406030204" pitchFamily="18" charset="0"/>
                          </a:rPr>
                        </m:ctrlPr>
                      </m:sSubPr>
                      <m:e>
                        <m:r>
                          <a:rPr lang="en-US" altLang="ja-JP" sz="1600" b="0" i="1" dirty="0" smtClean="0">
                            <a:latin typeface="Cambria Math" panose="02040503050406030204" pitchFamily="18" charset="0"/>
                          </a:rPr>
                          <m:t>𝑄</m:t>
                        </m:r>
                      </m:e>
                      <m:sub>
                        <m:r>
                          <a:rPr lang="en-US" altLang="ja-JP" sz="1600" b="0" i="1" dirty="0" smtClean="0">
                            <a:latin typeface="Cambria Math" panose="02040503050406030204" pitchFamily="18" charset="0"/>
                          </a:rPr>
                          <m:t>𝑖𝑗</m:t>
                        </m:r>
                      </m:sub>
                    </m:sSub>
                  </m:oMath>
                </a14:m>
                <a:r>
                  <a:rPr lang="ja-JP" altLang="en-US" sz="1600" dirty="0"/>
                  <a:t>二次項の係数</a:t>
                </a:r>
                <a:r>
                  <a:rPr lang="en-US" altLang="ja-JP" sz="1600" dirty="0"/>
                  <a:t>)</a:t>
                </a:r>
              </a:p>
              <a:p>
                <a:r>
                  <a:rPr lang="en-US" altLang="ja-JP" sz="1600" b="0" dirty="0"/>
                  <a:t>    </a:t>
                </a:r>
                <a14:m>
                  <m:oMath xmlns:m="http://schemas.openxmlformats.org/officeDocument/2006/math">
                    <m:r>
                      <a:rPr lang="en-US" altLang="ja-JP" sz="1600" b="0" i="1" smtClean="0">
                        <a:latin typeface="Cambria Math" panose="02040503050406030204" pitchFamily="18" charset="0"/>
                      </a:rPr>
                      <m:t>𝑛</m:t>
                    </m:r>
                  </m:oMath>
                </a14:m>
                <a:r>
                  <a:rPr lang="en-US" altLang="ja-JP" sz="1600" dirty="0"/>
                  <a:t>         </a:t>
                </a:r>
                <a:r>
                  <a:rPr lang="ja-JP" altLang="en-US" sz="1600" dirty="0"/>
                  <a:t>バイナリ変数の個数</a:t>
                </a:r>
                <a:r>
                  <a:rPr lang="en-US" altLang="ja-JP" sz="1600" dirty="0"/>
                  <a:t>   </a:t>
                </a:r>
              </a:p>
            </p:txBody>
          </p:sp>
        </mc:Choice>
        <mc:Fallback>
          <p:sp>
            <p:nvSpPr>
              <p:cNvPr id="8" name="文本框 7">
                <a:extLst>
                  <a:ext uri="{FF2B5EF4-FFF2-40B4-BE49-F238E27FC236}">
                    <a16:creationId xmlns:a16="http://schemas.microsoft.com/office/drawing/2014/main" id="{66415537-5FA2-BCDC-2978-4F8635A63A08}"/>
                  </a:ext>
                </a:extLst>
              </p:cNvPr>
              <p:cNvSpPr txBox="1">
                <a:spLocks noRot="1" noChangeAspect="1" noMove="1" noResize="1" noEditPoints="1" noAdjustHandles="1" noChangeArrowheads="1" noChangeShapeType="1" noTextEdit="1"/>
              </p:cNvSpPr>
              <p:nvPr/>
            </p:nvSpPr>
            <p:spPr>
              <a:xfrm>
                <a:off x="6904569" y="3199996"/>
                <a:ext cx="5191871" cy="850810"/>
              </a:xfrm>
              <a:prstGeom prst="rect">
                <a:avLst/>
              </a:prstGeom>
              <a:blipFill>
                <a:blip r:embed="rId4"/>
                <a:stretch>
                  <a:fillRect t="-1408" b="-7042"/>
                </a:stretch>
              </a:blipFill>
              <a:ln>
                <a:solidFill>
                  <a:schemeClr val="tx1"/>
                </a:solidFill>
              </a:ln>
            </p:spPr>
            <p:txBody>
              <a:bodyPr/>
              <a:lstStyle/>
              <a:p>
                <a:r>
                  <a:rPr lang="zh-CN" altLang="en-US">
                    <a:noFill/>
                  </a:rPr>
                  <a:t> </a:t>
                </a:r>
              </a:p>
            </p:txBody>
          </p:sp>
        </mc:Fallback>
      </mc:AlternateContent>
      <p:graphicFrame>
        <p:nvGraphicFramePr>
          <p:cNvPr id="12" name="表格 11">
            <a:extLst>
              <a:ext uri="{FF2B5EF4-FFF2-40B4-BE49-F238E27FC236}">
                <a16:creationId xmlns:a16="http://schemas.microsoft.com/office/drawing/2014/main" id="{E27B1BA9-64BF-9AE1-C568-4B56DD931527}"/>
              </a:ext>
            </a:extLst>
          </p:cNvPr>
          <p:cNvGraphicFramePr>
            <a:graphicFrameLocks noGrp="1"/>
          </p:cNvGraphicFramePr>
          <p:nvPr/>
        </p:nvGraphicFramePr>
        <p:xfrm>
          <a:off x="863292" y="4968394"/>
          <a:ext cx="1728000" cy="1512000"/>
        </p:xfrm>
        <a:graphic>
          <a:graphicData uri="http://schemas.openxmlformats.org/drawingml/2006/table">
            <a:tbl>
              <a:tblPr firstRow="1" bandRow="1">
                <a:tableStyleId>{5C22544A-7EE6-4342-B048-85BDC9FD1C3A}</a:tableStyleId>
              </a:tblPr>
              <a:tblGrid>
                <a:gridCol w="432000">
                  <a:extLst>
                    <a:ext uri="{9D8B030D-6E8A-4147-A177-3AD203B41FA5}">
                      <a16:colId xmlns:a16="http://schemas.microsoft.com/office/drawing/2014/main" val="3882023733"/>
                    </a:ext>
                  </a:extLst>
                </a:gridCol>
                <a:gridCol w="432000">
                  <a:extLst>
                    <a:ext uri="{9D8B030D-6E8A-4147-A177-3AD203B41FA5}">
                      <a16:colId xmlns:a16="http://schemas.microsoft.com/office/drawing/2014/main" val="161613265"/>
                    </a:ext>
                  </a:extLst>
                </a:gridCol>
                <a:gridCol w="432000">
                  <a:extLst>
                    <a:ext uri="{9D8B030D-6E8A-4147-A177-3AD203B41FA5}">
                      <a16:colId xmlns:a16="http://schemas.microsoft.com/office/drawing/2014/main" val="2443345821"/>
                    </a:ext>
                  </a:extLst>
                </a:gridCol>
                <a:gridCol w="432000">
                  <a:extLst>
                    <a:ext uri="{9D8B030D-6E8A-4147-A177-3AD203B41FA5}">
                      <a16:colId xmlns:a16="http://schemas.microsoft.com/office/drawing/2014/main" val="1077412032"/>
                    </a:ext>
                  </a:extLst>
                </a:gridCol>
              </a:tblGrid>
              <a:tr h="378000">
                <a:tc>
                  <a:txBody>
                    <a:bodyPr/>
                    <a:lstStyle/>
                    <a:p>
                      <a:pPr algn="ctr"/>
                      <a:r>
                        <a:rPr lang="en-US" altLang="zh-CN" dirty="0">
                          <a:solidFill>
                            <a:srgbClr val="FF0000"/>
                          </a:solidFill>
                        </a:rPr>
                        <a:t>1</a:t>
                      </a:r>
                      <a:endParaRPr lang="zh-CN" alt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n-US" altLang="zh-CN" dirty="0">
                          <a:solidFill>
                            <a:srgbClr val="0070C0"/>
                          </a:solidFill>
                        </a:rPr>
                        <a:t>5</a:t>
                      </a:r>
                      <a:endParaRPr lang="zh-CN" altLang="en-US"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n-US" altLang="zh-CN" dirty="0">
                          <a:solidFill>
                            <a:srgbClr val="0070C0"/>
                          </a:solidFill>
                        </a:rPr>
                        <a:t>1</a:t>
                      </a:r>
                      <a:endParaRPr lang="zh-CN" altLang="en-US"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n-US" altLang="zh-CN" dirty="0">
                          <a:solidFill>
                            <a:srgbClr val="0070C0"/>
                          </a:solidFill>
                        </a:rPr>
                        <a:t>0</a:t>
                      </a:r>
                      <a:endParaRPr lang="zh-CN" altLang="en-US"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2512718715"/>
                  </a:ext>
                </a:extLst>
              </a:tr>
              <a:tr h="378000">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b="1" dirty="0">
                          <a:solidFill>
                            <a:srgbClr val="FF0000"/>
                          </a:solidFill>
                        </a:rPr>
                        <a:t>2</a:t>
                      </a:r>
                      <a:endParaRPr lang="zh-CN" altLang="en-US"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n-US" altLang="zh-CN" b="1" dirty="0">
                          <a:solidFill>
                            <a:srgbClr val="0070C0"/>
                          </a:solidFill>
                        </a:rPr>
                        <a:t>-2</a:t>
                      </a:r>
                      <a:endParaRPr lang="zh-CN" altLang="en-US" b="1"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n-US" altLang="zh-CN" b="1" dirty="0">
                          <a:solidFill>
                            <a:srgbClr val="0070C0"/>
                          </a:solidFill>
                        </a:rPr>
                        <a:t>-4</a:t>
                      </a:r>
                      <a:endParaRPr lang="zh-CN" altLang="en-US" b="1"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879182015"/>
                  </a:ext>
                </a:extLst>
              </a:tr>
              <a:tr h="378000">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b="1" dirty="0">
                          <a:solidFill>
                            <a:srgbClr val="FF0000"/>
                          </a:solidFill>
                        </a:rPr>
                        <a:t>0</a:t>
                      </a:r>
                      <a:endParaRPr lang="zh-CN" altLang="en-US"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n-US" altLang="zh-CN" b="1" dirty="0">
                          <a:solidFill>
                            <a:srgbClr val="0070C0"/>
                          </a:solidFill>
                        </a:rPr>
                        <a:t>0</a:t>
                      </a:r>
                      <a:endParaRPr lang="zh-CN" altLang="en-US" b="1"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74604142"/>
                  </a:ext>
                </a:extLst>
              </a:tr>
              <a:tr h="378000">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b="1" dirty="0">
                          <a:solidFill>
                            <a:srgbClr val="FF0000"/>
                          </a:solidFill>
                        </a:rPr>
                        <a:t>-3</a:t>
                      </a:r>
                      <a:endParaRPr lang="zh-CN" altLang="en-US"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480940471"/>
                  </a:ext>
                </a:extLst>
              </a:tr>
            </a:tbl>
          </a:graphicData>
        </a:graphic>
      </p:graphicFrame>
      <p:sp>
        <p:nvSpPr>
          <p:cNvPr id="13" name="文本框 12">
            <a:extLst>
              <a:ext uri="{FF2B5EF4-FFF2-40B4-BE49-F238E27FC236}">
                <a16:creationId xmlns:a16="http://schemas.microsoft.com/office/drawing/2014/main" id="{E200341C-FD3C-C276-CD5B-90EF7FD90C80}"/>
              </a:ext>
            </a:extLst>
          </p:cNvPr>
          <p:cNvSpPr txBox="1"/>
          <p:nvPr/>
        </p:nvSpPr>
        <p:spPr>
          <a:xfrm>
            <a:off x="337127" y="4004767"/>
            <a:ext cx="3209533" cy="584775"/>
          </a:xfrm>
          <a:prstGeom prst="rect">
            <a:avLst/>
          </a:prstGeom>
          <a:noFill/>
        </p:spPr>
        <p:txBody>
          <a:bodyPr wrap="none" rtlCol="0">
            <a:spAutoFit/>
          </a:bodyPr>
          <a:lstStyle/>
          <a:p>
            <a:r>
              <a:rPr lang="ja-JP" altLang="en-US" sz="1600" dirty="0"/>
              <a:t>例えば：</a:t>
            </a:r>
            <a:endParaRPr lang="en-US" altLang="ja-JP" sz="1600" dirty="0"/>
          </a:p>
          <a:p>
            <a:r>
              <a:rPr lang="ja-JP" altLang="en-US" sz="1600" dirty="0"/>
              <a:t>バイナリ変数四つある</a:t>
            </a:r>
            <a:r>
              <a:rPr lang="en-US" altLang="ja-JP" sz="1600" dirty="0"/>
              <a:t>QUBO</a:t>
            </a:r>
            <a:r>
              <a:rPr lang="ja-JP" altLang="en-US" sz="1600" dirty="0"/>
              <a:t>問題</a:t>
            </a:r>
            <a:endParaRPr lang="zh-CN" altLang="en-US" sz="1600" dirty="0"/>
          </a:p>
        </p:txBody>
      </p:sp>
      <p:grpSp>
        <p:nvGrpSpPr>
          <p:cNvPr id="14" name="组合 13">
            <a:extLst>
              <a:ext uri="{FF2B5EF4-FFF2-40B4-BE49-F238E27FC236}">
                <a16:creationId xmlns:a16="http://schemas.microsoft.com/office/drawing/2014/main" id="{F16EEE42-70CF-85EB-0960-393F99878F7E}"/>
              </a:ext>
            </a:extLst>
          </p:cNvPr>
          <p:cNvGrpSpPr/>
          <p:nvPr/>
        </p:nvGrpSpPr>
        <p:grpSpPr>
          <a:xfrm>
            <a:off x="495050" y="4488588"/>
            <a:ext cx="2057679" cy="1879151"/>
            <a:chOff x="1302739" y="4488588"/>
            <a:chExt cx="2057679" cy="1879151"/>
          </a:xfrm>
        </p:grpSpPr>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9E1ADEC0-1B26-B851-8D7E-5BFB023304F1}"/>
                    </a:ext>
                  </a:extLst>
                </p:cNvPr>
                <p:cNvSpPr txBox="1"/>
                <p:nvPr/>
              </p:nvSpPr>
              <p:spPr>
                <a:xfrm>
                  <a:off x="1302739" y="4828856"/>
                  <a:ext cx="291042" cy="1538883"/>
                </a:xfrm>
                <a:prstGeom prst="rect">
                  <a:avLst/>
                </a:prstGeom>
                <a:noFill/>
              </p:spPr>
              <p:txBody>
                <a:bodyPr wrap="none" lIns="0" tIns="0" rIns="0" bIns="0" rtlCol="0">
                  <a:spAutoFit/>
                </a:bodyPr>
                <a:lstStyle/>
                <a:p>
                  <a:pPr>
                    <a:lnSpc>
                      <a:spcPts val="3000"/>
                    </a:lnSpc>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oMath>
                    </m:oMathPara>
                  </a14:m>
                  <a:endParaRPr lang="en-US" altLang="zh-CN" dirty="0"/>
                </a:p>
                <a:p>
                  <a:pPr>
                    <a:lnSpc>
                      <a:spcPts val="3000"/>
                    </a:lnSpc>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2</m:t>
                            </m:r>
                          </m:sub>
                        </m:sSub>
                      </m:oMath>
                    </m:oMathPara>
                  </a14:m>
                  <a:endParaRPr lang="en-US" altLang="zh-CN" dirty="0"/>
                </a:p>
                <a:p>
                  <a:pPr>
                    <a:lnSpc>
                      <a:spcPts val="3000"/>
                    </a:lnSpc>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3</m:t>
                            </m:r>
                          </m:sub>
                        </m:sSub>
                      </m:oMath>
                    </m:oMathPara>
                  </a14:m>
                  <a:endParaRPr lang="en-US" altLang="zh-CN" dirty="0"/>
                </a:p>
                <a:p>
                  <a:pPr>
                    <a:lnSpc>
                      <a:spcPts val="3000"/>
                    </a:lnSpc>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4</m:t>
                            </m:r>
                          </m:sub>
                        </m:sSub>
                      </m:oMath>
                    </m:oMathPara>
                  </a14:m>
                  <a:endParaRPr lang="en-US" altLang="zh-CN" dirty="0"/>
                </a:p>
              </p:txBody>
            </p:sp>
          </mc:Choice>
          <mc:Fallback xmlns="">
            <p:sp>
              <p:nvSpPr>
                <p:cNvPr id="8" name="文本框 7">
                  <a:extLst>
                    <a:ext uri="{FF2B5EF4-FFF2-40B4-BE49-F238E27FC236}">
                      <a16:creationId xmlns:a16="http://schemas.microsoft.com/office/drawing/2014/main" id="{9DDB27DD-0D12-E99F-7353-42E802578A2D}"/>
                    </a:ext>
                  </a:extLst>
                </p:cNvPr>
                <p:cNvSpPr txBox="1">
                  <a:spLocks noRot="1" noChangeAspect="1" noMove="1" noResize="1" noEditPoints="1" noAdjustHandles="1" noChangeArrowheads="1" noChangeShapeType="1" noTextEdit="1"/>
                </p:cNvSpPr>
                <p:nvPr/>
              </p:nvSpPr>
              <p:spPr>
                <a:xfrm>
                  <a:off x="1302739" y="4828856"/>
                  <a:ext cx="291042" cy="1538883"/>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0863A35D-A4DD-A08D-E27C-CABF7D8CF49B}"/>
                    </a:ext>
                  </a:extLst>
                </p:cNvPr>
                <p:cNvSpPr txBox="1"/>
                <p:nvPr/>
              </p:nvSpPr>
              <p:spPr>
                <a:xfrm>
                  <a:off x="1670981" y="4488588"/>
                  <a:ext cx="1689437" cy="384721"/>
                </a:xfrm>
                <a:prstGeom prst="rect">
                  <a:avLst/>
                </a:prstGeom>
                <a:noFill/>
              </p:spPr>
              <p:txBody>
                <a:bodyPr wrap="none" lIns="0" tIns="0" rIns="0" bIns="0" rtlCol="0">
                  <a:spAutoFit/>
                </a:bodyPr>
                <a:lstStyle/>
                <a:p>
                  <a:pPr>
                    <a:lnSpc>
                      <a:spcPts val="3000"/>
                    </a:lnSpc>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     </m:t>
                        </m:r>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     </m:t>
                        </m:r>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3</m:t>
                            </m:r>
                          </m:sub>
                        </m:sSub>
                        <m:r>
                          <a:rPr lang="en-US" altLang="zh-CN" b="0" i="1" smtClean="0">
                            <a:latin typeface="Cambria Math" panose="02040503050406030204" pitchFamily="18" charset="0"/>
                          </a:rPr>
                          <m:t>    </m:t>
                        </m:r>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4</m:t>
                            </m:r>
                          </m:sub>
                        </m:sSub>
                      </m:oMath>
                    </m:oMathPara>
                  </a14:m>
                  <a:endParaRPr lang="en-US" altLang="zh-CN" dirty="0"/>
                </a:p>
              </p:txBody>
            </p:sp>
          </mc:Choice>
          <mc:Fallback xmlns="">
            <p:sp>
              <p:nvSpPr>
                <p:cNvPr id="14" name="文本框 13">
                  <a:extLst>
                    <a:ext uri="{FF2B5EF4-FFF2-40B4-BE49-F238E27FC236}">
                      <a16:creationId xmlns:a16="http://schemas.microsoft.com/office/drawing/2014/main" id="{68164620-79B5-CF7F-A0A3-AA0711FAD04E}"/>
                    </a:ext>
                  </a:extLst>
                </p:cNvPr>
                <p:cNvSpPr txBox="1">
                  <a:spLocks noRot="1" noChangeAspect="1" noMove="1" noResize="1" noEditPoints="1" noAdjustHandles="1" noChangeArrowheads="1" noChangeShapeType="1" noTextEdit="1"/>
                </p:cNvSpPr>
                <p:nvPr/>
              </p:nvSpPr>
              <p:spPr>
                <a:xfrm>
                  <a:off x="1670981" y="4488588"/>
                  <a:ext cx="1689437" cy="384721"/>
                </a:xfrm>
                <a:prstGeom prst="rect">
                  <a:avLst/>
                </a:prstGeom>
                <a:blipFill>
                  <a:blip r:embed="rId6"/>
                  <a:stretch>
                    <a:fillRect/>
                  </a:stretch>
                </a:blipFill>
              </p:spPr>
              <p:txBody>
                <a:bodyPr/>
                <a:lstStyle/>
                <a:p>
                  <a:r>
                    <a:rPr lang="zh-CN" altLang="en-US">
                      <a:noFill/>
                    </a:rPr>
                    <a:t> </a:t>
                  </a:r>
                </a:p>
              </p:txBody>
            </p:sp>
          </mc:Fallback>
        </mc:AlternateContent>
      </p:grpSp>
      <mc:AlternateContent xmlns:mc="http://schemas.openxmlformats.org/markup-compatibility/2006">
        <mc:Choice xmlns:a14="http://schemas.microsoft.com/office/drawing/2010/main" Requires="a14">
          <p:sp>
            <p:nvSpPr>
              <p:cNvPr id="17" name="文本框 16">
                <a:extLst>
                  <a:ext uri="{FF2B5EF4-FFF2-40B4-BE49-F238E27FC236}">
                    <a16:creationId xmlns:a16="http://schemas.microsoft.com/office/drawing/2014/main" id="{736425F1-F2FA-0E5A-23A6-7BE979D0BC83}"/>
                  </a:ext>
                </a:extLst>
              </p:cNvPr>
              <p:cNvSpPr txBox="1"/>
              <p:nvPr/>
            </p:nvSpPr>
            <p:spPr>
              <a:xfrm>
                <a:off x="3213922" y="4770773"/>
                <a:ext cx="6942382"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𝐸</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3</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4</m:t>
                              </m:r>
                            </m:sub>
                          </m:sSub>
                        </m:e>
                      </m:d>
                      <m:r>
                        <a:rPr lang="en-US" altLang="zh-CN" b="0" i="1" smtClean="0">
                          <a:latin typeface="Cambria Math" panose="02040503050406030204" pitchFamily="18" charset="0"/>
                        </a:rPr>
                        <m:t>=</m:t>
                      </m:r>
                      <m:sSub>
                        <m:sSubPr>
                          <m:ctrlPr>
                            <a:rPr lang="en-US" altLang="zh-CN" b="0" i="1" smtClean="0">
                              <a:solidFill>
                                <a:srgbClr val="FF0000"/>
                              </a:solidFill>
                              <a:latin typeface="Cambria Math" panose="02040503050406030204" pitchFamily="18" charset="0"/>
                            </a:rPr>
                          </m:ctrlPr>
                        </m:sSubPr>
                        <m:e>
                          <m:r>
                            <a:rPr lang="en-US" altLang="zh-CN" b="0" i="1" smtClean="0">
                              <a:solidFill>
                                <a:srgbClr val="FF0000"/>
                              </a:solidFill>
                              <a:latin typeface="Cambria Math" panose="02040503050406030204" pitchFamily="18" charset="0"/>
                            </a:rPr>
                            <m:t>𝑥</m:t>
                          </m:r>
                        </m:e>
                        <m:sub>
                          <m:r>
                            <a:rPr lang="en-US" altLang="zh-CN" b="0" i="1" smtClean="0">
                              <a:solidFill>
                                <a:srgbClr val="FF0000"/>
                              </a:solidFill>
                              <a:latin typeface="Cambria Math" panose="02040503050406030204" pitchFamily="18" charset="0"/>
                            </a:rPr>
                            <m:t>1</m:t>
                          </m:r>
                        </m:sub>
                      </m:sSub>
                      <m:r>
                        <a:rPr lang="en-US" altLang="zh-CN" b="0" i="1" smtClean="0">
                          <a:solidFill>
                            <a:srgbClr val="FF0000"/>
                          </a:solidFill>
                          <a:latin typeface="Cambria Math" panose="02040503050406030204" pitchFamily="18" charset="0"/>
                        </a:rPr>
                        <m:t>+2</m:t>
                      </m:r>
                      <m:sSub>
                        <m:sSubPr>
                          <m:ctrlPr>
                            <a:rPr lang="en-US" altLang="zh-CN" b="0" i="1" smtClean="0">
                              <a:solidFill>
                                <a:srgbClr val="FF0000"/>
                              </a:solidFill>
                              <a:latin typeface="Cambria Math" panose="02040503050406030204" pitchFamily="18" charset="0"/>
                            </a:rPr>
                          </m:ctrlPr>
                        </m:sSubPr>
                        <m:e>
                          <m:r>
                            <a:rPr lang="en-US" altLang="zh-CN" b="0" i="1" smtClean="0">
                              <a:solidFill>
                                <a:srgbClr val="FF0000"/>
                              </a:solidFill>
                              <a:latin typeface="Cambria Math" panose="02040503050406030204" pitchFamily="18" charset="0"/>
                            </a:rPr>
                            <m:t>𝑥</m:t>
                          </m:r>
                        </m:e>
                        <m:sub>
                          <m:r>
                            <a:rPr lang="en-US" altLang="zh-CN" b="0" i="1" smtClean="0">
                              <a:solidFill>
                                <a:srgbClr val="FF0000"/>
                              </a:solidFill>
                              <a:latin typeface="Cambria Math" panose="02040503050406030204" pitchFamily="18" charset="0"/>
                            </a:rPr>
                            <m:t>2</m:t>
                          </m:r>
                        </m:sub>
                      </m:sSub>
                      <m:r>
                        <a:rPr lang="en-US" altLang="zh-CN" b="0" i="1" smtClean="0">
                          <a:solidFill>
                            <a:srgbClr val="FF0000"/>
                          </a:solidFill>
                          <a:latin typeface="Cambria Math" panose="02040503050406030204" pitchFamily="18" charset="0"/>
                        </a:rPr>
                        <m:t>−3</m:t>
                      </m:r>
                      <m:sSub>
                        <m:sSubPr>
                          <m:ctrlPr>
                            <a:rPr lang="en-US" altLang="zh-CN" b="0" i="1" smtClean="0">
                              <a:solidFill>
                                <a:srgbClr val="FF0000"/>
                              </a:solidFill>
                              <a:latin typeface="Cambria Math" panose="02040503050406030204" pitchFamily="18" charset="0"/>
                            </a:rPr>
                          </m:ctrlPr>
                        </m:sSubPr>
                        <m:e>
                          <m:r>
                            <a:rPr lang="en-US" altLang="zh-CN" b="0" i="1" smtClean="0">
                              <a:solidFill>
                                <a:srgbClr val="FF0000"/>
                              </a:solidFill>
                              <a:latin typeface="Cambria Math" panose="02040503050406030204" pitchFamily="18" charset="0"/>
                            </a:rPr>
                            <m:t>𝑥</m:t>
                          </m:r>
                        </m:e>
                        <m:sub>
                          <m:r>
                            <a:rPr lang="en-US" altLang="zh-CN" b="0" i="1" smtClean="0">
                              <a:solidFill>
                                <a:srgbClr val="FF0000"/>
                              </a:solidFill>
                              <a:latin typeface="Cambria Math" panose="02040503050406030204" pitchFamily="18" charset="0"/>
                            </a:rPr>
                            <m:t>4</m:t>
                          </m:r>
                        </m:sub>
                      </m:sSub>
                      <m:r>
                        <a:rPr lang="en-US" altLang="zh-CN" b="0" i="1" smtClean="0">
                          <a:solidFill>
                            <a:srgbClr val="0070C0"/>
                          </a:solidFill>
                          <a:latin typeface="Cambria Math" panose="02040503050406030204" pitchFamily="18" charset="0"/>
                        </a:rPr>
                        <m:t>+5</m:t>
                      </m:r>
                      <m:sSub>
                        <m:sSubPr>
                          <m:ctrlPr>
                            <a:rPr lang="en-US" altLang="zh-CN" b="0" i="1" smtClean="0">
                              <a:solidFill>
                                <a:srgbClr val="0070C0"/>
                              </a:solidFill>
                              <a:latin typeface="Cambria Math" panose="02040503050406030204" pitchFamily="18" charset="0"/>
                            </a:rPr>
                          </m:ctrlPr>
                        </m:sSubPr>
                        <m:e>
                          <m:r>
                            <a:rPr lang="en-US" altLang="zh-CN" b="0" i="1" smtClean="0">
                              <a:solidFill>
                                <a:srgbClr val="0070C0"/>
                              </a:solidFill>
                              <a:latin typeface="Cambria Math" panose="02040503050406030204" pitchFamily="18" charset="0"/>
                            </a:rPr>
                            <m:t>𝑥</m:t>
                          </m:r>
                        </m:e>
                        <m:sub>
                          <m:r>
                            <a:rPr lang="en-US" altLang="zh-CN" b="0" i="1" smtClean="0">
                              <a:solidFill>
                                <a:srgbClr val="0070C0"/>
                              </a:solidFill>
                              <a:latin typeface="Cambria Math" panose="02040503050406030204" pitchFamily="18" charset="0"/>
                            </a:rPr>
                            <m:t>1</m:t>
                          </m:r>
                        </m:sub>
                      </m:sSub>
                      <m:sSub>
                        <m:sSubPr>
                          <m:ctrlPr>
                            <a:rPr lang="en-US" altLang="zh-CN" b="0" i="1" smtClean="0">
                              <a:solidFill>
                                <a:srgbClr val="0070C0"/>
                              </a:solidFill>
                              <a:latin typeface="Cambria Math" panose="02040503050406030204" pitchFamily="18" charset="0"/>
                            </a:rPr>
                          </m:ctrlPr>
                        </m:sSubPr>
                        <m:e>
                          <m:r>
                            <a:rPr lang="en-US" altLang="zh-CN" b="0" i="1" smtClean="0">
                              <a:solidFill>
                                <a:srgbClr val="0070C0"/>
                              </a:solidFill>
                              <a:latin typeface="Cambria Math" panose="02040503050406030204" pitchFamily="18" charset="0"/>
                            </a:rPr>
                            <m:t>𝑥</m:t>
                          </m:r>
                        </m:e>
                        <m:sub>
                          <m:r>
                            <a:rPr lang="en-US" altLang="zh-CN" b="0" i="1" smtClean="0">
                              <a:solidFill>
                                <a:srgbClr val="0070C0"/>
                              </a:solidFill>
                              <a:latin typeface="Cambria Math" panose="02040503050406030204" pitchFamily="18" charset="0"/>
                            </a:rPr>
                            <m:t>2</m:t>
                          </m:r>
                        </m:sub>
                      </m:sSub>
                      <m:r>
                        <a:rPr lang="en-US" altLang="zh-CN" b="0" i="1" smtClean="0">
                          <a:solidFill>
                            <a:srgbClr val="0070C0"/>
                          </a:solidFill>
                          <a:latin typeface="Cambria Math" panose="02040503050406030204" pitchFamily="18" charset="0"/>
                        </a:rPr>
                        <m:t>−2</m:t>
                      </m:r>
                      <m:sSub>
                        <m:sSubPr>
                          <m:ctrlPr>
                            <a:rPr lang="en-US" altLang="zh-CN" b="0" i="1" smtClean="0">
                              <a:solidFill>
                                <a:srgbClr val="0070C0"/>
                              </a:solidFill>
                              <a:latin typeface="Cambria Math" panose="02040503050406030204" pitchFamily="18" charset="0"/>
                            </a:rPr>
                          </m:ctrlPr>
                        </m:sSubPr>
                        <m:e>
                          <m:r>
                            <a:rPr lang="en-US" altLang="zh-CN" b="0" i="1" smtClean="0">
                              <a:solidFill>
                                <a:srgbClr val="0070C0"/>
                              </a:solidFill>
                              <a:latin typeface="Cambria Math" panose="02040503050406030204" pitchFamily="18" charset="0"/>
                            </a:rPr>
                            <m:t>𝑥</m:t>
                          </m:r>
                        </m:e>
                        <m:sub>
                          <m:r>
                            <a:rPr lang="en-US" altLang="zh-CN" b="0" i="1" smtClean="0">
                              <a:solidFill>
                                <a:srgbClr val="0070C0"/>
                              </a:solidFill>
                              <a:latin typeface="Cambria Math" panose="02040503050406030204" pitchFamily="18" charset="0"/>
                            </a:rPr>
                            <m:t>2</m:t>
                          </m:r>
                        </m:sub>
                      </m:sSub>
                      <m:sSub>
                        <m:sSubPr>
                          <m:ctrlPr>
                            <a:rPr lang="en-US" altLang="zh-CN" b="0" i="1" smtClean="0">
                              <a:solidFill>
                                <a:srgbClr val="0070C0"/>
                              </a:solidFill>
                              <a:latin typeface="Cambria Math" panose="02040503050406030204" pitchFamily="18" charset="0"/>
                            </a:rPr>
                          </m:ctrlPr>
                        </m:sSubPr>
                        <m:e>
                          <m:r>
                            <a:rPr lang="en-US" altLang="zh-CN" b="0" i="1" smtClean="0">
                              <a:solidFill>
                                <a:srgbClr val="0070C0"/>
                              </a:solidFill>
                              <a:latin typeface="Cambria Math" panose="02040503050406030204" pitchFamily="18" charset="0"/>
                            </a:rPr>
                            <m:t>𝑥</m:t>
                          </m:r>
                        </m:e>
                        <m:sub>
                          <m:r>
                            <a:rPr lang="en-US" altLang="zh-CN" b="0" i="1" smtClean="0">
                              <a:solidFill>
                                <a:srgbClr val="0070C0"/>
                              </a:solidFill>
                              <a:latin typeface="Cambria Math" panose="02040503050406030204" pitchFamily="18" charset="0"/>
                            </a:rPr>
                            <m:t>3</m:t>
                          </m:r>
                        </m:sub>
                      </m:sSub>
                      <m:r>
                        <a:rPr lang="en-US" altLang="zh-CN" b="0" i="1" smtClean="0">
                          <a:solidFill>
                            <a:srgbClr val="0070C0"/>
                          </a:solidFill>
                          <a:latin typeface="Cambria Math" panose="02040503050406030204" pitchFamily="18" charset="0"/>
                        </a:rPr>
                        <m:t>+</m:t>
                      </m:r>
                      <m:sSub>
                        <m:sSubPr>
                          <m:ctrlPr>
                            <a:rPr lang="en-US" altLang="zh-CN" b="0" i="1" smtClean="0">
                              <a:solidFill>
                                <a:srgbClr val="0070C0"/>
                              </a:solidFill>
                              <a:latin typeface="Cambria Math" panose="02040503050406030204" pitchFamily="18" charset="0"/>
                            </a:rPr>
                          </m:ctrlPr>
                        </m:sSubPr>
                        <m:e>
                          <m:r>
                            <a:rPr lang="en-US" altLang="zh-CN" b="0" i="1" smtClean="0">
                              <a:solidFill>
                                <a:srgbClr val="0070C0"/>
                              </a:solidFill>
                              <a:latin typeface="Cambria Math" panose="02040503050406030204" pitchFamily="18" charset="0"/>
                            </a:rPr>
                            <m:t>𝑥</m:t>
                          </m:r>
                        </m:e>
                        <m:sub>
                          <m:r>
                            <a:rPr lang="en-US" altLang="zh-CN" b="0" i="1" smtClean="0">
                              <a:solidFill>
                                <a:srgbClr val="0070C0"/>
                              </a:solidFill>
                              <a:latin typeface="Cambria Math" panose="02040503050406030204" pitchFamily="18" charset="0"/>
                            </a:rPr>
                            <m:t>1</m:t>
                          </m:r>
                        </m:sub>
                      </m:sSub>
                      <m:sSub>
                        <m:sSubPr>
                          <m:ctrlPr>
                            <a:rPr lang="en-US" altLang="zh-CN" b="0" i="1" smtClean="0">
                              <a:solidFill>
                                <a:srgbClr val="0070C0"/>
                              </a:solidFill>
                              <a:latin typeface="Cambria Math" panose="02040503050406030204" pitchFamily="18" charset="0"/>
                            </a:rPr>
                          </m:ctrlPr>
                        </m:sSubPr>
                        <m:e>
                          <m:r>
                            <a:rPr lang="en-US" altLang="zh-CN" b="0" i="1" smtClean="0">
                              <a:solidFill>
                                <a:srgbClr val="0070C0"/>
                              </a:solidFill>
                              <a:latin typeface="Cambria Math" panose="02040503050406030204" pitchFamily="18" charset="0"/>
                            </a:rPr>
                            <m:t>𝑥</m:t>
                          </m:r>
                        </m:e>
                        <m:sub>
                          <m:r>
                            <a:rPr lang="en-US" altLang="zh-CN" b="0" i="1" smtClean="0">
                              <a:solidFill>
                                <a:srgbClr val="0070C0"/>
                              </a:solidFill>
                              <a:latin typeface="Cambria Math" panose="02040503050406030204" pitchFamily="18" charset="0"/>
                            </a:rPr>
                            <m:t>3</m:t>
                          </m:r>
                        </m:sub>
                      </m:sSub>
                      <m:r>
                        <a:rPr lang="en-US" altLang="zh-CN" b="0" i="1" smtClean="0">
                          <a:solidFill>
                            <a:srgbClr val="0070C0"/>
                          </a:solidFill>
                          <a:latin typeface="Cambria Math" panose="02040503050406030204" pitchFamily="18" charset="0"/>
                        </a:rPr>
                        <m:t>−4</m:t>
                      </m:r>
                      <m:sSub>
                        <m:sSubPr>
                          <m:ctrlPr>
                            <a:rPr lang="en-US" altLang="zh-CN" b="0" i="1" smtClean="0">
                              <a:solidFill>
                                <a:srgbClr val="0070C0"/>
                              </a:solidFill>
                              <a:latin typeface="Cambria Math" panose="02040503050406030204" pitchFamily="18" charset="0"/>
                            </a:rPr>
                          </m:ctrlPr>
                        </m:sSubPr>
                        <m:e>
                          <m:r>
                            <a:rPr lang="en-US" altLang="zh-CN" b="0" i="1" smtClean="0">
                              <a:solidFill>
                                <a:srgbClr val="0070C0"/>
                              </a:solidFill>
                              <a:latin typeface="Cambria Math" panose="02040503050406030204" pitchFamily="18" charset="0"/>
                            </a:rPr>
                            <m:t>𝑥</m:t>
                          </m:r>
                        </m:e>
                        <m:sub>
                          <m:r>
                            <a:rPr lang="en-US" altLang="zh-CN" b="0" i="1" smtClean="0">
                              <a:solidFill>
                                <a:srgbClr val="0070C0"/>
                              </a:solidFill>
                              <a:latin typeface="Cambria Math" panose="02040503050406030204" pitchFamily="18" charset="0"/>
                            </a:rPr>
                            <m:t>2</m:t>
                          </m:r>
                        </m:sub>
                      </m:sSub>
                      <m:sSub>
                        <m:sSubPr>
                          <m:ctrlPr>
                            <a:rPr lang="en-US" altLang="zh-CN" b="0" i="1" smtClean="0">
                              <a:solidFill>
                                <a:srgbClr val="0070C0"/>
                              </a:solidFill>
                              <a:latin typeface="Cambria Math" panose="02040503050406030204" pitchFamily="18" charset="0"/>
                            </a:rPr>
                          </m:ctrlPr>
                        </m:sSubPr>
                        <m:e>
                          <m:r>
                            <a:rPr lang="en-US" altLang="zh-CN" b="0" i="1" smtClean="0">
                              <a:solidFill>
                                <a:srgbClr val="0070C0"/>
                              </a:solidFill>
                              <a:latin typeface="Cambria Math" panose="02040503050406030204" pitchFamily="18" charset="0"/>
                            </a:rPr>
                            <m:t>𝑥</m:t>
                          </m:r>
                        </m:e>
                        <m:sub>
                          <m:r>
                            <a:rPr lang="en-US" altLang="zh-CN" b="0" i="1" smtClean="0">
                              <a:solidFill>
                                <a:srgbClr val="0070C0"/>
                              </a:solidFill>
                              <a:latin typeface="Cambria Math" panose="02040503050406030204" pitchFamily="18" charset="0"/>
                            </a:rPr>
                            <m:t>4</m:t>
                          </m:r>
                        </m:sub>
                      </m:sSub>
                    </m:oMath>
                  </m:oMathPara>
                </a14:m>
                <a:endParaRPr lang="zh-CN" altLang="en-US" dirty="0"/>
              </a:p>
            </p:txBody>
          </p:sp>
        </mc:Choice>
        <mc:Fallback>
          <p:sp>
            <p:nvSpPr>
              <p:cNvPr id="17" name="文本框 16">
                <a:extLst>
                  <a:ext uri="{FF2B5EF4-FFF2-40B4-BE49-F238E27FC236}">
                    <a16:creationId xmlns:a16="http://schemas.microsoft.com/office/drawing/2014/main" id="{736425F1-F2FA-0E5A-23A6-7BE979D0BC83}"/>
                  </a:ext>
                </a:extLst>
              </p:cNvPr>
              <p:cNvSpPr txBox="1">
                <a:spLocks noRot="1" noChangeAspect="1" noMove="1" noResize="1" noEditPoints="1" noAdjustHandles="1" noChangeArrowheads="1" noChangeShapeType="1" noTextEdit="1"/>
              </p:cNvSpPr>
              <p:nvPr/>
            </p:nvSpPr>
            <p:spPr>
              <a:xfrm>
                <a:off x="3213922" y="4770773"/>
                <a:ext cx="6942382" cy="369332"/>
              </a:xfrm>
              <a:prstGeom prst="rect">
                <a:avLst/>
              </a:prstGeom>
              <a:blipFill>
                <a:blip r:embed="rId7"/>
                <a:stretch>
                  <a:fillRect/>
                </a:stretch>
              </a:blipFill>
            </p:spPr>
            <p:txBody>
              <a:bodyPr/>
              <a:lstStyle/>
              <a:p>
                <a:r>
                  <a:rPr lang="zh-CN" altLang="en-US">
                    <a:noFill/>
                  </a:rPr>
                  <a:t> </a:t>
                </a:r>
              </a:p>
            </p:txBody>
          </p:sp>
        </mc:Fallback>
      </mc:AlternateContent>
      <p:sp>
        <p:nvSpPr>
          <p:cNvPr id="18" name="文本框 17">
            <a:extLst>
              <a:ext uri="{FF2B5EF4-FFF2-40B4-BE49-F238E27FC236}">
                <a16:creationId xmlns:a16="http://schemas.microsoft.com/office/drawing/2014/main" id="{414BAA4E-B334-D9A6-3DB0-29A9C242AB04}"/>
              </a:ext>
            </a:extLst>
          </p:cNvPr>
          <p:cNvSpPr txBox="1"/>
          <p:nvPr/>
        </p:nvSpPr>
        <p:spPr>
          <a:xfrm>
            <a:off x="5498546" y="5150254"/>
            <a:ext cx="877163" cy="369332"/>
          </a:xfrm>
          <a:prstGeom prst="rect">
            <a:avLst/>
          </a:prstGeom>
          <a:noFill/>
        </p:spPr>
        <p:txBody>
          <a:bodyPr wrap="none" rtlCol="0">
            <a:spAutoFit/>
          </a:bodyPr>
          <a:lstStyle/>
          <a:p>
            <a:r>
              <a:rPr lang="ja-JP" altLang="en-US" dirty="0">
                <a:solidFill>
                  <a:srgbClr val="FF0000"/>
                </a:solidFill>
              </a:rPr>
              <a:t>一次項</a:t>
            </a:r>
            <a:endParaRPr lang="zh-CN" altLang="en-US" dirty="0">
              <a:solidFill>
                <a:srgbClr val="FF0000"/>
              </a:solidFill>
            </a:endParaRPr>
          </a:p>
        </p:txBody>
      </p:sp>
      <p:sp>
        <p:nvSpPr>
          <p:cNvPr id="19" name="文本框 18">
            <a:extLst>
              <a:ext uri="{FF2B5EF4-FFF2-40B4-BE49-F238E27FC236}">
                <a16:creationId xmlns:a16="http://schemas.microsoft.com/office/drawing/2014/main" id="{B91724DB-FD36-9D6E-EA30-FBA941EF8CC8}"/>
              </a:ext>
            </a:extLst>
          </p:cNvPr>
          <p:cNvSpPr txBox="1"/>
          <p:nvPr/>
        </p:nvSpPr>
        <p:spPr>
          <a:xfrm>
            <a:off x="7599529" y="5140105"/>
            <a:ext cx="877163" cy="369332"/>
          </a:xfrm>
          <a:prstGeom prst="rect">
            <a:avLst/>
          </a:prstGeom>
          <a:noFill/>
        </p:spPr>
        <p:txBody>
          <a:bodyPr wrap="none" rtlCol="0">
            <a:spAutoFit/>
          </a:bodyPr>
          <a:lstStyle/>
          <a:p>
            <a:r>
              <a:rPr lang="ja-JP" altLang="en-US" dirty="0">
                <a:solidFill>
                  <a:srgbClr val="0070C0"/>
                </a:solidFill>
              </a:rPr>
              <a:t>二次項</a:t>
            </a:r>
            <a:endParaRPr lang="zh-CN" altLang="en-US" dirty="0">
              <a:solidFill>
                <a:srgbClr val="0070C0"/>
              </a:solidFill>
            </a:endParaRPr>
          </a:p>
        </p:txBody>
      </p:sp>
      <mc:AlternateContent xmlns:mc="http://schemas.openxmlformats.org/markup-compatibility/2006">
        <mc:Choice xmlns:a14="http://schemas.microsoft.com/office/drawing/2010/main" Requires="a14">
          <p:sp>
            <p:nvSpPr>
              <p:cNvPr id="20" name="文本框 19">
                <a:extLst>
                  <a:ext uri="{FF2B5EF4-FFF2-40B4-BE49-F238E27FC236}">
                    <a16:creationId xmlns:a16="http://schemas.microsoft.com/office/drawing/2014/main" id="{B01FC6D9-D7AB-06CC-C4A5-640A7D6C3D5D}"/>
                  </a:ext>
                </a:extLst>
              </p:cNvPr>
              <p:cNvSpPr txBox="1"/>
              <p:nvPr/>
            </p:nvSpPr>
            <p:spPr>
              <a:xfrm>
                <a:off x="3296581" y="5644628"/>
                <a:ext cx="8138038" cy="923330"/>
              </a:xfrm>
              <a:prstGeom prst="rect">
                <a:avLst/>
              </a:prstGeom>
              <a:noFill/>
            </p:spPr>
            <p:txBody>
              <a:bodyPr wrap="square">
                <a:spAutoFit/>
              </a:bodyPr>
              <a:lstStyle/>
              <a:p>
                <a14:m>
                  <m:oMath xmlns:m="http://schemas.openxmlformats.org/officeDocument/2006/math">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3</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4</m:t>
                            </m:r>
                          </m:sub>
                        </m:sSub>
                      </m:e>
                    </m:d>
                    <m:r>
                      <a:rPr lang="en-US" altLang="zh-CN" b="0" i="1" smtClean="0">
                        <a:latin typeface="Cambria Math" panose="02040503050406030204" pitchFamily="18" charset="0"/>
                      </a:rPr>
                      <m:t>=(0,1,1,1)</m:t>
                    </m:r>
                  </m:oMath>
                </a14:m>
                <a:r>
                  <a:rPr lang="ja-JP" altLang="en-US" dirty="0"/>
                  <a:t>のとき，</a:t>
                </a:r>
                <a:r>
                  <a:rPr lang="en-US" altLang="zh-CN" dirty="0"/>
                  <a:t> </a:t>
                </a:r>
                <a14:m>
                  <m:oMath xmlns:m="http://schemas.openxmlformats.org/officeDocument/2006/math">
                    <m:r>
                      <a:rPr lang="en-US" altLang="zh-CN" i="1">
                        <a:latin typeface="Cambria Math" panose="02040503050406030204" pitchFamily="18" charset="0"/>
                      </a:rPr>
                      <m:t>𝐸</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2</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3</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4</m:t>
                            </m:r>
                          </m:sub>
                        </m:sSub>
                      </m:e>
                    </m:d>
                    <m:r>
                      <a:rPr lang="en-US" altLang="zh-CN" b="0" i="1" smtClean="0">
                        <a:latin typeface="Cambria Math" panose="02040503050406030204" pitchFamily="18" charset="0"/>
                      </a:rPr>
                      <m:t>=−7</m:t>
                    </m:r>
                  </m:oMath>
                </a14:m>
                <a:r>
                  <a:rPr lang="ja-JP" altLang="en-US" dirty="0"/>
                  <a:t>，最小になるなので</a:t>
                </a:r>
                <a:endParaRPr lang="en-US" altLang="ja-JP" dirty="0"/>
              </a:p>
              <a:p>
                <a:endParaRPr lang="en-US" altLang="ja-JP" dirty="0"/>
              </a:p>
              <a:p>
                <a:r>
                  <a:rPr lang="ja-JP" altLang="en-US" dirty="0"/>
                  <a:t>最適解は</a:t>
                </a:r>
                <a14:m>
                  <m:oMath xmlns:m="http://schemas.openxmlformats.org/officeDocument/2006/math">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3</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4</m:t>
                            </m:r>
                          </m:sub>
                        </m:sSub>
                      </m:e>
                    </m:d>
                    <m:r>
                      <a:rPr lang="en-US" altLang="zh-CN" b="0" i="1" smtClean="0">
                        <a:latin typeface="Cambria Math" panose="02040503050406030204" pitchFamily="18" charset="0"/>
                      </a:rPr>
                      <m:t>=(0,1,1,1)</m:t>
                    </m:r>
                  </m:oMath>
                </a14:m>
                <a:endParaRPr lang="zh-CN" altLang="en-US" dirty="0"/>
              </a:p>
            </p:txBody>
          </p:sp>
        </mc:Choice>
        <mc:Fallback>
          <p:sp>
            <p:nvSpPr>
              <p:cNvPr id="20" name="文本框 19">
                <a:extLst>
                  <a:ext uri="{FF2B5EF4-FFF2-40B4-BE49-F238E27FC236}">
                    <a16:creationId xmlns:a16="http://schemas.microsoft.com/office/drawing/2014/main" id="{B01FC6D9-D7AB-06CC-C4A5-640A7D6C3D5D}"/>
                  </a:ext>
                </a:extLst>
              </p:cNvPr>
              <p:cNvSpPr txBox="1">
                <a:spLocks noRot="1" noChangeAspect="1" noMove="1" noResize="1" noEditPoints="1" noAdjustHandles="1" noChangeArrowheads="1" noChangeShapeType="1" noTextEdit="1"/>
              </p:cNvSpPr>
              <p:nvPr/>
            </p:nvSpPr>
            <p:spPr>
              <a:xfrm>
                <a:off x="3296581" y="5644628"/>
                <a:ext cx="8138038" cy="923330"/>
              </a:xfrm>
              <a:prstGeom prst="rect">
                <a:avLst/>
              </a:prstGeom>
              <a:blipFill>
                <a:blip r:embed="rId8"/>
                <a:stretch>
                  <a:fillRect l="-674" t="-3311" b="-1059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7517879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12736</TotalTime>
  <Words>8195</Words>
  <Application>Microsoft Office PowerPoint</Application>
  <PresentationFormat>宽屏</PresentationFormat>
  <Paragraphs>1403</Paragraphs>
  <Slides>61</Slides>
  <Notes>36</Notes>
  <HiddenSlides>3</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61</vt:i4>
      </vt:variant>
    </vt:vector>
  </HeadingPairs>
  <TitlesOfParts>
    <vt:vector size="74" baseType="lpstr">
      <vt:lpstr>HelveticaNeueLTStd-LtIt</vt:lpstr>
      <vt:lpstr>LinLibertineT</vt:lpstr>
      <vt:lpstr>LinLibertineTI</vt:lpstr>
      <vt:lpstr>Söhne</vt:lpstr>
      <vt:lpstr>YakuHanJPs</vt:lpstr>
      <vt:lpstr>等线</vt:lpstr>
      <vt:lpstr>等线 Light</vt:lpstr>
      <vt:lpstr>Arial</vt:lpstr>
      <vt:lpstr>Arial</vt:lpstr>
      <vt:lpstr>Cambria Math</vt:lpstr>
      <vt:lpstr>Times New Roman</vt:lpstr>
      <vt:lpstr>Wingdings</vt:lpstr>
      <vt:lpstr>Office 主题​​</vt:lpstr>
      <vt:lpstr>Improving Performance in Combinatorial Optimization Problems with Inequality Constraints: An Evaluation of the Unbalanced Penalization Method on D-Wave Advantage</vt:lpstr>
      <vt:lpstr>もくじ</vt:lpstr>
      <vt:lpstr>もくじ</vt:lpstr>
      <vt:lpstr>ABSTRACT</vt:lpstr>
      <vt:lpstr>もくじ</vt:lpstr>
      <vt:lpstr>INTRODUCTION</vt:lpstr>
      <vt:lpstr>INTRODUCTION</vt:lpstr>
      <vt:lpstr>もくじ</vt:lpstr>
      <vt:lpstr>METHOD ：The QUBO formulation</vt:lpstr>
      <vt:lpstr>METHOD</vt:lpstr>
      <vt:lpstr>METHOD</vt:lpstr>
      <vt:lpstr>METHOD</vt:lpstr>
      <vt:lpstr>METHOD</vt:lpstr>
      <vt:lpstr>METHOD</vt:lpstr>
      <vt:lpstr>METHOD</vt:lpstr>
      <vt:lpstr>INTRODUCTION</vt:lpstr>
      <vt:lpstr>PowerPoint 演示文稿</vt:lpstr>
      <vt:lpstr>INTRODUCTION</vt:lpstr>
      <vt:lpstr>PowerPoint 演示文稿</vt:lpstr>
      <vt:lpstr>PowerPoint 演示文稿</vt:lpstr>
      <vt:lpstr>INTRODUCTION</vt:lpstr>
      <vt:lpstr>INTRODUCTION</vt:lpstr>
      <vt:lpstr>INTRODUCTION</vt:lpstr>
      <vt:lpstr>INTRODUCTION</vt:lpstr>
      <vt:lpstr>INTRODUCTION</vt:lpstr>
      <vt:lpstr>もくじ</vt:lpstr>
      <vt:lpstr>PRELIMINARIES</vt:lpstr>
      <vt:lpstr>Overview of the Digital Annealer</vt:lpstr>
      <vt:lpstr>もくじ</vt:lpstr>
      <vt:lpstr>EXACT PENALTY METHODS</vt:lpstr>
      <vt:lpstr>Sum of Coefficients Absolute Values</vt:lpstr>
      <vt:lpstr>Posiform-negaform</vt:lpstr>
      <vt:lpstr>Verma-Lewis</vt:lpstr>
      <vt:lpstr>Verma-Lewis</vt:lpstr>
      <vt:lpstr>もくじ</vt:lpstr>
      <vt:lpstr>SEQUENTIAL PENALTY METHODS</vt:lpstr>
      <vt:lpstr>Sequential Penalty Method</vt:lpstr>
      <vt:lpstr>Scaled-sequential Penalty Method</vt:lpstr>
      <vt:lpstr>Binary Search Penalty Method</vt:lpstr>
      <vt:lpstr>これまでのまとめ</vt:lpstr>
      <vt:lpstr>これまでのまとめ</vt:lpstr>
      <vt:lpstr>もくじ</vt:lpstr>
      <vt:lpstr>Minimum Cut Problem</vt:lpstr>
      <vt:lpstr>Minimum Cut Problem</vt:lpstr>
      <vt:lpstr>Travelling Salesman Problem</vt:lpstr>
      <vt:lpstr>Multi-dimensional 0-1 Knapsack Problem(MKP)</vt:lpstr>
      <vt:lpstr>Multi-dimensional 0-1 Knapsack Problem(MKP)</vt:lpstr>
      <vt:lpstr>Multi-dimensional 0-1 Knapsack Problem(MKP)</vt:lpstr>
      <vt:lpstr>もくじ</vt:lpstr>
      <vt:lpstr>EXPERIMENTAL SETTINGS</vt:lpstr>
      <vt:lpstr>EXPERIMENTAL SETTINGS</vt:lpstr>
      <vt:lpstr>EXPERIMENTAL SETTINGS</vt:lpstr>
      <vt:lpstr>もくじ</vt:lpstr>
      <vt:lpstr>Exact Penalty Methodsの結果</vt:lpstr>
      <vt:lpstr>Exact Penalty Methodsの結果</vt:lpstr>
      <vt:lpstr>Exact Penalty Methodsの結果</vt:lpstr>
      <vt:lpstr>Sequential Penalty Methodsの結果</vt:lpstr>
      <vt:lpstr>Sequential Penalty Methodsの結果</vt:lpstr>
      <vt:lpstr>もくじ</vt:lpstr>
      <vt:lpstr>CONCLUSIONS</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meeting</dc:title>
  <dc:creator>劉　崇玖</dc:creator>
  <cp:lastModifiedBy>崇玖 刘</cp:lastModifiedBy>
  <cp:revision>455</cp:revision>
  <dcterms:created xsi:type="dcterms:W3CDTF">2023-04-18T06:26:34Z</dcterms:created>
  <dcterms:modified xsi:type="dcterms:W3CDTF">2024-12-14T15:54:34Z</dcterms:modified>
</cp:coreProperties>
</file>