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0" r:id="rId2"/>
    <p:sldId id="398" r:id="rId3"/>
    <p:sldId id="425" r:id="rId4"/>
    <p:sldId id="424" r:id="rId5"/>
    <p:sldId id="426" r:id="rId6"/>
    <p:sldId id="427" r:id="rId7"/>
    <p:sldId id="258" r:id="rId8"/>
    <p:sldId id="305" r:id="rId9"/>
    <p:sldId id="270" r:id="rId10"/>
    <p:sldId id="271" r:id="rId11"/>
    <p:sldId id="428" r:id="rId12"/>
    <p:sldId id="429" r:id="rId13"/>
    <p:sldId id="430" r:id="rId14"/>
    <p:sldId id="431" r:id="rId15"/>
    <p:sldId id="432" r:id="rId16"/>
    <p:sldId id="433" r:id="rId17"/>
    <p:sldId id="434" r:id="rId18"/>
    <p:sldId id="436" r:id="rId19"/>
    <p:sldId id="437" r:id="rId20"/>
    <p:sldId id="438" r:id="rId21"/>
    <p:sldId id="440" r:id="rId22"/>
    <p:sldId id="443" r:id="rId23"/>
    <p:sldId id="445" r:id="rId24"/>
    <p:sldId id="446" r:id="rId25"/>
    <p:sldId id="447" r:id="rId26"/>
    <p:sldId id="448" r:id="rId27"/>
    <p:sldId id="450" r:id="rId28"/>
    <p:sldId id="452" r:id="rId29"/>
    <p:sldId id="453" r:id="rId30"/>
    <p:sldId id="454" r:id="rId31"/>
    <p:sldId id="455" r:id="rId32"/>
    <p:sldId id="456" r:id="rId33"/>
    <p:sldId id="457" r:id="rId34"/>
    <p:sldId id="458" r:id="rId35"/>
    <p:sldId id="459" r:id="rId36"/>
    <p:sldId id="460" r:id="rId37"/>
    <p:sldId id="461" r:id="rId38"/>
    <p:sldId id="462" r:id="rId39"/>
    <p:sldId id="463" r:id="rId40"/>
    <p:sldId id="464" r:id="rId41"/>
    <p:sldId id="466" r:id="rId42"/>
    <p:sldId id="467" r:id="rId43"/>
    <p:sldId id="468" r:id="rId44"/>
    <p:sldId id="469" r:id="rId45"/>
    <p:sldId id="293"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453A7-2DBD-A14B-7EB1-BCC3A3AE9A59}" name="Legolas" initials="L" userId="Legolas"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472C4"/>
    <a:srgbClr val="BA2121"/>
    <a:srgbClr val="0000FF"/>
    <a:srgbClr val="B3D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0777" autoAdjust="0"/>
  </p:normalViewPr>
  <p:slideViewPr>
    <p:cSldViewPr snapToGrid="0">
      <p:cViewPr varScale="1">
        <p:scale>
          <a:sx n="100" d="100"/>
          <a:sy n="100" d="100"/>
        </p:scale>
        <p:origin x="4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a:t>
            </a:fld>
            <a:endParaRPr lang="zh-CN" altLang="en-US"/>
          </a:p>
        </p:txBody>
      </p:sp>
    </p:spTree>
    <p:extLst>
      <p:ext uri="{BB962C8B-B14F-4D97-AF65-F5344CB8AC3E}">
        <p14:creationId xmlns:p14="http://schemas.microsoft.com/office/powerpoint/2010/main" val="37387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29</a:t>
            </a:fld>
            <a:endParaRPr lang="zh-CN" altLang="en-US"/>
          </a:p>
        </p:txBody>
      </p:sp>
    </p:spTree>
    <p:extLst>
      <p:ext uri="{BB962C8B-B14F-4D97-AF65-F5344CB8AC3E}">
        <p14:creationId xmlns:p14="http://schemas.microsoft.com/office/powerpoint/2010/main" val="106605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31</a:t>
            </a:fld>
            <a:endParaRPr lang="zh-CN" altLang="en-US"/>
          </a:p>
        </p:txBody>
      </p:sp>
    </p:spTree>
    <p:extLst>
      <p:ext uri="{BB962C8B-B14F-4D97-AF65-F5344CB8AC3E}">
        <p14:creationId xmlns:p14="http://schemas.microsoft.com/office/powerpoint/2010/main" val="4091290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32</a:t>
            </a:fld>
            <a:endParaRPr lang="zh-CN" altLang="en-US"/>
          </a:p>
        </p:txBody>
      </p:sp>
    </p:spTree>
    <p:extLst>
      <p:ext uri="{BB962C8B-B14F-4D97-AF65-F5344CB8AC3E}">
        <p14:creationId xmlns:p14="http://schemas.microsoft.com/office/powerpoint/2010/main" val="124846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33</a:t>
            </a:fld>
            <a:endParaRPr lang="zh-CN" altLang="en-US"/>
          </a:p>
        </p:txBody>
      </p:sp>
    </p:spTree>
    <p:extLst>
      <p:ext uri="{BB962C8B-B14F-4D97-AF65-F5344CB8AC3E}">
        <p14:creationId xmlns:p14="http://schemas.microsoft.com/office/powerpoint/2010/main" val="4206038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34</a:t>
            </a:fld>
            <a:endParaRPr lang="zh-CN" altLang="en-US"/>
          </a:p>
        </p:txBody>
      </p:sp>
    </p:spTree>
    <p:extLst>
      <p:ext uri="{BB962C8B-B14F-4D97-AF65-F5344CB8AC3E}">
        <p14:creationId xmlns:p14="http://schemas.microsoft.com/office/powerpoint/2010/main" val="1671570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36</a:t>
            </a:fld>
            <a:endParaRPr lang="zh-CN" altLang="en-US"/>
          </a:p>
        </p:txBody>
      </p:sp>
    </p:spTree>
    <p:extLst>
      <p:ext uri="{BB962C8B-B14F-4D97-AF65-F5344CB8AC3E}">
        <p14:creationId xmlns:p14="http://schemas.microsoft.com/office/powerpoint/2010/main" val="3160639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38</a:t>
            </a:fld>
            <a:endParaRPr lang="zh-CN" altLang="en-US"/>
          </a:p>
        </p:txBody>
      </p:sp>
    </p:spTree>
    <p:extLst>
      <p:ext uri="{BB962C8B-B14F-4D97-AF65-F5344CB8AC3E}">
        <p14:creationId xmlns:p14="http://schemas.microsoft.com/office/powerpoint/2010/main" val="3901990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39</a:t>
            </a:fld>
            <a:endParaRPr lang="zh-CN" altLang="en-US"/>
          </a:p>
        </p:txBody>
      </p:sp>
    </p:spTree>
    <p:extLst>
      <p:ext uri="{BB962C8B-B14F-4D97-AF65-F5344CB8AC3E}">
        <p14:creationId xmlns:p14="http://schemas.microsoft.com/office/powerpoint/2010/main" val="2729975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40</a:t>
            </a:fld>
            <a:endParaRPr lang="zh-CN" altLang="en-US"/>
          </a:p>
        </p:txBody>
      </p:sp>
    </p:spTree>
    <p:extLst>
      <p:ext uri="{BB962C8B-B14F-4D97-AF65-F5344CB8AC3E}">
        <p14:creationId xmlns:p14="http://schemas.microsoft.com/office/powerpoint/2010/main" val="3575751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41</a:t>
            </a:fld>
            <a:endParaRPr lang="zh-CN" altLang="en-US"/>
          </a:p>
        </p:txBody>
      </p:sp>
    </p:spTree>
    <p:extLst>
      <p:ext uri="{BB962C8B-B14F-4D97-AF65-F5344CB8AC3E}">
        <p14:creationId xmlns:p14="http://schemas.microsoft.com/office/powerpoint/2010/main" val="322063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最小有效惩罚权重的上限</a:t>
            </a:r>
          </a:p>
        </p:txBody>
      </p:sp>
      <p:sp>
        <p:nvSpPr>
          <p:cNvPr id="4" name="灯片编号占位符 3"/>
          <p:cNvSpPr>
            <a:spLocks noGrp="1"/>
          </p:cNvSpPr>
          <p:nvPr>
            <p:ph type="sldNum" sz="quarter" idx="5"/>
          </p:nvPr>
        </p:nvSpPr>
        <p:spPr/>
        <p:txBody>
          <a:bodyPr/>
          <a:lstStyle/>
          <a:p>
            <a:fld id="{BD836B6F-14B4-4120-BEBA-063A15FB1891}" type="slidenum">
              <a:rPr lang="zh-CN" altLang="en-US" smtClean="0"/>
              <a:t>15</a:t>
            </a:fld>
            <a:endParaRPr lang="zh-CN" altLang="en-US"/>
          </a:p>
        </p:txBody>
      </p:sp>
    </p:spTree>
    <p:extLst>
      <p:ext uri="{BB962C8B-B14F-4D97-AF65-F5344CB8AC3E}">
        <p14:creationId xmlns:p14="http://schemas.microsoft.com/office/powerpoint/2010/main" val="3901804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42</a:t>
            </a:fld>
            <a:endParaRPr lang="zh-CN" altLang="en-US"/>
          </a:p>
        </p:txBody>
      </p:sp>
    </p:spTree>
    <p:extLst>
      <p:ext uri="{BB962C8B-B14F-4D97-AF65-F5344CB8AC3E}">
        <p14:creationId xmlns:p14="http://schemas.microsoft.com/office/powerpoint/2010/main" val="3188337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44</a:t>
            </a:fld>
            <a:endParaRPr lang="zh-CN" altLang="en-US"/>
          </a:p>
        </p:txBody>
      </p:sp>
    </p:spTree>
    <p:extLst>
      <p:ext uri="{BB962C8B-B14F-4D97-AF65-F5344CB8AC3E}">
        <p14:creationId xmlns:p14="http://schemas.microsoft.com/office/powerpoint/2010/main" val="231136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18</a:t>
            </a:fld>
            <a:endParaRPr lang="zh-CN" altLang="en-US"/>
          </a:p>
        </p:txBody>
      </p:sp>
    </p:spTree>
    <p:extLst>
      <p:ext uri="{BB962C8B-B14F-4D97-AF65-F5344CB8AC3E}">
        <p14:creationId xmlns:p14="http://schemas.microsoft.com/office/powerpoint/2010/main" val="203178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22</a:t>
            </a:fld>
            <a:endParaRPr lang="zh-CN" altLang="en-US"/>
          </a:p>
        </p:txBody>
      </p:sp>
    </p:spTree>
    <p:extLst>
      <p:ext uri="{BB962C8B-B14F-4D97-AF65-F5344CB8AC3E}">
        <p14:creationId xmlns:p14="http://schemas.microsoft.com/office/powerpoint/2010/main" val="372561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23</a:t>
            </a:fld>
            <a:endParaRPr lang="zh-CN" altLang="en-US"/>
          </a:p>
        </p:txBody>
      </p:sp>
    </p:spTree>
    <p:extLst>
      <p:ext uri="{BB962C8B-B14F-4D97-AF65-F5344CB8AC3E}">
        <p14:creationId xmlns:p14="http://schemas.microsoft.com/office/powerpoint/2010/main" val="630551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24</a:t>
            </a:fld>
            <a:endParaRPr lang="zh-CN" altLang="en-US"/>
          </a:p>
        </p:txBody>
      </p:sp>
    </p:spTree>
    <p:extLst>
      <p:ext uri="{BB962C8B-B14F-4D97-AF65-F5344CB8AC3E}">
        <p14:creationId xmlns:p14="http://schemas.microsoft.com/office/powerpoint/2010/main" val="4196126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26</a:t>
            </a:fld>
            <a:endParaRPr lang="zh-CN" altLang="en-US"/>
          </a:p>
        </p:txBody>
      </p:sp>
    </p:spTree>
    <p:extLst>
      <p:ext uri="{BB962C8B-B14F-4D97-AF65-F5344CB8AC3E}">
        <p14:creationId xmlns:p14="http://schemas.microsoft.com/office/powerpoint/2010/main" val="1620329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27</a:t>
            </a:fld>
            <a:endParaRPr lang="zh-CN" altLang="en-US"/>
          </a:p>
        </p:txBody>
      </p:sp>
    </p:spTree>
    <p:extLst>
      <p:ext uri="{BB962C8B-B14F-4D97-AF65-F5344CB8AC3E}">
        <p14:creationId xmlns:p14="http://schemas.microsoft.com/office/powerpoint/2010/main" val="269254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28</a:t>
            </a:fld>
            <a:endParaRPr lang="zh-CN" altLang="en-US"/>
          </a:p>
        </p:txBody>
      </p:sp>
    </p:spTree>
    <p:extLst>
      <p:ext uri="{BB962C8B-B14F-4D97-AF65-F5344CB8AC3E}">
        <p14:creationId xmlns:p14="http://schemas.microsoft.com/office/powerpoint/2010/main" val="204155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2024/10/19</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2024/10/19</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31.png"/><Relationship Id="rId5" Type="http://schemas.openxmlformats.org/officeDocument/2006/relationships/image" Target="../media/image90.png"/><Relationship Id="rId10" Type="http://schemas.openxmlformats.org/officeDocument/2006/relationships/image" Target="../media/image30.png"/><Relationship Id="rId4" Type="http://schemas.openxmlformats.org/officeDocument/2006/relationships/image" Target="../media/image80.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11.png"/></Relationships>
</file>

<file path=ppt/slides/_rels/slide21.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0.png"/><Relationship Id="rId7" Type="http://schemas.openxmlformats.org/officeDocument/2006/relationships/image" Target="../media/image3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2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24.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0.png"/><Relationship Id="rId4" Type="http://schemas.openxmlformats.org/officeDocument/2006/relationships/image" Target="../media/image37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4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4" Type="http://schemas.openxmlformats.org/officeDocument/2006/relationships/image" Target="../media/image400.png"/><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399902" y="488398"/>
            <a:ext cx="9144000" cy="2010962"/>
          </a:xfrm>
        </p:spPr>
        <p:txBody>
          <a:bodyPr>
            <a:noAutofit/>
          </a:bodyPr>
          <a:lstStyle/>
          <a:p>
            <a:r>
              <a:rPr kumimoji="1" lang="en-US" altLang="zh-CN" sz="4000" dirty="0"/>
              <a:t>Exact and Sequential Penalty Weights in Quadratic Unconstrained Binary </a:t>
            </a:r>
            <a:r>
              <a:rPr kumimoji="1" lang="en-US" altLang="zh-CN" sz="4000" dirty="0" err="1"/>
              <a:t>Optimisation</a:t>
            </a:r>
            <a:r>
              <a:rPr kumimoji="1" lang="en-US" altLang="zh-CN" sz="4000" dirty="0"/>
              <a:t> with a Digital Annealer </a:t>
            </a:r>
            <a:endParaRPr kumimoji="1" lang="ja-JP" altLang="en-US" sz="4000"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9518469" y="6353469"/>
            <a:ext cx="2553725" cy="365126"/>
          </a:xfrm>
        </p:spPr>
        <p:txBody>
          <a:bodyPr>
            <a:normAutofit/>
          </a:bodyPr>
          <a:lstStyle/>
          <a:p>
            <a:r>
              <a:rPr lang="en-US" altLang="ja-JP" sz="1600" dirty="0"/>
              <a:t>M230641</a:t>
            </a:r>
            <a:r>
              <a:rPr kumimoji="1" lang="en-US" altLang="ja-JP" sz="1600" dirty="0"/>
              <a:t>	</a:t>
            </a:r>
            <a:r>
              <a:rPr kumimoji="1" lang="ja-JP" altLang="en-US" sz="1600" dirty="0"/>
              <a:t>劉　崇玖</a:t>
            </a:r>
          </a:p>
        </p:txBody>
      </p:sp>
      <p:sp>
        <p:nvSpPr>
          <p:cNvPr id="6" name="文本框 5">
            <a:extLst>
              <a:ext uri="{FF2B5EF4-FFF2-40B4-BE49-F238E27FC236}">
                <a16:creationId xmlns:a16="http://schemas.microsoft.com/office/drawing/2014/main" id="{4369A5FA-B2AD-736A-2457-631092DB70C6}"/>
              </a:ext>
            </a:extLst>
          </p:cNvPr>
          <p:cNvSpPr txBox="1"/>
          <p:nvPr/>
        </p:nvSpPr>
        <p:spPr>
          <a:xfrm>
            <a:off x="846907" y="3150326"/>
            <a:ext cx="11345093" cy="2769989"/>
          </a:xfrm>
          <a:prstGeom prst="rect">
            <a:avLst/>
          </a:prstGeom>
          <a:noFill/>
        </p:spPr>
        <p:txBody>
          <a:bodyPr wrap="square" rtlCol="0">
            <a:spAutoFit/>
          </a:bodyPr>
          <a:lstStyle/>
          <a:p>
            <a:r>
              <a:rPr lang="ja-JP" altLang="en-US" b="1" dirty="0"/>
              <a:t>著者</a:t>
            </a:r>
            <a:r>
              <a:rPr lang="ja-JP" altLang="en-US" dirty="0"/>
              <a:t>：</a:t>
            </a:r>
            <a:r>
              <a:rPr lang="en-US" altLang="zh-CN" sz="1800" b="0" i="0" dirty="0">
                <a:solidFill>
                  <a:srgbClr val="000000"/>
                </a:solidFill>
                <a:effectLst/>
                <a:latin typeface="LinLibertineT"/>
              </a:rPr>
              <a:t> </a:t>
            </a:r>
            <a:r>
              <a:rPr lang="en-US" altLang="zh-CN" sz="2000" b="0" i="0" dirty="0">
                <a:solidFill>
                  <a:srgbClr val="000000"/>
                </a:solidFill>
                <a:effectLst/>
                <a:latin typeface="LinLibertineT"/>
              </a:rPr>
              <a:t>Marcos Diez García</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dirty="0">
                <a:solidFill>
                  <a:srgbClr val="000000"/>
                </a:solidFill>
                <a:latin typeface="LinLibertineT"/>
              </a:rPr>
              <a:t>             </a:t>
            </a:r>
            <a:r>
              <a:rPr lang="en-US" altLang="zh-CN" sz="2000" b="0" i="0" dirty="0">
                <a:solidFill>
                  <a:srgbClr val="000000"/>
                </a:solidFill>
                <a:effectLst/>
                <a:latin typeface="LinLibertineT"/>
              </a:rPr>
              <a:t>Alberto </a:t>
            </a:r>
            <a:r>
              <a:rPr lang="en-US" altLang="zh-CN" sz="2000" b="0" i="0" dirty="0" err="1">
                <a:solidFill>
                  <a:srgbClr val="000000"/>
                </a:solidFill>
                <a:effectLst/>
                <a:latin typeface="LinLibertineT"/>
              </a:rPr>
              <a:t>Moraglio</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b="0" i="0" dirty="0">
                <a:solidFill>
                  <a:srgbClr val="000000"/>
                </a:solidFill>
                <a:effectLst/>
                <a:latin typeface="LinLibertineT"/>
              </a:rPr>
              <a:t>             Mayowa Ayodele</a:t>
            </a:r>
            <a:r>
              <a:rPr lang="en-US" altLang="zh-CN" sz="2000" dirty="0"/>
              <a:t> ( </a:t>
            </a:r>
            <a:r>
              <a:rPr lang="en-US" altLang="zh-CN" sz="2000" b="0" i="0" dirty="0">
                <a:solidFill>
                  <a:srgbClr val="000000"/>
                </a:solidFill>
                <a:effectLst/>
                <a:latin typeface="LinLibertineT"/>
              </a:rPr>
              <a:t>Fujitsu Research of Europe Ltd.  Slough, United Kingdom</a:t>
            </a:r>
            <a:r>
              <a:rPr lang="en-US" altLang="zh-CN" sz="2000" dirty="0"/>
              <a:t> )</a:t>
            </a:r>
          </a:p>
          <a:p>
            <a:br>
              <a:rPr lang="en-US" altLang="zh-CN" sz="2000" dirty="0"/>
            </a:br>
            <a:br>
              <a:rPr lang="en-US" altLang="zh-CN" dirty="0"/>
            </a:br>
            <a:endParaRPr lang="en-US" altLang="zh-CN" dirty="0"/>
          </a:p>
          <a:p>
            <a:r>
              <a:rPr lang="ja-JP" altLang="en-US" b="1" dirty="0"/>
              <a:t>出典</a:t>
            </a:r>
            <a:r>
              <a:rPr lang="ja-JP" altLang="en-US" dirty="0"/>
              <a:t>：</a:t>
            </a:r>
            <a:r>
              <a:rPr lang="en-US" altLang="ja-JP" sz="2000" dirty="0">
                <a:solidFill>
                  <a:srgbClr val="000000"/>
                </a:solidFill>
                <a:latin typeface="LinLibertineT"/>
              </a:rPr>
              <a:t>GECCO '22: Proceedings of the Genetic and Evolutionary Computation Conference Companion</a:t>
            </a:r>
            <a:endParaRPr lang="en-US" altLang="zh-CN" sz="2000" dirty="0">
              <a:solidFill>
                <a:srgbClr val="000000"/>
              </a:solidFill>
              <a:latin typeface="LinLibertineT"/>
            </a:endParaRPr>
          </a:p>
          <a:p>
            <a:r>
              <a:rPr lang="en-US" altLang="zh-CN" sz="2000" dirty="0">
                <a:solidFill>
                  <a:srgbClr val="000000"/>
                </a:solidFill>
                <a:latin typeface="LinLibertineT"/>
              </a:rPr>
              <a:t>            July 2022  Pages 184–187</a:t>
            </a:r>
            <a:br>
              <a:rPr lang="en-US" altLang="zh-CN" i="1" dirty="0">
                <a:solidFill>
                  <a:srgbClr val="242021"/>
                </a:solidFill>
                <a:latin typeface="HelveticaNeueLTStd-LtIt"/>
              </a:rPr>
            </a:br>
            <a:endParaRPr lang="zh-CN" altLang="en-US" i="1" dirty="0">
              <a:solidFill>
                <a:srgbClr val="242021"/>
              </a:solidFill>
              <a:latin typeface="HelveticaNeueLTStd-LtIt"/>
            </a:endParaRPr>
          </a:p>
        </p:txBody>
      </p:sp>
    </p:spTree>
    <p:extLst>
      <p:ext uri="{BB962C8B-B14F-4D97-AF65-F5344CB8AC3E}">
        <p14:creationId xmlns:p14="http://schemas.microsoft.com/office/powerpoint/2010/main" val="25680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3539430"/>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7" y="1603970"/>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7" y="1603970"/>
                <a:ext cx="2457724" cy="338554"/>
              </a:xfrm>
              <a:prstGeom prst="rect">
                <a:avLst/>
              </a:prstGeom>
              <a:blipFill>
                <a:blip r:embed="rId2"/>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4015540" y="1975634"/>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4015540" y="1975634"/>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860893" y="442799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860893" y="4427990"/>
                <a:ext cx="2457724" cy="338554"/>
              </a:xfrm>
              <a:prstGeom prst="rect">
                <a:avLst/>
              </a:prstGeom>
              <a:blipFill>
                <a:blip r:embed="rId4"/>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898836" y="4814797"/>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898836" y="4814797"/>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378289" y="193767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378289" y="1937675"/>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379731" y="1995391"/>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477157" y="4728476"/>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477157" y="4728476"/>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417740" y="4814797"/>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979543" y="2610336"/>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9062032" y="4556027"/>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765111" y="3251947"/>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FF0000"/>
                          </a:solidFill>
                          <a:latin typeface="Cambria Math" panose="02040503050406030204" pitchFamily="18" charset="0"/>
                          <a:ea typeface="Cambria Math" panose="02040503050406030204" pitchFamily="18" charset="0"/>
                        </a:rPr>
                        <m:t>𝑤</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765111" y="3251947"/>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269051" y="6249266"/>
                <a:ext cx="4816842" cy="523220"/>
              </a:xfrm>
              <a:prstGeom prst="rect">
                <a:avLst/>
              </a:prstGeom>
              <a:noFill/>
              <a:ln>
                <a:solidFill>
                  <a:schemeClr val="tx1"/>
                </a:solidFill>
              </a:ln>
            </p:spPr>
            <p:txBody>
              <a:bodyPr wrap="square">
                <a:spAutoFit/>
              </a:bodyPr>
              <a:lstStyle/>
              <a:p>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ja-JP" altLang="en-US" sz="1400" dirty="0"/>
                  <a:t>：ペナルティーの重み</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269051" y="6249266"/>
                <a:ext cx="4816842" cy="523220"/>
              </a:xfrm>
              <a:prstGeom prst="rect">
                <a:avLst/>
              </a:prstGeom>
              <a:blipFill>
                <a:blip r:embed="rId9"/>
                <a:stretch>
                  <a:fillRect l="-252"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0"/>
                          <a:stretch>
                            <a:fillRect l="-885" t="-1754" r="-405310"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4" name="组合 3">
            <a:extLst>
              <a:ext uri="{FF2B5EF4-FFF2-40B4-BE49-F238E27FC236}">
                <a16:creationId xmlns:a16="http://schemas.microsoft.com/office/drawing/2014/main" id="{28300E1C-CC76-60B8-D891-B17FF6EF2870}"/>
              </a:ext>
            </a:extLst>
          </p:cNvPr>
          <p:cNvGrpSpPr/>
          <p:nvPr/>
        </p:nvGrpSpPr>
        <p:grpSpPr>
          <a:xfrm>
            <a:off x="1137988" y="2007616"/>
            <a:ext cx="2649584" cy="1288868"/>
            <a:chOff x="1137988" y="2007616"/>
            <a:chExt cx="2649584" cy="1288868"/>
          </a:xfrm>
        </p:grpSpPr>
        <p:sp>
          <p:nvSpPr>
            <p:cNvPr id="53" name="矩形: 圆角 52">
              <a:extLst>
                <a:ext uri="{FF2B5EF4-FFF2-40B4-BE49-F238E27FC236}">
                  <a16:creationId xmlns:a16="http://schemas.microsoft.com/office/drawing/2014/main" id="{577DB4AB-66B9-E076-EBB0-F4F147B5338C}"/>
                </a:ext>
              </a:extLst>
            </p:cNvPr>
            <p:cNvSpPr/>
            <p:nvPr/>
          </p:nvSpPr>
          <p:spPr>
            <a:xfrm>
              <a:off x="1137988" y="2007616"/>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137988" y="2364034"/>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137988" y="27204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137988" y="3048235"/>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mc:AlternateContent xmlns:mc="http://schemas.openxmlformats.org/markup-compatibility/2006" xmlns:a14="http://schemas.microsoft.com/office/drawing/2010/main">
        <mc:Choice Requires="a14">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1"/>
                          <a:stretch>
                            <a:fillRect l="-885" t="-1754" r="-404425"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6" name="组合 5">
            <a:extLst>
              <a:ext uri="{FF2B5EF4-FFF2-40B4-BE49-F238E27FC236}">
                <a16:creationId xmlns:a16="http://schemas.microsoft.com/office/drawing/2014/main" id="{949B2A6C-30F9-8F12-7B05-164417D46E96}"/>
              </a:ext>
            </a:extLst>
          </p:cNvPr>
          <p:cNvGrpSpPr/>
          <p:nvPr/>
        </p:nvGrpSpPr>
        <p:grpSpPr>
          <a:xfrm>
            <a:off x="1200025" y="4696323"/>
            <a:ext cx="2437351" cy="1305749"/>
            <a:chOff x="1228894" y="4276183"/>
            <a:chExt cx="2437351" cy="1305749"/>
          </a:xfrm>
        </p:grpSpPr>
        <p:sp>
          <p:nvSpPr>
            <p:cNvPr id="59" name="矩形: 圆角 58">
              <a:extLst>
                <a:ext uri="{FF2B5EF4-FFF2-40B4-BE49-F238E27FC236}">
                  <a16:creationId xmlns:a16="http://schemas.microsoft.com/office/drawing/2014/main" id="{5536D013-5717-7E16-621B-2A1620E3A226}"/>
                </a:ext>
              </a:extLst>
            </p:cNvPr>
            <p:cNvSpPr/>
            <p:nvPr/>
          </p:nvSpPr>
          <p:spPr>
            <a:xfrm rot="5400000">
              <a:off x="76459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44090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13480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82479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7" name="文本框 6">
            <a:extLst>
              <a:ext uri="{FF2B5EF4-FFF2-40B4-BE49-F238E27FC236}">
                <a16:creationId xmlns:a16="http://schemas.microsoft.com/office/drawing/2014/main" id="{F11B80C6-78CD-FE87-BF9B-04F9C8DAB206}"/>
              </a:ext>
            </a:extLst>
          </p:cNvPr>
          <p:cNvSpPr txBox="1"/>
          <p:nvPr/>
        </p:nvSpPr>
        <p:spPr>
          <a:xfrm>
            <a:off x="4582693" y="2706884"/>
            <a:ext cx="902811" cy="307777"/>
          </a:xfrm>
          <a:prstGeom prst="rect">
            <a:avLst/>
          </a:prstGeom>
          <a:noFill/>
        </p:spPr>
        <p:txBody>
          <a:bodyPr wrap="none" rtlCol="0">
            <a:spAutoFit/>
          </a:bodyPr>
          <a:lstStyle/>
          <a:p>
            <a:r>
              <a:rPr lang="ja-JP" altLang="en-US" sz="1400" b="1" dirty="0"/>
              <a:t>等式制約</a:t>
            </a:r>
            <a:endParaRPr lang="zh-CN" altLang="en-US" sz="1400" b="1" dirty="0"/>
          </a:p>
        </p:txBody>
      </p:sp>
      <p:sp>
        <p:nvSpPr>
          <p:cNvPr id="8" name="文本框 7">
            <a:extLst>
              <a:ext uri="{FF2B5EF4-FFF2-40B4-BE49-F238E27FC236}">
                <a16:creationId xmlns:a16="http://schemas.microsoft.com/office/drawing/2014/main" id="{18B5CD86-E5A3-0282-3C1B-A0C5ECCD80A1}"/>
              </a:ext>
            </a:extLst>
          </p:cNvPr>
          <p:cNvSpPr txBox="1"/>
          <p:nvPr/>
        </p:nvSpPr>
        <p:spPr>
          <a:xfrm>
            <a:off x="4582692" y="5655962"/>
            <a:ext cx="902811" cy="307777"/>
          </a:xfrm>
          <a:prstGeom prst="rect">
            <a:avLst/>
          </a:prstGeom>
          <a:noFill/>
        </p:spPr>
        <p:txBody>
          <a:bodyPr wrap="none" rtlCol="0">
            <a:spAutoFit/>
          </a:bodyPr>
          <a:lstStyle/>
          <a:p>
            <a:r>
              <a:rPr lang="ja-JP" altLang="en-US" sz="1400" b="1" dirty="0"/>
              <a:t>等式制約</a:t>
            </a:r>
            <a:endParaRPr lang="zh-CN" altLang="en-US" sz="1400" b="1" dirty="0"/>
          </a:p>
        </p:txBody>
      </p:sp>
    </p:spTree>
    <p:extLst>
      <p:ext uri="{BB962C8B-B14F-4D97-AF65-F5344CB8AC3E}">
        <p14:creationId xmlns:p14="http://schemas.microsoft.com/office/powerpoint/2010/main" val="308452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B7D51B0-20EF-504F-BCDD-C113319F3F95}"/>
                  </a:ext>
                </a:extLst>
              </p:cNvPr>
              <p:cNvSpPr txBox="1"/>
              <p:nvPr/>
            </p:nvSpPr>
            <p:spPr>
              <a:xfrm>
                <a:off x="8495701" y="1481892"/>
                <a:ext cx="3478585" cy="867353"/>
              </a:xfrm>
              <a:prstGeom prst="rect">
                <a:avLst/>
              </a:prstGeom>
              <a:noFill/>
            </p:spPr>
            <p:txBody>
              <a:bodyPr wrap="square">
                <a:spAutoFit/>
              </a:bodyPr>
              <a:lstStyle/>
              <a:p>
                <a:r>
                  <a:rPr lang="ja-JP" altLang="en-US" sz="1400" dirty="0"/>
                  <a:t>バイナリ変数を定義する：</a:t>
                </a:r>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m:t>
                              </m:r>
                              <m:r>
                                <a:rPr lang="ja-JP" altLang="en-US" sz="1400" i="1">
                                  <a:latin typeface="Cambria Math" panose="02040503050406030204" pitchFamily="18" charset="0"/>
                                </a:rPr>
                                <m:t>　町</m:t>
                              </m:r>
                              <m:r>
                                <a:rPr lang="en-US" altLang="ja-JP" sz="1400" b="0" i="1" smtClean="0">
                                  <a:latin typeface="Cambria Math" panose="02040503050406030204" pitchFamily="18" charset="0"/>
                                </a:rPr>
                                <m:t>𝑖</m:t>
                              </m:r>
                              <m:r>
                                <a:rPr lang="ja-JP" altLang="en-US" sz="1400" i="1">
                                  <a:latin typeface="Cambria Math" panose="02040503050406030204" pitchFamily="18" charset="0"/>
                                </a:rPr>
                                <m:t>へ</m:t>
                              </m:r>
                              <m:r>
                                <a:rPr lang="en-US" altLang="ja-JP"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訪れる</m:t>
                              </m:r>
                            </m:e>
                            <m:e>
                              <m:r>
                                <a:rPr lang="en-US" altLang="zh-CN" sz="1400" b="0" i="1" smtClean="0">
                                  <a:latin typeface="Cambria Math" panose="02040503050406030204" pitchFamily="18" charset="0"/>
                                </a:rPr>
                                <m:t>0,</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訪れない</m:t>
                              </m:r>
                            </m:e>
                          </m:eqArr>
                        </m:e>
                      </m:d>
                    </m:oMath>
                  </m:oMathPara>
                </a14:m>
                <a:endParaRPr lang="en-US" altLang="zh-CN" sz="1400" dirty="0"/>
              </a:p>
            </p:txBody>
          </p:sp>
        </mc:Choice>
        <mc:Fallback xmlns="">
          <p:sp>
            <p:nvSpPr>
              <p:cNvPr id="5" name="文本框 4">
                <a:extLst>
                  <a:ext uri="{FF2B5EF4-FFF2-40B4-BE49-F238E27FC236}">
                    <a16:creationId xmlns:a16="http://schemas.microsoft.com/office/drawing/2014/main" id="{2B7D51B0-20EF-504F-BCDD-C113319F3F95}"/>
                  </a:ext>
                </a:extLst>
              </p:cNvPr>
              <p:cNvSpPr txBox="1">
                <a:spLocks noRot="1" noChangeAspect="1" noMove="1" noResize="1" noEditPoints="1" noAdjustHandles="1" noChangeArrowheads="1" noChangeShapeType="1" noTextEdit="1"/>
              </p:cNvSpPr>
              <p:nvPr/>
            </p:nvSpPr>
            <p:spPr>
              <a:xfrm>
                <a:off x="8495701" y="1481892"/>
                <a:ext cx="3478585" cy="867353"/>
              </a:xfrm>
              <a:prstGeom prst="rect">
                <a:avLst/>
              </a:prstGeom>
              <a:blipFill>
                <a:blip r:embed="rId2"/>
                <a:stretch>
                  <a:fillRect l="-526" t="-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13D677-CD6F-7C44-82D1-C396CF31EA8B}"/>
                  </a:ext>
                </a:extLst>
              </p:cNvPr>
              <p:cNvSpPr txBox="1"/>
              <p:nvPr/>
            </p:nvSpPr>
            <p:spPr>
              <a:xfrm>
                <a:off x="600364" y="1203346"/>
                <a:ext cx="6096000" cy="3657668"/>
              </a:xfrm>
              <a:prstGeom prst="rect">
                <a:avLst/>
              </a:prstGeom>
              <a:noFill/>
            </p:spPr>
            <p:txBody>
              <a:bodyPr wrap="square">
                <a:spAutoFit/>
              </a:bodyPr>
              <a:lstStyle/>
              <a:p>
                <a:r>
                  <a:rPr lang="en-US" altLang="ja-JP" sz="1400" dirty="0">
                    <a:solidFill>
                      <a:srgbClr val="374151"/>
                    </a:solidFill>
                    <a:latin typeface="Söhne"/>
                  </a:rPr>
                  <a:t>TSP</a:t>
                </a:r>
                <a:r>
                  <a:rPr lang="ja-JP" altLang="en-US" sz="1400" dirty="0">
                    <a:solidFill>
                      <a:srgbClr val="374151"/>
                    </a:solidFill>
                    <a:latin typeface="Söhne"/>
                  </a:rPr>
                  <a:t>：</a:t>
                </a:r>
                <a:endParaRPr lang="en-US" altLang="ja-JP" sz="1400" dirty="0">
                  <a:solidFill>
                    <a:srgbClr val="374151"/>
                  </a:solidFill>
                  <a:latin typeface="Söhne"/>
                </a:endParaRPr>
              </a:p>
              <a:p>
                <a:r>
                  <a:rPr lang="ja-JP" altLang="en-US" sz="1400" dirty="0">
                    <a:solidFill>
                      <a:srgbClr val="374151"/>
                    </a:solidFill>
                    <a:latin typeface="Söhne"/>
                  </a:rPr>
                  <a:t>目的関数：</a:t>
                </a:r>
                <a:endParaRPr lang="en-US" altLang="zh-CN" sz="1400" dirty="0">
                  <a:solidFill>
                    <a:srgbClr val="374151"/>
                  </a:solidFill>
                  <a:latin typeface="Söhne"/>
                </a:endParaRP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400" dirty="0"/>
              </a:p>
              <a:p>
                <a:endParaRPr lang="en-US" altLang="ja-JP" sz="1400" dirty="0"/>
              </a:p>
              <a:p>
                <a:r>
                  <a:rPr lang="ja-JP" altLang="en-US" sz="1400" dirty="0"/>
                  <a:t>制約条件：</a:t>
                </a:r>
                <a:endParaRPr lang="en-US" altLang="ja-JP" sz="1400" dirty="0"/>
              </a:p>
              <a:p>
                <a:r>
                  <a:rPr lang="ja-JP" altLang="en-US" sz="1400" dirty="0"/>
                  <a:t>①各町は</a:t>
                </a:r>
                <a:r>
                  <a:rPr lang="en-US" altLang="ja-JP" sz="1400" dirty="0"/>
                  <a:t>1</a:t>
                </a:r>
                <a:r>
                  <a:rPr lang="ja-JP" altLang="en-US" sz="1400" dirty="0"/>
                  <a:t>回しか訪れてはいけない</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oMath>
                  </m:oMathPara>
                </a14:m>
                <a:endParaRPr lang="en-US" altLang="zh-CN" sz="1400" dirty="0"/>
              </a:p>
              <a:p>
                <a:endParaRPr lang="en-US" altLang="ja-JP" sz="1400" u="sng" dirty="0"/>
              </a:p>
              <a:p>
                <a:r>
                  <a:rPr lang="ja-JP" altLang="en-US" sz="1400" dirty="0"/>
                  <a:t>②同じタイミングに複数の町に行く</a:t>
                </a:r>
                <a:endParaRPr lang="en-US" altLang="ja-JP" sz="1400" dirty="0"/>
              </a:p>
              <a:p>
                <a:r>
                  <a:rPr lang="ja-JP" altLang="en-US" sz="1400" dirty="0"/>
                  <a:t>　ことはできない</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r>
                        <a:rPr lang="ja-JP" altLang="en-US" sz="1400" i="1">
                          <a:latin typeface="Cambria Math" panose="02040503050406030204" pitchFamily="18" charset="0"/>
                        </a:rPr>
                        <m:t>　</m:t>
                      </m:r>
                    </m:oMath>
                  </m:oMathPara>
                </a14:m>
                <a:endParaRPr lang="en-US" altLang="zh-CN" sz="1400" dirty="0"/>
              </a:p>
            </p:txBody>
          </p:sp>
        </mc:Choice>
        <mc:Fallback xmlns="">
          <p:sp>
            <p:nvSpPr>
              <p:cNvPr id="8" name="文本框 7">
                <a:extLst>
                  <a:ext uri="{FF2B5EF4-FFF2-40B4-BE49-F238E27FC236}">
                    <a16:creationId xmlns:a16="http://schemas.microsoft.com/office/drawing/2014/main" id="{E213D677-CD6F-7C44-82D1-C396CF31EA8B}"/>
                  </a:ext>
                </a:extLst>
              </p:cNvPr>
              <p:cNvSpPr txBox="1">
                <a:spLocks noRot="1" noChangeAspect="1" noMove="1" noResize="1" noEditPoints="1" noAdjustHandles="1" noChangeArrowheads="1" noChangeShapeType="1" noTextEdit="1"/>
              </p:cNvSpPr>
              <p:nvPr/>
            </p:nvSpPr>
            <p:spPr>
              <a:xfrm>
                <a:off x="600364" y="1203346"/>
                <a:ext cx="6096000" cy="3657668"/>
              </a:xfrm>
              <a:prstGeom prst="rect">
                <a:avLst/>
              </a:prstGeom>
              <a:blipFill>
                <a:blip r:embed="rId3"/>
                <a:stretch>
                  <a:fillRect l="-300" t="-16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02DD526C-DFC2-2154-97FA-71D73141CB23}"/>
              </a:ext>
            </a:extLst>
          </p:cNvPr>
          <p:cNvGrpSpPr/>
          <p:nvPr/>
        </p:nvGrpSpPr>
        <p:grpSpPr>
          <a:xfrm>
            <a:off x="4639212" y="2772528"/>
            <a:ext cx="1698170" cy="408699"/>
            <a:chOff x="4397830" y="4607439"/>
            <a:chExt cx="1698170" cy="408699"/>
          </a:xfrm>
        </p:grpSpPr>
        <p:sp>
          <p:nvSpPr>
            <p:cNvPr id="10" name="箭头: 右 9">
              <a:extLst>
                <a:ext uri="{FF2B5EF4-FFF2-40B4-BE49-F238E27FC236}">
                  <a16:creationId xmlns:a16="http://schemas.microsoft.com/office/drawing/2014/main" id="{E03C88EE-58D7-5DB1-B898-04D74FF438FA}"/>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860713-404E-203A-91D5-E7DE967ECFF7}"/>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p:grpSp>
        <p:nvGrpSpPr>
          <p:cNvPr id="16" name="组合 15">
            <a:extLst>
              <a:ext uri="{FF2B5EF4-FFF2-40B4-BE49-F238E27FC236}">
                <a16:creationId xmlns:a16="http://schemas.microsoft.com/office/drawing/2014/main" id="{4A2C1CFB-9CAD-DBDC-DA8B-4A1E2A07A6B0}"/>
              </a:ext>
            </a:extLst>
          </p:cNvPr>
          <p:cNvGrpSpPr/>
          <p:nvPr/>
        </p:nvGrpSpPr>
        <p:grpSpPr>
          <a:xfrm>
            <a:off x="4639212" y="4304398"/>
            <a:ext cx="1698170" cy="408699"/>
            <a:chOff x="4397830" y="4607439"/>
            <a:chExt cx="1698170" cy="408699"/>
          </a:xfrm>
        </p:grpSpPr>
        <p:sp>
          <p:nvSpPr>
            <p:cNvPr id="18" name="箭头: 右 17">
              <a:extLst>
                <a:ext uri="{FF2B5EF4-FFF2-40B4-BE49-F238E27FC236}">
                  <a16:creationId xmlns:a16="http://schemas.microsoft.com/office/drawing/2014/main" id="{C7412FFE-7B52-C2D4-BBF5-15AC85C95D08}"/>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962FCBC-3F59-3FAB-D99B-73C5D9EEFDC1}"/>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6E07021-3707-1559-86E2-5A36F169201E}"/>
                  </a:ext>
                </a:extLst>
              </p:cNvPr>
              <p:cNvSpPr txBox="1"/>
              <p:nvPr/>
            </p:nvSpPr>
            <p:spPr>
              <a:xfrm>
                <a:off x="6271372" y="2681441"/>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4" name="文本框 23">
                <a:extLst>
                  <a:ext uri="{FF2B5EF4-FFF2-40B4-BE49-F238E27FC236}">
                    <a16:creationId xmlns:a16="http://schemas.microsoft.com/office/drawing/2014/main" id="{36E07021-3707-1559-86E2-5A36F169201E}"/>
                  </a:ext>
                </a:extLst>
              </p:cNvPr>
              <p:cNvSpPr txBox="1">
                <a:spLocks noRot="1" noChangeAspect="1" noMove="1" noResize="1" noEditPoints="1" noAdjustHandles="1" noChangeArrowheads="1" noChangeShapeType="1" noTextEdit="1"/>
              </p:cNvSpPr>
              <p:nvPr/>
            </p:nvSpPr>
            <p:spPr>
              <a:xfrm>
                <a:off x="6271372" y="2681441"/>
                <a:ext cx="1468351" cy="736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0813129-866F-429A-78DF-40E3F89CC683}"/>
                  </a:ext>
                </a:extLst>
              </p:cNvPr>
              <p:cNvSpPr txBox="1"/>
              <p:nvPr/>
            </p:nvSpPr>
            <p:spPr>
              <a:xfrm>
                <a:off x="6271372" y="414385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25" name="文本框 24">
                <a:extLst>
                  <a:ext uri="{FF2B5EF4-FFF2-40B4-BE49-F238E27FC236}">
                    <a16:creationId xmlns:a16="http://schemas.microsoft.com/office/drawing/2014/main" id="{80813129-866F-429A-78DF-40E3F89CC683}"/>
                  </a:ext>
                </a:extLst>
              </p:cNvPr>
              <p:cNvSpPr txBox="1">
                <a:spLocks noRot="1" noChangeAspect="1" noMove="1" noResize="1" noEditPoints="1" noAdjustHandles="1" noChangeArrowheads="1" noChangeShapeType="1" noTextEdit="1"/>
              </p:cNvSpPr>
              <p:nvPr/>
            </p:nvSpPr>
            <p:spPr>
              <a:xfrm>
                <a:off x="6271372" y="4143855"/>
                <a:ext cx="1468351" cy="736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578086" y="5320189"/>
                <a:ext cx="6118278" cy="1327992"/>
              </a:xfrm>
              <a:prstGeom prst="rect">
                <a:avLst/>
              </a:prstGeom>
              <a:noFill/>
            </p:spPr>
            <p:txBody>
              <a:bodyPr wrap="none" rtlCol="0">
                <a:spAutoFit/>
              </a:bodyPr>
              <a:lstStyle/>
              <a:p>
                <a:r>
                  <a:rPr lang="en-US" altLang="ja-JP" sz="1400" dirty="0">
                    <a:latin typeface="Söhne"/>
                  </a:rPr>
                  <a:t>TSP</a:t>
                </a:r>
                <a:r>
                  <a:rPr lang="ja-JP" altLang="en-US" sz="1400" dirty="0"/>
                  <a:t>の</a:t>
                </a:r>
                <a:r>
                  <a:rPr lang="en-US" altLang="ja-JP" sz="1400" dirty="0"/>
                  <a:t>QUBO</a:t>
                </a:r>
                <a:r>
                  <a:rPr lang="ja-JP" altLang="en-US" sz="1400" dirty="0"/>
                  <a:t>モデル：</a:t>
                </a:r>
                <a:endParaRPr lang="en-US" altLang="ja-JP" sz="1400" dirty="0"/>
              </a:p>
              <a:p>
                <a:r>
                  <a:rPr lang="ja-JP" altLang="en-US" sz="1400" dirty="0"/>
                  <a:t>　　目的関数　＋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t>制約条件</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r>
                        <a:rPr lang="en-US" altLang="zh-CN" sz="1400" b="0" i="1" smtClean="0">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𝑤</m:t>
                      </m:r>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578086" y="5320189"/>
                <a:ext cx="6118278" cy="1327992"/>
              </a:xfrm>
              <a:prstGeom prst="rect">
                <a:avLst/>
              </a:prstGeom>
              <a:blipFill>
                <a:blip r:embed="rId6"/>
                <a:stretch>
                  <a:fillRect l="-299" t="-917"/>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72CAC5B-8F3B-12F3-8CE4-D1AA27235501}"/>
              </a:ext>
            </a:extLst>
          </p:cNvPr>
          <p:cNvSpPr txBox="1"/>
          <p:nvPr/>
        </p:nvSpPr>
        <p:spPr>
          <a:xfrm>
            <a:off x="8417484" y="3494908"/>
            <a:ext cx="3578023" cy="738664"/>
          </a:xfrm>
          <a:prstGeom prst="rect">
            <a:avLst/>
          </a:prstGeom>
          <a:noFill/>
        </p:spPr>
        <p:txBody>
          <a:bodyPr wrap="square">
            <a:spAutoFit/>
          </a:bodyPr>
          <a:lstStyle/>
          <a:p>
            <a:r>
              <a:rPr lang="ja-JP" altLang="en-US" sz="1400" b="0" i="0" dirty="0">
                <a:solidFill>
                  <a:srgbClr val="374151"/>
                </a:solidFill>
                <a:effectLst/>
                <a:latin typeface="Söhne"/>
              </a:rPr>
              <a:t>それを目的関数に加えて実行</a:t>
            </a:r>
            <a:r>
              <a:rPr lang="ja-JP" altLang="en-US" sz="1400" dirty="0">
                <a:solidFill>
                  <a:srgbClr val="374151"/>
                </a:solidFill>
                <a:latin typeface="Söhne"/>
              </a:rPr>
              <a:t>不</a:t>
            </a:r>
            <a:r>
              <a:rPr lang="ja-JP" altLang="en-US" sz="1400" b="0" i="0" dirty="0">
                <a:solidFill>
                  <a:srgbClr val="374151"/>
                </a:solidFill>
                <a:effectLst/>
                <a:latin typeface="Söhne"/>
              </a:rPr>
              <a:t>可能な解</a:t>
            </a:r>
            <a:r>
              <a:rPr lang="ja-JP" altLang="en-US" sz="1400" dirty="0">
                <a:solidFill>
                  <a:srgbClr val="374151"/>
                </a:solidFill>
                <a:latin typeface="Söhne"/>
              </a:rPr>
              <a:t>（制約条件を破る解）</a:t>
            </a:r>
            <a:r>
              <a:rPr lang="ja-JP" altLang="en-US" sz="1400" b="0" i="0" dirty="0">
                <a:solidFill>
                  <a:srgbClr val="374151"/>
                </a:solidFill>
                <a:effectLst/>
                <a:latin typeface="Söhne"/>
              </a:rPr>
              <a:t>のコストを増加させる</a:t>
            </a:r>
            <a:endParaRPr lang="zh-CN" altLang="en-US" sz="1400" dirty="0"/>
          </a:p>
        </p:txBody>
      </p:sp>
      <p:sp>
        <p:nvSpPr>
          <p:cNvPr id="29" name="文本框 28">
            <a:extLst>
              <a:ext uri="{FF2B5EF4-FFF2-40B4-BE49-F238E27FC236}">
                <a16:creationId xmlns:a16="http://schemas.microsoft.com/office/drawing/2014/main" id="{A17885B4-8E1A-5070-378A-C996275680DA}"/>
              </a:ext>
            </a:extLst>
          </p:cNvPr>
          <p:cNvSpPr txBox="1"/>
          <p:nvPr/>
        </p:nvSpPr>
        <p:spPr>
          <a:xfrm>
            <a:off x="6696364" y="5984185"/>
            <a:ext cx="1800493" cy="307777"/>
          </a:xfrm>
          <a:prstGeom prst="rect">
            <a:avLst/>
          </a:prstGeom>
          <a:noFill/>
        </p:spPr>
        <p:txBody>
          <a:bodyPr wrap="none" rtlCol="0">
            <a:spAutoFit/>
          </a:bodyPr>
          <a:lstStyle/>
          <a:p>
            <a:r>
              <a:rPr lang="ja-JP" altLang="en-US" sz="1400" dirty="0"/>
              <a:t>全域的最小値を探す</a:t>
            </a:r>
            <a:endParaRPr lang="zh-CN" altLang="en-US" sz="1400" dirty="0"/>
          </a:p>
        </p:txBody>
      </p:sp>
      <p:grpSp>
        <p:nvGrpSpPr>
          <p:cNvPr id="2" name="组合 1">
            <a:extLst>
              <a:ext uri="{FF2B5EF4-FFF2-40B4-BE49-F238E27FC236}">
                <a16:creationId xmlns:a16="http://schemas.microsoft.com/office/drawing/2014/main" id="{033061CB-399B-B72C-CB6F-6CA7B67BD9A7}"/>
              </a:ext>
            </a:extLst>
          </p:cNvPr>
          <p:cNvGrpSpPr/>
          <p:nvPr/>
        </p:nvGrpSpPr>
        <p:grpSpPr>
          <a:xfrm>
            <a:off x="5685864" y="1405176"/>
            <a:ext cx="1743815" cy="758921"/>
            <a:chOff x="5724326" y="5590921"/>
            <a:chExt cx="2705396" cy="1177408"/>
          </a:xfrm>
        </p:grpSpPr>
        <p:grpSp>
          <p:nvGrpSpPr>
            <p:cNvPr id="3" name="组合 2">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3" name="组合 12">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21" name="椭圆 20">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2" name="文本框 7">
                      <a:extLst>
                        <a:ext uri="{FF2B5EF4-FFF2-40B4-BE49-F238E27FC236}">
                          <a16:creationId xmlns:a16="http://schemas.microsoft.com/office/drawing/2014/main" id="{D7391D58-563B-8E97-6BD4-C58B79E96B68}"/>
                        </a:ext>
                      </a:extLst>
                    </p:cNvPr>
                    <p:cNvSpPr txBox="1"/>
                    <p:nvPr/>
                  </p:nvSpPr>
                  <p:spPr>
                    <a:xfrm>
                      <a:off x="6888002" y="5950920"/>
                      <a:ext cx="30132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𝑖</m:t>
                            </m:r>
                          </m:oMath>
                        </m:oMathPara>
                      </a14:m>
                      <a:endParaRPr lang="zh-CN" altLang="en-US" sz="1400" dirty="0">
                        <a:solidFill>
                          <a:schemeClr val="bg1"/>
                        </a:solidFill>
                      </a:endParaRPr>
                    </a:p>
                  </p:txBody>
                </p:sp>
              </mc:Choice>
              <mc:Fallback xmlns="">
                <p:sp>
                  <p:nvSpPr>
                    <p:cNvPr id="22"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07777"/>
                    </a:xfrm>
                    <a:prstGeom prst="rect">
                      <a:avLst/>
                    </a:prstGeom>
                    <a:blipFill>
                      <a:blip r:embed="rId7"/>
                      <a:stretch>
                        <a:fillRect l="-9375" b="-40625"/>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9" name="椭圆 18">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0" name="文本框 9">
                      <a:extLst>
                        <a:ext uri="{FF2B5EF4-FFF2-40B4-BE49-F238E27FC236}">
                          <a16:creationId xmlns:a16="http://schemas.microsoft.com/office/drawing/2014/main" id="{EA568DD0-904B-D488-60D7-01A061A7C3ED}"/>
                        </a:ext>
                      </a:extLst>
                    </p:cNvPr>
                    <p:cNvSpPr txBox="1"/>
                    <p:nvPr/>
                  </p:nvSpPr>
                  <p:spPr>
                    <a:xfrm>
                      <a:off x="8381783" y="5893234"/>
                      <a:ext cx="39370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𝑗</m:t>
                            </m:r>
                          </m:oMath>
                        </m:oMathPara>
                      </a14:m>
                      <a:endParaRPr lang="en-US" altLang="zh-CN" sz="1400" b="0" dirty="0">
                        <a:solidFill>
                          <a:schemeClr val="bg1"/>
                        </a:solidFill>
                      </a:endParaRPr>
                    </a:p>
                  </p:txBody>
                </p:sp>
              </mc:Choice>
              <mc:Fallback xmlns="">
                <p:sp>
                  <p:nvSpPr>
                    <p:cNvPr id="2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07777"/>
                    </a:xfrm>
                    <a:prstGeom prst="rect">
                      <a:avLst/>
                    </a:prstGeom>
                    <a:blipFill>
                      <a:blip r:embed="rId8"/>
                      <a:stretch>
                        <a:fillRect l="-4762" b="-63636"/>
                      </a:stretch>
                    </a:blipFill>
                  </p:spPr>
                  <p:txBody>
                    <a:bodyPr/>
                    <a:lstStyle/>
                    <a:p>
                      <a:r>
                        <a:rPr lang="zh-CN" altLang="en-US">
                          <a:noFill/>
                        </a:rPr>
                        <a:t> </a:t>
                      </a:r>
                    </a:p>
                  </p:txBody>
                </p:sp>
              </mc:Fallback>
            </mc:AlternateContent>
          </p:grpSp>
          <p:cxnSp>
            <p:nvCxnSpPr>
              <p:cNvPr id="17" name="直接箭头连接符 16">
                <a:extLst>
                  <a:ext uri="{FF2B5EF4-FFF2-40B4-BE49-F238E27FC236}">
                    <a16:creationId xmlns:a16="http://schemas.microsoft.com/office/drawing/2014/main" id="{BD419272-F648-7657-6419-AA07E4E58E71}"/>
                  </a:ext>
                </a:extLst>
              </p:cNvPr>
              <p:cNvCxnSpPr>
                <a:cxnSpLocks/>
                <a:stCxn id="21" idx="6"/>
                <a:endCxn id="19"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19">
                  <a:extLst>
                    <a:ext uri="{FF2B5EF4-FFF2-40B4-BE49-F238E27FC236}">
                      <a16:creationId xmlns:a16="http://schemas.microsoft.com/office/drawing/2014/main" id="{5A6E4D12-6893-71AE-B665-5D7E932F2E29}"/>
                    </a:ext>
                  </a:extLst>
                </p:cNvPr>
                <p:cNvSpPr txBox="1"/>
                <p:nvPr/>
              </p:nvSpPr>
              <p:spPr>
                <a:xfrm>
                  <a:off x="6768082" y="5838243"/>
                  <a:ext cx="304955" cy="23275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oMath>
                    </m:oMathPara>
                  </a14:m>
                  <a:endParaRPr lang="zh-CN" altLang="en-US" sz="1400" dirty="0"/>
                </a:p>
              </p:txBody>
            </p:sp>
          </mc:Choice>
          <mc:Fallback xmlns="">
            <p:sp>
              <p:nvSpPr>
                <p:cNvPr id="7"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04955" cy="232756"/>
                </a:xfrm>
                <a:prstGeom prst="rect">
                  <a:avLst/>
                </a:prstGeom>
                <a:blipFill>
                  <a:blip r:embed="rId9"/>
                  <a:stretch>
                    <a:fillRect l="-31250" r="-56250" b="-95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20">
                  <a:extLst>
                    <a:ext uri="{FF2B5EF4-FFF2-40B4-BE49-F238E27FC236}">
                      <a16:creationId xmlns:a16="http://schemas.microsoft.com/office/drawing/2014/main" id="{03C09047-2BBD-895C-343A-7B1F0DB12F5B}"/>
                    </a:ext>
                  </a:extLst>
                </p:cNvPr>
                <p:cNvSpPr txBox="1"/>
                <p:nvPr/>
              </p:nvSpPr>
              <p:spPr>
                <a:xfrm>
                  <a:off x="5724326" y="6245109"/>
                  <a:ext cx="543739"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𝑡</m:t>
                        </m:r>
                      </m:oMath>
                    </m:oMathPara>
                  </a14:m>
                  <a:endParaRPr lang="en-US" altLang="ja-JP" sz="1400" dirty="0"/>
                </a:p>
                <a:p>
                  <a:r>
                    <a:rPr lang="ja-JP" altLang="en-US" sz="1400" dirty="0"/>
                    <a:t>番目</a:t>
                  </a:r>
                  <a:endParaRPr lang="zh-CN" altLang="en-US" sz="1400" dirty="0"/>
                </a:p>
              </p:txBody>
            </p:sp>
          </mc:Choice>
          <mc:Fallback xmlns="">
            <p:sp>
              <p:nvSpPr>
                <p:cNvPr id="9"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543739" cy="523220"/>
                </a:xfrm>
                <a:prstGeom prst="rect">
                  <a:avLst/>
                </a:prstGeom>
                <a:blipFill>
                  <a:blip r:embed="rId10"/>
                  <a:stretch>
                    <a:fillRect l="-5263" r="-59649" b="-7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23">
                  <a:extLst>
                    <a:ext uri="{FF2B5EF4-FFF2-40B4-BE49-F238E27FC236}">
                      <a16:creationId xmlns:a16="http://schemas.microsoft.com/office/drawing/2014/main" id="{F1312DFC-717B-AA48-8E0F-91A5BA124494}"/>
                    </a:ext>
                  </a:extLst>
                </p:cNvPr>
                <p:cNvSpPr txBox="1"/>
                <p:nvPr/>
              </p:nvSpPr>
              <p:spPr>
                <a:xfrm>
                  <a:off x="7397966" y="6245109"/>
                  <a:ext cx="103175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d>
                          <m:dPr>
                            <m:ctrlPr>
                              <a:rPr lang="en-US" altLang="ja-JP" sz="1400" b="0" i="1" smtClean="0">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r>
                          <a:rPr lang="en-US" altLang="ja-JP" sz="1400" b="0" i="1" smtClean="0">
                            <a:latin typeface="Cambria Math" panose="02040503050406030204" pitchFamily="18" charset="0"/>
                          </a:rPr>
                          <m:t>%4</m:t>
                        </m:r>
                      </m:oMath>
                    </m:oMathPara>
                  </a14:m>
                  <a:endParaRPr lang="en-US" altLang="ja-JP" sz="1400" dirty="0"/>
                </a:p>
                <a:p>
                  <a:pPr algn="ctr"/>
                  <a:r>
                    <a:rPr lang="ja-JP" altLang="en-US" sz="1400" dirty="0"/>
                    <a:t>番目</a:t>
                  </a:r>
                  <a:endParaRPr lang="zh-CN" altLang="en-US" sz="1400" dirty="0"/>
                </a:p>
              </p:txBody>
            </p:sp>
          </mc:Choice>
          <mc:Fallback xmlns="">
            <p:sp>
              <p:nvSpPr>
                <p:cNvPr id="11"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397966" y="6245109"/>
                  <a:ext cx="1031756" cy="523220"/>
                </a:xfrm>
                <a:prstGeom prst="rect">
                  <a:avLst/>
                </a:prstGeom>
                <a:blipFill>
                  <a:blip r:embed="rId11"/>
                  <a:stretch>
                    <a:fillRect r="-41284" b="-7272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1535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71077"/>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600364" y="3709526"/>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en-US" altLang="ja-JP" sz="1600" dirty="0"/>
                  <a:t>*</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600364" y="3709526"/>
                <a:ext cx="7496348" cy="1753685"/>
              </a:xfrm>
              <a:prstGeom prst="rect">
                <a:avLst/>
              </a:prstGeom>
              <a:blipFill>
                <a:blip r:embed="rId2"/>
                <a:stretch>
                  <a:fillRect l="-407" t="-104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8B1332-1C28-F886-7716-4B54A1365070}"/>
              </a:ext>
            </a:extLst>
          </p:cNvPr>
          <p:cNvSpPr txBox="1"/>
          <p:nvPr/>
        </p:nvSpPr>
        <p:spPr>
          <a:xfrm>
            <a:off x="7999040" y="4571835"/>
            <a:ext cx="4319452" cy="526588"/>
          </a:xfrm>
          <a:prstGeom prst="rect">
            <a:avLst/>
          </a:prstGeom>
          <a:noFill/>
        </p:spPr>
        <p:txBody>
          <a:bodyPr wrap="square">
            <a:spAutoFit/>
          </a:bodyPr>
          <a:lstStyle/>
          <a:p>
            <a:r>
              <a:rPr lang="ja-JP" altLang="en-US" sz="1400" b="0" i="0" dirty="0">
                <a:solidFill>
                  <a:srgbClr val="374151"/>
                </a:solidFill>
                <a:effectLst/>
                <a:latin typeface="Söhne"/>
              </a:rPr>
              <a:t>ペナルティー法は主要な課題：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ペナルティー項の重みづけが常に明確でないこと</a:t>
            </a:r>
            <a:endParaRPr lang="zh-CN" altLang="en-US" sz="1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78ECB4C-A471-C2E4-22B1-E6A9FF58D32A}"/>
                  </a:ext>
                </a:extLst>
              </p:cNvPr>
              <p:cNvSpPr txBox="1"/>
              <p:nvPr/>
            </p:nvSpPr>
            <p:spPr>
              <a:xfrm>
                <a:off x="766354" y="5484963"/>
                <a:ext cx="7521226" cy="1569660"/>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t>大き過ぎる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：実行可能解と実行不可能解の差が大きくて（</a:t>
                </a:r>
                <a:r>
                  <a:rPr lang="en-US" altLang="ja-JP" sz="1600" dirty="0"/>
                  <a:t> large jumps </a:t>
                </a:r>
                <a:r>
                  <a:rPr lang="ja-JP" altLang="en-US" sz="1600" dirty="0"/>
                  <a:t>）、</a:t>
                </a:r>
                <a:endParaRPr lang="en-US" altLang="ja-JP" sz="1600" dirty="0"/>
              </a:p>
              <a:p>
                <a:r>
                  <a:rPr lang="ja-JP" altLang="en-US" sz="1600" dirty="0"/>
                  <a:t>　　　　　　　ソルバーに悪影響を与える</a:t>
                </a:r>
                <a:endParaRPr lang="en-US" altLang="ja-JP" sz="1600" dirty="0"/>
              </a:p>
              <a:p>
                <a:endParaRPr lang="en-US" altLang="zh-CN" sz="1600" dirty="0"/>
              </a:p>
              <a:p>
                <a:pPr marL="285750" indent="-285750">
                  <a:buFont typeface="Arial" panose="020B0604020202020204" pitchFamily="34" charset="0"/>
                  <a:buChar char="•"/>
                </a:pPr>
                <a:r>
                  <a:rPr lang="ja-JP" altLang="en-US" sz="1600" dirty="0"/>
                  <a:t>小さ過ぎる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：全域的最小値は実行不可能解になってしまう</a:t>
                </a:r>
                <a:endParaRPr lang="en-US" altLang="ja-JP" sz="1600" dirty="0"/>
              </a:p>
              <a:p>
                <a:r>
                  <a:rPr lang="ja-JP" altLang="en-US" sz="1600" dirty="0"/>
                  <a:t>　　　　　　（ペナルティー重みが足りない）</a:t>
                </a:r>
                <a:endParaRPr lang="en-US" altLang="zh-CN" sz="1600" dirty="0"/>
              </a:p>
              <a:p>
                <a:endParaRPr lang="zh-CN" altLang="en-US" sz="1600" dirty="0"/>
              </a:p>
            </p:txBody>
          </p:sp>
        </mc:Choice>
        <mc:Fallback xmlns="">
          <p:sp>
            <p:nvSpPr>
              <p:cNvPr id="7" name="文本框 6">
                <a:extLst>
                  <a:ext uri="{FF2B5EF4-FFF2-40B4-BE49-F238E27FC236}">
                    <a16:creationId xmlns:a16="http://schemas.microsoft.com/office/drawing/2014/main" id="{278ECB4C-A471-C2E4-22B1-E6A9FF58D32A}"/>
                  </a:ext>
                </a:extLst>
              </p:cNvPr>
              <p:cNvSpPr txBox="1">
                <a:spLocks noRot="1" noChangeAspect="1" noMove="1" noResize="1" noEditPoints="1" noAdjustHandles="1" noChangeArrowheads="1" noChangeShapeType="1" noTextEdit="1"/>
              </p:cNvSpPr>
              <p:nvPr/>
            </p:nvSpPr>
            <p:spPr>
              <a:xfrm>
                <a:off x="766354" y="5484963"/>
                <a:ext cx="7521226" cy="1569660"/>
              </a:xfrm>
              <a:prstGeom prst="rect">
                <a:avLst/>
              </a:prstGeom>
              <a:blipFill>
                <a:blip r:embed="rId3"/>
                <a:stretch>
                  <a:fillRect l="-324" t="-1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6B4D295-DA95-C8F4-6F90-1677B5922F13}"/>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2EB9D5BA-3EFA-495D-F4A0-FD7C36321096}"/>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DBDDF2A9-5B9E-EB9D-1C1A-E181F203CC93}"/>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6535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A00924-E9EF-30B8-B149-C88B6B529E32}"/>
                  </a:ext>
                </a:extLst>
              </p:cNvPr>
              <p:cNvSpPr txBox="1"/>
              <p:nvPr/>
            </p:nvSpPr>
            <p:spPr>
              <a:xfrm>
                <a:off x="535313" y="1879266"/>
                <a:ext cx="11121373" cy="3693319"/>
              </a:xfrm>
              <a:prstGeom prst="rect">
                <a:avLst/>
              </a:prstGeom>
              <a:noFill/>
            </p:spPr>
            <p:txBody>
              <a:bodyPr wrap="square">
                <a:spAutoFit/>
              </a:bodyPr>
              <a:lstStyle/>
              <a:p>
                <a:r>
                  <a:rPr lang="ja-JP" altLang="en-US" sz="1800" b="0" dirty="0">
                    <a:solidFill>
                      <a:schemeClr val="tx1"/>
                    </a:solidFill>
                    <a:ea typeface="Cambria Math" panose="02040503050406030204" pitchFamily="18" charset="0"/>
                  </a:rPr>
                  <a:t>通常</a:t>
                </a:r>
                <a14:m>
                  <m:oMath xmlns:m="http://schemas.openxmlformats.org/officeDocument/2006/math">
                    <m:r>
                      <a:rPr lang="en-US" altLang="ja-JP" sz="1800" b="0" i="1" smtClean="0">
                        <a:solidFill>
                          <a:srgbClr val="FF0000"/>
                        </a:solidFill>
                        <a:latin typeface="Cambria Math" panose="02040503050406030204" pitchFamily="18" charset="0"/>
                        <a:ea typeface="Cambria Math" panose="02040503050406030204" pitchFamily="18" charset="0"/>
                      </a:rPr>
                      <m:t>𝑤</m:t>
                    </m:r>
                  </m:oMath>
                </a14:m>
                <a:r>
                  <a:rPr lang="ja-JP" altLang="en-US" dirty="0">
                    <a:solidFill>
                      <a:schemeClr val="tx1"/>
                    </a:solidFill>
                  </a:rPr>
                  <a:t>を設定する二つの方法：</a:t>
                </a:r>
                <a:endParaRPr lang="en-US" altLang="ja-JP" dirty="0">
                  <a:solidFill>
                    <a:schemeClr val="tx1"/>
                  </a:solidFill>
                </a:endParaRPr>
              </a:p>
              <a:p>
                <a:endParaRPr lang="en-US" altLang="ja-JP" dirty="0">
                  <a:solidFill>
                    <a:schemeClr val="tx1"/>
                  </a:solidFill>
                </a:endParaRPr>
              </a:p>
              <a:p>
                <a:endParaRPr lang="en-US" altLang="zh-CN" dirty="0"/>
              </a:p>
              <a:p>
                <a:pPr marL="285750" indent="-285750">
                  <a:buFont typeface="Arial" panose="020B0604020202020204" pitchFamily="34" charset="0"/>
                  <a:buChar char="•"/>
                </a:pPr>
                <a:r>
                  <a:rPr lang="en-US" altLang="zh-CN" b="1" dirty="0"/>
                  <a:t>Exact</a:t>
                </a:r>
                <a:r>
                  <a:rPr lang="en-US" altLang="zh-CN" dirty="0"/>
                  <a:t> penalty method</a:t>
                </a:r>
              </a:p>
              <a:p>
                <a:pPr marL="285750" indent="-285750">
                  <a:buFont typeface="Arial" panose="020B0604020202020204" pitchFamily="34" charset="0"/>
                  <a:buChar char="•"/>
                </a:pPr>
                <a:endParaRPr lang="en-US" altLang="zh-CN" dirty="0"/>
              </a:p>
              <a:p>
                <a:r>
                  <a:rPr lang="ja-JP" altLang="en-US" dirty="0"/>
                  <a:t>　</a:t>
                </a:r>
                <a:r>
                  <a:rPr lang="en-US" altLang="ja-JP" dirty="0"/>
                  <a:t>CCO</a:t>
                </a:r>
                <a:r>
                  <a:rPr lang="ja-JP" altLang="en-US" dirty="0"/>
                  <a:t>問題の目的関数と制約条件を分析し問題の理論上界を利用して、ある</a:t>
                </a:r>
                <a14:m>
                  <m:oMath xmlns:m="http://schemas.openxmlformats.org/officeDocument/2006/math">
                    <m:r>
                      <a:rPr lang="en-US" altLang="ja-JP" b="0" i="1" smtClean="0">
                        <a:latin typeface="Cambria Math" panose="02040503050406030204" pitchFamily="18" charset="0"/>
                      </a:rPr>
                      <m:t>𝑤</m:t>
                    </m:r>
                  </m:oMath>
                </a14:m>
                <a:r>
                  <a:rPr lang="ja-JP" altLang="en-US" dirty="0"/>
                  <a:t>を求めて</a:t>
                </a:r>
                <a:endParaRPr lang="en-US" altLang="ja-JP" dirty="0"/>
              </a:p>
              <a:p>
                <a:r>
                  <a:rPr lang="ja-JP" altLang="en-US" dirty="0"/>
                  <a:t>　得られた</a:t>
                </a:r>
                <a14:m>
                  <m:oMath xmlns:m="http://schemas.openxmlformats.org/officeDocument/2006/math">
                    <m:r>
                      <a:rPr lang="en-US" altLang="ja-JP" b="0" i="1" smtClean="0">
                        <a:latin typeface="Cambria Math" panose="02040503050406030204" pitchFamily="18" charset="0"/>
                      </a:rPr>
                      <m:t>𝑤</m:t>
                    </m:r>
                  </m:oMath>
                </a14:m>
                <a:r>
                  <a:rPr lang="ja-JP" altLang="en-US" dirty="0"/>
                  <a:t>は　元の</a:t>
                </a:r>
                <a:r>
                  <a:rPr lang="en-US" altLang="ja-JP" b="1" dirty="0"/>
                  <a:t>CCO</a:t>
                </a:r>
                <a:r>
                  <a:rPr lang="ja-JP" altLang="en-US" b="1" dirty="0"/>
                  <a:t>問題の最適解　</a:t>
                </a:r>
                <a:r>
                  <a:rPr lang="ja-JP" altLang="en-US" dirty="0"/>
                  <a:t>と　変換された</a:t>
                </a:r>
                <a:r>
                  <a:rPr lang="en-US" altLang="ja-JP" b="1" dirty="0"/>
                  <a:t>QUBO</a:t>
                </a:r>
                <a:r>
                  <a:rPr lang="ja-JP" altLang="en-US" b="1" dirty="0"/>
                  <a:t>問題の全域的最小値　</a:t>
                </a:r>
                <a:r>
                  <a:rPr lang="ja-JP" altLang="en-US" dirty="0"/>
                  <a:t>が一致することが保証してくれる</a:t>
                </a:r>
                <a:endParaRPr lang="en-US" altLang="ja-JP" dirty="0"/>
              </a:p>
              <a:p>
                <a:endParaRPr lang="en-US" altLang="ja-JP" dirty="0"/>
              </a:p>
              <a:p>
                <a:r>
                  <a:rPr lang="ja-JP" altLang="en-US" dirty="0"/>
                  <a:t>　</a:t>
                </a:r>
                <a:endParaRPr lang="en-US" altLang="ja-JP" dirty="0"/>
              </a:p>
              <a:p>
                <a:pPr marL="285750" indent="-285750">
                  <a:buClr>
                    <a:schemeClr val="tx1"/>
                  </a:buClr>
                  <a:buFont typeface="Wingdings" panose="05000000000000000000" pitchFamily="2" charset="2"/>
                  <a:buChar char="Ø"/>
                </a:pPr>
                <a14:m>
                  <m:oMath xmlns:m="http://schemas.openxmlformats.org/officeDocument/2006/math">
                    <m:r>
                      <a:rPr lang="en-US" altLang="ja-JP" b="0" i="1" smtClean="0">
                        <a:solidFill>
                          <a:srgbClr val="FF0000"/>
                        </a:solidFill>
                        <a:latin typeface="Cambria Math" panose="02040503050406030204" pitchFamily="18" charset="0"/>
                      </a:rPr>
                      <m:t>𝑤</m:t>
                    </m:r>
                  </m:oMath>
                </a14:m>
                <a:r>
                  <a:rPr lang="ja-JP" altLang="en-US" dirty="0"/>
                  <a:t>が大きい</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計算が複雑で数学的な構造に依存、適用範囲は単一の問題クラスに制限している</a:t>
                </a:r>
                <a:endParaRPr lang="en-US" altLang="zh-CN" dirty="0"/>
              </a:p>
            </p:txBody>
          </p:sp>
        </mc:Choice>
        <mc:Fallback xmlns="">
          <p:sp>
            <p:nvSpPr>
              <p:cNvPr id="8" name="文本框 7">
                <a:extLst>
                  <a:ext uri="{FF2B5EF4-FFF2-40B4-BE49-F238E27FC236}">
                    <a16:creationId xmlns:a16="http://schemas.microsoft.com/office/drawing/2014/main" id="{E4A00924-E9EF-30B8-B149-C88B6B529E32}"/>
                  </a:ext>
                </a:extLst>
              </p:cNvPr>
              <p:cNvSpPr txBox="1">
                <a:spLocks noRot="1" noChangeAspect="1" noMove="1" noResize="1" noEditPoints="1" noAdjustHandles="1" noChangeArrowheads="1" noChangeShapeType="1" noTextEdit="1"/>
              </p:cNvSpPr>
              <p:nvPr/>
            </p:nvSpPr>
            <p:spPr>
              <a:xfrm>
                <a:off x="535313" y="1879266"/>
                <a:ext cx="11121373" cy="3693319"/>
              </a:xfrm>
              <a:prstGeom prst="rect">
                <a:avLst/>
              </a:prstGeom>
              <a:blipFill>
                <a:blip r:embed="rId2"/>
                <a:stretch>
                  <a:fillRect l="-493" t="-1485" r="-55" b="-1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606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8" name="文本框 7">
            <a:extLst>
              <a:ext uri="{FF2B5EF4-FFF2-40B4-BE49-F238E27FC236}">
                <a16:creationId xmlns:a16="http://schemas.microsoft.com/office/drawing/2014/main" id="{E4A00924-E9EF-30B8-B149-C88B6B529E32}"/>
              </a:ext>
            </a:extLst>
          </p:cNvPr>
          <p:cNvSpPr txBox="1"/>
          <p:nvPr/>
        </p:nvSpPr>
        <p:spPr>
          <a:xfrm>
            <a:off x="600364" y="1116043"/>
            <a:ext cx="11121373" cy="2862322"/>
          </a:xfrm>
          <a:prstGeom prst="rect">
            <a:avLst/>
          </a:prstGeom>
          <a:noFill/>
        </p:spPr>
        <p:txBody>
          <a:bodyPr wrap="square">
            <a:spAutoFit/>
          </a:bodyPr>
          <a:lstStyle/>
          <a:p>
            <a:pPr marL="285750" indent="-285750">
              <a:buFont typeface="Arial" panose="020B0604020202020204" pitchFamily="34" charset="0"/>
              <a:buChar char="•"/>
            </a:pPr>
            <a:r>
              <a:rPr lang="en-US" altLang="zh-CN" b="1" dirty="0"/>
              <a:t>Sequential</a:t>
            </a:r>
            <a:r>
              <a:rPr lang="en-US" altLang="zh-CN" dirty="0"/>
              <a:t> penalty method</a:t>
            </a:r>
          </a:p>
          <a:p>
            <a:pPr marL="285750" indent="-285750">
              <a:buFont typeface="Arial" panose="020B0604020202020204" pitchFamily="34" charset="0"/>
              <a:buChar char="•"/>
            </a:pPr>
            <a:endParaRPr lang="en-US" altLang="zh-CN" dirty="0"/>
          </a:p>
          <a:p>
            <a:r>
              <a:rPr lang="ja-JP" altLang="en-US" dirty="0"/>
              <a:t>　小さなペナルティー重みから変換された</a:t>
            </a:r>
            <a:r>
              <a:rPr lang="en-US" altLang="ja-JP" dirty="0"/>
              <a:t>QUBO</a:t>
            </a:r>
            <a:r>
              <a:rPr lang="ja-JP" altLang="en-US" dirty="0"/>
              <a:t>問題（制約なし）を解決し、徐々ににその重みを増加させ、新しい重みで問題を解決して</a:t>
            </a:r>
            <a:endParaRPr lang="en-US" altLang="ja-JP" dirty="0"/>
          </a:p>
          <a:p>
            <a:r>
              <a:rPr lang="ja-JP" altLang="en-US" dirty="0"/>
              <a:t>　実行可能解（最適解ではないかもしれない）を得るまで繰り返し、それが元の制約問題（</a:t>
            </a:r>
            <a:r>
              <a:rPr lang="en-US" altLang="ja-JP" dirty="0"/>
              <a:t>CCO</a:t>
            </a:r>
            <a:r>
              <a:rPr lang="ja-JP" altLang="en-US" dirty="0"/>
              <a:t>）の解にする</a:t>
            </a:r>
            <a:endParaRPr lang="en-US" altLang="ja-JP" dirty="0"/>
          </a:p>
          <a:p>
            <a:r>
              <a:rPr lang="ja-JP" altLang="en-US" dirty="0"/>
              <a:t>　</a:t>
            </a:r>
            <a:endParaRPr lang="en-US" altLang="ja-JP" dirty="0"/>
          </a:p>
          <a:p>
            <a:pPr marL="285750" indent="-285750">
              <a:buFont typeface="Wingdings" panose="05000000000000000000" pitchFamily="2" charset="2"/>
              <a:buChar char="Ø"/>
            </a:pPr>
            <a:r>
              <a:rPr lang="ja-JP" altLang="en-US" dirty="0"/>
              <a:t>小さい問題に制限（変数の個数＜</a:t>
            </a:r>
            <a:r>
              <a:rPr lang="en-US" altLang="ja-JP" dirty="0"/>
              <a:t>1000</a:t>
            </a:r>
            <a:r>
              <a:rPr lang="ja-JP"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ペナルティー重みの</a:t>
            </a:r>
            <a:r>
              <a:rPr lang="ja-JP" altLang="en-US" b="1" dirty="0"/>
              <a:t>初期値</a:t>
            </a:r>
            <a:r>
              <a:rPr lang="ja-JP" altLang="en-US" dirty="0"/>
              <a:t>と重みの</a:t>
            </a:r>
            <a:r>
              <a:rPr lang="ja-JP" altLang="en-US" b="1" dirty="0"/>
              <a:t>増加率</a:t>
            </a:r>
            <a:r>
              <a:rPr lang="ja-JP" altLang="en-US" dirty="0"/>
              <a:t>は成功に関わる</a:t>
            </a:r>
            <a:endParaRPr lang="en-US" altLang="ja-JP" dirty="0"/>
          </a:p>
        </p:txBody>
      </p:sp>
      <p:sp>
        <p:nvSpPr>
          <p:cNvPr id="3" name="文本框 2">
            <a:extLst>
              <a:ext uri="{FF2B5EF4-FFF2-40B4-BE49-F238E27FC236}">
                <a16:creationId xmlns:a16="http://schemas.microsoft.com/office/drawing/2014/main" id="{558B051D-8234-7543-4628-544936CA20F3}"/>
              </a:ext>
            </a:extLst>
          </p:cNvPr>
          <p:cNvSpPr txBox="1"/>
          <p:nvPr/>
        </p:nvSpPr>
        <p:spPr>
          <a:xfrm>
            <a:off x="7963204" y="5029952"/>
            <a:ext cx="3489094" cy="1477328"/>
          </a:xfrm>
          <a:prstGeom prst="rect">
            <a:avLst/>
          </a:prstGeom>
          <a:noFill/>
        </p:spPr>
        <p:txBody>
          <a:bodyPr wrap="square">
            <a:spAutoFit/>
          </a:bodyPr>
          <a:lstStyle/>
          <a:p>
            <a:r>
              <a:rPr lang="ja-JP" altLang="en-US" dirty="0"/>
              <a:t>ペナルティーの重みは問題ごとに手動で選択されることが多く、</a:t>
            </a:r>
            <a:endParaRPr lang="en-US" altLang="ja-JP" dirty="0"/>
          </a:p>
          <a:p>
            <a:endParaRPr lang="en-US" altLang="ja-JP" dirty="0"/>
          </a:p>
          <a:p>
            <a:r>
              <a:rPr lang="ja-JP" altLang="en-US" dirty="0"/>
              <a:t>試行錯誤によって選択されることもある</a:t>
            </a:r>
            <a:endParaRPr lang="zh-CN" altLang="en-US" dirty="0"/>
          </a:p>
        </p:txBody>
      </p:sp>
      <p:sp>
        <p:nvSpPr>
          <p:cNvPr id="7" name="文本框 6">
            <a:extLst>
              <a:ext uri="{FF2B5EF4-FFF2-40B4-BE49-F238E27FC236}">
                <a16:creationId xmlns:a16="http://schemas.microsoft.com/office/drawing/2014/main" id="{19ED9F54-F588-8AAE-4EE1-FAE51A103524}"/>
              </a:ext>
            </a:extLst>
          </p:cNvPr>
          <p:cNvSpPr txBox="1"/>
          <p:nvPr/>
        </p:nvSpPr>
        <p:spPr>
          <a:xfrm>
            <a:off x="4714170" y="5161625"/>
            <a:ext cx="2763660" cy="369332"/>
          </a:xfrm>
          <a:prstGeom prst="rect">
            <a:avLst/>
          </a:prstGeom>
          <a:noFill/>
        </p:spPr>
        <p:txBody>
          <a:bodyPr wrap="square">
            <a:spAutoFit/>
          </a:bodyPr>
          <a:lstStyle/>
          <a:p>
            <a:r>
              <a:rPr lang="ja-JP" altLang="en-US" dirty="0"/>
              <a:t>メタヒューリスティクス</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7118556-6A43-F5B6-D418-2CD8F2A86261}"/>
                  </a:ext>
                </a:extLst>
              </p:cNvPr>
              <p:cNvSpPr txBox="1"/>
              <p:nvPr/>
            </p:nvSpPr>
            <p:spPr>
              <a:xfrm>
                <a:off x="213955" y="4313734"/>
                <a:ext cx="4249972" cy="2065117"/>
              </a:xfrm>
              <a:prstGeom prst="rect">
                <a:avLst/>
              </a:prstGeom>
              <a:noFill/>
            </p:spPr>
            <p:txBody>
              <a:bodyPr wrap="square">
                <a:spAutoFit/>
              </a:bodyPr>
              <a:lstStyle/>
              <a:p>
                <a:r>
                  <a:rPr lang="ja-JP" altLang="en-US" dirty="0"/>
                  <a:t>大規模の</a:t>
                </a:r>
                <a:r>
                  <a:rPr lang="en-US" altLang="ja-JP" dirty="0"/>
                  <a:t>CCO</a:t>
                </a:r>
                <a:r>
                  <a:rPr lang="ja-JP" altLang="en-US" dirty="0"/>
                  <a:t>問題：</a:t>
                </a:r>
                <a:endParaRPr lang="en-US" altLang="ja-JP" dirty="0"/>
              </a:p>
              <a:p>
                <a:pPr lvl="1"/>
                <a:r>
                  <a:rPr lang="ja-JP" altLang="en-US" dirty="0"/>
                  <a:t>高速な貪欲ヒューリスティクス</a:t>
                </a:r>
                <a:endParaRPr lang="en-US" altLang="ja-JP" dirty="0"/>
              </a:p>
              <a:p>
                <a:pPr lvl="1"/>
                <a:r>
                  <a:rPr lang="ja-JP" altLang="en-US" dirty="0"/>
                  <a:t>進化アルゴリズム、</a:t>
                </a:r>
                <a:endParaRPr lang="en-US" altLang="ja-JP" dirty="0"/>
              </a:p>
              <a:p>
                <a:pPr lvl="1"/>
                <a:r>
                  <a:rPr lang="en-US" altLang="ja-JP" dirty="0"/>
                  <a:t>SA</a:t>
                </a:r>
                <a:r>
                  <a:rPr lang="ja-JP" altLang="en-US" dirty="0"/>
                  <a:t>（</a:t>
                </a:r>
                <a:r>
                  <a:rPr lang="en-US" altLang="zh-CN" dirty="0"/>
                  <a:t>S</a:t>
                </a:r>
                <a:r>
                  <a:rPr lang="en-US" altLang="ja-JP" dirty="0"/>
                  <a:t>imulated</a:t>
                </a:r>
                <a:r>
                  <a:rPr lang="zh-CN" altLang="en-US" dirty="0"/>
                  <a:t> </a:t>
                </a:r>
                <a:r>
                  <a:rPr lang="en-US" altLang="zh-CN" dirty="0"/>
                  <a:t>A</a:t>
                </a:r>
                <a:r>
                  <a:rPr lang="en-US" altLang="ja-JP" dirty="0"/>
                  <a:t>nnealing</a:t>
                </a:r>
                <a:r>
                  <a:rPr lang="ja-JP" altLang="en-US" dirty="0"/>
                  <a:t>）</a:t>
                </a:r>
                <a:endParaRPr lang="en-US" altLang="ja-JP" dirty="0"/>
              </a:p>
              <a:p>
                <a:pPr lvl="1"/>
                <a:r>
                  <a:rPr lang="en-US" altLang="zh-CN" dirty="0"/>
                  <a:t>GA</a:t>
                </a:r>
                <a:r>
                  <a:rPr lang="ja-JP" altLang="en-US" dirty="0"/>
                  <a:t>（</a:t>
                </a:r>
                <a:r>
                  <a:rPr lang="en-US" altLang="ja-JP" dirty="0"/>
                  <a:t>Genetic algorithm</a:t>
                </a:r>
                <a:r>
                  <a:rPr lang="ja-JP" altLang="en-US" dirty="0"/>
                  <a:t>）</a:t>
                </a:r>
                <a:endParaRPr lang="en-US" altLang="ja-JP" dirty="0"/>
              </a:p>
              <a:p>
                <a:pPr lvl="1"/>
                <a:r>
                  <a:rPr lang="ja-JP" altLang="en-US" dirty="0"/>
                  <a:t>タブーサーチなど</a:t>
                </a:r>
                <a:endParaRPr lang="en-US" altLang="ja-JP" dirty="0"/>
              </a:p>
              <a:p>
                <a:pPr lvl="1"/>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en-US" altLang="zh-CN" i="1" smtClean="0">
                        <a:latin typeface="Cambria Math" panose="02040503050406030204" pitchFamily="18" charset="0"/>
                      </a:rPr>
                      <m:t>⋮</m:t>
                    </m:r>
                  </m:oMath>
                </a14:m>
                <a:endParaRPr lang="en-US" altLang="zh-CN" dirty="0"/>
              </a:p>
            </p:txBody>
          </p:sp>
        </mc:Choice>
        <mc:Fallback xmlns="">
          <p:sp>
            <p:nvSpPr>
              <p:cNvPr id="10" name="文本框 9">
                <a:extLst>
                  <a:ext uri="{FF2B5EF4-FFF2-40B4-BE49-F238E27FC236}">
                    <a16:creationId xmlns:a16="http://schemas.microsoft.com/office/drawing/2014/main" id="{D7118556-6A43-F5B6-D418-2CD8F2A86261}"/>
                  </a:ext>
                </a:extLst>
              </p:cNvPr>
              <p:cNvSpPr txBox="1">
                <a:spLocks noRot="1" noChangeAspect="1" noMove="1" noResize="1" noEditPoints="1" noAdjustHandles="1" noChangeArrowheads="1" noChangeShapeType="1" noTextEdit="1"/>
              </p:cNvSpPr>
              <p:nvPr/>
            </p:nvSpPr>
            <p:spPr>
              <a:xfrm>
                <a:off x="213955" y="4313734"/>
                <a:ext cx="4249972" cy="2065117"/>
              </a:xfrm>
              <a:prstGeom prst="rect">
                <a:avLst/>
              </a:prstGeom>
              <a:blipFill>
                <a:blip r:embed="rId2"/>
                <a:stretch>
                  <a:fillRect l="-1148" t="-1775"/>
                </a:stretch>
              </a:blipFill>
            </p:spPr>
            <p:txBody>
              <a:bodyPr/>
              <a:lstStyle/>
              <a:p>
                <a:r>
                  <a:rPr lang="zh-CN" altLang="en-US">
                    <a:noFill/>
                  </a:rPr>
                  <a:t> </a:t>
                </a:r>
              </a:p>
            </p:txBody>
          </p:sp>
        </mc:Fallback>
      </mc:AlternateContent>
      <p:sp>
        <p:nvSpPr>
          <p:cNvPr id="11" name="右大括号 10">
            <a:extLst>
              <a:ext uri="{FF2B5EF4-FFF2-40B4-BE49-F238E27FC236}">
                <a16:creationId xmlns:a16="http://schemas.microsoft.com/office/drawing/2014/main" id="{B7E31854-3860-C2B8-6150-52DCBF867D02}"/>
              </a:ext>
            </a:extLst>
          </p:cNvPr>
          <p:cNvSpPr/>
          <p:nvPr/>
        </p:nvSpPr>
        <p:spPr>
          <a:xfrm>
            <a:off x="4331569" y="4619126"/>
            <a:ext cx="235131" cy="14543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5574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3" name="文本框 2">
            <a:extLst>
              <a:ext uri="{FF2B5EF4-FFF2-40B4-BE49-F238E27FC236}">
                <a16:creationId xmlns:a16="http://schemas.microsoft.com/office/drawing/2014/main" id="{EFA9392B-D3C2-9334-444C-6658E05A1C07}"/>
              </a:ext>
            </a:extLst>
          </p:cNvPr>
          <p:cNvSpPr txBox="1"/>
          <p:nvPr/>
        </p:nvSpPr>
        <p:spPr>
          <a:xfrm>
            <a:off x="600364" y="1225689"/>
            <a:ext cx="11199751" cy="5355312"/>
          </a:xfrm>
          <a:prstGeom prst="rect">
            <a:avLst/>
          </a:prstGeom>
          <a:noFill/>
        </p:spPr>
        <p:txBody>
          <a:bodyPr wrap="square">
            <a:spAutoFit/>
          </a:bodyPr>
          <a:lstStyle/>
          <a:p>
            <a:r>
              <a:rPr lang="ja-JP" altLang="en-US" dirty="0">
                <a:solidFill>
                  <a:srgbClr val="374151"/>
                </a:solidFill>
                <a:latin typeface="Söhne"/>
              </a:rPr>
              <a:t>適切</a:t>
            </a:r>
            <a:r>
              <a:rPr lang="ja-JP" altLang="en-US" b="0" i="0" dirty="0">
                <a:solidFill>
                  <a:srgbClr val="374151"/>
                </a:solidFill>
                <a:effectLst/>
                <a:latin typeface="Söhne"/>
              </a:rPr>
              <a:t>なペナルティーの重みを設定することには</a:t>
            </a:r>
            <a:r>
              <a:rPr lang="en-US" altLang="ja-JP" b="0" i="0" dirty="0">
                <a:solidFill>
                  <a:srgbClr val="374151"/>
                </a:solidFill>
                <a:effectLst/>
                <a:latin typeface="Söhne"/>
              </a:rPr>
              <a:t>2</a:t>
            </a:r>
            <a:r>
              <a:rPr lang="ja-JP" altLang="en-US" b="0" i="0" dirty="0">
                <a:solidFill>
                  <a:srgbClr val="374151"/>
                </a:solidFill>
                <a:effectLst/>
                <a:latin typeface="Söhne"/>
              </a:rPr>
              <a:t>つの課題：</a:t>
            </a:r>
            <a:endParaRPr lang="en-US" altLang="ja-JP" b="0" i="0" dirty="0">
              <a:solidFill>
                <a:srgbClr val="374151"/>
              </a:solidFill>
              <a:effectLst/>
              <a:latin typeface="Söhne"/>
            </a:endParaRPr>
          </a:p>
          <a:p>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作られたモデルの</a:t>
            </a:r>
            <a:r>
              <a:rPr lang="ja-JP" altLang="en-US" b="1" i="0" dirty="0">
                <a:solidFill>
                  <a:srgbClr val="374151"/>
                </a:solidFill>
                <a:effectLst/>
                <a:latin typeface="Söhne"/>
              </a:rPr>
              <a:t>グローバル最小値</a:t>
            </a:r>
            <a:r>
              <a:rPr lang="ja-JP" altLang="en-US" b="0" i="0" dirty="0">
                <a:solidFill>
                  <a:srgbClr val="374151"/>
                </a:solidFill>
                <a:effectLst/>
                <a:latin typeface="Söhne"/>
              </a:rPr>
              <a:t>が実行可能解であることが保証した上、</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相対的に小さいペナルティー重みを見つけるための</a:t>
            </a:r>
            <a:r>
              <a:rPr lang="ja-JP" altLang="en-US" b="1" i="0" dirty="0">
                <a:solidFill>
                  <a:srgbClr val="374151"/>
                </a:solidFill>
                <a:effectLst/>
                <a:latin typeface="Söhne"/>
              </a:rPr>
              <a:t>一般的で自動的な</a:t>
            </a:r>
            <a:r>
              <a:rPr lang="ja-JP" altLang="en-US" b="0" i="0" dirty="0">
                <a:solidFill>
                  <a:srgbClr val="374151"/>
                </a:solidFill>
                <a:effectLst/>
                <a:latin typeface="Söhne"/>
              </a:rPr>
              <a:t>方法の開発</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異なるペナルティー重みや重み計算方法の種類が、</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解の品質、解の</a:t>
            </a:r>
            <a:r>
              <a:rPr lang="ja-JP" altLang="en-US" dirty="0">
                <a:solidFill>
                  <a:srgbClr val="374151"/>
                </a:solidFill>
                <a:latin typeface="Söhne"/>
              </a:rPr>
              <a:t>実行</a:t>
            </a:r>
            <a:r>
              <a:rPr lang="ja-JP" altLang="en-US" b="0" i="0" dirty="0">
                <a:solidFill>
                  <a:srgbClr val="374151"/>
                </a:solidFill>
                <a:effectLst/>
                <a:latin typeface="Söhne"/>
              </a:rPr>
              <a:t>可能性、またはランタイム（</a:t>
            </a:r>
            <a:r>
              <a:rPr lang="en-US" altLang="ja-JP" b="0" i="0" dirty="0">
                <a:solidFill>
                  <a:srgbClr val="374151"/>
                </a:solidFill>
                <a:effectLst/>
                <a:latin typeface="Söhne"/>
              </a:rPr>
              <a:t>run time</a:t>
            </a:r>
            <a:r>
              <a:rPr lang="ja-JP" altLang="en-US" b="0" i="0" dirty="0">
                <a:solidFill>
                  <a:srgbClr val="374151"/>
                </a:solidFill>
                <a:effectLst/>
                <a:latin typeface="Söhne"/>
              </a:rPr>
              <a:t>）などの指標にどの様に影響を与えるのか</a:t>
            </a:r>
            <a:r>
              <a:rPr lang="ja-JP" altLang="en-US" dirty="0">
                <a:solidFill>
                  <a:srgbClr val="374151"/>
                </a:solidFill>
                <a:latin typeface="Söhne"/>
              </a:rPr>
              <a:t>をより深く理解すること</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dirty="0">
              <a:solidFill>
                <a:srgbClr val="374151"/>
              </a:solidFill>
              <a:latin typeface="Söhne"/>
            </a:endParaRPr>
          </a:p>
          <a:p>
            <a:r>
              <a:rPr lang="ja-JP" altLang="en-US" b="0" i="0" dirty="0">
                <a:solidFill>
                  <a:srgbClr val="374151"/>
                </a:solidFill>
                <a:effectLst/>
                <a:latin typeface="Söhne"/>
              </a:rPr>
              <a:t>本論文には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一般的で自動的かつ効率的なペナルティー法の新しい手法を提案した</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手動でペナルティー重みを推測する手間を省き、特定のインスタンスに限定されない手法である</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dirty="0">
              <a:solidFill>
                <a:srgbClr val="374151"/>
              </a:solidFill>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富士通の第三世代</a:t>
            </a:r>
            <a:r>
              <a:rPr lang="en-US" altLang="ja-JP" b="0" i="0" dirty="0">
                <a:solidFill>
                  <a:srgbClr val="374151"/>
                </a:solidFill>
                <a:effectLst/>
                <a:latin typeface="Söhne"/>
              </a:rPr>
              <a:t>DA</a:t>
            </a:r>
            <a:r>
              <a:rPr lang="ja-JP" altLang="en-US" b="0" i="0" dirty="0">
                <a:solidFill>
                  <a:srgbClr val="374151"/>
                </a:solidFill>
                <a:effectLst/>
                <a:latin typeface="Söhne"/>
              </a:rPr>
              <a:t>（</a:t>
            </a:r>
            <a:r>
              <a:rPr lang="en-US" altLang="ja-JP" dirty="0">
                <a:solidFill>
                  <a:srgbClr val="374151"/>
                </a:solidFill>
                <a:latin typeface="Söhne"/>
              </a:rPr>
              <a:t>D</a:t>
            </a:r>
            <a:r>
              <a:rPr lang="en-US" altLang="ja-JP" b="0" i="0" dirty="0">
                <a:solidFill>
                  <a:srgbClr val="374151"/>
                </a:solidFill>
                <a:effectLst/>
                <a:latin typeface="Söhne"/>
              </a:rPr>
              <a:t>igital </a:t>
            </a:r>
            <a:r>
              <a:rPr lang="en-US" altLang="ja-JP" dirty="0">
                <a:solidFill>
                  <a:srgbClr val="374151"/>
                </a:solidFill>
                <a:latin typeface="Söhne"/>
              </a:rPr>
              <a:t>A</a:t>
            </a:r>
            <a:r>
              <a:rPr lang="en-US" altLang="ja-JP" b="0" i="0" dirty="0">
                <a:solidFill>
                  <a:srgbClr val="374151"/>
                </a:solidFill>
                <a:effectLst/>
                <a:latin typeface="Söhne"/>
              </a:rPr>
              <a:t>nnealer</a:t>
            </a:r>
            <a:r>
              <a:rPr lang="ja-JP" altLang="en-US" b="0" i="0" dirty="0">
                <a:solidFill>
                  <a:srgbClr val="374151"/>
                </a:solidFill>
                <a:effectLst/>
                <a:latin typeface="Söhne"/>
              </a:rPr>
              <a:t>）をソルバーとして使用し実験した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p:txBody>
      </p:sp>
    </p:spTree>
    <p:extLst>
      <p:ext uri="{BB962C8B-B14F-4D97-AF65-F5344CB8AC3E}">
        <p14:creationId xmlns:p14="http://schemas.microsoft.com/office/powerpoint/2010/main" val="207547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t>2. PRELIMINARIES</a:t>
            </a:r>
          </a:p>
          <a:p>
            <a:r>
              <a:rPr lang="en-US" altLang="zh-CN" sz="1400" dirty="0">
                <a:solidFill>
                  <a:schemeClr val="bg1">
                    <a:lumMod val="65000"/>
                  </a:schemeClr>
                </a:solidFill>
              </a:rPr>
              <a:t>    </a:t>
            </a:r>
            <a:r>
              <a:rPr lang="en-US" altLang="zh-CN" sz="1400" dirty="0"/>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54820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PRELIMINARIES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600364" y="2155319"/>
                <a:ext cx="9705686" cy="4278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solidFill>
                            <a:srgbClr val="FF0000"/>
                          </a:solidFill>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solidFill>
                            <a:srgbClr val="00B050"/>
                          </a:solidFill>
                          <a:latin typeface="Cambria Math" panose="02040503050406030204" pitchFamily="18" charset="0"/>
                        </a:rPr>
                        <m:t>𝑔</m:t>
                      </m:r>
                      <m:d>
                        <m:dPr>
                          <m:ctrlPr>
                            <a:rPr lang="en-US" altLang="zh-CN" sz="1600" b="0" i="1" smtClean="0">
                              <a:solidFill>
                                <a:srgbClr val="00B050"/>
                              </a:solidFill>
                              <a:latin typeface="Cambria Math" panose="02040503050406030204" pitchFamily="18" charset="0"/>
                            </a:rPr>
                          </m:ctrlPr>
                        </m:dPr>
                        <m:e>
                          <m:r>
                            <a:rPr lang="en-US" altLang="zh-CN" sz="1600" b="0" i="1" smtClean="0">
                              <a:solidFill>
                                <a:srgbClr val="00B050"/>
                              </a:solidFill>
                              <a:latin typeface="Cambria Math" panose="02040503050406030204" pitchFamily="18" charset="0"/>
                            </a:rPr>
                            <m:t>𝑥</m:t>
                          </m:r>
                        </m:e>
                      </m:d>
                    </m:oMath>
                  </m:oMathPara>
                </a14:m>
                <a:endParaRPr lang="en-US" altLang="zh-CN" sz="1600" b="0" dirty="0"/>
              </a:p>
              <a:p>
                <a:endParaRPr lang="en-US" altLang="zh-CN" sz="1600" dirty="0"/>
              </a:p>
              <a:p>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m:t>
                    </m:r>
                  </m:oMath>
                </a14:m>
                <a:r>
                  <a:rPr lang="en-US" altLang="ja-JP" sz="1600" dirty="0"/>
                  <a:t>CCO</a:t>
                </a:r>
                <a:r>
                  <a:rPr lang="ja-JP" altLang="en-US" sz="1600" dirty="0"/>
                  <a:t>問題の目的関数</a:t>
                </a:r>
                <a:endParaRPr lang="en-US" altLang="ja-JP" sz="1600" dirty="0"/>
              </a:p>
              <a:p>
                <a14:m>
                  <m:oMath xmlns:m="http://schemas.openxmlformats.org/officeDocument/2006/math">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：制約条件から変換された二次多項式</a:t>
                </a:r>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：ペナルティー重み（</a:t>
                </a:r>
                <a14:m>
                  <m:oMath xmlns:m="http://schemas.openxmlformats.org/officeDocument/2006/math">
                    <m:r>
                      <a:rPr lang="ja-JP" altLang="en-US" sz="1600" i="1" smtClean="0">
                        <a:latin typeface="Cambria Math" panose="02040503050406030204" pitchFamily="18" charset="0"/>
                      </a:rPr>
                      <m:t>≥</m:t>
                    </m:r>
                    <m:r>
                      <a:rPr lang="en-US" altLang="ja-JP" sz="1600" b="0" i="1" smtClean="0">
                        <a:latin typeface="Cambria Math" panose="02040503050406030204" pitchFamily="18" charset="0"/>
                      </a:rPr>
                      <m:t>0</m:t>
                    </m:r>
                  </m:oMath>
                </a14:m>
                <a:r>
                  <a:rPr lang="ja-JP" altLang="en-US" sz="1600" dirty="0"/>
                  <a:t>）</a:t>
                </a:r>
                <a:endParaRPr lang="en-US" altLang="ja-JP" sz="1600" dirty="0"/>
              </a:p>
              <a:p>
                <a:endParaRPr lang="en-US" altLang="zh-CN" sz="1600" dirty="0"/>
              </a:p>
              <a:p>
                <a:endParaRPr lang="en-US" altLang="zh-CN" sz="1600" dirty="0"/>
              </a:p>
              <a:p>
                <a:r>
                  <a:rPr lang="ja-JP" altLang="en-US" sz="1600" dirty="0"/>
                  <a:t>論文の仮定：</a:t>
                </a:r>
                <a:endParaRPr lang="en-US" altLang="ja-JP" sz="1600" dirty="0"/>
              </a:p>
              <a:p>
                <a:pPr marL="285750" indent="-285750">
                  <a:buFont typeface="Arial" panose="020B0604020202020204" pitchFamily="34" charset="0"/>
                  <a:buChar char="•"/>
                </a:pPr>
                <a:r>
                  <a:rPr lang="ja-JP" altLang="en-US" sz="1600" dirty="0"/>
                  <a:t>少なくとも</a:t>
                </a:r>
                <a:r>
                  <a:rPr lang="en-US" altLang="ja-JP" sz="1600" dirty="0"/>
                  <a:t>1</a:t>
                </a:r>
                <a:r>
                  <a:rPr lang="ja-JP" altLang="en-US" sz="1600" dirty="0"/>
                  <a:t>つの実行可能なグローバル最適解が存在する</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と</m:t>
                    </m:r>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はいつも二次多項式</a:t>
                </a:r>
                <a:r>
                  <a:rPr lang="en-US" altLang="ja-JP" sz="1600" dirty="0"/>
                  <a:t>(QUBO)</a:t>
                </a:r>
                <a:r>
                  <a:rPr lang="ja-JP" altLang="en-US" sz="1600" dirty="0"/>
                  <a:t>の形で表現できる</a:t>
                </a:r>
                <a:endParaRPr lang="en-US" altLang="ja-JP"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b="0" i="1" smtClean="0">
                        <a:latin typeface="Cambria Math" panose="02040503050406030204" pitchFamily="18" charset="0"/>
                      </a:rPr>
                      <m:t>=0</m:t>
                    </m:r>
                  </m:oMath>
                </a14:m>
                <a:endParaRPr lang="en-US" altLang="zh-CN"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が実行不可能解なら、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1</m:t>
                    </m:r>
                  </m:oMath>
                </a14:m>
                <a:endParaRPr lang="en-US" altLang="zh-CN" sz="1600" b="0" dirty="0">
                  <a:ea typeface="Cambria Math" panose="02040503050406030204" pitchFamily="18" charset="0"/>
                </a:endParaRPr>
              </a:p>
              <a:p>
                <a:pPr marL="742950" lvl="1" indent="-285750">
                  <a:buFont typeface="Arial" panose="020B0604020202020204" pitchFamily="34" charset="0"/>
                  <a:buChar char="•"/>
                </a:pPr>
                <a:endParaRPr lang="en-US" altLang="zh-CN" sz="1600" b="0" dirty="0">
                  <a:ea typeface="Cambria Math" panose="02040503050406030204" pitchFamily="18" charset="0"/>
                </a:endParaRPr>
              </a:p>
              <a:p>
                <a:pPr marL="285750" indent="-285750">
                  <a:buFont typeface="Arial" panose="020B0604020202020204" pitchFamily="34" charset="0"/>
                  <a:buChar char="•"/>
                </a:pPr>
                <a:r>
                  <a:rPr lang="en-US" altLang="ja-JP" sz="1600" dirty="0"/>
                  <a:t>CCO</a:t>
                </a:r>
                <a:r>
                  <a:rPr lang="ja-JP" altLang="en-US" sz="1600" dirty="0"/>
                  <a:t>問題の全ての制約が変換されて</a:t>
                </a:r>
                <a14:m>
                  <m:oMath xmlns:m="http://schemas.openxmlformats.org/officeDocument/2006/math">
                    <m:r>
                      <a:rPr lang="en-US" altLang="zh-CN" sz="1600" i="1" smtClean="0">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oMath>
                </a14:m>
                <a:r>
                  <a:rPr lang="ja-JP" altLang="en-US" sz="1600" dirty="0"/>
                  <a:t>に統合でき、同じ重み</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で全ての制約等しく罰する</a:t>
                </a:r>
                <a:endParaRPr lang="en-US" altLang="zh-CN" sz="1600" dirty="0"/>
              </a:p>
              <a:p>
                <a:pPr lvl="1"/>
                <a:endParaRPr lang="en-US" altLang="zh-CN" sz="1600" dirty="0"/>
              </a:p>
              <a:p>
                <a:pPr marL="800100" lvl="1" indent="-342900">
                  <a:buFont typeface="+mj-lt"/>
                  <a:buAutoNum type="arabicPeriod"/>
                </a:pPr>
                <a:endParaRPr lang="zh-CN" altLang="en-US" sz="160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600364" y="2155319"/>
                <a:ext cx="9705686" cy="4278094"/>
              </a:xfrm>
              <a:prstGeom prst="rect">
                <a:avLst/>
              </a:prstGeom>
              <a:blipFill>
                <a:blip r:embed="rId2"/>
                <a:stretch>
                  <a:fillRect l="-3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C51589B-4118-57FB-C45C-C5C4289C10F1}"/>
                  </a:ext>
                </a:extLst>
              </p:cNvPr>
              <p:cNvSpPr txBox="1"/>
              <p:nvPr/>
            </p:nvSpPr>
            <p:spPr>
              <a:xfrm>
                <a:off x="390525" y="1238694"/>
                <a:ext cx="609600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solidFill>
                      <a:srgbClr val="00B050"/>
                    </a:solidFill>
                  </a:rPr>
                  <a:t>制約条件から変換された</a:t>
                </a:r>
                <a:r>
                  <a:rPr lang="en-US" altLang="ja-JP" sz="1400" dirty="0">
                    <a:solidFill>
                      <a:srgbClr val="00B050"/>
                    </a:solidFill>
                  </a:rPr>
                  <a:t>QUBO</a:t>
                </a:r>
                <a:endParaRPr lang="en-US" altLang="zh-CN" sz="1400" dirty="0">
                  <a:solidFill>
                    <a:srgbClr val="00B050"/>
                  </a:solidFill>
                </a:endParaRPr>
              </a:p>
            </p:txBody>
          </p:sp>
        </mc:Choice>
        <mc:Fallback xmlns="">
          <p:sp>
            <p:nvSpPr>
              <p:cNvPr id="7" name="文本框 6">
                <a:extLst>
                  <a:ext uri="{FF2B5EF4-FFF2-40B4-BE49-F238E27FC236}">
                    <a16:creationId xmlns:a16="http://schemas.microsoft.com/office/drawing/2014/main" id="{9C51589B-4118-57FB-C45C-C5C4289C10F1}"/>
                  </a:ext>
                </a:extLst>
              </p:cNvPr>
              <p:cNvSpPr txBox="1">
                <a:spLocks noRot="1" noChangeAspect="1" noMove="1" noResize="1" noEditPoints="1" noAdjustHandles="1" noChangeArrowheads="1" noChangeShapeType="1" noTextEdit="1"/>
              </p:cNvSpPr>
              <p:nvPr/>
            </p:nvSpPr>
            <p:spPr>
              <a:xfrm>
                <a:off x="390525" y="1238694"/>
                <a:ext cx="6096000" cy="523220"/>
              </a:xfrm>
              <a:prstGeom prst="rect">
                <a:avLst/>
              </a:prstGeom>
              <a:blipFill>
                <a:blip r:embed="rId3"/>
                <a:stretch>
                  <a:fillRect l="-20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7431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Overview of the Digital Annealer</a:t>
            </a:r>
            <a:endParaRPr kumimoji="1" lang="ja-JP" altLang="en-US" b="1" dirty="0"/>
          </a:p>
        </p:txBody>
      </p:sp>
      <p:sp>
        <p:nvSpPr>
          <p:cNvPr id="11" name="文本框 10">
            <a:extLst>
              <a:ext uri="{FF2B5EF4-FFF2-40B4-BE49-F238E27FC236}">
                <a16:creationId xmlns:a16="http://schemas.microsoft.com/office/drawing/2014/main" id="{DB57B723-3ED7-4B56-02EA-58F711CF58D2}"/>
              </a:ext>
            </a:extLst>
          </p:cNvPr>
          <p:cNvSpPr txBox="1"/>
          <p:nvPr/>
        </p:nvSpPr>
        <p:spPr>
          <a:xfrm>
            <a:off x="1" y="1663240"/>
            <a:ext cx="3175000" cy="2308324"/>
          </a:xfrm>
          <a:prstGeom prst="rect">
            <a:avLst/>
          </a:prstGeom>
          <a:noFill/>
        </p:spPr>
        <p:txBody>
          <a:bodyPr wrap="square">
            <a:spAutoFit/>
          </a:bodyPr>
          <a:lstStyle/>
          <a:p>
            <a:r>
              <a:rPr lang="en-US" altLang="ja-JP" sz="1600" dirty="0"/>
              <a:t>DA</a:t>
            </a:r>
            <a:r>
              <a:rPr lang="ja-JP" altLang="en-US" sz="1600" dirty="0"/>
              <a:t>（</a:t>
            </a:r>
            <a:r>
              <a:rPr lang="en-US" altLang="ja-JP" sz="1600" dirty="0"/>
              <a:t>Digital Annealer</a:t>
            </a:r>
            <a:r>
              <a:rPr lang="ja-JP" altLang="en-US" sz="1600" dirty="0"/>
              <a:t>）は、</a:t>
            </a:r>
            <a:endParaRPr lang="en-US" altLang="ja-JP" sz="1600" dirty="0"/>
          </a:p>
          <a:p>
            <a:r>
              <a:rPr lang="en-US" altLang="ja-JP" sz="1600" dirty="0"/>
              <a:t>2017</a:t>
            </a:r>
            <a:r>
              <a:rPr lang="ja-JP" altLang="en-US" sz="1600" dirty="0"/>
              <a:t>年に富士通によって導入されて、大規模な並列処理を使用して</a:t>
            </a:r>
            <a:r>
              <a:rPr lang="en-US" altLang="ja-JP" sz="1600" dirty="0"/>
              <a:t>QUBO</a:t>
            </a:r>
            <a:r>
              <a:rPr lang="ja-JP" altLang="en-US" sz="1600" dirty="0"/>
              <a:t>問題をより効率的に解決する。</a:t>
            </a:r>
            <a:endParaRPr lang="en-US" altLang="ja-JP" sz="1600" dirty="0"/>
          </a:p>
          <a:p>
            <a:endParaRPr lang="en-US" altLang="ja-JP" sz="1600" dirty="0"/>
          </a:p>
          <a:p>
            <a:r>
              <a:rPr lang="en-US" altLang="ja-JP" sz="1600" dirty="0"/>
              <a:t>DA</a:t>
            </a:r>
            <a:r>
              <a:rPr lang="ja-JP" altLang="en-US" sz="1600" dirty="0"/>
              <a:t>が処理する</a:t>
            </a:r>
            <a:r>
              <a:rPr lang="en-US" altLang="ja-JP" sz="1600" dirty="0"/>
              <a:t>QUBO</a:t>
            </a:r>
            <a:r>
              <a:rPr lang="ja-JP" altLang="en-US" sz="1600" dirty="0"/>
              <a:t>問題の規模は、現行の第三世代</a:t>
            </a:r>
            <a:r>
              <a:rPr lang="en-US" altLang="ja-JP" sz="1600" dirty="0"/>
              <a:t>DA</a:t>
            </a:r>
            <a:r>
              <a:rPr lang="ja-JP" altLang="en-US" sz="1600" dirty="0"/>
              <a:t>では𝑛 </a:t>
            </a:r>
            <a:r>
              <a:rPr lang="en-US" altLang="ja-JP" sz="1600" dirty="0"/>
              <a:t>= 100,000</a:t>
            </a:r>
            <a:r>
              <a:rPr lang="ja-JP" altLang="en-US" sz="1600" dirty="0"/>
              <a:t>まで成長している。</a:t>
            </a:r>
            <a:endParaRPr lang="zh-CN" altLang="en-US" sz="1600"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14CCD586-E5C4-8EC3-C0C2-D571E39202BC}"/>
                  </a:ext>
                </a:extLst>
              </p:cNvPr>
              <p:cNvSpPr txBox="1"/>
              <p:nvPr/>
            </p:nvSpPr>
            <p:spPr>
              <a:xfrm>
                <a:off x="8398715" y="1607695"/>
                <a:ext cx="3036759" cy="461665"/>
              </a:xfrm>
              <a:prstGeom prst="rect">
                <a:avLst/>
              </a:prstGeom>
              <a:noFill/>
            </p:spPr>
            <p:txBody>
              <a:bodyPr wrap="square" rtlCol="0">
                <a:spAutoFit/>
              </a:bodyPr>
              <a:lstStyle/>
              <a:p>
                <a:r>
                  <a:rPr lang="ja-JP" altLang="en-US" sz="1200" dirty="0"/>
                  <a:t>初期の候補解をにランダムに生成</a:t>
                </a:r>
                <a:endParaRPr lang="en-US" altLang="ja-JP" sz="1200" dirty="0"/>
              </a:p>
              <a:p>
                <a:r>
                  <a:rPr lang="ja-JP" altLang="en-US" sz="1200" dirty="0"/>
                  <a:t>現在の解</a:t>
                </a:r>
                <a14:m>
                  <m:oMath xmlns:m="http://schemas.openxmlformats.org/officeDocument/2006/math">
                    <m:r>
                      <a:rPr lang="en-US" altLang="ja-JP" sz="1200" b="0" i="1" smtClean="0">
                        <a:latin typeface="Cambria Math" panose="02040503050406030204" pitchFamily="18" charset="0"/>
                      </a:rPr>
                      <m:t>𝑥</m:t>
                    </m:r>
                  </m:oMath>
                </a14:m>
                <a:r>
                  <a:rPr lang="ja-JP" altLang="en-US" sz="1200" dirty="0"/>
                  <a:t>　</a:t>
                </a:r>
                <a:r>
                  <a:rPr lang="en-US" altLang="ja-JP" sz="1200" dirty="0"/>
                  <a:t>= </a:t>
                </a:r>
                <a:r>
                  <a:rPr lang="ja-JP" altLang="en-US" sz="1200" dirty="0"/>
                  <a:t>ランダムに生成された解</a:t>
                </a:r>
                <a:endParaRPr lang="zh-CN" altLang="en-US" sz="1200" dirty="0"/>
              </a:p>
            </p:txBody>
          </p:sp>
        </mc:Choice>
        <mc:Fallback>
          <p:sp>
            <p:nvSpPr>
              <p:cNvPr id="13" name="文本框 12">
                <a:extLst>
                  <a:ext uri="{FF2B5EF4-FFF2-40B4-BE49-F238E27FC236}">
                    <a16:creationId xmlns:a16="http://schemas.microsoft.com/office/drawing/2014/main" id="{14CCD586-E5C4-8EC3-C0C2-D571E39202BC}"/>
                  </a:ext>
                </a:extLst>
              </p:cNvPr>
              <p:cNvSpPr txBox="1">
                <a:spLocks noRot="1" noChangeAspect="1" noMove="1" noResize="1" noEditPoints="1" noAdjustHandles="1" noChangeArrowheads="1" noChangeShapeType="1" noTextEdit="1"/>
              </p:cNvSpPr>
              <p:nvPr/>
            </p:nvSpPr>
            <p:spPr>
              <a:xfrm>
                <a:off x="8398715" y="1607695"/>
                <a:ext cx="3036759" cy="461665"/>
              </a:xfrm>
              <a:prstGeom prst="rect">
                <a:avLst/>
              </a:prstGeom>
              <a:blipFill>
                <a:blip r:embed="rId3"/>
                <a:stretch>
                  <a:fillRect l="-201" t="-1333" b="-1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90FB3A85-1C8F-93D8-3F43-84CABBAA3AC7}"/>
                  </a:ext>
                </a:extLst>
              </p:cNvPr>
              <p:cNvSpPr txBox="1"/>
              <p:nvPr/>
            </p:nvSpPr>
            <p:spPr>
              <a:xfrm>
                <a:off x="8466621" y="2261374"/>
                <a:ext cx="3365622" cy="2507802"/>
              </a:xfrm>
              <a:prstGeom prst="rect">
                <a:avLst/>
              </a:prstGeom>
              <a:noFill/>
            </p:spPr>
            <p:txBody>
              <a:bodyPr wrap="square" rtlCol="0">
                <a:spAutoFit/>
              </a:bodyPr>
              <a:lstStyle/>
              <a:p>
                <a:r>
                  <a:rPr lang="ja-JP" altLang="en-US" sz="1200" dirty="0"/>
                  <a:t>ビットフリップによって解のコストの変化</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oMath>
                </a14:m>
                <a:r>
                  <a:rPr lang="ja-JP" altLang="en-US" sz="1200" dirty="0"/>
                  <a:t>を並列に評価する</a:t>
                </a:r>
                <a:endParaRPr lang="en-US" altLang="ja-JP" sz="1200" dirty="0"/>
              </a:p>
              <a:p>
                <a:endParaRPr lang="en-US" altLang="ja-JP" sz="1200" dirty="0"/>
              </a:p>
              <a:p>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r>
                      <a:rPr lang="en-US" altLang="ja-JP" sz="1200" b="0" i="1" smtClean="0">
                        <a:latin typeface="Cambria Math" panose="02040503050406030204" pitchFamily="18" charset="0"/>
                        <a:ea typeface="Cambria Math" panose="02040503050406030204" pitchFamily="18" charset="0"/>
                      </a:rPr>
                      <m:t>−</m:t>
                    </m:r>
                    <m:sSub>
                      <m:sSubPr>
                        <m:ctrlPr>
                          <a:rPr lang="en-US" altLang="ja-JP" sz="1200" b="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𝑜𝑓𝑓𝑠𝑒𝑡</m:t>
                        </m:r>
                      </m:sub>
                    </m:sSub>
                  </m:oMath>
                </a14:m>
                <a:r>
                  <a:rPr lang="ja-JP" altLang="en-US" sz="1200" dirty="0"/>
                  <a:t>が</a:t>
                </a:r>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アルゴリズムに受け入れられる場合、そのようなビットフリップを記録</a:t>
                </a:r>
                <a:endParaRPr lang="en-US" altLang="ja-JP" sz="1200" dirty="0"/>
              </a:p>
              <a:p>
                <a:endParaRPr lang="en-US" altLang="ja-JP" sz="1200" dirty="0"/>
              </a:p>
              <a:p>
                <a:r>
                  <a:rPr lang="ja-JP" altLang="en-US" sz="1200" dirty="0"/>
                  <a:t>記録されたビットフリップでランダムに一つを選択する、それは現在の解として更新する</a:t>
                </a:r>
                <a:endParaRPr lang="en-US" altLang="ja-JP" sz="1200" dirty="0"/>
              </a:p>
              <a:p>
                <a:endParaRPr lang="en-US" altLang="ja-JP" sz="1200" dirty="0"/>
              </a:p>
              <a:p>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アルゴリズムに受け入れられるビットフリップがない場合は、</a:t>
                </a:r>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𝑞</m:t>
                        </m:r>
                      </m:e>
                      <m:sub>
                        <m:r>
                          <a:rPr lang="en-US" altLang="ja-JP" sz="1200" b="0" i="1" smtClean="0">
                            <a:latin typeface="Cambria Math" panose="02040503050406030204" pitchFamily="18" charset="0"/>
                          </a:rPr>
                          <m:t>𝑜𝑓𝑓𝑠𝑒𝑡</m:t>
                        </m:r>
                      </m:sub>
                    </m:sSub>
                  </m:oMath>
                </a14:m>
                <a:r>
                  <a:rPr lang="ja-JP" altLang="en-US" sz="1200" dirty="0"/>
                  <a:t>を増加させる</a:t>
                </a:r>
                <a:endParaRPr lang="en-US" altLang="ja-JP" sz="1200" dirty="0"/>
              </a:p>
            </p:txBody>
          </p:sp>
        </mc:Choice>
        <mc:Fallback>
          <p:sp>
            <p:nvSpPr>
              <p:cNvPr id="15" name="文本框 14">
                <a:extLst>
                  <a:ext uri="{FF2B5EF4-FFF2-40B4-BE49-F238E27FC236}">
                    <a16:creationId xmlns:a16="http://schemas.microsoft.com/office/drawing/2014/main" id="{90FB3A85-1C8F-93D8-3F43-84CABBAA3AC7}"/>
                  </a:ext>
                </a:extLst>
              </p:cNvPr>
              <p:cNvSpPr txBox="1">
                <a:spLocks noRot="1" noChangeAspect="1" noMove="1" noResize="1" noEditPoints="1" noAdjustHandles="1" noChangeArrowheads="1" noChangeShapeType="1" noTextEdit="1"/>
              </p:cNvSpPr>
              <p:nvPr/>
            </p:nvSpPr>
            <p:spPr>
              <a:xfrm>
                <a:off x="8466621" y="2261374"/>
                <a:ext cx="3365622" cy="2507802"/>
              </a:xfrm>
              <a:prstGeom prst="rect">
                <a:avLst/>
              </a:prstGeom>
              <a:blipFill>
                <a:blip r:embed="rId4"/>
                <a:stretch>
                  <a:fillRect l="-181" t="-243" b="-1217"/>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C70012CF-86B0-7F59-B476-1E5EE1B2C286}"/>
              </a:ext>
            </a:extLst>
          </p:cNvPr>
          <p:cNvGrpSpPr/>
          <p:nvPr/>
        </p:nvGrpSpPr>
        <p:grpSpPr>
          <a:xfrm>
            <a:off x="3242906" y="1238694"/>
            <a:ext cx="5247909" cy="4130228"/>
            <a:chOff x="4209357" y="1492360"/>
            <a:chExt cx="5247909" cy="4130228"/>
          </a:xfrm>
        </p:grpSpPr>
        <p:pic>
          <p:nvPicPr>
            <p:cNvPr id="7" name="图片 6">
              <a:extLst>
                <a:ext uri="{FF2B5EF4-FFF2-40B4-BE49-F238E27FC236}">
                  <a16:creationId xmlns:a16="http://schemas.microsoft.com/office/drawing/2014/main" id="{B885990D-5BC2-90A2-186A-5D42C7552B5D}"/>
                </a:ext>
              </a:extLst>
            </p:cNvPr>
            <p:cNvPicPr>
              <a:picLocks noChangeAspect="1"/>
            </p:cNvPicPr>
            <p:nvPr/>
          </p:nvPicPr>
          <p:blipFill>
            <a:blip r:embed="rId5"/>
            <a:stretch>
              <a:fillRect/>
            </a:stretch>
          </p:blipFill>
          <p:spPr>
            <a:xfrm>
              <a:off x="4209360" y="1492360"/>
              <a:ext cx="5155808" cy="4130228"/>
            </a:xfrm>
            <a:prstGeom prst="rect">
              <a:avLst/>
            </a:prstGeom>
          </p:spPr>
        </p:pic>
        <p:sp>
          <p:nvSpPr>
            <p:cNvPr id="12" name="矩形: 圆角 11">
              <a:extLst>
                <a:ext uri="{FF2B5EF4-FFF2-40B4-BE49-F238E27FC236}">
                  <a16:creationId xmlns:a16="http://schemas.microsoft.com/office/drawing/2014/main" id="{565F24E9-0EDF-5DB9-028E-11125419DD40}"/>
                </a:ext>
              </a:extLst>
            </p:cNvPr>
            <p:cNvSpPr/>
            <p:nvPr/>
          </p:nvSpPr>
          <p:spPr>
            <a:xfrm>
              <a:off x="4209359" y="1837265"/>
              <a:ext cx="5053173" cy="939801"/>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D72268AB-5EC6-AAE8-0085-6DC5E17256E4}"/>
                </a:ext>
              </a:extLst>
            </p:cNvPr>
            <p:cNvSpPr/>
            <p:nvPr/>
          </p:nvSpPr>
          <p:spPr>
            <a:xfrm>
              <a:off x="4209358" y="2777066"/>
              <a:ext cx="5155808" cy="1126067"/>
            </a:xfrm>
            <a:prstGeom prst="roundRect">
              <a:avLst/>
            </a:prstGeom>
            <a:solidFill>
              <a:schemeClr val="accent6">
                <a:alpha val="1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348DAB8-C6DE-06DD-723E-5F47C2B24A5B}"/>
                </a:ext>
              </a:extLst>
            </p:cNvPr>
            <p:cNvSpPr/>
            <p:nvPr/>
          </p:nvSpPr>
          <p:spPr>
            <a:xfrm>
              <a:off x="4209357" y="3903133"/>
              <a:ext cx="5247909" cy="1659467"/>
            </a:xfrm>
            <a:prstGeom prst="roundRect">
              <a:avLst/>
            </a:prstGeom>
            <a:solidFill>
              <a:srgbClr val="FF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661D1CED-141A-7492-4D74-7B0FFC23BAB0}"/>
              </a:ext>
            </a:extLst>
          </p:cNvPr>
          <p:cNvSpPr txBox="1"/>
          <p:nvPr/>
        </p:nvSpPr>
        <p:spPr>
          <a:xfrm>
            <a:off x="9536945" y="5086190"/>
            <a:ext cx="2433407" cy="1569660"/>
          </a:xfrm>
          <a:prstGeom prst="rect">
            <a:avLst/>
          </a:prstGeom>
          <a:noFill/>
        </p:spPr>
        <p:txBody>
          <a:bodyPr wrap="square" rtlCol="0">
            <a:spAutoFit/>
          </a:bodyPr>
          <a:lstStyle/>
          <a:p>
            <a:r>
              <a:rPr lang="ja-JP" altLang="en-US" sz="1200" b="0" i="0" dirty="0">
                <a:effectLst/>
                <a:latin typeface="Söhne"/>
              </a:rPr>
              <a:t>ビット</a:t>
            </a:r>
            <a:r>
              <a:rPr lang="ja-JP" altLang="en-US" sz="1200" dirty="0">
                <a:latin typeface="Söhne"/>
              </a:rPr>
              <a:t>フリップ</a:t>
            </a:r>
            <a:r>
              <a:rPr lang="ja-JP" altLang="en-US" sz="1200" b="0" i="0" dirty="0">
                <a:effectLst/>
                <a:latin typeface="Söhne"/>
              </a:rPr>
              <a:t>が受け入れられなかった場合、正のオフセット（𝑞</a:t>
            </a:r>
            <a:r>
              <a:rPr lang="en-US" altLang="ja-JP" sz="1200" b="0" i="0" dirty="0">
                <a:effectLst/>
                <a:latin typeface="Söhne"/>
              </a:rPr>
              <a:t>offset</a:t>
            </a:r>
            <a:r>
              <a:rPr lang="ja-JP" altLang="en-US" sz="1200" b="0" i="0" dirty="0">
                <a:effectLst/>
                <a:latin typeface="Söhne"/>
              </a:rPr>
              <a:t>として示される）を持つ解のコストを徐々に増加させ、検索が局所最小値から脱出するのを助ける。それ以外の場合、オフセットはゼロにリセットされる</a:t>
            </a:r>
            <a:endParaRPr lang="zh-CN" altLang="en-US" sz="1200" dirty="0"/>
          </a:p>
        </p:txBody>
      </p:sp>
      <p:sp>
        <p:nvSpPr>
          <p:cNvPr id="19" name="文本框 18">
            <a:extLst>
              <a:ext uri="{FF2B5EF4-FFF2-40B4-BE49-F238E27FC236}">
                <a16:creationId xmlns:a16="http://schemas.microsoft.com/office/drawing/2014/main" id="{9D58AFD1-AB5E-B572-822E-92A14535A2B6}"/>
              </a:ext>
            </a:extLst>
          </p:cNvPr>
          <p:cNvSpPr txBox="1"/>
          <p:nvPr/>
        </p:nvSpPr>
        <p:spPr>
          <a:xfrm>
            <a:off x="0" y="5651149"/>
            <a:ext cx="8746323" cy="1200329"/>
          </a:xfrm>
          <a:prstGeom prst="rect">
            <a:avLst/>
          </a:prstGeom>
          <a:noFill/>
          <a:ln>
            <a:solidFill>
              <a:schemeClr val="tx1"/>
            </a:solidFill>
          </a:ln>
        </p:spPr>
        <p:txBody>
          <a:bodyPr wrap="square">
            <a:spAutoFit/>
          </a:bodyPr>
          <a:lstStyle/>
          <a:p>
            <a:r>
              <a:rPr lang="en-US" altLang="zh-CN" sz="800" b="0" i="0" dirty="0">
                <a:solidFill>
                  <a:srgbClr val="000000"/>
                </a:solidFill>
                <a:effectLst/>
                <a:latin typeface="LinLibertineT"/>
              </a:rPr>
              <a:t>[1] </a:t>
            </a:r>
            <a:r>
              <a:rPr lang="en-US" altLang="zh-CN" sz="800" b="0" i="0" dirty="0" err="1">
                <a:solidFill>
                  <a:srgbClr val="000000"/>
                </a:solidFill>
                <a:effectLst/>
                <a:latin typeface="LinLibertineT"/>
              </a:rPr>
              <a:t>Maliheh</a:t>
            </a:r>
            <a:r>
              <a:rPr lang="en-US" altLang="zh-CN" sz="800" b="0" i="0" dirty="0">
                <a:solidFill>
                  <a:srgbClr val="000000"/>
                </a:solidFill>
                <a:effectLst/>
                <a:latin typeface="LinLibertineT"/>
              </a:rPr>
              <a:t> </a:t>
            </a:r>
            <a:r>
              <a:rPr lang="en-US" altLang="zh-CN" sz="800" b="0" i="0" dirty="0" err="1">
                <a:solidFill>
                  <a:srgbClr val="000000"/>
                </a:solidFill>
                <a:effectLst/>
                <a:latin typeface="LinLibertineT"/>
              </a:rPr>
              <a:t>Aramon</a:t>
            </a:r>
            <a:r>
              <a:rPr lang="en-US" altLang="zh-CN" sz="800" b="0" i="0" dirty="0">
                <a:solidFill>
                  <a:srgbClr val="000000"/>
                </a:solidFill>
                <a:effectLst/>
                <a:latin typeface="LinLibertineT"/>
              </a:rPr>
              <a:t>, Gili Rosenberg, Elisabetta </a:t>
            </a:r>
            <a:r>
              <a:rPr lang="en-US" altLang="zh-CN" sz="800" b="0" i="0" dirty="0" err="1">
                <a:solidFill>
                  <a:srgbClr val="000000"/>
                </a:solidFill>
                <a:effectLst/>
                <a:latin typeface="LinLibertineT"/>
              </a:rPr>
              <a:t>Valiante</a:t>
            </a:r>
            <a:r>
              <a:rPr lang="en-US" altLang="zh-CN" sz="800" b="0" i="0" dirty="0">
                <a:solidFill>
                  <a:srgbClr val="000000"/>
                </a:solidFill>
                <a:effectLst/>
                <a:latin typeface="LinLibertineT"/>
              </a:rPr>
              <a:t>, Toshiyuki Miyazawa, </a:t>
            </a:r>
            <a:r>
              <a:rPr lang="en-US" altLang="zh-CN" sz="800" b="0" i="0" dirty="0" err="1">
                <a:solidFill>
                  <a:srgbClr val="000000"/>
                </a:solidFill>
                <a:effectLst/>
                <a:latin typeface="LinLibertineT"/>
              </a:rPr>
              <a:t>Hirotaka</a:t>
            </a:r>
            <a:r>
              <a:rPr lang="en-US" altLang="zh-CN" sz="800" b="0" i="0" dirty="0">
                <a:solidFill>
                  <a:srgbClr val="000000"/>
                </a:solidFill>
                <a:effectLst/>
                <a:latin typeface="LinLibertineT"/>
              </a:rPr>
              <a:t> Tamura, and Helmut G. </a:t>
            </a:r>
            <a:r>
              <a:rPr lang="en-US" altLang="zh-CN" sz="800" b="0" i="0" dirty="0" err="1">
                <a:solidFill>
                  <a:srgbClr val="000000"/>
                </a:solidFill>
                <a:effectLst/>
                <a:latin typeface="LinLibertineT"/>
              </a:rPr>
              <a:t>Katzgraber</a:t>
            </a:r>
            <a:r>
              <a:rPr lang="en-US" altLang="zh-CN" sz="800" b="0" i="0" dirty="0">
                <a:solidFill>
                  <a:srgbClr val="000000"/>
                </a:solidFill>
                <a:effectLst/>
                <a:latin typeface="LinLibertineT"/>
              </a:rPr>
              <a:t>. 2019. Physics-Inspired Optimization for Quadratic Unconstrained Problems Using a Digital Annealer. </a:t>
            </a:r>
            <a:r>
              <a:rPr lang="en-US" altLang="zh-CN" sz="800" b="0" i="1" dirty="0">
                <a:solidFill>
                  <a:srgbClr val="000000"/>
                </a:solidFill>
                <a:effectLst/>
                <a:latin typeface="LinLibertineTI"/>
              </a:rPr>
              <a:t>Frontiers in Physics</a:t>
            </a:r>
          </a:p>
          <a:p>
            <a:endParaRPr lang="en-US" altLang="zh-CN" sz="800" i="1" dirty="0">
              <a:solidFill>
                <a:srgbClr val="000000"/>
              </a:solidFill>
              <a:latin typeface="LinLibertineTI"/>
            </a:endParaRPr>
          </a:p>
          <a:p>
            <a:r>
              <a:rPr lang="en-US" altLang="zh-CN" sz="800" b="0" i="1" dirty="0">
                <a:solidFill>
                  <a:srgbClr val="000000"/>
                </a:solidFill>
                <a:effectLst/>
                <a:latin typeface="LinLibertineTI"/>
              </a:rPr>
              <a:t>[2]  Satoshi Matsubara et al. 2017. </a:t>
            </a:r>
            <a:r>
              <a:rPr lang="en-US" altLang="zh-CN" sz="800" b="0" i="1" dirty="0" err="1">
                <a:solidFill>
                  <a:srgbClr val="000000"/>
                </a:solidFill>
                <a:effectLst/>
                <a:latin typeface="LinLibertineTI"/>
              </a:rPr>
              <a:t>Ising</a:t>
            </a:r>
            <a:r>
              <a:rPr lang="en-US" altLang="zh-CN" sz="800" b="0" i="1" dirty="0">
                <a:solidFill>
                  <a:srgbClr val="000000"/>
                </a:solidFill>
                <a:effectLst/>
                <a:latin typeface="LinLibertineTI"/>
              </a:rPr>
              <a:t>-Model Optimizer with Parallel-Trial Bit-Sieve</a:t>
            </a:r>
            <a:r>
              <a:rPr lang="zh-CN" altLang="en-US" sz="800" i="1" dirty="0">
                <a:solidFill>
                  <a:srgbClr val="000000"/>
                </a:solidFill>
                <a:latin typeface="LinLibertineTI"/>
              </a:rPr>
              <a:t> </a:t>
            </a:r>
            <a:r>
              <a:rPr lang="en-US" altLang="zh-CN" sz="800" b="0" i="1" dirty="0">
                <a:solidFill>
                  <a:srgbClr val="000000"/>
                </a:solidFill>
                <a:effectLst/>
                <a:latin typeface="LinLibertineTI"/>
              </a:rPr>
              <a:t>Engine. In Conference on Complex, Intelligent, and Software Intensive Systems, CISIS 2017, Leonard </a:t>
            </a:r>
            <a:r>
              <a:rPr lang="en-US" altLang="zh-CN" sz="800" b="0" i="1" dirty="0" err="1">
                <a:solidFill>
                  <a:srgbClr val="000000"/>
                </a:solidFill>
                <a:effectLst/>
                <a:latin typeface="LinLibertineTI"/>
              </a:rPr>
              <a:t>Barolli</a:t>
            </a:r>
            <a:r>
              <a:rPr lang="en-US" altLang="zh-CN" sz="800" b="0" i="1" dirty="0">
                <a:solidFill>
                  <a:srgbClr val="000000"/>
                </a:solidFill>
                <a:effectLst/>
                <a:latin typeface="LinLibertineTI"/>
              </a:rPr>
              <a:t> and Olivier </a:t>
            </a:r>
            <a:r>
              <a:rPr lang="en-US" altLang="zh-CN" sz="800" b="0" i="1" dirty="0" err="1">
                <a:solidFill>
                  <a:srgbClr val="000000"/>
                </a:solidFill>
                <a:effectLst/>
                <a:latin typeface="LinLibertineTI"/>
              </a:rPr>
              <a:t>Terzo</a:t>
            </a:r>
            <a:r>
              <a:rPr lang="en-US" altLang="zh-CN" sz="800" b="0" i="1" dirty="0">
                <a:solidFill>
                  <a:srgbClr val="000000"/>
                </a:solidFill>
                <a:effectLst/>
                <a:latin typeface="LinLibertineTI"/>
              </a:rPr>
              <a:t> (Eds.). Advances in Intelligent Systems and Computing, Vol. 611. Springer, Cham, 432–438.</a:t>
            </a:r>
          </a:p>
          <a:p>
            <a:br>
              <a:rPr lang="en-US" altLang="zh-CN" sz="800" b="0" i="1" dirty="0">
                <a:solidFill>
                  <a:srgbClr val="000000"/>
                </a:solidFill>
                <a:effectLst/>
                <a:latin typeface="LinLibertineTI"/>
              </a:rPr>
            </a:br>
            <a:r>
              <a:rPr lang="en-US" altLang="zh-CN" sz="800" b="0" i="1" dirty="0">
                <a:solidFill>
                  <a:srgbClr val="000000"/>
                </a:solidFill>
                <a:effectLst/>
                <a:latin typeface="LinLibertineTI"/>
              </a:rPr>
              <a:t>[3] Catherine C. McGeoch, Richard Harris, Steven P. Reinhardt, and Paul I. </a:t>
            </a:r>
            <a:r>
              <a:rPr lang="en-US" altLang="zh-CN" sz="800" b="0" i="1" dirty="0" err="1">
                <a:solidFill>
                  <a:srgbClr val="000000"/>
                </a:solidFill>
                <a:effectLst/>
                <a:latin typeface="LinLibertineTI"/>
              </a:rPr>
              <a:t>Bunyk</a:t>
            </a:r>
            <a:r>
              <a:rPr lang="en-US" altLang="zh-CN" sz="800" b="0" i="1" dirty="0">
                <a:solidFill>
                  <a:srgbClr val="000000"/>
                </a:solidFill>
                <a:effectLst/>
                <a:latin typeface="LinLibertineTI"/>
              </a:rPr>
              <a:t>. 2019. Practical Annealing-Based Quantum Computing. Computer 52, 6 (2019), 38–46.</a:t>
            </a:r>
          </a:p>
          <a:p>
            <a:endParaRPr lang="en-US" altLang="zh-CN" sz="800" i="1" dirty="0">
              <a:solidFill>
                <a:srgbClr val="000000"/>
              </a:solidFill>
              <a:latin typeface="LinLibertineTI"/>
            </a:endParaRPr>
          </a:p>
          <a:p>
            <a:r>
              <a:rPr lang="en-US" altLang="zh-CN" sz="800" i="1" dirty="0">
                <a:solidFill>
                  <a:srgbClr val="000000"/>
                </a:solidFill>
                <a:latin typeface="LinLibertineTI"/>
              </a:rPr>
              <a:t>[4]  Hiroshi Nakayama et al. 2021. Third Generation Digital Annealer Technology. Technical Report. Fujitsu Ltd.</a:t>
            </a:r>
            <a:endParaRPr lang="zh-CN" altLang="en-US" sz="800" i="1" dirty="0">
              <a:solidFill>
                <a:srgbClr val="000000"/>
              </a:solidFill>
              <a:latin typeface="LinLibertineTI"/>
            </a:endParaRPr>
          </a:p>
        </p:txBody>
      </p:sp>
    </p:spTree>
    <p:extLst>
      <p:ext uri="{BB962C8B-B14F-4D97-AF65-F5344CB8AC3E}">
        <p14:creationId xmlns:p14="http://schemas.microsoft.com/office/powerpoint/2010/main" val="266026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t>3. EXACT PENALTY METHODS</a:t>
            </a:r>
          </a:p>
          <a:p>
            <a:r>
              <a:rPr lang="en-US" altLang="zh-CN" sz="1400" dirty="0">
                <a:solidFill>
                  <a:schemeClr val="bg1">
                    <a:lumMod val="65000"/>
                  </a:schemeClr>
                </a:solidFill>
              </a:rPr>
              <a:t>    </a:t>
            </a:r>
            <a:r>
              <a:rPr lang="en-US" altLang="zh-CN" sz="1400" dirty="0"/>
              <a:t>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4383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t>1. INTRODUCTION</a:t>
            </a:r>
          </a:p>
          <a:p>
            <a:endParaRPr lang="en-US" altLang="zh-CN" sz="1400" dirty="0"/>
          </a:p>
          <a:p>
            <a:r>
              <a:rPr lang="en-US" altLang="zh-CN" sz="1400" dirty="0"/>
              <a:t>2. PRELIMINARIES</a:t>
            </a:r>
          </a:p>
          <a:p>
            <a:r>
              <a:rPr lang="en-US" altLang="zh-CN" sz="1400" dirty="0"/>
              <a:t>    2.1 Overview of the Digital Annealer</a:t>
            </a:r>
          </a:p>
          <a:p>
            <a:endParaRPr lang="en-US" altLang="zh-CN" sz="1400" dirty="0"/>
          </a:p>
          <a:p>
            <a:r>
              <a:rPr lang="en-US" altLang="zh-CN" sz="1400" dirty="0"/>
              <a:t>3. EXACT PENALTY METHODS</a:t>
            </a:r>
          </a:p>
          <a:p>
            <a:r>
              <a:rPr lang="en-US" altLang="zh-CN" sz="1400" dirty="0"/>
              <a:t>    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p>
          <a:p>
            <a:r>
              <a:rPr lang="en-US" altLang="zh-CN" sz="1400" dirty="0"/>
              <a:t>4. SEQUENTIAL PENALTY METHODS</a:t>
            </a:r>
          </a:p>
          <a:p>
            <a:r>
              <a:rPr lang="en-US" altLang="zh-CN" sz="1400" dirty="0"/>
              <a:t>    4.1 Sequential Penalty Method</a:t>
            </a:r>
          </a:p>
          <a:p>
            <a:r>
              <a:rPr lang="en-US" altLang="zh-CN" sz="1400" dirty="0"/>
              <a:t>    4.2 Scaled-sequential Penalty Method</a:t>
            </a:r>
          </a:p>
          <a:p>
            <a:r>
              <a:rPr lang="en-US" altLang="zh-CN" sz="1400" dirty="0"/>
              <a:t>    4.3 Binary Search Penalty Method</a:t>
            </a:r>
          </a:p>
          <a:p>
            <a:endParaRPr lang="en-US" altLang="zh-CN" sz="1400" dirty="0"/>
          </a:p>
          <a:p>
            <a:r>
              <a:rPr lang="en-US" altLang="zh-CN" sz="1400" dirty="0"/>
              <a:t>5. FORMULATION OF QUBO PROBLEMS</a:t>
            </a:r>
          </a:p>
          <a:p>
            <a:r>
              <a:rPr lang="en-US" altLang="zh-CN" sz="1400" dirty="0"/>
              <a:t>    5.1 Minimum Cut Problem</a:t>
            </a:r>
          </a:p>
          <a:p>
            <a:r>
              <a:rPr lang="en-US" altLang="zh-CN" sz="1400" dirty="0"/>
              <a:t>    5.2 Travelling Salesman Problem</a:t>
            </a:r>
          </a:p>
          <a:p>
            <a:r>
              <a:rPr lang="en-US" altLang="zh-CN" sz="1400" dirty="0"/>
              <a:t>    5.3 Multi-dimensional 0-1 Knapsack Problem</a:t>
            </a:r>
          </a:p>
          <a:p>
            <a:endParaRPr lang="en-US" altLang="zh-CN" sz="1400" dirty="0"/>
          </a:p>
          <a:p>
            <a:r>
              <a:rPr lang="en-US" altLang="zh-CN" sz="1400" dirty="0"/>
              <a:t>6. EXPERIMENTAL SETTINGS</a:t>
            </a:r>
          </a:p>
          <a:p>
            <a:r>
              <a:rPr lang="en-US" altLang="zh-CN" sz="1400" dirty="0"/>
              <a:t>    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p>
          <a:p>
            <a:r>
              <a:rPr lang="en-US" altLang="zh-CN" sz="1400" dirty="0"/>
              <a:t>8. CONCLUSIONS</a:t>
            </a:r>
            <a:endParaRPr lang="zh-CN" altLang="en-US" sz="1400" dirty="0"/>
          </a:p>
        </p:txBody>
      </p:sp>
    </p:spTree>
    <p:extLst>
      <p:ext uri="{BB962C8B-B14F-4D97-AF65-F5344CB8AC3E}">
        <p14:creationId xmlns:p14="http://schemas.microsoft.com/office/powerpoint/2010/main" val="7875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EXACT PENALTY METHODS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333664" y="2007838"/>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333664" y="2007838"/>
                <a:ext cx="2592376" cy="369332"/>
              </a:xfrm>
              <a:prstGeom prst="rect">
                <a:avLst/>
              </a:prstGeom>
              <a:blipFill>
                <a:blip r:embed="rId2"/>
                <a:stretch>
                  <a:fillRect b="-1311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E232F40-CAC0-49D5-AAFB-5EEEC89F6EB2}"/>
              </a:ext>
            </a:extLst>
          </p:cNvPr>
          <p:cNvPicPr>
            <a:picLocks noChangeAspect="1"/>
          </p:cNvPicPr>
          <p:nvPr/>
        </p:nvPicPr>
        <p:blipFill>
          <a:blip r:embed="rId3"/>
          <a:stretch>
            <a:fillRect/>
          </a:stretch>
        </p:blipFill>
        <p:spPr>
          <a:xfrm>
            <a:off x="0" y="2340966"/>
            <a:ext cx="5705992" cy="304476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E0AE54C-CA26-DB1E-BA41-EA4CA3D101C3}"/>
                  </a:ext>
                </a:extLst>
              </p:cNvPr>
              <p:cNvSpPr txBox="1"/>
              <p:nvPr/>
            </p:nvSpPr>
            <p:spPr>
              <a:xfrm>
                <a:off x="0" y="1156635"/>
                <a:ext cx="2438809" cy="369332"/>
              </a:xfrm>
              <a:prstGeom prst="rect">
                <a:avLst/>
              </a:prstGeom>
              <a:noFill/>
            </p:spPr>
            <p:txBody>
              <a:bodyPr wrap="none" rtlCol="0">
                <a:spAutoFit/>
              </a:bodyPr>
              <a:lstStyle/>
              <a:p>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を定義する：</a:t>
                </a:r>
                <a:endParaRPr lang="zh-CN" altLang="en-US" dirty="0"/>
              </a:p>
            </p:txBody>
          </p:sp>
        </mc:Choice>
        <mc:Fallback xmlns="">
          <p:sp>
            <p:nvSpPr>
              <p:cNvPr id="8" name="文本框 7">
                <a:extLst>
                  <a:ext uri="{FF2B5EF4-FFF2-40B4-BE49-F238E27FC236}">
                    <a16:creationId xmlns:a16="http://schemas.microsoft.com/office/drawing/2014/main" id="{FE0AE54C-CA26-DB1E-BA41-EA4CA3D101C3}"/>
                  </a:ext>
                </a:extLst>
              </p:cNvPr>
              <p:cNvSpPr txBox="1">
                <a:spLocks noRot="1" noChangeAspect="1" noMove="1" noResize="1" noEditPoints="1" noAdjustHandles="1" noChangeArrowheads="1" noChangeShapeType="1" noTextEdit="1"/>
              </p:cNvSpPr>
              <p:nvPr/>
            </p:nvSpPr>
            <p:spPr>
              <a:xfrm>
                <a:off x="0" y="1156635"/>
                <a:ext cx="2438809" cy="369332"/>
              </a:xfrm>
              <a:prstGeom prst="rect">
                <a:avLst/>
              </a:prstGeom>
              <a:blipFill>
                <a:blip r:embed="rId4"/>
                <a:stretch>
                  <a:fillRect l="-2000" t="-8333" r="-1750"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BF32C5D-B260-8E1F-ABED-F59FEB929BCC}"/>
                  </a:ext>
                </a:extLst>
              </p:cNvPr>
              <p:cNvSpPr txBox="1"/>
              <p:nvPr/>
            </p:nvSpPr>
            <p:spPr>
              <a:xfrm>
                <a:off x="5866861" y="1252329"/>
                <a:ext cx="5680722" cy="5262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e>
                          </m:d>
                        </m:e>
                        <m:sup>
                          <m:r>
                            <a:rPr lang="en-US" altLang="zh-CN" b="0" i="1" smtClean="0">
                              <a:latin typeface="Cambria Math" panose="02040503050406030204" pitchFamily="18" charset="0"/>
                              <a:ea typeface="Cambria Math" panose="02040503050406030204" pitchFamily="18" charset="0"/>
                            </a:rPr>
                            <m:t>𝑛</m:t>
                          </m:r>
                        </m:sup>
                      </m:sSup>
                    </m:oMath>
                  </m:oMathPara>
                </a14:m>
                <a:endParaRPr lang="en-US" altLang="zh-CN" b="0" i="1" dirty="0">
                  <a:latin typeface="Cambria Math" panose="02040503050406030204" pitchFamily="18" charset="0"/>
                </a:endParaRPr>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𝑥</m:t>
                    </m:r>
                    <m:r>
                      <a:rPr lang="ja-JP" altLang="en-US" i="1">
                        <a:latin typeface="Cambria Math" panose="02040503050406030204" pitchFamily="18" charset="0"/>
                      </a:rPr>
                      <m:t>：</m:t>
                    </m:r>
                  </m:oMath>
                </a14:m>
                <a:r>
                  <a:rPr lang="ja-JP" altLang="en-US" dirty="0"/>
                  <a:t>実行可能解</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oMath>
                </a14:m>
                <a:r>
                  <a:rPr lang="ja-JP" altLang="en-US" dirty="0"/>
                  <a:t>：実行不可能解</a:t>
                </a:r>
                <a:endParaRPr lang="en-US" altLang="ja-JP" dirty="0"/>
              </a:p>
              <a:p>
                <a:endParaRPr lang="en-US" altLang="ja-JP"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e>
                      </m:d>
                      <m:r>
                        <a:rPr lang="en-US" altLang="ja-JP" b="0" i="1" smtClean="0">
                          <a:latin typeface="Cambria Math" panose="02040503050406030204" pitchFamily="18" charset="0"/>
                        </a:rPr>
                        <m:t>=0</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oMath>
                  </m:oMathPara>
                </a14:m>
                <a:endParaRPr lang="en-US" altLang="ja-JP" b="0" dirty="0"/>
              </a:p>
              <a:p>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𝑚𝑖𝑛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h</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e>
                      </m:d>
                      <m:r>
                        <a:rPr lang="en-US" altLang="ja-JP" b="0" i="1" smtClean="0">
                          <a:solidFill>
                            <a:srgbClr val="FF0000"/>
                          </a:solidFill>
                          <a:latin typeface="Cambria Math" panose="02040503050406030204" pitchFamily="18" charset="0"/>
                        </a:rPr>
                        <m:t>&lt;</m:t>
                      </m:r>
                      <m:r>
                        <a:rPr lang="en-US" altLang="ja-JP" b="0" i="1" smtClean="0">
                          <a:latin typeface="Cambria Math" panose="02040503050406030204" pitchFamily="18" charset="0"/>
                        </a:rPr>
                        <m:t>h</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zh-CN" b="0" i="1" smtClean="0">
                          <a:latin typeface="Cambria Math" panose="02040503050406030204" pitchFamily="18" charset="0"/>
                        </a:rPr>
                        <m:t>∗</m:t>
                      </m:r>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oMath>
                  </m:oMathPara>
                </a14:m>
                <a:endParaRPr lang="en-US" altLang="ja-JP" b="0" dirty="0"/>
              </a:p>
              <a:p>
                <a:endParaRPr lang="en-US" altLang="ja-JP" dirty="0"/>
              </a:p>
              <a:p>
                <a:r>
                  <a:rPr lang="ja-JP" altLang="en-US" dirty="0"/>
                  <a:t>十分に大きな</a:t>
                </a:r>
                <a14:m>
                  <m:oMath xmlns:m="http://schemas.openxmlformats.org/officeDocument/2006/math">
                    <m:r>
                      <a:rPr lang="en-US" altLang="ja-JP" b="0" i="1" smtClean="0">
                        <a:latin typeface="Cambria Math" panose="02040503050406030204" pitchFamily="18" charset="0"/>
                      </a:rPr>
                      <m:t>𝑤</m:t>
                    </m:r>
                  </m:oMath>
                </a14:m>
                <a:r>
                  <a:rPr lang="ja-JP" altLang="en-US" dirty="0"/>
                  <a:t>が必要</a:t>
                </a:r>
                <a:endParaRPr lang="en-US" altLang="ja-JP" dirty="0"/>
              </a:p>
              <a:p>
                <a:endParaRPr lang="en-US" altLang="zh-CN" dirty="0"/>
              </a:p>
              <a:p>
                <a:endParaRPr lang="en-US" altLang="zh-CN" dirty="0"/>
              </a:p>
              <a:p>
                <a:endParaRPr lang="en-US" altLang="zh-CN" dirty="0"/>
              </a:p>
              <a:p>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ja-JP" altLang="en-US" i="1">
                        <a:latin typeface="Cambria Math" panose="02040503050406030204" pitchFamily="18" charset="0"/>
                        <a:ea typeface="Cambria Math" panose="02040503050406030204" pitchFamily="18" charset="0"/>
                      </a:rPr>
                      <m:t>と</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r>
                      <a:rPr lang="ja-JP" altLang="en-US" i="1">
                        <a:latin typeface="Cambria Math" panose="02040503050406030204" pitchFamily="18" charset="0"/>
                        <a:ea typeface="Cambria Math" panose="02040503050406030204" pitchFamily="18" charset="0"/>
                      </a:rPr>
                      <m:t>が</m:t>
                    </m:r>
                  </m:oMath>
                </a14:m>
                <a:r>
                  <a:rPr lang="ja-JP" altLang="en-US" dirty="0"/>
                  <a:t>分かれば：</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r>
                  <a:rPr lang="ja-JP" altLang="en-US" dirty="0"/>
                  <a:t>その時、</a:t>
                </a:r>
                <a14:m>
                  <m:oMath xmlns:m="http://schemas.openxmlformats.org/officeDocument/2006/math">
                    <m:r>
                      <a:rPr lang="en-US" altLang="ja-JP" b="0" i="1" smtClean="0">
                        <a:latin typeface="Cambria Math" panose="02040503050406030204" pitchFamily="18" charset="0"/>
                      </a:rPr>
                      <m:t>𝑤</m:t>
                    </m:r>
                  </m:oMath>
                </a14:m>
                <a:r>
                  <a:rPr lang="ja-JP" altLang="en-US" dirty="0"/>
                  <a:t>は必ず有効</a:t>
                </a:r>
                <a:endParaRPr lang="en-US" altLang="zh-CN" dirty="0"/>
              </a:p>
              <a:p>
                <a:endParaRPr lang="en-US" altLang="zh-CN" dirty="0"/>
              </a:p>
              <a:p>
                <a:r>
                  <a:rPr lang="ja-JP" altLang="en-US" b="0" i="0" dirty="0">
                    <a:solidFill>
                      <a:srgbClr val="374151"/>
                    </a:solidFill>
                    <a:effectLst/>
                    <a:latin typeface="Söhne"/>
                  </a:rPr>
                  <a:t>上限と下限を見つけるための既知の方法を紹介する</a:t>
                </a:r>
                <a:endParaRPr lang="zh-CN" altLang="en-US" dirty="0"/>
              </a:p>
            </p:txBody>
          </p:sp>
        </mc:Choice>
        <mc:Fallback xmlns="">
          <p:sp>
            <p:nvSpPr>
              <p:cNvPr id="9" name="文本框 8">
                <a:extLst>
                  <a:ext uri="{FF2B5EF4-FFF2-40B4-BE49-F238E27FC236}">
                    <a16:creationId xmlns:a16="http://schemas.microsoft.com/office/drawing/2014/main" id="{FBF32C5D-B260-8E1F-ABED-F59FEB929BCC}"/>
                  </a:ext>
                </a:extLst>
              </p:cNvPr>
              <p:cNvSpPr txBox="1">
                <a:spLocks noRot="1" noChangeAspect="1" noMove="1" noResize="1" noEditPoints="1" noAdjustHandles="1" noChangeArrowheads="1" noChangeShapeType="1" noTextEdit="1"/>
              </p:cNvSpPr>
              <p:nvPr/>
            </p:nvSpPr>
            <p:spPr>
              <a:xfrm>
                <a:off x="5866861" y="1252329"/>
                <a:ext cx="5680722" cy="5262979"/>
              </a:xfrm>
              <a:prstGeom prst="rect">
                <a:avLst/>
              </a:prstGeom>
              <a:blipFill>
                <a:blip r:embed="rId5"/>
                <a:stretch>
                  <a:fillRect l="-2468" b="-18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83F708F-9BC6-3058-4103-37DD2355474A}"/>
                  </a:ext>
                </a:extLst>
              </p:cNvPr>
              <p:cNvSpPr txBox="1"/>
              <p:nvPr/>
            </p:nvSpPr>
            <p:spPr>
              <a:xfrm>
                <a:off x="10060781" y="2549009"/>
                <a:ext cx="1797413" cy="369332"/>
              </a:xfrm>
              <a:prstGeom prst="rect">
                <a:avLst/>
              </a:prstGeom>
              <a:noFill/>
            </p:spPr>
            <p:txBody>
              <a:bodyPr wrap="square">
                <a:spAutoFit/>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𝑚𝑖𝑛</m:t>
                        </m:r>
                      </m:sub>
                    </m:sSub>
                  </m:oMath>
                </a14:m>
                <a:r>
                  <a:rPr lang="ja-JP" altLang="en-US" dirty="0"/>
                  <a:t>：最適解</a:t>
                </a:r>
                <a:endParaRPr lang="zh-CN" altLang="en-US" dirty="0"/>
              </a:p>
            </p:txBody>
          </p:sp>
        </mc:Choice>
        <mc:Fallback xmlns="">
          <p:sp>
            <p:nvSpPr>
              <p:cNvPr id="3" name="文本框 2">
                <a:extLst>
                  <a:ext uri="{FF2B5EF4-FFF2-40B4-BE49-F238E27FC236}">
                    <a16:creationId xmlns:a16="http://schemas.microsoft.com/office/drawing/2014/main" id="{983F708F-9BC6-3058-4103-37DD2355474A}"/>
                  </a:ext>
                </a:extLst>
              </p:cNvPr>
              <p:cNvSpPr txBox="1">
                <a:spLocks noRot="1" noChangeAspect="1" noMove="1" noResize="1" noEditPoints="1" noAdjustHandles="1" noChangeArrowheads="1" noChangeShapeType="1" noTextEdit="1"/>
              </p:cNvSpPr>
              <p:nvPr/>
            </p:nvSpPr>
            <p:spPr>
              <a:xfrm>
                <a:off x="10060781" y="2549009"/>
                <a:ext cx="1797413" cy="369332"/>
              </a:xfrm>
              <a:prstGeom prst="rect">
                <a:avLst/>
              </a:prstGeom>
              <a:blipFill>
                <a:blip r:embed="rId6"/>
                <a:stretch>
                  <a:fillRect t="-6557"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1835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Sum of Coefficients Absolute Values</a:t>
            </a:r>
            <a:endParaRPr kumimoji="1" lang="ja-JP" altLang="en-US"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B8D5ED-DE85-5E89-501D-248C3FC95A16}"/>
                  </a:ext>
                </a:extLst>
              </p:cNvPr>
              <p:cNvSpPr txBox="1"/>
              <p:nvPr/>
            </p:nvSpPr>
            <p:spPr>
              <a:xfrm>
                <a:off x="676275" y="2070455"/>
                <a:ext cx="3279039" cy="3948517"/>
              </a:xfrm>
              <a:prstGeom prst="rect">
                <a:avLst/>
              </a:prstGeom>
              <a:noFill/>
            </p:spPr>
            <p:txBody>
              <a:bodyPr wrap="none" lIns="0" tIns="0" rIns="0" bIns="0" rtlCol="0">
                <a:spAutoFit/>
              </a:bodyPr>
              <a:lstStyle/>
              <a:p>
                <a:r>
                  <a:rPr lang="ja-JP" altLang="en-US" dirty="0"/>
                  <a:t>正の係数の総和：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e>
                      </m:nary>
                    </m:oMath>
                  </m:oMathPara>
                </a14:m>
                <a:endParaRPr lang="en-US" altLang="zh-CN" dirty="0"/>
              </a:p>
              <a:p>
                <a:endParaRPr lang="en-US" altLang="zh-CN" dirty="0"/>
              </a:p>
              <a:p>
                <a:r>
                  <a:rPr lang="ja-JP" altLang="en-US" dirty="0"/>
                  <a:t>負の係数の総和：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e>
                      </m:nary>
                    </m:oMath>
                  </m:oMathPara>
                </a14:m>
                <a:endParaRPr lang="en-US" altLang="zh-CN" dirty="0"/>
              </a:p>
              <a:p>
                <a:endParaRPr lang="en-US" altLang="zh-CN" dirty="0"/>
              </a:p>
              <a:p>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endParaRPr lang="zh-CN" altLang="en-US" dirty="0"/>
              </a:p>
            </p:txBody>
          </p:sp>
        </mc:Choice>
        <mc:Fallback xmlns="">
          <p:sp>
            <p:nvSpPr>
              <p:cNvPr id="3" name="文本框 2">
                <a:extLst>
                  <a:ext uri="{FF2B5EF4-FFF2-40B4-BE49-F238E27FC236}">
                    <a16:creationId xmlns:a16="http://schemas.microsoft.com/office/drawing/2014/main" id="{0FB8D5ED-DE85-5E89-501D-248C3FC95A16}"/>
                  </a:ext>
                </a:extLst>
              </p:cNvPr>
              <p:cNvSpPr txBox="1">
                <a:spLocks noRot="1" noChangeAspect="1" noMove="1" noResize="1" noEditPoints="1" noAdjustHandles="1" noChangeArrowheads="1" noChangeShapeType="1" noTextEdit="1"/>
              </p:cNvSpPr>
              <p:nvPr/>
            </p:nvSpPr>
            <p:spPr>
              <a:xfrm>
                <a:off x="676275" y="2070455"/>
                <a:ext cx="3279039" cy="3948517"/>
              </a:xfrm>
              <a:prstGeom prst="rect">
                <a:avLst/>
              </a:prstGeom>
              <a:blipFill>
                <a:blip r:embed="rId2"/>
                <a:stretch>
                  <a:fillRect l="-4461" t="-18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14FA2F9-B3A2-AC5E-4C59-F865F2091320}"/>
                  </a:ext>
                </a:extLst>
              </p:cNvPr>
              <p:cNvSpPr txBox="1"/>
              <p:nvPr/>
            </p:nvSpPr>
            <p:spPr>
              <a:xfrm>
                <a:off x="676275" y="1293787"/>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p:txBody>
          </p:sp>
        </mc:Choice>
        <mc:Fallback xmlns="">
          <p:sp>
            <p:nvSpPr>
              <p:cNvPr id="10" name="文本框 9">
                <a:extLst>
                  <a:ext uri="{FF2B5EF4-FFF2-40B4-BE49-F238E27FC236}">
                    <a16:creationId xmlns:a16="http://schemas.microsoft.com/office/drawing/2014/main" id="{214FA2F9-B3A2-AC5E-4C59-F865F2091320}"/>
                  </a:ext>
                </a:extLst>
              </p:cNvPr>
              <p:cNvSpPr txBox="1">
                <a:spLocks noRot="1" noChangeAspect="1" noMove="1" noResize="1" noEditPoints="1" noAdjustHandles="1" noChangeArrowheads="1" noChangeShapeType="1" noTextEdit="1"/>
              </p:cNvSpPr>
              <p:nvPr/>
            </p:nvSpPr>
            <p:spPr>
              <a:xfrm>
                <a:off x="676275" y="1293787"/>
                <a:ext cx="2592376" cy="369332"/>
              </a:xfrm>
              <a:prstGeom prst="rect">
                <a:avLst/>
              </a:prstGeom>
              <a:blipFill>
                <a:blip r:embed="rId3"/>
                <a:stretch>
                  <a:fillRect b="-1311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049976F-B129-E156-12E3-C9C7FBF5926F}"/>
              </a:ext>
            </a:extLst>
          </p:cNvPr>
          <p:cNvSpPr txBox="1"/>
          <p:nvPr/>
        </p:nvSpPr>
        <p:spPr>
          <a:xfrm>
            <a:off x="5616749" y="1381848"/>
            <a:ext cx="1244251" cy="369332"/>
          </a:xfrm>
          <a:prstGeom prst="rect">
            <a:avLst/>
          </a:prstGeom>
          <a:noFill/>
        </p:spPr>
        <p:txBody>
          <a:bodyPr wrap="none" rtlCol="0">
            <a:spAutoFit/>
          </a:bodyPr>
          <a:lstStyle/>
          <a:p>
            <a:r>
              <a:rPr lang="en-US" altLang="zh-CN" dirty="0"/>
              <a:t>Example</a:t>
            </a:r>
            <a:r>
              <a:rPr lang="ja-JP" altLang="en-US" dirty="0"/>
              <a: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F955273-BFF3-3CEC-F534-63D15DC859B8}"/>
                  </a:ext>
                </a:extLst>
              </p:cNvPr>
              <p:cNvSpPr txBox="1"/>
              <p:nvPr/>
            </p:nvSpPr>
            <p:spPr>
              <a:xfrm>
                <a:off x="5616749" y="1866842"/>
                <a:ext cx="612199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=13</m:t>
                      </m:r>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solidFill>
                          <a:srgbClr val="008000"/>
                        </a:solidFill>
                        <a:latin typeface="Cambria Math" panose="02040503050406030204" pitchFamily="18" charset="0"/>
                      </a:rPr>
                      <m:t>+9</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008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FF0000"/>
                        </a:solidFill>
                        <a:latin typeface="Cambria Math" panose="02040503050406030204" pitchFamily="18" charset="0"/>
                      </a:rPr>
                      <m:t>−10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zh-CN" altLang="en-US" dirty="0"/>
              </a:p>
            </p:txBody>
          </p:sp>
        </mc:Choice>
        <mc:Fallback xmlns="">
          <p:sp>
            <p:nvSpPr>
              <p:cNvPr id="13" name="文本框 12">
                <a:extLst>
                  <a:ext uri="{FF2B5EF4-FFF2-40B4-BE49-F238E27FC236}">
                    <a16:creationId xmlns:a16="http://schemas.microsoft.com/office/drawing/2014/main" id="{6F955273-BFF3-3CEC-F534-63D15DC859B8}"/>
                  </a:ext>
                </a:extLst>
              </p:cNvPr>
              <p:cNvSpPr txBox="1">
                <a:spLocks noRot="1" noChangeAspect="1" noMove="1" noResize="1" noEditPoints="1" noAdjustHandles="1" noChangeArrowheads="1" noChangeShapeType="1" noTextEdit="1"/>
              </p:cNvSpPr>
              <p:nvPr/>
            </p:nvSpPr>
            <p:spPr>
              <a:xfrm>
                <a:off x="5616749" y="1866842"/>
                <a:ext cx="6121997" cy="830997"/>
              </a:xfrm>
              <a:prstGeom prst="rect">
                <a:avLst/>
              </a:prstGeom>
              <a:blipFill>
                <a:blip r:embed="rId4"/>
                <a:stretch>
                  <a:fillRect l="-1791" b="-43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6DC3762-8080-58CA-174D-FDE4485FEB75}"/>
                  </a:ext>
                </a:extLst>
              </p:cNvPr>
              <p:cNvSpPr txBox="1"/>
              <p:nvPr/>
            </p:nvSpPr>
            <p:spPr>
              <a:xfrm>
                <a:off x="5521774" y="3429000"/>
                <a:ext cx="609600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008000"/>
                          </a:solidFill>
                          <a:latin typeface="Cambria Math" panose="02040503050406030204" pitchFamily="18" charset="0"/>
                          <a:ea typeface="Cambria Math" panose="02040503050406030204" pitchFamily="18" charset="0"/>
                        </a:rPr>
                        <m:t>+9+1+12+7+8+4</m:t>
                      </m:r>
                      <m:r>
                        <a:rPr lang="en-US" altLang="zh-CN" b="0" i="1" smtClean="0">
                          <a:latin typeface="Cambria Math" panose="02040503050406030204" pitchFamily="18" charset="0"/>
                          <a:ea typeface="Cambria Math" panose="02040503050406030204" pitchFamily="18" charset="0"/>
                        </a:rPr>
                        <m:t>=54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FF0000"/>
                          </a:solidFill>
                          <a:latin typeface="Cambria Math" panose="02040503050406030204" pitchFamily="18" charset="0"/>
                          <a:ea typeface="Cambria Math" panose="02040503050406030204" pitchFamily="18" charset="0"/>
                        </a:rPr>
                        <m:t>−5−12−10−6−8</m:t>
                      </m:r>
                      <m:r>
                        <a:rPr lang="en-US" altLang="zh-CN" b="0" i="1" smtClean="0">
                          <a:latin typeface="Cambria Math" panose="02040503050406030204" pitchFamily="18" charset="0"/>
                          <a:ea typeface="Cambria Math" panose="02040503050406030204" pitchFamily="18" charset="0"/>
                        </a:rPr>
                        <m:t>=−28</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&gt;54−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−28</m:t>
                          </m:r>
                        </m:e>
                      </m:d>
                      <m:r>
                        <a:rPr lang="en-US" altLang="zh-CN" b="0" i="1" smtClean="0">
                          <a:latin typeface="Cambria Math" panose="02040503050406030204" pitchFamily="18" charset="0"/>
                        </a:rPr>
                        <m:t>=82</m:t>
                      </m:r>
                    </m:oMath>
                  </m:oMathPara>
                </a14:m>
                <a:endParaRPr lang="zh-CN" altLang="en-US" dirty="0"/>
              </a:p>
            </p:txBody>
          </p:sp>
        </mc:Choice>
        <mc:Fallback xmlns="">
          <p:sp>
            <p:nvSpPr>
              <p:cNvPr id="15" name="文本框 14">
                <a:extLst>
                  <a:ext uri="{FF2B5EF4-FFF2-40B4-BE49-F238E27FC236}">
                    <a16:creationId xmlns:a16="http://schemas.microsoft.com/office/drawing/2014/main" id="{A6DC3762-8080-58CA-174D-FDE4485FEB75}"/>
                  </a:ext>
                </a:extLst>
              </p:cNvPr>
              <p:cNvSpPr txBox="1">
                <a:spLocks noRot="1" noChangeAspect="1" noMove="1" noResize="1" noEditPoints="1" noAdjustHandles="1" noChangeArrowheads="1" noChangeShapeType="1" noTextEdit="1"/>
              </p:cNvSpPr>
              <p:nvPr/>
            </p:nvSpPr>
            <p:spPr>
              <a:xfrm>
                <a:off x="5521774" y="3429000"/>
                <a:ext cx="6096000" cy="12003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5987B7-0051-EAE2-C239-5F7AC74570EB}"/>
                  </a:ext>
                </a:extLst>
              </p:cNvPr>
              <p:cNvSpPr txBox="1"/>
              <p:nvPr/>
            </p:nvSpPr>
            <p:spPr>
              <a:xfrm>
                <a:off x="5521774" y="5175824"/>
                <a:ext cx="6457217" cy="923330"/>
              </a:xfrm>
              <a:prstGeom prst="rect">
                <a:avLst/>
              </a:prstGeom>
              <a:noFill/>
            </p:spPr>
            <p:txBody>
              <a:bodyPr wrap="none" rtlCol="0">
                <a:spAutoFit/>
              </a:bodyPr>
              <a:lstStyle/>
              <a:p>
                <a:r>
                  <a:rPr lang="ja-JP" altLang="en-US" dirty="0"/>
                  <a:t>方法は簡単であるが、得られた</a:t>
                </a:r>
                <a:r>
                  <a:rPr lang="ja-JP" altLang="en-US" b="0" i="0" dirty="0">
                    <a:solidFill>
                      <a:srgbClr val="374151"/>
                    </a:solidFill>
                    <a:effectLst/>
                    <a:latin typeface="Söhne"/>
                  </a:rPr>
                  <a:t>上限と下限がルーズ（</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14:m>
                  <m:oMath xmlns:m="http://schemas.openxmlformats.org/officeDocument/2006/math">
                    <m:r>
                      <a:rPr lang="en-US" altLang="zh-CN" i="1" smtClean="0">
                        <a:latin typeface="Cambria Math" panose="02040503050406030204" pitchFamily="18" charset="0"/>
                      </a:rPr>
                      <m:t>5</m:t>
                    </m:r>
                    <m:r>
                      <a:rPr lang="en-US" altLang="zh-CN" b="0" i="1" smtClean="0">
                        <a:latin typeface="Cambria Math" panose="02040503050406030204" pitchFamily="18" charset="0"/>
                      </a:rPr>
                      <m:t>4</m:t>
                    </m:r>
                  </m:oMath>
                </a14:m>
                <a:r>
                  <a:rPr lang="ja-JP" altLang="en-US" dirty="0"/>
                  <a:t>が大きすぎて、</a:t>
                </a:r>
                <a:r>
                  <a:rPr lang="en-US" altLang="zh-CN" dirty="0"/>
                  <a:t> </a:t>
                </a:r>
                <a14:m>
                  <m:oMath xmlns:m="http://schemas.openxmlformats.org/officeDocument/2006/math">
                    <m:r>
                      <a:rPr lang="en-US" altLang="zh-CN" b="0" i="1" smtClean="0">
                        <a:latin typeface="Cambria Math" panose="02040503050406030204" pitchFamily="18" charset="0"/>
                      </a:rPr>
                      <m:t>−28</m:t>
                    </m:r>
                  </m:oMath>
                </a14:m>
                <a:r>
                  <a:rPr lang="ja-JP" altLang="en-US" dirty="0"/>
                  <a:t>が小さすぎる。</a:t>
                </a:r>
                <a:endParaRPr lang="en-US" altLang="ja-JP" dirty="0"/>
              </a:p>
              <a:p>
                <a:r>
                  <a:rPr lang="ja-JP" altLang="en-US" dirty="0"/>
                  <a:t>ほとんどの場合、実際に取れないかもしれない</a:t>
                </a:r>
                <a:endParaRPr lang="zh-CN" altLang="en-US" dirty="0"/>
              </a:p>
            </p:txBody>
          </p:sp>
        </mc:Choice>
        <mc:Fallback xmlns="">
          <p:sp>
            <p:nvSpPr>
              <p:cNvPr id="16" name="文本框 15">
                <a:extLst>
                  <a:ext uri="{FF2B5EF4-FFF2-40B4-BE49-F238E27FC236}">
                    <a16:creationId xmlns:a16="http://schemas.microsoft.com/office/drawing/2014/main" id="{BD5987B7-0051-EAE2-C239-5F7AC74570EB}"/>
                  </a:ext>
                </a:extLst>
              </p:cNvPr>
              <p:cNvSpPr txBox="1">
                <a:spLocks noRot="1" noChangeAspect="1" noMove="1" noResize="1" noEditPoints="1" noAdjustHandles="1" noChangeArrowheads="1" noChangeShapeType="1" noTextEdit="1"/>
              </p:cNvSpPr>
              <p:nvPr/>
            </p:nvSpPr>
            <p:spPr>
              <a:xfrm>
                <a:off x="5521774" y="5175824"/>
                <a:ext cx="6457217" cy="923330"/>
              </a:xfrm>
              <a:prstGeom prst="rect">
                <a:avLst/>
              </a:prstGeom>
              <a:blipFill>
                <a:blip r:embed="rId6"/>
                <a:stretch>
                  <a:fillRect l="-850" t="-3289" r="-94" b="-98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634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err="1"/>
              <a:t>Posiform-negaform</a:t>
            </a:r>
            <a:endParaRPr kumimoji="1" lang="ja-JP" altLang="en-US"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14960-A696-F428-1AF5-D3871B2C56F6}"/>
                  </a:ext>
                </a:extLst>
              </p:cNvPr>
              <p:cNvSpPr txBox="1"/>
              <p:nvPr/>
            </p:nvSpPr>
            <p:spPr>
              <a:xfrm>
                <a:off x="158851" y="1105400"/>
                <a:ext cx="5812684" cy="4494692"/>
              </a:xfrm>
              <a:prstGeom prst="rect">
                <a:avLst/>
              </a:prstGeom>
              <a:noFill/>
            </p:spPr>
            <p:txBody>
              <a:bodyPr wrap="square" rtlCol="0">
                <a:spAutoFit/>
              </a:bodyPr>
              <a:lstStyle/>
              <a:p>
                <a:r>
                  <a:rPr lang="ja-JP" altLang="en-US" sz="1400" dirty="0"/>
                  <a:t>補完二進数変数（</a:t>
                </a:r>
                <a:r>
                  <a:rPr lang="en-US" altLang="zh-CN" sz="1400" b="0" i="0" dirty="0">
                    <a:solidFill>
                      <a:srgbClr val="0F0F0F"/>
                    </a:solidFill>
                    <a:effectLst/>
                    <a:latin typeface="Söhne"/>
                  </a:rPr>
                  <a:t> complemented binary variables </a:t>
                </a:r>
                <a:r>
                  <a:rPr lang="ja-JP" altLang="en-US" sz="1400" dirty="0"/>
                  <a:t>）を導入する</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acc>
                      <m:r>
                        <a:rPr lang="en-US" altLang="zh-CN" sz="1400" b="0" i="1" smtClean="0">
                          <a:latin typeface="Cambria Math" panose="02040503050406030204" pitchFamily="18" charset="0"/>
                        </a:rPr>
                        <m:t>=1−</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m:oMathPara>
                </a14:m>
                <a:endParaRPr lang="en-US" altLang="zh-CN" sz="1400" dirty="0"/>
              </a:p>
              <a:p>
                <a:endParaRPr lang="en-US" altLang="zh-CN" sz="1400" dirty="0"/>
              </a:p>
              <a:p>
                <a:r>
                  <a:rPr lang="ja-JP" altLang="en-US" sz="1400" dirty="0"/>
                  <a:t>本来の目的関数：</a:t>
                </a:r>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&lt;</m:t>
                          </m:r>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𝑖𝑗</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𝑢</m:t>
                          </m:r>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sub>
                          </m:sSub>
                          <m:r>
                            <a:rPr lang="en-US" altLang="zh-CN" sz="1400" b="0" i="1" smtClean="0">
                              <a:latin typeface="Cambria Math" panose="02040503050406030204" pitchFamily="18" charset="0"/>
                            </a:rPr>
                            <m:t>𝑢𝑣</m:t>
                          </m:r>
                        </m:e>
                      </m:nary>
                    </m:oMath>
                  </m:oMathPara>
                </a14:m>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𝑛</m:t>
                          </m:r>
                        </m:sub>
                      </m:sSub>
                      <m:r>
                        <a:rPr lang="en-US" altLang="zh-CN" sz="1400" b="0" i="1" smtClean="0">
                          <a:latin typeface="Cambria Math" panose="02040503050406030204" pitchFamily="18" charset="0"/>
                          <a:ea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sub>
                          </m:sSub>
                        </m:e>
                      </m:acc>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endParaRPr lang="en-US" altLang="zh-CN" sz="1400" dirty="0"/>
              </a:p>
              <a:p>
                <a:endParaRPr lang="en-US" altLang="zh-CN" sz="1400" dirty="0"/>
              </a:p>
              <a:p>
                <a:r>
                  <a:rPr lang="en-US" altLang="zh-CN" sz="1400" dirty="0" err="1"/>
                  <a:t>Posiform</a:t>
                </a:r>
                <a:r>
                  <a:rPr lang="ja-JP" altLang="en-US" sz="1400" dirty="0"/>
                  <a:t>：</a:t>
                </a:r>
                <a:r>
                  <a:rPr lang="en-US" altLang="zh-CN" sz="1400" b="0" dirty="0"/>
                  <a:t> </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m:t>
                        </m:r>
                        <m:r>
                          <a:rPr lang="en-US" altLang="zh-CN" sz="1400" i="1">
                            <a:latin typeface="Cambria Math" panose="02040503050406030204" pitchFamily="18" charset="0"/>
                          </a:rPr>
                          <m:t>,</m:t>
                        </m:r>
                        <m:r>
                          <a:rPr lang="en-US" altLang="zh-CN" sz="1400" i="1">
                            <a:latin typeface="Cambria Math" panose="02040503050406030204" pitchFamily="18" charset="0"/>
                          </a:rPr>
                          <m:t>𝑣</m:t>
                        </m:r>
                      </m:sub>
                    </m:sSub>
                  </m:oMath>
                </a14:m>
                <a:r>
                  <a:rPr lang="ja-JP" altLang="en-US" sz="1400" dirty="0"/>
                  <a:t>が正数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oMath>
                </a14:m>
                <a:r>
                  <a:rPr lang="ja-JP" altLang="en-US" sz="1400" dirty="0"/>
                  <a:t>の下限</a:t>
                </a:r>
                <a:endParaRPr lang="en-US" altLang="ja-JP" sz="1400" dirty="0"/>
              </a:p>
              <a:p>
                <a:endParaRPr lang="en-US" altLang="ja-JP" sz="1400" dirty="0"/>
              </a:p>
              <a:p>
                <a:r>
                  <a:rPr lang="en-US" altLang="zh-CN" sz="1400" dirty="0" err="1"/>
                  <a:t>Negafoem</a:t>
                </a:r>
                <a:r>
                  <a:rPr lang="ja-JP" altLang="en-US" sz="1400" dirty="0"/>
                  <a:t>：</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m:t>
                        </m:r>
                        <m:r>
                          <a:rPr lang="en-US" altLang="zh-CN" sz="1400" i="1">
                            <a:latin typeface="Cambria Math" panose="02040503050406030204" pitchFamily="18" charset="0"/>
                          </a:rPr>
                          <m:t>,</m:t>
                        </m:r>
                        <m:r>
                          <a:rPr lang="en-US" altLang="zh-CN" sz="1400" i="1">
                            <a:latin typeface="Cambria Math" panose="02040503050406030204" pitchFamily="18" charset="0"/>
                          </a:rPr>
                          <m:t>𝑣</m:t>
                        </m:r>
                      </m:sub>
                    </m:sSub>
                  </m:oMath>
                </a14:m>
                <a:r>
                  <a:rPr lang="ja-JP" altLang="en-US" sz="1400" dirty="0"/>
                  <a:t>が負数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m:t>
                        </m:r>
                        <m:r>
                          <a:rPr lang="en-US" altLang="zh-CN" sz="1400" b="0" i="1" smtClean="0">
                            <a:latin typeface="Cambria Math" panose="02040503050406030204" pitchFamily="18" charset="0"/>
                          </a:rPr>
                          <m:t>𝑎𝑥</m:t>
                        </m:r>
                      </m:sub>
                    </m:sSub>
                  </m:oMath>
                </a14:m>
                <a:r>
                  <a:rPr lang="ja-JP" altLang="en-US" sz="1400" dirty="0"/>
                  <a:t>の上限</a:t>
                </a:r>
                <a:endParaRPr lang="en-US" altLang="ja-JP" sz="1400" dirty="0"/>
              </a:p>
            </p:txBody>
          </p:sp>
        </mc:Choice>
        <mc:Fallback xmlns="">
          <p:sp>
            <p:nvSpPr>
              <p:cNvPr id="2" name="文本框 1">
                <a:extLst>
                  <a:ext uri="{FF2B5EF4-FFF2-40B4-BE49-F238E27FC236}">
                    <a16:creationId xmlns:a16="http://schemas.microsoft.com/office/drawing/2014/main" id="{5DC14960-A696-F428-1AF5-D3871B2C56F6}"/>
                  </a:ext>
                </a:extLst>
              </p:cNvPr>
              <p:cNvSpPr txBox="1">
                <a:spLocks noRot="1" noChangeAspect="1" noMove="1" noResize="1" noEditPoints="1" noAdjustHandles="1" noChangeArrowheads="1" noChangeShapeType="1" noTextEdit="1"/>
              </p:cNvSpPr>
              <p:nvPr/>
            </p:nvSpPr>
            <p:spPr>
              <a:xfrm>
                <a:off x="158851" y="1105400"/>
                <a:ext cx="5812684" cy="4494692"/>
              </a:xfrm>
              <a:prstGeom prst="rect">
                <a:avLst/>
              </a:prstGeom>
              <a:blipFill>
                <a:blip r:embed="rId3"/>
                <a:stretch>
                  <a:fillRect l="-314" t="-136" b="-407"/>
                </a:stretch>
              </a:blipFill>
            </p:spPr>
            <p:txBody>
              <a:bodyPr/>
              <a:lstStyle/>
              <a:p>
                <a:r>
                  <a:rPr lang="zh-CN" altLang="en-US">
                    <a:noFill/>
                  </a:rPr>
                  <a:t> </a:t>
                </a:r>
              </a:p>
            </p:txBody>
          </p:sp>
        </mc:Fallback>
      </mc:AlternateContent>
      <p:sp>
        <p:nvSpPr>
          <p:cNvPr id="5" name="箭头: 下 4">
            <a:extLst>
              <a:ext uri="{FF2B5EF4-FFF2-40B4-BE49-F238E27FC236}">
                <a16:creationId xmlns:a16="http://schemas.microsoft.com/office/drawing/2014/main" id="{A68CA262-958A-A7C4-C800-6B4F2CE3B43E}"/>
              </a:ext>
            </a:extLst>
          </p:cNvPr>
          <p:cNvSpPr/>
          <p:nvPr/>
        </p:nvSpPr>
        <p:spPr>
          <a:xfrm>
            <a:off x="2898282" y="2838450"/>
            <a:ext cx="133350" cy="4286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C17FFA3-BE54-8D94-C10A-C84C07C4F30E}"/>
              </a:ext>
            </a:extLst>
          </p:cNvPr>
          <p:cNvSpPr txBox="1"/>
          <p:nvPr/>
        </p:nvSpPr>
        <p:spPr>
          <a:xfrm>
            <a:off x="5506387" y="1039348"/>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E8C28C-D80F-CB7D-DBA3-DE26DD356219}"/>
                  </a:ext>
                </a:extLst>
              </p:cNvPr>
              <p:cNvSpPr txBox="1"/>
              <p:nvPr/>
            </p:nvSpPr>
            <p:spPr>
              <a:xfrm>
                <a:off x="6121998" y="1383469"/>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8" name="文本框 7">
                <a:extLst>
                  <a:ext uri="{FF2B5EF4-FFF2-40B4-BE49-F238E27FC236}">
                    <a16:creationId xmlns:a16="http://schemas.microsoft.com/office/drawing/2014/main" id="{86E8C28C-D80F-CB7D-DBA3-DE26DD356219}"/>
                  </a:ext>
                </a:extLst>
              </p:cNvPr>
              <p:cNvSpPr txBox="1">
                <a:spLocks noRot="1" noChangeAspect="1" noMove="1" noResize="1" noEditPoints="1" noAdjustHandles="1" noChangeArrowheads="1" noChangeShapeType="1" noTextEdit="1"/>
              </p:cNvSpPr>
              <p:nvPr/>
            </p:nvSpPr>
            <p:spPr>
              <a:xfrm>
                <a:off x="6121998" y="1383469"/>
                <a:ext cx="4766241" cy="646331"/>
              </a:xfrm>
              <a:prstGeom prst="rect">
                <a:avLst/>
              </a:prstGeom>
              <a:blipFill>
                <a:blip r:embed="rId4"/>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803261-B0B3-46BB-3FF4-47BB64A86BC8}"/>
                  </a:ext>
                </a:extLst>
              </p:cNvPr>
              <p:cNvSpPr txBox="1"/>
              <p:nvPr/>
            </p:nvSpPr>
            <p:spPr>
              <a:xfrm>
                <a:off x="5939294" y="2029800"/>
                <a:ext cx="5696303" cy="2246769"/>
              </a:xfrm>
              <a:prstGeom prst="rect">
                <a:avLst/>
              </a:prstGeom>
              <a:noFill/>
            </p:spPr>
            <p:txBody>
              <a:bodyPr wrap="none" rtlCol="0">
                <a:spAutoFit/>
              </a:bodyPr>
              <a:lstStyle/>
              <a:p>
                <a:r>
                  <a:rPr lang="en-US" altLang="zh-CN" sz="1400" dirty="0"/>
                  <a:t>Posiform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=−5</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e>
                      </m:d>
                      <m:r>
                        <a:rPr lang="en-US" altLang="zh-CN" sz="1400" b="0" i="1" smtClean="0">
                          <a:latin typeface="Cambria Math" panose="02040503050406030204" pitchFamily="18" charset="0"/>
                        </a:rPr>
                        <m:t>=−5</m:t>
                      </m:r>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e>
                      </m:d>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=−12</m:t>
                      </m:r>
                      <m:r>
                        <a:rPr lang="en-US" altLang="zh-CN" sz="1400" b="0" i="0"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r>
                  <a:rPr lang="en-US" altLang="zh-CN" sz="1400" dirty="0"/>
                  <a:t>	</a:t>
                </a:r>
                <a14:m>
                  <m:oMath xmlns:m="http://schemas.openxmlformats.org/officeDocument/2006/math">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b="0" i="1" smtClean="0">
                        <a:latin typeface="Cambria Math" panose="02040503050406030204" pitchFamily="18" charset="0"/>
                      </a:rPr>
                      <m:t>=0</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+10</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+6</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i="1" smtClean="0">
                        <a:solidFill>
                          <a:srgbClr val="008000"/>
                        </a:solidFill>
                        <a:latin typeface="Cambria Math" panose="02040503050406030204" pitchFamily="18" charset="0"/>
                      </a:rPr>
                      <m:t>+</m:t>
                    </m:r>
                    <m:r>
                      <a:rPr lang="en-US" altLang="zh-CN" sz="1400" b="0" i="1" smtClean="0">
                        <a:solidFill>
                          <a:srgbClr val="008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3" name="文本框 2">
                <a:extLst>
                  <a:ext uri="{FF2B5EF4-FFF2-40B4-BE49-F238E27FC236}">
                    <a16:creationId xmlns:a16="http://schemas.microsoft.com/office/drawing/2014/main" id="{C3803261-B0B3-46BB-3FF4-47BB64A86BC8}"/>
                  </a:ext>
                </a:extLst>
              </p:cNvPr>
              <p:cNvSpPr txBox="1">
                <a:spLocks noRot="1" noChangeAspect="1" noMove="1" noResize="1" noEditPoints="1" noAdjustHandles="1" noChangeArrowheads="1" noChangeShapeType="1" noTextEdit="1"/>
              </p:cNvSpPr>
              <p:nvPr/>
            </p:nvSpPr>
            <p:spPr>
              <a:xfrm>
                <a:off x="5939294" y="2029800"/>
                <a:ext cx="5696303" cy="2246769"/>
              </a:xfrm>
              <a:prstGeom prst="rect">
                <a:avLst/>
              </a:prstGeom>
              <a:blipFill>
                <a:blip r:embed="rId5"/>
                <a:stretch>
                  <a:fillRect l="-321"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C4E9C2-5AB3-CE28-6DF2-419E7BDE8144}"/>
                  </a:ext>
                </a:extLst>
              </p:cNvPr>
              <p:cNvSpPr txBox="1"/>
              <p:nvPr/>
            </p:nvSpPr>
            <p:spPr>
              <a:xfrm>
                <a:off x="5866861" y="4005221"/>
                <a:ext cx="5696303" cy="2246769"/>
              </a:xfrm>
              <a:prstGeom prst="rect">
                <a:avLst/>
              </a:prstGeom>
              <a:noFill/>
            </p:spPr>
            <p:txBody>
              <a:bodyPr wrap="none" rtlCol="0">
                <a:spAutoFit/>
              </a:bodyPr>
              <a:lstStyle/>
              <a:p>
                <a:r>
                  <a:rPr lang="en-US" altLang="zh-CN" sz="1400" dirty="0"/>
                  <a:t>Neg</a:t>
                </a:r>
                <a:r>
                  <a:rPr lang="en-US" altLang="zh-CN" sz="1400" dirty="0" err="1"/>
                  <a:t>aform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+9</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=9</m:t>
                      </m:r>
                      <m:d>
                        <m:dPr>
                          <m:ctrlPr>
                            <a:rPr lang="en-US" altLang="zh-CN" sz="1400" b="0" i="1" smtClean="0">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e>
                      </m:d>
                      <m:r>
                        <a:rPr lang="en-US" altLang="zh-CN" sz="1400" b="0" i="1" smtClean="0">
                          <a:latin typeface="Cambria Math" panose="02040503050406030204" pitchFamily="18" charset="0"/>
                        </a:rPr>
                        <m:t>=9</m:t>
                      </m:r>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e>
                      </m:d>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=8</m:t>
                      </m:r>
                      <m:r>
                        <a:rPr lang="en-US" altLang="zh-CN" sz="1400" b="0" i="1" smtClean="0">
                          <a:solidFill>
                            <a:srgbClr val="FF0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dirty="0"/>
              </a:p>
              <a:p>
                <a:endParaRPr lang="en-US" altLang="zh-CN" sz="1400" dirty="0"/>
              </a:p>
              <a:p>
                <a:r>
                  <a:rPr lang="en-US" altLang="zh-CN" sz="1400" dirty="0"/>
                  <a:t>	</a:t>
                </a:r>
                <a14:m>
                  <m:oMath xmlns:m="http://schemas.openxmlformats.org/officeDocument/2006/math">
                    <m:sSup>
                      <m:sSupPr>
                        <m:ctrlPr>
                          <a:rPr lang="en-US" altLang="zh-CN" sz="1400" i="1" smtClean="0">
                            <a:latin typeface="Cambria Math" panose="02040503050406030204" pitchFamily="18" charset="0"/>
                          </a:rPr>
                        </m:ctrlPr>
                      </m:sSupPr>
                      <m:e>
                        <m:r>
                          <a:rPr lang="zh-CN" altLang="en-US" sz="1400" i="1">
                            <a:latin typeface="Cambria Math" panose="02040503050406030204" pitchFamily="18" charset="0"/>
                          </a:rPr>
                          <m:t>𝜑</m:t>
                        </m:r>
                      </m:e>
                      <m:sup>
                        <m:r>
                          <a:rPr lang="en-US" altLang="zh-CN" sz="1400" b="0" i="1" smtClean="0">
                            <a:latin typeface="Cambria Math" panose="02040503050406030204" pitchFamily="18" charset="0"/>
                          </a:rPr>
                          <m:t>′</m:t>
                        </m:r>
                      </m:sup>
                    </m:sSup>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b="0" i="1" smtClean="0">
                        <a:latin typeface="Cambria Math" panose="02040503050406030204" pitchFamily="18" charset="0"/>
                      </a:rPr>
                      <m:t>=49</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solidFill>
                          <a:srgbClr val="FF0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b="0" i="1" smtClean="0">
                        <a:solidFill>
                          <a:srgbClr val="FF0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−7</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9" name="文本框 8">
                <a:extLst>
                  <a:ext uri="{FF2B5EF4-FFF2-40B4-BE49-F238E27FC236}">
                    <a16:creationId xmlns:a16="http://schemas.microsoft.com/office/drawing/2014/main" id="{1EC4E9C2-5AB3-CE28-6DF2-419E7BDE8144}"/>
                  </a:ext>
                </a:extLst>
              </p:cNvPr>
              <p:cNvSpPr txBox="1">
                <a:spLocks noRot="1" noChangeAspect="1" noMove="1" noResize="1" noEditPoints="1" noAdjustHandles="1" noChangeArrowheads="1" noChangeShapeType="1" noTextEdit="1"/>
              </p:cNvSpPr>
              <p:nvPr/>
            </p:nvSpPr>
            <p:spPr>
              <a:xfrm>
                <a:off x="5866861" y="4005221"/>
                <a:ext cx="5696303" cy="2246769"/>
              </a:xfrm>
              <a:prstGeom prst="rect">
                <a:avLst/>
              </a:prstGeom>
              <a:blipFill>
                <a:blip r:embed="rId6"/>
                <a:stretch>
                  <a:fillRect l="-321"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97E573-70C6-21FB-EC9C-ADFE9500CDFC}"/>
                  </a:ext>
                </a:extLst>
              </p:cNvPr>
              <p:cNvSpPr txBox="1"/>
              <p:nvPr/>
            </p:nvSpPr>
            <p:spPr>
              <a:xfrm>
                <a:off x="5661660" y="6246423"/>
                <a:ext cx="22663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0, </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1" name="文本框 10">
                <a:extLst>
                  <a:ext uri="{FF2B5EF4-FFF2-40B4-BE49-F238E27FC236}">
                    <a16:creationId xmlns:a16="http://schemas.microsoft.com/office/drawing/2014/main" id="{D197E573-70C6-21FB-EC9C-ADFE9500CDFC}"/>
                  </a:ext>
                </a:extLst>
              </p:cNvPr>
              <p:cNvSpPr txBox="1">
                <a:spLocks noRot="1" noChangeAspect="1" noMove="1" noResize="1" noEditPoints="1" noAdjustHandles="1" noChangeArrowheads="1" noChangeShapeType="1" noTextEdit="1"/>
              </p:cNvSpPr>
              <p:nvPr/>
            </p:nvSpPr>
            <p:spPr>
              <a:xfrm>
                <a:off x="5661660" y="6246423"/>
                <a:ext cx="2266368" cy="307777"/>
              </a:xfrm>
              <a:prstGeom prst="rect">
                <a:avLst/>
              </a:prstGeom>
              <a:blipFill>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AC99E04-1B48-62F8-D490-4B02C3C3FF3E}"/>
                  </a:ext>
                </a:extLst>
              </p:cNvPr>
              <p:cNvSpPr txBox="1"/>
              <p:nvPr/>
            </p:nvSpPr>
            <p:spPr>
              <a:xfrm>
                <a:off x="7886590" y="6246421"/>
                <a:ext cx="256451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&gt;∆</m:t>
                      </m:r>
                      <m:r>
                        <a:rPr lang="en-US" altLang="zh-CN" sz="1400" b="0" i="1" smtClean="0">
                          <a:latin typeface="Cambria Math" panose="02040503050406030204" pitchFamily="18" charset="0"/>
                          <a:ea typeface="Cambria Math" panose="02040503050406030204" pitchFamily="18" charset="0"/>
                        </a:rPr>
                        <m:t>𝑓</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𝑚𝑎𝑥</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𝑚𝑖𝑛</m:t>
                          </m:r>
                        </m:sub>
                      </m:sSub>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3" name="文本框 12">
                <a:extLst>
                  <a:ext uri="{FF2B5EF4-FFF2-40B4-BE49-F238E27FC236}">
                    <a16:creationId xmlns:a16="http://schemas.microsoft.com/office/drawing/2014/main" id="{CAC99E04-1B48-62F8-D490-4B02C3C3FF3E}"/>
                  </a:ext>
                </a:extLst>
              </p:cNvPr>
              <p:cNvSpPr txBox="1">
                <a:spLocks noRot="1" noChangeAspect="1" noMove="1" noResize="1" noEditPoints="1" noAdjustHandles="1" noChangeArrowheads="1" noChangeShapeType="1" noTextEdit="1"/>
              </p:cNvSpPr>
              <p:nvPr/>
            </p:nvSpPr>
            <p:spPr>
              <a:xfrm>
                <a:off x="7886590" y="6246421"/>
                <a:ext cx="2564510" cy="307777"/>
              </a:xfrm>
              <a:prstGeom prst="rect">
                <a:avLst/>
              </a:prstGeom>
              <a:blipFill>
                <a:blip r:embed="rId8"/>
                <a:stretch>
                  <a:fillRect b="-800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8CD958A-8A5D-8197-C843-6AB1EAE16DF6}"/>
              </a:ext>
            </a:extLst>
          </p:cNvPr>
          <p:cNvSpPr txBox="1"/>
          <p:nvPr/>
        </p:nvSpPr>
        <p:spPr>
          <a:xfrm>
            <a:off x="10572970" y="6247419"/>
            <a:ext cx="1261884" cy="307777"/>
          </a:xfrm>
          <a:prstGeom prst="rect">
            <a:avLst/>
          </a:prstGeom>
          <a:noFill/>
        </p:spPr>
        <p:txBody>
          <a:bodyPr wrap="none" rtlCol="0">
            <a:spAutoFit/>
          </a:bodyPr>
          <a:lstStyle/>
          <a:p>
            <a:r>
              <a:rPr lang="ja-JP" altLang="en-US" sz="1400" b="0" i="0" dirty="0">
                <a:solidFill>
                  <a:srgbClr val="374151"/>
                </a:solidFill>
                <a:effectLst/>
                <a:latin typeface="Söhne"/>
              </a:rPr>
              <a:t>範囲を狭める</a:t>
            </a:r>
            <a:endParaRPr lang="zh-CN" altLang="en-US" sz="1400" dirty="0"/>
          </a:p>
        </p:txBody>
      </p:sp>
    </p:spTree>
    <p:extLst>
      <p:ext uri="{BB962C8B-B14F-4D97-AF65-F5344CB8AC3E}">
        <p14:creationId xmlns:p14="http://schemas.microsoft.com/office/powerpoint/2010/main" val="139802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B7C4E3-7262-BA76-D648-2CD804B1C1C5}"/>
                  </a:ext>
                </a:extLst>
              </p:cNvPr>
              <p:cNvSpPr txBox="1"/>
              <p:nvPr/>
            </p:nvSpPr>
            <p:spPr>
              <a:xfrm>
                <a:off x="600364" y="3214839"/>
                <a:ext cx="9074600" cy="1197764"/>
              </a:xfrm>
              <a:prstGeom prst="rect">
                <a:avLst/>
              </a:prstGeom>
              <a:noFill/>
            </p:spPr>
            <p:txBody>
              <a:bodyPr wrap="none" lIns="0" tIns="0" rIns="0" bIns="0" rtlCol="0">
                <a:spAutoFit/>
              </a:bodyPr>
              <a:lstStyle/>
              <a:p>
                <a:r>
                  <a:rPr lang="en-US" altLang="zh-CN" sz="1800" dirty="0"/>
                  <a:t>Verma-Lewis</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𝑚𝑎𝑥</m:t>
                          </m:r>
                        </m:fName>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m:rPr>
                                          <m:brk m:alnAt="7"/>
                                        </m:rPr>
                                        <a:rPr lang="en-US" altLang="zh-CN" i="1">
                                          <a:latin typeface="Cambria Math" panose="02040503050406030204" pitchFamily="18" charset="0"/>
                                        </a:rPr>
                                        <m:t>&gt;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r>
                                    <a:rPr lang="ja-JP" altLang="en-US"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e>
                              </m:nary>
                            </m:e>
                          </m:d>
                        </m:e>
                      </m:func>
                    </m:oMath>
                  </m:oMathPara>
                </a14:m>
                <a:endParaRPr lang="zh-CN" altLang="en-US" dirty="0"/>
              </a:p>
            </p:txBody>
          </p:sp>
        </mc:Choice>
        <mc:Fallback xmlns="">
          <p:sp>
            <p:nvSpPr>
              <p:cNvPr id="2" name="文本框 1">
                <a:extLst>
                  <a:ext uri="{FF2B5EF4-FFF2-40B4-BE49-F238E27FC236}">
                    <a16:creationId xmlns:a16="http://schemas.microsoft.com/office/drawing/2014/main" id="{7BB7C4E3-7262-BA76-D648-2CD804B1C1C5}"/>
                  </a:ext>
                </a:extLst>
              </p:cNvPr>
              <p:cNvSpPr txBox="1">
                <a:spLocks noRot="1" noChangeAspect="1" noMove="1" noResize="1" noEditPoints="1" noAdjustHandles="1" noChangeArrowheads="1" noChangeShapeType="1" noTextEdit="1"/>
              </p:cNvSpPr>
              <p:nvPr/>
            </p:nvSpPr>
            <p:spPr>
              <a:xfrm>
                <a:off x="600364" y="3214839"/>
                <a:ext cx="9074600" cy="1197764"/>
              </a:xfrm>
              <a:prstGeom prst="rect">
                <a:avLst/>
              </a:prstGeom>
              <a:blipFill>
                <a:blip r:embed="rId3"/>
                <a:stretch>
                  <a:fillRect l="-1545" t="-6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4F24AE-502D-3953-0020-F149C115947B}"/>
                  </a:ext>
                </a:extLst>
              </p:cNvPr>
              <p:cNvSpPr txBox="1"/>
              <p:nvPr/>
            </p:nvSpPr>
            <p:spPr>
              <a:xfrm>
                <a:off x="457200" y="1572079"/>
                <a:ext cx="6096000" cy="1156855"/>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1</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sub>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E74F24AE-502D-3953-0020-F149C115947B}"/>
                  </a:ext>
                </a:extLst>
              </p:cNvPr>
              <p:cNvSpPr txBox="1">
                <a:spLocks noRot="1" noChangeAspect="1" noMove="1" noResize="1" noEditPoints="1" noAdjustHandles="1" noChangeArrowheads="1" noChangeShapeType="1" noTextEdit="1"/>
              </p:cNvSpPr>
              <p:nvPr/>
            </p:nvSpPr>
            <p:spPr>
              <a:xfrm>
                <a:off x="457200" y="1572079"/>
                <a:ext cx="6096000" cy="1156855"/>
              </a:xfrm>
              <a:prstGeom prst="rect">
                <a:avLst/>
              </a:prstGeom>
              <a:blipFill>
                <a:blip r:embed="rId4"/>
                <a:stretch>
                  <a:fillRect l="-800" t="-26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A787760-7CC5-CD03-05CA-7A90B25E66EA}"/>
              </a:ext>
            </a:extLst>
          </p:cNvPr>
          <p:cNvSpPr txBox="1"/>
          <p:nvPr/>
        </p:nvSpPr>
        <p:spPr>
          <a:xfrm>
            <a:off x="600364" y="4974863"/>
            <a:ext cx="9819987" cy="461665"/>
          </a:xfrm>
          <a:prstGeom prst="rect">
            <a:avLst/>
          </a:prstGeom>
          <a:noFill/>
        </p:spPr>
        <p:txBody>
          <a:bodyPr wrap="square">
            <a:spAutoFit/>
          </a:bodyPr>
          <a:lstStyle/>
          <a:p>
            <a:r>
              <a:rPr lang="ja-JP" altLang="en-US" sz="1200" b="0" i="0" dirty="0">
                <a:solidFill>
                  <a:srgbClr val="000000"/>
                </a:solidFill>
                <a:effectLst/>
                <a:latin typeface="LinLibertineT"/>
              </a:rPr>
              <a:t>参考文献：</a:t>
            </a:r>
            <a:endParaRPr lang="en-US" altLang="zh-CN" sz="1200" b="0" i="0" dirty="0">
              <a:solidFill>
                <a:srgbClr val="000000"/>
              </a:solidFill>
              <a:effectLst/>
              <a:latin typeface="LinLibertineT"/>
            </a:endParaRPr>
          </a:p>
          <a:p>
            <a:r>
              <a:rPr lang="en-US" altLang="zh-CN" sz="1200" b="0" i="0" dirty="0">
                <a:solidFill>
                  <a:srgbClr val="000000"/>
                </a:solidFill>
                <a:effectLst/>
                <a:latin typeface="LinLibertineT"/>
              </a:rPr>
              <a:t>Amit Verma and Mark Lewis. 2020. Penalty and partitioning techniques to improve performance of QUBO solvers. </a:t>
            </a:r>
            <a:r>
              <a:rPr lang="en-US" altLang="zh-CN" sz="1200" b="0" i="1" dirty="0">
                <a:solidFill>
                  <a:srgbClr val="000000"/>
                </a:solidFill>
                <a:effectLst/>
                <a:latin typeface="LinLibertineTI"/>
              </a:rPr>
              <a:t>Discrete Optimization </a:t>
            </a:r>
            <a:r>
              <a:rPr lang="en-US" altLang="zh-CN" sz="1200" b="0" i="0" dirty="0">
                <a:solidFill>
                  <a:srgbClr val="000000"/>
                </a:solidFill>
                <a:effectLst/>
                <a:latin typeface="LinLibertineT"/>
              </a:rPr>
              <a:t>(2020). Elsevier.</a:t>
            </a:r>
            <a:endParaRPr lang="zh-CN" altLang="en-US" sz="3600" dirty="0"/>
          </a:p>
        </p:txBody>
      </p:sp>
    </p:spTree>
    <p:extLst>
      <p:ext uri="{BB962C8B-B14F-4D97-AF65-F5344CB8AC3E}">
        <p14:creationId xmlns:p14="http://schemas.microsoft.com/office/powerpoint/2010/main" val="1556118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p:sp>
        <p:nvSpPr>
          <p:cNvPr id="3" name="文本框 2">
            <a:extLst>
              <a:ext uri="{FF2B5EF4-FFF2-40B4-BE49-F238E27FC236}">
                <a16:creationId xmlns:a16="http://schemas.microsoft.com/office/drawing/2014/main" id="{5ED8F501-BB19-D81D-869A-70201CABF47B}"/>
              </a:ext>
            </a:extLst>
          </p:cNvPr>
          <p:cNvSpPr txBox="1"/>
          <p:nvPr/>
        </p:nvSpPr>
        <p:spPr>
          <a:xfrm>
            <a:off x="600364" y="1238694"/>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50B2522-BCC0-DA71-1B80-BB742F8DD7D3}"/>
                  </a:ext>
                </a:extLst>
              </p:cNvPr>
              <p:cNvSpPr txBox="1"/>
              <p:nvPr/>
            </p:nvSpPr>
            <p:spPr>
              <a:xfrm>
                <a:off x="1215975" y="1582815"/>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7" name="文本框 6">
                <a:extLst>
                  <a:ext uri="{FF2B5EF4-FFF2-40B4-BE49-F238E27FC236}">
                    <a16:creationId xmlns:a16="http://schemas.microsoft.com/office/drawing/2014/main" id="{950B2522-BCC0-DA71-1B80-BB742F8DD7D3}"/>
                  </a:ext>
                </a:extLst>
              </p:cNvPr>
              <p:cNvSpPr txBox="1">
                <a:spLocks noRot="1" noChangeAspect="1" noMove="1" noResize="1" noEditPoints="1" noAdjustHandles="1" noChangeArrowheads="1" noChangeShapeType="1" noTextEdit="1"/>
              </p:cNvSpPr>
              <p:nvPr/>
            </p:nvSpPr>
            <p:spPr>
              <a:xfrm>
                <a:off x="1215975" y="1582815"/>
                <a:ext cx="4766241" cy="646331"/>
              </a:xfrm>
              <a:prstGeom prst="rect">
                <a:avLst/>
              </a:prstGeom>
              <a:blipFill>
                <a:blip r:embed="rId3"/>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D65ED66-C872-1F01-92BE-8BDCCC3C1661}"/>
                  </a:ext>
                </a:extLst>
              </p:cNvPr>
              <p:cNvSpPr txBox="1"/>
              <p:nvPr/>
            </p:nvSpPr>
            <p:spPr>
              <a:xfrm>
                <a:off x="600364" y="2671080"/>
                <a:ext cx="3724866"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=−5+8=3</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=9+4=13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=1+4=5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12+8=</m:t>
                      </m:r>
                      <m:r>
                        <a:rPr lang="en-US" altLang="zh-CN" b="0" i="1" smtClean="0">
                          <a:solidFill>
                            <a:srgbClr val="FF0000"/>
                          </a:solidFill>
                          <a:latin typeface="Cambria Math" panose="02040503050406030204" pitchFamily="18" charset="0"/>
                        </a:rPr>
                        <m:t>20</m:t>
                      </m:r>
                    </m:oMath>
                  </m:oMathPara>
                </a14:m>
                <a:endParaRPr lang="zh-CN" altLang="en-US" dirty="0">
                  <a:solidFill>
                    <a:srgbClr val="FF0000"/>
                  </a:solidFill>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=7+0=7</m:t>
                      </m:r>
                    </m:oMath>
                  </m:oMathPara>
                </a14:m>
                <a:endParaRPr lang="zh-CN" altLang="en-US" dirty="0"/>
              </a:p>
            </p:txBody>
          </p:sp>
        </mc:Choice>
        <mc:Fallback xmlns="">
          <p:sp>
            <p:nvSpPr>
              <p:cNvPr id="8" name="文本框 7">
                <a:extLst>
                  <a:ext uri="{FF2B5EF4-FFF2-40B4-BE49-F238E27FC236}">
                    <a16:creationId xmlns:a16="http://schemas.microsoft.com/office/drawing/2014/main" id="{8D65ED66-C872-1F01-92BE-8BDCCC3C1661}"/>
                  </a:ext>
                </a:extLst>
              </p:cNvPr>
              <p:cNvSpPr txBox="1">
                <a:spLocks noRot="1" noChangeAspect="1" noMove="1" noResize="1" noEditPoints="1" noAdjustHandles="1" noChangeArrowheads="1" noChangeShapeType="1" noTextEdit="1"/>
              </p:cNvSpPr>
              <p:nvPr/>
            </p:nvSpPr>
            <p:spPr>
              <a:xfrm>
                <a:off x="600364" y="2671080"/>
                <a:ext cx="3724866" cy="368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CFC5B6-C610-B352-C1EF-19D06471596E}"/>
                  </a:ext>
                </a:extLst>
              </p:cNvPr>
              <p:cNvSpPr txBox="1"/>
              <p:nvPr/>
            </p:nvSpPr>
            <p:spPr>
              <a:xfrm>
                <a:off x="5324475" y="2671080"/>
                <a:ext cx="5129930"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&lt;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=5+12=17</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=−9+12+10=13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=−1+6=5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=−12+10+6+8=12</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=−7+8=1</m:t>
                      </m:r>
                    </m:oMath>
                  </m:oMathPara>
                </a14:m>
                <a:endParaRPr lang="zh-CN" altLang="en-US" dirty="0"/>
              </a:p>
            </p:txBody>
          </p:sp>
        </mc:Choice>
        <mc:Fallback xmlns="">
          <p:sp>
            <p:nvSpPr>
              <p:cNvPr id="2" name="文本框 1">
                <a:extLst>
                  <a:ext uri="{FF2B5EF4-FFF2-40B4-BE49-F238E27FC236}">
                    <a16:creationId xmlns:a16="http://schemas.microsoft.com/office/drawing/2014/main" id="{38CFC5B6-C610-B352-C1EF-19D06471596E}"/>
                  </a:ext>
                </a:extLst>
              </p:cNvPr>
              <p:cNvSpPr txBox="1">
                <a:spLocks noRot="1" noChangeAspect="1" noMove="1" noResize="1" noEditPoints="1" noAdjustHandles="1" noChangeArrowheads="1" noChangeShapeType="1" noTextEdit="1"/>
              </p:cNvSpPr>
              <p:nvPr/>
            </p:nvSpPr>
            <p:spPr>
              <a:xfrm>
                <a:off x="5324475" y="2671080"/>
                <a:ext cx="5129930" cy="368113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682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t>4. SEQUENTIAL PENALTY METHODS</a:t>
            </a:r>
          </a:p>
          <a:p>
            <a:r>
              <a:rPr lang="en-US" altLang="zh-CN" sz="1400" dirty="0">
                <a:solidFill>
                  <a:schemeClr val="bg1">
                    <a:lumMod val="65000"/>
                  </a:schemeClr>
                </a:solidFill>
              </a:rPr>
              <a:t>    </a:t>
            </a:r>
            <a:r>
              <a:rPr lang="en-US" altLang="zh-CN" sz="1400" dirty="0"/>
              <a:t>4.1 Sequential Penalty Method</a:t>
            </a:r>
          </a:p>
          <a:p>
            <a:r>
              <a:rPr lang="en-US" altLang="zh-CN" sz="1400" dirty="0"/>
              <a:t>    4.2 Scaled-sequential Penalty Method</a:t>
            </a:r>
          </a:p>
          <a:p>
            <a:r>
              <a:rPr lang="en-US" altLang="zh-CN" sz="1400" dirty="0"/>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52625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METHODS</a:t>
            </a:r>
          </a:p>
        </p:txBody>
      </p:sp>
      <p:sp>
        <p:nvSpPr>
          <p:cNvPr id="9" name="文本框 8">
            <a:extLst>
              <a:ext uri="{FF2B5EF4-FFF2-40B4-BE49-F238E27FC236}">
                <a16:creationId xmlns:a16="http://schemas.microsoft.com/office/drawing/2014/main" id="{A2FB064F-19D9-C9F6-AA3D-CCAD644F6FE5}"/>
              </a:ext>
            </a:extLst>
          </p:cNvPr>
          <p:cNvSpPr txBox="1"/>
          <p:nvPr/>
        </p:nvSpPr>
        <p:spPr>
          <a:xfrm>
            <a:off x="600364" y="1981644"/>
            <a:ext cx="10391486" cy="3693319"/>
          </a:xfrm>
          <a:prstGeom prst="rect">
            <a:avLst/>
          </a:prstGeom>
          <a:noFill/>
        </p:spPr>
        <p:txBody>
          <a:bodyPr wrap="square">
            <a:spAutoFit/>
          </a:bodyPr>
          <a:lstStyle/>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pPr lvl="1"/>
            <a:endParaRPr lang="en-US" altLang="ja-JP" dirty="0">
              <a:solidFill>
                <a:srgbClr val="374151"/>
              </a:solidFill>
              <a:latin typeface="Söhne"/>
            </a:endParaRPr>
          </a:p>
          <a:p>
            <a:pPr lvl="1"/>
            <a:endParaRPr lang="en-US" altLang="ja-JP" b="0" i="0" dirty="0">
              <a:solidFill>
                <a:srgbClr val="374151"/>
              </a:solidFill>
              <a:effectLst/>
              <a:latin typeface="Söhne"/>
            </a:endParaRPr>
          </a:p>
          <a:p>
            <a:pPr lvl="1"/>
            <a:r>
              <a:rPr lang="en-US" altLang="ja-JP" b="0" i="0" dirty="0">
                <a:solidFill>
                  <a:srgbClr val="374151"/>
                </a:solidFill>
                <a:effectLst/>
                <a:latin typeface="Söhne"/>
              </a:rPr>
              <a:t>EXACT PENALTY METHODS</a:t>
            </a:r>
            <a:r>
              <a:rPr lang="ja-JP" altLang="en-US" b="0" i="0" dirty="0">
                <a:solidFill>
                  <a:srgbClr val="374151"/>
                </a:solidFill>
                <a:effectLst/>
                <a:latin typeface="Söhne"/>
              </a:rPr>
              <a:t>で記述した目的関数の上限と下限を利用して</a:t>
            </a:r>
            <a:endParaRPr lang="en-US" altLang="ja-JP" b="0" i="0" dirty="0">
              <a:solidFill>
                <a:srgbClr val="374151"/>
              </a:solidFill>
              <a:effectLst/>
              <a:latin typeface="Söhne"/>
            </a:endParaRPr>
          </a:p>
          <a:p>
            <a:pPr lvl="1"/>
            <a:r>
              <a:rPr lang="ja-JP" altLang="en-US" dirty="0">
                <a:solidFill>
                  <a:srgbClr val="374151"/>
                </a:solidFill>
                <a:latin typeface="Söhne"/>
              </a:rPr>
              <a:t>より少ない回数で有効なペナルティー重みを見つける</a:t>
            </a:r>
            <a:endParaRPr lang="en-US" altLang="ja-JP" dirty="0">
              <a:solidFill>
                <a:srgbClr val="374151"/>
              </a:solidFill>
              <a:latin typeface="Söhne"/>
            </a:endParaRPr>
          </a:p>
          <a:p>
            <a:pPr lvl="1"/>
            <a:endParaRPr lang="en-US" altLang="ja-JP" dirty="0">
              <a:solidFill>
                <a:srgbClr val="374151"/>
              </a:solidFill>
              <a:latin typeface="Söhne"/>
            </a:endParaRPr>
          </a:p>
          <a:p>
            <a:pPr lvl="1"/>
            <a:endParaRPr lang="en-US" altLang="ja-JP" dirty="0">
              <a:solidFill>
                <a:srgbClr val="374151"/>
              </a:solidFill>
              <a:latin typeface="Söhne"/>
            </a:endParaRPr>
          </a:p>
          <a:p>
            <a:pPr lvl="1"/>
            <a:r>
              <a:rPr lang="en-US" altLang="ja-JP" dirty="0">
                <a:solidFill>
                  <a:srgbClr val="374151"/>
                </a:solidFill>
                <a:latin typeface="Söhne"/>
              </a:rPr>
              <a:t>DA</a:t>
            </a:r>
            <a:r>
              <a:rPr lang="ja-JP" altLang="en-US" dirty="0">
                <a:solidFill>
                  <a:srgbClr val="374151"/>
                </a:solidFill>
                <a:latin typeface="Söhne"/>
              </a:rPr>
              <a:t>を使用する</a:t>
            </a:r>
            <a:endParaRPr lang="en-US" altLang="ja-JP" dirty="0">
              <a:solidFill>
                <a:srgbClr val="374151"/>
              </a:solidFill>
              <a:latin typeface="Söhne"/>
            </a:endParaRPr>
          </a:p>
          <a:p>
            <a:pPr lvl="1"/>
            <a:r>
              <a:rPr lang="ja-JP" altLang="en-US" b="0" i="0" dirty="0">
                <a:solidFill>
                  <a:srgbClr val="374151"/>
                </a:solidFill>
                <a:effectLst/>
                <a:latin typeface="Söhne"/>
              </a:rPr>
              <a:t>最適またはサブオプティマル（</a:t>
            </a:r>
            <a:r>
              <a:rPr lang="en-US" altLang="zh-CN" b="0" i="0" dirty="0">
                <a:solidFill>
                  <a:srgbClr val="0F0F0F"/>
                </a:solidFill>
                <a:effectLst/>
                <a:latin typeface="Söhne"/>
              </a:rPr>
              <a:t> suboptimal </a:t>
            </a:r>
            <a:r>
              <a:rPr lang="ja-JP" altLang="en-US" b="0" i="0" dirty="0">
                <a:solidFill>
                  <a:srgbClr val="374151"/>
                </a:solidFill>
                <a:effectLst/>
                <a:latin typeface="Söhne"/>
              </a:rPr>
              <a:t>）な解を見つけることができる</a:t>
            </a:r>
            <a:endParaRPr lang="en-US" altLang="ja-JP" dirty="0">
              <a:solidFill>
                <a:srgbClr val="374151"/>
              </a:solidFill>
              <a:latin typeface="Söhne"/>
            </a:endParaRPr>
          </a:p>
          <a:p>
            <a:pPr lvl="1"/>
            <a:endParaRPr lang="en-US" altLang="ja-JP" b="0" i="0" dirty="0">
              <a:solidFill>
                <a:srgbClr val="374151"/>
              </a:solidFill>
              <a:effectLst/>
              <a:latin typeface="Söhne"/>
            </a:endParaRPr>
          </a:p>
        </p:txBody>
      </p:sp>
    </p:spTree>
    <p:extLst>
      <p:ext uri="{BB962C8B-B14F-4D97-AF65-F5344CB8AC3E}">
        <p14:creationId xmlns:p14="http://schemas.microsoft.com/office/powerpoint/2010/main" val="224715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a:t>
            </a:r>
          </a:p>
        </p:txBody>
      </p:sp>
      <p:sp>
        <p:nvSpPr>
          <p:cNvPr id="3" name="文本框 2">
            <a:extLst>
              <a:ext uri="{FF2B5EF4-FFF2-40B4-BE49-F238E27FC236}">
                <a16:creationId xmlns:a16="http://schemas.microsoft.com/office/drawing/2014/main" id="{68FABDBA-0286-E00A-C98F-F75056E44A36}"/>
              </a:ext>
            </a:extLst>
          </p:cNvPr>
          <p:cNvSpPr txBox="1"/>
          <p:nvPr/>
        </p:nvSpPr>
        <p:spPr>
          <a:xfrm>
            <a:off x="600364" y="1377434"/>
            <a:ext cx="6096000" cy="369332"/>
          </a:xfrm>
          <a:prstGeom prst="rect">
            <a:avLst/>
          </a:prstGeom>
          <a:noFill/>
        </p:spPr>
        <p:txBody>
          <a:bodyPr wrap="square">
            <a:spAutoFit/>
          </a:bodyPr>
          <a:lstStyle/>
          <a:p>
            <a:r>
              <a:rPr lang="ja-JP" altLang="en-US" b="0" i="0" dirty="0">
                <a:solidFill>
                  <a:srgbClr val="374151"/>
                </a:solidFill>
                <a:effectLst/>
                <a:latin typeface="Söhne"/>
              </a:rPr>
              <a:t>伝統的な順次罰則法の一般的な形式：</a:t>
            </a:r>
            <a:endParaRPr lang="zh-CN" altLang="en-US" dirty="0"/>
          </a:p>
        </p:txBody>
      </p:sp>
      <p:pic>
        <p:nvPicPr>
          <p:cNvPr id="7" name="图片 6">
            <a:extLst>
              <a:ext uri="{FF2B5EF4-FFF2-40B4-BE49-F238E27FC236}">
                <a16:creationId xmlns:a16="http://schemas.microsoft.com/office/drawing/2014/main" id="{52C8F6AF-3D0C-B516-7CB9-2DCE1A5E9D1F}"/>
              </a:ext>
            </a:extLst>
          </p:cNvPr>
          <p:cNvPicPr>
            <a:picLocks noChangeAspect="1"/>
          </p:cNvPicPr>
          <p:nvPr/>
        </p:nvPicPr>
        <p:blipFill>
          <a:blip r:embed="rId3"/>
          <a:stretch>
            <a:fillRect/>
          </a:stretch>
        </p:blipFill>
        <p:spPr>
          <a:xfrm>
            <a:off x="600364" y="1931432"/>
            <a:ext cx="6062641" cy="2398697"/>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D174B15-452E-F6DD-32FD-B737BFE61429}"/>
                  </a:ext>
                </a:extLst>
              </p:cNvPr>
              <p:cNvSpPr txBox="1"/>
              <p:nvPr/>
            </p:nvSpPr>
            <p:spPr>
              <a:xfrm>
                <a:off x="7639050" y="1900881"/>
                <a:ext cx="2219325"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zh-CN" altLang="en-US" sz="1600" dirty="0"/>
              </a:p>
            </p:txBody>
          </p:sp>
        </mc:Choice>
        <mc:Fallback xmlns="">
          <p:sp>
            <p:nvSpPr>
              <p:cNvPr id="11" name="文本框 10">
                <a:extLst>
                  <a:ext uri="{FF2B5EF4-FFF2-40B4-BE49-F238E27FC236}">
                    <a16:creationId xmlns:a16="http://schemas.microsoft.com/office/drawing/2014/main" id="{6D174B15-452E-F6DD-32FD-B737BFE61429}"/>
                  </a:ext>
                </a:extLst>
              </p:cNvPr>
              <p:cNvSpPr txBox="1">
                <a:spLocks noRot="1" noChangeAspect="1" noMove="1" noResize="1" noEditPoints="1" noAdjustHandles="1" noChangeArrowheads="1" noChangeShapeType="1" noTextEdit="1"/>
              </p:cNvSpPr>
              <p:nvPr/>
            </p:nvSpPr>
            <p:spPr>
              <a:xfrm>
                <a:off x="7639050" y="1900881"/>
                <a:ext cx="2219325" cy="338554"/>
              </a:xfrm>
              <a:prstGeom prst="rect">
                <a:avLst/>
              </a:prstGeom>
              <a:blipFill>
                <a:blip r:embed="rId4"/>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F0B2589-F23E-21E9-8F65-CA779853878F}"/>
                  </a:ext>
                </a:extLst>
              </p:cNvPr>
              <p:cNvSpPr txBox="1"/>
              <p:nvPr/>
            </p:nvSpPr>
            <p:spPr>
              <a:xfrm>
                <a:off x="7639050" y="2485927"/>
                <a:ext cx="4838700" cy="338554"/>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QUBO</m:t>
                    </m:r>
                  </m:oMath>
                </a14:m>
                <a:r>
                  <a:rPr lang="ja-JP" altLang="en-US" sz="1600" dirty="0"/>
                  <a:t>に代入して一回アニリンーグする</a:t>
                </a:r>
                <a:endParaRPr lang="zh-CN" altLang="en-US" sz="1600" dirty="0"/>
              </a:p>
            </p:txBody>
          </p:sp>
        </mc:Choice>
        <mc:Fallback xmlns="">
          <p:sp>
            <p:nvSpPr>
              <p:cNvPr id="12" name="文本框 11">
                <a:extLst>
                  <a:ext uri="{FF2B5EF4-FFF2-40B4-BE49-F238E27FC236}">
                    <a16:creationId xmlns:a16="http://schemas.microsoft.com/office/drawing/2014/main" id="{FF0B2589-F23E-21E9-8F65-CA779853878F}"/>
                  </a:ext>
                </a:extLst>
              </p:cNvPr>
              <p:cNvSpPr txBox="1">
                <a:spLocks noRot="1" noChangeAspect="1" noMove="1" noResize="1" noEditPoints="1" noAdjustHandles="1" noChangeArrowheads="1" noChangeShapeType="1" noTextEdit="1"/>
              </p:cNvSpPr>
              <p:nvPr/>
            </p:nvSpPr>
            <p:spPr>
              <a:xfrm>
                <a:off x="7639050" y="2485927"/>
                <a:ext cx="4838700" cy="338554"/>
              </a:xfrm>
              <a:prstGeom prst="rect">
                <a:avLst/>
              </a:prstGeom>
              <a:blipFill>
                <a:blip r:embed="rId5"/>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F514BF2-6B6E-A319-D85B-7F56893D7CCF}"/>
                  </a:ext>
                </a:extLst>
              </p:cNvPr>
              <p:cNvSpPr txBox="1"/>
              <p:nvPr/>
            </p:nvSpPr>
            <p:spPr>
              <a:xfrm>
                <a:off x="7639050" y="2953424"/>
                <a:ext cx="4838700" cy="584775"/>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zh-CN" altLang="en-US" sz="1600" dirty="0"/>
              </a:p>
            </p:txBody>
          </p:sp>
        </mc:Choice>
        <mc:Fallback xmlns="">
          <p:sp>
            <p:nvSpPr>
              <p:cNvPr id="13" name="文本框 12">
                <a:extLst>
                  <a:ext uri="{FF2B5EF4-FFF2-40B4-BE49-F238E27FC236}">
                    <a16:creationId xmlns:a16="http://schemas.microsoft.com/office/drawing/2014/main" id="{EF514BF2-6B6E-A319-D85B-7F56893D7CCF}"/>
                  </a:ext>
                </a:extLst>
              </p:cNvPr>
              <p:cNvSpPr txBox="1">
                <a:spLocks noRot="1" noChangeAspect="1" noMove="1" noResize="1" noEditPoints="1" noAdjustHandles="1" noChangeArrowheads="1" noChangeShapeType="1" noTextEdit="1"/>
              </p:cNvSpPr>
              <p:nvPr/>
            </p:nvSpPr>
            <p:spPr>
              <a:xfrm>
                <a:off x="7639050" y="2953424"/>
                <a:ext cx="4838700" cy="584775"/>
              </a:xfrm>
              <a:prstGeom prst="rect">
                <a:avLst/>
              </a:prstGeom>
              <a:blipFill>
                <a:blip r:embed="rId6"/>
                <a:stretch>
                  <a:fillRect l="-630"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D75BDE6-D465-98B6-13BF-666FCEF0B552}"/>
                  </a:ext>
                </a:extLst>
              </p:cNvPr>
              <p:cNvSpPr txBox="1"/>
              <p:nvPr/>
            </p:nvSpPr>
            <p:spPr>
              <a:xfrm>
                <a:off x="7639050" y="4330129"/>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4" name="文本框 13">
                <a:extLst>
                  <a:ext uri="{FF2B5EF4-FFF2-40B4-BE49-F238E27FC236}">
                    <a16:creationId xmlns:a16="http://schemas.microsoft.com/office/drawing/2014/main" id="{7D75BDE6-D465-98B6-13BF-666FCEF0B552}"/>
                  </a:ext>
                </a:extLst>
              </p:cNvPr>
              <p:cNvSpPr txBox="1">
                <a:spLocks noRot="1" noChangeAspect="1" noMove="1" noResize="1" noEditPoints="1" noAdjustHandles="1" noChangeArrowheads="1" noChangeShapeType="1" noTextEdit="1"/>
              </p:cNvSpPr>
              <p:nvPr/>
            </p:nvSpPr>
            <p:spPr>
              <a:xfrm>
                <a:off x="7639050" y="4330129"/>
                <a:ext cx="3695700" cy="338554"/>
              </a:xfrm>
              <a:prstGeom prst="rect">
                <a:avLst/>
              </a:prstGeom>
              <a:blipFill>
                <a:blip r:embed="rId7"/>
                <a:stretch>
                  <a:fillRect l="-825"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0E9FAE5-DD75-ACFA-313F-3B5F4C3A7530}"/>
                  </a:ext>
                </a:extLst>
              </p:cNvPr>
              <p:cNvSpPr txBox="1"/>
              <p:nvPr/>
            </p:nvSpPr>
            <p:spPr>
              <a:xfrm>
                <a:off x="7639050" y="3764887"/>
                <a:ext cx="1750219"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a:t>
                </a:r>
                <a:r>
                  <a:rPr lang="en-US" altLang="ja-JP" sz="1600" dirty="0"/>
                  <a:t>10</a:t>
                </a:r>
                <a:r>
                  <a:rPr lang="ja-JP" altLang="en-US" sz="1600" dirty="0"/>
                  <a:t>倍にする</a:t>
                </a:r>
                <a:endParaRPr lang="zh-CN" altLang="en-US" sz="1600" dirty="0"/>
              </a:p>
            </p:txBody>
          </p:sp>
        </mc:Choice>
        <mc:Fallback xmlns="">
          <p:sp>
            <p:nvSpPr>
              <p:cNvPr id="16" name="文本框 15">
                <a:extLst>
                  <a:ext uri="{FF2B5EF4-FFF2-40B4-BE49-F238E27FC236}">
                    <a16:creationId xmlns:a16="http://schemas.microsoft.com/office/drawing/2014/main" id="{40E9FAE5-DD75-ACFA-313F-3B5F4C3A7530}"/>
                  </a:ext>
                </a:extLst>
              </p:cNvPr>
              <p:cNvSpPr txBox="1">
                <a:spLocks noRot="1" noChangeAspect="1" noMove="1" noResize="1" noEditPoints="1" noAdjustHandles="1" noChangeArrowheads="1" noChangeShapeType="1" noTextEdit="1"/>
              </p:cNvSpPr>
              <p:nvPr/>
            </p:nvSpPr>
            <p:spPr>
              <a:xfrm>
                <a:off x="7639050" y="3764887"/>
                <a:ext cx="1750219" cy="338554"/>
              </a:xfrm>
              <a:prstGeom prst="rect">
                <a:avLst/>
              </a:prstGeom>
              <a:blipFill>
                <a:blip r:embed="rId8"/>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C189EA-9857-E547-B80C-A8C5EF0952B4}"/>
                  </a:ext>
                </a:extLst>
              </p:cNvPr>
              <p:cNvSpPr txBox="1"/>
              <p:nvPr/>
            </p:nvSpPr>
            <p:spPr>
              <a:xfrm>
                <a:off x="595457" y="5032362"/>
                <a:ext cx="11001086" cy="1077218"/>
              </a:xfrm>
              <a:prstGeom prst="rect">
                <a:avLst/>
              </a:prstGeom>
              <a:noFill/>
            </p:spPr>
            <p:txBody>
              <a:bodyPr wrap="square">
                <a:spAutoFit/>
              </a:bodyPr>
              <a:lstStyle/>
              <a:p>
                <a:r>
                  <a:rPr lang="ja-JP" altLang="en-US" sz="1600" b="0" i="0" dirty="0">
                    <a:solidFill>
                      <a:srgbClr val="374151"/>
                    </a:solidFill>
                    <a:effectLst/>
                    <a:latin typeface="Söhne"/>
                  </a:rPr>
                  <a:t>初期の重みを増加させ、有限のイテレーション回数で</a:t>
                </a:r>
                <a:r>
                  <a:rPr lang="en-US" altLang="ja-JP" sz="1600" b="0" i="0" dirty="0">
                    <a:solidFill>
                      <a:srgbClr val="374151"/>
                    </a:solidFill>
                    <a:effectLst/>
                    <a:latin typeface="Söhne"/>
                  </a:rPr>
                  <a:t>DA</a:t>
                </a:r>
                <a:r>
                  <a:rPr lang="ja-JP" altLang="en-US" sz="1600" b="0" i="0" dirty="0">
                    <a:solidFill>
                      <a:srgbClr val="374151"/>
                    </a:solidFill>
                    <a:effectLst/>
                    <a:latin typeface="Söhne"/>
                  </a:rPr>
                  <a:t>を使用して</a:t>
                </a:r>
                <a14:m>
                  <m:oMath xmlns:m="http://schemas.openxmlformats.org/officeDocument/2006/math">
                    <m:r>
                      <a:rPr lang="en-US" altLang="ja-JP" sz="1600" b="0" i="1" smtClean="0">
                        <a:solidFill>
                          <a:srgbClr val="374151"/>
                        </a:solidFill>
                        <a:effectLst/>
                        <a:latin typeface="Cambria Math" panose="02040503050406030204" pitchFamily="18" charset="0"/>
                      </a:rPr>
                      <m:t>𝑤</m:t>
                    </m:r>
                  </m:oMath>
                </a14:m>
                <a:r>
                  <a:rPr lang="ja-JP" altLang="en-US" sz="1600" b="0" i="0" dirty="0">
                    <a:solidFill>
                      <a:srgbClr val="374151"/>
                    </a:solidFill>
                    <a:effectLst/>
                    <a:latin typeface="Söhne"/>
                  </a:rPr>
                  <a:t>を見つける</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イテレーション回数は</a:t>
                </a:r>
                <a:r>
                  <a:rPr lang="en-US" altLang="ja-JP" sz="1600" b="0" i="0" dirty="0">
                    <a:solidFill>
                      <a:srgbClr val="374151"/>
                    </a:solidFill>
                    <a:effectLst/>
                    <a:latin typeface="Söhne"/>
                  </a:rPr>
                  <a:t>DA</a:t>
                </a:r>
                <a:r>
                  <a:rPr lang="ja-JP" altLang="en-US" sz="1600" b="0" i="0" dirty="0">
                    <a:solidFill>
                      <a:srgbClr val="374151"/>
                    </a:solidFill>
                    <a:effectLst/>
                    <a:latin typeface="Söhne"/>
                  </a:rPr>
                  <a:t>が最終的に実行可能な解を見つけるかどうかを決定する鍵となるパラメータである</a:t>
                </a:r>
                <a:endParaRPr lang="en-US" altLang="ja-JP" sz="1600" b="0" i="0" dirty="0">
                  <a:solidFill>
                    <a:srgbClr val="374151"/>
                  </a:solidFill>
                  <a:effectLst/>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有効なペナルティー重みの上限がわからないため、生成された重みが十分に大きいかどうかは不明</a:t>
                </a:r>
                <a:endParaRPr lang="zh-CN" altLang="en-US" sz="1600" dirty="0"/>
              </a:p>
            </p:txBody>
          </p:sp>
        </mc:Choice>
        <mc:Fallback xmlns="">
          <p:sp>
            <p:nvSpPr>
              <p:cNvPr id="18" name="文本框 17">
                <a:extLst>
                  <a:ext uri="{FF2B5EF4-FFF2-40B4-BE49-F238E27FC236}">
                    <a16:creationId xmlns:a16="http://schemas.microsoft.com/office/drawing/2014/main" id="{19C189EA-9857-E547-B80C-A8C5EF0952B4}"/>
                  </a:ext>
                </a:extLst>
              </p:cNvPr>
              <p:cNvSpPr txBox="1">
                <a:spLocks noRot="1" noChangeAspect="1" noMove="1" noResize="1" noEditPoints="1" noAdjustHandles="1" noChangeArrowheads="1" noChangeShapeType="1" noTextEdit="1"/>
              </p:cNvSpPr>
              <p:nvPr/>
            </p:nvSpPr>
            <p:spPr>
              <a:xfrm>
                <a:off x="595457" y="5032362"/>
                <a:ext cx="11001086" cy="1077218"/>
              </a:xfrm>
              <a:prstGeom prst="rect">
                <a:avLst/>
              </a:prstGeom>
              <a:blipFill>
                <a:blip r:embed="rId9"/>
                <a:stretch>
                  <a:fillRect l="-333" t="-1705"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3665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Scaled-sequential Penalty Method</a:t>
            </a:r>
          </a:p>
        </p:txBody>
      </p:sp>
      <p:pic>
        <p:nvPicPr>
          <p:cNvPr id="3" name="图片 2">
            <a:extLst>
              <a:ext uri="{FF2B5EF4-FFF2-40B4-BE49-F238E27FC236}">
                <a16:creationId xmlns:a16="http://schemas.microsoft.com/office/drawing/2014/main" id="{6F600335-F745-8170-7552-95D8B585EE0C}"/>
              </a:ext>
            </a:extLst>
          </p:cNvPr>
          <p:cNvPicPr>
            <a:picLocks noChangeAspect="1"/>
          </p:cNvPicPr>
          <p:nvPr/>
        </p:nvPicPr>
        <p:blipFill>
          <a:blip r:embed="rId3"/>
          <a:stretch>
            <a:fillRect/>
          </a:stretch>
        </p:blipFill>
        <p:spPr>
          <a:xfrm>
            <a:off x="600364" y="1238694"/>
            <a:ext cx="5776213" cy="319589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BF6989-0E69-C4EF-9895-72EE083829C6}"/>
                  </a:ext>
                </a:extLst>
              </p:cNvPr>
              <p:cNvSpPr txBox="1"/>
              <p:nvPr/>
            </p:nvSpPr>
            <p:spPr>
              <a:xfrm>
                <a:off x="6743699" y="1524444"/>
                <a:ext cx="4724401" cy="523220"/>
              </a:xfrm>
              <a:prstGeom prst="rect">
                <a:avLst/>
              </a:prstGeom>
              <a:noFill/>
            </p:spPr>
            <p:txBody>
              <a:bodyPr wrap="squar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oMath>
                </a14:m>
                <a:r>
                  <a:rPr lang="ja-JP" altLang="en-US" sz="1400" dirty="0"/>
                  <a:t>：</a:t>
                </a:r>
                <a:r>
                  <a:rPr lang="en-US" altLang="ja-JP" sz="1400" dirty="0">
                    <a:solidFill>
                      <a:srgbClr val="374151"/>
                    </a:solidFill>
                    <a:latin typeface="Söhne"/>
                  </a:rPr>
                  <a:t> EXACT PENALTY METHODS</a:t>
                </a:r>
                <a:r>
                  <a:rPr lang="ja-JP" altLang="en-US" sz="1400" dirty="0">
                    <a:solidFill>
                      <a:srgbClr val="374151"/>
                    </a:solidFill>
                    <a:latin typeface="Söhne"/>
                  </a:rPr>
                  <a:t>によるペナルティー重み</a:t>
                </a:r>
                <a:endParaRPr lang="en-US" altLang="ja-JP" sz="1400" dirty="0">
                  <a:solidFill>
                    <a:srgbClr val="374151"/>
                  </a:solidFill>
                  <a:latin typeface="Söhne"/>
                </a:endParaRPr>
              </a:p>
              <a:p>
                <a14:m>
                  <m:oMath xmlns:m="http://schemas.openxmlformats.org/officeDocument/2006/math">
                    <m:r>
                      <a:rPr lang="en-US" altLang="zh-CN" sz="1400" b="0" i="1" smtClean="0">
                        <a:latin typeface="Cambria Math" panose="02040503050406030204" pitchFamily="18" charset="0"/>
                      </a:rPr>
                      <m:t>𝑡</m:t>
                    </m:r>
                  </m:oMath>
                </a14:m>
                <a:r>
                  <a:rPr lang="ja-JP" altLang="en-US" sz="1400" dirty="0"/>
                  <a:t>：最大イテレーション回数</a:t>
                </a:r>
                <a:endParaRPr lang="zh-CN" altLang="en-US" sz="1400" dirty="0"/>
              </a:p>
            </p:txBody>
          </p:sp>
        </mc:Choice>
        <mc:Fallback xmlns="">
          <p:sp>
            <p:nvSpPr>
              <p:cNvPr id="5" name="文本框 4">
                <a:extLst>
                  <a:ext uri="{FF2B5EF4-FFF2-40B4-BE49-F238E27FC236}">
                    <a16:creationId xmlns:a16="http://schemas.microsoft.com/office/drawing/2014/main" id="{0FBF6989-0E69-C4EF-9895-72EE083829C6}"/>
                  </a:ext>
                </a:extLst>
              </p:cNvPr>
              <p:cNvSpPr txBox="1">
                <a:spLocks noRot="1" noChangeAspect="1" noMove="1" noResize="1" noEditPoints="1" noAdjustHandles="1" noChangeArrowheads="1" noChangeShapeType="1" noTextEdit="1"/>
              </p:cNvSpPr>
              <p:nvPr/>
            </p:nvSpPr>
            <p:spPr>
              <a:xfrm>
                <a:off x="6743699" y="1524444"/>
                <a:ext cx="4724401" cy="523220"/>
              </a:xfrm>
              <a:prstGeom prst="rect">
                <a:avLst/>
              </a:prstGeom>
              <a:blipFill>
                <a:blip r:embed="rId4"/>
                <a:stretch>
                  <a:fillRect t="-2326"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F38130A-1CE9-A14A-173B-9D1296C57955}"/>
                  </a:ext>
                </a:extLst>
              </p:cNvPr>
              <p:cNvSpPr txBox="1"/>
              <p:nvPr/>
            </p:nvSpPr>
            <p:spPr>
              <a:xfrm>
                <a:off x="6829136" y="3309144"/>
                <a:ext cx="4838700" cy="584775"/>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zh-CN" altLang="en-US" sz="1600" dirty="0"/>
              </a:p>
            </p:txBody>
          </p:sp>
        </mc:Choice>
        <mc:Fallback xmlns="">
          <p:sp>
            <p:nvSpPr>
              <p:cNvPr id="7" name="文本框 6">
                <a:extLst>
                  <a:ext uri="{FF2B5EF4-FFF2-40B4-BE49-F238E27FC236}">
                    <a16:creationId xmlns:a16="http://schemas.microsoft.com/office/drawing/2014/main" id="{BF38130A-1CE9-A14A-173B-9D1296C57955}"/>
                  </a:ext>
                </a:extLst>
              </p:cNvPr>
              <p:cNvSpPr txBox="1">
                <a:spLocks noRot="1" noChangeAspect="1" noMove="1" noResize="1" noEditPoints="1" noAdjustHandles="1" noChangeArrowheads="1" noChangeShapeType="1" noTextEdit="1"/>
              </p:cNvSpPr>
              <p:nvPr/>
            </p:nvSpPr>
            <p:spPr>
              <a:xfrm>
                <a:off x="6829136" y="3309144"/>
                <a:ext cx="4838700" cy="584775"/>
              </a:xfrm>
              <a:prstGeom prst="rect">
                <a:avLst/>
              </a:prstGeom>
              <a:blipFill>
                <a:blip r:embed="rId5"/>
                <a:stretch>
                  <a:fillRect l="-630"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583D3BD-6009-6EE4-44A5-D964EC37938A}"/>
                  </a:ext>
                </a:extLst>
              </p:cNvPr>
              <p:cNvSpPr txBox="1"/>
              <p:nvPr/>
            </p:nvSpPr>
            <p:spPr>
              <a:xfrm>
                <a:off x="6829136" y="2399778"/>
                <a:ext cx="2219325"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zh-CN" altLang="en-US" sz="1600" dirty="0"/>
              </a:p>
            </p:txBody>
          </p:sp>
        </mc:Choice>
        <mc:Fallback xmlns="">
          <p:sp>
            <p:nvSpPr>
              <p:cNvPr id="8" name="文本框 7">
                <a:extLst>
                  <a:ext uri="{FF2B5EF4-FFF2-40B4-BE49-F238E27FC236}">
                    <a16:creationId xmlns:a16="http://schemas.microsoft.com/office/drawing/2014/main" id="{7583D3BD-6009-6EE4-44A5-D964EC37938A}"/>
                  </a:ext>
                </a:extLst>
              </p:cNvPr>
              <p:cNvSpPr txBox="1">
                <a:spLocks noRot="1" noChangeAspect="1" noMove="1" noResize="1" noEditPoints="1" noAdjustHandles="1" noChangeArrowheads="1" noChangeShapeType="1" noTextEdit="1"/>
              </p:cNvSpPr>
              <p:nvPr/>
            </p:nvSpPr>
            <p:spPr>
              <a:xfrm>
                <a:off x="6829136" y="2399778"/>
                <a:ext cx="2219325" cy="338554"/>
              </a:xfrm>
              <a:prstGeom prst="rect">
                <a:avLst/>
              </a:prstGeom>
              <a:blipFill>
                <a:blip r:embed="rId6"/>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B6472ED-75A2-CA4C-B34B-FA27C7F21760}"/>
                  </a:ext>
                </a:extLst>
              </p:cNvPr>
              <p:cNvSpPr txBox="1"/>
              <p:nvPr/>
            </p:nvSpPr>
            <p:spPr>
              <a:xfrm>
                <a:off x="6829136" y="4018643"/>
                <a:ext cx="1750219" cy="338554"/>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を増加させる</a:t>
                </a:r>
                <a:endParaRPr lang="zh-CN" altLang="en-US" sz="1600" dirty="0"/>
              </a:p>
            </p:txBody>
          </p:sp>
        </mc:Choice>
        <mc:Fallback xmlns="">
          <p:sp>
            <p:nvSpPr>
              <p:cNvPr id="9" name="文本框 8">
                <a:extLst>
                  <a:ext uri="{FF2B5EF4-FFF2-40B4-BE49-F238E27FC236}">
                    <a16:creationId xmlns:a16="http://schemas.microsoft.com/office/drawing/2014/main" id="{CB6472ED-75A2-CA4C-B34B-FA27C7F21760}"/>
                  </a:ext>
                </a:extLst>
              </p:cNvPr>
              <p:cNvSpPr txBox="1">
                <a:spLocks noRot="1" noChangeAspect="1" noMove="1" noResize="1" noEditPoints="1" noAdjustHandles="1" noChangeArrowheads="1" noChangeShapeType="1" noTextEdit="1"/>
              </p:cNvSpPr>
              <p:nvPr/>
            </p:nvSpPr>
            <p:spPr>
              <a:xfrm>
                <a:off x="6829136" y="4018643"/>
                <a:ext cx="1750219" cy="338554"/>
              </a:xfrm>
              <a:prstGeom prst="rect">
                <a:avLst/>
              </a:prstGeom>
              <a:blipFill>
                <a:blip r:embed="rId7"/>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091C9C5-629C-5ADA-7CBA-D4C7A8CD8CDE}"/>
                  </a:ext>
                </a:extLst>
              </p:cNvPr>
              <p:cNvSpPr txBox="1"/>
              <p:nvPr/>
            </p:nvSpPr>
            <p:spPr>
              <a:xfrm>
                <a:off x="390525" y="5382658"/>
                <a:ext cx="11658600" cy="646331"/>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oMath>
                </a14:m>
                <a:r>
                  <a:rPr lang="ja-JP" altLang="en-US" dirty="0">
                    <a:solidFill>
                      <a:srgbClr val="374151"/>
                    </a:solidFill>
                    <a:latin typeface="Söhne"/>
                  </a:rPr>
                  <a:t>を導入する、より少ないイテレーション回数で</a:t>
                </a:r>
                <a:r>
                  <a:rPr lang="ja-JP" altLang="en-US" dirty="0"/>
                  <a:t>実行可能な最小値と有効な重みが見つかる可能性がある</a:t>
                </a:r>
                <a:endParaRPr lang="en-US" altLang="ja-JP" dirty="0">
                  <a:solidFill>
                    <a:srgbClr val="374151"/>
                  </a:solidFill>
                  <a:latin typeface="Söhne"/>
                </a:endParaRPr>
              </a:p>
              <a:p>
                <a:pPr marL="285750" indent="-285750">
                  <a:buFont typeface="Arial" panose="020B0604020202020204" pitchFamily="34" charset="0"/>
                  <a:buChar char="•"/>
                </a:pPr>
                <a14:m>
                  <m:oMath xmlns:m="http://schemas.openxmlformats.org/officeDocument/2006/math">
                    <m:r>
                      <a:rPr lang="en-US" altLang="ja-JP" b="0" i="1" smtClean="0">
                        <a:solidFill>
                          <a:srgbClr val="374151"/>
                        </a:solidFill>
                        <a:effectLst/>
                        <a:latin typeface="Cambria Math" panose="02040503050406030204" pitchFamily="18" charset="0"/>
                      </a:rPr>
                      <m:t>𝑡</m:t>
                    </m:r>
                  </m:oMath>
                </a14:m>
                <a:r>
                  <a:rPr lang="ja-JP" altLang="en-US" b="0" i="0" dirty="0">
                    <a:solidFill>
                      <a:srgbClr val="374151"/>
                    </a:solidFill>
                    <a:effectLst/>
                    <a:latin typeface="Söhne"/>
                  </a:rPr>
                  <a:t>が大きいほど、重みの増加はより緩やかに</a:t>
                </a:r>
                <a:r>
                  <a:rPr lang="ja-JP" altLang="en-US" dirty="0">
                    <a:solidFill>
                      <a:srgbClr val="374151"/>
                    </a:solidFill>
                    <a:latin typeface="Söhne"/>
                  </a:rPr>
                  <a:t>なる</a:t>
                </a:r>
                <a:endParaRPr lang="zh-CN" altLang="en-US" dirty="0"/>
              </a:p>
            </p:txBody>
          </p:sp>
        </mc:Choice>
        <mc:Fallback xmlns="">
          <p:sp>
            <p:nvSpPr>
              <p:cNvPr id="11" name="文本框 10">
                <a:extLst>
                  <a:ext uri="{FF2B5EF4-FFF2-40B4-BE49-F238E27FC236}">
                    <a16:creationId xmlns:a16="http://schemas.microsoft.com/office/drawing/2014/main" id="{4091C9C5-629C-5ADA-7CBA-D4C7A8CD8CDE}"/>
                  </a:ext>
                </a:extLst>
              </p:cNvPr>
              <p:cNvSpPr txBox="1">
                <a:spLocks noRot="1" noChangeAspect="1" noMove="1" noResize="1" noEditPoints="1" noAdjustHandles="1" noChangeArrowheads="1" noChangeShapeType="1" noTextEdit="1"/>
              </p:cNvSpPr>
              <p:nvPr/>
            </p:nvSpPr>
            <p:spPr>
              <a:xfrm>
                <a:off x="390525" y="5382658"/>
                <a:ext cx="11658600" cy="646331"/>
              </a:xfrm>
              <a:prstGeom prst="rect">
                <a:avLst/>
              </a:prstGeom>
              <a:blipFill>
                <a:blip r:embed="rId8"/>
                <a:stretch>
                  <a:fillRect l="-314" t="-471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5B4F4A9-805F-8515-39BB-7B573C71811A}"/>
                  </a:ext>
                </a:extLst>
              </p:cNvPr>
              <p:cNvSpPr txBox="1"/>
              <p:nvPr/>
            </p:nvSpPr>
            <p:spPr>
              <a:xfrm>
                <a:off x="6829136" y="4423805"/>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2" name="文本框 11">
                <a:extLst>
                  <a:ext uri="{FF2B5EF4-FFF2-40B4-BE49-F238E27FC236}">
                    <a16:creationId xmlns:a16="http://schemas.microsoft.com/office/drawing/2014/main" id="{55B4F4A9-805F-8515-39BB-7B573C71811A}"/>
                  </a:ext>
                </a:extLst>
              </p:cNvPr>
              <p:cNvSpPr txBox="1">
                <a:spLocks noRot="1" noChangeAspect="1" noMove="1" noResize="1" noEditPoints="1" noAdjustHandles="1" noChangeArrowheads="1" noChangeShapeType="1" noTextEdit="1"/>
              </p:cNvSpPr>
              <p:nvPr/>
            </p:nvSpPr>
            <p:spPr>
              <a:xfrm>
                <a:off x="6829136" y="4423805"/>
                <a:ext cx="3695700" cy="338554"/>
              </a:xfrm>
              <a:prstGeom prst="rect">
                <a:avLst/>
              </a:prstGeom>
              <a:blipFill>
                <a:blip r:embed="rId9"/>
                <a:stretch>
                  <a:fillRect l="-824"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394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Binary Search Penalty Method</a:t>
            </a:r>
          </a:p>
        </p:txBody>
      </p:sp>
      <p:pic>
        <p:nvPicPr>
          <p:cNvPr id="10" name="图片 9">
            <a:extLst>
              <a:ext uri="{FF2B5EF4-FFF2-40B4-BE49-F238E27FC236}">
                <a16:creationId xmlns:a16="http://schemas.microsoft.com/office/drawing/2014/main" id="{D49C67B0-3BF0-EDDB-F91E-F9522ED00462}"/>
              </a:ext>
            </a:extLst>
          </p:cNvPr>
          <p:cNvPicPr>
            <a:picLocks noChangeAspect="1"/>
          </p:cNvPicPr>
          <p:nvPr/>
        </p:nvPicPr>
        <p:blipFill>
          <a:blip r:embed="rId3"/>
          <a:stretch>
            <a:fillRect/>
          </a:stretch>
        </p:blipFill>
        <p:spPr>
          <a:xfrm>
            <a:off x="600365" y="1238694"/>
            <a:ext cx="5638510" cy="3454222"/>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0872F0-FE39-E640-AF04-8EDBA7AB883D}"/>
                  </a:ext>
                </a:extLst>
              </p:cNvPr>
              <p:cNvSpPr txBox="1"/>
              <p:nvPr/>
            </p:nvSpPr>
            <p:spPr>
              <a:xfrm>
                <a:off x="6591300" y="1238694"/>
                <a:ext cx="6096000" cy="584775"/>
              </a:xfrm>
              <a:prstGeom prst="rect">
                <a:avLst/>
              </a:prstGeom>
              <a:noFill/>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𝑢</m:t>
                        </m:r>
                      </m:sub>
                    </m:sSub>
                  </m:oMath>
                </a14:m>
                <a:r>
                  <a:rPr lang="ja-JP" altLang="en-US" sz="1600" dirty="0"/>
                  <a:t>：</a:t>
                </a:r>
                <a:r>
                  <a:rPr lang="en-US" altLang="ja-JP" sz="1600" dirty="0">
                    <a:solidFill>
                      <a:srgbClr val="374151"/>
                    </a:solidFill>
                    <a:latin typeface="Söhne"/>
                  </a:rPr>
                  <a:t> EXACT PENALTY METHODS</a:t>
                </a:r>
                <a:r>
                  <a:rPr lang="ja-JP" altLang="en-US" sz="1600" dirty="0">
                    <a:solidFill>
                      <a:srgbClr val="374151"/>
                    </a:solidFill>
                    <a:latin typeface="Söhne"/>
                  </a:rPr>
                  <a:t>によるペナルティー重み</a:t>
                </a:r>
                <a:endParaRPr lang="en-US" altLang="ja-JP" sz="1600" dirty="0">
                  <a:solidFill>
                    <a:srgbClr val="374151"/>
                  </a:solidFill>
                  <a:latin typeface="Söhne"/>
                </a:endParaRPr>
              </a:p>
              <a:p>
                <a14:m>
                  <m:oMath xmlns:m="http://schemas.openxmlformats.org/officeDocument/2006/math">
                    <m:r>
                      <a:rPr lang="en-US" altLang="ja-JP" sz="1600" b="0" i="1" smtClean="0">
                        <a:solidFill>
                          <a:srgbClr val="374151"/>
                        </a:solidFill>
                        <a:effectLst/>
                        <a:latin typeface="Cambria Math" panose="02040503050406030204" pitchFamily="18" charset="0"/>
                      </a:rPr>
                      <m:t>𝑎</m:t>
                    </m:r>
                    <m:r>
                      <a:rPr lang="ja-JP" altLang="en-US" sz="1600" i="1">
                        <a:solidFill>
                          <a:srgbClr val="374151"/>
                        </a:solidFill>
                        <a:latin typeface="Cambria Math" panose="02040503050406030204" pitchFamily="18" charset="0"/>
                      </a:rPr>
                      <m:t>と</m:t>
                    </m:r>
                    <m:r>
                      <a:rPr lang="en-US" altLang="ja-JP" sz="1600" b="0" i="1" smtClean="0">
                        <a:solidFill>
                          <a:srgbClr val="374151"/>
                        </a:solidFill>
                        <a:effectLst/>
                        <a:latin typeface="Cambria Math" panose="02040503050406030204" pitchFamily="18" charset="0"/>
                      </a:rPr>
                      <m:t>𝑏</m:t>
                    </m:r>
                  </m:oMath>
                </a14:m>
                <a:r>
                  <a:rPr lang="ja-JP" altLang="en-US" sz="1600" b="0" i="0" dirty="0">
                    <a:solidFill>
                      <a:srgbClr val="374151"/>
                    </a:solidFill>
                    <a:effectLst/>
                    <a:latin typeface="Söhne"/>
                  </a:rPr>
                  <a:t>：探索区間の左右の端点</a:t>
                </a:r>
                <a:endParaRPr lang="en-US" altLang="ja-JP" sz="1600" dirty="0">
                  <a:solidFill>
                    <a:srgbClr val="374151"/>
                  </a:solidFill>
                  <a:latin typeface="Söhne"/>
                </a:endParaRPr>
              </a:p>
            </p:txBody>
          </p:sp>
        </mc:Choice>
        <mc:Fallback xmlns="">
          <p:sp>
            <p:nvSpPr>
              <p:cNvPr id="14" name="文本框 13">
                <a:extLst>
                  <a:ext uri="{FF2B5EF4-FFF2-40B4-BE49-F238E27FC236}">
                    <a16:creationId xmlns:a16="http://schemas.microsoft.com/office/drawing/2014/main" id="{DA0872F0-FE39-E640-AF04-8EDBA7AB883D}"/>
                  </a:ext>
                </a:extLst>
              </p:cNvPr>
              <p:cNvSpPr txBox="1">
                <a:spLocks noRot="1" noChangeAspect="1" noMove="1" noResize="1" noEditPoints="1" noAdjustHandles="1" noChangeArrowheads="1" noChangeShapeType="1" noTextEdit="1"/>
              </p:cNvSpPr>
              <p:nvPr/>
            </p:nvSpPr>
            <p:spPr>
              <a:xfrm>
                <a:off x="6591300" y="1238694"/>
                <a:ext cx="6096000" cy="584775"/>
              </a:xfrm>
              <a:prstGeom prst="rect">
                <a:avLst/>
              </a:prstGeom>
              <a:blipFill>
                <a:blip r:embed="rId4"/>
                <a:stretch>
                  <a:fillRect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A2CEE30-89B1-A3FE-6731-C3D62B06F6D8}"/>
                  </a:ext>
                </a:extLst>
              </p:cNvPr>
              <p:cNvSpPr txBox="1"/>
              <p:nvPr/>
            </p:nvSpPr>
            <p:spPr>
              <a:xfrm>
                <a:off x="6591300" y="2076368"/>
                <a:ext cx="3914775" cy="381081"/>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𝑤</m:t>
                    </m:r>
                  </m:oMath>
                </a14:m>
                <a:r>
                  <a:rPr lang="ja-JP" altLang="en-US" dirty="0"/>
                  <a:t>：</a:t>
                </a:r>
                <a:r>
                  <a:rPr lang="en-US" altLang="ja-JP" dirty="0">
                    <a:solidFill>
                      <a:srgbClr val="374151"/>
                    </a:solidFill>
                  </a:rPr>
                  <a:t> </a:t>
                </a:r>
                <a14:m>
                  <m:oMath xmlns:m="http://schemas.openxmlformats.org/officeDocument/2006/math">
                    <m:r>
                      <a:rPr lang="en-US" altLang="ja-JP" i="1">
                        <a:solidFill>
                          <a:srgbClr val="374151"/>
                        </a:solidFill>
                        <a:latin typeface="Cambria Math" panose="02040503050406030204" pitchFamily="18" charset="0"/>
                      </a:rPr>
                      <m:t>𝑎</m:t>
                    </m:r>
                    <m:r>
                      <a:rPr lang="ja-JP" altLang="en-US" i="1">
                        <a:solidFill>
                          <a:srgbClr val="374151"/>
                        </a:solidFill>
                        <a:latin typeface="Cambria Math" panose="02040503050406030204" pitchFamily="18" charset="0"/>
                      </a:rPr>
                      <m:t>と</m:t>
                    </m:r>
                    <m:r>
                      <a:rPr lang="en-US" altLang="ja-JP" i="1">
                        <a:solidFill>
                          <a:srgbClr val="374151"/>
                        </a:solidFill>
                        <a:latin typeface="Cambria Math" panose="02040503050406030204" pitchFamily="18" charset="0"/>
                      </a:rPr>
                      <m:t>𝑏</m:t>
                    </m:r>
                  </m:oMath>
                </a14:m>
                <a:r>
                  <a:rPr lang="ja-JP" altLang="en-US" dirty="0"/>
                  <a:t>による中点</a:t>
                </a:r>
                <a:endParaRPr lang="zh-CN" altLang="en-US" dirty="0"/>
              </a:p>
            </p:txBody>
          </p:sp>
        </mc:Choice>
        <mc:Fallback xmlns="">
          <p:sp>
            <p:nvSpPr>
              <p:cNvPr id="16" name="文本框 15">
                <a:extLst>
                  <a:ext uri="{FF2B5EF4-FFF2-40B4-BE49-F238E27FC236}">
                    <a16:creationId xmlns:a16="http://schemas.microsoft.com/office/drawing/2014/main" id="{9A2CEE30-89B1-A3FE-6731-C3D62B06F6D8}"/>
                  </a:ext>
                </a:extLst>
              </p:cNvPr>
              <p:cNvSpPr txBox="1">
                <a:spLocks noRot="1" noChangeAspect="1" noMove="1" noResize="1" noEditPoints="1" noAdjustHandles="1" noChangeArrowheads="1" noChangeShapeType="1" noTextEdit="1"/>
              </p:cNvSpPr>
              <p:nvPr/>
            </p:nvSpPr>
            <p:spPr>
              <a:xfrm>
                <a:off x="6591300" y="2076368"/>
                <a:ext cx="3914775" cy="381081"/>
              </a:xfrm>
              <a:prstGeom prst="rect">
                <a:avLst/>
              </a:prstGeom>
              <a:blipFill>
                <a:blip r:embed="rId5"/>
                <a:stretch>
                  <a:fillRect t="-8065"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8885B0F-0B08-BFED-5DF9-079F0978D063}"/>
                  </a:ext>
                </a:extLst>
              </p:cNvPr>
              <p:cNvSpPr txBox="1"/>
              <p:nvPr/>
            </p:nvSpPr>
            <p:spPr>
              <a:xfrm>
                <a:off x="6752935" y="2844225"/>
                <a:ext cx="5791490" cy="1569660"/>
              </a:xfrm>
              <a:prstGeom prst="rect">
                <a:avLst/>
              </a:prstGeom>
              <a:noFill/>
            </p:spPr>
            <p:txBody>
              <a:bodyPr wrap="square">
                <a:spAutoFit/>
              </a:bodyPr>
              <a:lstStyle/>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による解は実行可能解だったら</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r>
                  <a:rPr lang="ja-JP" altLang="en-US" sz="1600" dirty="0"/>
                  <a:t>右側の端点を更新（もっと縮小できる可能性がある）</a:t>
                </a:r>
                <a:endParaRPr lang="en-US" altLang="ja-JP" sz="1600" dirty="0"/>
              </a:p>
              <a:p>
                <a:endParaRPr lang="en-US" altLang="zh-CN" sz="1600" dirty="0"/>
              </a:p>
              <a:p>
                <a:r>
                  <a:rPr lang="ja-JP" altLang="en-US" sz="1600" dirty="0"/>
                  <a:t>実行不可能解だったら</a:t>
                </a:r>
                <a:endParaRPr lang="en-US" altLang="ja-JP" sz="1600" dirty="0"/>
              </a:p>
              <a:p>
                <a:r>
                  <a:rPr lang="ja-JP" altLang="en-US" sz="1600" dirty="0"/>
                  <a:t>左側の端点を更新（現在の重みは足りない）</a:t>
                </a:r>
                <a:endParaRPr lang="zh-CN" altLang="en-US" sz="1600" dirty="0"/>
              </a:p>
            </p:txBody>
          </p:sp>
        </mc:Choice>
        <mc:Fallback xmlns="">
          <p:sp>
            <p:nvSpPr>
              <p:cNvPr id="17" name="文本框 16">
                <a:extLst>
                  <a:ext uri="{FF2B5EF4-FFF2-40B4-BE49-F238E27FC236}">
                    <a16:creationId xmlns:a16="http://schemas.microsoft.com/office/drawing/2014/main" id="{B8885B0F-0B08-BFED-5DF9-079F0978D063}"/>
                  </a:ext>
                </a:extLst>
              </p:cNvPr>
              <p:cNvSpPr txBox="1">
                <a:spLocks noRot="1" noChangeAspect="1" noMove="1" noResize="1" noEditPoints="1" noAdjustHandles="1" noChangeArrowheads="1" noChangeShapeType="1" noTextEdit="1"/>
              </p:cNvSpPr>
              <p:nvPr/>
            </p:nvSpPr>
            <p:spPr>
              <a:xfrm>
                <a:off x="6752935" y="2844225"/>
                <a:ext cx="5791490" cy="1569660"/>
              </a:xfrm>
              <a:prstGeom prst="rect">
                <a:avLst/>
              </a:prstGeom>
              <a:blipFill>
                <a:blip r:embed="rId6"/>
                <a:stretch>
                  <a:fillRect l="-632" t="-1167" b="-4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45216FF-067F-F2B1-E3B2-1658BE2FC3F5}"/>
                  </a:ext>
                </a:extLst>
              </p:cNvPr>
              <p:cNvSpPr txBox="1"/>
              <p:nvPr/>
            </p:nvSpPr>
            <p:spPr>
              <a:xfrm>
                <a:off x="6752935" y="4523639"/>
                <a:ext cx="3695700" cy="338554"/>
              </a:xfrm>
              <a:prstGeom prst="rect">
                <a:avLst/>
              </a:prstGeom>
              <a:noFill/>
            </p:spPr>
            <p:txBody>
              <a:bodyPr wrap="square">
                <a:spAutoFit/>
              </a:bodyPr>
              <a:lstStyle/>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8" name="文本框 17">
                <a:extLst>
                  <a:ext uri="{FF2B5EF4-FFF2-40B4-BE49-F238E27FC236}">
                    <a16:creationId xmlns:a16="http://schemas.microsoft.com/office/drawing/2014/main" id="{C45216FF-067F-F2B1-E3B2-1658BE2FC3F5}"/>
                  </a:ext>
                </a:extLst>
              </p:cNvPr>
              <p:cNvSpPr txBox="1">
                <a:spLocks noRot="1" noChangeAspect="1" noMove="1" noResize="1" noEditPoints="1" noAdjustHandles="1" noChangeArrowheads="1" noChangeShapeType="1" noTextEdit="1"/>
              </p:cNvSpPr>
              <p:nvPr/>
            </p:nvSpPr>
            <p:spPr>
              <a:xfrm>
                <a:off x="6752935" y="4523639"/>
                <a:ext cx="3695700" cy="338554"/>
              </a:xfrm>
              <a:prstGeom prst="rect">
                <a:avLst/>
              </a:prstGeom>
              <a:blipFill>
                <a:blip r:embed="rId7"/>
                <a:stretch>
                  <a:fillRect l="-990" t="-5357" b="-21429"/>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528B596-D595-D162-74B4-343AEEE40158}"/>
              </a:ext>
            </a:extLst>
          </p:cNvPr>
          <p:cNvSpPr txBox="1"/>
          <p:nvPr/>
        </p:nvSpPr>
        <p:spPr>
          <a:xfrm>
            <a:off x="600364" y="5619306"/>
            <a:ext cx="5089855"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探索範囲を半分にして、高速化が可能である</a:t>
            </a:r>
            <a:endParaRPr lang="en-US" altLang="ja-JP" dirty="0"/>
          </a:p>
        </p:txBody>
      </p:sp>
    </p:spTree>
    <p:extLst>
      <p:ext uri="{BB962C8B-B14F-4D97-AF65-F5344CB8AC3E}">
        <p14:creationId xmlns:p14="http://schemas.microsoft.com/office/powerpoint/2010/main" val="345276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805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t>5. FORMULATION OF QUBO PROBLEMS</a:t>
            </a:r>
          </a:p>
          <a:p>
            <a:r>
              <a:rPr lang="en-US" altLang="zh-CN" sz="1400" dirty="0">
                <a:solidFill>
                  <a:schemeClr val="bg1">
                    <a:lumMod val="65000"/>
                  </a:schemeClr>
                </a:solidFill>
              </a:rPr>
              <a:t>    </a:t>
            </a:r>
            <a:r>
              <a:rPr lang="en-US" altLang="zh-CN" sz="1400" dirty="0"/>
              <a:t>5.1 Minimum Cut Problem</a:t>
            </a:r>
          </a:p>
          <a:p>
            <a:r>
              <a:rPr lang="en-US" altLang="zh-CN" sz="1400" dirty="0"/>
              <a:t>    5.2 Travelling Salesman Problem</a:t>
            </a:r>
          </a:p>
          <a:p>
            <a:r>
              <a:rPr lang="en-US" altLang="zh-CN" sz="1400" dirty="0"/>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68514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p:sp>
        <p:nvSpPr>
          <p:cNvPr id="3" name="文本框 2">
            <a:extLst>
              <a:ext uri="{FF2B5EF4-FFF2-40B4-BE49-F238E27FC236}">
                <a16:creationId xmlns:a16="http://schemas.microsoft.com/office/drawing/2014/main" id="{95E57888-EDE5-0631-4F17-8F952C9EB9FE}"/>
              </a:ext>
            </a:extLst>
          </p:cNvPr>
          <p:cNvSpPr txBox="1"/>
          <p:nvPr/>
        </p:nvSpPr>
        <p:spPr>
          <a:xfrm>
            <a:off x="600364" y="1238694"/>
            <a:ext cx="11591636" cy="646331"/>
          </a:xfrm>
          <a:prstGeom prst="rect">
            <a:avLst/>
          </a:prstGeom>
          <a:noFill/>
        </p:spPr>
        <p:txBody>
          <a:bodyPr wrap="square">
            <a:spAutoFit/>
          </a:bodyPr>
          <a:lstStyle/>
          <a:p>
            <a:r>
              <a:rPr lang="ja-JP" altLang="en-US" b="0" i="0" dirty="0">
                <a:solidFill>
                  <a:srgbClr val="374151"/>
                </a:solidFill>
                <a:effectLst/>
                <a:latin typeface="Söhne"/>
              </a:rPr>
              <a:t>無向グラフの頂点を</a:t>
            </a:r>
            <a:r>
              <a:rPr lang="en-US" altLang="ja-JP" b="0" i="0" dirty="0">
                <a:solidFill>
                  <a:srgbClr val="374151"/>
                </a:solidFill>
                <a:effectLst/>
                <a:latin typeface="Söhne"/>
              </a:rPr>
              <a:t>2</a:t>
            </a:r>
            <a:r>
              <a:rPr lang="ja-JP" altLang="en-US" b="0" i="0" dirty="0">
                <a:solidFill>
                  <a:srgbClr val="374151"/>
                </a:solidFill>
                <a:effectLst/>
                <a:latin typeface="Söhne"/>
              </a:rPr>
              <a:t>つの等しい大きさの部分集合に分割し、</a:t>
            </a:r>
            <a:endParaRPr lang="en-US" altLang="ja-JP" b="0" i="0" dirty="0">
              <a:solidFill>
                <a:srgbClr val="374151"/>
              </a:solidFill>
              <a:effectLst/>
              <a:latin typeface="Söhne"/>
            </a:endParaRPr>
          </a:p>
          <a:p>
            <a:r>
              <a:rPr lang="ja-JP" altLang="en-US" b="0" i="0" dirty="0">
                <a:solidFill>
                  <a:srgbClr val="374151"/>
                </a:solidFill>
                <a:effectLst/>
                <a:latin typeface="Söhne"/>
              </a:rPr>
              <a:t>異なる部分集合に属する</a:t>
            </a:r>
            <a:r>
              <a:rPr lang="ja-JP" altLang="en-US" b="1" i="0" dirty="0">
                <a:solidFill>
                  <a:srgbClr val="374151"/>
                </a:solidFill>
                <a:effectLst/>
                <a:latin typeface="Söhne"/>
              </a:rPr>
              <a:t>頂点間の辺の重み</a:t>
            </a:r>
            <a:r>
              <a:rPr lang="ja-JP" altLang="en-US" b="0" i="0" dirty="0">
                <a:solidFill>
                  <a:srgbClr val="374151"/>
                </a:solidFill>
                <a:effectLst/>
                <a:latin typeface="Söhne"/>
              </a:rPr>
              <a:t>の合計を</a:t>
            </a:r>
            <a:r>
              <a:rPr lang="ja-JP" altLang="en-US" b="1" dirty="0">
                <a:solidFill>
                  <a:srgbClr val="374151"/>
                </a:solidFill>
                <a:effectLst/>
                <a:latin typeface="Söhne"/>
              </a:rPr>
              <a:t>最小化</a:t>
            </a:r>
            <a:r>
              <a:rPr lang="ja-JP" altLang="en-US" b="0" i="0" dirty="0">
                <a:solidFill>
                  <a:srgbClr val="374151"/>
                </a:solidFill>
                <a:effectLst/>
                <a:latin typeface="Söhne"/>
              </a:rPr>
              <a:t>する組み合わせ最適化問題</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07519F-A3B0-EE0C-B0A7-9568A107F559}"/>
                  </a:ext>
                </a:extLst>
              </p:cNvPr>
              <p:cNvSpPr txBox="1"/>
              <p:nvPr/>
            </p:nvSpPr>
            <p:spPr>
              <a:xfrm>
                <a:off x="600364" y="2247900"/>
                <a:ext cx="8548494" cy="4544064"/>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ja-JP" altLang="en-US" i="1">
                        <a:latin typeface="Cambria Math" panose="02040503050406030204" pitchFamily="18" charset="0"/>
                      </a:rPr>
                      <m:t>：</m:t>
                    </m:r>
                  </m:oMath>
                </a14:m>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と頂点</a:t>
                </a:r>
                <a14:m>
                  <m:oMath xmlns:m="http://schemas.openxmlformats.org/officeDocument/2006/math">
                    <m:r>
                      <a:rPr lang="en-US" altLang="ja-JP" b="0" i="1" smtClean="0">
                        <a:latin typeface="Cambria Math" panose="02040503050406030204" pitchFamily="18" charset="0"/>
                      </a:rPr>
                      <m:t>𝑗</m:t>
                    </m:r>
                  </m:oMath>
                </a14:m>
                <a:r>
                  <a:rPr lang="ja-JP" altLang="en-US" dirty="0"/>
                  <a:t>のエッジの重み</a:t>
                </a:r>
                <a:endParaRPr lang="en-US" altLang="ja-JP" dirty="0"/>
              </a:p>
              <a:p>
                <a:endParaRPr lang="en-US" altLang="ja-JP" dirty="0"/>
              </a:p>
              <a:p>
                <a:endParaRPr lang="en-US" altLang="ja-JP" dirty="0"/>
              </a:p>
              <a:p>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に対して：</a:t>
                </a:r>
                <a:endParaRPr lang="en-US" altLang="ja-JP" dirty="0"/>
              </a:p>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1</m:t>
                            </m:r>
                            <m:r>
                              <a:rPr lang="ja-JP" altLang="en-US" i="1">
                                <a:latin typeface="Cambria Math" panose="02040503050406030204" pitchFamily="18" charset="0"/>
                              </a:rPr>
                              <m:t>に</m:t>
                            </m:r>
                            <m:r>
                              <a:rPr lang="ja-JP" altLang="en-US" i="1" smtClean="0">
                                <a:latin typeface="Cambria Math" panose="02040503050406030204" pitchFamily="18" charset="0"/>
                              </a:rPr>
                              <m:t>属する</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2</m:t>
                            </m:r>
                            <m:r>
                              <a:rPr lang="ja-JP" altLang="en-US" i="1">
                                <a:latin typeface="Cambria Math" panose="02040503050406030204" pitchFamily="18" charset="0"/>
                              </a:rPr>
                              <m:t>に</m:t>
                            </m:r>
                            <m:r>
                              <a:rPr lang="ja-JP" altLang="en-US" i="1" smtClean="0">
                                <a:latin typeface="Cambria Math" panose="02040503050406030204" pitchFamily="18" charset="0"/>
                              </a:rPr>
                              <m:t>属する</m:t>
                            </m:r>
                          </m:e>
                        </m:eqArr>
                      </m:e>
                    </m:d>
                  </m:oMath>
                </a14:m>
                <a:endParaRPr lang="en-US" altLang="zh-CN" dirty="0"/>
              </a:p>
              <a:p>
                <a:endParaRPr lang="en-US" altLang="zh-CN" dirty="0"/>
              </a:p>
              <a:p>
                <a:r>
                  <a:rPr lang="ja-JP" altLang="en-US" dirty="0"/>
                  <a:t>目的関数：</a:t>
                </a:r>
                <a:endParaRPr lang="en-US" altLang="ja-JP"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nary>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en-US" altLang="zh-CN" dirty="0"/>
              </a:p>
              <a:p>
                <a:endParaRPr lang="en-US" altLang="zh-CN" dirty="0"/>
              </a:p>
              <a:p>
                <a:r>
                  <a:rPr lang="ja-JP" altLang="en-US" dirty="0"/>
                  <a:t>制約条件：</a:t>
                </a:r>
                <a:endParaRPr lang="en-US" altLang="ja-JP"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ja-JP" altLang="en-US" i="1">
                          <a:latin typeface="Cambria Math" panose="02040503050406030204" pitchFamily="18" charset="0"/>
                        </a:rPr>
                        <m:t>（</m:t>
                      </m:r>
                      <m:r>
                        <m:rPr>
                          <m:nor/>
                        </m:rPr>
                        <a:rPr lang="ja-JP" altLang="en-US" dirty="0">
                          <a:solidFill>
                            <a:srgbClr val="374151"/>
                          </a:solidFill>
                          <a:latin typeface="Söhne"/>
                        </a:rPr>
                        <m:t>等しい大きさの部分集合に分割</m:t>
                      </m:r>
                      <m:r>
                        <a:rPr lang="ja-JP" altLang="en-US" i="1">
                          <a:latin typeface="Cambria Math" panose="02040503050406030204" pitchFamily="18" charset="0"/>
                        </a:rPr>
                        <m:t>）</m:t>
                      </m:r>
                    </m:oMath>
                  </m:oMathPara>
                </a14:m>
                <a:endParaRPr lang="en-US" altLang="zh-CN" dirty="0"/>
              </a:p>
            </p:txBody>
          </p:sp>
        </mc:Choice>
        <mc:Fallback xmlns="">
          <p:sp>
            <p:nvSpPr>
              <p:cNvPr id="5" name="文本框 4">
                <a:extLst>
                  <a:ext uri="{FF2B5EF4-FFF2-40B4-BE49-F238E27FC236}">
                    <a16:creationId xmlns:a16="http://schemas.microsoft.com/office/drawing/2014/main" id="{7407519F-A3B0-EE0C-B0A7-9568A107F559}"/>
                  </a:ext>
                </a:extLst>
              </p:cNvPr>
              <p:cNvSpPr txBox="1">
                <a:spLocks noRot="1" noChangeAspect="1" noMove="1" noResize="1" noEditPoints="1" noAdjustHandles="1" noChangeArrowheads="1" noChangeShapeType="1" noTextEdit="1"/>
              </p:cNvSpPr>
              <p:nvPr/>
            </p:nvSpPr>
            <p:spPr>
              <a:xfrm>
                <a:off x="600364" y="2247900"/>
                <a:ext cx="8548494" cy="4544064"/>
              </a:xfrm>
              <a:prstGeom prst="rect">
                <a:avLst/>
              </a:prstGeom>
              <a:blipFill>
                <a:blip r:embed="rId3"/>
                <a:stretch>
                  <a:fillRect l="-570" t="-537"/>
                </a:stretch>
              </a:blipFill>
            </p:spPr>
            <p:txBody>
              <a:bodyPr/>
              <a:lstStyle/>
              <a:p>
                <a:r>
                  <a:rPr lang="zh-CN" altLang="en-US">
                    <a:noFill/>
                  </a:rPr>
                  <a:t> </a:t>
                </a:r>
              </a:p>
            </p:txBody>
          </p:sp>
        </mc:Fallback>
      </mc:AlternateContent>
      <p:grpSp>
        <p:nvGrpSpPr>
          <p:cNvPr id="41" name="组合 40">
            <a:extLst>
              <a:ext uri="{FF2B5EF4-FFF2-40B4-BE49-F238E27FC236}">
                <a16:creationId xmlns:a16="http://schemas.microsoft.com/office/drawing/2014/main" id="{395C8371-52FD-FED6-5A2F-FD59FB54289D}"/>
              </a:ext>
            </a:extLst>
          </p:cNvPr>
          <p:cNvGrpSpPr/>
          <p:nvPr/>
        </p:nvGrpSpPr>
        <p:grpSpPr>
          <a:xfrm>
            <a:off x="10062969" y="1646140"/>
            <a:ext cx="1528667" cy="1352901"/>
            <a:chOff x="8920258" y="2076099"/>
            <a:chExt cx="1528667" cy="1352901"/>
          </a:xfrm>
        </p:grpSpPr>
        <p:sp>
          <p:nvSpPr>
            <p:cNvPr id="7" name="椭圆 6">
              <a:extLst>
                <a:ext uri="{FF2B5EF4-FFF2-40B4-BE49-F238E27FC236}">
                  <a16:creationId xmlns:a16="http://schemas.microsoft.com/office/drawing/2014/main" id="{039FADD4-61FB-C5C2-5457-461D4FFACBFC}"/>
                </a:ext>
              </a:extLst>
            </p:cNvPr>
            <p:cNvSpPr/>
            <p:nvPr/>
          </p:nvSpPr>
          <p:spPr>
            <a:xfrm>
              <a:off x="8920258" y="3120360"/>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ADD794A-82FD-8E89-2AFF-1A7D5998AC87}"/>
                </a:ext>
              </a:extLst>
            </p:cNvPr>
            <p:cNvSpPr/>
            <p:nvPr/>
          </p:nvSpPr>
          <p:spPr>
            <a:xfrm>
              <a:off x="10248900" y="2690812"/>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6C0686-680A-E0CE-5157-54B4D7BA935E}"/>
                </a:ext>
              </a:extLst>
            </p:cNvPr>
            <p:cNvSpPr/>
            <p:nvPr/>
          </p:nvSpPr>
          <p:spPr>
            <a:xfrm>
              <a:off x="9398841" y="292033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5C0AF41-0C17-900A-2C55-41B617B91491}"/>
                </a:ext>
              </a:extLst>
            </p:cNvPr>
            <p:cNvSpPr/>
            <p:nvPr/>
          </p:nvSpPr>
          <p:spPr>
            <a:xfrm>
              <a:off x="9906000" y="322897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088304E-46C5-D6C1-7FA5-6AD1BD2E988D}"/>
                </a:ext>
              </a:extLst>
            </p:cNvPr>
            <p:cNvSpPr/>
            <p:nvPr/>
          </p:nvSpPr>
          <p:spPr>
            <a:xfrm>
              <a:off x="9146524" y="2370215"/>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A5DB226-EF8F-20C4-12DE-FC77BA2E810D}"/>
                </a:ext>
              </a:extLst>
            </p:cNvPr>
            <p:cNvSpPr/>
            <p:nvPr/>
          </p:nvSpPr>
          <p:spPr>
            <a:xfrm>
              <a:off x="9906000" y="2076099"/>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7B934CAF-0C0D-4E7E-BE87-3C863A9086CE}"/>
                </a:ext>
              </a:extLst>
            </p:cNvPr>
            <p:cNvCxnSpPr>
              <a:cxnSpLocks/>
              <a:stCxn id="12" idx="6"/>
              <a:endCxn id="13" idx="2"/>
            </p:cNvCxnSpPr>
            <p:nvPr/>
          </p:nvCxnSpPr>
          <p:spPr>
            <a:xfrm flipV="1">
              <a:off x="9346549" y="2176112"/>
              <a:ext cx="559451" cy="29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2FD8EB4-B7E3-75DA-2690-FA57786994C6}"/>
                </a:ext>
              </a:extLst>
            </p:cNvPr>
            <p:cNvCxnSpPr>
              <a:stCxn id="12" idx="4"/>
              <a:endCxn id="7" idx="7"/>
            </p:cNvCxnSpPr>
            <p:nvPr/>
          </p:nvCxnSpPr>
          <p:spPr>
            <a:xfrm flipH="1">
              <a:off x="9090990" y="2570240"/>
              <a:ext cx="155547" cy="579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E3F842A-D078-F537-241F-68820D7D98C4}"/>
                </a:ext>
              </a:extLst>
            </p:cNvPr>
            <p:cNvCxnSpPr>
              <a:cxnSpLocks/>
              <a:stCxn id="12" idx="5"/>
              <a:endCxn id="9" idx="0"/>
            </p:cNvCxnSpPr>
            <p:nvPr/>
          </p:nvCxnSpPr>
          <p:spPr>
            <a:xfrm>
              <a:off x="9317256" y="2540947"/>
              <a:ext cx="181598" cy="379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42E84AA-F308-5260-771E-D660AE6F3CD4}"/>
                </a:ext>
              </a:extLst>
            </p:cNvPr>
            <p:cNvCxnSpPr>
              <a:cxnSpLocks/>
              <a:stCxn id="8" idx="3"/>
              <a:endCxn id="9" idx="6"/>
            </p:cNvCxnSpPr>
            <p:nvPr/>
          </p:nvCxnSpPr>
          <p:spPr>
            <a:xfrm flipH="1">
              <a:off x="9598866" y="2861544"/>
              <a:ext cx="679327" cy="15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43295B7-4C53-86CF-5760-9353E13035A1}"/>
                </a:ext>
              </a:extLst>
            </p:cNvPr>
            <p:cNvCxnSpPr>
              <a:cxnSpLocks/>
              <a:stCxn id="11" idx="2"/>
              <a:endCxn id="7" idx="6"/>
            </p:cNvCxnSpPr>
            <p:nvPr/>
          </p:nvCxnSpPr>
          <p:spPr>
            <a:xfrm flipH="1" flipV="1">
              <a:off x="9120283" y="3220373"/>
              <a:ext cx="785717" cy="10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AE82B00-4786-7D6E-5CD9-0D13C72206C9}"/>
                </a:ext>
              </a:extLst>
            </p:cNvPr>
            <p:cNvCxnSpPr>
              <a:cxnSpLocks/>
              <a:stCxn id="8" idx="4"/>
              <a:endCxn id="11" idx="7"/>
            </p:cNvCxnSpPr>
            <p:nvPr/>
          </p:nvCxnSpPr>
          <p:spPr>
            <a:xfrm flipH="1">
              <a:off x="10076732" y="2890837"/>
              <a:ext cx="272181" cy="36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9650C9C-BBC5-78E5-6F71-2F63F9C83E31}"/>
                </a:ext>
              </a:extLst>
            </p:cNvPr>
            <p:cNvCxnSpPr>
              <a:cxnSpLocks/>
              <a:stCxn id="8" idx="1"/>
              <a:endCxn id="13" idx="4"/>
            </p:cNvCxnSpPr>
            <p:nvPr/>
          </p:nvCxnSpPr>
          <p:spPr>
            <a:xfrm flipH="1" flipV="1">
              <a:off x="10006013" y="2276124"/>
              <a:ext cx="272180" cy="44398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0338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7F1BA69-468E-83A6-EA79-FAF879AC1834}"/>
                  </a:ext>
                </a:extLst>
              </p:cNvPr>
              <p:cNvSpPr txBox="1"/>
              <p:nvPr/>
            </p:nvSpPr>
            <p:spPr>
              <a:xfrm>
                <a:off x="600364" y="1238694"/>
                <a:ext cx="6096000" cy="358368"/>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ja-JP" altLang="en-US" sz="1600" dirty="0"/>
                  <a:t>を</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𝑗</m:t>
                        </m:r>
                      </m:sub>
                    </m:sSub>
                  </m:oMath>
                </a14:m>
                <a:r>
                  <a:rPr lang="ja-JP" altLang="en-US" sz="1600" dirty="0"/>
                  <a:t>で表す</a:t>
                </a:r>
                <a:endParaRPr lang="zh-CN" altLang="en-US" sz="1600" dirty="0"/>
              </a:p>
            </p:txBody>
          </p:sp>
        </mc:Choice>
        <mc:Fallback xmlns="">
          <p:sp>
            <p:nvSpPr>
              <p:cNvPr id="7" name="文本框 6">
                <a:extLst>
                  <a:ext uri="{FF2B5EF4-FFF2-40B4-BE49-F238E27FC236}">
                    <a16:creationId xmlns:a16="http://schemas.microsoft.com/office/drawing/2014/main" id="{77F1BA69-468E-83A6-EA79-FAF879AC1834}"/>
                  </a:ext>
                </a:extLst>
              </p:cNvPr>
              <p:cNvSpPr txBox="1">
                <a:spLocks noRot="1" noChangeAspect="1" noMove="1" noResize="1" noEditPoints="1" noAdjustHandles="1" noChangeArrowheads="1" noChangeShapeType="1" noTextEdit="1"/>
              </p:cNvSpPr>
              <p:nvPr/>
            </p:nvSpPr>
            <p:spPr>
              <a:xfrm>
                <a:off x="600364" y="1238694"/>
                <a:ext cx="6096000" cy="358368"/>
              </a:xfrm>
              <a:prstGeom prst="rect">
                <a:avLst/>
              </a:prstGeom>
              <a:blipFill>
                <a:blip r:embed="rId3"/>
                <a:stretch>
                  <a:fillRect t="-3390" b="-1694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F95A4A4-5348-9711-CB44-132B56B1A9B7}"/>
              </a:ext>
            </a:extLst>
          </p:cNvPr>
          <p:cNvSpPr txBox="1"/>
          <p:nvPr/>
        </p:nvSpPr>
        <p:spPr>
          <a:xfrm>
            <a:off x="600364" y="1609217"/>
            <a:ext cx="1210588" cy="338554"/>
          </a:xfrm>
          <a:prstGeom prst="rect">
            <a:avLst/>
          </a:prstGeom>
          <a:noFill/>
        </p:spPr>
        <p:txBody>
          <a:bodyPr wrap="none" rtlCol="0">
            <a:spAutoFit/>
          </a:bodyPr>
          <a:lstStyle/>
          <a:p>
            <a:r>
              <a:rPr lang="ja-JP" altLang="en-US" sz="1600" dirty="0"/>
              <a:t>真理値表：</a:t>
            </a:r>
            <a:endParaRPr lang="zh-CN" altLang="en-US" sz="1600" dirty="0"/>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84559625"/>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33307">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a:txBody>
                      <a:tcPr/>
                    </a:tc>
                    <a:extLst>
                      <a:ext uri="{0D108BD9-81ED-4DB2-BD59-A6C34878D82A}">
                        <a16:rowId xmlns:a16="http://schemas.microsoft.com/office/drawing/2014/main" val="1484428234"/>
                      </a:ext>
                    </a:extLst>
                  </a:tr>
                  <a:tr h="314317">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14317">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87635007"/>
                      </a:ext>
                    </a:extLst>
                  </a:tr>
                  <a:tr h="314317">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312997426"/>
                      </a:ext>
                    </a:extLst>
                  </a:tr>
                  <a:tr h="314317">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Choice>
        <mc:Fallback xmlns="">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84559625"/>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87858">
                    <a:tc>
                      <a:txBody>
                        <a:bodyPr/>
                        <a:lstStyle/>
                        <a:p>
                          <a:endParaRPr lang="zh-CN"/>
                        </a:p>
                      </a:txBody>
                      <a:tcPr>
                        <a:blipFill>
                          <a:blip r:embed="rId4"/>
                          <a:stretch>
                            <a:fillRect l="-917" t="-3125" r="-203670" b="-400000"/>
                          </a:stretch>
                        </a:blipFill>
                      </a:tcPr>
                    </a:tc>
                    <a:tc>
                      <a:txBody>
                        <a:bodyPr/>
                        <a:lstStyle/>
                        <a:p>
                          <a:endParaRPr lang="zh-CN"/>
                        </a:p>
                      </a:txBody>
                      <a:tcPr>
                        <a:blipFill>
                          <a:blip r:embed="rId4"/>
                          <a:stretch>
                            <a:fillRect l="-100917" t="-3125" r="-103670" b="-400000"/>
                          </a:stretch>
                        </a:blipFill>
                      </a:tcPr>
                    </a:tc>
                    <a:tc>
                      <a:txBody>
                        <a:bodyPr/>
                        <a:lstStyle/>
                        <a:p>
                          <a:endParaRPr lang="zh-CN"/>
                        </a:p>
                      </a:txBody>
                      <a:tcPr>
                        <a:blipFill>
                          <a:blip r:embed="rId4"/>
                          <a:stretch>
                            <a:fillRect l="-200917" t="-3125" r="-3670" b="-400000"/>
                          </a:stretch>
                        </a:blipFill>
                      </a:tcPr>
                    </a:tc>
                    <a:extLst>
                      <a:ext uri="{0D108BD9-81ED-4DB2-BD59-A6C34878D82A}">
                        <a16:rowId xmlns:a16="http://schemas.microsoft.com/office/drawing/2014/main" val="1484428234"/>
                      </a:ext>
                    </a:extLst>
                  </a:tr>
                  <a:tr h="36576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6576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87635007"/>
                      </a:ext>
                    </a:extLst>
                  </a:tr>
                  <a:tr h="36576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312997426"/>
                      </a:ext>
                    </a:extLst>
                  </a:tr>
                  <a:tr h="36576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Fallback>
      </mc:AlternateContent>
      <p:sp>
        <p:nvSpPr>
          <p:cNvPr id="10" name="箭头: 右 9">
            <a:extLst>
              <a:ext uri="{FF2B5EF4-FFF2-40B4-BE49-F238E27FC236}">
                <a16:creationId xmlns:a16="http://schemas.microsoft.com/office/drawing/2014/main" id="{140C18C4-B321-FB8E-2E7C-18FBF6D8B6EE}"/>
              </a:ext>
            </a:extLst>
          </p:cNvPr>
          <p:cNvSpPr/>
          <p:nvPr/>
        </p:nvSpPr>
        <p:spPr>
          <a:xfrm>
            <a:off x="3394576" y="2910423"/>
            <a:ext cx="1228725" cy="3916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8BBE78-4647-1131-23E2-9315071A2C80}"/>
                  </a:ext>
                </a:extLst>
              </p:cNvPr>
              <p:cNvSpPr txBox="1"/>
              <p:nvPr/>
            </p:nvSpPr>
            <p:spPr>
              <a:xfrm>
                <a:off x="4518526" y="2893112"/>
                <a:ext cx="3771340" cy="432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sSubSup>
                        <m:sSubSupPr>
                          <m:ctrlPr>
                            <a:rPr lang="en-US" altLang="zh-CN" sz="1600" b="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up>
                          <m:r>
                            <a:rPr lang="en-US" altLang="zh-CN" sz="1600" b="0" i="1" smtClean="0">
                              <a:solidFill>
                                <a:srgbClr val="FF0000"/>
                              </a:solidFill>
                              <a:latin typeface="Cambria Math" panose="02040503050406030204" pitchFamily="18" charset="0"/>
                            </a:rPr>
                            <m:t>2</m:t>
                          </m:r>
                        </m:sup>
                      </m:sSubSup>
                      <m:r>
                        <a:rPr lang="en-US" altLang="zh-CN" sz="1600" b="0" i="1" smtClean="0">
                          <a:latin typeface="Cambria Math" panose="02040503050406030204" pitchFamily="18" charset="0"/>
                        </a:rPr>
                        <m:t>−2</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b="0" i="1" smtClean="0">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up>
                          <m:r>
                            <a:rPr lang="en-US" altLang="zh-CN" sz="1600" i="1">
                              <a:solidFill>
                                <a:srgbClr val="FF0000"/>
                              </a:solidFill>
                              <a:latin typeface="Cambria Math" panose="02040503050406030204" pitchFamily="18" charset="0"/>
                            </a:rPr>
                            <m:t>2</m:t>
                          </m:r>
                        </m:sup>
                      </m:sSubSup>
                    </m:oMath>
                  </m:oMathPara>
                </a14:m>
                <a:endParaRPr lang="zh-CN" altLang="en-US" sz="1600" dirty="0"/>
              </a:p>
            </p:txBody>
          </p:sp>
        </mc:Choice>
        <mc:Fallback xmlns="">
          <p:sp>
            <p:nvSpPr>
              <p:cNvPr id="12" name="文本框 11">
                <a:extLst>
                  <a:ext uri="{FF2B5EF4-FFF2-40B4-BE49-F238E27FC236}">
                    <a16:creationId xmlns:a16="http://schemas.microsoft.com/office/drawing/2014/main" id="{8A8BBE78-4647-1131-23E2-9315071A2C80}"/>
                  </a:ext>
                </a:extLst>
              </p:cNvPr>
              <p:cNvSpPr txBox="1">
                <a:spLocks noRot="1" noChangeAspect="1" noMove="1" noResize="1" noEditPoints="1" noAdjustHandles="1" noChangeArrowheads="1" noChangeShapeType="1" noTextEdit="1"/>
              </p:cNvSpPr>
              <p:nvPr/>
            </p:nvSpPr>
            <p:spPr>
              <a:xfrm>
                <a:off x="4518526" y="2893112"/>
                <a:ext cx="3771340" cy="432875"/>
              </a:xfrm>
              <a:prstGeom prst="rect">
                <a:avLst/>
              </a:prstGeom>
              <a:blipFill>
                <a:blip r:embed="rId5"/>
                <a:stretch>
                  <a:fillRect b="-5634"/>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BC92B931-8340-B224-151E-B00380C6AB7A}"/>
              </a:ext>
            </a:extLst>
          </p:cNvPr>
          <p:cNvSpPr/>
          <p:nvPr/>
        </p:nvSpPr>
        <p:spPr>
          <a:xfrm>
            <a:off x="8076467" y="3035706"/>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1BCEA5-54A6-C6F3-DC2A-25194CDBD391}"/>
                  </a:ext>
                </a:extLst>
              </p:cNvPr>
              <p:cNvSpPr txBox="1"/>
              <p:nvPr/>
            </p:nvSpPr>
            <p:spPr>
              <a:xfrm>
                <a:off x="8922666" y="2943701"/>
                <a:ext cx="1838325"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Sub>
                      <m:r>
                        <a:rPr lang="en-US" altLang="zh-CN" sz="1600" b="0" i="1" smtClean="0">
                          <a:latin typeface="Cambria Math" panose="02040503050406030204" pitchFamily="18" charset="0"/>
                        </a:rPr>
                        <m:t>−2</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Sub>
                    </m:oMath>
                  </m:oMathPara>
                </a14:m>
                <a:endParaRPr lang="zh-CN" altLang="en-US" sz="1600" dirty="0"/>
              </a:p>
            </p:txBody>
          </p:sp>
        </mc:Choice>
        <mc:Fallback xmlns="">
          <p:sp>
            <p:nvSpPr>
              <p:cNvPr id="15" name="文本框 14">
                <a:extLst>
                  <a:ext uri="{FF2B5EF4-FFF2-40B4-BE49-F238E27FC236}">
                    <a16:creationId xmlns:a16="http://schemas.microsoft.com/office/drawing/2014/main" id="{2A1BCEA5-54A6-C6F3-DC2A-25194CDBD391}"/>
                  </a:ext>
                </a:extLst>
              </p:cNvPr>
              <p:cNvSpPr txBox="1">
                <a:spLocks noRot="1" noChangeAspect="1" noMove="1" noResize="1" noEditPoints="1" noAdjustHandles="1" noChangeArrowheads="1" noChangeShapeType="1" noTextEdit="1"/>
              </p:cNvSpPr>
              <p:nvPr/>
            </p:nvSpPr>
            <p:spPr>
              <a:xfrm>
                <a:off x="8922666" y="2943701"/>
                <a:ext cx="1838325" cy="358368"/>
              </a:xfrm>
              <a:prstGeom prst="rect">
                <a:avLst/>
              </a:prstGeom>
              <a:blipFill>
                <a:blip r:embed="rId6"/>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683FF1-907C-3153-2CD6-0B6BA6EE5261}"/>
                  </a:ext>
                </a:extLst>
              </p:cNvPr>
              <p:cNvSpPr txBox="1"/>
              <p:nvPr/>
            </p:nvSpPr>
            <p:spPr>
              <a:xfrm>
                <a:off x="542944" y="4334738"/>
                <a:ext cx="5829281" cy="2203232"/>
              </a:xfrm>
              <a:prstGeom prst="rect">
                <a:avLst/>
              </a:prstGeom>
              <a:noFill/>
            </p:spPr>
            <p:txBody>
              <a:bodyPr wrap="square">
                <a:spAutoFit/>
              </a:bodyPr>
              <a:lstStyle/>
              <a:p>
                <a:r>
                  <a:rPr lang="ja-JP" altLang="en-US" sz="1600" dirty="0"/>
                  <a:t>制約条件：</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𝑛</m:t>
                          </m:r>
                        </m:num>
                        <m:den>
                          <m:r>
                            <a:rPr lang="en-US" altLang="zh-CN" sz="1600" i="1">
                              <a:latin typeface="Cambria Math" panose="02040503050406030204" pitchFamily="18" charset="0"/>
                            </a:rPr>
                            <m:t>2</m:t>
                          </m:r>
                        </m:den>
                      </m:f>
                    </m:oMath>
                  </m:oMathPara>
                </a14:m>
                <a:endParaRPr lang="en-US" altLang="ja-JP" sz="1600" dirty="0"/>
              </a:p>
              <a:p>
                <a:endParaRPr lang="en-US" altLang="ja-JP" sz="1600" dirty="0"/>
              </a:p>
              <a:p>
                <a:r>
                  <a:rPr lang="ja-JP" altLang="en-US" sz="1600" dirty="0"/>
                  <a:t>目的関数：</a:t>
                </a:r>
                <a:endParaRPr lang="en-US" altLang="zh-CN" sz="1600" dirty="0"/>
              </a:p>
              <a:p>
                <a:pPr/>
                <a14:m>
                  <m:oMathPara xmlns:m="http://schemas.openxmlformats.org/officeDocument/2006/math">
                    <m:oMathParaPr>
                      <m:jc m:val="centerGroup"/>
                    </m:oMathParaPr>
                    <m:oMath xmlns:m="http://schemas.openxmlformats.org/officeDocument/2006/math">
                      <m:func>
                        <m:funcPr>
                          <m:ctrlPr>
                            <a:rPr lang="en-US" altLang="zh-CN" sz="1600" i="1" smtClean="0">
                              <a:latin typeface="Cambria Math" panose="02040503050406030204" pitchFamily="18" charset="0"/>
                            </a:rPr>
                          </m:ctrlPr>
                        </m:funcPr>
                        <m:fName>
                          <m:limLow>
                            <m:limLowPr>
                              <m:ctrlPr>
                                <a:rPr lang="en-US" altLang="zh-CN" sz="1600" i="1" smtClean="0">
                                  <a:latin typeface="Cambria Math" panose="02040503050406030204" pitchFamily="18" charset="0"/>
                                </a:rPr>
                              </m:ctrlPr>
                            </m:limLowPr>
                            <m:e>
                              <m:r>
                                <m:rPr>
                                  <m:sty m:val="p"/>
                                </m:rPr>
                                <a:rPr lang="en-US" altLang="zh-CN" sz="1600" i="0" smtClean="0">
                                  <a:latin typeface="Cambria Math" panose="02040503050406030204" pitchFamily="18" charset="0"/>
                                </a:rPr>
                                <m:t>min</m:t>
                              </m:r>
                            </m:e>
                            <m:lim/>
                          </m:limLow>
                        </m:fName>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e>
                      </m:func>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e>
                          </m:nary>
                        </m:e>
                      </m:nary>
                    </m:oMath>
                  </m:oMathPara>
                </a14:m>
                <a:endParaRPr lang="zh-CN" altLang="en-US" sz="1600" dirty="0"/>
              </a:p>
            </p:txBody>
          </p:sp>
        </mc:Choice>
        <mc:Fallback xmlns="">
          <p:sp>
            <p:nvSpPr>
              <p:cNvPr id="17" name="文本框 16">
                <a:extLst>
                  <a:ext uri="{FF2B5EF4-FFF2-40B4-BE49-F238E27FC236}">
                    <a16:creationId xmlns:a16="http://schemas.microsoft.com/office/drawing/2014/main" id="{5D683FF1-907C-3153-2CD6-0B6BA6EE5261}"/>
                  </a:ext>
                </a:extLst>
              </p:cNvPr>
              <p:cNvSpPr txBox="1">
                <a:spLocks noRot="1" noChangeAspect="1" noMove="1" noResize="1" noEditPoints="1" noAdjustHandles="1" noChangeArrowheads="1" noChangeShapeType="1" noTextEdit="1"/>
              </p:cNvSpPr>
              <p:nvPr/>
            </p:nvSpPr>
            <p:spPr>
              <a:xfrm>
                <a:off x="542944" y="4334738"/>
                <a:ext cx="5829281" cy="2203232"/>
              </a:xfrm>
              <a:prstGeom prst="rect">
                <a:avLst/>
              </a:prstGeom>
              <a:blipFill>
                <a:blip r:embed="rId7"/>
                <a:stretch>
                  <a:fillRect l="-523" t="-829"/>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2B054635-7A54-059C-F98E-E3229AC70C94}"/>
              </a:ext>
            </a:extLst>
          </p:cNvPr>
          <p:cNvSpPr/>
          <p:nvPr/>
        </p:nvSpPr>
        <p:spPr>
          <a:xfrm>
            <a:off x="4361717" y="4879075"/>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192D9D8-36AD-3F99-B0DD-0B7B652125BB}"/>
                  </a:ext>
                </a:extLst>
              </p:cNvPr>
              <p:cNvSpPr txBox="1"/>
              <p:nvPr/>
            </p:nvSpPr>
            <p:spPr>
              <a:xfrm>
                <a:off x="5110162" y="4571109"/>
                <a:ext cx="1734283" cy="8131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𝑛</m:t>
                                  </m:r>
                                </m:num>
                                <m:den>
                                  <m:r>
                                    <a:rPr lang="en-US" altLang="zh-CN" sz="1600" b="0" i="1" smtClean="0">
                                      <a:latin typeface="Cambria Math" panose="02040503050406030204" pitchFamily="18" charset="0"/>
                                    </a:rPr>
                                    <m:t>2</m:t>
                                  </m:r>
                                </m:den>
                              </m:f>
                            </m:e>
                          </m:d>
                        </m:e>
                        <m:sup>
                          <m:r>
                            <a:rPr lang="en-US" altLang="zh-CN" sz="1600" b="0" i="1" smtClean="0">
                              <a:latin typeface="Cambria Math" panose="02040503050406030204" pitchFamily="18" charset="0"/>
                            </a:rPr>
                            <m:t>2</m:t>
                          </m:r>
                        </m:sup>
                      </m:sSup>
                    </m:oMath>
                  </m:oMathPara>
                </a14:m>
                <a:endParaRPr lang="zh-CN" altLang="en-US" sz="1600" dirty="0"/>
              </a:p>
            </p:txBody>
          </p:sp>
        </mc:Choice>
        <mc:Fallback xmlns="">
          <p:sp>
            <p:nvSpPr>
              <p:cNvPr id="20" name="文本框 19">
                <a:extLst>
                  <a:ext uri="{FF2B5EF4-FFF2-40B4-BE49-F238E27FC236}">
                    <a16:creationId xmlns:a16="http://schemas.microsoft.com/office/drawing/2014/main" id="{0192D9D8-36AD-3F99-B0DD-0B7B652125BB}"/>
                  </a:ext>
                </a:extLst>
              </p:cNvPr>
              <p:cNvSpPr txBox="1">
                <a:spLocks noRot="1" noChangeAspect="1" noMove="1" noResize="1" noEditPoints="1" noAdjustHandles="1" noChangeArrowheads="1" noChangeShapeType="1" noTextEdit="1"/>
              </p:cNvSpPr>
              <p:nvPr/>
            </p:nvSpPr>
            <p:spPr>
              <a:xfrm>
                <a:off x="5110162" y="4571109"/>
                <a:ext cx="1734283" cy="81310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AF0B52F-01A7-8651-45AB-96D1CACFC78B}"/>
                  </a:ext>
                </a:extLst>
              </p:cNvPr>
              <p:cNvSpPr txBox="1"/>
              <p:nvPr/>
            </p:nvSpPr>
            <p:spPr>
              <a:xfrm>
                <a:off x="5659498" y="5638176"/>
                <a:ext cx="4833937" cy="934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𝑗</m:t>
                                  </m:r>
                                </m:sub>
                              </m:sSub>
                              <m:r>
                                <a:rPr lang="en-US" altLang="zh-CN" sz="1800" b="0" i="1" smtClean="0">
                                  <a:latin typeface="Cambria Math" panose="02040503050406030204" pitchFamily="18" charset="0"/>
                                </a:rPr>
                                <m:t>)</m:t>
                              </m:r>
                            </m:e>
                          </m:nary>
                          <m:r>
                            <a:rPr lang="en-US" altLang="zh-CN" sz="1800" b="0" i="1" smtClean="0">
                              <a:latin typeface="Cambria Math" panose="02040503050406030204" pitchFamily="18" charset="0"/>
                            </a:rPr>
                            <m:t>+</m:t>
                          </m:r>
                          <m:r>
                            <a:rPr lang="en-US" altLang="zh-CN" sz="1800" b="0" i="1" smtClean="0">
                              <a:solidFill>
                                <a:srgbClr val="FF0000"/>
                              </a:solidFill>
                              <a:latin typeface="Cambria Math" panose="02040503050406030204" pitchFamily="18" charset="0"/>
                            </a:rPr>
                            <m:t>𝑤</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e>
                      </m:nary>
                    </m:oMath>
                  </m:oMathPara>
                </a14:m>
                <a:endParaRPr lang="zh-CN" altLang="en-US" dirty="0"/>
              </a:p>
            </p:txBody>
          </p:sp>
        </mc:Choice>
        <mc:Fallback xmlns="">
          <p:sp>
            <p:nvSpPr>
              <p:cNvPr id="22" name="文本框 21">
                <a:extLst>
                  <a:ext uri="{FF2B5EF4-FFF2-40B4-BE49-F238E27FC236}">
                    <a16:creationId xmlns:a16="http://schemas.microsoft.com/office/drawing/2014/main" id="{4AF0B52F-01A7-8651-45AB-96D1CACFC78B}"/>
                  </a:ext>
                </a:extLst>
              </p:cNvPr>
              <p:cNvSpPr txBox="1">
                <a:spLocks noRot="1" noChangeAspect="1" noMove="1" noResize="1" noEditPoints="1" noAdjustHandles="1" noChangeArrowheads="1" noChangeShapeType="1" noTextEdit="1"/>
              </p:cNvSpPr>
              <p:nvPr/>
            </p:nvSpPr>
            <p:spPr>
              <a:xfrm>
                <a:off x="5659498" y="5638176"/>
                <a:ext cx="4833937" cy="934551"/>
              </a:xfrm>
              <a:prstGeom prst="rect">
                <a:avLst/>
              </a:prstGeom>
              <a:blipFill>
                <a:blip r:embed="rId9"/>
                <a:stretch>
                  <a:fillRect/>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C1A2C735-142C-E85B-921C-B6A03570AAE5}"/>
              </a:ext>
            </a:extLst>
          </p:cNvPr>
          <p:cNvSpPr/>
          <p:nvPr/>
        </p:nvSpPr>
        <p:spPr>
          <a:xfrm>
            <a:off x="4791076" y="6043144"/>
            <a:ext cx="714914"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1916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3FEFFB-6671-4D33-FDDC-A3D2A8B0CDF2}"/>
                  </a:ext>
                </a:extLst>
              </p:cNvPr>
              <p:cNvSpPr txBox="1"/>
              <p:nvPr/>
            </p:nvSpPr>
            <p:spPr>
              <a:xfrm>
                <a:off x="600364" y="1162050"/>
                <a:ext cx="7366119" cy="4894545"/>
              </a:xfrm>
              <a:prstGeom prst="rect">
                <a:avLst/>
              </a:prstGeom>
              <a:noFill/>
            </p:spPr>
            <p:txBody>
              <a:bodyPr wrap="none" rtlCol="0">
                <a:spAutoFit/>
              </a:bodyPr>
              <a:lstStyle/>
              <a:p>
                <a:r>
                  <a:rPr lang="ja-JP" altLang="en-US" sz="1600" dirty="0"/>
                  <a:t>ナップザックは一つあって</a:t>
                </a:r>
                <a:endParaRPr lang="en-US" altLang="ja-JP" sz="1600" dirty="0"/>
              </a:p>
              <a:p>
                <a:r>
                  <a:rPr lang="ja-JP" altLang="en-US" sz="1600" dirty="0"/>
                  <a:t>属性</a:t>
                </a:r>
                <a14:m>
                  <m:oMath xmlns:m="http://schemas.openxmlformats.org/officeDocument/2006/math">
                    <m:r>
                      <a:rPr lang="en-US" altLang="ja-JP" sz="1600" b="0" i="1" smtClean="0">
                        <a:latin typeface="Cambria Math" panose="02040503050406030204" pitchFamily="18" charset="0"/>
                      </a:rPr>
                      <m:t>𝑚</m:t>
                    </m:r>
                  </m:oMath>
                </a14:m>
                <a:r>
                  <a:rPr lang="ja-JP" altLang="en-US" sz="1600" dirty="0"/>
                  <a:t>個あって、（重さ、体積などの属性</a:t>
                </a:r>
                <a:r>
                  <a:rPr lang="en-US" altLang="ja-JP" sz="1600" dirty="0"/>
                  <a:t>…</a:t>
                </a:r>
                <a:r>
                  <a:rPr lang="ja-JP" altLang="en-US" sz="1600" dirty="0"/>
                  <a:t>）</a:t>
                </a:r>
                <a:endParaRPr lang="en-US" altLang="zh-CN" sz="1600" dirty="0"/>
              </a:p>
              <a:p>
                <a:r>
                  <a:rPr lang="ja-JP" altLang="en-US" sz="1600" dirty="0"/>
                  <a:t>属性の制限：</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𝑘</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𝑚</m:t>
                    </m:r>
                    <m:r>
                      <a:rPr lang="en-US" altLang="ja-JP" sz="1600" b="0" i="1" smtClean="0">
                        <a:latin typeface="Cambria Math" panose="02040503050406030204" pitchFamily="18" charset="0"/>
                        <a:ea typeface="Cambria Math" panose="02040503050406030204" pitchFamily="18" charset="0"/>
                      </a:rPr>
                      <m:t>} </m:t>
                    </m:r>
                  </m:oMath>
                </a14:m>
                <a:endParaRPr lang="en-US" altLang="zh-CN" sz="1600" dirty="0"/>
              </a:p>
              <a:p>
                <a:endParaRPr lang="en-US" altLang="zh-CN" sz="1600" dirty="0"/>
              </a:p>
              <a:p>
                <a:endParaRPr lang="en-US" altLang="zh-CN" sz="1600" dirty="0"/>
              </a:p>
              <a:p>
                <a:r>
                  <a:rPr lang="ja-JP" altLang="en-US" sz="1600" dirty="0"/>
                  <a:t>荷物の個数：</a:t>
                </a:r>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endParaRPr lang="en-US" altLang="zh-CN" sz="1600" dirty="0"/>
              </a:p>
              <a:p>
                <a:r>
                  <a:rPr lang="ja-JP" altLang="en-US" sz="1600" dirty="0"/>
                  <a:t>価値：</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𝑛</m:t>
                    </m:r>
                    <m:r>
                      <a:rPr lang="en-US" altLang="ja-JP" sz="1600" i="1">
                        <a:latin typeface="Cambria Math" panose="02040503050406030204" pitchFamily="18" charset="0"/>
                        <a:ea typeface="Cambria Math" panose="02040503050406030204" pitchFamily="18" charset="0"/>
                      </a:rPr>
                      <m:t>}</m:t>
                    </m:r>
                  </m:oMath>
                </a14:m>
                <a:endParaRPr lang="en-US" altLang="ja-JP" sz="1600" dirty="0"/>
              </a:p>
              <a:p>
                <a:r>
                  <a:rPr lang="ja-JP" altLang="en-US" sz="1600" dirty="0"/>
                  <a:t>各荷物は属性</a:t>
                </a:r>
                <a14:m>
                  <m:oMath xmlns:m="http://schemas.openxmlformats.org/officeDocument/2006/math">
                    <m:r>
                      <a:rPr lang="en-US" altLang="ja-JP" sz="1600" b="0" i="1" smtClean="0">
                        <a:latin typeface="Cambria Math" panose="02040503050406030204" pitchFamily="18" charset="0"/>
                      </a:rPr>
                      <m:t>𝑚</m:t>
                    </m:r>
                  </m:oMath>
                </a14:m>
                <a:r>
                  <a:rPr lang="ja-JP" altLang="en-US" sz="1600" dirty="0"/>
                  <a:t>個あって、（重さ、体積などの属性</a:t>
                </a:r>
                <a:r>
                  <a:rPr lang="en-US" altLang="ja-JP" sz="1600" dirty="0"/>
                  <a:t>…</a:t>
                </a:r>
                <a:r>
                  <a:rPr lang="ja-JP" altLang="en-US" sz="1600" dirty="0"/>
                  <a:t>）</a:t>
                </a:r>
                <a:endParaRPr lang="en-US" altLang="ja-JP" sz="1600" dirty="0"/>
              </a:p>
              <a:p>
                <a:r>
                  <a:rPr lang="ja-JP" altLang="en-US" sz="1600" dirty="0"/>
                  <a:t>重み：</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𝑤</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d>
                      <m:dPr>
                        <m:begChr m:val="{"/>
                        <m:endChr m:val="}"/>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1,2,…,</m:t>
                        </m:r>
                        <m:r>
                          <a:rPr lang="en-US" altLang="ja-JP" sz="1600" b="0" i="1" smtClean="0">
                            <a:latin typeface="Cambria Math" panose="02040503050406030204" pitchFamily="18" charset="0"/>
                            <a:ea typeface="Cambria Math" panose="02040503050406030204" pitchFamily="18" charset="0"/>
                          </a:rPr>
                          <m:t>𝑛</m:t>
                        </m:r>
                      </m:e>
                    </m:d>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ea typeface="Cambria Math" panose="02040503050406030204" pitchFamily="18" charset="0"/>
                      </a:rPr>
                      <m:t>∈{1,2,…,</m:t>
                    </m:r>
                    <m:r>
                      <a:rPr lang="en-US" altLang="ja-JP" sz="1600" i="1">
                        <a:latin typeface="Cambria Math" panose="02040503050406030204" pitchFamily="18" charset="0"/>
                        <a:ea typeface="Cambria Math" panose="02040503050406030204" pitchFamily="18" charset="0"/>
                      </a:rPr>
                      <m:t>𝑚</m:t>
                    </m:r>
                    <m:r>
                      <a:rPr lang="en-US" altLang="ja-JP" sz="1600" i="1">
                        <a:latin typeface="Cambria Math" panose="02040503050406030204" pitchFamily="18" charset="0"/>
                        <a:ea typeface="Cambria Math" panose="02040503050406030204" pitchFamily="18" charset="0"/>
                      </a:rPr>
                      <m:t>}</m:t>
                    </m:r>
                  </m:oMath>
                </a14:m>
                <a:r>
                  <a:rPr lang="en-US" altLang="ja-JP" sz="1600" dirty="0"/>
                  <a:t>  </a:t>
                </a:r>
                <a:r>
                  <a:rPr lang="ja-JP" altLang="en-US" sz="1600" dirty="0"/>
                  <a:t>（荷物</a:t>
                </a:r>
                <a14:m>
                  <m:oMath xmlns:m="http://schemas.openxmlformats.org/officeDocument/2006/math">
                    <m:r>
                      <a:rPr lang="en-US" altLang="ja-JP" sz="1600" b="0" i="1" smtClean="0">
                        <a:latin typeface="Cambria Math" panose="02040503050406030204" pitchFamily="18" charset="0"/>
                      </a:rPr>
                      <m:t>𝑖</m:t>
                    </m:r>
                  </m:oMath>
                </a14:m>
                <a:r>
                  <a:rPr lang="ja-JP" altLang="en-US" sz="1600" dirty="0"/>
                  <a:t>は属性</a:t>
                </a:r>
                <a14:m>
                  <m:oMath xmlns:m="http://schemas.openxmlformats.org/officeDocument/2006/math">
                    <m:r>
                      <a:rPr lang="en-US" altLang="ja-JP" sz="1600" b="0" i="1" smtClean="0">
                        <a:latin typeface="Cambria Math" panose="02040503050406030204" pitchFamily="18" charset="0"/>
                      </a:rPr>
                      <m:t>𝑘</m:t>
                    </m:r>
                  </m:oMath>
                </a14:m>
                <a:r>
                  <a:rPr lang="ja-JP" altLang="en-US" sz="1600" dirty="0"/>
                  <a:t>に対する重み）</a:t>
                </a:r>
                <a:endParaRPr lang="en-US" altLang="ja-JP" sz="1600" dirty="0"/>
              </a:p>
              <a:p>
                <a:endParaRPr lang="en-US" altLang="ja-JP" sz="1600" dirty="0"/>
              </a:p>
              <a:p>
                <a:endParaRPr lang="en-US" altLang="ja-JP" sz="1600" dirty="0"/>
              </a:p>
              <a:p>
                <a:r>
                  <a:rPr lang="ja-JP" altLang="en-US" sz="1600" dirty="0"/>
                  <a:t>目的関数（選んだ荷物の総価値を最大化）：</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max</m:t>
                          </m:r>
                        </m:fName>
                        <m:e>
                          <m:r>
                            <a:rPr lang="en-US" altLang="ja-JP" sz="1600" i="1">
                              <a:latin typeface="Cambria Math" panose="02040503050406030204" pitchFamily="18" charset="0"/>
                            </a:rPr>
                            <m:t>𝑓</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𝑥</m:t>
                              </m:r>
                            </m:e>
                          </m:d>
                        </m:e>
                      </m:func>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d>
                        <m:dPr>
                          <m:begChr m:val="{"/>
                          <m:endChr m:val=""/>
                          <m:ctrlPr>
                            <a:rPr lang="en-US" altLang="ja-JP" sz="1600" b="0" i="1" smtClean="0">
                              <a:latin typeface="Cambria Math" panose="02040503050406030204" pitchFamily="18" charset="0"/>
                            </a:rPr>
                          </m:ctrlPr>
                        </m:dPr>
                        <m:e>
                          <m:eqArr>
                            <m:eqArrPr>
                              <m:ctrlPr>
                                <a:rPr lang="en-US" altLang="ja-JP" sz="1600" b="0" i="1" smtClean="0">
                                  <a:latin typeface="Cambria Math" panose="02040503050406030204" pitchFamily="18" charset="0"/>
                                </a:rPr>
                              </m:ctrlPr>
                            </m:eqArrPr>
                            <m:e>
                              <m:r>
                                <a:rPr lang="en-US" altLang="ja-JP" sz="1600" b="0" i="1" smtClean="0">
                                  <a:latin typeface="Cambria Math" panose="02040503050406030204" pitchFamily="18" charset="0"/>
                                </a:rPr>
                                <m:t>0, </m:t>
                              </m:r>
                              <m:r>
                                <a:rPr lang="ja-JP" altLang="en-US" sz="1600" i="1">
                                  <a:latin typeface="Cambria Math" panose="02040503050406030204" pitchFamily="18" charset="0"/>
                                </a:rPr>
                                <m:t>　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入れない</m:t>
                              </m:r>
                            </m:e>
                            <m:e>
                              <m:r>
                                <a:rPr lang="en-US" altLang="ja-JP" sz="1600" b="0" i="1" smtClean="0">
                                  <a:latin typeface="Cambria Math" panose="02040503050406030204" pitchFamily="18" charset="0"/>
                                </a:rPr>
                                <m:t>1,  </m:t>
                              </m:r>
                              <m:r>
                                <a:rPr lang="ja-JP" altLang="en-US" sz="1600" i="1">
                                  <a:latin typeface="Cambria Math" panose="02040503050406030204" pitchFamily="18" charset="0"/>
                                </a:rPr>
                                <m:t>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入れる</m:t>
                              </m:r>
                            </m:e>
                          </m:eqArr>
                        </m:e>
                      </m:d>
                    </m:oMath>
                  </m:oMathPara>
                </a14:m>
                <a:endParaRPr lang="en-US" altLang="ja-JP" sz="1600" dirty="0"/>
              </a:p>
              <a:p>
                <a:endParaRPr lang="en-US" altLang="zh-CN" sz="1600" dirty="0"/>
              </a:p>
              <a:p>
                <a:r>
                  <a:rPr lang="ja-JP" altLang="en-US" sz="1600" dirty="0"/>
                  <a:t>制約条件：（選んだ荷物の各属性の総和はナップザックの属性を超えない）：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2" name="文本框 1">
                <a:extLst>
                  <a:ext uri="{FF2B5EF4-FFF2-40B4-BE49-F238E27FC236}">
                    <a16:creationId xmlns:a16="http://schemas.microsoft.com/office/drawing/2014/main" id="{383FEFFB-6671-4D33-FDDC-A3D2A8B0CDF2}"/>
                  </a:ext>
                </a:extLst>
              </p:cNvPr>
              <p:cNvSpPr txBox="1">
                <a:spLocks noRot="1" noChangeAspect="1" noMove="1" noResize="1" noEditPoints="1" noAdjustHandles="1" noChangeArrowheads="1" noChangeShapeType="1" noTextEdit="1"/>
              </p:cNvSpPr>
              <p:nvPr/>
            </p:nvSpPr>
            <p:spPr>
              <a:xfrm>
                <a:off x="600364" y="1162050"/>
                <a:ext cx="7366119" cy="4894545"/>
              </a:xfrm>
              <a:prstGeom prst="rect">
                <a:avLst/>
              </a:prstGeom>
              <a:blipFill>
                <a:blip r:embed="rId3"/>
                <a:stretch>
                  <a:fillRect l="-414" t="-3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826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37AEC45-F497-9784-8D94-E56D2D4EE00D}"/>
                  </a:ext>
                </a:extLst>
              </p:cNvPr>
              <p:cNvSpPr txBox="1"/>
              <p:nvPr/>
            </p:nvSpPr>
            <p:spPr>
              <a:xfrm>
                <a:off x="600363" y="1238694"/>
                <a:ext cx="7105361" cy="2529090"/>
              </a:xfrm>
              <a:prstGeom prst="rect">
                <a:avLst/>
              </a:prstGeom>
              <a:noFill/>
            </p:spPr>
            <p:txBody>
              <a:bodyPr wrap="square">
                <a:spAutoFit/>
              </a:bodyPr>
              <a:lstStyle/>
              <a:p>
                <a:r>
                  <a:rPr lang="ja-JP" altLang="en-US" sz="1600" dirty="0"/>
                  <a:t>制約条件：（選んだ荷物の各属性の総和はナップザックの属性を）：</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en-US" altLang="zh-CN" sz="1600" dirty="0"/>
              </a:p>
              <a:p>
                <a:endParaRPr lang="en-US" altLang="zh-CN" sz="1600" dirty="0"/>
              </a:p>
              <a:p>
                <a:endParaRPr lang="en-US" altLang="zh-CN" sz="1600" dirty="0"/>
              </a:p>
              <a:p>
                <a:r>
                  <a:rPr lang="ja-JP" altLang="en-US" sz="1600" b="1" dirty="0"/>
                  <a:t>スラック変数</a:t>
                </a:r>
                <a14:m>
                  <m:oMath xmlns:m="http://schemas.openxmlformats.org/officeDocument/2006/math">
                    <m:r>
                      <a:rPr lang="en-US" altLang="ja-JP" sz="1600" b="1" i="1" smtClean="0">
                        <a:latin typeface="Cambria Math" panose="02040503050406030204" pitchFamily="18" charset="0"/>
                      </a:rPr>
                      <m:t>𝒚</m:t>
                    </m:r>
                  </m:oMath>
                </a14:m>
                <a:r>
                  <a:rPr lang="ja-JP" altLang="en-US" sz="1600" dirty="0"/>
                  <a:t>と</a:t>
                </a:r>
                <a:r>
                  <a:rPr lang="en-US" altLang="ja-JP" sz="1600" b="1" dirty="0"/>
                  <a:t>log encoding</a:t>
                </a:r>
                <a:r>
                  <a:rPr lang="ja-JP" altLang="en-US" sz="1600" dirty="0"/>
                  <a:t>を利用してから移項して二乗する</a:t>
                </a:r>
                <a:endParaRPr lang="en-US" altLang="ja-JP" sz="1600" dirty="0"/>
              </a:p>
              <a:p>
                <a:r>
                  <a:rPr lang="ja-JP" altLang="en-US" sz="1600" dirty="0"/>
                  <a:t>制約条件から</a:t>
                </a:r>
                <a:r>
                  <a:rPr lang="en-US" altLang="ja-JP" sz="1600" dirty="0"/>
                  <a:t>QUBO</a:t>
                </a:r>
                <a:r>
                  <a:rPr lang="ja-JP" altLang="en-US" sz="1600" dirty="0"/>
                  <a:t>へ変換する：</a:t>
                </a:r>
                <a:endParaRPr lang="en-US" altLang="ja-JP" sz="1600" dirty="0"/>
              </a:p>
              <a:p>
                <a:pPr/>
                <a14:m>
                  <m:oMathPara xmlns:m="http://schemas.openxmlformats.org/officeDocument/2006/math">
                    <m:oMathParaPr>
                      <m:jc m:val="centerGroup"/>
                    </m:oMathParaPr>
                    <m:oMath xmlns:m="http://schemas.openxmlformats.org/officeDocument/2006/math">
                      <m:r>
                        <a:rPr lang="ja-JP" altLang="en-US" sz="1600" i="1">
                          <a:latin typeface="Cambria Math" panose="02040503050406030204" pitchFamily="18" charset="0"/>
                          <a:ea typeface="Cambria Math" panose="02040503050406030204" pitchFamily="18" charset="0"/>
                        </a:rPr>
                        <m:t>　</m:t>
                      </m:r>
                    </m:oMath>
                  </m:oMathPara>
                </a14:m>
                <a:endParaRPr lang="en-US" altLang="ja-JP" sz="1600" dirty="0"/>
              </a:p>
              <a:p>
                <a:endParaRPr lang="zh-CN" altLang="en-US" sz="1600" dirty="0"/>
              </a:p>
            </p:txBody>
          </p:sp>
        </mc:Choice>
        <mc:Fallback xmlns="">
          <p:sp>
            <p:nvSpPr>
              <p:cNvPr id="5" name="文本框 4">
                <a:extLst>
                  <a:ext uri="{FF2B5EF4-FFF2-40B4-BE49-F238E27FC236}">
                    <a16:creationId xmlns:a16="http://schemas.microsoft.com/office/drawing/2014/main" id="{037AEC45-F497-9784-8D94-E56D2D4EE00D}"/>
                  </a:ext>
                </a:extLst>
              </p:cNvPr>
              <p:cNvSpPr txBox="1">
                <a:spLocks noRot="1" noChangeAspect="1" noMove="1" noResize="1" noEditPoints="1" noAdjustHandles="1" noChangeArrowheads="1" noChangeShapeType="1" noTextEdit="1"/>
              </p:cNvSpPr>
              <p:nvPr/>
            </p:nvSpPr>
            <p:spPr>
              <a:xfrm>
                <a:off x="600363" y="1238694"/>
                <a:ext cx="7105361" cy="2529090"/>
              </a:xfrm>
              <a:prstGeom prst="rect">
                <a:avLst/>
              </a:prstGeom>
              <a:blipFill>
                <a:blip r:embed="rId3"/>
                <a:stretch>
                  <a:fillRect l="-429" t="-7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71F13E-0015-6C9A-4F96-F37DF278200B}"/>
                  </a:ext>
                </a:extLst>
              </p:cNvPr>
              <p:cNvSpPr txBox="1"/>
              <p:nvPr/>
            </p:nvSpPr>
            <p:spPr>
              <a:xfrm>
                <a:off x="1924050" y="3194353"/>
                <a:ext cx="310515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8" name="文本框 7">
                <a:extLst>
                  <a:ext uri="{FF2B5EF4-FFF2-40B4-BE49-F238E27FC236}">
                    <a16:creationId xmlns:a16="http://schemas.microsoft.com/office/drawing/2014/main" id="{E471F13E-0015-6C9A-4F96-F37DF278200B}"/>
                  </a:ext>
                </a:extLst>
              </p:cNvPr>
              <p:cNvSpPr txBox="1">
                <a:spLocks noRot="1" noChangeAspect="1" noMove="1" noResize="1" noEditPoints="1" noAdjustHandles="1" noChangeArrowheads="1" noChangeShapeType="1" noTextEdit="1"/>
              </p:cNvSpPr>
              <p:nvPr/>
            </p:nvSpPr>
            <p:spPr>
              <a:xfrm>
                <a:off x="1924050" y="3194353"/>
                <a:ext cx="3105150" cy="764505"/>
              </a:xfrm>
              <a:prstGeom prst="rect">
                <a:avLst/>
              </a:prstGeom>
              <a:blipFill>
                <a:blip r:embed="rId4"/>
                <a:stretch>
                  <a:fillRect/>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5F1DE651-1F32-B475-F15A-886B2E04354D}"/>
              </a:ext>
            </a:extLst>
          </p:cNvPr>
          <p:cNvSpPr/>
          <p:nvPr/>
        </p:nvSpPr>
        <p:spPr>
          <a:xfrm>
            <a:off x="4828442" y="3452500"/>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469459-EE87-90CD-0C3D-940BFD1A00D9}"/>
                  </a:ext>
                </a:extLst>
              </p:cNvPr>
              <p:cNvSpPr txBox="1"/>
              <p:nvPr/>
            </p:nvSpPr>
            <p:spPr>
              <a:xfrm>
                <a:off x="5667548" y="3139371"/>
                <a:ext cx="5353049" cy="931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p>
                            <m:sSupPr>
                              <m:ctrlPr>
                                <a:rPr lang="en-US" altLang="zh-CN" sz="1600" i="1" smtClean="0">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b="0" i="1" smtClean="0">
                                  <a:latin typeface="Cambria Math" panose="02040503050406030204" pitchFamily="18" charset="0"/>
                                  <a:ea typeface="Cambria Math" panose="02040503050406030204" pitchFamily="18" charset="0"/>
                                </a:rPr>
                                <m:t>2</m:t>
                              </m:r>
                            </m:sup>
                          </m:sSup>
                        </m:e>
                      </m:nary>
                    </m:oMath>
                  </m:oMathPara>
                </a14:m>
                <a:endParaRPr lang="zh-CN" altLang="en-US" sz="1600" dirty="0"/>
              </a:p>
            </p:txBody>
          </p:sp>
        </mc:Choice>
        <mc:Fallback xmlns="">
          <p:sp>
            <p:nvSpPr>
              <p:cNvPr id="12" name="文本框 11">
                <a:extLst>
                  <a:ext uri="{FF2B5EF4-FFF2-40B4-BE49-F238E27FC236}">
                    <a16:creationId xmlns:a16="http://schemas.microsoft.com/office/drawing/2014/main" id="{76469459-EE87-90CD-0C3D-940BFD1A00D9}"/>
                  </a:ext>
                </a:extLst>
              </p:cNvPr>
              <p:cNvSpPr txBox="1">
                <a:spLocks noRot="1" noChangeAspect="1" noMove="1" noResize="1" noEditPoints="1" noAdjustHandles="1" noChangeArrowheads="1" noChangeShapeType="1" noTextEdit="1"/>
              </p:cNvSpPr>
              <p:nvPr/>
            </p:nvSpPr>
            <p:spPr>
              <a:xfrm>
                <a:off x="5667548" y="3139371"/>
                <a:ext cx="5353049" cy="93126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4AFCA55-2B64-1018-56FA-82621642F219}"/>
                  </a:ext>
                </a:extLst>
              </p:cNvPr>
              <p:cNvSpPr txBox="1"/>
              <p:nvPr/>
            </p:nvSpPr>
            <p:spPr>
              <a:xfrm>
                <a:off x="600363" y="4465150"/>
                <a:ext cx="6991522" cy="1258293"/>
              </a:xfrm>
              <a:prstGeom prst="rect">
                <a:avLst/>
              </a:prstGeom>
              <a:noFill/>
            </p:spPr>
            <p:txBody>
              <a:bodyPr wrap="square">
                <a:spAutoFit/>
              </a:bodyPr>
              <a:lstStyle/>
              <a:p>
                <a:r>
                  <a:rPr lang="ja-JP" altLang="en-US" sz="1600" dirty="0"/>
                  <a:t>通常は最小化する問題なので</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solidFill>
                            <a:srgbClr val="FF0000"/>
                          </a:solidFill>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m:t>
                      </m:r>
                      <m:r>
                        <a:rPr lang="en-US" altLang="ja-JP" sz="1600" b="0" i="1" smtClean="0">
                          <a:solidFill>
                            <a:srgbClr val="FF0000"/>
                          </a:solidFill>
                          <a:latin typeface="Cambria Math" panose="02040503050406030204" pitchFamily="18" charset="0"/>
                        </a:rPr>
                        <m:t>𝑤</m:t>
                      </m:r>
                      <m:d>
                        <m:dPr>
                          <m:ctrlPr>
                            <a:rPr lang="en-US" altLang="ja-JP"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𝑘</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p>
                                <m:sSupPr>
                                  <m:ctrlPr>
                                    <a:rPr lang="en-US" altLang="zh-CN" sz="1600" i="1">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i="1">
                                      <a:latin typeface="Cambria Math" panose="02040503050406030204" pitchFamily="18" charset="0"/>
                                      <a:ea typeface="Cambria Math" panose="02040503050406030204" pitchFamily="18" charset="0"/>
                                    </a:rPr>
                                    <m:t>2</m:t>
                                  </m:r>
                                </m:sup>
                              </m:sSup>
                            </m:e>
                          </m:nary>
                        </m:e>
                      </m:d>
                    </m:oMath>
                  </m:oMathPara>
                </a14:m>
                <a:endParaRPr lang="zh-CN" altLang="en-US" sz="1600" dirty="0"/>
              </a:p>
            </p:txBody>
          </p:sp>
        </mc:Choice>
        <mc:Fallback xmlns="">
          <p:sp>
            <p:nvSpPr>
              <p:cNvPr id="14" name="文本框 13">
                <a:extLst>
                  <a:ext uri="{FF2B5EF4-FFF2-40B4-BE49-F238E27FC236}">
                    <a16:creationId xmlns:a16="http://schemas.microsoft.com/office/drawing/2014/main" id="{84AFCA55-2B64-1018-56FA-82621642F219}"/>
                  </a:ext>
                </a:extLst>
              </p:cNvPr>
              <p:cNvSpPr txBox="1">
                <a:spLocks noRot="1" noChangeAspect="1" noMove="1" noResize="1" noEditPoints="1" noAdjustHandles="1" noChangeArrowheads="1" noChangeShapeType="1" noTextEdit="1"/>
              </p:cNvSpPr>
              <p:nvPr/>
            </p:nvSpPr>
            <p:spPr>
              <a:xfrm>
                <a:off x="600363" y="4465150"/>
                <a:ext cx="6991522" cy="1258293"/>
              </a:xfrm>
              <a:prstGeom prst="rect">
                <a:avLst/>
              </a:prstGeom>
              <a:blipFill>
                <a:blip r:embed="rId6"/>
                <a:stretch>
                  <a:fillRect l="-436" t="-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514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t>6. EXPERIMENTAL SETTINGS</a:t>
            </a:r>
          </a:p>
          <a:p>
            <a:r>
              <a:rPr lang="en-US" altLang="zh-CN" sz="1400" dirty="0">
                <a:solidFill>
                  <a:schemeClr val="bg1">
                    <a:lumMod val="65000"/>
                  </a:schemeClr>
                </a:solidFill>
              </a:rPr>
              <a:t>    </a:t>
            </a:r>
            <a:r>
              <a:rPr lang="en-US" altLang="zh-CN" sz="1400" dirty="0"/>
              <a:t>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4251563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pic>
        <p:nvPicPr>
          <p:cNvPr id="3" name="图片 2">
            <a:extLst>
              <a:ext uri="{FF2B5EF4-FFF2-40B4-BE49-F238E27FC236}">
                <a16:creationId xmlns:a16="http://schemas.microsoft.com/office/drawing/2014/main" id="{259A14CD-0BF1-C3F8-520E-62E895D75C5A}"/>
              </a:ext>
            </a:extLst>
          </p:cNvPr>
          <p:cNvPicPr>
            <a:picLocks noChangeAspect="1"/>
          </p:cNvPicPr>
          <p:nvPr/>
        </p:nvPicPr>
        <p:blipFill>
          <a:blip r:embed="rId3"/>
          <a:stretch>
            <a:fillRect/>
          </a:stretch>
        </p:blipFill>
        <p:spPr>
          <a:xfrm>
            <a:off x="5063857" y="1512873"/>
            <a:ext cx="5829808" cy="4876670"/>
          </a:xfrm>
          <a:prstGeom prst="rect">
            <a:avLst/>
          </a:prstGeom>
        </p:spPr>
      </p:pic>
      <p:sp>
        <p:nvSpPr>
          <p:cNvPr id="7" name="文本框 6">
            <a:extLst>
              <a:ext uri="{FF2B5EF4-FFF2-40B4-BE49-F238E27FC236}">
                <a16:creationId xmlns:a16="http://schemas.microsoft.com/office/drawing/2014/main" id="{1D2B4DC8-96E5-050C-3864-5C5445F5BCBF}"/>
              </a:ext>
            </a:extLst>
          </p:cNvPr>
          <p:cNvSpPr txBox="1"/>
          <p:nvPr/>
        </p:nvSpPr>
        <p:spPr>
          <a:xfrm>
            <a:off x="600364" y="2505075"/>
            <a:ext cx="3647152" cy="369332"/>
          </a:xfrm>
          <a:prstGeom prst="rect">
            <a:avLst/>
          </a:prstGeom>
          <a:noFill/>
        </p:spPr>
        <p:txBody>
          <a:bodyPr wrap="none" rtlCol="0">
            <a:spAutoFit/>
          </a:bodyPr>
          <a:lstStyle/>
          <a:p>
            <a:r>
              <a:rPr lang="ja-JP" altLang="en-US" dirty="0"/>
              <a:t>本論文で使うインスタンスの情報</a:t>
            </a:r>
            <a:endParaRPr lang="zh-CN" altLang="en-US" dirty="0"/>
          </a:p>
        </p:txBody>
      </p:sp>
      <p:sp>
        <p:nvSpPr>
          <p:cNvPr id="11" name="文本框 10">
            <a:extLst>
              <a:ext uri="{FF2B5EF4-FFF2-40B4-BE49-F238E27FC236}">
                <a16:creationId xmlns:a16="http://schemas.microsoft.com/office/drawing/2014/main" id="{0194B053-D5EF-4DEC-7622-36F488F6F33E}"/>
              </a:ext>
            </a:extLst>
          </p:cNvPr>
          <p:cNvSpPr txBox="1"/>
          <p:nvPr/>
        </p:nvSpPr>
        <p:spPr>
          <a:xfrm>
            <a:off x="504825" y="3669269"/>
            <a:ext cx="5048250" cy="830997"/>
          </a:xfrm>
          <a:prstGeom prst="rect">
            <a:avLst/>
          </a:prstGeom>
          <a:noFill/>
        </p:spPr>
        <p:txBody>
          <a:bodyPr wrap="square">
            <a:spAutoFit/>
          </a:bodyPr>
          <a:lstStyle/>
          <a:p>
            <a:r>
              <a:rPr lang="fr-FR" altLang="zh-CN" sz="1200" b="0" i="1" dirty="0">
                <a:solidFill>
                  <a:srgbClr val="000000"/>
                </a:solidFill>
                <a:effectLst/>
                <a:latin typeface="LinLibertineTI"/>
              </a:rPr>
              <a:t>a</a:t>
            </a:r>
            <a:r>
              <a:rPr lang="fr-FR" altLang="zh-CN" sz="1200" b="0" i="0" dirty="0">
                <a:solidFill>
                  <a:srgbClr val="000000"/>
                </a:solidFill>
                <a:effectLst/>
                <a:latin typeface="LinLibertineT"/>
              </a:rPr>
              <a:t>Source: https://chriswalshaw.co.uk/partition/</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b</a:t>
            </a:r>
            <a:r>
              <a:rPr lang="fr-FR" altLang="zh-CN" sz="1200" b="0" i="0" dirty="0">
                <a:solidFill>
                  <a:srgbClr val="000000"/>
                </a:solidFill>
                <a:effectLst/>
                <a:latin typeface="LinLibertineT"/>
              </a:rPr>
              <a:t>Source: http://people.brunel.ac.uk/~mastjjb/jeb/orlib/files/mknap2.txt</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c</a:t>
            </a:r>
            <a:r>
              <a:rPr lang="fr-FR" altLang="zh-CN" sz="1200" b="0" i="0" dirty="0">
                <a:solidFill>
                  <a:srgbClr val="000000"/>
                </a:solidFill>
                <a:effectLst/>
                <a:latin typeface="LinLibertineT"/>
              </a:rPr>
              <a:t>Source: http://elib.zib.de/pub/mp-testdata/tsp/tsplib/tsplib.html</a:t>
            </a:r>
            <a:r>
              <a:rPr lang="fr-FR" altLang="zh-CN" sz="1200" dirty="0"/>
              <a:t> </a:t>
            </a:r>
            <a:br>
              <a:rPr lang="fr-FR" altLang="zh-CN" sz="1200" dirty="0"/>
            </a:br>
            <a:endParaRPr lang="zh-CN" altLang="en-US" sz="1200" dirty="0"/>
          </a:p>
        </p:txBody>
      </p:sp>
    </p:spTree>
    <p:extLst>
      <p:ext uri="{BB962C8B-B14F-4D97-AF65-F5344CB8AC3E}">
        <p14:creationId xmlns:p14="http://schemas.microsoft.com/office/powerpoint/2010/main" val="3008123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68492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Exact Penalty Methods</a:t>
            </a:r>
            <a:r>
              <a:rPr lang="ja-JP" altLang="en-US" dirty="0"/>
              <a:t>の結果</a:t>
            </a:r>
            <a:endParaRPr lang="zh-CN" altLang="en-US" dirty="0"/>
          </a:p>
        </p:txBody>
      </p:sp>
      <p:sp>
        <p:nvSpPr>
          <p:cNvPr id="13" name="文本框 12">
            <a:extLst>
              <a:ext uri="{FF2B5EF4-FFF2-40B4-BE49-F238E27FC236}">
                <a16:creationId xmlns:a16="http://schemas.microsoft.com/office/drawing/2014/main" id="{185294BA-E7AB-B023-E17A-552F710B244C}"/>
              </a:ext>
            </a:extLst>
          </p:cNvPr>
          <p:cNvSpPr txBox="1"/>
          <p:nvPr/>
        </p:nvSpPr>
        <p:spPr>
          <a:xfrm>
            <a:off x="6298964" y="1859339"/>
            <a:ext cx="5600411" cy="3139321"/>
          </a:xfrm>
          <a:prstGeom prst="rect">
            <a:avLst/>
          </a:prstGeom>
          <a:noFill/>
        </p:spPr>
        <p:txBody>
          <a:bodyPr wrap="square">
            <a:spAutoFit/>
          </a:bodyPr>
          <a:lstStyle/>
          <a:p>
            <a:r>
              <a:rPr lang="en-US" altLang="ja-JP" b="0" i="0" dirty="0">
                <a:solidFill>
                  <a:srgbClr val="374151"/>
                </a:solidFill>
                <a:effectLst/>
                <a:latin typeface="Söhne"/>
              </a:rPr>
              <a:t>Best Known Penalty Weight</a:t>
            </a:r>
          </a:p>
          <a:p>
            <a:r>
              <a:rPr lang="ja-JP" altLang="en-US" b="0" i="0" dirty="0">
                <a:solidFill>
                  <a:srgbClr val="374151"/>
                </a:solidFill>
                <a:effectLst/>
                <a:latin typeface="Söhne"/>
              </a:rPr>
              <a:t>必ずしも最小の有効な</a:t>
            </a:r>
            <a:r>
              <a:rPr lang="ja-JP" altLang="en-US" dirty="0">
                <a:solidFill>
                  <a:srgbClr val="374151"/>
                </a:solidFill>
                <a:latin typeface="Söhne"/>
              </a:rPr>
              <a:t>ペナルティー</a:t>
            </a:r>
            <a:r>
              <a:rPr lang="ja-JP" altLang="en-US" b="0" i="0" dirty="0">
                <a:solidFill>
                  <a:srgbClr val="374151"/>
                </a:solidFill>
                <a:effectLst/>
                <a:latin typeface="Söhne"/>
              </a:rPr>
              <a:t>の重みではない</a:t>
            </a:r>
            <a:endParaRPr lang="en-US" altLang="ja-JP" b="0" i="0" dirty="0">
              <a:solidFill>
                <a:srgbClr val="374151"/>
              </a:solidFill>
              <a:effectLst/>
              <a:latin typeface="Söhne"/>
            </a:endParaRPr>
          </a:p>
          <a:p>
            <a:r>
              <a:rPr lang="ja-JP" altLang="en-US" dirty="0">
                <a:solidFill>
                  <a:srgbClr val="374151"/>
                </a:solidFill>
                <a:latin typeface="Söhne"/>
              </a:rPr>
              <a:t>もっと小さくなる可能性がある</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r>
              <a:rPr lang="en-US" altLang="ja-JP" b="0" i="0" dirty="0">
                <a:solidFill>
                  <a:srgbClr val="374151"/>
                </a:solidFill>
                <a:effectLst/>
                <a:latin typeface="Söhne"/>
              </a:rPr>
              <a:t>Sum</a:t>
            </a:r>
            <a:r>
              <a:rPr lang="ja-JP" altLang="en-US" b="0" i="0" dirty="0">
                <a:solidFill>
                  <a:srgbClr val="374151"/>
                </a:solidFill>
                <a:effectLst/>
                <a:latin typeface="Söhne"/>
              </a:rPr>
              <a:t>と</a:t>
            </a:r>
            <a:r>
              <a:rPr lang="en-US" altLang="ja-JP" b="0" i="0" dirty="0">
                <a:solidFill>
                  <a:srgbClr val="374151"/>
                </a:solidFill>
                <a:effectLst/>
                <a:latin typeface="Söhne"/>
              </a:rPr>
              <a:t>Posi-Nega</a:t>
            </a:r>
            <a:r>
              <a:rPr lang="ja-JP" altLang="en-US" b="0" i="0" dirty="0">
                <a:solidFill>
                  <a:srgbClr val="374151"/>
                </a:solidFill>
                <a:effectLst/>
                <a:latin typeface="Söhne"/>
              </a:rPr>
              <a:t>による重みは非常に大きいが、計算時間が短い</a:t>
            </a:r>
            <a:endParaRPr lang="en-US" altLang="ja-JP" b="0" i="0" dirty="0">
              <a:solidFill>
                <a:srgbClr val="374151"/>
              </a:solidFill>
              <a:effectLst/>
              <a:latin typeface="Söhne"/>
            </a:endParaRPr>
          </a:p>
          <a:p>
            <a:endParaRPr lang="en-US" altLang="ja-JP" dirty="0">
              <a:solidFill>
                <a:srgbClr val="374151"/>
              </a:solidFill>
              <a:latin typeface="Söhne"/>
            </a:endParaRPr>
          </a:p>
          <a:p>
            <a:r>
              <a:rPr lang="en-US" altLang="ja-JP" b="0" i="0" dirty="0">
                <a:solidFill>
                  <a:srgbClr val="374151"/>
                </a:solidFill>
                <a:effectLst/>
                <a:latin typeface="Söhne"/>
              </a:rPr>
              <a:t>Verma-Lewis</a:t>
            </a:r>
            <a:r>
              <a:rPr lang="ja-JP" altLang="en-US" dirty="0">
                <a:solidFill>
                  <a:srgbClr val="374151"/>
                </a:solidFill>
                <a:latin typeface="Söhne"/>
              </a:rPr>
              <a:t>による重みは</a:t>
            </a:r>
            <a:r>
              <a:rPr lang="ja-JP" altLang="en-US" b="0" i="0" dirty="0">
                <a:solidFill>
                  <a:srgbClr val="374151"/>
                </a:solidFill>
                <a:effectLst/>
                <a:latin typeface="Söhne"/>
              </a:rPr>
              <a:t>、すべてのインスタンスで既知の最良ペナルティー重みに最も近いが計算時間が長い</a:t>
            </a:r>
            <a:endParaRPr lang="zh-CN" altLang="en-US" dirty="0"/>
          </a:p>
        </p:txBody>
      </p:sp>
      <p:grpSp>
        <p:nvGrpSpPr>
          <p:cNvPr id="16" name="组合 15">
            <a:extLst>
              <a:ext uri="{FF2B5EF4-FFF2-40B4-BE49-F238E27FC236}">
                <a16:creationId xmlns:a16="http://schemas.microsoft.com/office/drawing/2014/main" id="{B68F125C-F6E2-5D01-3869-73CCF2A979DD}"/>
              </a:ext>
            </a:extLst>
          </p:cNvPr>
          <p:cNvGrpSpPr/>
          <p:nvPr/>
        </p:nvGrpSpPr>
        <p:grpSpPr>
          <a:xfrm>
            <a:off x="997763" y="1694325"/>
            <a:ext cx="5301201" cy="4586947"/>
            <a:chOff x="997763" y="1694325"/>
            <a:chExt cx="5301201" cy="4586947"/>
          </a:xfrm>
        </p:grpSpPr>
        <p:pic>
          <p:nvPicPr>
            <p:cNvPr id="11" name="图片 10">
              <a:extLst>
                <a:ext uri="{FF2B5EF4-FFF2-40B4-BE49-F238E27FC236}">
                  <a16:creationId xmlns:a16="http://schemas.microsoft.com/office/drawing/2014/main" id="{61F5AEA8-D22F-4621-B629-68BB6B391A46}"/>
                </a:ext>
              </a:extLst>
            </p:cNvPr>
            <p:cNvPicPr>
              <a:picLocks noChangeAspect="1"/>
            </p:cNvPicPr>
            <p:nvPr/>
          </p:nvPicPr>
          <p:blipFill>
            <a:blip r:embed="rId3"/>
            <a:stretch>
              <a:fillRect/>
            </a:stretch>
          </p:blipFill>
          <p:spPr>
            <a:xfrm>
              <a:off x="997763" y="1694325"/>
              <a:ext cx="5301201" cy="4586947"/>
            </a:xfrm>
            <a:prstGeom prst="rect">
              <a:avLst/>
            </a:prstGeom>
          </p:spPr>
        </p:pic>
        <p:sp>
          <p:nvSpPr>
            <p:cNvPr id="14" name="矩形 13">
              <a:extLst>
                <a:ext uri="{FF2B5EF4-FFF2-40B4-BE49-F238E27FC236}">
                  <a16:creationId xmlns:a16="http://schemas.microsoft.com/office/drawing/2014/main" id="{792B0751-59D6-3C7A-F59B-B3DA10278363}"/>
                </a:ext>
              </a:extLst>
            </p:cNvPr>
            <p:cNvSpPr/>
            <p:nvPr/>
          </p:nvSpPr>
          <p:spPr>
            <a:xfrm>
              <a:off x="3562350" y="2047875"/>
              <a:ext cx="1666875"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B3FEF0E-BECE-36D3-E347-B5B8AA42EF38}"/>
                </a:ext>
              </a:extLst>
            </p:cNvPr>
            <p:cNvSpPr/>
            <p:nvPr/>
          </p:nvSpPr>
          <p:spPr>
            <a:xfrm>
              <a:off x="5295903" y="2047875"/>
              <a:ext cx="895348"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613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B2FFD-6ABE-BA71-D888-D153DAAC661E}"/>
                  </a:ext>
                </a:extLst>
              </p:cNvPr>
              <p:cNvSpPr txBox="1"/>
              <p:nvPr/>
            </p:nvSpPr>
            <p:spPr>
              <a:xfrm>
                <a:off x="5657560" y="1133475"/>
                <a:ext cx="5934076" cy="2915670"/>
              </a:xfrm>
              <a:prstGeom prst="rect">
                <a:avLst/>
              </a:prstGeom>
              <a:noFill/>
            </p:spPr>
            <p:txBody>
              <a:bodyPr wrap="square" rtlCol="0">
                <a:spAutoFit/>
              </a:bodyPr>
              <a:lstStyle/>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）で解の品質を評価する</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ja-JP" altLang="en-US" sz="1600" b="0" dirty="0"/>
                  <a:t>本論文でアニリンーグ</a:t>
                </a:r>
                <a14:m>
                  <m:oMath xmlns:m="http://schemas.openxmlformats.org/officeDocument/2006/math">
                    <m:r>
                      <a:rPr lang="ja-JP" altLang="en-US" sz="1600" i="1">
                        <a:latin typeface="Cambria Math" panose="02040503050406030204" pitchFamily="18" charset="0"/>
                      </a:rPr>
                      <m:t>回数</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=20</m:t>
                    </m:r>
                  </m:oMath>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a:p>
                <a:endParaRPr lang="zh-CN" altLang="en-US" sz="1600" dirty="0"/>
              </a:p>
            </p:txBody>
          </p:sp>
        </mc:Choice>
        <mc:Fallback xmlns="">
          <p:sp>
            <p:nvSpPr>
              <p:cNvPr id="2" name="文本框 1">
                <a:extLst>
                  <a:ext uri="{FF2B5EF4-FFF2-40B4-BE49-F238E27FC236}">
                    <a16:creationId xmlns:a16="http://schemas.microsoft.com/office/drawing/2014/main" id="{A44B2FFD-6ABE-BA71-D888-D153DAAC661E}"/>
                  </a:ext>
                </a:extLst>
              </p:cNvPr>
              <p:cNvSpPr txBox="1">
                <a:spLocks noRot="1" noChangeAspect="1" noMove="1" noResize="1" noEditPoints="1" noAdjustHandles="1" noChangeArrowheads="1" noChangeShapeType="1" noTextEdit="1"/>
              </p:cNvSpPr>
              <p:nvPr/>
            </p:nvSpPr>
            <p:spPr>
              <a:xfrm>
                <a:off x="5657560" y="1133475"/>
                <a:ext cx="5934076" cy="2915670"/>
              </a:xfrm>
              <a:prstGeom prst="rect">
                <a:avLst/>
              </a:prstGeom>
              <a:blipFill>
                <a:blip r:embed="rId3"/>
                <a:stretch>
                  <a:fillRect l="-513" t="-628"/>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3046206-3C17-6F91-B938-36B2C793A562}"/>
              </a:ext>
            </a:extLst>
          </p:cNvPr>
          <p:cNvGrpSpPr/>
          <p:nvPr/>
        </p:nvGrpSpPr>
        <p:grpSpPr>
          <a:xfrm>
            <a:off x="600364" y="1133475"/>
            <a:ext cx="4716502" cy="5564333"/>
            <a:chOff x="600364" y="1133475"/>
            <a:chExt cx="4716502" cy="5564333"/>
          </a:xfrm>
        </p:grpSpPr>
        <p:pic>
          <p:nvPicPr>
            <p:cNvPr id="18" name="图片 17">
              <a:extLst>
                <a:ext uri="{FF2B5EF4-FFF2-40B4-BE49-F238E27FC236}">
                  <a16:creationId xmlns:a16="http://schemas.microsoft.com/office/drawing/2014/main" id="{168DDA7D-4B09-4B6B-A04F-C17569F65CAB}"/>
                </a:ext>
              </a:extLst>
            </p:cNvPr>
            <p:cNvPicPr>
              <a:picLocks noChangeAspect="1"/>
            </p:cNvPicPr>
            <p:nvPr/>
          </p:nvPicPr>
          <p:blipFill>
            <a:blip r:embed="rId4"/>
            <a:stretch>
              <a:fillRect/>
            </a:stretch>
          </p:blipFill>
          <p:spPr>
            <a:xfrm>
              <a:off x="600364" y="1133475"/>
              <a:ext cx="4716502" cy="5564333"/>
            </a:xfrm>
            <a:prstGeom prst="rect">
              <a:avLst/>
            </a:prstGeom>
          </p:spPr>
        </p:pic>
        <p:sp>
          <p:nvSpPr>
            <p:cNvPr id="3" name="矩形 2">
              <a:extLst>
                <a:ext uri="{FF2B5EF4-FFF2-40B4-BE49-F238E27FC236}">
                  <a16:creationId xmlns:a16="http://schemas.microsoft.com/office/drawing/2014/main" id="{A6AA792C-AD6C-E731-3B22-EEAA61776DA0}"/>
                </a:ext>
              </a:extLst>
            </p:cNvPr>
            <p:cNvSpPr/>
            <p:nvPr/>
          </p:nvSpPr>
          <p:spPr>
            <a:xfrm>
              <a:off x="2171700" y="274320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F91DDDA-67E6-0EAF-0224-F620BA7C8AAE}"/>
                </a:ext>
              </a:extLst>
            </p:cNvPr>
            <p:cNvSpPr/>
            <p:nvPr/>
          </p:nvSpPr>
          <p:spPr>
            <a:xfrm>
              <a:off x="2171700" y="6326463"/>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4C666B5-8338-ED17-FF6E-87A59F4D2408}"/>
                </a:ext>
              </a:extLst>
            </p:cNvPr>
            <p:cNvSpPr/>
            <p:nvPr/>
          </p:nvSpPr>
          <p:spPr>
            <a:xfrm>
              <a:off x="2171700" y="4975514"/>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04855062-86CB-D0B4-E8C1-45C829226292}"/>
              </a:ext>
            </a:extLst>
          </p:cNvPr>
          <p:cNvSpPr txBox="1"/>
          <p:nvPr/>
        </p:nvSpPr>
        <p:spPr>
          <a:xfrm>
            <a:off x="5657560" y="4542359"/>
            <a:ext cx="5809961" cy="1323439"/>
          </a:xfrm>
          <a:prstGeom prst="rect">
            <a:avLst/>
          </a:prstGeom>
          <a:noFill/>
        </p:spPr>
        <p:txBody>
          <a:bodyPr wrap="square" rtlCol="0">
            <a:spAutoFit/>
          </a:bodyPr>
          <a:lstStyle/>
          <a:p>
            <a:r>
              <a:rPr lang="en-US" altLang="zh-CN" sz="1600" dirty="0"/>
              <a:t>Verma-Lewis</a:t>
            </a:r>
            <a:r>
              <a:rPr lang="ja-JP" altLang="en-US" sz="1600" dirty="0"/>
              <a:t>による重みで（</a:t>
            </a:r>
            <a:r>
              <a:rPr lang="en-US" altLang="ja-JP" sz="1600" dirty="0" err="1"/>
              <a:t>Mincut</a:t>
            </a:r>
            <a:r>
              <a:rPr lang="ja-JP" altLang="en-US" sz="1600" dirty="0"/>
              <a:t>と</a:t>
            </a:r>
            <a:r>
              <a:rPr lang="en-US" altLang="ja-JP" sz="1600" dirty="0"/>
              <a:t>MKP</a:t>
            </a:r>
            <a:r>
              <a:rPr lang="ja-JP" altLang="en-US" sz="1600" dirty="0"/>
              <a:t>）得られた解の品質がもっとも高い</a:t>
            </a:r>
            <a:endParaRPr lang="en-US" altLang="ja-JP" sz="1600" dirty="0"/>
          </a:p>
          <a:p>
            <a:endParaRPr lang="en-US" altLang="zh-CN" sz="1600" dirty="0"/>
          </a:p>
          <a:p>
            <a:r>
              <a:rPr lang="en-US" altLang="zh-CN" sz="1600" dirty="0"/>
              <a:t>TSP</a:t>
            </a:r>
            <a:r>
              <a:rPr lang="ja-JP" altLang="en-US" sz="1600" dirty="0"/>
              <a:t>インスタンスに対して三つの</a:t>
            </a:r>
            <a:r>
              <a:rPr lang="en-US" altLang="zh-CN" sz="1600" dirty="0"/>
              <a:t>Exact Penalty Methods</a:t>
            </a:r>
            <a:r>
              <a:rPr lang="ja-JP" altLang="en-US" sz="1600" dirty="0"/>
              <a:t>による重みで得られた解の品質はほぼ同じ</a:t>
            </a:r>
            <a:endParaRPr lang="zh-CN" altLang="en-US" sz="1600" dirty="0"/>
          </a:p>
        </p:txBody>
      </p:sp>
    </p:spTree>
    <p:extLst>
      <p:ext uri="{BB962C8B-B14F-4D97-AF65-F5344CB8AC3E}">
        <p14:creationId xmlns:p14="http://schemas.microsoft.com/office/powerpoint/2010/main" val="213321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ja-JP" b="1" dirty="0"/>
              <a:t>ABSTRACT</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600364" y="1429769"/>
            <a:ext cx="10532994" cy="5078313"/>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374151"/>
                </a:solidFill>
                <a:effectLst/>
                <a:latin typeface="Söhne"/>
              </a:rPr>
              <a:t>Quadratic Unconstrained Binary Optimization</a:t>
            </a:r>
            <a:r>
              <a:rPr lang="ja-JP" altLang="en-US" b="0" i="0" dirty="0">
                <a:solidFill>
                  <a:srgbClr val="374151"/>
                </a:solidFill>
                <a:effectLst/>
                <a:latin typeface="Söhne"/>
              </a:rPr>
              <a:t>二次制約なしバイナリ最適化</a:t>
            </a:r>
            <a:r>
              <a:rPr lang="en-US" altLang="zh-CN" b="0" i="0" dirty="0">
                <a:solidFill>
                  <a:srgbClr val="374151"/>
                </a:solidFill>
                <a:effectLst/>
                <a:latin typeface="Söhne"/>
              </a:rPr>
              <a:t>(QUBO) </a:t>
            </a:r>
            <a:r>
              <a:rPr lang="ja-JP" altLang="en-US" b="0" i="0" dirty="0">
                <a:solidFill>
                  <a:srgbClr val="374151"/>
                </a:solidFill>
                <a:effectLst/>
                <a:latin typeface="Söhne"/>
              </a:rPr>
              <a:t>は組み合わせ最適化問題、近年量子計算技術</a:t>
            </a:r>
            <a:r>
              <a:rPr lang="ja-JP" altLang="en-US" dirty="0">
                <a:solidFill>
                  <a:srgbClr val="374151"/>
                </a:solidFill>
                <a:latin typeface="Söhne"/>
              </a:rPr>
              <a:t>の進展によって注目される</a:t>
            </a:r>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富士通が開発した</a:t>
            </a:r>
            <a:r>
              <a:rPr lang="en-US" altLang="ja-JP" i="0" dirty="0">
                <a:solidFill>
                  <a:srgbClr val="374151"/>
                </a:solidFill>
                <a:effectLst/>
                <a:latin typeface="Söhne"/>
              </a:rPr>
              <a:t>DA</a:t>
            </a:r>
            <a:r>
              <a:rPr lang="ja-JP" altLang="en-US" b="0" i="0" dirty="0">
                <a:solidFill>
                  <a:srgbClr val="374151"/>
                </a:solidFill>
                <a:effectLst/>
                <a:latin typeface="Söhne"/>
              </a:rPr>
              <a:t>（</a:t>
            </a:r>
            <a:r>
              <a:rPr lang="en-US" altLang="ja-JP" b="0" i="0" dirty="0">
                <a:solidFill>
                  <a:srgbClr val="374151"/>
                </a:solidFill>
                <a:effectLst/>
                <a:latin typeface="Söhne"/>
              </a:rPr>
              <a:t>Digital</a:t>
            </a:r>
            <a:r>
              <a:rPr lang="zh-CN" altLang="en-US" dirty="0">
                <a:solidFill>
                  <a:srgbClr val="374151"/>
                </a:solidFill>
                <a:latin typeface="Söhne"/>
              </a:rPr>
              <a:t> </a:t>
            </a:r>
            <a:r>
              <a:rPr lang="en-US" altLang="zh-CN" dirty="0">
                <a:solidFill>
                  <a:srgbClr val="374151"/>
                </a:solidFill>
                <a:latin typeface="Söhne"/>
              </a:rPr>
              <a:t>Annealer</a:t>
            </a:r>
            <a:r>
              <a:rPr lang="ja-JP" altLang="en-US" b="0" i="0" dirty="0">
                <a:solidFill>
                  <a:srgbClr val="374151"/>
                </a:solidFill>
                <a:effectLst/>
                <a:latin typeface="Söhne"/>
              </a:rPr>
              <a:t>）は</a:t>
            </a:r>
            <a:r>
              <a:rPr lang="en-US" altLang="ja-JP" b="0" i="0" dirty="0">
                <a:solidFill>
                  <a:srgbClr val="374151"/>
                </a:solidFill>
                <a:effectLst/>
                <a:latin typeface="Söhne"/>
              </a:rPr>
              <a:t>SA</a:t>
            </a:r>
            <a:r>
              <a:rPr lang="ja-JP" altLang="en-US" b="0" i="0" dirty="0">
                <a:solidFill>
                  <a:srgbClr val="374151"/>
                </a:solidFill>
                <a:effectLst/>
                <a:latin typeface="Söhne"/>
              </a:rPr>
              <a:t>（</a:t>
            </a:r>
            <a:r>
              <a:rPr lang="en-US" altLang="ja-JP" dirty="0">
                <a:solidFill>
                  <a:srgbClr val="0F0F0F"/>
                </a:solidFill>
                <a:latin typeface="Söhne"/>
              </a:rPr>
              <a:t>S</a:t>
            </a:r>
            <a:r>
              <a:rPr lang="en-US" altLang="zh-CN" b="0" i="0" dirty="0">
                <a:solidFill>
                  <a:srgbClr val="0F0F0F"/>
                </a:solidFill>
                <a:effectLst/>
                <a:latin typeface="Söhne"/>
              </a:rPr>
              <a:t>imulated Annealing</a:t>
            </a:r>
            <a:r>
              <a:rPr lang="ja-JP" altLang="en-US" b="0" i="0" dirty="0">
                <a:solidFill>
                  <a:srgbClr val="374151"/>
                </a:solidFill>
                <a:effectLst/>
                <a:latin typeface="Söhne"/>
              </a:rPr>
              <a:t>）を基づいて通常のコンピューターより遥かに速く</a:t>
            </a:r>
            <a:r>
              <a:rPr lang="en-US" altLang="ja-JP" b="0" i="0" dirty="0">
                <a:solidFill>
                  <a:srgbClr val="374151"/>
                </a:solidFill>
                <a:effectLst/>
                <a:latin typeface="Söhne"/>
              </a:rPr>
              <a:t>QUBO</a:t>
            </a:r>
            <a:r>
              <a:rPr lang="ja-JP" altLang="en-US" b="0" i="0" dirty="0">
                <a:solidFill>
                  <a:srgbClr val="374151"/>
                </a:solidFill>
                <a:effectLst/>
                <a:latin typeface="Söhne"/>
              </a:rPr>
              <a:t>問題を解決できる</a:t>
            </a:r>
            <a:endParaRPr lang="en-US" altLang="ja-JP" b="0" i="0" dirty="0">
              <a:solidFill>
                <a:srgbClr val="374151"/>
              </a:solidFill>
              <a:effectLst/>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b="1" i="0" dirty="0">
                <a:effectLst/>
                <a:latin typeface="Söhne"/>
              </a:rPr>
              <a:t>ペナルティー法</a:t>
            </a:r>
            <a:r>
              <a:rPr lang="ja-JP" altLang="en-US" b="0" i="0" dirty="0">
                <a:solidFill>
                  <a:srgbClr val="374151"/>
                </a:solidFill>
                <a:effectLst/>
                <a:latin typeface="Söhne"/>
              </a:rPr>
              <a:t>を利用して制約付き最適化問題を</a:t>
            </a:r>
            <a:r>
              <a:rPr lang="en-US" altLang="ja-JP" b="0" i="0" dirty="0">
                <a:solidFill>
                  <a:srgbClr val="374151"/>
                </a:solidFill>
                <a:effectLst/>
                <a:latin typeface="Söhne"/>
              </a:rPr>
              <a:t>QUBO</a:t>
            </a:r>
            <a:r>
              <a:rPr lang="ja-JP" altLang="en-US" b="0" i="0" dirty="0">
                <a:solidFill>
                  <a:srgbClr val="374151"/>
                </a:solidFill>
                <a:effectLst/>
                <a:latin typeface="Söhne"/>
              </a:rPr>
              <a:t>（制約なし）問題に変換できる</a:t>
            </a:r>
            <a:endParaRPr lang="en-US" altLang="ja-JP"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既存の一部の</a:t>
            </a:r>
            <a:r>
              <a:rPr lang="ja-JP" altLang="en-US" b="1" i="0" dirty="0">
                <a:solidFill>
                  <a:srgbClr val="374151"/>
                </a:solidFill>
                <a:effectLst/>
                <a:latin typeface="Söhne"/>
              </a:rPr>
              <a:t>ペナルティー重み</a:t>
            </a:r>
            <a:r>
              <a:rPr lang="ja-JP" altLang="en-US" b="0" i="0" dirty="0">
                <a:solidFill>
                  <a:srgbClr val="374151"/>
                </a:solidFill>
                <a:effectLst/>
                <a:latin typeface="Söhne"/>
              </a:rPr>
              <a:t>の調整方法は特定の</a:t>
            </a:r>
            <a:r>
              <a:rPr lang="en-US" altLang="ja-JP" b="0" i="0" dirty="0">
                <a:solidFill>
                  <a:srgbClr val="374151"/>
                </a:solidFill>
                <a:effectLst/>
                <a:latin typeface="Söhne"/>
              </a:rPr>
              <a:t>QUBO</a:t>
            </a:r>
            <a:r>
              <a:rPr lang="ja-JP" altLang="en-US" b="0" i="0" dirty="0">
                <a:solidFill>
                  <a:srgbClr val="374151"/>
                </a:solidFill>
                <a:effectLst/>
                <a:latin typeface="Söhne"/>
              </a:rPr>
              <a:t>問題に制限されている</a:t>
            </a:r>
            <a:endParaRPr lang="en-US" altLang="zh-CN"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大規模な問題サイズに対して計算が難しくなるか、手動</a:t>
            </a:r>
            <a:r>
              <a:rPr lang="ja-JP" altLang="en-US" dirty="0">
                <a:solidFill>
                  <a:srgbClr val="374151"/>
                </a:solidFill>
                <a:latin typeface="Söhne"/>
              </a:rPr>
              <a:t>による</a:t>
            </a:r>
            <a:r>
              <a:rPr lang="ja-JP" altLang="en-US" b="0" i="0" dirty="0">
                <a:solidFill>
                  <a:srgbClr val="374151"/>
                </a:solidFill>
                <a:effectLst/>
                <a:latin typeface="Söhne"/>
              </a:rPr>
              <a:t>分析が必要</a:t>
            </a:r>
            <a:endParaRPr lang="en-US" altLang="ja-JP" b="0" i="0" dirty="0">
              <a:solidFill>
                <a:srgbClr val="374151"/>
              </a:solidFill>
              <a:effectLst/>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本論文の貢献：</a:t>
            </a:r>
            <a:endParaRPr lang="en-US" altLang="zh-CN" dirty="0">
              <a:solidFill>
                <a:srgbClr val="374151"/>
              </a:solidFill>
              <a:latin typeface="Söhne"/>
            </a:endParaRPr>
          </a:p>
          <a:p>
            <a:pPr marL="285750" indent="-285750">
              <a:buClr>
                <a:schemeClr val="accent6"/>
              </a:buClr>
              <a:buFont typeface="Wingdings" panose="05000000000000000000" pitchFamily="2" charset="2"/>
              <a:buChar char="ü"/>
            </a:pPr>
            <a:r>
              <a:rPr lang="ja-JP" altLang="en-US" b="1" i="0" dirty="0">
                <a:solidFill>
                  <a:srgbClr val="374151"/>
                </a:solidFill>
                <a:effectLst/>
                <a:latin typeface="Söhne"/>
              </a:rPr>
              <a:t>ペナルティー重みの上界</a:t>
            </a:r>
            <a:r>
              <a:rPr lang="ja-JP" altLang="en-US" b="0" i="0" dirty="0">
                <a:solidFill>
                  <a:srgbClr val="374151"/>
                </a:solidFill>
                <a:effectLst/>
                <a:latin typeface="Söhne"/>
              </a:rPr>
              <a:t>を利用して効率的、自動的であり、どんな</a:t>
            </a:r>
            <a:r>
              <a:rPr lang="en-US" altLang="ja-JP" b="0" i="0" dirty="0">
                <a:solidFill>
                  <a:srgbClr val="374151"/>
                </a:solidFill>
                <a:effectLst/>
                <a:latin typeface="Söhne"/>
              </a:rPr>
              <a:t>QUBO</a:t>
            </a:r>
            <a:r>
              <a:rPr lang="ja-JP" altLang="en-US" b="0" i="0" dirty="0">
                <a:solidFill>
                  <a:srgbClr val="374151"/>
                </a:solidFill>
                <a:effectLst/>
                <a:latin typeface="Söhne"/>
              </a:rPr>
              <a:t>にも適用できるペナルティー重み</a:t>
            </a:r>
            <a:r>
              <a:rPr lang="ja-JP" altLang="en-US" dirty="0">
                <a:solidFill>
                  <a:srgbClr val="374151"/>
                </a:solidFill>
                <a:latin typeface="Söhne"/>
              </a:rPr>
              <a:t>設定</a:t>
            </a:r>
            <a:r>
              <a:rPr lang="ja-JP" altLang="en-US" b="0" i="0" dirty="0">
                <a:solidFill>
                  <a:srgbClr val="374151"/>
                </a:solidFill>
                <a:effectLst/>
                <a:latin typeface="Söhne"/>
              </a:rPr>
              <a:t>手法を提案</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Tree>
    <p:extLst>
      <p:ext uri="{BB962C8B-B14F-4D97-AF65-F5344CB8AC3E}">
        <p14:creationId xmlns:p14="http://schemas.microsoft.com/office/powerpoint/2010/main" val="244546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12" name="文本框 11">
            <a:extLst>
              <a:ext uri="{FF2B5EF4-FFF2-40B4-BE49-F238E27FC236}">
                <a16:creationId xmlns:a16="http://schemas.microsoft.com/office/drawing/2014/main" id="{85C95233-2EC6-7956-00E4-75160DD9D748}"/>
              </a:ext>
            </a:extLst>
          </p:cNvPr>
          <p:cNvSpPr txBox="1"/>
          <p:nvPr/>
        </p:nvSpPr>
        <p:spPr>
          <a:xfrm>
            <a:off x="5724525" y="1295399"/>
            <a:ext cx="5948666" cy="954107"/>
          </a:xfrm>
          <a:prstGeom prst="rect">
            <a:avLst/>
          </a:prstGeom>
          <a:noFill/>
        </p:spPr>
        <p:txBody>
          <a:bodyPr wrap="square" rtlCol="0">
            <a:spAutoFit/>
          </a:bodyPr>
          <a:lstStyle/>
          <a:p>
            <a:r>
              <a:rPr lang="en-US" altLang="ja-JP" sz="1400" dirty="0"/>
              <a:t>TTS</a:t>
            </a:r>
            <a:r>
              <a:rPr lang="ja-JP" altLang="en-US" sz="1400" dirty="0"/>
              <a:t>（</a:t>
            </a:r>
            <a:r>
              <a:rPr lang="en-US" altLang="zh-CN" sz="1400" b="0" i="0" dirty="0">
                <a:solidFill>
                  <a:srgbClr val="0F0F0F"/>
                </a:solidFill>
                <a:effectLst/>
                <a:latin typeface="Söhne"/>
              </a:rPr>
              <a:t>Time to solution</a:t>
            </a:r>
            <a:r>
              <a:rPr lang="ja-JP" altLang="en-US" sz="1400" dirty="0"/>
              <a:t>）：制限時間内で見つかった最高品質の解を達成するのにどれだけ時間がかかるか</a:t>
            </a:r>
            <a:endParaRPr lang="en-US" altLang="ja-JP" sz="1400" dirty="0"/>
          </a:p>
          <a:p>
            <a:endParaRPr lang="en-US" altLang="zh-CN" sz="1400" dirty="0"/>
          </a:p>
          <a:p>
            <a:r>
              <a:rPr lang="ja-JP" altLang="en-US" sz="1400" dirty="0"/>
              <a:t>本論文で制限時間は</a:t>
            </a:r>
            <a:r>
              <a:rPr lang="en-US" altLang="ja-JP" sz="1400" dirty="0"/>
              <a:t>20s</a:t>
            </a:r>
            <a:endParaRPr lang="zh-CN" altLang="en-US" sz="1400" dirty="0"/>
          </a:p>
        </p:txBody>
      </p:sp>
      <p:grpSp>
        <p:nvGrpSpPr>
          <p:cNvPr id="16" name="组合 15">
            <a:extLst>
              <a:ext uri="{FF2B5EF4-FFF2-40B4-BE49-F238E27FC236}">
                <a16:creationId xmlns:a16="http://schemas.microsoft.com/office/drawing/2014/main" id="{F59F9683-E436-386D-326E-9BBFABA49E42}"/>
              </a:ext>
            </a:extLst>
          </p:cNvPr>
          <p:cNvGrpSpPr/>
          <p:nvPr/>
        </p:nvGrpSpPr>
        <p:grpSpPr>
          <a:xfrm>
            <a:off x="600364" y="1133476"/>
            <a:ext cx="4047836" cy="5605236"/>
            <a:chOff x="600364" y="1133476"/>
            <a:chExt cx="4047836" cy="5605236"/>
          </a:xfrm>
        </p:grpSpPr>
        <p:pic>
          <p:nvPicPr>
            <p:cNvPr id="11" name="图片 10">
              <a:extLst>
                <a:ext uri="{FF2B5EF4-FFF2-40B4-BE49-F238E27FC236}">
                  <a16:creationId xmlns:a16="http://schemas.microsoft.com/office/drawing/2014/main" id="{5877CF9A-DE0C-72E5-BA44-7F32DFB8479B}"/>
                </a:ext>
              </a:extLst>
            </p:cNvPr>
            <p:cNvPicPr>
              <a:picLocks noChangeAspect="1"/>
            </p:cNvPicPr>
            <p:nvPr/>
          </p:nvPicPr>
          <p:blipFill>
            <a:blip r:embed="rId3"/>
            <a:stretch>
              <a:fillRect/>
            </a:stretch>
          </p:blipFill>
          <p:spPr>
            <a:xfrm>
              <a:off x="600364" y="1133476"/>
              <a:ext cx="4047836" cy="5605236"/>
            </a:xfrm>
            <a:prstGeom prst="rect">
              <a:avLst/>
            </a:prstGeom>
          </p:spPr>
        </p:pic>
        <p:sp>
          <p:nvSpPr>
            <p:cNvPr id="13" name="矩形 12">
              <a:extLst>
                <a:ext uri="{FF2B5EF4-FFF2-40B4-BE49-F238E27FC236}">
                  <a16:creationId xmlns:a16="http://schemas.microsoft.com/office/drawing/2014/main" id="{5D461E5A-BCDD-9FE0-3E73-6A0BD1B538C9}"/>
                </a:ext>
              </a:extLst>
            </p:cNvPr>
            <p:cNvSpPr/>
            <p:nvPr/>
          </p:nvSpPr>
          <p:spPr>
            <a:xfrm>
              <a:off x="1371600" y="2790825"/>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AB77E5A-E9A7-3408-D279-5CA04EAE3733}"/>
                </a:ext>
              </a:extLst>
            </p:cNvPr>
            <p:cNvSpPr/>
            <p:nvPr/>
          </p:nvSpPr>
          <p:spPr>
            <a:xfrm>
              <a:off x="1304925" y="643218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E7BDEF-5FA6-8E40-E17D-C0F7EE01DD26}"/>
                </a:ext>
              </a:extLst>
            </p:cNvPr>
            <p:cNvSpPr/>
            <p:nvPr/>
          </p:nvSpPr>
          <p:spPr>
            <a:xfrm>
              <a:off x="1304925" y="5059506"/>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0F5F2CFA-A30D-57EC-C159-5002E7E35A5A}"/>
              </a:ext>
            </a:extLst>
          </p:cNvPr>
          <p:cNvSpPr txBox="1"/>
          <p:nvPr/>
        </p:nvSpPr>
        <p:spPr>
          <a:xfrm>
            <a:off x="5724525" y="2944091"/>
            <a:ext cx="6391275" cy="2677656"/>
          </a:xfrm>
          <a:prstGeom prst="rect">
            <a:avLst/>
          </a:prstGeom>
          <a:noFill/>
        </p:spPr>
        <p:txBody>
          <a:bodyPr wrap="square" rtlCol="0">
            <a:spAutoFit/>
          </a:bodyPr>
          <a:lstStyle/>
          <a:p>
            <a:r>
              <a:rPr lang="en-US" altLang="zh-CN" sz="1400" dirty="0"/>
              <a:t>MKP</a:t>
            </a:r>
            <a:r>
              <a:rPr lang="ja-JP" altLang="en-US" sz="1400" dirty="0"/>
              <a:t>と</a:t>
            </a:r>
            <a:r>
              <a:rPr lang="en-US" altLang="ja-JP" sz="1400" dirty="0"/>
              <a:t>TSP</a:t>
            </a:r>
            <a:r>
              <a:rPr lang="ja-JP" altLang="en-US" sz="1400" dirty="0"/>
              <a:t>に対して</a:t>
            </a:r>
            <a:r>
              <a:rPr lang="en-US" altLang="zh-CN" sz="1400" dirty="0"/>
              <a:t>Verma-Lewis</a:t>
            </a:r>
            <a:r>
              <a:rPr lang="ja-JP" altLang="en-US" sz="1400" dirty="0"/>
              <a:t>による重みでの</a:t>
            </a:r>
            <a:r>
              <a:rPr lang="en-US" altLang="ja-JP" sz="1400" dirty="0"/>
              <a:t>TTS</a:t>
            </a:r>
            <a:r>
              <a:rPr lang="ja-JP" altLang="en-US" sz="1400" dirty="0"/>
              <a:t>が他の二つ方法より短い</a:t>
            </a:r>
            <a:endParaRPr lang="en-US" altLang="ja-JP" sz="1400" dirty="0"/>
          </a:p>
          <a:p>
            <a:endParaRPr lang="en-US" altLang="zh-CN" sz="1400" dirty="0"/>
          </a:p>
          <a:p>
            <a:r>
              <a:rPr lang="en-US" altLang="zh-CN" sz="1400" dirty="0" err="1"/>
              <a:t>Mincut</a:t>
            </a:r>
            <a:r>
              <a:rPr lang="ja-JP" altLang="en-US" sz="1400" dirty="0"/>
              <a:t>に対して</a:t>
            </a:r>
            <a:r>
              <a:rPr lang="en-US" altLang="ja-JP" sz="1400" dirty="0"/>
              <a:t>Sum</a:t>
            </a:r>
            <a:r>
              <a:rPr lang="ja-JP" altLang="en-US" sz="1400" dirty="0"/>
              <a:t>による重みでの</a:t>
            </a:r>
            <a:r>
              <a:rPr lang="en-US" altLang="ja-JP" sz="1400" dirty="0"/>
              <a:t>TTS</a:t>
            </a:r>
            <a:r>
              <a:rPr lang="ja-JP" altLang="en-US" sz="1400" dirty="0"/>
              <a:t>がもっとも短い</a:t>
            </a:r>
            <a:endParaRPr lang="en-US" altLang="ja-JP" sz="1400" dirty="0"/>
          </a:p>
          <a:p>
            <a:endParaRPr lang="en-US" altLang="ja-JP" sz="1400" dirty="0"/>
          </a:p>
          <a:p>
            <a:endParaRPr lang="en-US" altLang="ja-JP" sz="1400" dirty="0"/>
          </a:p>
          <a:p>
            <a:endParaRPr lang="en-US" altLang="ja-JP" sz="1400" dirty="0"/>
          </a:p>
          <a:p>
            <a:endParaRPr lang="en-US" altLang="zh-CN" sz="1400" dirty="0"/>
          </a:p>
          <a:p>
            <a:r>
              <a:rPr lang="ja-JP" altLang="en-US" sz="1400" dirty="0"/>
              <a:t>推論：</a:t>
            </a:r>
            <a:endParaRPr lang="en-US" altLang="ja-JP" sz="1400" dirty="0"/>
          </a:p>
          <a:p>
            <a:r>
              <a:rPr lang="ja-JP" altLang="en-US" sz="1400" dirty="0"/>
              <a:t>より大きなペナルティー重みで解が早く</a:t>
            </a:r>
            <a:r>
              <a:rPr lang="ja-JP" altLang="en-US" sz="1400" b="0" i="0" dirty="0">
                <a:solidFill>
                  <a:srgbClr val="4D5156"/>
                </a:solidFill>
                <a:effectLst/>
                <a:latin typeface="arial" panose="020B0604020202020204" pitchFamily="34" charset="0"/>
              </a:rPr>
              <a:t>サブオプティマル（</a:t>
            </a:r>
            <a:r>
              <a:rPr lang="en-US" altLang="ja-JP" sz="1400" b="0" i="0" dirty="0">
                <a:solidFill>
                  <a:srgbClr val="4D5156"/>
                </a:solidFill>
                <a:effectLst/>
                <a:latin typeface="arial" panose="020B0604020202020204" pitchFamily="34" charset="0"/>
              </a:rPr>
              <a:t>suboptimal</a:t>
            </a:r>
            <a:r>
              <a:rPr lang="ja-JP" altLang="en-US" sz="1400" b="0" i="0" dirty="0">
                <a:solidFill>
                  <a:srgbClr val="4D5156"/>
                </a:solidFill>
                <a:effectLst/>
                <a:latin typeface="arial" panose="020B0604020202020204" pitchFamily="34" charset="0"/>
              </a:rPr>
              <a:t>）</a:t>
            </a:r>
            <a:r>
              <a:rPr lang="ja-JP" altLang="en-US" sz="1400" dirty="0"/>
              <a:t>に早く収束する可能性があることを示している</a:t>
            </a:r>
            <a:endParaRPr lang="en-US" altLang="ja-JP" sz="1400" dirty="0"/>
          </a:p>
          <a:p>
            <a:endParaRPr lang="en-US" altLang="zh-CN" sz="1400" dirty="0"/>
          </a:p>
          <a:p>
            <a:r>
              <a:rPr lang="en-US" altLang="zh-CN" sz="1400" dirty="0"/>
              <a:t>Verma-Lewis</a:t>
            </a:r>
            <a:r>
              <a:rPr lang="ja-JP" altLang="en-US" sz="1400" dirty="0"/>
              <a:t>による重みでの解はより良い</a:t>
            </a:r>
            <a:r>
              <a:rPr lang="en-US" altLang="ja-JP" sz="1400" dirty="0"/>
              <a:t>ARPD</a:t>
            </a:r>
            <a:r>
              <a:rPr lang="ja-JP" altLang="en-US" sz="1400" dirty="0"/>
              <a:t>とより短い</a:t>
            </a:r>
            <a:r>
              <a:rPr lang="en-US" altLang="ja-JP" sz="1400" dirty="0"/>
              <a:t>TTS</a:t>
            </a:r>
            <a:r>
              <a:rPr lang="ja-JP" altLang="en-US" sz="1400" dirty="0"/>
              <a:t>を持っている</a:t>
            </a:r>
            <a:endParaRPr lang="zh-CN" altLang="en-US" sz="1400" dirty="0"/>
          </a:p>
        </p:txBody>
      </p:sp>
    </p:spTree>
    <p:extLst>
      <p:ext uri="{BB962C8B-B14F-4D97-AF65-F5344CB8AC3E}">
        <p14:creationId xmlns:p14="http://schemas.microsoft.com/office/powerpoint/2010/main" val="2397122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Sequential Penalty Methods</a:t>
            </a:r>
            <a:r>
              <a:rPr lang="ja-JP" altLang="en-US" dirty="0"/>
              <a:t>の結果</a:t>
            </a:r>
            <a:endParaRPr lang="zh-CN" altLang="en-US" dirty="0"/>
          </a:p>
        </p:txBody>
      </p:sp>
      <p:sp>
        <p:nvSpPr>
          <p:cNvPr id="5" name="文本框 4">
            <a:extLst>
              <a:ext uri="{FF2B5EF4-FFF2-40B4-BE49-F238E27FC236}">
                <a16:creationId xmlns:a16="http://schemas.microsoft.com/office/drawing/2014/main" id="{B30A2E8F-D941-8EEA-2E3C-C1D23FBD8B44}"/>
              </a:ext>
            </a:extLst>
          </p:cNvPr>
          <p:cNvSpPr txBox="1"/>
          <p:nvPr/>
        </p:nvSpPr>
        <p:spPr>
          <a:xfrm>
            <a:off x="4811317" y="1680037"/>
            <a:ext cx="7380683" cy="4185761"/>
          </a:xfrm>
          <a:prstGeom prst="rect">
            <a:avLst/>
          </a:prstGeom>
          <a:noFill/>
        </p:spPr>
        <p:txBody>
          <a:bodyPr wrap="square" rtlCol="0">
            <a:spAutoFit/>
          </a:bodyPr>
          <a:lstStyle/>
          <a:p>
            <a:r>
              <a:rPr lang="ja-JP" altLang="en-US" sz="1400" dirty="0"/>
              <a:t>イテレーション回数：最大</a:t>
            </a:r>
            <a:r>
              <a:rPr lang="en-US" altLang="ja-JP" sz="1400" dirty="0"/>
              <a:t>10</a:t>
            </a:r>
            <a:r>
              <a:rPr lang="ja-JP" altLang="en-US" sz="1400" dirty="0"/>
              <a:t>回</a:t>
            </a:r>
            <a:endParaRPr lang="en-US" altLang="ja-JP" sz="1400" dirty="0"/>
          </a:p>
          <a:p>
            <a:pPr marL="285750" indent="-285750">
              <a:buFont typeface="Arial" panose="020B0604020202020204" pitchFamily="34" charset="0"/>
              <a:buChar char="•"/>
            </a:pPr>
            <a:r>
              <a:rPr lang="en-US" altLang="ja-JP" sz="1400" b="1" dirty="0"/>
              <a:t>Standard Sequential</a:t>
            </a:r>
            <a:r>
              <a:rPr lang="ja-JP" altLang="en-US" sz="1400" dirty="0"/>
              <a:t>と</a:t>
            </a:r>
            <a:r>
              <a:rPr lang="en-US" altLang="ja-JP" sz="1400" b="1" dirty="0"/>
              <a:t>Scaled Sequential</a:t>
            </a:r>
            <a:r>
              <a:rPr lang="ja-JP" altLang="en-US" sz="1400" dirty="0"/>
              <a:t>に対して得られた解は実行可能解だったらイテレーション終了</a:t>
            </a:r>
            <a:endParaRPr lang="en-US" altLang="ja-JP" sz="1400" dirty="0"/>
          </a:p>
          <a:p>
            <a:pPr marL="285750" indent="-285750">
              <a:buFont typeface="Arial" panose="020B0604020202020204" pitchFamily="34" charset="0"/>
              <a:buChar char="•"/>
            </a:pPr>
            <a:r>
              <a:rPr lang="en-US" altLang="ja-JP" sz="1400" b="1" dirty="0"/>
              <a:t>Binary Search</a:t>
            </a:r>
            <a:r>
              <a:rPr lang="ja-JP" altLang="en-US" sz="1400" dirty="0"/>
              <a:t>に対して左右の端点がかさねあう時イテレーション終了</a:t>
            </a:r>
            <a:endParaRPr lang="en-US" altLang="ja-JP" sz="1400" dirty="0"/>
          </a:p>
          <a:p>
            <a:endParaRPr lang="en-US" altLang="ja-JP" sz="1400" dirty="0"/>
          </a:p>
          <a:p>
            <a:endParaRPr lang="en-US" altLang="zh-CN" sz="1400" dirty="0"/>
          </a:p>
          <a:p>
            <a:r>
              <a:rPr lang="en-US" altLang="zh-CN" sz="1400" dirty="0"/>
              <a:t>Scaled Sequential</a:t>
            </a:r>
            <a:r>
              <a:rPr lang="ja-JP" altLang="en-US" sz="1400" dirty="0"/>
              <a:t>と</a:t>
            </a:r>
            <a:r>
              <a:rPr lang="en-US" altLang="zh-CN" sz="1400" dirty="0"/>
              <a:t>Binary Search</a:t>
            </a:r>
            <a:r>
              <a:rPr lang="ja-JP" altLang="en-US" sz="1400" dirty="0"/>
              <a:t>は</a:t>
            </a:r>
            <a:r>
              <a:rPr lang="en-US" altLang="zh-CN" sz="1400" dirty="0"/>
              <a:t>Exact Penalty Methods</a:t>
            </a:r>
            <a:r>
              <a:rPr lang="ja-JP" altLang="en-US" sz="1400" dirty="0"/>
              <a:t>による重みの上限を利用する</a:t>
            </a:r>
            <a:endParaRPr lang="en-US" altLang="ja-JP" sz="1400" dirty="0"/>
          </a:p>
          <a:p>
            <a:r>
              <a:rPr lang="en-US" altLang="ja-JP" sz="1400" dirty="0"/>
              <a:t>Sum</a:t>
            </a:r>
            <a:r>
              <a:rPr lang="ja-JP" altLang="en-US" sz="1400" dirty="0"/>
              <a:t>方法による重みは重みの上限として使う</a:t>
            </a:r>
            <a:endParaRPr lang="en-US" altLang="ja-JP" sz="1400" dirty="0"/>
          </a:p>
          <a:p>
            <a:endParaRPr lang="en-US" altLang="zh-CN" sz="1400" dirty="0"/>
          </a:p>
          <a:p>
            <a:endParaRPr lang="en-US" altLang="zh-CN" sz="1400" dirty="0"/>
          </a:p>
          <a:p>
            <a:endParaRPr lang="en-US" altLang="zh-CN" sz="1400" dirty="0"/>
          </a:p>
          <a:p>
            <a:r>
              <a:rPr lang="en-US" altLang="ja-JP" sz="1400" dirty="0" err="1"/>
              <a:t>Mincut</a:t>
            </a:r>
            <a:r>
              <a:rPr lang="ja-JP" altLang="en-US" sz="1400" dirty="0"/>
              <a:t>に対して得られたペナルティー重みは既知最小重みより小さいが</a:t>
            </a:r>
            <a:endParaRPr lang="en-US" altLang="ja-JP" sz="1400" dirty="0"/>
          </a:p>
          <a:p>
            <a:r>
              <a:rPr lang="ja-JP" altLang="en-US" sz="1400" dirty="0"/>
              <a:t>著者は有効な重みだと考える</a:t>
            </a:r>
            <a:endParaRPr lang="en-US" altLang="ja-JP" sz="1400" dirty="0"/>
          </a:p>
          <a:p>
            <a:endParaRPr lang="en-US" altLang="ja-JP" sz="1400" dirty="0"/>
          </a:p>
          <a:p>
            <a:r>
              <a:rPr lang="en-US" altLang="ja-JP" sz="1400" dirty="0"/>
              <a:t>MKP</a:t>
            </a:r>
            <a:r>
              <a:rPr lang="ja-JP" altLang="en-US" sz="1400" dirty="0"/>
              <a:t>の</a:t>
            </a:r>
            <a:r>
              <a:rPr lang="en-US" altLang="ja-JP" sz="1400" dirty="0"/>
              <a:t>weing8</a:t>
            </a:r>
            <a:r>
              <a:rPr lang="ja-JP" altLang="en-US" sz="1400" dirty="0"/>
              <a:t>を除いて、</a:t>
            </a:r>
            <a:r>
              <a:rPr lang="en-US" altLang="ja-JP" sz="1400" dirty="0"/>
              <a:t>MKP</a:t>
            </a:r>
            <a:r>
              <a:rPr lang="ja-JP" altLang="en-US" sz="1400" dirty="0"/>
              <a:t>と</a:t>
            </a:r>
            <a:r>
              <a:rPr lang="en-US" altLang="ja-JP" sz="1400" dirty="0"/>
              <a:t>TSP</a:t>
            </a:r>
            <a:r>
              <a:rPr lang="ja-JP" altLang="en-US" sz="1400" dirty="0"/>
              <a:t>で</a:t>
            </a:r>
            <a:r>
              <a:rPr lang="en-US" altLang="ja-JP" sz="1400" dirty="0"/>
              <a:t>Binary Search</a:t>
            </a:r>
            <a:r>
              <a:rPr lang="ja-JP" altLang="en-US" sz="1400" dirty="0"/>
              <a:t>による重みは最小</a:t>
            </a:r>
            <a:endParaRPr lang="en-US" altLang="ja-JP" sz="1400" dirty="0"/>
          </a:p>
          <a:p>
            <a:r>
              <a:rPr lang="ja-JP" altLang="en-US" sz="1400" dirty="0"/>
              <a:t>重みの大きさから見ると　</a:t>
            </a:r>
            <a:r>
              <a:rPr lang="en-US" altLang="ja-JP" sz="1400" dirty="0"/>
              <a:t>1.Binary Search   2.Scaled Sequential   3.Standard </a:t>
            </a:r>
            <a:r>
              <a:rPr lang="en-US" altLang="ja-JP" sz="1400" dirty="0" err="1"/>
              <a:t>Squential</a:t>
            </a:r>
            <a:endParaRPr lang="en-US" altLang="ja-JP" sz="1400" dirty="0"/>
          </a:p>
          <a:p>
            <a:r>
              <a:rPr lang="ja-JP" altLang="en-US" sz="1400" dirty="0"/>
              <a:t>その一方、</a:t>
            </a:r>
            <a:r>
              <a:rPr lang="en-US" altLang="ja-JP" sz="1400" dirty="0"/>
              <a:t>Scaled Sequential</a:t>
            </a:r>
            <a:r>
              <a:rPr lang="ja-JP" altLang="en-US" sz="1400" dirty="0"/>
              <a:t>と</a:t>
            </a:r>
            <a:r>
              <a:rPr lang="en-US" altLang="ja-JP" sz="1400" dirty="0"/>
              <a:t>Standard </a:t>
            </a:r>
            <a:r>
              <a:rPr lang="en-US" altLang="ja-JP" sz="1400" dirty="0" err="1"/>
              <a:t>Squential</a:t>
            </a:r>
            <a:r>
              <a:rPr lang="ja-JP" altLang="en-US" sz="1400" dirty="0"/>
              <a:t>はより</a:t>
            </a:r>
            <a:r>
              <a:rPr lang="ja-JP" altLang="en-US" sz="1400" b="1" dirty="0"/>
              <a:t>少ないイテレーション回数</a:t>
            </a:r>
            <a:r>
              <a:rPr lang="ja-JP" altLang="en-US" sz="1400" dirty="0"/>
              <a:t>が必要</a:t>
            </a:r>
            <a:endParaRPr lang="en-US" altLang="ja-JP" sz="1400" dirty="0"/>
          </a:p>
          <a:p>
            <a:endParaRPr lang="en-US" altLang="zh-CN" sz="1400" dirty="0"/>
          </a:p>
          <a:p>
            <a:endParaRPr lang="zh-CN" altLang="en-US" sz="1400" dirty="0"/>
          </a:p>
        </p:txBody>
      </p:sp>
      <p:grpSp>
        <p:nvGrpSpPr>
          <p:cNvPr id="7" name="组合 6">
            <a:extLst>
              <a:ext uri="{FF2B5EF4-FFF2-40B4-BE49-F238E27FC236}">
                <a16:creationId xmlns:a16="http://schemas.microsoft.com/office/drawing/2014/main" id="{CDD9D92D-04E3-4306-95A1-691F8900C5E2}"/>
              </a:ext>
            </a:extLst>
          </p:cNvPr>
          <p:cNvGrpSpPr/>
          <p:nvPr/>
        </p:nvGrpSpPr>
        <p:grpSpPr>
          <a:xfrm>
            <a:off x="677756" y="1541351"/>
            <a:ext cx="4133561" cy="5216022"/>
            <a:chOff x="677756" y="1541351"/>
            <a:chExt cx="4133561" cy="5216022"/>
          </a:xfrm>
        </p:grpSpPr>
        <p:pic>
          <p:nvPicPr>
            <p:cNvPr id="3" name="图片 2">
              <a:extLst>
                <a:ext uri="{FF2B5EF4-FFF2-40B4-BE49-F238E27FC236}">
                  <a16:creationId xmlns:a16="http://schemas.microsoft.com/office/drawing/2014/main" id="{E8DD2D0F-7142-1577-289B-A105412FE6C5}"/>
                </a:ext>
              </a:extLst>
            </p:cNvPr>
            <p:cNvPicPr>
              <a:picLocks noChangeAspect="1"/>
            </p:cNvPicPr>
            <p:nvPr/>
          </p:nvPicPr>
          <p:blipFill>
            <a:blip r:embed="rId3"/>
            <a:stretch>
              <a:fillRect/>
            </a:stretch>
          </p:blipFill>
          <p:spPr>
            <a:xfrm>
              <a:off x="677756" y="1541351"/>
              <a:ext cx="4056169" cy="5216022"/>
            </a:xfrm>
            <a:prstGeom prst="rect">
              <a:avLst/>
            </a:prstGeom>
          </p:spPr>
        </p:pic>
        <p:sp>
          <p:nvSpPr>
            <p:cNvPr id="10" name="矩形 9">
              <a:extLst>
                <a:ext uri="{FF2B5EF4-FFF2-40B4-BE49-F238E27FC236}">
                  <a16:creationId xmlns:a16="http://schemas.microsoft.com/office/drawing/2014/main" id="{D77BAA2A-5FB6-C8B9-37CF-9A7D7A8E88B9}"/>
                </a:ext>
              </a:extLst>
            </p:cNvPr>
            <p:cNvSpPr/>
            <p:nvPr/>
          </p:nvSpPr>
          <p:spPr>
            <a:xfrm>
              <a:off x="2076450" y="2286000"/>
              <a:ext cx="2495550" cy="990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70AC689E-6921-00B6-D612-EA189EF1B688}"/>
                </a:ext>
              </a:extLst>
            </p:cNvPr>
            <p:cNvSpPr/>
            <p:nvPr/>
          </p:nvSpPr>
          <p:spPr>
            <a:xfrm>
              <a:off x="1286163" y="4188310"/>
              <a:ext cx="3525154" cy="1931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448768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pic>
        <p:nvPicPr>
          <p:cNvPr id="13" name="图片 12">
            <a:extLst>
              <a:ext uri="{FF2B5EF4-FFF2-40B4-BE49-F238E27FC236}">
                <a16:creationId xmlns:a16="http://schemas.microsoft.com/office/drawing/2014/main" id="{2B9F8BF9-37A1-E0CD-338D-387474FC1DC2}"/>
              </a:ext>
            </a:extLst>
          </p:cNvPr>
          <p:cNvPicPr>
            <a:picLocks noChangeAspect="1"/>
          </p:cNvPicPr>
          <p:nvPr/>
        </p:nvPicPr>
        <p:blipFill>
          <a:blip r:embed="rId3"/>
          <a:stretch>
            <a:fillRect/>
          </a:stretch>
        </p:blipFill>
        <p:spPr>
          <a:xfrm>
            <a:off x="151914" y="1047620"/>
            <a:ext cx="5869472" cy="5677030"/>
          </a:xfrm>
          <a:prstGeom prst="rect">
            <a:avLst/>
          </a:prstGeom>
        </p:spPr>
      </p:pic>
      <p:sp>
        <p:nvSpPr>
          <p:cNvPr id="15" name="矩形 14">
            <a:extLst>
              <a:ext uri="{FF2B5EF4-FFF2-40B4-BE49-F238E27FC236}">
                <a16:creationId xmlns:a16="http://schemas.microsoft.com/office/drawing/2014/main" id="{547E320B-FD1D-5A62-C0F0-970BF5613F9F}"/>
              </a:ext>
            </a:extLst>
          </p:cNvPr>
          <p:cNvSpPr/>
          <p:nvPr/>
        </p:nvSpPr>
        <p:spPr>
          <a:xfrm>
            <a:off x="1657638" y="6350485"/>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03D5CA1-4C4C-8F4A-68BD-A25334168281}"/>
              </a:ext>
            </a:extLst>
          </p:cNvPr>
          <p:cNvSpPr/>
          <p:nvPr/>
        </p:nvSpPr>
        <p:spPr>
          <a:xfrm>
            <a:off x="1657638" y="5147905"/>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0CE89E38-9519-210B-F19A-E2F0172971CF}"/>
              </a:ext>
            </a:extLst>
          </p:cNvPr>
          <p:cNvSpPr txBox="1"/>
          <p:nvPr/>
        </p:nvSpPr>
        <p:spPr>
          <a:xfrm>
            <a:off x="6238875" y="1424627"/>
            <a:ext cx="5362575" cy="523220"/>
          </a:xfrm>
          <a:prstGeom prst="rect">
            <a:avLst/>
          </a:prstGeom>
          <a:noFill/>
        </p:spPr>
        <p:txBody>
          <a:bodyPr wrap="square" rtlCol="0">
            <a:spAutoFit/>
          </a:bodyPr>
          <a:lstStyle/>
          <a:p>
            <a:r>
              <a:rPr lang="en-US" altLang="zh-CN" sz="1400" dirty="0" err="1"/>
              <a:t>Bianry</a:t>
            </a:r>
            <a:r>
              <a:rPr lang="en-US" altLang="zh-CN" sz="1400" dirty="0"/>
              <a:t> Search</a:t>
            </a:r>
            <a:r>
              <a:rPr lang="ja-JP" altLang="en-US" sz="1400" dirty="0"/>
              <a:t>による重みは小さいが、得られた解の品質は最良であるとは限らない</a:t>
            </a:r>
            <a:endParaRPr lang="en-US" altLang="ja-JP" sz="1400" dirty="0"/>
          </a:p>
        </p:txBody>
      </p:sp>
      <p:sp>
        <p:nvSpPr>
          <p:cNvPr id="19" name="文本框 18">
            <a:extLst>
              <a:ext uri="{FF2B5EF4-FFF2-40B4-BE49-F238E27FC236}">
                <a16:creationId xmlns:a16="http://schemas.microsoft.com/office/drawing/2014/main" id="{1472F93B-EECE-529B-458D-E31831DB235A}"/>
              </a:ext>
            </a:extLst>
          </p:cNvPr>
          <p:cNvSpPr txBox="1"/>
          <p:nvPr/>
        </p:nvSpPr>
        <p:spPr>
          <a:xfrm>
            <a:off x="6238875" y="2115744"/>
            <a:ext cx="5801211" cy="954107"/>
          </a:xfrm>
          <a:prstGeom prst="rect">
            <a:avLst/>
          </a:prstGeom>
          <a:noFill/>
        </p:spPr>
        <p:txBody>
          <a:bodyPr wrap="square" rtlCol="0">
            <a:spAutoFit/>
          </a:bodyPr>
          <a:lstStyle/>
          <a:p>
            <a:r>
              <a:rPr lang="ja-JP" altLang="en-US" sz="1400" dirty="0"/>
              <a:t>各イテレーションで</a:t>
            </a:r>
            <a:r>
              <a:rPr lang="en-US" altLang="ja-JP" sz="1400" dirty="0"/>
              <a:t>20</a:t>
            </a:r>
            <a:r>
              <a:rPr lang="ja-JP" altLang="en-US" sz="1400" dirty="0"/>
              <a:t>回アニリンーグして、最小の</a:t>
            </a:r>
            <a:r>
              <a:rPr lang="en-US" altLang="ja-JP" sz="1400" dirty="0"/>
              <a:t>ARPD</a:t>
            </a:r>
          </a:p>
          <a:p>
            <a:r>
              <a:rPr lang="ja-JP" altLang="en-US" sz="1400" dirty="0"/>
              <a:t>比べて見ると、最後のイテレーションは解の品質を改良するとは限らないので、</a:t>
            </a:r>
            <a:r>
              <a:rPr lang="ja-JP" altLang="en-US" sz="1400" b="0" i="0" dirty="0">
                <a:effectLst/>
                <a:latin typeface="Söhne"/>
              </a:rPr>
              <a:t>各イテレーションごとに見つかった最良の解を記録する必要がある</a:t>
            </a:r>
            <a:endParaRPr lang="zh-CN" altLang="en-US" sz="1400" dirty="0"/>
          </a:p>
        </p:txBody>
      </p:sp>
      <p:sp>
        <p:nvSpPr>
          <p:cNvPr id="21" name="文本框 20">
            <a:extLst>
              <a:ext uri="{FF2B5EF4-FFF2-40B4-BE49-F238E27FC236}">
                <a16:creationId xmlns:a16="http://schemas.microsoft.com/office/drawing/2014/main" id="{9D74FCC5-7F3A-D142-DA3F-CBFD17F34F7C}"/>
              </a:ext>
            </a:extLst>
          </p:cNvPr>
          <p:cNvSpPr txBox="1"/>
          <p:nvPr/>
        </p:nvSpPr>
        <p:spPr>
          <a:xfrm>
            <a:off x="6170616" y="3184162"/>
            <a:ext cx="5869470" cy="1569660"/>
          </a:xfrm>
          <a:prstGeom prst="rect">
            <a:avLst/>
          </a:prstGeom>
          <a:noFill/>
        </p:spPr>
        <p:txBody>
          <a:bodyPr wrap="square">
            <a:spAutoFit/>
          </a:bodyPr>
          <a:lstStyle/>
          <a:p>
            <a:r>
              <a:rPr lang="en-US" altLang="ja-JP" sz="1600" b="0" i="0" dirty="0">
                <a:solidFill>
                  <a:srgbClr val="374151"/>
                </a:solidFill>
                <a:effectLst/>
                <a:latin typeface="Söhne"/>
              </a:rPr>
              <a:t>MKP</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TSP</a:t>
            </a:r>
            <a:r>
              <a:rPr lang="ja-JP" altLang="en-US" sz="1600" b="0" i="0" dirty="0">
                <a:solidFill>
                  <a:srgbClr val="374151"/>
                </a:solidFill>
                <a:effectLst/>
                <a:latin typeface="Söhne"/>
              </a:rPr>
              <a:t>全体で最適解の</a:t>
            </a:r>
            <a:r>
              <a:rPr lang="en-US" altLang="ja-JP" sz="1600" b="0" i="0" dirty="0">
                <a:solidFill>
                  <a:srgbClr val="374151"/>
                </a:solidFill>
                <a:effectLst/>
                <a:latin typeface="Söhne"/>
              </a:rPr>
              <a:t>9.25</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11.83</a:t>
            </a:r>
            <a:r>
              <a:rPr lang="ja-JP" altLang="en-US" sz="1600" b="0" i="0" dirty="0">
                <a:solidFill>
                  <a:srgbClr val="374151"/>
                </a:solidFill>
                <a:effectLst/>
                <a:latin typeface="Söhne"/>
              </a:rPr>
              <a:t>％以内の実行可能な解を生成</a:t>
            </a:r>
            <a:endParaRPr lang="en-US" altLang="ja-JP" sz="1600" b="0" i="0" dirty="0">
              <a:solidFill>
                <a:srgbClr val="374151"/>
              </a:solidFill>
              <a:effectLst/>
              <a:latin typeface="Söhne"/>
            </a:endParaRPr>
          </a:p>
          <a:p>
            <a:endParaRPr lang="en-US" altLang="ja-JP" sz="1600" b="0" i="0" dirty="0">
              <a:solidFill>
                <a:srgbClr val="374151"/>
              </a:solidFill>
              <a:effectLst/>
              <a:latin typeface="Söhne"/>
            </a:endParaRPr>
          </a:p>
          <a:p>
            <a:r>
              <a:rPr lang="en-US" altLang="ja-JP" sz="1600" b="0" i="0" dirty="0">
                <a:solidFill>
                  <a:srgbClr val="374151"/>
                </a:solidFill>
                <a:effectLst/>
                <a:latin typeface="Söhne"/>
              </a:rPr>
              <a:t>Standard Sequential</a:t>
            </a:r>
            <a:r>
              <a:rPr lang="ja-JP" altLang="en-US" sz="1600" b="0" i="0" dirty="0">
                <a:solidFill>
                  <a:srgbClr val="374151"/>
                </a:solidFill>
                <a:effectLst/>
                <a:latin typeface="Söhne"/>
              </a:rPr>
              <a:t>は</a:t>
            </a:r>
            <a:r>
              <a:rPr lang="en-US" altLang="ja-JP" sz="1600" b="0" i="0" dirty="0">
                <a:solidFill>
                  <a:srgbClr val="374151"/>
                </a:solidFill>
                <a:effectLst/>
                <a:latin typeface="Söhne"/>
              </a:rPr>
              <a:t>add32</a:t>
            </a:r>
            <a:r>
              <a:rPr lang="ja-JP" altLang="en-US" sz="1600" b="0" i="0" dirty="0">
                <a:solidFill>
                  <a:srgbClr val="374151"/>
                </a:solidFill>
                <a:effectLst/>
                <a:latin typeface="Söhne"/>
              </a:rPr>
              <a:t>で</a:t>
            </a:r>
            <a:r>
              <a:rPr lang="ja-JP" altLang="en-US" sz="1600" dirty="0">
                <a:solidFill>
                  <a:srgbClr val="374151"/>
                </a:solidFill>
                <a:latin typeface="Söhne"/>
              </a:rPr>
              <a:t>品質</a:t>
            </a:r>
            <a:r>
              <a:rPr lang="ja-JP" altLang="en-US" sz="1600" b="0" i="0" dirty="0">
                <a:solidFill>
                  <a:srgbClr val="374151"/>
                </a:solidFill>
                <a:effectLst/>
                <a:latin typeface="Söhne"/>
              </a:rPr>
              <a:t>が低かった</a:t>
            </a:r>
            <a:r>
              <a:rPr lang="ja-JP" altLang="en-US" sz="1600" dirty="0">
                <a:solidFill>
                  <a:srgbClr val="374151"/>
                </a:solidFill>
                <a:latin typeface="Söhne"/>
              </a:rPr>
              <a:t>が</a:t>
            </a:r>
            <a:r>
              <a:rPr lang="ja-JP" altLang="en-US" sz="1600" b="0" i="0" dirty="0">
                <a:solidFill>
                  <a:srgbClr val="374151"/>
                </a:solidFill>
                <a:effectLst/>
                <a:latin typeface="Söhne"/>
              </a:rPr>
              <a:t>、</a:t>
            </a:r>
            <a:r>
              <a:rPr lang="en-US" altLang="ja-JP" sz="1600" b="0" i="0" dirty="0">
                <a:solidFill>
                  <a:srgbClr val="374151"/>
                </a:solidFill>
                <a:effectLst/>
                <a:latin typeface="Söhne"/>
              </a:rPr>
              <a:t>MKP</a:t>
            </a:r>
            <a:r>
              <a:rPr lang="ja-JP" altLang="en-US" sz="1600" b="0" i="0" dirty="0">
                <a:solidFill>
                  <a:srgbClr val="374151"/>
                </a:solidFill>
                <a:effectLst/>
                <a:latin typeface="Söhne"/>
              </a:rPr>
              <a:t>および</a:t>
            </a:r>
            <a:r>
              <a:rPr lang="en-US" altLang="ja-JP" sz="1600" b="0" i="0" dirty="0">
                <a:solidFill>
                  <a:srgbClr val="374151"/>
                </a:solidFill>
                <a:effectLst/>
                <a:latin typeface="Söhne"/>
              </a:rPr>
              <a:t>TSP</a:t>
            </a:r>
            <a:r>
              <a:rPr lang="ja-JP" altLang="en-US" sz="1600" b="0" i="0" dirty="0">
                <a:solidFill>
                  <a:srgbClr val="374151"/>
                </a:solidFill>
                <a:effectLst/>
                <a:latin typeface="Söhne"/>
              </a:rPr>
              <a:t>インスタンス全体で最適解の</a:t>
            </a:r>
            <a:r>
              <a:rPr lang="en-US" altLang="ja-JP" sz="1600" b="0" i="0" dirty="0">
                <a:solidFill>
                  <a:srgbClr val="374151"/>
                </a:solidFill>
                <a:effectLst/>
                <a:latin typeface="Söhne"/>
              </a:rPr>
              <a:t>13.20</a:t>
            </a:r>
            <a:r>
              <a:rPr lang="ja-JP" altLang="en-US" sz="1600" b="0" i="0" dirty="0">
                <a:solidFill>
                  <a:srgbClr val="374151"/>
                </a:solidFill>
                <a:effectLst/>
                <a:latin typeface="Söhne"/>
              </a:rPr>
              <a:t>％以内の実行可能な解を生成</a:t>
            </a:r>
            <a:endParaRPr lang="zh-CN" altLang="en-US" sz="1600" dirty="0"/>
          </a:p>
        </p:txBody>
      </p:sp>
      <p:sp>
        <p:nvSpPr>
          <p:cNvPr id="22" name="矩形 21">
            <a:extLst>
              <a:ext uri="{FF2B5EF4-FFF2-40B4-BE49-F238E27FC236}">
                <a16:creationId xmlns:a16="http://schemas.microsoft.com/office/drawing/2014/main" id="{B40DBEC0-2293-B3EA-1D36-889B48ABEA78}"/>
              </a:ext>
            </a:extLst>
          </p:cNvPr>
          <p:cNvSpPr/>
          <p:nvPr/>
        </p:nvSpPr>
        <p:spPr>
          <a:xfrm>
            <a:off x="5514975" y="6128720"/>
            <a:ext cx="382730"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58E2675-95AF-DF29-DBFF-94CE5124B808}"/>
              </a:ext>
            </a:extLst>
          </p:cNvPr>
          <p:cNvSpPr/>
          <p:nvPr/>
        </p:nvSpPr>
        <p:spPr>
          <a:xfrm>
            <a:off x="4935093" y="5955515"/>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9CF7409B-C9B2-5CE3-9E1B-7C6D76C62724}"/>
              </a:ext>
            </a:extLst>
          </p:cNvPr>
          <p:cNvSpPr/>
          <p:nvPr/>
        </p:nvSpPr>
        <p:spPr>
          <a:xfrm>
            <a:off x="4299647" y="5964422"/>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DC57B485-A018-CEBE-2663-1C0FD4DECBBF}"/>
              </a:ext>
            </a:extLst>
          </p:cNvPr>
          <p:cNvSpPr txBox="1"/>
          <p:nvPr/>
        </p:nvSpPr>
        <p:spPr>
          <a:xfrm>
            <a:off x="6238875" y="5108060"/>
            <a:ext cx="5639349" cy="523220"/>
          </a:xfrm>
          <a:prstGeom prst="rect">
            <a:avLst/>
          </a:prstGeom>
          <a:noFill/>
        </p:spPr>
        <p:txBody>
          <a:bodyPr wrap="square">
            <a:spAutoFit/>
          </a:bodyPr>
          <a:lstStyle/>
          <a:p>
            <a:r>
              <a:rPr lang="en-US" altLang="ja-JP" sz="1400" b="0" i="0" dirty="0">
                <a:solidFill>
                  <a:srgbClr val="374151"/>
                </a:solidFill>
                <a:effectLst/>
                <a:latin typeface="Söhne"/>
              </a:rPr>
              <a:t>Scaled Sequential</a:t>
            </a:r>
            <a:r>
              <a:rPr lang="ja-JP" altLang="en-US" sz="1400" b="0" i="0" dirty="0">
                <a:solidFill>
                  <a:srgbClr val="374151"/>
                </a:solidFill>
                <a:effectLst/>
                <a:latin typeface="Söhne"/>
              </a:rPr>
              <a:t>がペナルティー重みの大きさ、解の品質、および</a:t>
            </a:r>
            <a:r>
              <a:rPr lang="ja-JP" altLang="en-US" sz="1400" dirty="0">
                <a:solidFill>
                  <a:srgbClr val="374151"/>
                </a:solidFill>
                <a:latin typeface="Söhne"/>
              </a:rPr>
              <a:t>イテレーション</a:t>
            </a:r>
            <a:r>
              <a:rPr lang="ja-JP" altLang="en-US" sz="1400" b="0" i="0" dirty="0">
                <a:solidFill>
                  <a:srgbClr val="374151"/>
                </a:solidFill>
                <a:effectLst/>
                <a:latin typeface="Söhne"/>
              </a:rPr>
              <a:t>の数の最良のバランス</a:t>
            </a:r>
            <a:r>
              <a:rPr lang="ja-JP" altLang="en-US" sz="1400" dirty="0">
                <a:solidFill>
                  <a:srgbClr val="374151"/>
                </a:solidFill>
                <a:latin typeface="Söhne"/>
              </a:rPr>
              <a:t>を実現</a:t>
            </a:r>
            <a:endParaRPr lang="zh-CN" altLang="en-US" sz="1400" dirty="0"/>
          </a:p>
        </p:txBody>
      </p:sp>
    </p:spTree>
    <p:extLst>
      <p:ext uri="{BB962C8B-B14F-4D97-AF65-F5344CB8AC3E}">
        <p14:creationId xmlns:p14="http://schemas.microsoft.com/office/powerpoint/2010/main" val="3585439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t>8. CONCLUSIONS</a:t>
            </a:r>
            <a:endParaRPr lang="zh-CN" altLang="en-US" sz="1400" dirty="0"/>
          </a:p>
        </p:txBody>
      </p:sp>
    </p:spTree>
    <p:extLst>
      <p:ext uri="{BB962C8B-B14F-4D97-AF65-F5344CB8AC3E}">
        <p14:creationId xmlns:p14="http://schemas.microsoft.com/office/powerpoint/2010/main" val="4220638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CONCLUSIONS</a:t>
            </a:r>
          </a:p>
        </p:txBody>
      </p:sp>
      <p:sp>
        <p:nvSpPr>
          <p:cNvPr id="3" name="文本框 2">
            <a:extLst>
              <a:ext uri="{FF2B5EF4-FFF2-40B4-BE49-F238E27FC236}">
                <a16:creationId xmlns:a16="http://schemas.microsoft.com/office/drawing/2014/main" id="{FDABE5E5-FCA5-F996-8FA8-081D64AF90A7}"/>
              </a:ext>
            </a:extLst>
          </p:cNvPr>
          <p:cNvSpPr txBox="1"/>
          <p:nvPr/>
        </p:nvSpPr>
        <p:spPr>
          <a:xfrm>
            <a:off x="600364" y="2419794"/>
            <a:ext cx="10532994" cy="1754326"/>
          </a:xfrm>
          <a:prstGeom prst="rect">
            <a:avLst/>
          </a:prstGeom>
          <a:noFill/>
        </p:spPr>
        <p:txBody>
          <a:bodyPr wrap="square">
            <a:spAutoFit/>
          </a:bodyPr>
          <a:lstStyle/>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と</a:t>
            </a:r>
            <a:r>
              <a:rPr lang="en-US" altLang="ja-JP" b="0" i="0" dirty="0">
                <a:solidFill>
                  <a:srgbClr val="374151"/>
                </a:solidFill>
                <a:effectLst/>
                <a:latin typeface="Söhne"/>
              </a:rPr>
              <a:t>SEQUENTIAL PENALTY METHODS</a:t>
            </a:r>
            <a:r>
              <a:rPr lang="ja-JP" altLang="en-US" b="0" i="0" dirty="0">
                <a:solidFill>
                  <a:srgbClr val="374151"/>
                </a:solidFill>
                <a:effectLst/>
                <a:latin typeface="Söhne"/>
              </a:rPr>
              <a:t>ハイブリッド手法を提案して、これらは自動的で任意の</a:t>
            </a:r>
            <a:r>
              <a:rPr lang="en-US" altLang="ja-JP" b="0" i="0" dirty="0">
                <a:solidFill>
                  <a:srgbClr val="374151"/>
                </a:solidFill>
                <a:effectLst/>
                <a:latin typeface="Söhne"/>
              </a:rPr>
              <a:t>QUBO</a:t>
            </a:r>
            <a:r>
              <a:rPr lang="ja-JP" altLang="en-US" b="0" i="0" dirty="0">
                <a:solidFill>
                  <a:srgbClr val="374151"/>
                </a:solidFill>
                <a:effectLst/>
                <a:latin typeface="Söhne"/>
              </a:rPr>
              <a:t>問題に一般的に適用できる</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en-US" altLang="ja-JP" b="0" i="0" dirty="0" err="1">
                <a:solidFill>
                  <a:srgbClr val="374151"/>
                </a:solidFill>
                <a:effectLst/>
                <a:latin typeface="Söhne"/>
              </a:rPr>
              <a:t>Mincut</a:t>
            </a:r>
            <a:r>
              <a:rPr lang="ja-JP" altLang="en-US" b="0" i="0" dirty="0">
                <a:solidFill>
                  <a:srgbClr val="374151"/>
                </a:solidFill>
                <a:effectLst/>
                <a:latin typeface="Söhne"/>
              </a:rPr>
              <a:t>、</a:t>
            </a:r>
            <a:r>
              <a:rPr lang="en-US" altLang="ja-JP" b="0" i="0" dirty="0">
                <a:solidFill>
                  <a:srgbClr val="374151"/>
                </a:solidFill>
                <a:effectLst/>
                <a:latin typeface="Söhne"/>
              </a:rPr>
              <a:t>MKP</a:t>
            </a:r>
            <a:r>
              <a:rPr lang="ja-JP" altLang="en-US" b="0" i="0" dirty="0">
                <a:solidFill>
                  <a:srgbClr val="374151"/>
                </a:solidFill>
                <a:effectLst/>
                <a:latin typeface="Söhne"/>
              </a:rPr>
              <a:t>、および</a:t>
            </a:r>
            <a:r>
              <a:rPr lang="en-US" altLang="ja-JP" b="0" i="0" dirty="0">
                <a:solidFill>
                  <a:srgbClr val="374151"/>
                </a:solidFill>
                <a:effectLst/>
                <a:latin typeface="Söhne"/>
              </a:rPr>
              <a:t>TSP</a:t>
            </a:r>
            <a:r>
              <a:rPr lang="ja-JP" altLang="en-US" b="0" i="0" dirty="0">
                <a:solidFill>
                  <a:srgbClr val="374151"/>
                </a:solidFill>
                <a:effectLst/>
                <a:latin typeface="Söhne"/>
              </a:rPr>
              <a:t>の</a:t>
            </a:r>
            <a:r>
              <a:rPr lang="en-US" altLang="ja-JP" b="0" i="0" dirty="0">
                <a:solidFill>
                  <a:srgbClr val="374151"/>
                </a:solidFill>
                <a:effectLst/>
                <a:latin typeface="Söhne"/>
              </a:rPr>
              <a:t>QUBO</a:t>
            </a:r>
            <a:r>
              <a:rPr lang="ja-JP" altLang="en-US" b="0" i="0" dirty="0">
                <a:solidFill>
                  <a:srgbClr val="374151"/>
                </a:solidFill>
                <a:effectLst/>
                <a:latin typeface="Söhne"/>
              </a:rPr>
              <a:t>公式に基づいて実験的に分析した</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提案された手法を他の</a:t>
            </a:r>
            <a:r>
              <a:rPr lang="en-US" altLang="ja-JP" dirty="0">
                <a:solidFill>
                  <a:srgbClr val="374151"/>
                </a:solidFill>
                <a:latin typeface="Söhne"/>
              </a:rPr>
              <a:t>QUBO</a:t>
            </a:r>
            <a:r>
              <a:rPr lang="ja-JP" altLang="en-US" dirty="0">
                <a:solidFill>
                  <a:srgbClr val="374151"/>
                </a:solidFill>
                <a:latin typeface="Söhne"/>
              </a:rPr>
              <a:t>問題でベンチマークする予定</a:t>
            </a:r>
            <a:endParaRPr lang="zh-CN" altLang="en-US" dirty="0"/>
          </a:p>
        </p:txBody>
      </p:sp>
    </p:spTree>
    <p:extLst>
      <p:ext uri="{BB962C8B-B14F-4D97-AF65-F5344CB8AC3E}">
        <p14:creationId xmlns:p14="http://schemas.microsoft.com/office/powerpoint/2010/main" val="4085989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92308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1192547" y="1368809"/>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2" name="文本框 1">
            <a:extLst>
              <a:ext uri="{FF2B5EF4-FFF2-40B4-BE49-F238E27FC236}">
                <a16:creationId xmlns:a16="http://schemas.microsoft.com/office/drawing/2014/main" id="{842419E1-E97F-A881-378E-808262F43873}"/>
              </a:ext>
            </a:extLst>
          </p:cNvPr>
          <p:cNvSpPr txBox="1"/>
          <p:nvPr/>
        </p:nvSpPr>
        <p:spPr>
          <a:xfrm>
            <a:off x="975940" y="1674674"/>
            <a:ext cx="5483104" cy="1754326"/>
          </a:xfrm>
          <a:prstGeom prst="rect">
            <a:avLst/>
          </a:prstGeom>
          <a:noFill/>
        </p:spPr>
        <p:txBody>
          <a:bodyPr wrap="none" rtlCol="0">
            <a:spAutoFit/>
          </a:bodyPr>
          <a:lstStyle/>
          <a:p>
            <a:r>
              <a:rPr lang="en-US" altLang="ja-JP" dirty="0">
                <a:latin typeface="Söhne"/>
              </a:rPr>
              <a:t>CCO</a:t>
            </a:r>
            <a:r>
              <a:rPr lang="ja-JP" altLang="en-US" dirty="0"/>
              <a:t>（</a:t>
            </a:r>
            <a:r>
              <a:rPr lang="en-US" altLang="ja-JP" dirty="0">
                <a:latin typeface="Söhne"/>
              </a:rPr>
              <a:t>Constrained Combinatorial </a:t>
            </a:r>
            <a:r>
              <a:rPr lang="en-US" altLang="zh-CN" dirty="0">
                <a:latin typeface="Söhne"/>
              </a:rPr>
              <a:t>Optimization</a:t>
            </a:r>
            <a:r>
              <a:rPr lang="ja-JP" altLang="en-US" dirty="0"/>
              <a:t>）</a:t>
            </a:r>
            <a:endParaRPr lang="en-US" altLang="ja-JP" dirty="0"/>
          </a:p>
          <a:p>
            <a:r>
              <a:rPr lang="ja-JP" altLang="en-US" b="1" i="0" dirty="0">
                <a:solidFill>
                  <a:srgbClr val="374151"/>
                </a:solidFill>
                <a:effectLst/>
                <a:latin typeface="Söhne"/>
              </a:rPr>
              <a:t>制約付き</a:t>
            </a:r>
            <a:r>
              <a:rPr lang="ja-JP" altLang="en-US" b="0" i="0" dirty="0">
                <a:solidFill>
                  <a:srgbClr val="374151"/>
                </a:solidFill>
                <a:effectLst/>
                <a:latin typeface="Söhne"/>
              </a:rPr>
              <a:t>組み合わせ最適化問題</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en-US" altLang="ja-JP" dirty="0">
                <a:solidFill>
                  <a:srgbClr val="374151"/>
                </a:solidFill>
                <a:latin typeface="Söhne"/>
              </a:rPr>
              <a:t>QUBO</a:t>
            </a:r>
            <a:r>
              <a:rPr lang="ja-JP" altLang="en-US" dirty="0">
                <a:solidFill>
                  <a:srgbClr val="374151"/>
                </a:solidFill>
                <a:latin typeface="Söhne"/>
              </a:rPr>
              <a:t>（</a:t>
            </a:r>
            <a:r>
              <a:rPr lang="en-US" altLang="ja-JP" dirty="0">
                <a:solidFill>
                  <a:srgbClr val="374151"/>
                </a:solidFill>
                <a:latin typeface="Söhne"/>
              </a:rPr>
              <a:t>Quadratic Unconstrained Binary Optimization</a:t>
            </a:r>
            <a:r>
              <a:rPr lang="ja-JP" altLang="en-US" dirty="0">
                <a:solidFill>
                  <a:srgbClr val="374151"/>
                </a:solidFill>
                <a:latin typeface="Söhne"/>
              </a:rPr>
              <a:t>）</a:t>
            </a:r>
            <a:endParaRPr lang="en-US" altLang="ja-JP" dirty="0">
              <a:solidFill>
                <a:srgbClr val="374151"/>
              </a:solidFill>
              <a:latin typeface="Söhne"/>
            </a:endParaRPr>
          </a:p>
          <a:p>
            <a:r>
              <a:rPr lang="ja-JP" altLang="en-US" b="0" i="0" dirty="0">
                <a:solidFill>
                  <a:srgbClr val="374151"/>
                </a:solidFill>
                <a:effectLst/>
                <a:latin typeface="Söhne"/>
              </a:rPr>
              <a:t>二次</a:t>
            </a:r>
            <a:r>
              <a:rPr lang="ja-JP" altLang="en-US" b="1" i="0" dirty="0">
                <a:solidFill>
                  <a:srgbClr val="374151"/>
                </a:solidFill>
                <a:effectLst/>
                <a:latin typeface="Söhne"/>
              </a:rPr>
              <a:t>制約なし</a:t>
            </a:r>
            <a:r>
              <a:rPr lang="ja-JP" altLang="en-US" b="0" i="0" dirty="0">
                <a:solidFill>
                  <a:srgbClr val="374151"/>
                </a:solidFill>
                <a:effectLst/>
                <a:latin typeface="Söhne"/>
              </a:rPr>
              <a:t>バイナリ最適化問題</a:t>
            </a:r>
            <a:endParaRPr lang="en-US" altLang="ja-JP" b="0" i="0" dirty="0">
              <a:solidFill>
                <a:srgbClr val="374151"/>
              </a:solidFill>
              <a:effectLst/>
              <a:latin typeface="Söhne"/>
            </a:endParaRPr>
          </a:p>
        </p:txBody>
      </p:sp>
      <p:sp>
        <p:nvSpPr>
          <p:cNvPr id="7" name="箭头: 右弧形 6">
            <a:extLst>
              <a:ext uri="{FF2B5EF4-FFF2-40B4-BE49-F238E27FC236}">
                <a16:creationId xmlns:a16="http://schemas.microsoft.com/office/drawing/2014/main" id="{08D5AEC3-9037-2750-53A8-4E10B22566D6}"/>
              </a:ext>
            </a:extLst>
          </p:cNvPr>
          <p:cNvSpPr/>
          <p:nvPr/>
        </p:nvSpPr>
        <p:spPr>
          <a:xfrm>
            <a:off x="6675651" y="1666386"/>
            <a:ext cx="621605" cy="15245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782B308-6E38-CC8C-9B4C-2486B85EF537}"/>
              </a:ext>
            </a:extLst>
          </p:cNvPr>
          <p:cNvSpPr txBox="1"/>
          <p:nvPr/>
        </p:nvSpPr>
        <p:spPr>
          <a:xfrm>
            <a:off x="7531271" y="2243996"/>
            <a:ext cx="1800493" cy="369332"/>
          </a:xfrm>
          <a:prstGeom prst="rect">
            <a:avLst/>
          </a:prstGeom>
          <a:noFill/>
        </p:spPr>
        <p:txBody>
          <a:bodyPr wrap="none" rtlCol="0">
            <a:spAutoFit/>
          </a:bodyPr>
          <a:lstStyle/>
          <a:p>
            <a:r>
              <a:rPr lang="ja-JP" altLang="en-US" b="0" i="0" dirty="0">
                <a:solidFill>
                  <a:srgbClr val="374151"/>
                </a:solidFill>
                <a:effectLst/>
                <a:latin typeface="Söhne"/>
              </a:rPr>
              <a:t>ペナルティー法</a:t>
            </a:r>
            <a:endParaRPr lang="en-US" altLang="ja-JP" b="0" i="0" dirty="0">
              <a:solidFill>
                <a:srgbClr val="374151"/>
              </a:solidFill>
              <a:effectLst/>
              <a:latin typeface="Söhne"/>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BFD94FD-1731-7BD4-C02A-880D1E0E32F0}"/>
                  </a:ext>
                </a:extLst>
              </p:cNvPr>
              <p:cNvSpPr txBox="1"/>
              <p:nvPr/>
            </p:nvSpPr>
            <p:spPr>
              <a:xfrm>
                <a:off x="600364" y="3827185"/>
                <a:ext cx="5113003" cy="1477328"/>
              </a:xfrm>
              <a:prstGeom prst="rect">
                <a:avLst/>
              </a:prstGeom>
              <a:noFill/>
            </p:spPr>
            <p:txBody>
              <a:bodyPr wrap="square">
                <a:spAutoFit/>
              </a:bodyPr>
              <a:lstStyle/>
              <a:p>
                <a:r>
                  <a:rPr lang="en-US" altLang="ja-JP" dirty="0"/>
                  <a:t>QUBO</a:t>
                </a:r>
                <a:r>
                  <a:rPr lang="ja-JP" altLang="en-US" dirty="0"/>
                  <a:t>の応用例：</a:t>
                </a:r>
                <a:endParaRPr lang="en-US" altLang="zh-CN" dirty="0"/>
              </a:p>
              <a:p>
                <a:pPr marL="285750" indent="-285750">
                  <a:buFont typeface="Arial" panose="020B0604020202020204" pitchFamily="34" charset="0"/>
                  <a:buChar char="•"/>
                </a:pPr>
                <a:r>
                  <a:rPr lang="zh-CN" altLang="en-US" dirty="0"/>
                  <a:t>社会ネットワークでのコミュニティ構造</a:t>
                </a:r>
                <a:endParaRPr lang="en-US" altLang="zh-CN" dirty="0"/>
              </a:p>
              <a:p>
                <a:pPr marL="285750" indent="-285750">
                  <a:buFont typeface="Arial" panose="020B0604020202020204" pitchFamily="34" charset="0"/>
                  <a:buChar char="•"/>
                </a:pPr>
                <a:r>
                  <a:rPr lang="zh-CN" altLang="en-US" dirty="0"/>
                  <a:t>ポートフォリオ最適化問題</a:t>
                </a:r>
                <a:endParaRPr lang="en-US" altLang="zh-CN" dirty="0"/>
              </a:p>
              <a:p>
                <a:pPr marL="285750" indent="-285750">
                  <a:buFont typeface="Arial" panose="020B0604020202020204" pitchFamily="34" charset="0"/>
                  <a:buChar char="•"/>
                </a:pPr>
                <a:r>
                  <a:rPr lang="ja-JP" altLang="en-US" dirty="0"/>
                  <a:t>素因数分解問題</a:t>
                </a:r>
                <a:endParaRPr lang="en-US" altLang="ja-JP" dirty="0"/>
              </a:p>
              <a:p>
                <a:r>
                  <a:rPr lang="en-US" altLang="zh-CN" dirty="0"/>
                  <a:t>	</a:t>
                </a:r>
                <a14:m>
                  <m:oMath xmlns:m="http://schemas.openxmlformats.org/officeDocument/2006/math">
                    <m:r>
                      <a:rPr lang="en-US" altLang="zh-CN" i="1" smtClean="0">
                        <a:latin typeface="Cambria Math" panose="02040503050406030204" pitchFamily="18" charset="0"/>
                      </a:rPr>
                      <m:t>⋮</m:t>
                    </m:r>
                  </m:oMath>
                </a14:m>
                <a:endParaRPr lang="zh-CN" altLang="en-US" dirty="0"/>
              </a:p>
            </p:txBody>
          </p:sp>
        </mc:Choice>
        <mc:Fallback xmlns="">
          <p:sp>
            <p:nvSpPr>
              <p:cNvPr id="13" name="文本框 12">
                <a:extLst>
                  <a:ext uri="{FF2B5EF4-FFF2-40B4-BE49-F238E27FC236}">
                    <a16:creationId xmlns:a16="http://schemas.microsoft.com/office/drawing/2014/main" id="{3BFD94FD-1731-7BD4-C02A-880D1E0E32F0}"/>
                  </a:ext>
                </a:extLst>
              </p:cNvPr>
              <p:cNvSpPr txBox="1">
                <a:spLocks noRot="1" noChangeAspect="1" noMove="1" noResize="1" noEditPoints="1" noAdjustHandles="1" noChangeArrowheads="1" noChangeShapeType="1" noTextEdit="1"/>
              </p:cNvSpPr>
              <p:nvPr/>
            </p:nvSpPr>
            <p:spPr>
              <a:xfrm>
                <a:off x="600364" y="3827185"/>
                <a:ext cx="5113003" cy="1477328"/>
              </a:xfrm>
              <a:prstGeom prst="rect">
                <a:avLst/>
              </a:prstGeom>
              <a:blipFill>
                <a:blip r:embed="rId3"/>
                <a:stretch>
                  <a:fillRect l="-954" t="-2479"/>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85959006-E0EE-D798-7860-749BC884B0BC}"/>
              </a:ext>
            </a:extLst>
          </p:cNvPr>
          <p:cNvSpPr txBox="1"/>
          <p:nvPr/>
        </p:nvSpPr>
        <p:spPr>
          <a:xfrm>
            <a:off x="11230520" y="4063865"/>
            <a:ext cx="587012" cy="307777"/>
          </a:xfrm>
          <a:prstGeom prst="rect">
            <a:avLst/>
          </a:prstGeom>
          <a:noFill/>
        </p:spPr>
        <p:txBody>
          <a:bodyPr wrap="square">
            <a:spAutoFit/>
          </a:bodyPr>
          <a:lstStyle/>
          <a:p>
            <a:r>
              <a:rPr lang="en-US" altLang="ja-JP" sz="1400" dirty="0"/>
              <a:t>…</a:t>
            </a:r>
            <a:endParaRPr lang="zh-CN" altLang="en-US" sz="14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79A4CE2-60C7-6D8C-3375-E73A9F9FC666}"/>
                  </a:ext>
                </a:extLst>
              </p:cNvPr>
              <p:cNvSpPr txBox="1"/>
              <p:nvPr/>
            </p:nvSpPr>
            <p:spPr>
              <a:xfrm>
                <a:off x="7140500" y="3827185"/>
                <a:ext cx="2751074" cy="1200329"/>
              </a:xfrm>
              <a:prstGeom prst="rect">
                <a:avLst/>
              </a:prstGeom>
              <a:noFill/>
            </p:spPr>
            <p:txBody>
              <a:bodyPr wrap="none" rtlCol="0">
                <a:spAutoFit/>
              </a:bodyPr>
              <a:lstStyle/>
              <a:p>
                <a:r>
                  <a:rPr lang="ja-JP" altLang="en-US" dirty="0"/>
                  <a:t>ソルバー：</a:t>
                </a:r>
                <a:endParaRPr lang="en-US" altLang="ja-JP" dirty="0"/>
              </a:p>
              <a:p>
                <a:pPr marL="285750" indent="-285750">
                  <a:buFont typeface="Arial" panose="020B0604020202020204" pitchFamily="34" charset="0"/>
                  <a:buChar char="•"/>
                </a:pPr>
                <a:r>
                  <a:rPr lang="ja-JP" altLang="en-US" dirty="0"/>
                  <a:t>富士通の</a:t>
                </a:r>
                <a:r>
                  <a:rPr lang="en-US" altLang="ja-JP" dirty="0"/>
                  <a:t>DA</a:t>
                </a:r>
                <a:r>
                  <a:rPr lang="ja-JP" altLang="en-US" dirty="0"/>
                  <a:t>　</a:t>
                </a:r>
                <a:endParaRPr lang="en-US" altLang="ja-JP" dirty="0"/>
              </a:p>
              <a:p>
                <a:pPr marL="285750" indent="-285750">
                  <a:buFont typeface="Arial" panose="020B0604020202020204" pitchFamily="34" charset="0"/>
                  <a:buChar char="•"/>
                </a:pPr>
                <a:r>
                  <a:rPr lang="en-US" altLang="ja-JP" dirty="0" err="1"/>
                  <a:t>Dwave</a:t>
                </a:r>
                <a:r>
                  <a:rPr lang="ja-JP" altLang="en-US" dirty="0"/>
                  <a:t>の量子アニーラ</a:t>
                </a:r>
                <a:endParaRPr lang="en-US" altLang="ja-JP"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579A4CE2-60C7-6D8C-3375-E73A9F9FC666}"/>
                  </a:ext>
                </a:extLst>
              </p:cNvPr>
              <p:cNvSpPr txBox="1">
                <a:spLocks noRot="1" noChangeAspect="1" noMove="1" noResize="1" noEditPoints="1" noAdjustHandles="1" noChangeArrowheads="1" noChangeShapeType="1" noTextEdit="1"/>
              </p:cNvSpPr>
              <p:nvPr/>
            </p:nvSpPr>
            <p:spPr>
              <a:xfrm>
                <a:off x="7140500" y="3827185"/>
                <a:ext cx="2751074" cy="1200329"/>
              </a:xfrm>
              <a:prstGeom prst="rect">
                <a:avLst/>
              </a:prstGeom>
              <a:blipFill>
                <a:blip r:embed="rId4"/>
                <a:stretch>
                  <a:fillRect l="-1770" t="-2538" r="-154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0725F23-7CB5-0AFB-827A-B1293EE80DA9}"/>
              </a:ext>
            </a:extLst>
          </p:cNvPr>
          <p:cNvSpPr txBox="1"/>
          <p:nvPr/>
        </p:nvSpPr>
        <p:spPr>
          <a:xfrm>
            <a:off x="577147" y="5702698"/>
            <a:ext cx="6720109" cy="369332"/>
          </a:xfrm>
          <a:prstGeom prst="rect">
            <a:avLst/>
          </a:prstGeom>
          <a:noFill/>
        </p:spPr>
        <p:txBody>
          <a:bodyPr wrap="none" rtlCol="0">
            <a:spAutoFit/>
          </a:bodyPr>
          <a:lstStyle/>
          <a:p>
            <a:r>
              <a:rPr lang="en-US" altLang="zh-CN" dirty="0"/>
              <a:t>TSP</a:t>
            </a:r>
            <a:r>
              <a:rPr lang="ja-JP" altLang="en-US" dirty="0"/>
              <a:t>問題を例として</a:t>
            </a:r>
            <a:r>
              <a:rPr lang="en-US" altLang="ja-JP" dirty="0"/>
              <a:t>CCO</a:t>
            </a:r>
            <a:r>
              <a:rPr lang="ja-JP" altLang="en-US" dirty="0"/>
              <a:t>から</a:t>
            </a:r>
            <a:r>
              <a:rPr lang="en-US" altLang="ja-JP" dirty="0"/>
              <a:t>QUBO</a:t>
            </a:r>
            <a:r>
              <a:rPr lang="ja-JP" altLang="en-US" dirty="0"/>
              <a:t>へ変換する流れを紹介する</a:t>
            </a:r>
            <a:endParaRPr lang="zh-CN" altLang="en-US" dirty="0"/>
          </a:p>
        </p:txBody>
      </p:sp>
    </p:spTree>
    <p:extLst>
      <p:ext uri="{BB962C8B-B14F-4D97-AF65-F5344CB8AC3E}">
        <p14:creationId xmlns:p14="http://schemas.microsoft.com/office/powerpoint/2010/main" val="115050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6" y="121197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438845"/>
            <a:ext cx="10532995" cy="598978"/>
          </a:xfrm>
        </p:spPr>
        <p:txBody>
          <a:bodyPr>
            <a:normAutofit fontScale="90000"/>
          </a:bodyPr>
          <a:lstStyle/>
          <a:p>
            <a:r>
              <a:rPr kumimoji="1" lang="en-US" altLang="zh-CN" b="1" dirty="0"/>
              <a:t>INTRODUCTION</a:t>
            </a:r>
            <a:endParaRPr kumimoji="1" lang="ja-JP" altLang="en-US" b="1" dirty="0"/>
          </a:p>
        </p:txBody>
      </p:sp>
      <p:grpSp>
        <p:nvGrpSpPr>
          <p:cNvPr id="9" name="组合 8">
            <a:extLst>
              <a:ext uri="{FF2B5EF4-FFF2-40B4-BE49-F238E27FC236}">
                <a16:creationId xmlns:a16="http://schemas.microsoft.com/office/drawing/2014/main" id="{9824EF44-A213-FBD4-0772-CE173D8D6B4B}"/>
              </a:ext>
            </a:extLst>
          </p:cNvPr>
          <p:cNvGrpSpPr/>
          <p:nvPr/>
        </p:nvGrpSpPr>
        <p:grpSpPr>
          <a:xfrm>
            <a:off x="860119" y="2418389"/>
            <a:ext cx="4455046" cy="4000766"/>
            <a:chOff x="1733105" y="3429000"/>
            <a:chExt cx="3296094" cy="2798673"/>
          </a:xfrm>
        </p:grpSpPr>
        <p:sp>
          <p:nvSpPr>
            <p:cNvPr id="2" name="椭圆 1">
              <a:extLst>
                <a:ext uri="{FF2B5EF4-FFF2-40B4-BE49-F238E27FC236}">
                  <a16:creationId xmlns:a16="http://schemas.microsoft.com/office/drawing/2014/main" id="{4A9290EE-D243-773A-05BE-EBEA5A64DC5D}"/>
                </a:ext>
              </a:extLst>
            </p:cNvPr>
            <p:cNvSpPr/>
            <p:nvPr/>
          </p:nvSpPr>
          <p:spPr>
            <a:xfrm>
              <a:off x="1733105"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 name="椭圆 2">
              <a:extLst>
                <a:ext uri="{FF2B5EF4-FFF2-40B4-BE49-F238E27FC236}">
                  <a16:creationId xmlns:a16="http://schemas.microsoft.com/office/drawing/2014/main" id="{A103AB0F-AA8D-CC72-C17D-7CFCFAE5C67D}"/>
                </a:ext>
              </a:extLst>
            </p:cNvPr>
            <p:cNvSpPr/>
            <p:nvPr/>
          </p:nvSpPr>
          <p:spPr>
            <a:xfrm>
              <a:off x="173310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 name="椭圆 4">
              <a:extLst>
                <a:ext uri="{FF2B5EF4-FFF2-40B4-BE49-F238E27FC236}">
                  <a16:creationId xmlns:a16="http://schemas.microsoft.com/office/drawing/2014/main" id="{C8DAC909-73F6-E58B-847E-F44C812CDC47}"/>
                </a:ext>
              </a:extLst>
            </p:cNvPr>
            <p:cNvSpPr/>
            <p:nvPr/>
          </p:nvSpPr>
          <p:spPr>
            <a:xfrm>
              <a:off x="406163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 name="椭圆 7">
              <a:extLst>
                <a:ext uri="{FF2B5EF4-FFF2-40B4-BE49-F238E27FC236}">
                  <a16:creationId xmlns:a16="http://schemas.microsoft.com/office/drawing/2014/main" id="{27B35242-FECE-DD3B-805C-CEE9E49972EF}"/>
                </a:ext>
              </a:extLst>
            </p:cNvPr>
            <p:cNvSpPr/>
            <p:nvPr/>
          </p:nvSpPr>
          <p:spPr>
            <a:xfrm>
              <a:off x="4061636"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cxnSp>
        <p:nvCxnSpPr>
          <p:cNvPr id="11" name="直接连接符 10">
            <a:extLst>
              <a:ext uri="{FF2B5EF4-FFF2-40B4-BE49-F238E27FC236}">
                <a16:creationId xmlns:a16="http://schemas.microsoft.com/office/drawing/2014/main" id="{D7F6D713-8DE3-F4E8-803E-4371C0F1C991}"/>
              </a:ext>
            </a:extLst>
          </p:cNvPr>
          <p:cNvCxnSpPr>
            <a:stCxn id="2" idx="6"/>
            <a:endCxn id="8" idx="2"/>
          </p:cNvCxnSpPr>
          <p:nvPr/>
        </p:nvCxnSpPr>
        <p:spPr>
          <a:xfrm>
            <a:off x="2167890" y="3109966"/>
            <a:ext cx="183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738C55-2BD9-B267-DCFB-310D3F5FCAA1}"/>
              </a:ext>
            </a:extLst>
          </p:cNvPr>
          <p:cNvCxnSpPr>
            <a:stCxn id="2" idx="4"/>
            <a:endCxn id="3" idx="0"/>
          </p:cNvCxnSpPr>
          <p:nvPr/>
        </p:nvCxnSpPr>
        <p:spPr>
          <a:xfrm>
            <a:off x="1514005" y="3801542"/>
            <a:ext cx="1"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0CC313C-7C99-A88C-F2D6-7F634227B460}"/>
              </a:ext>
            </a:extLst>
          </p:cNvPr>
          <p:cNvCxnSpPr>
            <a:stCxn id="3" idx="6"/>
            <a:endCxn id="5" idx="2"/>
          </p:cNvCxnSpPr>
          <p:nvPr/>
        </p:nvCxnSpPr>
        <p:spPr>
          <a:xfrm>
            <a:off x="2167891" y="5727579"/>
            <a:ext cx="183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C3C4C95-CDC3-C2BF-602D-43C650031A40}"/>
              </a:ext>
            </a:extLst>
          </p:cNvPr>
          <p:cNvCxnSpPr>
            <a:stCxn id="5" idx="0"/>
            <a:endCxn id="8" idx="4"/>
          </p:cNvCxnSpPr>
          <p:nvPr/>
        </p:nvCxnSpPr>
        <p:spPr>
          <a:xfrm flipV="1">
            <a:off x="4661280" y="3801542"/>
            <a:ext cx="0"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0471174-281C-6930-95F7-78BACEF01F67}"/>
              </a:ext>
            </a:extLst>
          </p:cNvPr>
          <p:cNvCxnSpPr>
            <a:stCxn id="8" idx="3"/>
            <a:endCxn id="3" idx="7"/>
          </p:cNvCxnSpPr>
          <p:nvPr/>
        </p:nvCxnSpPr>
        <p:spPr>
          <a:xfrm flipH="1">
            <a:off x="1976372" y="3598984"/>
            <a:ext cx="2222541" cy="163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DE537E1-2272-20CC-29A6-F1562ED4C99D}"/>
              </a:ext>
            </a:extLst>
          </p:cNvPr>
          <p:cNvCxnSpPr>
            <a:stCxn id="2" idx="5"/>
            <a:endCxn id="5" idx="1"/>
          </p:cNvCxnSpPr>
          <p:nvPr/>
        </p:nvCxnSpPr>
        <p:spPr>
          <a:xfrm>
            <a:off x="1976371" y="3598984"/>
            <a:ext cx="2222542" cy="16395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863A546-7D5A-002F-C534-AAA75E75084B}"/>
              </a:ext>
            </a:extLst>
          </p:cNvPr>
          <p:cNvSpPr txBox="1"/>
          <p:nvPr/>
        </p:nvSpPr>
        <p:spPr>
          <a:xfrm>
            <a:off x="2934395" y="2740633"/>
            <a:ext cx="306494" cy="369332"/>
          </a:xfrm>
          <a:prstGeom prst="rect">
            <a:avLst/>
          </a:prstGeom>
          <a:noFill/>
        </p:spPr>
        <p:txBody>
          <a:bodyPr wrap="none" rtlCol="0">
            <a:spAutoFit/>
          </a:bodyPr>
          <a:lstStyle/>
          <a:p>
            <a:r>
              <a:rPr lang="en-US" altLang="zh-CN" dirty="0"/>
              <a:t>1</a:t>
            </a:r>
            <a:endParaRPr lang="zh-CN" altLang="en-US" dirty="0"/>
          </a:p>
        </p:txBody>
      </p:sp>
      <p:sp>
        <p:nvSpPr>
          <p:cNvPr id="26" name="文本框 25">
            <a:extLst>
              <a:ext uri="{FF2B5EF4-FFF2-40B4-BE49-F238E27FC236}">
                <a16:creationId xmlns:a16="http://schemas.microsoft.com/office/drawing/2014/main" id="{B4066B44-CDAC-6410-11DC-B217ACC1F4D3}"/>
              </a:ext>
            </a:extLst>
          </p:cNvPr>
          <p:cNvSpPr txBox="1"/>
          <p:nvPr/>
        </p:nvSpPr>
        <p:spPr>
          <a:xfrm>
            <a:off x="1251886" y="4147676"/>
            <a:ext cx="306494" cy="369332"/>
          </a:xfrm>
          <a:prstGeom prst="rect">
            <a:avLst/>
          </a:prstGeom>
          <a:noFill/>
        </p:spPr>
        <p:txBody>
          <a:bodyPr wrap="none" rtlCol="0">
            <a:spAutoFit/>
          </a:bodyPr>
          <a:lstStyle/>
          <a:p>
            <a:r>
              <a:rPr lang="en-US" altLang="zh-CN" dirty="0"/>
              <a:t>4</a:t>
            </a:r>
            <a:endParaRPr lang="zh-CN" altLang="en-US" dirty="0"/>
          </a:p>
        </p:txBody>
      </p:sp>
      <p:sp>
        <p:nvSpPr>
          <p:cNvPr id="27" name="文本框 26">
            <a:extLst>
              <a:ext uri="{FF2B5EF4-FFF2-40B4-BE49-F238E27FC236}">
                <a16:creationId xmlns:a16="http://schemas.microsoft.com/office/drawing/2014/main" id="{5FB6CF96-4C86-9B29-EFDF-A3DE54C27FF3}"/>
              </a:ext>
            </a:extLst>
          </p:cNvPr>
          <p:cNvSpPr txBox="1"/>
          <p:nvPr/>
        </p:nvSpPr>
        <p:spPr>
          <a:xfrm>
            <a:off x="2934395" y="5727577"/>
            <a:ext cx="306494" cy="369332"/>
          </a:xfrm>
          <a:prstGeom prst="rect">
            <a:avLst/>
          </a:prstGeom>
          <a:noFill/>
        </p:spPr>
        <p:txBody>
          <a:bodyPr wrap="non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id="{27F20A71-4A71-5E5E-71B2-87B5345630AA}"/>
              </a:ext>
            </a:extLst>
          </p:cNvPr>
          <p:cNvSpPr txBox="1"/>
          <p:nvPr/>
        </p:nvSpPr>
        <p:spPr>
          <a:xfrm>
            <a:off x="4680694" y="4234106"/>
            <a:ext cx="306494"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809DD4D5-915C-1020-EFC5-CB47D969131A}"/>
              </a:ext>
            </a:extLst>
          </p:cNvPr>
          <p:cNvSpPr txBox="1"/>
          <p:nvPr/>
        </p:nvSpPr>
        <p:spPr>
          <a:xfrm>
            <a:off x="3547653" y="3515865"/>
            <a:ext cx="306494" cy="369332"/>
          </a:xfrm>
          <a:prstGeom prst="rect">
            <a:avLst/>
          </a:prstGeom>
          <a:noFill/>
        </p:spPr>
        <p:txBody>
          <a:bodyPr wrap="none" rtlCol="0">
            <a:spAutoFit/>
          </a:bodyPr>
          <a:lstStyle/>
          <a:p>
            <a:r>
              <a:rPr lang="en-US" altLang="zh-CN" dirty="0"/>
              <a:t>5</a:t>
            </a:r>
            <a:endParaRPr lang="zh-CN" altLang="en-US" dirty="0"/>
          </a:p>
        </p:txBody>
      </p:sp>
      <p:sp>
        <p:nvSpPr>
          <p:cNvPr id="30" name="文本框 29">
            <a:extLst>
              <a:ext uri="{FF2B5EF4-FFF2-40B4-BE49-F238E27FC236}">
                <a16:creationId xmlns:a16="http://schemas.microsoft.com/office/drawing/2014/main" id="{FFB07188-B551-30B3-3FE3-C140AF303103}"/>
              </a:ext>
            </a:extLst>
          </p:cNvPr>
          <p:cNvSpPr txBox="1"/>
          <p:nvPr/>
        </p:nvSpPr>
        <p:spPr>
          <a:xfrm>
            <a:off x="3529000" y="4851336"/>
            <a:ext cx="306494" cy="369332"/>
          </a:xfrm>
          <a:prstGeom prst="rect">
            <a:avLst/>
          </a:prstGeom>
          <a:noFill/>
        </p:spPr>
        <p:txBody>
          <a:bodyPr wrap="none" rtlCol="0">
            <a:spAutoFit/>
          </a:bodyPr>
          <a:lstStyle/>
          <a:p>
            <a:r>
              <a:rPr lang="en-US" altLang="zh-CN" dirty="0"/>
              <a:t>6</a:t>
            </a:r>
            <a:endParaRPr lang="zh-CN" altLang="en-US" dirty="0"/>
          </a:p>
        </p:txBody>
      </p:sp>
      <p:sp>
        <p:nvSpPr>
          <p:cNvPr id="31" name="文本框 30">
            <a:extLst>
              <a:ext uri="{FF2B5EF4-FFF2-40B4-BE49-F238E27FC236}">
                <a16:creationId xmlns:a16="http://schemas.microsoft.com/office/drawing/2014/main" id="{5418F674-DF15-6239-B283-0C69E86528E4}"/>
              </a:ext>
            </a:extLst>
          </p:cNvPr>
          <p:cNvSpPr txBox="1"/>
          <p:nvPr/>
        </p:nvSpPr>
        <p:spPr>
          <a:xfrm>
            <a:off x="6686765" y="2418389"/>
            <a:ext cx="4108817" cy="2862322"/>
          </a:xfrm>
          <a:prstGeom prst="rect">
            <a:avLst/>
          </a:prstGeom>
          <a:noFill/>
        </p:spPr>
        <p:txBody>
          <a:bodyPr wrap="none" rtlCol="0">
            <a:spAutoFit/>
          </a:bodyPr>
          <a:lstStyle/>
          <a:p>
            <a:r>
              <a:rPr lang="ja-JP" altLang="en-US" dirty="0"/>
              <a:t>ある経路を探して</a:t>
            </a:r>
            <a:endParaRPr lang="en-US" altLang="ja-JP" dirty="0"/>
          </a:p>
          <a:p>
            <a:endParaRPr lang="en-US" altLang="zh-CN" dirty="0"/>
          </a:p>
          <a:p>
            <a:r>
              <a:rPr lang="ja-JP" altLang="en-US" dirty="0"/>
              <a:t>その経路は全ての町を</a:t>
            </a:r>
            <a:r>
              <a:rPr lang="ja-JP" altLang="en-US" b="1" dirty="0"/>
              <a:t>一度だけ</a:t>
            </a:r>
            <a:r>
              <a:rPr lang="ja-JP" altLang="en-US" dirty="0"/>
              <a:t>回って</a:t>
            </a:r>
            <a:endParaRPr lang="en-US" altLang="ja-JP" dirty="0"/>
          </a:p>
          <a:p>
            <a:r>
              <a:rPr lang="ja-JP" altLang="en-US" dirty="0"/>
              <a:t>最後は出発点に戻る</a:t>
            </a:r>
            <a:endParaRPr lang="en-US" altLang="ja-JP" dirty="0"/>
          </a:p>
          <a:p>
            <a:endParaRPr lang="en-US" altLang="zh-CN" dirty="0"/>
          </a:p>
          <a:p>
            <a:endParaRPr lang="en-US" altLang="zh-CN" dirty="0"/>
          </a:p>
          <a:p>
            <a:r>
              <a:rPr lang="ja-JP" altLang="en-US" dirty="0"/>
              <a:t>経路の距離を最小化する問題である</a:t>
            </a:r>
            <a:endParaRPr lang="en-US" altLang="zh-CN" dirty="0"/>
          </a:p>
          <a:p>
            <a:endParaRPr lang="en-US" altLang="zh-CN" dirty="0"/>
          </a:p>
          <a:p>
            <a:r>
              <a:rPr lang="ja-JP" altLang="en-US" dirty="0"/>
              <a:t>最短経路は</a:t>
            </a:r>
            <a:endParaRPr lang="en-US" altLang="ja-JP" dirty="0"/>
          </a:p>
          <a:p>
            <a:r>
              <a:rPr lang="en-US" altLang="zh-CN" dirty="0"/>
              <a:t>1-2-3-4-1</a:t>
            </a:r>
            <a:endParaRPr lang="zh-CN" altLang="en-US" dirty="0"/>
          </a:p>
        </p:txBody>
      </p:sp>
      <p:sp>
        <p:nvSpPr>
          <p:cNvPr id="7" name="文本框 6">
            <a:extLst>
              <a:ext uri="{FF2B5EF4-FFF2-40B4-BE49-F238E27FC236}">
                <a16:creationId xmlns:a16="http://schemas.microsoft.com/office/drawing/2014/main" id="{C9426D75-2726-8A39-B5C9-7A20AAEF2E89}"/>
              </a:ext>
            </a:extLst>
          </p:cNvPr>
          <p:cNvSpPr txBox="1"/>
          <p:nvPr/>
        </p:nvSpPr>
        <p:spPr>
          <a:xfrm>
            <a:off x="600365" y="1524000"/>
            <a:ext cx="1242648" cy="369332"/>
          </a:xfrm>
          <a:prstGeom prst="rect">
            <a:avLst/>
          </a:prstGeom>
          <a:noFill/>
        </p:spPr>
        <p:txBody>
          <a:bodyPr wrap="none" rtlCol="0">
            <a:spAutoFit/>
          </a:bodyPr>
          <a:lstStyle/>
          <a:p>
            <a:r>
              <a:rPr lang="en-US" altLang="zh-CN" dirty="0">
                <a:latin typeface="Söhne"/>
              </a:rPr>
              <a:t>TSP</a:t>
            </a:r>
            <a:r>
              <a:rPr lang="ja-JP" altLang="en-US" dirty="0"/>
              <a:t>問題：</a:t>
            </a:r>
            <a:endParaRPr lang="zh-CN" altLang="en-US" dirty="0"/>
          </a:p>
        </p:txBody>
      </p:sp>
    </p:spTree>
    <p:extLst>
      <p:ext uri="{BB962C8B-B14F-4D97-AF65-F5344CB8AC3E}">
        <p14:creationId xmlns:p14="http://schemas.microsoft.com/office/powerpoint/2010/main" val="246617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94095" y="1363836"/>
            <a:ext cx="6210959" cy="1077218"/>
          </a:xfrm>
          <a:prstGeom prst="rect">
            <a:avLst/>
          </a:prstGeom>
          <a:noFill/>
        </p:spPr>
        <p:txBody>
          <a:bodyPr wrap="square">
            <a:spAutoFit/>
          </a:bodyPr>
          <a:lstStyle/>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94095" y="2851845"/>
                <a:ext cx="6097022" cy="3286412"/>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sub>
                    </m:sSub>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94095" y="2851845"/>
                <a:ext cx="6097022" cy="3286412"/>
              </a:xfrm>
              <a:prstGeom prst="rect">
                <a:avLst/>
              </a:prstGeom>
              <a:blipFill>
                <a:blip r:embed="rId2"/>
                <a:stretch>
                  <a:fillRect l="-600" t="-557"/>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033061CB-399B-B72C-CB6F-6CA7B67BD9A7}"/>
              </a:ext>
            </a:extLst>
          </p:cNvPr>
          <p:cNvGrpSpPr/>
          <p:nvPr/>
        </p:nvGrpSpPr>
        <p:grpSpPr>
          <a:xfrm>
            <a:off x="7733557" y="4214187"/>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761AD7A-084C-F553-7494-B4078B53293B}"/>
                  </a:ext>
                </a:extLst>
              </p:cNvPr>
              <p:cNvSpPr txBox="1"/>
              <p:nvPr/>
            </p:nvSpPr>
            <p:spPr>
              <a:xfrm>
                <a:off x="6286500" y="2113053"/>
                <a:ext cx="6096000" cy="1477584"/>
              </a:xfrm>
              <a:prstGeom prst="rect">
                <a:avLst/>
              </a:prstGeom>
              <a:noFill/>
            </p:spPr>
            <p:txBody>
              <a:bodyPr wrap="square">
                <a:spAutoFit/>
              </a:bodyPr>
              <a:lstStyle/>
              <a:p>
                <a:r>
                  <a:rPr lang="ja-JP" altLang="en-US" sz="1800" dirty="0"/>
                  <a:t>目的関数：</a:t>
                </a:r>
                <a:endParaRPr lang="en-US" altLang="ja-JP" sz="1800" dirty="0"/>
              </a:p>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e>
                                      </m:d>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800" dirty="0"/>
              </a:p>
              <a:p>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oMath>
                </a14:m>
                <a:r>
                  <a:rPr lang="ja-JP" altLang="en-US" sz="1800" b="0" dirty="0"/>
                  <a:t>：町</a:t>
                </a:r>
                <a14:m>
                  <m:oMath xmlns:m="http://schemas.openxmlformats.org/officeDocument/2006/math">
                    <m:r>
                      <a:rPr lang="en-US" altLang="ja-JP" sz="1800" b="0" i="1" smtClean="0">
                        <a:latin typeface="Cambria Math" panose="02040503050406030204" pitchFamily="18" charset="0"/>
                      </a:rPr>
                      <m:t>𝑖</m:t>
                    </m:r>
                  </m:oMath>
                </a14:m>
                <a:r>
                  <a:rPr lang="ja-JP" altLang="en-US" sz="1800" b="0" dirty="0"/>
                  <a:t>と町</a:t>
                </a:r>
                <a14:m>
                  <m:oMath xmlns:m="http://schemas.openxmlformats.org/officeDocument/2006/math">
                    <m:r>
                      <a:rPr lang="en-US" altLang="ja-JP" sz="1800" b="0" i="1" smtClean="0">
                        <a:latin typeface="Cambria Math" panose="02040503050406030204" pitchFamily="18" charset="0"/>
                      </a:rPr>
                      <m:t>𝑗</m:t>
                    </m:r>
                  </m:oMath>
                </a14:m>
                <a:r>
                  <a:rPr lang="ja-JP" altLang="en-US" sz="1800" b="0" dirty="0"/>
                  <a:t>の距離</a:t>
                </a:r>
                <a:endParaRPr lang="en-US" altLang="zh-CN" sz="1800" b="0" dirty="0"/>
              </a:p>
            </p:txBody>
          </p:sp>
        </mc:Choice>
        <mc:Fallback xmlns="">
          <p:sp>
            <p:nvSpPr>
              <p:cNvPr id="7" name="文本框 6">
                <a:extLst>
                  <a:ext uri="{FF2B5EF4-FFF2-40B4-BE49-F238E27FC236}">
                    <a16:creationId xmlns:a16="http://schemas.microsoft.com/office/drawing/2014/main" id="{8761AD7A-084C-F553-7494-B4078B53293B}"/>
                  </a:ext>
                </a:extLst>
              </p:cNvPr>
              <p:cNvSpPr txBox="1">
                <a:spLocks noRot="1" noChangeAspect="1" noMove="1" noResize="1" noEditPoints="1" noAdjustHandles="1" noChangeArrowheads="1" noChangeShapeType="1" noTextEdit="1"/>
              </p:cNvSpPr>
              <p:nvPr/>
            </p:nvSpPr>
            <p:spPr>
              <a:xfrm>
                <a:off x="6286500" y="2113053"/>
                <a:ext cx="6096000" cy="1477584"/>
              </a:xfrm>
              <a:prstGeom prst="rect">
                <a:avLst/>
              </a:prstGeom>
              <a:blipFill>
                <a:blip r:embed="rId9"/>
                <a:stretch>
                  <a:fillRect l="-800" t="-2066" b="-4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03600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11312</TotalTime>
  <Words>5594</Words>
  <Application>Microsoft Office PowerPoint</Application>
  <PresentationFormat>宽屏</PresentationFormat>
  <Paragraphs>975</Paragraphs>
  <Slides>45</Slides>
  <Notes>21</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45</vt:i4>
      </vt:variant>
    </vt:vector>
  </HeadingPairs>
  <TitlesOfParts>
    <vt:vector size="58" baseType="lpstr">
      <vt:lpstr>HelveticaNeueLTStd-LtIt</vt:lpstr>
      <vt:lpstr>LinLibertineT</vt:lpstr>
      <vt:lpstr>LinLibertineTI</vt:lpstr>
      <vt:lpstr>Söhne</vt:lpstr>
      <vt:lpstr>YakuHanJPs</vt:lpstr>
      <vt:lpstr>等线</vt:lpstr>
      <vt:lpstr>等线 Light</vt:lpstr>
      <vt:lpstr>Arial</vt:lpstr>
      <vt:lpstr>Arial</vt:lpstr>
      <vt:lpstr>Cambria Math</vt:lpstr>
      <vt:lpstr>Times New Roman</vt:lpstr>
      <vt:lpstr>Wingdings</vt:lpstr>
      <vt:lpstr>Office 主题​​</vt:lpstr>
      <vt:lpstr>Exact and Sequential Penalty Weights in Quadratic Unconstrained Binary Optimisation with a Digital Annealer </vt:lpstr>
      <vt:lpstr>もくじ</vt:lpstr>
      <vt:lpstr>もくじ</vt:lpstr>
      <vt:lpstr>ABSTRACT</vt:lpstr>
      <vt:lpstr>もくじ</vt:lpstr>
      <vt:lpstr>INTRODUCTION</vt:lpstr>
      <vt:lpstr>PowerPoint 演示文稿</vt:lpstr>
      <vt:lpstr>INTRODUCTION</vt:lpstr>
      <vt:lpstr>PowerPoint 演示文稿</vt:lpstr>
      <vt:lpstr>PowerPoint 演示文稿</vt:lpstr>
      <vt:lpstr>INTRODUCTION</vt:lpstr>
      <vt:lpstr>INTRODUCTION</vt:lpstr>
      <vt:lpstr>INTRODUCTION</vt:lpstr>
      <vt:lpstr>INTRODUCTION</vt:lpstr>
      <vt:lpstr>INTRODUCTION</vt:lpstr>
      <vt:lpstr>もくじ</vt:lpstr>
      <vt:lpstr>PRELIMINARIES</vt:lpstr>
      <vt:lpstr>Overview of the Digital Annealer</vt:lpstr>
      <vt:lpstr>もくじ</vt:lpstr>
      <vt:lpstr>EXACT PENALTY METHODS</vt:lpstr>
      <vt:lpstr>Sum of Coefficients Absolute Values</vt:lpstr>
      <vt:lpstr>Posiform-negaform</vt:lpstr>
      <vt:lpstr>Verma-Lewis</vt:lpstr>
      <vt:lpstr>Verma-Lewis</vt:lpstr>
      <vt:lpstr>もくじ</vt:lpstr>
      <vt:lpstr>SEQUENTIAL PENALTY METHODS</vt:lpstr>
      <vt:lpstr>Sequential Penalty Method</vt:lpstr>
      <vt:lpstr>Scaled-sequential Penalty Method</vt:lpstr>
      <vt:lpstr>Binary Search Penalty Method</vt:lpstr>
      <vt:lpstr>もくじ</vt:lpstr>
      <vt:lpstr>Minimum Cut Problem</vt:lpstr>
      <vt:lpstr>Minimum Cut Problem</vt:lpstr>
      <vt:lpstr>Multi-dimensional 0-1 Knapsack Problem(MKP)</vt:lpstr>
      <vt:lpstr>Multi-dimensional 0-1 Knapsack Problem(MKP)</vt:lpstr>
      <vt:lpstr>もくじ</vt:lpstr>
      <vt:lpstr>EXPERIMENTAL SETTINGS</vt:lpstr>
      <vt:lpstr>もくじ</vt:lpstr>
      <vt:lpstr>RESULTS</vt:lpstr>
      <vt:lpstr>RESULTS</vt:lpstr>
      <vt:lpstr>RESULTS</vt:lpstr>
      <vt:lpstr>RESULTS</vt:lpstr>
      <vt:lpstr>RESULTS</vt:lpstr>
      <vt:lpstr>もくじ</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崇玖 刘</cp:lastModifiedBy>
  <cp:revision>439</cp:revision>
  <dcterms:created xsi:type="dcterms:W3CDTF">2023-04-18T06:26:34Z</dcterms:created>
  <dcterms:modified xsi:type="dcterms:W3CDTF">2024-10-19T11:01:56Z</dcterms:modified>
</cp:coreProperties>
</file>