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6"/>
  </p:normalViewPr>
  <p:slideViewPr>
    <p:cSldViewPr snapToGrid="0" snapToObjects="1">
      <p:cViewPr varScale="1">
        <p:scale>
          <a:sx n="88" d="100"/>
          <a:sy n="88" d="100"/>
        </p:scale>
        <p:origin x="184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Monday, March 29,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31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Monday, March 29,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12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Monday, March 29,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91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Monday, March 29,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313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Monday, March 29,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695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Monday, March 29,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749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Monday, March 29,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788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Monday, March 29,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096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Monday, March 29,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454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Monday, March 29,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327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Monday, March 29,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818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Monday, March 29, 2021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579332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1A132FCB-B5B4-417C-9E11-9813E11046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F7614F1-58A8-4F51-BE9E-460C2D12B5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88577" y="1839884"/>
            <a:ext cx="8203421" cy="5017687"/>
          </a:xfrm>
          <a:prstGeom prst="rect">
            <a:avLst/>
          </a:prstGeom>
          <a:gradFill>
            <a:gsLst>
              <a:gs pos="0">
                <a:schemeClr val="accent5">
                  <a:alpha val="92000"/>
                </a:schemeClr>
              </a:gs>
              <a:gs pos="100000">
                <a:schemeClr val="accent2"/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A949972-ABE9-4305-8999-ABC76BCAA0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0"/>
            <a:ext cx="8157458" cy="6858000"/>
          </a:xfrm>
          <a:prstGeom prst="rect">
            <a:avLst/>
          </a:prstGeom>
          <a:gradFill>
            <a:gsLst>
              <a:gs pos="0">
                <a:schemeClr val="accent5">
                  <a:alpha val="3000"/>
                </a:schemeClr>
              </a:gs>
              <a:gs pos="100000">
                <a:schemeClr val="accent6">
                  <a:lumMod val="7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Diagnose Misdiagnosis | The Hospitalist">
            <a:extLst>
              <a:ext uri="{FF2B5EF4-FFF2-40B4-BE49-F238E27FC236}">
                <a16:creationId xmlns:a16="http://schemas.microsoft.com/office/drawing/2014/main" id="{1D8E8A1F-4349-2D4B-A925-EFFAD9E333F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52" r="-2" b="18403"/>
          <a:stretch/>
        </p:blipFill>
        <p:spPr bwMode="auto">
          <a:xfrm>
            <a:off x="457200" y="457200"/>
            <a:ext cx="11277600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5705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5">
                  <a:alpha val="35000"/>
                </a:schemeClr>
              </a:gs>
              <a:gs pos="100000">
                <a:schemeClr val="accent6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bstract nylon string background">
            <a:extLst>
              <a:ext uri="{FF2B5EF4-FFF2-40B4-BE49-F238E27FC236}">
                <a16:creationId xmlns:a16="http://schemas.microsoft.com/office/drawing/2014/main" id="{743245CA-D9ED-4B37-9C89-22DEEE8B24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008" r="18961" b="1"/>
          <a:stretch/>
        </p:blipFill>
        <p:spPr>
          <a:xfrm>
            <a:off x="4038599" y="10"/>
            <a:ext cx="8160026" cy="6875809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540E98-9EFD-0C41-A1CA-88A6954CF8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27981" y="2903672"/>
            <a:ext cx="4163482" cy="3531403"/>
          </a:xfrm>
        </p:spPr>
        <p:txBody>
          <a:bodyPr anchor="t">
            <a:normAutofit/>
          </a:bodyPr>
          <a:lstStyle/>
          <a:p>
            <a:pPr algn="r"/>
            <a:r>
              <a:rPr lang="en-US" sz="2800" dirty="0">
                <a:solidFill>
                  <a:schemeClr val="bg1"/>
                </a:solidFill>
              </a:rPr>
              <a:t>The need for artificial intelligence in healthcare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F41F23-4E92-634D-B221-DE82E12C63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2026" y="525970"/>
            <a:ext cx="2937753" cy="1600225"/>
          </a:xfrm>
        </p:spPr>
        <p:txBody>
          <a:bodyPr anchor="b">
            <a:normAutofit/>
          </a:bodyPr>
          <a:lstStyle/>
          <a:p>
            <a:pPr algn="r"/>
            <a:r>
              <a:rPr lang="en-US" sz="1200" dirty="0">
                <a:solidFill>
                  <a:schemeClr val="bg1"/>
                </a:solidFill>
              </a:rPr>
              <a:t>Speech by</a:t>
            </a:r>
          </a:p>
          <a:p>
            <a:pPr algn="r"/>
            <a:r>
              <a:rPr lang="en-US" sz="1200" dirty="0">
                <a:solidFill>
                  <a:schemeClr val="bg1"/>
                </a:solidFill>
              </a:rPr>
              <a:t> Alec meyer</a:t>
            </a:r>
          </a:p>
        </p:txBody>
      </p:sp>
    </p:spTree>
    <p:extLst>
      <p:ext uri="{BB962C8B-B14F-4D97-AF65-F5344CB8AC3E}">
        <p14:creationId xmlns:p14="http://schemas.microsoft.com/office/powerpoint/2010/main" val="879475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E3CBB9B1-7B7D-4BA1-A1AF-572168B39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EC05BB-B74F-8342-BAEF-EF8403D09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3898" y="35505"/>
            <a:ext cx="3619500" cy="1727643"/>
          </a:xfrm>
        </p:spPr>
        <p:txBody>
          <a:bodyPr anchor="b">
            <a:normAutofit/>
          </a:bodyPr>
          <a:lstStyle/>
          <a:p>
            <a:r>
              <a:rPr lang="en-US" sz="4000" dirty="0"/>
              <a:t>Overview</a:t>
            </a:r>
          </a:p>
        </p:txBody>
      </p:sp>
      <p:pic>
        <p:nvPicPr>
          <p:cNvPr id="2050" name="Picture 2" descr="Artificial Intelligence (AI) - Overview, Types, Machine Learning">
            <a:extLst>
              <a:ext uri="{FF2B5EF4-FFF2-40B4-BE49-F238E27FC236}">
                <a16:creationId xmlns:a16="http://schemas.microsoft.com/office/drawing/2014/main" id="{41243BE1-0FBB-AA4B-AF06-3C622BC1A0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82" r="15100" b="1"/>
          <a:stretch/>
        </p:blipFill>
        <p:spPr bwMode="auto">
          <a:xfrm>
            <a:off x="20" y="431"/>
            <a:ext cx="8115280" cy="6408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6B40A-15E3-E948-B5BE-1A6E04D99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3193" y="2530549"/>
            <a:ext cx="2942813" cy="3428124"/>
          </a:xfrm>
        </p:spPr>
        <p:txBody>
          <a:bodyPr>
            <a:normAutofit/>
          </a:bodyPr>
          <a:lstStyle/>
          <a:p>
            <a:r>
              <a:rPr lang="en-US" sz="2400" dirty="0"/>
              <a:t>Diagnosis Accuracy</a:t>
            </a:r>
          </a:p>
          <a:p>
            <a:endParaRPr lang="en-US" sz="2400" dirty="0"/>
          </a:p>
          <a:p>
            <a:r>
              <a:rPr lang="en-US" sz="2400" dirty="0"/>
              <a:t>Patient Anxiety</a:t>
            </a:r>
          </a:p>
          <a:p>
            <a:endParaRPr lang="en-US" sz="2400" dirty="0"/>
          </a:p>
          <a:p>
            <a:r>
              <a:rPr lang="en-US" sz="2400" dirty="0"/>
              <a:t>Possible Concerns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07741FC-B544-4A6E-B831-6789D0423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6408741"/>
            <a:ext cx="12191998" cy="449257"/>
          </a:xfrm>
          <a:prstGeom prst="rect">
            <a:avLst/>
          </a:prstGeom>
          <a:gradFill>
            <a:gsLst>
              <a:gs pos="34000">
                <a:schemeClr val="accent4">
                  <a:alpha val="73000"/>
                </a:schemeClr>
              </a:gs>
              <a:gs pos="100000">
                <a:schemeClr val="accent5">
                  <a:alpha val="89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F0BE7ED-7814-4273-B18A-F26CC038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8314"/>
            <a:ext cx="8115300" cy="449258"/>
          </a:xfrm>
          <a:prstGeom prst="rect">
            <a:avLst/>
          </a:prstGeom>
          <a:gradFill>
            <a:gsLst>
              <a:gs pos="22000">
                <a:schemeClr val="accent5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00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11D6A2A3-F101-46F7-8B6F-1C699CAFE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EB0482-56D5-7C4A-840C-9B1A34C1F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57200"/>
            <a:ext cx="4911393" cy="1556724"/>
          </a:xfrm>
        </p:spPr>
        <p:txBody>
          <a:bodyPr anchor="b">
            <a:normAutofit/>
          </a:bodyPr>
          <a:lstStyle/>
          <a:p>
            <a:r>
              <a:rPr lang="en-US" dirty="0"/>
              <a:t>Diagnosis Accuracy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40153-23BB-CB4E-984E-761157354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1" y="2345635"/>
            <a:ext cx="4911392" cy="3583940"/>
          </a:xfrm>
        </p:spPr>
        <p:txBody>
          <a:bodyPr anchor="t">
            <a:normAutofit/>
          </a:bodyPr>
          <a:lstStyle/>
          <a:p>
            <a:r>
              <a:rPr lang="en-US" sz="2400" dirty="0"/>
              <a:t>Mis-diagnosis</a:t>
            </a:r>
          </a:p>
          <a:p>
            <a:endParaRPr lang="en-US" sz="2400" dirty="0"/>
          </a:p>
          <a:p>
            <a:r>
              <a:rPr lang="en-US" sz="2400" dirty="0"/>
              <a:t>Help diagnosis proficiency </a:t>
            </a:r>
          </a:p>
        </p:txBody>
      </p:sp>
      <p:pic>
        <p:nvPicPr>
          <p:cNvPr id="3074" name="Picture 2" descr="Misdiagnosis? - neurosymptoms.org">
            <a:extLst>
              <a:ext uri="{FF2B5EF4-FFF2-40B4-BE49-F238E27FC236}">
                <a16:creationId xmlns:a16="http://schemas.microsoft.com/office/drawing/2014/main" id="{071F6536-F1A0-2D4F-8A7F-1960FBDC18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44639" y="1311846"/>
            <a:ext cx="5090161" cy="3763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529E760E-527D-4053-A309-F2BDE1250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6400800"/>
            <a:ext cx="12191999" cy="457198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153D448-4ED1-429A-A28C-8316DE7CA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8"/>
            <a:ext cx="8153396" cy="448831"/>
          </a:xfrm>
          <a:prstGeom prst="rect">
            <a:avLst/>
          </a:prstGeom>
          <a:gradFill>
            <a:gsLst>
              <a:gs pos="0">
                <a:schemeClr val="accent5">
                  <a:alpha val="5000"/>
                </a:schemeClr>
              </a:gs>
              <a:gs pos="99000">
                <a:schemeClr val="accent5">
                  <a:alpha val="72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405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E3CBB9B1-7B7D-4BA1-A1AF-572168B39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875B79-966A-C64E-864B-8915EA76C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3193" y="457201"/>
            <a:ext cx="3091607" cy="1727643"/>
          </a:xfrm>
        </p:spPr>
        <p:txBody>
          <a:bodyPr anchor="b">
            <a:normAutofit/>
          </a:bodyPr>
          <a:lstStyle/>
          <a:p>
            <a:r>
              <a:rPr lang="en-US" sz="4000" dirty="0"/>
              <a:t>Social Anxiety</a:t>
            </a:r>
          </a:p>
        </p:txBody>
      </p:sp>
      <p:pic>
        <p:nvPicPr>
          <p:cNvPr id="4098" name="Picture 2" descr="Introvert or Social Anxiety? Symptoms and Strategies">
            <a:extLst>
              <a:ext uri="{FF2B5EF4-FFF2-40B4-BE49-F238E27FC236}">
                <a16:creationId xmlns:a16="http://schemas.microsoft.com/office/drawing/2014/main" id="{E0366DD1-89E4-2F44-8593-D7A6327CBD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21" r="3865" b="-2"/>
          <a:stretch/>
        </p:blipFill>
        <p:spPr bwMode="auto">
          <a:xfrm>
            <a:off x="20" y="431"/>
            <a:ext cx="8115280" cy="6408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3B1A3-CF2D-CF48-91CF-894AA93E6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3193" y="2530549"/>
            <a:ext cx="2942813" cy="3428124"/>
          </a:xfrm>
        </p:spPr>
        <p:txBody>
          <a:bodyPr>
            <a:noAutofit/>
          </a:bodyPr>
          <a:lstStyle/>
          <a:p>
            <a:r>
              <a:rPr lang="en-US" sz="2400" dirty="0"/>
              <a:t>Going to the doctors more frequently</a:t>
            </a:r>
          </a:p>
          <a:p>
            <a:endParaRPr lang="en-US" sz="2400" dirty="0"/>
          </a:p>
          <a:p>
            <a:r>
              <a:rPr lang="en-US" sz="2400" dirty="0"/>
              <a:t>Allows more patient transparency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07741FC-B544-4A6E-B831-6789D0423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6408741"/>
            <a:ext cx="12191998" cy="449257"/>
          </a:xfrm>
          <a:prstGeom prst="rect">
            <a:avLst/>
          </a:prstGeom>
          <a:gradFill>
            <a:gsLst>
              <a:gs pos="34000">
                <a:schemeClr val="accent4">
                  <a:alpha val="73000"/>
                </a:schemeClr>
              </a:gs>
              <a:gs pos="100000">
                <a:schemeClr val="accent5">
                  <a:alpha val="89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F0BE7ED-7814-4273-B18A-F26CC038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8314"/>
            <a:ext cx="8115300" cy="449258"/>
          </a:xfrm>
          <a:prstGeom prst="rect">
            <a:avLst/>
          </a:prstGeom>
          <a:gradFill>
            <a:gsLst>
              <a:gs pos="22000">
                <a:schemeClr val="accent5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33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11D6A2A3-F101-46F7-8B6F-1C699CAFE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D84F46-4062-CA4D-958C-A44BD54C7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57200"/>
            <a:ext cx="4911393" cy="1556724"/>
          </a:xfrm>
        </p:spPr>
        <p:txBody>
          <a:bodyPr anchor="b">
            <a:normAutofit/>
          </a:bodyPr>
          <a:lstStyle/>
          <a:p>
            <a:r>
              <a:rPr lang="en-US" dirty="0"/>
              <a:t>Concerns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BF9D2-30C5-044C-90BA-0116B1381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1" y="2345635"/>
            <a:ext cx="4911392" cy="3583940"/>
          </a:xfrm>
        </p:spPr>
        <p:txBody>
          <a:bodyPr anchor="t">
            <a:normAutofit/>
          </a:bodyPr>
          <a:lstStyle/>
          <a:p>
            <a:r>
              <a:rPr lang="en-US" sz="2400" dirty="0"/>
              <a:t>Loss of jobs</a:t>
            </a:r>
          </a:p>
          <a:p>
            <a:endParaRPr lang="en-US" sz="2400" dirty="0"/>
          </a:p>
          <a:p>
            <a:r>
              <a:rPr lang="en-US" sz="2400" dirty="0"/>
              <a:t>Technology</a:t>
            </a:r>
          </a:p>
        </p:txBody>
      </p:sp>
      <p:pic>
        <p:nvPicPr>
          <p:cNvPr id="5122" name="Picture 2" descr="Automation could replace 1.5 million jobs, says ONS - BBC News">
            <a:extLst>
              <a:ext uri="{FF2B5EF4-FFF2-40B4-BE49-F238E27FC236}">
                <a16:creationId xmlns:a16="http://schemas.microsoft.com/office/drawing/2014/main" id="{277B7B81-E905-254C-9DE2-224A057055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44639" y="1125510"/>
            <a:ext cx="5090161" cy="4135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529E760E-527D-4053-A309-F2BDE1250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6400800"/>
            <a:ext cx="12191999" cy="457198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153D448-4ED1-429A-A28C-8316DE7CA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8"/>
            <a:ext cx="8153396" cy="448831"/>
          </a:xfrm>
          <a:prstGeom prst="rect">
            <a:avLst/>
          </a:prstGeom>
          <a:gradFill>
            <a:gsLst>
              <a:gs pos="0">
                <a:schemeClr val="accent5">
                  <a:alpha val="5000"/>
                </a:schemeClr>
              </a:gs>
              <a:gs pos="99000">
                <a:schemeClr val="accent5">
                  <a:alpha val="72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296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11D6A2A3-F101-46F7-8B6F-1C699CAFE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CA16A7-7ECC-B74E-A223-608EF60C2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57200"/>
            <a:ext cx="4911393" cy="1556724"/>
          </a:xfrm>
        </p:spPr>
        <p:txBody>
          <a:bodyPr anchor="b">
            <a:normAutofit/>
          </a:bodyPr>
          <a:lstStyle/>
          <a:p>
            <a:r>
              <a:rPr lang="en-US" dirty="0"/>
              <a:t>What can you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230A9-A5C7-484B-BFAE-D434D4948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1" y="2345635"/>
            <a:ext cx="4911392" cy="3583940"/>
          </a:xfrm>
        </p:spPr>
        <p:txBody>
          <a:bodyPr anchor="t">
            <a:normAutofit/>
          </a:bodyPr>
          <a:lstStyle/>
          <a:p>
            <a:r>
              <a:rPr lang="en-US" sz="1600"/>
              <a:t>Stay informed on the state of AI </a:t>
            </a:r>
          </a:p>
          <a:p>
            <a:endParaRPr lang="en-US" sz="1600"/>
          </a:p>
          <a:p>
            <a:r>
              <a:rPr lang="en-US" sz="1600"/>
              <a:t>Support the migration to AI</a:t>
            </a:r>
          </a:p>
        </p:txBody>
      </p:sp>
      <p:pic>
        <p:nvPicPr>
          <p:cNvPr id="6146" name="Picture 2" descr="Medicaid and Home Care Help • HPSNY">
            <a:extLst>
              <a:ext uri="{FF2B5EF4-FFF2-40B4-BE49-F238E27FC236}">
                <a16:creationId xmlns:a16="http://schemas.microsoft.com/office/drawing/2014/main" id="{BB7FEB83-3E99-0643-AA64-8A3999270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44639" y="1055520"/>
            <a:ext cx="5090161" cy="4275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529E760E-527D-4053-A309-F2BDE1250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6400800"/>
            <a:ext cx="12191999" cy="457198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153D448-4ED1-429A-A28C-8316DE7CA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8"/>
            <a:ext cx="8153396" cy="448831"/>
          </a:xfrm>
          <a:prstGeom prst="rect">
            <a:avLst/>
          </a:prstGeom>
          <a:gradFill>
            <a:gsLst>
              <a:gs pos="0">
                <a:schemeClr val="accent5">
                  <a:alpha val="5000"/>
                </a:schemeClr>
              </a:gs>
              <a:gs pos="99000">
                <a:schemeClr val="accent5">
                  <a:alpha val="72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129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6DD65-BF24-3645-9186-6B73AE8C2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0" y="2085709"/>
            <a:ext cx="10241280" cy="1234440"/>
          </a:xfrm>
        </p:spPr>
        <p:txBody>
          <a:bodyPr>
            <a:noAutofit/>
          </a:bodyPr>
          <a:lstStyle/>
          <a:p>
            <a:r>
              <a:rPr lang="en-US" sz="88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15318986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DarkSeedLeftStep">
      <a:dk1>
        <a:srgbClr val="000000"/>
      </a:dk1>
      <a:lt1>
        <a:srgbClr val="FFFFFF"/>
      </a:lt1>
      <a:dk2>
        <a:srgbClr val="1D2A34"/>
      </a:dk2>
      <a:lt2>
        <a:srgbClr val="E2E8E3"/>
      </a:lt2>
      <a:accent1>
        <a:srgbClr val="C34DB8"/>
      </a:accent1>
      <a:accent2>
        <a:srgbClr val="8B3BB1"/>
      </a:accent2>
      <a:accent3>
        <a:srgbClr val="6C4DC3"/>
      </a:accent3>
      <a:accent4>
        <a:srgbClr val="3B4DB1"/>
      </a:accent4>
      <a:accent5>
        <a:srgbClr val="4D90C3"/>
      </a:accent5>
      <a:accent6>
        <a:srgbClr val="3BB0B1"/>
      </a:accent6>
      <a:hlink>
        <a:srgbClr val="3F73BF"/>
      </a:hlink>
      <a:folHlink>
        <a:srgbClr val="7F7F7F"/>
      </a:folHlink>
    </a:clrScheme>
    <a:fontScheme name="Avenir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61</Words>
  <Application>Microsoft Macintosh PowerPoint</Application>
  <PresentationFormat>Widescreen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Gill Sans Nova</vt:lpstr>
      <vt:lpstr>GradientRiseVTI</vt:lpstr>
      <vt:lpstr>PowerPoint Presentation</vt:lpstr>
      <vt:lpstr>The need for artificial intelligence in healthcare</vt:lpstr>
      <vt:lpstr>Overview</vt:lpstr>
      <vt:lpstr>Diagnosis Accuracy</vt:lpstr>
      <vt:lpstr>Social Anxiety</vt:lpstr>
      <vt:lpstr>Concerns</vt:lpstr>
      <vt:lpstr>What can you do?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alec meyer</dc:creator>
  <cp:lastModifiedBy>alec meyer</cp:lastModifiedBy>
  <cp:revision>2</cp:revision>
  <dcterms:created xsi:type="dcterms:W3CDTF">2021-03-30T00:18:18Z</dcterms:created>
  <dcterms:modified xsi:type="dcterms:W3CDTF">2021-03-30T00:36:53Z</dcterms:modified>
</cp:coreProperties>
</file>