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4" r:id="rId3"/>
    <p:sldId id="265" r:id="rId4"/>
  </p:sldIdLst>
  <p:sldSz cx="6858000" cy="9144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28" autoAdjust="0"/>
  </p:normalViewPr>
  <p:slideViewPr>
    <p:cSldViewPr>
      <p:cViewPr>
        <p:scale>
          <a:sx n="50" d="100"/>
          <a:sy n="50" d="100"/>
        </p:scale>
        <p:origin x="2016"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1BE505-D05C-4124-B444-2579B36B71F7}" type="datetimeFigureOut">
              <a:rPr lang="en-US" smtClean="0"/>
              <a:pPr/>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66ED0-43B4-475F-84FA-0AF0710CBA5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BE505-D05C-4124-B444-2579B36B71F7}" type="datetimeFigureOut">
              <a:rPr lang="en-US" smtClean="0"/>
              <a:pPr/>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66ED0-43B4-475F-84FA-0AF0710CBA5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488951"/>
            <a:ext cx="3357563"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BE505-D05C-4124-B444-2579B36B71F7}" type="datetimeFigureOut">
              <a:rPr lang="en-US" smtClean="0"/>
              <a:pPr/>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66ED0-43B4-475F-84FA-0AF0710CBA5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BE505-D05C-4124-B444-2579B36B71F7}" type="datetimeFigureOut">
              <a:rPr lang="en-US" smtClean="0"/>
              <a:pPr/>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66ED0-43B4-475F-84FA-0AF0710CBA5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1BE505-D05C-4124-B444-2579B36B71F7}" type="datetimeFigureOut">
              <a:rPr lang="en-US" smtClean="0"/>
              <a:pPr/>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66ED0-43B4-475F-84FA-0AF0710CBA5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1BE505-D05C-4124-B444-2579B36B71F7}" type="datetimeFigureOut">
              <a:rPr lang="en-US" smtClean="0"/>
              <a:pPr/>
              <a:t>7/31/2015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66ED0-43B4-475F-84FA-0AF0710CBA5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1BE505-D05C-4124-B444-2579B36B71F7}" type="datetimeFigureOut">
              <a:rPr lang="en-US" smtClean="0"/>
              <a:pPr/>
              <a:t>7/31/2015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B66ED0-43B4-475F-84FA-0AF0710CBA5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1BE505-D05C-4124-B444-2579B36B71F7}" type="datetimeFigureOut">
              <a:rPr lang="en-US" smtClean="0"/>
              <a:pPr/>
              <a:t>7/31/2015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B66ED0-43B4-475F-84FA-0AF0710CBA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BE505-D05C-4124-B444-2579B36B71F7}" type="datetimeFigureOut">
              <a:rPr lang="en-US" smtClean="0"/>
              <a:pPr/>
              <a:t>7/31/2015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B66ED0-43B4-475F-84FA-0AF0710CBA5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BE505-D05C-4124-B444-2579B36B71F7}" type="datetimeFigureOut">
              <a:rPr lang="en-US" smtClean="0"/>
              <a:pPr/>
              <a:t>7/31/2015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66ED0-43B4-475F-84FA-0AF0710CBA5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BE505-D05C-4124-B444-2579B36B71F7}" type="datetimeFigureOut">
              <a:rPr lang="en-US" smtClean="0"/>
              <a:pPr/>
              <a:t>7/31/2015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66ED0-43B4-475F-84FA-0AF0710CBA5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C71BE505-D05C-4124-B444-2579B36B71F7}" type="datetimeFigureOut">
              <a:rPr lang="en-US" smtClean="0"/>
              <a:pPr/>
              <a:t>7/31/2015</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18B66ED0-43B4-475F-84FA-0AF0710CBA5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949946"/>
            <a:ext cx="6286500" cy="3139321"/>
          </a:xfrm>
          <a:prstGeom prst="rect">
            <a:avLst/>
          </a:prstGeom>
          <a:noFill/>
        </p:spPr>
        <p:txBody>
          <a:bodyPr wrap="square">
            <a:spAutoFit/>
          </a:bodyPr>
          <a:lstStyle/>
          <a:p>
            <a:r>
              <a:rPr lang="en-US" sz="1100" b="1" dirty="0" smtClean="0"/>
              <a:t>OVERVIEW</a:t>
            </a:r>
          </a:p>
          <a:p>
            <a:r>
              <a:rPr lang="en-US" sz="1100" dirty="0" smtClean="0"/>
              <a:t>Simulation </a:t>
            </a:r>
            <a:r>
              <a:rPr lang="en-US" sz="1100" dirty="0"/>
              <a:t>is a technique to replicate enough aspects of the real world to engage participants sufficiently to probe and exercise their beliefs, behaviors and actions.  The simulation you experienced was designed to draw upon a set of leadership competencies required in complex </a:t>
            </a:r>
            <a:r>
              <a:rPr lang="en-US" sz="1100" dirty="0" smtClean="0"/>
              <a:t>environments</a:t>
            </a:r>
            <a:r>
              <a:rPr lang="en-US" sz="1100" dirty="0"/>
              <a:t>: change </a:t>
            </a:r>
            <a:r>
              <a:rPr lang="en-US" sz="1100" dirty="0" smtClean="0"/>
              <a:t>management, </a:t>
            </a:r>
            <a:r>
              <a:rPr lang="en-US" sz="1100" dirty="0"/>
              <a:t>collaboration </a:t>
            </a:r>
            <a:r>
              <a:rPr lang="en-US" sz="1100" dirty="0" smtClean="0"/>
              <a:t>and teamwork, </a:t>
            </a:r>
            <a:r>
              <a:rPr lang="en-US" sz="1100" dirty="0"/>
              <a:t>communication, critical </a:t>
            </a:r>
            <a:r>
              <a:rPr lang="en-US" sz="1100" dirty="0" smtClean="0"/>
              <a:t>thinking and problem solving</a:t>
            </a:r>
            <a:r>
              <a:rPr lang="en-US" sz="1100" dirty="0"/>
              <a:t>, </a:t>
            </a:r>
            <a:r>
              <a:rPr lang="en-US" sz="1100" dirty="0" smtClean="0"/>
              <a:t>organizational savvy, emotional intelligence</a:t>
            </a:r>
            <a:r>
              <a:rPr lang="en-US" sz="1100" dirty="0"/>
              <a:t>, ethical decision making, project </a:t>
            </a:r>
            <a:r>
              <a:rPr lang="en-US" sz="1100" dirty="0" smtClean="0"/>
              <a:t>and resource management</a:t>
            </a:r>
            <a:r>
              <a:rPr lang="en-US" sz="1100" dirty="0"/>
              <a:t>, </a:t>
            </a:r>
            <a:r>
              <a:rPr lang="en-US" sz="1100" dirty="0" smtClean="0"/>
              <a:t>innovation, and resiliency.  </a:t>
            </a:r>
            <a:r>
              <a:rPr lang="en-US" sz="1100" dirty="0"/>
              <a:t>Please reflect on </a:t>
            </a:r>
            <a:r>
              <a:rPr lang="en-US" sz="1100" dirty="0" smtClean="0"/>
              <a:t>the </a:t>
            </a:r>
            <a:r>
              <a:rPr lang="en-US" sz="1100" dirty="0"/>
              <a:t>successes and challenges </a:t>
            </a:r>
            <a:r>
              <a:rPr lang="en-US" sz="1100" dirty="0" smtClean="0"/>
              <a:t>of the team you observed with </a:t>
            </a:r>
            <a:r>
              <a:rPr lang="en-US" sz="1100" dirty="0"/>
              <a:t>regard to </a:t>
            </a:r>
            <a:r>
              <a:rPr lang="en-US" sz="1100" dirty="0" smtClean="0"/>
              <a:t>their </a:t>
            </a:r>
            <a:r>
              <a:rPr lang="en-US" sz="1100" dirty="0"/>
              <a:t>performance in the </a:t>
            </a:r>
            <a:r>
              <a:rPr lang="en-US" sz="1100" dirty="0" smtClean="0"/>
              <a:t>simulation.  </a:t>
            </a:r>
          </a:p>
          <a:p>
            <a:endParaRPr lang="en-US" sz="1100" dirty="0" smtClean="0"/>
          </a:p>
          <a:p>
            <a:r>
              <a:rPr lang="en-US" sz="1100" b="1" dirty="0" smtClean="0"/>
              <a:t>TASK</a:t>
            </a:r>
          </a:p>
          <a:p>
            <a:r>
              <a:rPr lang="en-US" sz="1100" b="1" dirty="0" smtClean="0"/>
              <a:t>As a team, prepare an 10 minute formal presentation describing the performance of the group you observed in the simulation as well as taking 2-3 minutes to reflect on your groups successes and failures when you were the simulation participants.  Your presentation will be followed </a:t>
            </a:r>
            <a:r>
              <a:rPr lang="en-US" sz="1100" b="1" dirty="0"/>
              <a:t>by a 10-minute Q&amp;A </a:t>
            </a:r>
            <a:r>
              <a:rPr lang="en-US" sz="1100" b="1" dirty="0" smtClean="0"/>
              <a:t>session to be led by your instructor.  </a:t>
            </a:r>
            <a:r>
              <a:rPr lang="en-US" sz="1100" dirty="0" smtClean="0"/>
              <a:t>Presentations should cover each of the topical questions that follow in an in depth way that includes both your observations of the group you observed as well as some self reflection of your own group, while participating in the simulation.  Be </a:t>
            </a:r>
            <a:r>
              <a:rPr lang="en-US" sz="1100" dirty="0"/>
              <a:t>sure to </a:t>
            </a:r>
            <a:r>
              <a:rPr lang="en-US" sz="1100" dirty="0" smtClean="0"/>
              <a:t>make direct links to course content in each question addressed and provide </a:t>
            </a:r>
            <a:r>
              <a:rPr lang="en-US" sz="1100" dirty="0"/>
              <a:t>specific </a:t>
            </a:r>
            <a:r>
              <a:rPr lang="en-US" sz="1100" dirty="0" smtClean="0"/>
              <a:t>examples/artifacts to support and evidence </a:t>
            </a:r>
            <a:r>
              <a:rPr lang="en-US" sz="1100" u="sng" dirty="0"/>
              <a:t>all</a:t>
            </a:r>
            <a:r>
              <a:rPr lang="en-US" sz="1100" dirty="0"/>
              <a:t> </a:t>
            </a:r>
            <a:r>
              <a:rPr lang="en-US" sz="1100" dirty="0" smtClean="0"/>
              <a:t>statements.  </a:t>
            </a:r>
            <a:endParaRPr lang="en-US" sz="1100" dirty="0"/>
          </a:p>
        </p:txBody>
      </p:sp>
      <p:sp>
        <p:nvSpPr>
          <p:cNvPr id="3" name="TextBox 2"/>
          <p:cNvSpPr txBox="1"/>
          <p:nvPr/>
        </p:nvSpPr>
        <p:spPr>
          <a:xfrm>
            <a:off x="381000" y="838200"/>
            <a:ext cx="6096000" cy="892552"/>
          </a:xfrm>
          <a:prstGeom prst="rect">
            <a:avLst/>
          </a:prstGeom>
          <a:solidFill>
            <a:schemeClr val="bg1">
              <a:lumMod val="85000"/>
            </a:schemeClr>
          </a:solidFill>
        </p:spPr>
        <p:txBody>
          <a:bodyPr wrap="square" rtlCol="0">
            <a:spAutoFit/>
          </a:bodyPr>
          <a:lstStyle/>
          <a:p>
            <a:endParaRPr lang="en-US" sz="800" dirty="0" smtClean="0"/>
          </a:p>
          <a:p>
            <a:pPr algn="ctr"/>
            <a:r>
              <a:rPr lang="en-US" dirty="0" smtClean="0"/>
              <a:t>Presentation Assignment: </a:t>
            </a:r>
            <a:r>
              <a:rPr lang="en-US" dirty="0"/>
              <a:t>Team </a:t>
            </a:r>
            <a:r>
              <a:rPr lang="en-US" dirty="0" smtClean="0"/>
              <a:t>Simulation Reflection (performance analysis)</a:t>
            </a:r>
          </a:p>
          <a:p>
            <a:pPr algn="ctr"/>
            <a:endParaRPr lang="en-US" sz="800" dirty="0"/>
          </a:p>
        </p:txBody>
      </p:sp>
      <p:sp>
        <p:nvSpPr>
          <p:cNvPr id="6" name="Rectangle 5"/>
          <p:cNvSpPr/>
          <p:nvPr/>
        </p:nvSpPr>
        <p:spPr>
          <a:xfrm>
            <a:off x="457200" y="5181600"/>
            <a:ext cx="6172200" cy="3477875"/>
          </a:xfrm>
          <a:prstGeom prst="rect">
            <a:avLst/>
          </a:prstGeom>
          <a:ln>
            <a:noFill/>
          </a:ln>
        </p:spPr>
        <p:txBody>
          <a:bodyPr wrap="square">
            <a:spAutoFit/>
          </a:bodyPr>
          <a:lstStyle/>
          <a:p>
            <a:endParaRPr lang="en-US" sz="1100" b="1" dirty="0" smtClean="0"/>
          </a:p>
          <a:p>
            <a:r>
              <a:rPr lang="en-US" sz="1100" b="1" dirty="0" smtClean="0"/>
              <a:t>GRADING /LOGISTICS</a:t>
            </a:r>
          </a:p>
          <a:p>
            <a:r>
              <a:rPr lang="en-US" sz="1100" dirty="0" smtClean="0"/>
              <a:t>Presentations will take place in your regular classroom on weeks 12 &amp; 13.  Groups will register for a 25-minute time slot to present in front of their instructor and simulation evaluators. All group members </a:t>
            </a:r>
            <a:r>
              <a:rPr lang="en-US" sz="1100" u="sng" dirty="0" smtClean="0"/>
              <a:t>must</a:t>
            </a:r>
            <a:r>
              <a:rPr lang="en-US" sz="1100" dirty="0" smtClean="0"/>
              <a:t> be present during their presentation and should be prepared to field questions. Each group member will receive the same grade for the project</a:t>
            </a:r>
            <a:r>
              <a:rPr lang="en-US" sz="1100" dirty="0"/>
              <a:t> </a:t>
            </a:r>
            <a:r>
              <a:rPr lang="en-US" sz="1100" dirty="0" smtClean="0"/>
              <a:t>(see grading template). The group project is worth 30% of your individual PD 3 grade. </a:t>
            </a:r>
          </a:p>
          <a:p>
            <a:endParaRPr lang="en-US" sz="1100" dirty="0"/>
          </a:p>
          <a:p>
            <a:r>
              <a:rPr lang="en-US" sz="1100" b="1" dirty="0" smtClean="0"/>
              <a:t>Your Presentation should address the following:</a:t>
            </a:r>
            <a:r>
              <a:rPr lang="en-US" sz="1100" b="1" dirty="0" smtClean="0"/>
              <a:t> </a:t>
            </a:r>
            <a:endParaRPr lang="en-US" sz="1100" dirty="0"/>
          </a:p>
          <a:p>
            <a:pPr lvl="0" eaLnBrk="0" fontAlgn="base" hangingPunct="0">
              <a:spcBef>
                <a:spcPct val="0"/>
              </a:spcBef>
              <a:spcAft>
                <a:spcPct val="0"/>
              </a:spcAft>
            </a:pPr>
            <a:endParaRPr lang="en-US" sz="1100" dirty="0" smtClean="0">
              <a:latin typeface="Calibri" pitchFamily="34" charset="0"/>
              <a:ea typeface="Calibri" pitchFamily="34" charset="0"/>
              <a:cs typeface="Times New Roman" pitchFamily="18" charset="0"/>
            </a:endParaRPr>
          </a:p>
          <a:p>
            <a:pPr marL="171450" lvl="0" indent="-171450">
              <a:buFont typeface="Arial" panose="020B0604020202020204" pitchFamily="34" charset="0"/>
              <a:buChar char="•"/>
            </a:pPr>
            <a:r>
              <a:rPr lang="en-US" sz="1100" dirty="0" smtClean="0"/>
              <a:t>Insights </a:t>
            </a:r>
            <a:r>
              <a:rPr lang="en-US" sz="1100" dirty="0"/>
              <a:t>gained as simulation participants </a:t>
            </a:r>
            <a:r>
              <a:rPr lang="en-US" sz="1100" i="1" dirty="0"/>
              <a:t>(Your strengths &amp; weaknesses)</a:t>
            </a:r>
            <a:endParaRPr lang="en-US" sz="1100" dirty="0"/>
          </a:p>
          <a:p>
            <a:pPr marL="171450" lvl="0" indent="-171450">
              <a:buFont typeface="Arial" panose="020B0604020202020204" pitchFamily="34" charset="0"/>
              <a:buChar char="•"/>
            </a:pPr>
            <a:r>
              <a:rPr lang="en-US" sz="1100" dirty="0"/>
              <a:t>Insights gained from evaluating another group </a:t>
            </a:r>
            <a:r>
              <a:rPr lang="en-US" sz="1100" i="1" dirty="0"/>
              <a:t>(Their strengths &amp; weaknesses, which include direct </a:t>
            </a:r>
            <a:r>
              <a:rPr lang="en-US" sz="1100" i="1" dirty="0" smtClean="0"/>
              <a:t>and indirect measures </a:t>
            </a:r>
            <a:r>
              <a:rPr lang="en-US" sz="1100" i="1" dirty="0"/>
              <a:t>from the Deliverable Rubrics and the Participation Rubric)  </a:t>
            </a:r>
            <a:endParaRPr lang="en-US" sz="1100" dirty="0"/>
          </a:p>
          <a:p>
            <a:pPr marL="171450" lvl="0" indent="-171450">
              <a:buFont typeface="Arial" panose="020B0604020202020204" pitchFamily="34" charset="0"/>
              <a:buChar char="•"/>
            </a:pPr>
            <a:r>
              <a:rPr lang="en-US" sz="1100" dirty="0"/>
              <a:t>Incorporate course content and your critical thinking </a:t>
            </a:r>
          </a:p>
          <a:p>
            <a:r>
              <a:rPr lang="en-US" sz="1100" dirty="0"/>
              <a:t> </a:t>
            </a:r>
          </a:p>
          <a:p>
            <a:r>
              <a:rPr lang="en-US" sz="1100" dirty="0"/>
              <a:t>An 8-10 minute Q&amp;A session to be led by your instructor will follow.  </a:t>
            </a:r>
            <a:r>
              <a:rPr lang="en-US" sz="1100" dirty="0" smtClean="0"/>
              <a:t> </a:t>
            </a:r>
            <a:r>
              <a:rPr lang="en-US" sz="1100" b="1" i="1" u="sng" dirty="0" smtClean="0"/>
              <a:t>NOTE</a:t>
            </a:r>
            <a:r>
              <a:rPr lang="en-US" sz="1100" b="1" i="1" u="sng" dirty="0"/>
              <a:t>:</a:t>
            </a:r>
            <a:r>
              <a:rPr lang="en-US" sz="1100" i="1" dirty="0"/>
              <a:t>  The group that you evaluated will be present for the Q&amp;A.</a:t>
            </a:r>
            <a:endParaRPr lang="en-US" sz="1100" dirty="0"/>
          </a:p>
          <a:p>
            <a:r>
              <a:rPr lang="en-US" sz="1100" dirty="0"/>
              <a:t> </a:t>
            </a:r>
          </a:p>
          <a:p>
            <a:pPr lvl="0" eaLnBrk="0" fontAlgn="base" hangingPunct="0">
              <a:spcBef>
                <a:spcPct val="0"/>
              </a:spcBef>
              <a:spcAft>
                <a:spcPct val="0"/>
              </a:spcAft>
            </a:pPr>
            <a:endParaRPr lang="en-US" sz="1100" dirty="0" smtClean="0"/>
          </a:p>
          <a:p>
            <a:endParaRPr lang="en-US" sz="1100" b="1" dirty="0" smtClean="0"/>
          </a:p>
        </p:txBody>
      </p:sp>
      <p:sp>
        <p:nvSpPr>
          <p:cNvPr id="4" name="TextBox 3"/>
          <p:cNvSpPr txBox="1"/>
          <p:nvPr/>
        </p:nvSpPr>
        <p:spPr>
          <a:xfrm>
            <a:off x="381000" y="284202"/>
            <a:ext cx="6286500" cy="553998"/>
          </a:xfrm>
          <a:prstGeom prst="rect">
            <a:avLst/>
          </a:prstGeom>
          <a:noFill/>
        </p:spPr>
        <p:txBody>
          <a:bodyPr wrap="square" rtlCol="0">
            <a:spAutoFit/>
          </a:bodyPr>
          <a:lstStyle/>
          <a:p>
            <a:r>
              <a:rPr lang="en-US" sz="1200" dirty="0"/>
              <a:t>Professional Development </a:t>
            </a:r>
            <a:r>
              <a:rPr lang="en-US" sz="1200" dirty="0" smtClean="0"/>
              <a:t>3			              	                 </a:t>
            </a:r>
            <a:r>
              <a:rPr lang="en-US" sz="1200" dirty="0"/>
              <a:t> </a:t>
            </a:r>
            <a:r>
              <a:rPr lang="en-US" sz="1200" dirty="0" smtClean="0"/>
              <a:t>    Fall 2014</a:t>
            </a:r>
            <a:endParaRPr lang="en-US" sz="1200"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1"/>
          <p:cNvSpPr>
            <a:spLocks noChangeArrowheads="1"/>
          </p:cNvSpPr>
          <p:nvPr/>
        </p:nvSpPr>
        <p:spPr bwMode="auto">
          <a:xfrm>
            <a:off x="62552" y="533400"/>
            <a:ext cx="6733771" cy="7248138"/>
          </a:xfrm>
          <a:prstGeom prst="rect">
            <a:avLst/>
          </a:prstGeom>
          <a:noFill/>
          <a:ln w="12700">
            <a:noFill/>
            <a:miter lim="800000"/>
            <a:headEnd/>
            <a:tailEnd/>
          </a:ln>
        </p:spPr>
        <p:txBody>
          <a:bodyPr wrap="square">
            <a:spAutoFit/>
          </a:bodyPr>
          <a:lstStyle/>
          <a:p>
            <a:r>
              <a:rPr lang="en-US" sz="1500" b="1" dirty="0" smtClean="0"/>
              <a:t>Integration of Course Content</a:t>
            </a:r>
            <a:r>
              <a:rPr lang="en-US" sz="1500" b="1" u="sng" dirty="0" smtClean="0"/>
              <a:t>                      </a:t>
            </a:r>
            <a:endParaRPr lang="en-US" sz="1000" b="1" dirty="0" smtClean="0"/>
          </a:p>
          <a:p>
            <a:endParaRPr lang="en-US" sz="1000" b="1" dirty="0" smtClean="0"/>
          </a:p>
          <a:p>
            <a:r>
              <a:rPr lang="en-US" sz="1400" b="1" u="sng" dirty="0" smtClean="0"/>
              <a:t>Content Dimension:					/40 points</a:t>
            </a:r>
          </a:p>
          <a:p>
            <a:r>
              <a:rPr lang="en-US" sz="1000" dirty="0" smtClean="0"/>
              <a:t>		</a:t>
            </a:r>
          </a:p>
          <a:p>
            <a:pPr marL="171450" indent="-171450">
              <a:buFont typeface="Arial" panose="020B0604020202020204" pitchFamily="34" charset="0"/>
              <a:buChar char="•"/>
            </a:pPr>
            <a:r>
              <a:rPr lang="en-US" sz="1000" i="1" dirty="0" smtClean="0"/>
              <a:t>Top Performer Differential (competency grid, ABC-players, STAR, direct &amp; indirect measures, elevator pitch)	</a:t>
            </a:r>
            <a:endParaRPr lang="en-US" sz="1000" dirty="0" smtClean="0"/>
          </a:p>
          <a:p>
            <a:pPr marL="171450" indent="-171450">
              <a:buFont typeface="Arial" panose="020B0604020202020204" pitchFamily="34" charset="0"/>
              <a:buChar char="•"/>
            </a:pPr>
            <a:r>
              <a:rPr lang="en-US" sz="1000" i="1" dirty="0" smtClean="0"/>
              <a:t>Organizational Culture					</a:t>
            </a:r>
            <a:endParaRPr lang="en-US" sz="1000" dirty="0" smtClean="0"/>
          </a:p>
          <a:p>
            <a:pPr marL="171450" indent="-171450">
              <a:buFont typeface="Arial" panose="020B0604020202020204" pitchFamily="34" charset="0"/>
              <a:buChar char="•"/>
            </a:pPr>
            <a:r>
              <a:rPr lang="en-US" sz="1000" i="1" dirty="0" smtClean="0"/>
              <a:t>Emotional Intelligence  &amp; Critical Thinking</a:t>
            </a:r>
          </a:p>
          <a:p>
            <a:pPr marL="171450" indent="-171450">
              <a:buFont typeface="Arial" panose="020B0604020202020204" pitchFamily="34" charset="0"/>
              <a:buChar char="•"/>
            </a:pPr>
            <a:r>
              <a:rPr lang="en-US" sz="1000" i="1" dirty="0" smtClean="0"/>
              <a:t>Ethics/Ethical Frameworks</a:t>
            </a:r>
          </a:p>
          <a:p>
            <a:endParaRPr lang="en-US" sz="1000" b="1" i="1" u="sng" dirty="0" smtClean="0"/>
          </a:p>
          <a:p>
            <a:r>
              <a:rPr lang="en-US" sz="1000" b="1" dirty="0" smtClean="0"/>
              <a:t>Superior                              </a:t>
            </a:r>
            <a:r>
              <a:rPr lang="en-US" sz="1000" b="1" dirty="0"/>
              <a:t>	                </a:t>
            </a:r>
            <a:r>
              <a:rPr lang="en-US" sz="1000" b="1" dirty="0" smtClean="0"/>
              <a:t>	Average            </a:t>
            </a:r>
            <a:r>
              <a:rPr lang="en-US" sz="1000" b="1" dirty="0"/>
              <a:t>	  </a:t>
            </a:r>
            <a:r>
              <a:rPr lang="en-US" sz="1000" b="1" dirty="0" smtClean="0"/>
              <a:t>	Weak</a:t>
            </a:r>
            <a:endParaRPr lang="en-US" sz="1000" b="1" dirty="0"/>
          </a:p>
          <a:p>
            <a:pPr>
              <a:defRPr/>
            </a:pPr>
            <a:r>
              <a:rPr lang="en-US" sz="1000" dirty="0"/>
              <a:t>-Provides significant connections to course content (woven throughout ) -Provides limited connections to course content</a:t>
            </a:r>
          </a:p>
          <a:p>
            <a:pPr>
              <a:defRPr/>
            </a:pPr>
            <a:r>
              <a:rPr lang="en-US" sz="1000" dirty="0"/>
              <a:t>-Connections to content are directly stated without re-teaching	    -Inferred connections, re-teaching </a:t>
            </a:r>
          </a:p>
          <a:p>
            <a:pPr>
              <a:defRPr/>
            </a:pPr>
            <a:r>
              <a:rPr lang="en-US" sz="1000" dirty="0"/>
              <a:t>-Delivers an accurate, precise, and specific analysis	                                    -Reasoning is flawed, generalities</a:t>
            </a:r>
          </a:p>
          <a:p>
            <a:pPr>
              <a:defRPr/>
            </a:pPr>
            <a:r>
              <a:rPr lang="en-US" sz="1000" dirty="0"/>
              <a:t>-Flows well 	                                                                 	    -Content “tacked on</a:t>
            </a:r>
            <a:r>
              <a:rPr lang="en-US" sz="1000" dirty="0" smtClean="0"/>
              <a:t>”</a:t>
            </a:r>
          </a:p>
          <a:p>
            <a:pPr>
              <a:defRPr/>
            </a:pPr>
            <a:endParaRPr lang="en-US" sz="1000" dirty="0"/>
          </a:p>
          <a:p>
            <a:pPr>
              <a:defRPr/>
            </a:pPr>
            <a:r>
              <a:rPr lang="en-US" sz="1400" b="1" u="sng" dirty="0" smtClean="0"/>
              <a:t>Critical Thinking Skills:					/20 points</a:t>
            </a:r>
          </a:p>
          <a:p>
            <a:pPr>
              <a:defRPr/>
            </a:pPr>
            <a:r>
              <a:rPr lang="en-US" sz="1000" b="1" dirty="0"/>
              <a:t>Superior                                                                  	Average                                  	</a:t>
            </a:r>
            <a:r>
              <a:rPr lang="en-US" sz="1000" b="1" dirty="0" smtClean="0"/>
              <a:t>Weak</a:t>
            </a:r>
            <a:endParaRPr lang="en-US" sz="1000" dirty="0"/>
          </a:p>
          <a:p>
            <a:pPr>
              <a:defRPr/>
            </a:pPr>
            <a:r>
              <a:rPr lang="en-US" sz="1000" dirty="0"/>
              <a:t>-Claims restricted to those supported with evidence		    -Opinions offered without supportive evidence</a:t>
            </a:r>
          </a:p>
          <a:p>
            <a:r>
              <a:rPr lang="en-US" sz="1000" b="1" dirty="0" smtClean="0"/>
              <a:t>-</a:t>
            </a:r>
            <a:r>
              <a:rPr lang="en-US" sz="1000" dirty="0" smtClean="0"/>
              <a:t>Fully answers and explores topic questions                   </a:t>
            </a:r>
            <a:r>
              <a:rPr lang="en-US" sz="1000" dirty="0"/>
              <a:t>	</a:t>
            </a:r>
            <a:r>
              <a:rPr lang="en-US" sz="1000" dirty="0" smtClean="0"/>
              <a:t>    -Doesn’t address all components of questions</a:t>
            </a:r>
            <a:endParaRPr lang="en-US" sz="1000" b="1" dirty="0"/>
          </a:p>
          <a:p>
            <a:r>
              <a:rPr lang="en-US" sz="1000" b="1" dirty="0" smtClean="0"/>
              <a:t>-</a:t>
            </a:r>
            <a:r>
              <a:rPr lang="en-US" sz="1000" dirty="0" smtClean="0"/>
              <a:t>Cites relevant and credible evidence to support conclusions</a:t>
            </a:r>
            <a:r>
              <a:rPr lang="en-US" sz="1000" b="1" dirty="0" smtClean="0"/>
              <a:t>	    -</a:t>
            </a:r>
            <a:r>
              <a:rPr lang="en-US" sz="1000" dirty="0" smtClean="0"/>
              <a:t>Provides unsubstantiated evidence or none at all</a:t>
            </a:r>
            <a:r>
              <a:rPr lang="en-US" sz="1000" b="1" dirty="0" smtClean="0"/>
              <a:t>	</a:t>
            </a:r>
          </a:p>
          <a:p>
            <a:r>
              <a:rPr lang="en-US" sz="1000" dirty="0" smtClean="0"/>
              <a:t>-Uses detailed and high-impact </a:t>
            </a:r>
            <a:r>
              <a:rPr lang="en-US" sz="1000" dirty="0"/>
              <a:t>examples 		</a:t>
            </a:r>
            <a:r>
              <a:rPr lang="en-US" sz="1000" dirty="0" smtClean="0"/>
              <a:t>    -Gives vague, indiscriminate, or no examples</a:t>
            </a:r>
          </a:p>
          <a:p>
            <a:r>
              <a:rPr lang="en-US" sz="1000" dirty="0" smtClean="0"/>
              <a:t>-Selects the most relevant and significant information to share	    -Provides irrelevant or unimportant information </a:t>
            </a:r>
            <a:endParaRPr lang="en-US" sz="1000" dirty="0"/>
          </a:p>
          <a:p>
            <a:r>
              <a:rPr lang="en-US" sz="1000" dirty="0" smtClean="0"/>
              <a:t>-Provides depth, robustness, addresses complexities  	    -Overly simplistic, surface analysis</a:t>
            </a:r>
          </a:p>
          <a:p>
            <a:r>
              <a:rPr lang="en-US" sz="1000" dirty="0" smtClean="0"/>
              <a:t>-Ideas are mature, sophisticated, and emotionally intelligent	    -Immature, unsophisticated, lacks awareness</a:t>
            </a:r>
          </a:p>
          <a:p>
            <a:r>
              <a:rPr lang="en-US" sz="1000" dirty="0" smtClean="0"/>
              <a:t>-Considers multiple stakeholder perspectives		    -Lacks breadth; demonstrates bias</a:t>
            </a:r>
            <a:endParaRPr lang="en-US" sz="1000" dirty="0"/>
          </a:p>
          <a:p>
            <a:r>
              <a:rPr lang="en-US" sz="1000" dirty="0" smtClean="0"/>
              <a:t>-Demonstrates systems thinking			    -Fails to see consequences and/or interrelationships</a:t>
            </a:r>
          </a:p>
          <a:p>
            <a:r>
              <a:rPr lang="en-US" sz="1000" dirty="0" smtClean="0"/>
              <a:t>-Demonstrates logical reasoning that follows from the evidence  	    -Disorganized, little evidence, doesn’t fit together</a:t>
            </a:r>
          </a:p>
          <a:p>
            <a:r>
              <a:rPr lang="en-US" sz="1000" dirty="0" smtClean="0"/>
              <a:t> (explains how you arrived at your conclusions)</a:t>
            </a:r>
            <a:endParaRPr lang="en-US" sz="1000" dirty="0"/>
          </a:p>
          <a:p>
            <a:r>
              <a:rPr lang="en-US" sz="1000" dirty="0" smtClean="0"/>
              <a:t>				                            </a:t>
            </a:r>
          </a:p>
          <a:p>
            <a:pPr>
              <a:defRPr/>
            </a:pPr>
            <a:endParaRPr lang="en-US" sz="1000" dirty="0"/>
          </a:p>
          <a:p>
            <a:pPr>
              <a:defRPr/>
            </a:pPr>
            <a:r>
              <a:rPr lang="en-US" sz="1400" b="1" u="sng" dirty="0" smtClean="0"/>
              <a:t>Self Reflection:_________________________________________________/15_points</a:t>
            </a:r>
          </a:p>
          <a:p>
            <a:pPr>
              <a:defRPr/>
            </a:pPr>
            <a:r>
              <a:rPr lang="en-US" sz="1000" b="1" dirty="0"/>
              <a:t>Superior                                                                  	Average                                  	</a:t>
            </a:r>
            <a:r>
              <a:rPr lang="en-US" sz="1000" b="1" dirty="0" smtClean="0"/>
              <a:t>Weak</a:t>
            </a:r>
            <a:endParaRPr lang="en-US" sz="1000" dirty="0" smtClean="0"/>
          </a:p>
          <a:p>
            <a:pPr>
              <a:defRPr/>
            </a:pPr>
            <a:r>
              <a:rPr lang="en-US" sz="1000" dirty="0" smtClean="0"/>
              <a:t>-Actively participates and engages in group decision making</a:t>
            </a:r>
            <a:r>
              <a:rPr lang="en-US" sz="1000" dirty="0"/>
              <a:t>	 </a:t>
            </a:r>
            <a:r>
              <a:rPr lang="en-US" sz="1000" dirty="0" smtClean="0"/>
              <a:t>    -Not engaged in effort /easily distracted</a:t>
            </a:r>
          </a:p>
          <a:p>
            <a:pPr>
              <a:defRPr/>
            </a:pPr>
            <a:r>
              <a:rPr lang="en-US" sz="1000" dirty="0" smtClean="0"/>
              <a:t>-Completes tasks accurately and on time		     -Work was late and sloppily completed</a:t>
            </a:r>
            <a:endParaRPr lang="en-US" sz="1000" dirty="0"/>
          </a:p>
          <a:p>
            <a:r>
              <a:rPr lang="en-US" sz="1000" b="1" dirty="0"/>
              <a:t>-</a:t>
            </a:r>
            <a:r>
              <a:rPr lang="en-US" sz="1000" dirty="0"/>
              <a:t>Fully answers and explores topic questions                   	    -Doesn’t address all components of questions</a:t>
            </a:r>
            <a:endParaRPr lang="en-US" sz="1000" b="1" dirty="0"/>
          </a:p>
          <a:p>
            <a:r>
              <a:rPr lang="en-US" sz="1000" b="1" dirty="0"/>
              <a:t>-</a:t>
            </a:r>
            <a:r>
              <a:rPr lang="en-US" sz="1000" dirty="0"/>
              <a:t>Cites relevant and credible evidence to support conclusions</a:t>
            </a:r>
            <a:r>
              <a:rPr lang="en-US" sz="1000" b="1" dirty="0"/>
              <a:t>	    -</a:t>
            </a:r>
            <a:r>
              <a:rPr lang="en-US" sz="1000" dirty="0"/>
              <a:t>Provides unsubstantiated evidence or none at all</a:t>
            </a:r>
            <a:r>
              <a:rPr lang="en-US" sz="1000" b="1" dirty="0"/>
              <a:t>	</a:t>
            </a:r>
          </a:p>
          <a:p>
            <a:r>
              <a:rPr lang="en-US" sz="1000" dirty="0" smtClean="0"/>
              <a:t>-Demonstrates patience and clarity when presenting ideas</a:t>
            </a:r>
            <a:r>
              <a:rPr lang="en-US" sz="1000" dirty="0"/>
              <a:t>	 </a:t>
            </a:r>
            <a:r>
              <a:rPr lang="en-US" sz="1000" dirty="0" smtClean="0"/>
              <a:t>   -</a:t>
            </a:r>
            <a:r>
              <a:rPr lang="en-US" sz="1000" dirty="0"/>
              <a:t>Gives vague, indiscriminate, or no examples</a:t>
            </a:r>
          </a:p>
          <a:p>
            <a:r>
              <a:rPr lang="en-US" sz="1000" dirty="0"/>
              <a:t>-Selects the most relevant and significant information to share	    -Provides irrelevant or unimportant information </a:t>
            </a:r>
          </a:p>
          <a:p>
            <a:r>
              <a:rPr lang="en-US" sz="1000" dirty="0" smtClean="0"/>
              <a:t>-</a:t>
            </a:r>
            <a:r>
              <a:rPr lang="en-US" sz="1000" dirty="0"/>
              <a:t>Ideas are mature, sophisticated, and emotionally intelligent	    -Immature, unsophisticated, lacks awareness</a:t>
            </a:r>
          </a:p>
          <a:p>
            <a:r>
              <a:rPr lang="en-US" sz="1000" dirty="0"/>
              <a:t>-Considers multiple </a:t>
            </a:r>
            <a:r>
              <a:rPr lang="en-US" sz="1000" dirty="0" smtClean="0"/>
              <a:t>opinions and perspectives	</a:t>
            </a:r>
            <a:r>
              <a:rPr lang="en-US" sz="1000" dirty="0"/>
              <a:t>	 </a:t>
            </a:r>
            <a:r>
              <a:rPr lang="en-US" sz="1000" dirty="0" smtClean="0"/>
              <a:t>   -</a:t>
            </a:r>
            <a:r>
              <a:rPr lang="en-US" sz="1000" dirty="0"/>
              <a:t>D</a:t>
            </a:r>
            <a:r>
              <a:rPr lang="en-US" sz="1000" dirty="0" smtClean="0"/>
              <a:t>emonstrates bias </a:t>
            </a:r>
            <a:endParaRPr lang="en-US" sz="1000" dirty="0"/>
          </a:p>
          <a:p>
            <a:r>
              <a:rPr lang="en-US" sz="1000" dirty="0"/>
              <a:t>-</a:t>
            </a:r>
            <a:r>
              <a:rPr lang="en-US" sz="1000" dirty="0" smtClean="0"/>
              <a:t>Demonstrates support for team members</a:t>
            </a:r>
            <a:r>
              <a:rPr lang="en-US" sz="1000" dirty="0"/>
              <a:t>		</a:t>
            </a:r>
            <a:r>
              <a:rPr lang="en-US" sz="1000" dirty="0" smtClean="0"/>
              <a:t>    -</a:t>
            </a:r>
            <a:r>
              <a:rPr lang="en-US" sz="1000" dirty="0"/>
              <a:t>Fails </a:t>
            </a:r>
            <a:r>
              <a:rPr lang="en-US" sz="1000" dirty="0" smtClean="0"/>
              <a:t>to support efforts or others and the team</a:t>
            </a:r>
            <a:endParaRPr lang="en-US" sz="1000" dirty="0"/>
          </a:p>
          <a:p>
            <a:r>
              <a:rPr lang="en-US" sz="1400" dirty="0"/>
              <a:t>			</a:t>
            </a:r>
            <a:endParaRPr lang="en-US" sz="1400" b="1" u="sng" dirty="0"/>
          </a:p>
          <a:p>
            <a:pPr>
              <a:defRPr/>
            </a:pPr>
            <a:endParaRPr lang="en-US" sz="1400" b="1" u="sng" dirty="0" smtClean="0"/>
          </a:p>
        </p:txBody>
      </p:sp>
      <p:sp>
        <p:nvSpPr>
          <p:cNvPr id="3" name="TextBox 2"/>
          <p:cNvSpPr txBox="1"/>
          <p:nvPr/>
        </p:nvSpPr>
        <p:spPr>
          <a:xfrm>
            <a:off x="304800" y="0"/>
            <a:ext cx="6324600" cy="369332"/>
          </a:xfrm>
          <a:prstGeom prst="rect">
            <a:avLst/>
          </a:prstGeom>
          <a:noFill/>
        </p:spPr>
        <p:txBody>
          <a:bodyPr wrap="square" rtlCol="0">
            <a:spAutoFit/>
          </a:bodyPr>
          <a:lstStyle/>
          <a:p>
            <a:pPr algn="ctr"/>
            <a:r>
              <a:rPr lang="en-US" b="1" smtClean="0"/>
              <a:t>Team Reflection </a:t>
            </a:r>
            <a:r>
              <a:rPr lang="en-US" b="1" dirty="0" smtClean="0"/>
              <a:t>Presentation Rubric</a:t>
            </a:r>
            <a:endParaRPr lang="en-US" b="1" dirty="0"/>
          </a:p>
        </p:txBody>
      </p:sp>
    </p:spTree>
    <p:extLst>
      <p:ext uri="{BB962C8B-B14F-4D97-AF65-F5344CB8AC3E}">
        <p14:creationId xmlns:p14="http://schemas.microsoft.com/office/powerpoint/2010/main" val="3726617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6248400" cy="4370427"/>
          </a:xfrm>
          <a:prstGeom prst="rect">
            <a:avLst/>
          </a:prstGeom>
          <a:noFill/>
        </p:spPr>
        <p:txBody>
          <a:bodyPr wrap="square" rtlCol="0">
            <a:spAutoFit/>
          </a:bodyPr>
          <a:lstStyle/>
          <a:p>
            <a:pPr>
              <a:defRPr/>
            </a:pPr>
            <a:r>
              <a:rPr lang="en-US" sz="1400" b="1" u="sng" dirty="0"/>
              <a:t>Delivery:			               		               </a:t>
            </a:r>
            <a:r>
              <a:rPr lang="en-US" sz="1400" b="1" u="sng" dirty="0" smtClean="0"/>
              <a:t>  </a:t>
            </a:r>
            <a:r>
              <a:rPr lang="en-US" sz="1400" b="1" u="sng" dirty="0"/>
              <a:t>/10 points</a:t>
            </a:r>
          </a:p>
          <a:p>
            <a:pPr>
              <a:defRPr/>
            </a:pPr>
            <a:r>
              <a:rPr lang="en-US" sz="1000" b="1" dirty="0"/>
              <a:t>Superior                                                                  	Average                                  	Weak</a:t>
            </a:r>
          </a:p>
          <a:p>
            <a:pPr>
              <a:defRPr/>
            </a:pPr>
            <a:r>
              <a:rPr lang="en-US" sz="1000" dirty="0"/>
              <a:t>-Effective introduction and conclusion	   	   -Abrupt introduction and/or conclusion </a:t>
            </a:r>
          </a:p>
          <a:p>
            <a:pPr>
              <a:defRPr/>
            </a:pPr>
            <a:r>
              <a:rPr lang="en-US" sz="1000" dirty="0"/>
              <a:t>-Concise overview of presentation			   -Wandering or no overview</a:t>
            </a:r>
          </a:p>
          <a:p>
            <a:pPr>
              <a:defRPr/>
            </a:pPr>
            <a:r>
              <a:rPr lang="en-US" sz="1000" dirty="0"/>
              <a:t>-Clear organizational pattern 		  	   -Disorganized </a:t>
            </a:r>
          </a:p>
          <a:p>
            <a:pPr>
              <a:defRPr/>
            </a:pPr>
            <a:r>
              <a:rPr lang="en-US" sz="1000" dirty="0"/>
              <a:t>-Group cohesiveness (attire, consistent message, slide management)	   -Group in-cohesiveness</a:t>
            </a:r>
          </a:p>
          <a:p>
            <a:pPr>
              <a:defRPr/>
            </a:pPr>
            <a:r>
              <a:rPr lang="en-US" sz="1000" dirty="0"/>
              <a:t>-Appropriate verbal (volume, tone, speed)		   -Hard to hear, awkward pacing, monotone</a:t>
            </a:r>
          </a:p>
          <a:p>
            <a:pPr>
              <a:defRPr/>
            </a:pPr>
            <a:r>
              <a:rPr lang="en-US" sz="1000" dirty="0"/>
              <a:t>-Appropriate non-</a:t>
            </a:r>
            <a:r>
              <a:rPr lang="en-US" sz="1000" dirty="0" err="1"/>
              <a:t>verbals</a:t>
            </a:r>
            <a:r>
              <a:rPr lang="en-US" sz="1000" dirty="0"/>
              <a:t> (eye contact, posture, gestures)   	   -Distracting non-</a:t>
            </a:r>
            <a:r>
              <a:rPr lang="en-US" sz="1000" dirty="0" err="1"/>
              <a:t>verbals</a:t>
            </a:r>
            <a:r>
              <a:rPr lang="en-US" sz="1000" dirty="0"/>
              <a:t>	</a:t>
            </a:r>
          </a:p>
          <a:p>
            <a:pPr>
              <a:defRPr/>
            </a:pPr>
            <a:r>
              <a:rPr lang="en-US" sz="1000" dirty="0"/>
              <a:t>-Rehearsed and prepared			   -Overly dependent on </a:t>
            </a:r>
            <a:r>
              <a:rPr lang="en-US" sz="1000" dirty="0" smtClean="0"/>
              <a:t>notes/screen</a:t>
            </a:r>
            <a:endParaRPr lang="en-US" sz="1000" dirty="0"/>
          </a:p>
          <a:p>
            <a:pPr>
              <a:defRPr/>
            </a:pPr>
            <a:r>
              <a:rPr lang="en-US" sz="1000" dirty="0"/>
              <a:t>-Effective time management			   -Too long or too short 	</a:t>
            </a:r>
          </a:p>
          <a:p>
            <a:pPr>
              <a:defRPr/>
            </a:pPr>
            <a:r>
              <a:rPr lang="en-US" sz="1000" dirty="0"/>
              <a:t>-Captures and maintains audience interest  (Wow! Factor)                           -Loses audience interest (tedious, ho hum)</a:t>
            </a:r>
          </a:p>
          <a:p>
            <a:pPr>
              <a:defRPr/>
            </a:pPr>
            <a:r>
              <a:rPr lang="en-US" sz="1000" dirty="0"/>
              <a:t>-Visual aids support the message </a:t>
            </a:r>
            <a:r>
              <a:rPr lang="en-US" sz="1000" dirty="0" smtClean="0"/>
              <a:t>(professional, cited </a:t>
            </a:r>
            <a:r>
              <a:rPr lang="en-US" sz="1000" dirty="0"/>
              <a:t>		</a:t>
            </a:r>
            <a:r>
              <a:rPr lang="en-US" sz="1000" dirty="0" smtClean="0"/>
              <a:t>   </a:t>
            </a:r>
            <a:r>
              <a:rPr lang="en-US" sz="1000" dirty="0"/>
              <a:t>-Visual aids compete with message, </a:t>
            </a:r>
          </a:p>
          <a:p>
            <a:pPr>
              <a:defRPr/>
            </a:pPr>
            <a:r>
              <a:rPr lang="en-US" sz="1000" dirty="0"/>
              <a:t>s</a:t>
            </a:r>
            <a:r>
              <a:rPr lang="en-US" sz="1000" dirty="0" smtClean="0"/>
              <a:t>ources, appropriate labels , easy to follow)		    -Inconsistent (unprofessional, typos, no 				     labels hard to follow)</a:t>
            </a:r>
          </a:p>
          <a:p>
            <a:pPr>
              <a:defRPr/>
            </a:pPr>
            <a:endParaRPr lang="en-US" sz="1000" dirty="0"/>
          </a:p>
          <a:p>
            <a:pPr>
              <a:defRPr/>
            </a:pPr>
            <a:r>
              <a:rPr lang="en-US" sz="1000" dirty="0"/>
              <a:t>	</a:t>
            </a:r>
          </a:p>
          <a:p>
            <a:r>
              <a:rPr lang="en-US" sz="1400" b="1" u="sng" dirty="0"/>
              <a:t>Quality of Q&amp;A Responses:  	          	                                       </a:t>
            </a:r>
            <a:r>
              <a:rPr lang="en-US" sz="1400" b="1" u="sng" dirty="0" smtClean="0"/>
              <a:t> </a:t>
            </a:r>
            <a:r>
              <a:rPr lang="en-US" sz="1400" b="1" u="sng" dirty="0"/>
              <a:t>/15 points</a:t>
            </a:r>
          </a:p>
          <a:p>
            <a:pPr>
              <a:defRPr/>
            </a:pPr>
            <a:r>
              <a:rPr lang="en-US" sz="1000" b="1" dirty="0"/>
              <a:t>Superior                                     	                 	Average                                     	Weak</a:t>
            </a:r>
          </a:p>
          <a:p>
            <a:pPr>
              <a:defRPr/>
            </a:pPr>
            <a:r>
              <a:rPr lang="en-US" sz="1000" dirty="0"/>
              <a:t>-“Rich” responses (uses course content for justification)	    -“Surface” responses (no justification) </a:t>
            </a:r>
          </a:p>
          <a:p>
            <a:pPr>
              <a:defRPr/>
            </a:pPr>
            <a:r>
              <a:rPr lang="en-US" sz="1000" dirty="0"/>
              <a:t>-Adds to the audience understanding		    -Reiterates what’s already been </a:t>
            </a:r>
            <a:r>
              <a:rPr lang="en-US" sz="1000" dirty="0" smtClean="0"/>
              <a:t>discussed</a:t>
            </a:r>
          </a:p>
          <a:p>
            <a:pPr>
              <a:defRPr/>
            </a:pPr>
            <a:r>
              <a:rPr lang="en-US" sz="1000" dirty="0" smtClean="0"/>
              <a:t>-Concise</a:t>
            </a:r>
            <a:r>
              <a:rPr lang="en-US" sz="1000" dirty="0"/>
              <a:t>				    -Wandering</a:t>
            </a:r>
          </a:p>
          <a:p>
            <a:pPr>
              <a:defRPr/>
            </a:pPr>
            <a:r>
              <a:rPr lang="en-US" sz="1000" dirty="0"/>
              <a:t>-Consistent with presentation and other team members	    -Inconsistent with presentation </a:t>
            </a:r>
            <a:r>
              <a:rPr lang="en-US" sz="1000" dirty="0" smtClean="0"/>
              <a:t>or </a:t>
            </a:r>
          </a:p>
          <a:p>
            <a:pPr>
              <a:defRPr/>
            </a:pPr>
            <a:r>
              <a:rPr lang="en-US" sz="1000" dirty="0" smtClean="0"/>
              <a:t>-</a:t>
            </a:r>
            <a:r>
              <a:rPr lang="en-US" sz="1000" dirty="0"/>
              <a:t>Composed				    -Defensive/Flustered</a:t>
            </a:r>
          </a:p>
          <a:p>
            <a:r>
              <a:rPr lang="en-US" sz="1000" dirty="0"/>
              <a:t>-Leverages appropriate, mature, professional behavior                                  -Leverages behaviors that are questionable</a:t>
            </a:r>
            <a:endParaRPr lang="en-US" sz="1000" b="1" dirty="0"/>
          </a:p>
          <a:p>
            <a:pPr>
              <a:defRPr/>
            </a:pPr>
            <a:endParaRPr lang="en-US" sz="1000" b="1" dirty="0"/>
          </a:p>
          <a:p>
            <a:endParaRPr lang="en-US" sz="1000" dirty="0"/>
          </a:p>
        </p:txBody>
      </p:sp>
    </p:spTree>
    <p:extLst>
      <p:ext uri="{BB962C8B-B14F-4D97-AF65-F5344CB8AC3E}">
        <p14:creationId xmlns:p14="http://schemas.microsoft.com/office/powerpoint/2010/main" val="309436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1643</TotalTime>
  <Words>390</Words>
  <Application>Microsoft Office PowerPoint</Application>
  <PresentationFormat>On-screen Show (4:3)</PresentationFormat>
  <Paragraphs>86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Times New Roman</vt:lpstr>
      <vt:lpstr>Office Theme</vt:lpstr>
      <vt:lpstr>PowerPoint Presentation</vt:lpstr>
      <vt:lpstr>PowerPoint Presentation</vt:lpstr>
      <vt:lpstr>PowerPoint Presentation</vt:lpstr>
    </vt:vector>
  </TitlesOfParts>
  <Company>RPI-IACS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James A. Reed</dc:creator>
  <cp:lastModifiedBy>Schierenbeck, Tracy N.</cp:lastModifiedBy>
  <cp:revision>158</cp:revision>
  <cp:lastPrinted>2015-06-25T13:22:26Z</cp:lastPrinted>
  <dcterms:created xsi:type="dcterms:W3CDTF">2009-07-17T18:46:32Z</dcterms:created>
  <dcterms:modified xsi:type="dcterms:W3CDTF">2015-07-31T19:27:27Z</dcterms:modified>
</cp:coreProperties>
</file>