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7" r:id="rId17"/>
    <p:sldId id="308" r:id="rId18"/>
    <p:sldId id="306" r:id="rId19"/>
    <p:sldId id="309" r:id="rId20"/>
    <p:sldId id="310" r:id="rId21"/>
    <p:sldId id="311" r:id="rId22"/>
    <p:sldId id="312" r:id="rId23"/>
    <p:sldId id="313" r:id="rId24"/>
    <p:sldId id="314" r:id="rId25"/>
    <p:sldId id="315" r:id="rId26"/>
    <p:sldId id="316" r:id="rId27"/>
    <p:sldId id="317" r:id="rId28"/>
    <p:sldId id="318" r:id="rId29"/>
    <p:sldId id="319"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108" d="100"/>
          <a:sy n="108" d="100"/>
        </p:scale>
        <p:origin x="17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3"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kumimoji="1" lang="zh-CN" altLang="en-US"/>
              <a:t>大纲</a:t>
            </a:r>
          </a:p>
        </p:txBody>
      </p:sp>
      <p:sp>
        <p:nvSpPr>
          <p:cNvPr id="62467"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6246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6246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6247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工厂方法模式概述</a:t>
            </a:r>
          </a:p>
          <a:p>
            <a:pPr eaLnBrk="1" hangingPunct="1"/>
            <a:r>
              <a:rPr lang="zh-CN" altLang="en-US" sz="2800" dirty="0"/>
              <a:t>工厂方法模式的结构与实现</a:t>
            </a:r>
          </a:p>
          <a:p>
            <a:pPr eaLnBrk="1" hangingPunct="1"/>
            <a:r>
              <a:rPr lang="zh-CN" altLang="en-US" sz="2800" dirty="0"/>
              <a:t>工厂方法模式的应用实例</a:t>
            </a:r>
          </a:p>
          <a:p>
            <a:pPr eaLnBrk="1" hangingPunct="1"/>
            <a:r>
              <a:rPr lang="zh-CN" altLang="en-US" sz="2800" dirty="0"/>
              <a:t>反射机制与配置文件</a:t>
            </a:r>
          </a:p>
          <a:p>
            <a:pPr eaLnBrk="1" hangingPunct="1"/>
            <a:r>
              <a:rPr lang="zh-CN" altLang="en-US" sz="2800" dirty="0"/>
              <a:t>工厂方法的重载</a:t>
            </a:r>
          </a:p>
          <a:p>
            <a:pPr eaLnBrk="1" hangingPunct="1"/>
            <a:r>
              <a:rPr lang="zh-CN" altLang="en-US" sz="2800" dirty="0"/>
              <a:t>工厂方法的隐藏</a:t>
            </a:r>
            <a:endParaRPr lang="en-US" altLang="zh-CN" sz="2800" dirty="0"/>
          </a:p>
          <a:p>
            <a:pPr eaLnBrk="1" hangingPunct="1"/>
            <a:r>
              <a:rPr lang="zh-CN" altLang="en-US" sz="2800" dirty="0"/>
              <a:t>工厂方法模式的优缺点与适用环境</a:t>
            </a:r>
          </a:p>
        </p:txBody>
      </p:sp>
    </p:spTree>
    <p:extLst>
      <p:ext uri="{BB962C8B-B14F-4D97-AF65-F5344CB8AC3E}">
        <p14:creationId xmlns:p14="http://schemas.microsoft.com/office/powerpoint/2010/main" val="169716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工厂方法模式的结构与实现</a:t>
            </a:r>
          </a:p>
        </p:txBody>
      </p:sp>
      <p:sp>
        <p:nvSpPr>
          <p:cNvPr id="71683"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工厂方法模式的实现</a:t>
            </a:r>
            <a:endParaRPr lang="en-US" altLang="zh-CN"/>
          </a:p>
          <a:p>
            <a:pPr lvl="1" eaLnBrk="1" hangingPunct="1"/>
            <a:r>
              <a:rPr lang="zh-CN" altLang="en-US"/>
              <a:t>典型的</a:t>
            </a:r>
            <a:r>
              <a:rPr lang="zh-CN" altLang="en-US">
                <a:solidFill>
                  <a:srgbClr val="FF6600"/>
                </a:solidFill>
              </a:rPr>
              <a:t>具体工厂类</a:t>
            </a:r>
            <a:r>
              <a:rPr lang="zh-CN" altLang="en-US"/>
              <a:t>代码：</a:t>
            </a:r>
            <a:endParaRPr lang="en-US" altLang="zh-CN"/>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381000" y="3032125"/>
          <a:ext cx="8305800" cy="1920875"/>
        </p:xfrm>
        <a:graphic>
          <a:graphicData uri="http://schemas.openxmlformats.org/drawingml/2006/table">
            <a:tbl>
              <a:tblPr/>
              <a:tblGrid>
                <a:gridCol w="8305800">
                  <a:extLst>
                    <a:ext uri="{9D8B030D-6E8A-4147-A177-3AD203B41FA5}">
                      <a16:colId xmlns:a16="http://schemas.microsoft.com/office/drawing/2014/main" val="20000"/>
                    </a:ext>
                  </a:extLst>
                </a:gridCol>
              </a:tblGrid>
              <a:tr h="1920875">
                <a:tc>
                  <a:txBody>
                    <a:bodyPr/>
                    <a:lstStyle/>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4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Factory {</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new </a:t>
                      </a:r>
                      <a:r>
                        <a:rPr lang="en-US" altLang="zh-CN" sz="24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037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工厂方法模式的结构与实现</a:t>
            </a:r>
          </a:p>
        </p:txBody>
      </p:sp>
      <p:sp>
        <p:nvSpPr>
          <p:cNvPr id="72707"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工厂方法模式的实现</a:t>
            </a:r>
            <a:endParaRPr lang="en-US" altLang="zh-CN"/>
          </a:p>
          <a:p>
            <a:pPr lvl="1" eaLnBrk="1" hangingPunct="1"/>
            <a:r>
              <a:rPr lang="zh-CN" altLang="en-US"/>
              <a:t>典型的客户端代码片段：</a:t>
            </a:r>
            <a:endParaRPr lang="en-US" altLang="zh-CN"/>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71173673"/>
              </p:ext>
            </p:extLst>
          </p:nvPr>
        </p:nvGraphicFramePr>
        <p:xfrm>
          <a:off x="457200" y="3048000"/>
          <a:ext cx="8229600" cy="1920875"/>
        </p:xfrm>
        <a:graphic>
          <a:graphicData uri="http://schemas.openxmlformats.org/drawingml/2006/table">
            <a:tbl>
              <a:tblPr/>
              <a:tblGrid>
                <a:gridCol w="8229600">
                  <a:extLst>
                    <a:ext uri="{9D8B030D-6E8A-4147-A177-3AD203B41FA5}">
                      <a16:colId xmlns:a16="http://schemas.microsoft.com/office/drawing/2014/main" val="20000"/>
                    </a:ext>
                  </a:extLst>
                </a:gridCol>
              </a:tblGrid>
              <a:tr h="1920875">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 new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可通过配置文件和反射机制实现</a:t>
                      </a:r>
                      <a:endPar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factory.factoryMethod</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29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工厂方法模式的应用实例</a:t>
            </a:r>
          </a:p>
        </p:txBody>
      </p:sp>
      <p:sp>
        <p:nvSpPr>
          <p:cNvPr id="73731"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实例说明</a:t>
            </a:r>
            <a:endParaRPr lang="en-US" altLang="zh-CN"/>
          </a:p>
        </p:txBody>
      </p:sp>
      <p:sp>
        <p:nvSpPr>
          <p:cNvPr id="73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3733" name="组合 8"/>
          <p:cNvGrpSpPr>
            <a:grpSpLocks/>
          </p:cNvGrpSpPr>
          <p:nvPr/>
        </p:nvGrpSpPr>
        <p:grpSpPr bwMode="auto">
          <a:xfrm>
            <a:off x="2514600" y="2590800"/>
            <a:ext cx="3505200" cy="2657475"/>
            <a:chOff x="1905000" y="2514600"/>
            <a:chExt cx="4343400" cy="3267075"/>
          </a:xfrm>
        </p:grpSpPr>
        <p:pic>
          <p:nvPicPr>
            <p:cNvPr id="73740"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895600"/>
          <a:ext cx="8229600" cy="2362200"/>
        </p:xfrm>
        <a:graphic>
          <a:graphicData uri="http://schemas.openxmlformats.org/drawingml/2006/table">
            <a:tbl>
              <a:tblPr/>
              <a:tblGrid>
                <a:gridCol w="8229600">
                  <a:extLst>
                    <a:ext uri="{9D8B030D-6E8A-4147-A177-3AD203B41FA5}">
                      <a16:colId xmlns:a16="http://schemas.microsoft.com/office/drawing/2014/main" val="20000"/>
                    </a:ext>
                  </a:extLst>
                </a:gridCol>
              </a:tblGrid>
              <a:tr h="2362200">
                <a:tc>
                  <a:txBody>
                    <a:bodyPr/>
                    <a:lstStyle/>
                    <a:p>
                      <a:pPr indent="266700" algn="just">
                        <a:spcAft>
                          <a:spcPts val="0"/>
                        </a:spcAft>
                      </a:pPr>
                      <a:r>
                        <a:rPr lang="zh-CN" altLang="en-US" sz="2000" kern="100" dirty="0">
                          <a:latin typeface="Times New Roman"/>
                          <a:ea typeface="宋体"/>
                          <a:cs typeface="Times New Roman"/>
                        </a:rPr>
                        <a:t>某系统运行日志记录器</a:t>
                      </a:r>
                      <a:r>
                        <a:rPr lang="en-US" altLang="zh-CN" sz="2000" kern="100" dirty="0">
                          <a:latin typeface="Times New Roman"/>
                          <a:ea typeface="宋体"/>
                          <a:cs typeface="Times New Roman"/>
                        </a:rPr>
                        <a:t>(Logger)</a:t>
                      </a:r>
                      <a:r>
                        <a:rPr lang="zh-CN" altLang="en-US" sz="2000" kern="100" dirty="0">
                          <a:latin typeface="Times New Roman"/>
                          <a:ea typeface="宋体"/>
                          <a:cs typeface="Times New Roman"/>
                        </a:rPr>
                        <a:t>可以通过多种途径保存系统的运行日志，例如通过文件记录或数据库记录，用户可以通过修改配置文件灵活地更换日志记录方式。在设计各类日志记录器时，开发人员发现需要对日志记录器进行一些初始化工作，初始化参数的设置过程较为复杂，而且某些参数的设置有严格的先后次序，否则可能会发生记录失败。</a:t>
                      </a:r>
                    </a:p>
                    <a:p>
                      <a:pPr indent="266700" algn="just">
                        <a:spcAft>
                          <a:spcPts val="0"/>
                        </a:spcAft>
                      </a:pPr>
                      <a:r>
                        <a:rPr lang="zh-CN" altLang="en-US" sz="2000" kern="100" dirty="0">
                          <a:latin typeface="Times New Roman"/>
                          <a:ea typeface="宋体"/>
                          <a:cs typeface="Times New Roman"/>
                        </a:rPr>
                        <a:t>为了更好地封装记录器的初始化过程并保证多种记录器切换的灵活性，现使用工厂方法模式设计该系统。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999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工厂方法模式的应用实例</a:t>
            </a:r>
          </a:p>
        </p:txBody>
      </p:sp>
      <p:sp>
        <p:nvSpPr>
          <p:cNvPr id="74755"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实例类图</a:t>
            </a:r>
            <a:endParaRPr lang="en-US" altLang="zh-CN"/>
          </a:p>
        </p:txBody>
      </p:sp>
      <p:sp>
        <p:nvSpPr>
          <p:cNvPr id="74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日志记录器结构图</a:t>
            </a:r>
          </a:p>
        </p:txBody>
      </p:sp>
      <p:pic>
        <p:nvPicPr>
          <p:cNvPr id="747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4582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02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工厂方法模式的应用实例</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实例代码</a:t>
            </a:r>
            <a:endParaRPr lang="en-US" altLang="zh-CN" dirty="0"/>
          </a:p>
          <a:p>
            <a:pPr lvl="1" eaLnBrk="1" hangingPunct="1"/>
            <a:r>
              <a:rPr lang="en-US" altLang="zh-CN" sz="1800" dirty="0"/>
              <a:t>(1) Logger</a:t>
            </a:r>
            <a:r>
              <a:rPr lang="zh-CN" altLang="en-US" sz="1800" dirty="0"/>
              <a:t>：日志记录器接口，充当抽象产品角色</a:t>
            </a:r>
          </a:p>
          <a:p>
            <a:pPr lvl="1" eaLnBrk="1" hangingPunct="1"/>
            <a:r>
              <a:rPr lang="en-US" altLang="zh-CN" sz="1800" dirty="0"/>
              <a:t>(2) </a:t>
            </a:r>
            <a:r>
              <a:rPr lang="en-US" altLang="zh-CN" sz="1800" dirty="0" err="1"/>
              <a:t>DatabaseLogger</a:t>
            </a:r>
            <a:r>
              <a:rPr lang="zh-CN" altLang="en-US" sz="1800" dirty="0"/>
              <a:t>：数据库日志记录器，充当具体产品角色</a:t>
            </a:r>
          </a:p>
          <a:p>
            <a:pPr lvl="1" eaLnBrk="1" hangingPunct="1"/>
            <a:r>
              <a:rPr lang="en-US" altLang="zh-CN" sz="1800" dirty="0"/>
              <a:t>(3) </a:t>
            </a:r>
            <a:r>
              <a:rPr lang="en-US" altLang="zh-CN" sz="1800" dirty="0" err="1"/>
              <a:t>FileLogger</a:t>
            </a:r>
            <a:r>
              <a:rPr lang="zh-CN" altLang="en-US" sz="1800" dirty="0"/>
              <a:t>：文件日志记录器，充当具体产品角色</a:t>
            </a:r>
          </a:p>
          <a:p>
            <a:pPr lvl="1" eaLnBrk="1" hangingPunct="1"/>
            <a:r>
              <a:rPr lang="en-US" altLang="zh-CN" sz="1800" dirty="0"/>
              <a:t>(4) </a:t>
            </a:r>
            <a:r>
              <a:rPr lang="en-US" altLang="zh-CN" sz="1800" dirty="0" err="1"/>
              <a:t>LoggerFactory</a:t>
            </a:r>
            <a:r>
              <a:rPr lang="zh-CN" altLang="en-US" sz="1800" dirty="0"/>
              <a:t>：日志记录器工厂接口，充当抽象工厂角色</a:t>
            </a:r>
          </a:p>
          <a:p>
            <a:pPr lvl="1" eaLnBrk="1" hangingPunct="1"/>
            <a:r>
              <a:rPr lang="en-US" altLang="zh-CN" sz="1800" dirty="0"/>
              <a:t>(5) </a:t>
            </a:r>
            <a:r>
              <a:rPr lang="en-US" altLang="zh-CN" sz="1800" dirty="0" err="1"/>
              <a:t>DatabaseLoggerFactory</a:t>
            </a:r>
            <a:r>
              <a:rPr lang="zh-CN" altLang="en-US" sz="1800" dirty="0"/>
              <a:t>：数据库日志记录器工厂类，充当具体工厂角色</a:t>
            </a:r>
          </a:p>
          <a:p>
            <a:pPr lvl="1" eaLnBrk="1" hangingPunct="1"/>
            <a:r>
              <a:rPr lang="en-US" altLang="zh-CN" sz="1800" dirty="0"/>
              <a:t>(6) </a:t>
            </a:r>
            <a:r>
              <a:rPr lang="en-US" altLang="zh-CN" sz="1800" dirty="0" err="1"/>
              <a:t>FileLoggerFactory</a:t>
            </a:r>
            <a:r>
              <a:rPr lang="zh-CN" altLang="en-US" sz="1800" dirty="0"/>
              <a:t>：文件日志记录器工厂类，充当具体工厂角色</a:t>
            </a:r>
          </a:p>
          <a:p>
            <a:pPr lvl="1" eaLnBrk="1" hangingPunct="1"/>
            <a:r>
              <a:rPr lang="en-US" altLang="zh-CN" sz="1800" dirty="0"/>
              <a:t>(7) Client</a:t>
            </a:r>
            <a:r>
              <a:rPr lang="zh-CN" altLang="en-US" sz="1800" dirty="0"/>
              <a:t>：客户端测试类</a:t>
            </a:r>
            <a:endParaRPr lang="en-US" altLang="zh-CN" sz="1800" dirty="0"/>
          </a:p>
          <a:p>
            <a:pPr lvl="1" eaLnBrk="1" hangingPunct="1"/>
            <a:endParaRPr lang="en-US" altLang="zh-CN" sz="2000" dirty="0"/>
          </a:p>
          <a:p>
            <a:pPr lvl="1" eaLnBrk="1" hangingPunct="1"/>
            <a:endParaRPr lang="en-US" altLang="zh-CN" sz="2000" dirty="0"/>
          </a:p>
        </p:txBody>
      </p:sp>
      <p:sp>
        <p:nvSpPr>
          <p:cNvPr id="75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46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工厂方法模式的应用实例</a:t>
            </a:r>
          </a:p>
        </p:txBody>
      </p:sp>
      <p:sp>
        <p:nvSpPr>
          <p:cNvPr id="768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结果及分析</a:t>
            </a:r>
            <a:endParaRPr lang="en-US" altLang="zh-CN" dirty="0"/>
          </a:p>
          <a:p>
            <a:pPr lvl="1" eaLnBrk="1" hangingPunct="1"/>
            <a:r>
              <a:rPr lang="zh-CN" altLang="en-US" dirty="0"/>
              <a:t>在未使用配置文件和反射机制之前，</a:t>
            </a:r>
            <a:r>
              <a:rPr lang="zh-CN" altLang="en-US" dirty="0">
                <a:solidFill>
                  <a:srgbClr val="FF6600"/>
                </a:solidFill>
              </a:rPr>
              <a:t>更换具体工厂类需修改客户端源代码，但无须修改类库代码</a:t>
            </a:r>
            <a:endParaRPr lang="en-US" altLang="zh-CN" dirty="0">
              <a:solidFill>
                <a:srgbClr val="FF6600"/>
              </a:solidFill>
            </a:endParaRPr>
          </a:p>
          <a:p>
            <a:pPr lvl="1" eaLnBrk="1" hangingPunct="1"/>
            <a:endParaRPr lang="en-US" altLang="zh-CN" sz="2000" dirty="0"/>
          </a:p>
          <a:p>
            <a:pPr lvl="1" eaLnBrk="1" hangingPunct="1"/>
            <a:endParaRPr lang="en-US" altLang="zh-CN" sz="2000" dirty="0"/>
          </a:p>
          <a:p>
            <a:pPr lvl="1" eaLnBrk="1" hangingPunct="1"/>
            <a:endParaRPr lang="zh-CN" altLang="en-US" sz="2000" dirty="0"/>
          </a:p>
          <a:p>
            <a:pPr lvl="1" eaLnBrk="1" hangingPunct="1"/>
            <a:endParaRPr lang="en-US" altLang="zh-CN" dirty="0"/>
          </a:p>
        </p:txBody>
      </p:sp>
      <p:sp>
        <p:nvSpPr>
          <p:cNvPr id="76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705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p>
        </p:txBody>
      </p:sp>
      <p:sp>
        <p:nvSpPr>
          <p:cNvPr id="78851"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a:t>Java</a:t>
            </a:r>
            <a:r>
              <a:rPr lang="zh-CN" altLang="en-US" dirty="0"/>
              <a:t>反射机制</a:t>
            </a:r>
            <a:r>
              <a:rPr lang="en-US" altLang="zh-CN" dirty="0"/>
              <a:t>(Java Reflection)</a:t>
            </a:r>
          </a:p>
          <a:p>
            <a:pPr lvl="1" eaLnBrk="1" hangingPunct="1"/>
            <a:r>
              <a:rPr lang="en-US" altLang="zh-CN" sz="2200" dirty="0"/>
              <a:t>Java</a:t>
            </a:r>
            <a:r>
              <a:rPr lang="zh-CN" altLang="en-US" sz="2200" dirty="0"/>
              <a:t>反射</a:t>
            </a:r>
            <a:r>
              <a:rPr lang="en-US" altLang="zh-CN" sz="2200" dirty="0"/>
              <a:t>(Java Reflection)</a:t>
            </a:r>
            <a:r>
              <a:rPr lang="zh-CN" altLang="en-US" sz="2200" dirty="0"/>
              <a:t>是指在</a:t>
            </a:r>
            <a:r>
              <a:rPr lang="zh-CN" altLang="en-US" sz="2200" dirty="0">
                <a:solidFill>
                  <a:srgbClr val="FF6600"/>
                </a:solidFill>
              </a:rPr>
              <a:t>程序运行时获取已知名称的类或已有对象的相关信息的一种机制</a:t>
            </a:r>
            <a:r>
              <a:rPr lang="zh-CN" altLang="en-US" sz="2200" dirty="0"/>
              <a:t>，包括类的方法、属性、父类等信息，还包括</a:t>
            </a:r>
            <a:r>
              <a:rPr lang="zh-CN" altLang="en-US" sz="2200" dirty="0">
                <a:solidFill>
                  <a:srgbClr val="FF6600"/>
                </a:solidFill>
              </a:rPr>
              <a:t>实例的创建和实例类型的判断</a:t>
            </a:r>
            <a:r>
              <a:rPr lang="zh-CN" altLang="en-US" sz="2200" dirty="0"/>
              <a:t>等</a:t>
            </a:r>
            <a:endParaRPr lang="en-US" altLang="zh-CN" sz="2200" dirty="0"/>
          </a:p>
          <a:p>
            <a:pPr lvl="1" eaLnBrk="1" hangingPunct="1"/>
            <a:r>
              <a:rPr lang="en-US" altLang="zh-CN" sz="2200" dirty="0"/>
              <a:t>Class</a:t>
            </a:r>
            <a:r>
              <a:rPr lang="zh-CN" altLang="zh-CN" sz="2200" dirty="0"/>
              <a:t>类的实例表示正在运行的</a:t>
            </a:r>
            <a:r>
              <a:rPr lang="en-US" altLang="zh-CN" sz="2200" dirty="0"/>
              <a:t>Java</a:t>
            </a:r>
            <a:r>
              <a:rPr lang="zh-CN" altLang="zh-CN" sz="2200" dirty="0"/>
              <a:t>应用程序中的类和接口，其</a:t>
            </a:r>
            <a:r>
              <a:rPr lang="en-US" altLang="zh-CN" sz="2200" dirty="0" err="1">
                <a:solidFill>
                  <a:srgbClr val="FF6600"/>
                </a:solidFill>
              </a:rPr>
              <a:t>forName</a:t>
            </a:r>
            <a:r>
              <a:rPr lang="en-US" altLang="zh-CN" sz="2200" dirty="0">
                <a:solidFill>
                  <a:srgbClr val="FF6600"/>
                </a:solidFill>
              </a:rPr>
              <a:t>(String </a:t>
            </a:r>
            <a:r>
              <a:rPr lang="en-US" altLang="zh-CN" sz="2200" dirty="0" err="1">
                <a:solidFill>
                  <a:srgbClr val="FF6600"/>
                </a:solidFill>
              </a:rPr>
              <a:t>className</a:t>
            </a:r>
            <a:r>
              <a:rPr lang="en-US" altLang="zh-CN" sz="2200" dirty="0">
                <a:solidFill>
                  <a:srgbClr val="FF6600"/>
                </a:solidFill>
              </a:rPr>
              <a:t>)</a:t>
            </a:r>
            <a:r>
              <a:rPr lang="zh-CN" altLang="zh-CN" sz="2200" dirty="0">
                <a:solidFill>
                  <a:srgbClr val="FF6600"/>
                </a:solidFill>
              </a:rPr>
              <a:t>方法</a:t>
            </a:r>
            <a:r>
              <a:rPr lang="zh-CN" altLang="zh-CN" sz="2200" dirty="0"/>
              <a:t>可以返回与带有给定字符串名的类或接口相关联的</a:t>
            </a:r>
            <a:r>
              <a:rPr lang="en-US" altLang="zh-CN" sz="2200" dirty="0"/>
              <a:t> Class</a:t>
            </a:r>
            <a:r>
              <a:rPr lang="zh-CN" altLang="zh-CN" sz="2200" dirty="0"/>
              <a:t>对象，</a:t>
            </a:r>
            <a:r>
              <a:rPr lang="zh-CN" altLang="zh-CN" sz="2200" dirty="0">
                <a:solidFill>
                  <a:srgbClr val="FF6600"/>
                </a:solidFill>
              </a:rPr>
              <a:t>再通过</a:t>
            </a:r>
            <a:r>
              <a:rPr lang="en-US" altLang="zh-CN" sz="2200" dirty="0">
                <a:solidFill>
                  <a:srgbClr val="FF6600"/>
                </a:solidFill>
              </a:rPr>
              <a:t>Class</a:t>
            </a:r>
            <a:r>
              <a:rPr lang="zh-CN" altLang="zh-CN" sz="2200" dirty="0">
                <a:solidFill>
                  <a:srgbClr val="FF6600"/>
                </a:solidFill>
              </a:rPr>
              <a:t>对象的</a:t>
            </a:r>
            <a:r>
              <a:rPr lang="en-US" altLang="zh-CN" sz="2200" dirty="0" err="1">
                <a:solidFill>
                  <a:srgbClr val="FF6600"/>
                </a:solidFill>
              </a:rPr>
              <a:t>newInstance</a:t>
            </a:r>
            <a:r>
              <a:rPr lang="en-US" altLang="zh-CN" sz="2200" dirty="0">
                <a:solidFill>
                  <a:srgbClr val="FF6600"/>
                </a:solidFill>
              </a:rPr>
              <a:t>()</a:t>
            </a:r>
            <a:r>
              <a:rPr lang="zh-CN" altLang="zh-CN" sz="2200" dirty="0">
                <a:solidFill>
                  <a:srgbClr val="FF6600"/>
                </a:solidFill>
              </a:rPr>
              <a:t>方法创建此对象所表示的类的一个新实例</a:t>
            </a:r>
            <a:r>
              <a:rPr lang="zh-CN" altLang="zh-CN" sz="2200" dirty="0"/>
              <a:t>，即通过一个类名字符串得到类的实例</a:t>
            </a:r>
            <a:endParaRPr lang="en-US" altLang="zh-CN" sz="2200" dirty="0"/>
          </a:p>
          <a:p>
            <a:pPr lvl="1" eaLnBrk="1" hangingPunct="1"/>
            <a:endParaRPr lang="en-US" altLang="zh-CN" sz="2000" dirty="0"/>
          </a:p>
          <a:p>
            <a:pPr lvl="1" eaLnBrk="1" hangingPunct="1"/>
            <a:endParaRPr lang="zh-CN" altLang="en-US" sz="2000" dirty="0"/>
          </a:p>
        </p:txBody>
      </p:sp>
      <p:sp>
        <p:nvSpPr>
          <p:cNvPr id="78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4578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p>
        </p:txBody>
      </p:sp>
      <p:sp>
        <p:nvSpPr>
          <p:cNvPr id="79875"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a:t>Java</a:t>
            </a:r>
            <a:r>
              <a:rPr lang="zh-CN" altLang="en-US" dirty="0"/>
              <a:t>反射机制</a:t>
            </a:r>
            <a:r>
              <a:rPr lang="en-US" altLang="zh-CN" dirty="0"/>
              <a:t>(Java Reflection)</a:t>
            </a:r>
          </a:p>
          <a:p>
            <a:pPr lvl="1" eaLnBrk="1" hangingPunct="1"/>
            <a:endParaRPr lang="zh-CN" altLang="en-US" sz="2000" dirty="0"/>
          </a:p>
        </p:txBody>
      </p:sp>
      <p:sp>
        <p:nvSpPr>
          <p:cNvPr id="79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535982018"/>
              </p:ext>
            </p:extLst>
          </p:nvPr>
        </p:nvGraphicFramePr>
        <p:xfrm>
          <a:off x="393700" y="2590800"/>
          <a:ext cx="8305800" cy="1219200"/>
        </p:xfrm>
        <a:graphic>
          <a:graphicData uri="http://schemas.openxmlformats.org/drawingml/2006/table">
            <a:tbl>
              <a:tblPr/>
              <a:tblGrid>
                <a:gridCol w="8305800">
                  <a:extLst>
                    <a:ext uri="{9D8B030D-6E8A-4147-A177-3AD203B41FA5}">
                      <a16:colId xmlns:a16="http://schemas.microsoft.com/office/drawing/2014/main" val="20000"/>
                    </a:ext>
                  </a:extLst>
                </a:gridCol>
              </a:tblGrid>
              <a:tr h="0">
                <a:tc>
                  <a:txBody>
                    <a:bodyPr/>
                    <a:lstStyle/>
                    <a:p>
                      <a:pPr algn="just">
                        <a:spcAft>
                          <a:spcPts val="0"/>
                        </a:spcAft>
                      </a:pPr>
                      <a:r>
                        <a:rPr lang="en-US" altLang="zh-CN" sz="2000" kern="100" dirty="0">
                          <a:latin typeface="Times New Roman"/>
                          <a:ea typeface="宋体"/>
                          <a:cs typeface="Times New Roman"/>
                        </a:rPr>
                        <a:t>    //</a:t>
                      </a:r>
                      <a:r>
                        <a:rPr lang="zh-CN" altLang="en-US" sz="2000" kern="100" dirty="0">
                          <a:latin typeface="Times New Roman"/>
                          <a:ea typeface="宋体"/>
                          <a:cs typeface="Times New Roman"/>
                        </a:rPr>
                        <a:t>通过类名生成实例对象并将其返回</a:t>
                      </a:r>
                    </a:p>
                    <a:p>
                      <a:pPr algn="just">
                        <a:spcAft>
                          <a:spcPts val="0"/>
                        </a:spcAft>
                      </a:pPr>
                      <a:r>
                        <a:rPr lang="zh-CN" altLang="en-US" sz="2000" kern="100" dirty="0">
                          <a:latin typeface="Times New Roman"/>
                          <a:ea typeface="宋体"/>
                          <a:cs typeface="Times New Roman"/>
                        </a:rPr>
                        <a:t>   </a:t>
                      </a:r>
                      <a:r>
                        <a:rPr lang="en-US" sz="2000" kern="100" dirty="0">
                          <a:latin typeface="Times New Roman"/>
                          <a:ea typeface="宋体"/>
                          <a:cs typeface="Times New Roman"/>
                        </a:rPr>
                        <a:t>Class c=</a:t>
                      </a:r>
                      <a:r>
                        <a:rPr lang="en-US" sz="2000" kern="100" dirty="0" err="1">
                          <a:latin typeface="Times New Roman"/>
                          <a:ea typeface="宋体"/>
                          <a:cs typeface="Times New Roman"/>
                        </a:rPr>
                        <a:t>Class.forName</a:t>
                      </a:r>
                      <a:r>
                        <a:rPr lang="en-US" sz="2000" kern="100" dirty="0">
                          <a:latin typeface="Times New Roman"/>
                          <a:ea typeface="宋体"/>
                          <a:cs typeface="Times New Roman"/>
                        </a:rPr>
                        <a:t>(“</a:t>
                      </a:r>
                      <a:r>
                        <a:rPr lang="en-US" sz="2000" kern="100" dirty="0" err="1">
                          <a:latin typeface="Times New Roman"/>
                          <a:ea typeface="宋体"/>
                          <a:cs typeface="Times New Roman"/>
                        </a:rPr>
                        <a:t>java.lang.String</a:t>
                      </a:r>
                      <a:r>
                        <a:rPr lang="en-US" sz="2000" kern="100" dirty="0">
                          <a:latin typeface="Times New Roman"/>
                          <a:ea typeface="宋体"/>
                          <a:cs typeface="Times New Roman"/>
                        </a:rPr>
                        <a:t>");</a:t>
                      </a:r>
                    </a:p>
                    <a:p>
                      <a:pPr algn="just">
                        <a:spcAft>
                          <a:spcPts val="0"/>
                        </a:spcAft>
                      </a:pPr>
                      <a:r>
                        <a:rPr lang="en-US" sz="2000" kern="100" dirty="0">
                          <a:latin typeface="Times New Roman"/>
                          <a:ea typeface="宋体"/>
                          <a:cs typeface="Times New Roman"/>
                        </a:rPr>
                        <a:t>   Object </a:t>
                      </a:r>
                      <a:r>
                        <a:rPr lang="en-US" sz="2000" kern="100" dirty="0" err="1">
                          <a:latin typeface="Times New Roman"/>
                          <a:ea typeface="宋体"/>
                          <a:cs typeface="Times New Roman"/>
                        </a:rPr>
                        <a:t>obj</a:t>
                      </a:r>
                      <a:r>
                        <a:rPr lang="en-US" sz="2000" kern="100" dirty="0">
                          <a:latin typeface="Times New Roman"/>
                          <a:ea typeface="宋体"/>
                          <a:cs typeface="Times New Roman"/>
                        </a:rPr>
                        <a:t>=</a:t>
                      </a:r>
                      <a:r>
                        <a:rPr lang="en-US" sz="2000" kern="100" dirty="0" err="1">
                          <a:latin typeface="Times New Roman"/>
                          <a:ea typeface="宋体"/>
                          <a:cs typeface="Times New Roman"/>
                        </a:rPr>
                        <a:t>c.newInstance</a:t>
                      </a:r>
                      <a:r>
                        <a:rPr lang="en-US" sz="2000" kern="100" dirty="0">
                          <a:latin typeface="Times New Roman"/>
                          <a:ea typeface="宋体"/>
                          <a:cs typeface="Times New Roman"/>
                        </a:rPr>
                        <a:t>();</a:t>
                      </a:r>
                    </a:p>
                    <a:p>
                      <a:pPr algn="just">
                        <a:spcAft>
                          <a:spcPts val="0"/>
                        </a:spcAft>
                      </a:pPr>
                      <a:r>
                        <a:rPr lang="en-US" sz="2000" kern="100" dirty="0">
                          <a:latin typeface="Times New Roman"/>
                          <a:ea typeface="宋体"/>
                          <a:cs typeface="Times New Roman"/>
                        </a:rPr>
                        <a:t>   return </a:t>
                      </a:r>
                      <a:r>
                        <a:rPr lang="en-US" sz="2000" kern="100" dirty="0" err="1">
                          <a:latin typeface="Times New Roman"/>
                          <a:ea typeface="宋体"/>
                          <a:cs typeface="Times New Roman"/>
                        </a:rPr>
                        <a:t>obj</a:t>
                      </a:r>
                      <a:r>
                        <a:rPr lang="en-US" sz="2000" kern="100" dirty="0">
                          <a:latin typeface="Times New Roman"/>
                          <a:ea typeface="宋体"/>
                          <a:cs typeface="Times New Roman"/>
                        </a:rPr>
                        <a:t>;</a:t>
                      </a:r>
                      <a:endParaRPr lang="zh-CN" sz="2000" b="1" kern="100" dirty="0">
                        <a:solidFill>
                          <a:srgbClr val="FF3300"/>
                        </a:solidFill>
                        <a:latin typeface="Times New Roman"/>
                        <a:ea typeface="宋体"/>
                        <a:cs typeface="Times New Roman"/>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135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p>
        </p:txBody>
      </p:sp>
      <p:sp>
        <p:nvSpPr>
          <p:cNvPr id="7782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配置文件</a:t>
            </a:r>
            <a:endParaRPr lang="en-US" altLang="zh-CN" dirty="0"/>
          </a:p>
          <a:p>
            <a:pPr lvl="1" eaLnBrk="1" hangingPunct="1"/>
            <a:r>
              <a:rPr lang="zh-CN" altLang="en-US" dirty="0">
                <a:solidFill>
                  <a:srgbClr val="FF3300"/>
                </a:solidFill>
              </a:rPr>
              <a:t>纯文本文件</a:t>
            </a:r>
            <a:r>
              <a:rPr lang="zh-CN" altLang="en-US" dirty="0"/>
              <a:t>，例如</a:t>
            </a:r>
            <a:r>
              <a:rPr kumimoji="1" lang="en-US" altLang="zh-CN" dirty="0"/>
              <a:t>XML</a:t>
            </a:r>
            <a:r>
              <a:rPr kumimoji="1" lang="zh-CN" altLang="en-US" dirty="0"/>
              <a:t>文件，</a:t>
            </a:r>
            <a:r>
              <a:rPr kumimoji="1" lang="en-US" altLang="zh-CN" dirty="0"/>
              <a:t>properties</a:t>
            </a:r>
            <a:r>
              <a:rPr kumimoji="1" lang="zh-CN" altLang="en-US" dirty="0"/>
              <a:t>文件</a:t>
            </a:r>
            <a:r>
              <a:rPr kumimoji="1" lang="en-US" altLang="zh-CN" dirty="0"/>
              <a:t>……</a:t>
            </a:r>
            <a:r>
              <a:rPr lang="zh-CN" altLang="en-US" dirty="0"/>
              <a:t>等</a:t>
            </a:r>
            <a:endParaRPr lang="en-US" altLang="zh-CN" dirty="0"/>
          </a:p>
          <a:p>
            <a:pPr lvl="1" eaLnBrk="1" hangingPunct="1"/>
            <a:r>
              <a:rPr lang="zh-CN" altLang="en-US" dirty="0"/>
              <a:t>通常是</a:t>
            </a:r>
            <a:r>
              <a:rPr lang="en-US" altLang="zh-CN" dirty="0"/>
              <a:t>XML</a:t>
            </a:r>
            <a:r>
              <a:rPr lang="zh-CN" altLang="en-US" dirty="0"/>
              <a:t>文件，可以将类名存储在配置文件中，例如具体工厂类的类名</a:t>
            </a:r>
            <a:endParaRPr lang="en-US" altLang="zh-CN" dirty="0"/>
          </a:p>
          <a:p>
            <a:pPr eaLnBrk="1" hangingPunct="1"/>
            <a:endParaRPr lang="en-US" altLang="zh-CN" dirty="0"/>
          </a:p>
          <a:p>
            <a:pPr lvl="1" eaLnBrk="1" hangingPunct="1"/>
            <a:endParaRPr lang="en-US" altLang="zh-CN" sz="2000" dirty="0"/>
          </a:p>
          <a:p>
            <a:pPr lvl="1" eaLnBrk="1" hangingPunct="1"/>
            <a:endParaRPr lang="en-US" altLang="zh-CN" sz="2000" dirty="0"/>
          </a:p>
          <a:p>
            <a:pPr lvl="1" eaLnBrk="1" hangingPunct="1"/>
            <a:endParaRPr lang="zh-CN" altLang="en-US" sz="2000" dirty="0"/>
          </a:p>
        </p:txBody>
      </p:sp>
      <p:sp>
        <p:nvSpPr>
          <p:cNvPr id="77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262733590"/>
              </p:ext>
            </p:extLst>
          </p:nvPr>
        </p:nvGraphicFramePr>
        <p:xfrm>
          <a:off x="457200" y="4038600"/>
          <a:ext cx="8229600" cy="1524000"/>
        </p:xfrm>
        <a:graphic>
          <a:graphicData uri="http://schemas.openxmlformats.org/drawingml/2006/table">
            <a:tbl>
              <a:tblPr firstRow="1" firstCol="1" lastRow="1" lastCol="1" bandRow="1" bandCol="1">
                <a:tableStyleId>{5C22544A-7EE6-4342-B048-85BDC9FD1C3A}</a:tableStyleId>
              </a:tblPr>
              <a:tblGrid>
                <a:gridCol w="8229600">
                  <a:extLst>
                    <a:ext uri="{9D8B030D-6E8A-4147-A177-3AD203B41FA5}">
                      <a16:colId xmlns:a16="http://schemas.microsoft.com/office/drawing/2014/main" val="20000"/>
                    </a:ext>
                  </a:extLst>
                </a:gridCol>
              </a:tblGrid>
              <a:tr h="0">
                <a:tc>
                  <a:txBody>
                    <a:bodyPr/>
                    <a:lstStyle/>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 config.xml --&gt;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&lt;?xml version="1.0"?&gt;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r>
                        <a:rPr lang="en-US" sz="2000" b="0" kern="100" cap="none" spc="0" dirty="0" err="1">
                          <a:ln>
                            <a:noFill/>
                          </a:ln>
                          <a:solidFill>
                            <a:srgbClr val="FF0000"/>
                          </a:solidFill>
                          <a:effectLst/>
                          <a:latin typeface="Times New Roman" panose="02020603050405020304" pitchFamily="18" charset="0"/>
                          <a:cs typeface="Times New Roman" panose="02020603050405020304" pitchFamily="18" charset="0"/>
                        </a:rPr>
                        <a:t>designpatterns.factorymethod.FileLoggerFactory</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8312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p>
        </p:txBody>
      </p:sp>
      <p:sp>
        <p:nvSpPr>
          <p:cNvPr id="80899" name="Rectangle 3"/>
          <p:cNvSpPr>
            <a:spLocks noGrp="1" noChangeArrowheads="1"/>
          </p:cNvSpPr>
          <p:nvPr>
            <p:ph type="body" sz="half" idx="1"/>
          </p:nvPr>
        </p:nvSpPr>
        <p:spPr>
          <a:xfrm>
            <a:off x="381000" y="1752600"/>
            <a:ext cx="8229600" cy="4114800"/>
          </a:xfrm>
        </p:spPr>
        <p:txBody>
          <a:bodyPr/>
          <a:lstStyle/>
          <a:p>
            <a:pPr eaLnBrk="1" hangingPunct="1"/>
            <a:r>
              <a:rPr lang="zh-CN" altLang="en-US"/>
              <a:t>修改后的客户端代码</a:t>
            </a:r>
            <a:endParaRPr lang="en-US" altLang="zh-CN"/>
          </a:p>
          <a:p>
            <a:pPr lvl="1" eaLnBrk="1" hangingPunct="1"/>
            <a:endParaRPr lang="zh-CN" altLang="en-US" sz="2000"/>
          </a:p>
        </p:txBody>
      </p:sp>
      <p:sp>
        <p:nvSpPr>
          <p:cNvPr id="80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228600" y="239162"/>
            <a:ext cx="8610600" cy="655564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1200" dirty="0"/>
              <a:t>package </a:t>
            </a:r>
            <a:r>
              <a:rPr lang="en-US" altLang="zh-CN" sz="1200" dirty="0" err="1"/>
              <a:t>designpatterns.factorymethod</a:t>
            </a:r>
            <a:r>
              <a:rPr lang="en-US" altLang="zh-CN" sz="1200" dirty="0"/>
              <a:t>;</a:t>
            </a:r>
          </a:p>
          <a:p>
            <a:pPr>
              <a:defRPr/>
            </a:pPr>
            <a:endParaRPr lang="en-US" altLang="zh-CN" sz="1200" dirty="0"/>
          </a:p>
          <a:p>
            <a:pPr>
              <a:defRPr/>
            </a:pPr>
            <a:r>
              <a:rPr lang="en-US" altLang="zh-CN" sz="1200" dirty="0"/>
              <a:t>//XMLUtil.java</a:t>
            </a:r>
          </a:p>
          <a:p>
            <a:pPr>
              <a:defRPr/>
            </a:pPr>
            <a:r>
              <a:rPr lang="en-US" altLang="zh-CN" sz="1200" dirty="0"/>
              <a:t>import </a:t>
            </a:r>
            <a:r>
              <a:rPr lang="en-US" altLang="zh-CN" sz="1200" dirty="0" err="1"/>
              <a:t>javax.xml.parsers</a:t>
            </a:r>
            <a:r>
              <a:rPr lang="en-US" altLang="zh-CN" sz="1200" dirty="0"/>
              <a:t>.*;</a:t>
            </a:r>
          </a:p>
          <a:p>
            <a:pPr>
              <a:defRPr/>
            </a:pPr>
            <a:r>
              <a:rPr lang="en-US" altLang="zh-CN" sz="1200" dirty="0"/>
              <a:t>import org.w3c.dom.*;</a:t>
            </a:r>
          </a:p>
          <a:p>
            <a:pPr>
              <a:defRPr/>
            </a:pPr>
            <a:r>
              <a:rPr lang="en-US" altLang="zh-CN" sz="1200" dirty="0"/>
              <a:t>import </a:t>
            </a:r>
            <a:r>
              <a:rPr lang="en-US" altLang="zh-CN" sz="1200" dirty="0" err="1"/>
              <a:t>org.xml.sax.SAXException</a:t>
            </a:r>
            <a:r>
              <a:rPr lang="en-US" altLang="zh-CN" sz="1200" dirty="0"/>
              <a:t>;</a:t>
            </a:r>
          </a:p>
          <a:p>
            <a:pPr>
              <a:defRPr/>
            </a:pPr>
            <a:r>
              <a:rPr lang="en-US" altLang="zh-CN" sz="1200" dirty="0"/>
              <a:t>import java.io.*;</a:t>
            </a:r>
          </a:p>
          <a:p>
            <a:pPr>
              <a:defRPr/>
            </a:pPr>
            <a:endParaRPr lang="en-US" altLang="zh-CN" sz="1200" dirty="0"/>
          </a:p>
          <a:p>
            <a:pPr>
              <a:defRPr/>
            </a:pPr>
            <a:r>
              <a:rPr lang="en-US" altLang="zh-CN" sz="1200" dirty="0"/>
              <a:t>public class </a:t>
            </a:r>
            <a:r>
              <a:rPr lang="en-US" altLang="zh-CN" sz="1200" dirty="0" err="1"/>
              <a:t>XMLUtil</a:t>
            </a:r>
            <a:r>
              <a:rPr lang="en-US" altLang="zh-CN" sz="1200" dirty="0"/>
              <a:t> {</a:t>
            </a:r>
          </a:p>
          <a:p>
            <a:pPr>
              <a:defRPr/>
            </a:pPr>
            <a:r>
              <a:rPr lang="zh-CN" altLang="en-US" sz="1200" dirty="0"/>
              <a:t>    </a:t>
            </a:r>
            <a:r>
              <a:rPr lang="en-US" altLang="zh-CN" sz="1200" dirty="0"/>
              <a:t>//</a:t>
            </a:r>
            <a:r>
              <a:rPr lang="zh-CN" altLang="en-US" sz="1200" dirty="0"/>
              <a:t>该方法用于从</a:t>
            </a:r>
            <a:r>
              <a:rPr lang="en-US" altLang="zh-CN" sz="1200" dirty="0"/>
              <a:t>XML</a:t>
            </a:r>
            <a:r>
              <a:rPr lang="zh-CN" altLang="en-US" sz="1200" dirty="0"/>
              <a:t>配置文件中提取具体类类名，并返回一个实例对象</a:t>
            </a:r>
            <a:endParaRPr lang="en-US" altLang="zh-CN" sz="1200" dirty="0"/>
          </a:p>
          <a:p>
            <a:pPr>
              <a:defRPr/>
            </a:pPr>
            <a:r>
              <a:rPr lang="en-US" altLang="zh-CN" sz="1200" dirty="0"/>
              <a:t>    public static Object </a:t>
            </a:r>
            <a:r>
              <a:rPr lang="en-US" altLang="zh-CN" sz="1200" dirty="0" err="1"/>
              <a:t>getBean</a:t>
            </a:r>
            <a:r>
              <a:rPr lang="en-US" altLang="zh-CN" sz="1200" dirty="0"/>
              <a:t>() {</a:t>
            </a:r>
          </a:p>
          <a:p>
            <a:pPr>
              <a:defRPr/>
            </a:pPr>
            <a:r>
              <a:rPr lang="en-US" altLang="zh-CN" sz="1200" dirty="0"/>
              <a:t>        try {</a:t>
            </a:r>
          </a:p>
          <a:p>
            <a:pPr>
              <a:defRPr/>
            </a:pPr>
            <a:r>
              <a:rPr lang="en-US" altLang="zh-CN" sz="1200" dirty="0"/>
              <a:t>            //</a:t>
            </a:r>
            <a:r>
              <a:rPr lang="zh-CN" altLang="en-US" sz="1200" dirty="0"/>
              <a:t>创建</a:t>
            </a:r>
            <a:r>
              <a:rPr lang="en-US" altLang="zh-CN" sz="1200" dirty="0"/>
              <a:t>DOM</a:t>
            </a:r>
            <a:r>
              <a:rPr lang="zh-CN" altLang="en-US" sz="1200" dirty="0"/>
              <a:t>文档对象</a:t>
            </a:r>
            <a:endParaRPr lang="en-US" altLang="zh-CN" sz="1200" dirty="0"/>
          </a:p>
          <a:p>
            <a:pPr>
              <a:defRPr/>
            </a:pPr>
            <a:r>
              <a:rPr lang="en-US" altLang="zh-CN" sz="1200" dirty="0"/>
              <a:t>            </a:t>
            </a:r>
            <a:r>
              <a:rPr lang="en-US" altLang="zh-CN" sz="1200" dirty="0" err="1"/>
              <a:t>DocumentBuilderFactory</a:t>
            </a:r>
            <a:r>
              <a:rPr lang="en-US" altLang="zh-CN" sz="1200" dirty="0"/>
              <a:t> </a:t>
            </a:r>
            <a:r>
              <a:rPr lang="en-US" altLang="zh-CN" sz="1200" dirty="0" err="1"/>
              <a:t>dFactory</a:t>
            </a:r>
            <a:r>
              <a:rPr lang="en-US" altLang="zh-CN" sz="1200" dirty="0"/>
              <a:t> = </a:t>
            </a:r>
            <a:r>
              <a:rPr lang="en-US" altLang="zh-CN" sz="1200" dirty="0" err="1"/>
              <a:t>DocumentBuilderFactory.newInstance</a:t>
            </a:r>
            <a:r>
              <a:rPr lang="en-US" altLang="zh-CN" sz="1200" dirty="0"/>
              <a:t>();</a:t>
            </a:r>
          </a:p>
          <a:p>
            <a:pPr>
              <a:defRPr/>
            </a:pPr>
            <a:r>
              <a:rPr lang="en-US" altLang="zh-CN" sz="1200" dirty="0"/>
              <a:t>            </a:t>
            </a:r>
            <a:r>
              <a:rPr lang="en-US" altLang="zh-CN" sz="1200" dirty="0" err="1"/>
              <a:t>DocumentBuilder</a:t>
            </a:r>
            <a:r>
              <a:rPr lang="en-US" altLang="zh-CN" sz="1200" dirty="0"/>
              <a:t> builder = </a:t>
            </a:r>
            <a:r>
              <a:rPr lang="en-US" altLang="zh-CN" sz="1200" dirty="0" err="1"/>
              <a:t>dFactory.newDocumentBuilder</a:t>
            </a:r>
            <a:r>
              <a:rPr lang="en-US" altLang="zh-CN" sz="1200" dirty="0"/>
              <a:t>();</a:t>
            </a:r>
          </a:p>
          <a:p>
            <a:pPr>
              <a:defRPr/>
            </a:pPr>
            <a:r>
              <a:rPr lang="en-US" altLang="zh-CN" sz="1200" dirty="0"/>
              <a:t>            Document doc;							</a:t>
            </a:r>
          </a:p>
          <a:p>
            <a:pPr>
              <a:defRPr/>
            </a:pPr>
            <a:r>
              <a:rPr lang="en-US" altLang="zh-CN" sz="1200" dirty="0"/>
              <a:t>            doc = </a:t>
            </a:r>
            <a:r>
              <a:rPr lang="en-US" altLang="zh-CN" sz="1200" dirty="0" err="1"/>
              <a:t>builder.parse</a:t>
            </a:r>
            <a:r>
              <a:rPr lang="en-US" altLang="zh-CN" sz="1200" dirty="0"/>
              <a:t>(new File("</a:t>
            </a:r>
            <a:r>
              <a:rPr lang="en-US" altLang="zh-CN" sz="1200" dirty="0" err="1"/>
              <a:t>src</a:t>
            </a:r>
            <a:r>
              <a:rPr lang="en-US" altLang="zh-CN" sz="1200" dirty="0"/>
              <a:t>//</a:t>
            </a:r>
            <a:r>
              <a:rPr lang="en-US" altLang="zh-CN" sz="1200" dirty="0" err="1"/>
              <a:t>designpatterns</a:t>
            </a:r>
            <a:r>
              <a:rPr lang="en-US" altLang="zh-CN" sz="1200" dirty="0"/>
              <a:t>//</a:t>
            </a:r>
            <a:r>
              <a:rPr lang="en-US" altLang="zh-CN" sz="1200" dirty="0" err="1"/>
              <a:t>factorymethod</a:t>
            </a:r>
            <a:r>
              <a:rPr lang="en-US" altLang="zh-CN" sz="1200" dirty="0"/>
              <a:t>//config.xml")); </a:t>
            </a:r>
          </a:p>
          <a:p>
            <a:pPr>
              <a:defRPr/>
            </a:pPr>
            <a:r>
              <a:rPr lang="en-US" altLang="zh-CN" sz="1200" dirty="0"/>
              <a:t>		</a:t>
            </a:r>
          </a:p>
          <a:p>
            <a:pPr>
              <a:defRPr/>
            </a:pPr>
            <a:r>
              <a:rPr lang="en-US" altLang="zh-CN" sz="1200" dirty="0"/>
              <a:t>            //</a:t>
            </a:r>
            <a:r>
              <a:rPr lang="zh-CN" altLang="en-US" sz="1200" dirty="0"/>
              <a:t>获取包含类名的文本结点</a:t>
            </a:r>
            <a:endParaRPr lang="en-US" altLang="zh-CN" sz="1200" dirty="0"/>
          </a:p>
          <a:p>
            <a:pPr>
              <a:defRPr/>
            </a:pPr>
            <a:r>
              <a:rPr lang="en-US" altLang="zh-CN" sz="1200" dirty="0"/>
              <a:t>            </a:t>
            </a:r>
            <a:r>
              <a:rPr lang="en-US" altLang="zh-CN" sz="1200" dirty="0" err="1"/>
              <a:t>NodeList</a:t>
            </a:r>
            <a:r>
              <a:rPr lang="en-US" altLang="zh-CN" sz="1200" dirty="0"/>
              <a:t> </a:t>
            </a:r>
            <a:r>
              <a:rPr lang="en-US" altLang="zh-CN" sz="1200" dirty="0" err="1"/>
              <a:t>nl</a:t>
            </a:r>
            <a:r>
              <a:rPr lang="en-US" altLang="zh-CN" sz="1200" dirty="0"/>
              <a:t> = </a:t>
            </a:r>
            <a:r>
              <a:rPr lang="en-US" altLang="zh-CN" sz="1200" dirty="0" err="1"/>
              <a:t>doc.getElementsByTagName</a:t>
            </a:r>
            <a:r>
              <a:rPr lang="en-US" altLang="zh-CN" sz="1200" dirty="0"/>
              <a:t>("</a:t>
            </a:r>
            <a:r>
              <a:rPr lang="en-US" altLang="zh-CN" sz="1200" dirty="0" err="1"/>
              <a:t>className</a:t>
            </a:r>
            <a:r>
              <a:rPr lang="en-US" altLang="zh-CN" sz="1200" dirty="0"/>
              <a:t>");</a:t>
            </a:r>
          </a:p>
          <a:p>
            <a:pPr>
              <a:defRPr/>
            </a:pPr>
            <a:r>
              <a:rPr lang="en-US" altLang="zh-CN" sz="1200" dirty="0"/>
              <a:t>            Node </a:t>
            </a:r>
            <a:r>
              <a:rPr lang="en-US" altLang="zh-CN" sz="1200" dirty="0" err="1"/>
              <a:t>classNode</a:t>
            </a:r>
            <a:r>
              <a:rPr lang="en-US" altLang="zh-CN" sz="1200" dirty="0"/>
              <a:t>=</a:t>
            </a:r>
            <a:r>
              <a:rPr lang="en-US" altLang="zh-CN" sz="1200" dirty="0" err="1"/>
              <a:t>nl.item</a:t>
            </a:r>
            <a:r>
              <a:rPr lang="en-US" altLang="zh-CN" sz="1200" dirty="0"/>
              <a:t>(0).</a:t>
            </a:r>
            <a:r>
              <a:rPr lang="en-US" altLang="zh-CN" sz="1200" dirty="0" err="1"/>
              <a:t>getFirstChild</a:t>
            </a:r>
            <a:r>
              <a:rPr lang="en-US" altLang="zh-CN" sz="1200" dirty="0"/>
              <a:t>();</a:t>
            </a:r>
          </a:p>
          <a:p>
            <a:pPr>
              <a:defRPr/>
            </a:pPr>
            <a:r>
              <a:rPr lang="en-US" altLang="zh-CN" sz="1200" dirty="0"/>
              <a:t>            String </a:t>
            </a:r>
            <a:r>
              <a:rPr lang="en-US" altLang="zh-CN" sz="1200" dirty="0" err="1"/>
              <a:t>cName</a:t>
            </a:r>
            <a:r>
              <a:rPr lang="en-US" altLang="zh-CN" sz="1200" dirty="0"/>
              <a:t>=</a:t>
            </a:r>
            <a:r>
              <a:rPr lang="en-US" altLang="zh-CN" sz="1200" dirty="0" err="1"/>
              <a:t>classNode.getNodeValue</a:t>
            </a:r>
            <a:r>
              <a:rPr lang="en-US" altLang="zh-CN" sz="1200" dirty="0"/>
              <a:t>();</a:t>
            </a:r>
          </a:p>
          <a:p>
            <a:pPr>
              <a:defRPr/>
            </a:pPr>
            <a:r>
              <a:rPr lang="en-US" altLang="zh-CN" sz="1200" dirty="0"/>
              <a:t>          </a:t>
            </a:r>
          </a:p>
          <a:p>
            <a:pPr>
              <a:defRPr/>
            </a:pPr>
            <a:r>
              <a:rPr lang="en-US" altLang="zh-CN" sz="1200" b="1" dirty="0">
                <a:solidFill>
                  <a:srgbClr val="FF6600"/>
                </a:solidFill>
              </a:rPr>
              <a:t>            //</a:t>
            </a:r>
            <a:r>
              <a:rPr lang="zh-CN" altLang="en-US" sz="1200" b="1" dirty="0">
                <a:solidFill>
                  <a:srgbClr val="FF6600"/>
                </a:solidFill>
              </a:rPr>
              <a:t>通过类名生成实例对象并将其返回</a:t>
            </a:r>
            <a:endParaRPr lang="en-US" altLang="zh-CN" sz="1200" b="1" dirty="0">
              <a:solidFill>
                <a:srgbClr val="FF6600"/>
              </a:solidFill>
            </a:endParaRPr>
          </a:p>
          <a:p>
            <a:pPr>
              <a:defRPr/>
            </a:pPr>
            <a:r>
              <a:rPr lang="en-US" altLang="zh-CN" sz="1200" b="1" dirty="0">
                <a:solidFill>
                  <a:srgbClr val="FF6600"/>
                </a:solidFill>
              </a:rPr>
              <a:t>            Class c=</a:t>
            </a:r>
            <a:r>
              <a:rPr lang="en-US" altLang="zh-CN" sz="1200" b="1" dirty="0" err="1">
                <a:solidFill>
                  <a:srgbClr val="FF6600"/>
                </a:solidFill>
              </a:rPr>
              <a:t>Class.forName</a:t>
            </a:r>
            <a:r>
              <a:rPr lang="en-US" altLang="zh-CN" sz="1200" b="1" dirty="0">
                <a:solidFill>
                  <a:srgbClr val="FF6600"/>
                </a:solidFill>
              </a:rPr>
              <a:t>(</a:t>
            </a:r>
            <a:r>
              <a:rPr lang="en-US" altLang="zh-CN" sz="1200" b="1" dirty="0" err="1">
                <a:solidFill>
                  <a:srgbClr val="FF6600"/>
                </a:solidFill>
              </a:rPr>
              <a:t>cName</a:t>
            </a:r>
            <a:r>
              <a:rPr lang="en-US" altLang="zh-CN" sz="1200" b="1" dirty="0">
                <a:solidFill>
                  <a:srgbClr val="FF6600"/>
                </a:solidFill>
              </a:rPr>
              <a:t>);</a:t>
            </a:r>
          </a:p>
          <a:p>
            <a:pPr>
              <a:defRPr/>
            </a:pPr>
            <a:r>
              <a:rPr lang="en-US" altLang="zh-CN" sz="1200" b="1" dirty="0">
                <a:solidFill>
                  <a:srgbClr val="FF6600"/>
                </a:solidFill>
              </a:rPr>
              <a:t>            Object </a:t>
            </a:r>
            <a:r>
              <a:rPr lang="en-US" altLang="zh-CN" sz="1200" b="1" dirty="0" err="1">
                <a:solidFill>
                  <a:srgbClr val="FF6600"/>
                </a:solidFill>
              </a:rPr>
              <a:t>obj</a:t>
            </a:r>
            <a:r>
              <a:rPr lang="en-US" altLang="zh-CN" sz="1200" b="1" dirty="0">
                <a:solidFill>
                  <a:srgbClr val="FF6600"/>
                </a:solidFill>
              </a:rPr>
              <a:t>=</a:t>
            </a:r>
            <a:r>
              <a:rPr lang="en-US" altLang="zh-CN" sz="1200" b="1" dirty="0" err="1">
                <a:solidFill>
                  <a:srgbClr val="FF6600"/>
                </a:solidFill>
              </a:rPr>
              <a:t>c.newInstance</a:t>
            </a:r>
            <a:r>
              <a:rPr lang="en-US" altLang="zh-CN" sz="1200" b="1" dirty="0">
                <a:solidFill>
                  <a:srgbClr val="FF6600"/>
                </a:solidFill>
              </a:rPr>
              <a:t>();</a:t>
            </a:r>
          </a:p>
          <a:p>
            <a:pPr>
              <a:defRPr/>
            </a:pPr>
            <a:r>
              <a:rPr lang="en-US" altLang="zh-CN" sz="1200" b="1" dirty="0">
                <a:solidFill>
                  <a:srgbClr val="FF6600"/>
                </a:solidFill>
              </a:rPr>
              <a:t>            return </a:t>
            </a:r>
            <a:r>
              <a:rPr lang="en-US" altLang="zh-CN" sz="1200" b="1" dirty="0" err="1">
                <a:solidFill>
                  <a:srgbClr val="FF6600"/>
                </a:solidFill>
              </a:rPr>
              <a:t>obj</a:t>
            </a:r>
            <a:r>
              <a:rPr lang="en-US" altLang="zh-CN" sz="1200" b="1" dirty="0">
                <a:solidFill>
                  <a:srgbClr val="FF6600"/>
                </a:solidFill>
              </a:rPr>
              <a:t>;</a:t>
            </a:r>
          </a:p>
          <a:p>
            <a:pPr>
              <a:defRPr/>
            </a:pPr>
            <a:r>
              <a:rPr lang="en-US" altLang="zh-CN" sz="1200" dirty="0"/>
              <a:t>        }   </a:t>
            </a:r>
          </a:p>
          <a:p>
            <a:pPr>
              <a:defRPr/>
            </a:pPr>
            <a:r>
              <a:rPr lang="en-US" altLang="zh-CN" sz="1200" dirty="0"/>
              <a:t>        catch(Exception e) {</a:t>
            </a:r>
          </a:p>
          <a:p>
            <a:pPr>
              <a:defRPr/>
            </a:pPr>
            <a:r>
              <a:rPr lang="en-US" altLang="zh-CN" sz="1200" dirty="0"/>
              <a:t>            </a:t>
            </a:r>
            <a:r>
              <a:rPr lang="en-US" altLang="zh-CN" sz="1200" dirty="0" err="1"/>
              <a:t>e.printStackTrace</a:t>
            </a:r>
            <a:r>
              <a:rPr lang="en-US" altLang="zh-CN" sz="1200" dirty="0"/>
              <a:t>();</a:t>
            </a:r>
          </a:p>
          <a:p>
            <a:pPr>
              <a:defRPr/>
            </a:pPr>
            <a:r>
              <a:rPr lang="en-US" altLang="zh-CN" sz="1200" dirty="0"/>
              <a:t>            return null;</a:t>
            </a:r>
          </a:p>
          <a:p>
            <a:pPr>
              <a:defRPr/>
            </a:pPr>
            <a:r>
              <a:rPr lang="en-US" altLang="zh-CN" sz="1200" dirty="0"/>
              <a:t>        }</a:t>
            </a:r>
          </a:p>
          <a:p>
            <a:pPr>
              <a:defRPr/>
            </a:pPr>
            <a:r>
              <a:rPr lang="en-US" altLang="zh-CN" sz="1200" dirty="0"/>
              <a:t>    }</a:t>
            </a:r>
          </a:p>
          <a:p>
            <a:pPr>
              <a:defRPr/>
            </a:pPr>
            <a:r>
              <a:rPr lang="en-US" altLang="zh-CN" sz="1200" dirty="0"/>
              <a:t>}</a:t>
            </a:r>
            <a:endParaRPr lang="zh-CN" altLang="en-US" sz="1200" dirty="0"/>
          </a:p>
        </p:txBody>
      </p:sp>
      <p:sp>
        <p:nvSpPr>
          <p:cNvPr id="7" name="文本框 6"/>
          <p:cNvSpPr txBox="1"/>
          <p:nvPr/>
        </p:nvSpPr>
        <p:spPr>
          <a:xfrm>
            <a:off x="457200" y="1981200"/>
            <a:ext cx="8229600" cy="341632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US" altLang="zh-CN" dirty="0">
                <a:solidFill>
                  <a:schemeClr val="tx1"/>
                </a:solidFill>
              </a:rPr>
              <a:t>package </a:t>
            </a:r>
            <a:r>
              <a:rPr lang="en-US" altLang="zh-CN" dirty="0" err="1">
                <a:solidFill>
                  <a:schemeClr val="tx1"/>
                </a:solidFill>
              </a:rPr>
              <a:t>designpatterns.factorymethod</a:t>
            </a:r>
            <a:r>
              <a:rPr lang="en-US" altLang="zh-CN" dirty="0">
                <a:solidFill>
                  <a:schemeClr val="tx1"/>
                </a:solidFill>
              </a:rPr>
              <a:t>;</a:t>
            </a:r>
          </a:p>
          <a:p>
            <a:pPr>
              <a:defRPr/>
            </a:pPr>
            <a:endParaRPr lang="en-US" altLang="zh-CN" dirty="0">
              <a:solidFill>
                <a:schemeClr val="tx1"/>
              </a:solidFill>
            </a:endParaRPr>
          </a:p>
          <a:p>
            <a:pPr>
              <a:defRPr/>
            </a:pPr>
            <a:r>
              <a:rPr lang="en-US" altLang="zh-CN" dirty="0">
                <a:solidFill>
                  <a:schemeClr val="tx1"/>
                </a:solidFill>
              </a:rPr>
              <a:t>public class Client {</a:t>
            </a: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a:t>
            </a:r>
            <a:r>
              <a:rPr lang="en-US" altLang="zh-CN" dirty="0" err="1">
                <a:solidFill>
                  <a:schemeClr val="tx1"/>
                </a:solidFill>
              </a:rPr>
              <a:t>LoggerFactory</a:t>
            </a:r>
            <a:r>
              <a:rPr lang="en-US" altLang="zh-CN" dirty="0">
                <a:solidFill>
                  <a:schemeClr val="tx1"/>
                </a:solidFill>
              </a:rPr>
              <a:t> factory;</a:t>
            </a:r>
          </a:p>
          <a:p>
            <a:pPr>
              <a:defRPr/>
            </a:pPr>
            <a:r>
              <a:rPr lang="en-US" altLang="zh-CN" dirty="0">
                <a:solidFill>
                  <a:schemeClr val="tx1"/>
                </a:solidFill>
              </a:rPr>
              <a:t>    Logger </a:t>
            </a:r>
            <a:r>
              <a:rPr lang="en-US" altLang="zh-CN" dirty="0" err="1">
                <a:solidFill>
                  <a:schemeClr val="tx1"/>
                </a:solidFill>
              </a:rPr>
              <a:t>logger</a:t>
            </a:r>
            <a:r>
              <a:rPr lang="en-US" altLang="zh-CN" dirty="0">
                <a:solidFill>
                  <a:schemeClr val="tx1"/>
                </a:solidFill>
              </a:rPr>
              <a:t>;</a:t>
            </a:r>
          </a:p>
          <a:p>
            <a:pPr>
              <a:defRPr/>
            </a:pPr>
            <a:r>
              <a:rPr lang="en-US" altLang="zh-CN" b="1" dirty="0">
                <a:solidFill>
                  <a:srgbClr val="FF6600"/>
                </a:solidFill>
              </a:rPr>
              <a:t>    factory = (</a:t>
            </a:r>
            <a:r>
              <a:rPr lang="en-US" altLang="zh-CN" b="1" dirty="0" err="1">
                <a:solidFill>
                  <a:srgbClr val="FF6600"/>
                </a:solidFill>
              </a:rPr>
              <a:t>LoggerFactory</a:t>
            </a:r>
            <a:r>
              <a:rPr lang="en-US" altLang="zh-CN" b="1" dirty="0">
                <a:solidFill>
                  <a:srgbClr val="FF6600"/>
                </a:solidFill>
              </a:rPr>
              <a:t>)</a:t>
            </a:r>
            <a:r>
              <a:rPr lang="en-US" altLang="zh-CN" b="1" dirty="0" err="1">
                <a:solidFill>
                  <a:srgbClr val="FF6600"/>
                </a:solidFill>
              </a:rPr>
              <a:t>XMLUtil.getBean</a:t>
            </a:r>
            <a:r>
              <a:rPr lang="en-US" altLang="zh-CN" b="1" dirty="0">
                <a:solidFill>
                  <a:srgbClr val="FF6600"/>
                </a:solidFill>
              </a:rPr>
              <a:t>(); //</a:t>
            </a:r>
            <a:r>
              <a:rPr lang="en-US" altLang="zh-CN" b="1" dirty="0" err="1">
                <a:solidFill>
                  <a:srgbClr val="FF6600"/>
                </a:solidFill>
              </a:rPr>
              <a:t>getBean</a:t>
            </a:r>
            <a:r>
              <a:rPr lang="en-US" altLang="zh-CN" b="1" dirty="0">
                <a:solidFill>
                  <a:srgbClr val="FF6600"/>
                </a:solidFill>
              </a:rPr>
              <a:t>()</a:t>
            </a:r>
            <a:r>
              <a:rPr lang="zh-CN" altLang="en-US" b="1" dirty="0">
                <a:solidFill>
                  <a:srgbClr val="FF6600"/>
                </a:solidFill>
              </a:rPr>
              <a:t>的返回类型为</a:t>
            </a:r>
            <a:r>
              <a:rPr lang="en-US" altLang="zh-CN" b="1" dirty="0">
                <a:solidFill>
                  <a:srgbClr val="FF6600"/>
                </a:solidFill>
              </a:rPr>
              <a:t>Object</a:t>
            </a:r>
            <a:r>
              <a:rPr lang="zh-CN" altLang="en-US" b="1" dirty="0">
                <a:solidFill>
                  <a:srgbClr val="FF6600"/>
                </a:solidFill>
              </a:rPr>
              <a:t>，需要进行强制类型转换</a:t>
            </a:r>
            <a:endParaRPr lang="en-US" altLang="zh-CN" b="1" dirty="0">
              <a:solidFill>
                <a:srgbClr val="FF6600"/>
              </a:solidFill>
            </a:endParaRPr>
          </a:p>
          <a:p>
            <a:pPr>
              <a:defRPr/>
            </a:pPr>
            <a:r>
              <a:rPr lang="en-US" altLang="zh-CN" b="1" dirty="0">
                <a:solidFill>
                  <a:srgbClr val="FF6600"/>
                </a:solidFill>
              </a:rPr>
              <a:t>    </a:t>
            </a:r>
            <a:r>
              <a:rPr lang="en-US" altLang="zh-CN" dirty="0">
                <a:solidFill>
                  <a:schemeClr val="tx1"/>
                </a:solidFill>
              </a:rPr>
              <a:t>logger = </a:t>
            </a:r>
            <a:r>
              <a:rPr lang="en-US" altLang="zh-CN" dirty="0" err="1">
                <a:solidFill>
                  <a:schemeClr val="tx1"/>
                </a:solidFill>
              </a:rPr>
              <a:t>factory.createLogger</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logger.writeLog</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6937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工厂方法模式概述</a:t>
            </a:r>
          </a:p>
        </p:txBody>
      </p:sp>
      <p:sp>
        <p:nvSpPr>
          <p:cNvPr id="634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3492" name="Rectangle 3"/>
          <p:cNvSpPr>
            <a:spLocks noGrp="1" noChangeArrowheads="1"/>
          </p:cNvSpPr>
          <p:nvPr>
            <p:ph type="body" sz="half" idx="1"/>
          </p:nvPr>
        </p:nvSpPr>
        <p:spPr>
          <a:xfrm>
            <a:off x="381000" y="1752600"/>
            <a:ext cx="8229600" cy="4114800"/>
          </a:xfrm>
        </p:spPr>
        <p:txBody>
          <a:bodyPr/>
          <a:lstStyle/>
          <a:p>
            <a:pPr eaLnBrk="1" hangingPunct="1"/>
            <a:r>
              <a:rPr lang="zh-CN" altLang="en-US"/>
              <a:t>使用</a:t>
            </a:r>
            <a:r>
              <a:rPr lang="zh-CN" altLang="en-US">
                <a:solidFill>
                  <a:srgbClr val="FF3300"/>
                </a:solidFill>
              </a:rPr>
              <a:t>简单工厂模式</a:t>
            </a:r>
            <a:r>
              <a:rPr lang="zh-CN" altLang="en-US"/>
              <a:t>设计的按钮工厂</a:t>
            </a:r>
            <a:endParaRPr lang="en-US" altLang="zh-CN"/>
          </a:p>
        </p:txBody>
      </p:sp>
      <p:pic>
        <p:nvPicPr>
          <p:cNvPr id="6349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362200"/>
            <a:ext cx="423068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881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p>
        </p:txBody>
      </p:sp>
      <p:sp>
        <p:nvSpPr>
          <p:cNvPr id="81923" name="Rectangle 3"/>
          <p:cNvSpPr>
            <a:spLocks noGrp="1" noChangeArrowheads="1"/>
          </p:cNvSpPr>
          <p:nvPr>
            <p:ph type="body" sz="half" idx="1"/>
          </p:nvPr>
        </p:nvSpPr>
        <p:spPr>
          <a:xfrm>
            <a:off x="381000" y="1752600"/>
            <a:ext cx="8229600" cy="4114800"/>
          </a:xfrm>
        </p:spPr>
        <p:txBody>
          <a:bodyPr/>
          <a:lstStyle/>
          <a:p>
            <a:pPr eaLnBrk="1" hangingPunct="1"/>
            <a:r>
              <a:rPr lang="zh-CN" altLang="en-US"/>
              <a:t>增加新产品的步骤</a:t>
            </a:r>
            <a:endParaRPr lang="en-US" altLang="zh-CN"/>
          </a:p>
          <a:p>
            <a:pPr lvl="1" eaLnBrk="1" hangingPunct="1"/>
            <a:r>
              <a:rPr lang="en-US" altLang="zh-CN"/>
              <a:t>(1) </a:t>
            </a:r>
            <a:r>
              <a:rPr lang="zh-CN" altLang="en-US"/>
              <a:t>增加一个新的</a:t>
            </a:r>
            <a:r>
              <a:rPr lang="zh-CN" altLang="en-US">
                <a:solidFill>
                  <a:srgbClr val="FF3300"/>
                </a:solidFill>
              </a:rPr>
              <a:t>具体产品类</a:t>
            </a:r>
            <a:r>
              <a:rPr lang="zh-CN" altLang="en-US"/>
              <a:t>作为抽象产品类的子类</a:t>
            </a:r>
            <a:endParaRPr lang="en-US" altLang="zh-CN"/>
          </a:p>
          <a:p>
            <a:pPr lvl="1" eaLnBrk="1" hangingPunct="1"/>
            <a:r>
              <a:rPr lang="en-US" altLang="zh-CN"/>
              <a:t>(2) </a:t>
            </a:r>
            <a:r>
              <a:rPr lang="zh-CN" altLang="en-US"/>
              <a:t>增加一个新的</a:t>
            </a:r>
            <a:r>
              <a:rPr lang="zh-CN" altLang="en-US">
                <a:solidFill>
                  <a:srgbClr val="FF3300"/>
                </a:solidFill>
              </a:rPr>
              <a:t>具体工厂类</a:t>
            </a:r>
            <a:r>
              <a:rPr lang="zh-CN" altLang="en-US"/>
              <a:t>作为抽象工厂类的子类，该工厂用于创建新增的具体产品对象</a:t>
            </a:r>
            <a:endParaRPr lang="en-US" altLang="zh-CN"/>
          </a:p>
          <a:p>
            <a:pPr lvl="1" eaLnBrk="1" hangingPunct="1"/>
            <a:r>
              <a:rPr lang="en-US" altLang="zh-CN"/>
              <a:t>(3) </a:t>
            </a:r>
            <a:r>
              <a:rPr lang="zh-CN" altLang="en-US"/>
              <a:t>修改</a:t>
            </a:r>
            <a:r>
              <a:rPr lang="zh-CN" altLang="en-US">
                <a:solidFill>
                  <a:srgbClr val="FF3300"/>
                </a:solidFill>
              </a:rPr>
              <a:t>配置文件</a:t>
            </a:r>
            <a:r>
              <a:rPr lang="zh-CN" altLang="en-US"/>
              <a:t>，用新的具体工厂类的类名字符串替换原有工厂类类名字符串</a:t>
            </a:r>
            <a:endParaRPr lang="en-US" altLang="zh-CN"/>
          </a:p>
          <a:p>
            <a:pPr lvl="1" eaLnBrk="1" hangingPunct="1"/>
            <a:r>
              <a:rPr lang="en-US" altLang="zh-CN"/>
              <a:t>(4) </a:t>
            </a:r>
            <a:r>
              <a:rPr lang="zh-CN" altLang="en-US"/>
              <a:t>编译新增具体产品类和具体工厂类，运行客户端代码，即可完成新产品的增加和使用</a:t>
            </a:r>
            <a:endParaRPr lang="en-US" altLang="zh-CN"/>
          </a:p>
          <a:p>
            <a:pPr lvl="1" eaLnBrk="1" hangingPunct="1"/>
            <a:endParaRPr lang="zh-CN" altLang="en-US" sz="2000"/>
          </a:p>
        </p:txBody>
      </p:sp>
      <p:sp>
        <p:nvSpPr>
          <p:cNvPr id="819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2858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6324600" cy="685800"/>
          </a:xfrm>
        </p:spPr>
        <p:txBody>
          <a:bodyPr/>
          <a:lstStyle/>
          <a:p>
            <a:pPr eaLnBrk="1" hangingPunct="1"/>
            <a:r>
              <a:rPr lang="zh-CN" altLang="en-US"/>
              <a:t>工厂方法的重载</a:t>
            </a:r>
          </a:p>
        </p:txBody>
      </p:sp>
      <p:sp>
        <p:nvSpPr>
          <p:cNvPr id="82947" name="Rectangle 3"/>
          <p:cNvSpPr>
            <a:spLocks noGrp="1" noChangeArrowheads="1"/>
          </p:cNvSpPr>
          <p:nvPr>
            <p:ph type="body" sz="half" idx="1"/>
          </p:nvPr>
        </p:nvSpPr>
        <p:spPr>
          <a:xfrm>
            <a:off x="381000" y="1752600"/>
            <a:ext cx="8229600" cy="4114800"/>
          </a:xfrm>
        </p:spPr>
        <p:txBody>
          <a:bodyPr/>
          <a:lstStyle/>
          <a:p>
            <a:pPr eaLnBrk="1" hangingPunct="1"/>
            <a:r>
              <a:rPr lang="zh-CN" altLang="en-US"/>
              <a:t>结构图</a:t>
            </a:r>
          </a:p>
          <a:p>
            <a:pPr lvl="1" eaLnBrk="1" hangingPunct="1"/>
            <a:endParaRPr lang="en-US" altLang="zh-CN"/>
          </a:p>
        </p:txBody>
      </p:sp>
      <p:sp>
        <p:nvSpPr>
          <p:cNvPr id="82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29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78486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52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6324600" cy="685800"/>
          </a:xfrm>
        </p:spPr>
        <p:txBody>
          <a:bodyPr/>
          <a:lstStyle/>
          <a:p>
            <a:pPr eaLnBrk="1" hangingPunct="1"/>
            <a:r>
              <a:rPr lang="zh-CN" altLang="en-US"/>
              <a:t>工厂方法的重载</a:t>
            </a:r>
          </a:p>
        </p:txBody>
      </p:sp>
      <p:sp>
        <p:nvSpPr>
          <p:cNvPr id="83971"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抽象工厂类</a:t>
            </a:r>
            <a:r>
              <a:rPr lang="en-US" altLang="zh-CN"/>
              <a:t>LoggerFactory</a:t>
            </a:r>
            <a:r>
              <a:rPr lang="zh-CN" altLang="en-US"/>
              <a:t>示意代码：</a:t>
            </a:r>
            <a:endParaRPr lang="en-US" altLang="zh-CN"/>
          </a:p>
        </p:txBody>
      </p:sp>
      <p:sp>
        <p:nvSpPr>
          <p:cNvPr id="83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2620963"/>
          <a:ext cx="8229600" cy="1646237"/>
        </p:xfrm>
        <a:graphic>
          <a:graphicData uri="http://schemas.openxmlformats.org/drawingml/2006/table">
            <a:tbl>
              <a:tblPr/>
              <a:tblGrid>
                <a:gridCol w="8229600">
                  <a:extLst>
                    <a:ext uri="{9D8B030D-6E8A-4147-A177-3AD203B41FA5}">
                      <a16:colId xmlns:a16="http://schemas.microsoft.com/office/drawing/2014/main" val="20000"/>
                    </a:ext>
                  </a:extLst>
                </a:gridCol>
              </a:tblGrid>
              <a:tr h="1646237">
                <a:tc>
                  <a:txBody>
                    <a:bodyPr/>
                    <a:lstStyle/>
                    <a:p>
                      <a:pPr algn="just">
                        <a:spcAft>
                          <a:spcPts val="0"/>
                        </a:spcAft>
                      </a:pPr>
                      <a:r>
                        <a:rPr lang="en-US" altLang="zh-CN" sz="2000" kern="100" dirty="0">
                          <a:latin typeface="Times New Roman"/>
                          <a:ea typeface="宋体"/>
                          <a:cs typeface="Times New Roman"/>
                        </a:rPr>
                        <a:t>public interface </a:t>
                      </a:r>
                      <a:r>
                        <a:rPr lang="en-US" altLang="zh-CN" sz="2000" kern="100" dirty="0" err="1">
                          <a:latin typeface="Times New Roman"/>
                          <a:ea typeface="宋体"/>
                          <a:cs typeface="Times New Roman"/>
                        </a:rPr>
                        <a:t>LoggerFactory</a:t>
                      </a:r>
                      <a:r>
                        <a:rPr lang="en-US" altLang="zh-CN" sz="2000" kern="100" baseline="0" dirty="0">
                          <a:latin typeface="Times New Roman"/>
                          <a:ea typeface="宋体"/>
                          <a:cs typeface="Times New Roman"/>
                        </a:rPr>
                        <a:t> </a:t>
                      </a: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p>
                      <a:pPr algn="just">
                        <a:spcAft>
                          <a:spcPts val="0"/>
                        </a:spcAft>
                      </a:pPr>
                      <a:r>
                        <a:rPr lang="en-US" altLang="zh-CN" sz="2000" b="1" kern="100" baseline="0" dirty="0">
                          <a:solidFill>
                            <a:srgbClr val="FF3300"/>
                          </a:solidFill>
                          <a:latin typeface="Times New Roman"/>
                          <a:ea typeface="宋体"/>
                          <a:cs typeface="Times New Roman"/>
                        </a:rPr>
                        <a:t>    </a:t>
                      </a:r>
                      <a:r>
                        <a:rPr lang="en-US" altLang="zh-CN" sz="2000" b="1" kern="100" dirty="0">
                          <a:solidFill>
                            <a:srgbClr val="FF3300"/>
                          </a:solidFill>
                          <a:latin typeface="Times New Roman"/>
                          <a:ea typeface="宋体"/>
                          <a:cs typeface="Times New Roman"/>
                        </a:rPr>
                        <a:t>public Logger </a:t>
                      </a:r>
                      <a:r>
                        <a:rPr lang="en-US" altLang="zh-CN" sz="2000" b="1" kern="100" dirty="0" err="1">
                          <a:solidFill>
                            <a:srgbClr val="FF3300"/>
                          </a:solidFill>
                          <a:latin typeface="Times New Roman"/>
                          <a:ea typeface="宋体"/>
                          <a:cs typeface="Times New Roman"/>
                        </a:rPr>
                        <a:t>createLogger</a:t>
                      </a:r>
                      <a:r>
                        <a:rPr lang="en-US" altLang="zh-CN" sz="2000" b="1" kern="100" dirty="0">
                          <a:solidFill>
                            <a:srgbClr val="FF3300"/>
                          </a:solidFill>
                          <a:latin typeface="Times New Roman"/>
                          <a:ea typeface="宋体"/>
                          <a:cs typeface="Times New Roman"/>
                        </a:rPr>
                        <a:t>();</a:t>
                      </a:r>
                    </a:p>
                    <a:p>
                      <a:pPr algn="just">
                        <a:spcAft>
                          <a:spcPts val="0"/>
                        </a:spcAft>
                      </a:pPr>
                      <a:r>
                        <a:rPr lang="en-US" altLang="zh-CN" sz="2000" b="1" kern="100" baseline="0" dirty="0">
                          <a:solidFill>
                            <a:srgbClr val="FF3300"/>
                          </a:solidFill>
                          <a:latin typeface="Times New Roman"/>
                          <a:ea typeface="宋体"/>
                          <a:cs typeface="Times New Roman"/>
                        </a:rPr>
                        <a:t>    </a:t>
                      </a:r>
                      <a:r>
                        <a:rPr lang="en-US" altLang="zh-CN" sz="2000" b="1" kern="100" dirty="0">
                          <a:solidFill>
                            <a:srgbClr val="FF3300"/>
                          </a:solidFill>
                          <a:latin typeface="Times New Roman"/>
                          <a:ea typeface="宋体"/>
                          <a:cs typeface="Times New Roman"/>
                        </a:rPr>
                        <a:t>public Logger </a:t>
                      </a:r>
                      <a:r>
                        <a:rPr lang="en-US" altLang="zh-CN" sz="2000" b="1" kern="100" dirty="0" err="1">
                          <a:solidFill>
                            <a:srgbClr val="FF3300"/>
                          </a:solidFill>
                          <a:latin typeface="Times New Roman"/>
                          <a:ea typeface="宋体"/>
                          <a:cs typeface="Times New Roman"/>
                        </a:rPr>
                        <a:t>createLogger</a:t>
                      </a:r>
                      <a:r>
                        <a:rPr lang="en-US" altLang="zh-CN" sz="2000" b="1" kern="100" dirty="0">
                          <a:solidFill>
                            <a:srgbClr val="FF3300"/>
                          </a:solidFill>
                          <a:latin typeface="Times New Roman"/>
                          <a:ea typeface="宋体"/>
                          <a:cs typeface="Times New Roman"/>
                        </a:rPr>
                        <a:t>(String </a:t>
                      </a:r>
                      <a:r>
                        <a:rPr lang="en-US" altLang="zh-CN" sz="2000" b="1" kern="100" dirty="0" err="1">
                          <a:solidFill>
                            <a:srgbClr val="FF3300"/>
                          </a:solidFill>
                          <a:latin typeface="Times New Roman"/>
                          <a:ea typeface="宋体"/>
                          <a:cs typeface="Times New Roman"/>
                        </a:rPr>
                        <a:t>args</a:t>
                      </a:r>
                      <a:r>
                        <a:rPr lang="en-US" altLang="zh-CN" sz="2000" b="1" kern="100" dirty="0">
                          <a:solidFill>
                            <a:srgbClr val="FF3300"/>
                          </a:solidFill>
                          <a:latin typeface="Times New Roman"/>
                          <a:ea typeface="宋体"/>
                          <a:cs typeface="Times New Roman"/>
                        </a:rPr>
                        <a:t>);</a:t>
                      </a:r>
                    </a:p>
                    <a:p>
                      <a:pPr algn="just">
                        <a:spcAft>
                          <a:spcPts val="0"/>
                        </a:spcAft>
                      </a:pPr>
                      <a:r>
                        <a:rPr lang="en-US" altLang="zh-CN" sz="2000" b="1" kern="100" baseline="0" dirty="0">
                          <a:solidFill>
                            <a:srgbClr val="FF3300"/>
                          </a:solidFill>
                          <a:latin typeface="Times New Roman"/>
                          <a:ea typeface="宋体"/>
                          <a:cs typeface="Times New Roman"/>
                        </a:rPr>
                        <a:t>    </a:t>
                      </a:r>
                      <a:r>
                        <a:rPr lang="en-US" altLang="zh-CN" sz="2000" b="1" kern="100" dirty="0">
                          <a:solidFill>
                            <a:srgbClr val="FF3300"/>
                          </a:solidFill>
                          <a:latin typeface="Times New Roman"/>
                          <a:ea typeface="宋体"/>
                          <a:cs typeface="Times New Roman"/>
                        </a:rPr>
                        <a:t>public Logger </a:t>
                      </a:r>
                      <a:r>
                        <a:rPr lang="en-US" altLang="zh-CN" sz="2000" b="1" kern="100" dirty="0" err="1">
                          <a:solidFill>
                            <a:srgbClr val="FF3300"/>
                          </a:solidFill>
                          <a:latin typeface="Times New Roman"/>
                          <a:ea typeface="宋体"/>
                          <a:cs typeface="Times New Roman"/>
                        </a:rPr>
                        <a:t>createLogger</a:t>
                      </a:r>
                      <a:r>
                        <a:rPr lang="en-US" altLang="zh-CN" sz="2000" b="1" kern="100" dirty="0">
                          <a:solidFill>
                            <a:srgbClr val="FF3300"/>
                          </a:solidFill>
                          <a:latin typeface="Times New Roman"/>
                          <a:ea typeface="宋体"/>
                          <a:cs typeface="Times New Roman"/>
                        </a:rPr>
                        <a:t>(Object </a:t>
                      </a:r>
                      <a:r>
                        <a:rPr lang="en-US" altLang="zh-CN" sz="2000" b="1" kern="100" dirty="0" err="1">
                          <a:solidFill>
                            <a:srgbClr val="FF3300"/>
                          </a:solidFill>
                          <a:latin typeface="Times New Roman"/>
                          <a:ea typeface="宋体"/>
                          <a:cs typeface="Times New Roman"/>
                        </a:rPr>
                        <a:t>obj</a:t>
                      </a:r>
                      <a:r>
                        <a:rPr lang="en-US" altLang="zh-CN" sz="2000" b="1" kern="100" dirty="0">
                          <a:solidFill>
                            <a:srgbClr val="FF3300"/>
                          </a:solidFill>
                          <a:latin typeface="Times New Roman"/>
                          <a:ea typeface="宋体"/>
                          <a:cs typeface="Times New Roman"/>
                        </a:rPr>
                        <a:t>);</a:t>
                      </a:r>
                    </a:p>
                    <a:p>
                      <a:pPr algn="just">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340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a:t>工厂方法的重载</a:t>
            </a:r>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a:t>具体工厂类</a:t>
            </a:r>
            <a:r>
              <a:rPr lang="en-US" altLang="zh-CN"/>
              <a:t>DatabaseLoggerFactory</a:t>
            </a:r>
            <a:r>
              <a:rPr lang="zh-CN" altLang="en-US"/>
              <a:t>示意代码：</a:t>
            </a:r>
            <a:endParaRPr lang="en-US" altLang="zh-CN"/>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04800" y="762000"/>
          <a:ext cx="8534400" cy="5608638"/>
        </p:xfrm>
        <a:graphic>
          <a:graphicData uri="http://schemas.openxmlformats.org/drawingml/2006/table">
            <a:tbl>
              <a:tblPr/>
              <a:tblGrid>
                <a:gridCol w="8534400">
                  <a:extLst>
                    <a:ext uri="{9D8B030D-6E8A-4147-A177-3AD203B41FA5}">
                      <a16:colId xmlns:a16="http://schemas.microsoft.com/office/drawing/2014/main" val="20000"/>
                    </a:ext>
                  </a:extLst>
                </a:gridCol>
              </a:tblGrid>
              <a:tr h="5608638">
                <a:tc>
                  <a:txBody>
                    <a:bodyPr/>
                    <a:lstStyle/>
                    <a:p>
                      <a:pPr algn="just">
                        <a:spcAft>
                          <a:spcPts val="0"/>
                        </a:spcAft>
                      </a:pPr>
                      <a:r>
                        <a:rPr lang="en-US" altLang="zh-CN" sz="1600" kern="100" dirty="0">
                          <a:latin typeface="Times New Roman"/>
                          <a:ea typeface="宋体"/>
                          <a:cs typeface="Times New Roman"/>
                        </a:rPr>
                        <a:t>public class </a:t>
                      </a:r>
                      <a:r>
                        <a:rPr lang="en-US" altLang="zh-CN" sz="1600" kern="100" dirty="0" err="1">
                          <a:latin typeface="Times New Roman"/>
                          <a:ea typeface="宋体"/>
                          <a:cs typeface="Times New Roman"/>
                        </a:rPr>
                        <a:t>DatabaseLoggerFactory</a:t>
                      </a:r>
                      <a:r>
                        <a:rPr lang="en-US" altLang="zh-CN" sz="1600" kern="100" dirty="0">
                          <a:latin typeface="Times New Roman"/>
                          <a:ea typeface="宋体"/>
                          <a:cs typeface="Times New Roman"/>
                        </a:rPr>
                        <a:t> implements </a:t>
                      </a:r>
                      <a:r>
                        <a:rPr lang="en-US" altLang="zh-CN" sz="1600" kern="100" dirty="0" err="1">
                          <a:latin typeface="Times New Roman"/>
                          <a:ea typeface="宋体"/>
                          <a:cs typeface="Times New Roman"/>
                        </a:rPr>
                        <a:t>LoggerFactory</a:t>
                      </a:r>
                      <a:r>
                        <a:rPr lang="en-US" altLang="zh-CN" sz="1600" kern="100" dirty="0">
                          <a:latin typeface="Times New Roman"/>
                          <a:ea typeface="宋体"/>
                          <a:cs typeface="Times New Roman"/>
                        </a:rPr>
                        <a:t> {</a:t>
                      </a:r>
                    </a:p>
                    <a:p>
                      <a:pPr algn="just">
                        <a:spcAft>
                          <a:spcPts val="0"/>
                        </a:spcAft>
                      </a:pPr>
                      <a:r>
                        <a:rPr lang="en-US" altLang="zh-CN" sz="1600" b="1" kern="100" baseline="0" dirty="0">
                          <a:solidFill>
                            <a:srgbClr val="FF6600"/>
                          </a:solidFill>
                          <a:latin typeface="Times New Roman"/>
                          <a:ea typeface="宋体"/>
                          <a:cs typeface="Times New Roman"/>
                        </a:rPr>
                        <a:t>                   </a:t>
                      </a:r>
                      <a:r>
                        <a:rPr lang="en-US" altLang="zh-CN" sz="1600" b="1" kern="100" dirty="0">
                          <a:solidFill>
                            <a:srgbClr val="FF6600"/>
                          </a:solidFill>
                          <a:latin typeface="Times New Roman"/>
                          <a:ea typeface="宋体"/>
                          <a:cs typeface="Times New Roman"/>
                        </a:rPr>
                        <a:t>public Logger </a:t>
                      </a:r>
                      <a:r>
                        <a:rPr lang="en-US" altLang="zh-CN" sz="1600" b="1" kern="100" dirty="0" err="1">
                          <a:solidFill>
                            <a:srgbClr val="FF6600"/>
                          </a:solidFill>
                          <a:latin typeface="Times New Roman"/>
                          <a:ea typeface="宋体"/>
                          <a:cs typeface="Times New Roman"/>
                        </a:rPr>
                        <a:t>createLogger</a:t>
                      </a:r>
                      <a:r>
                        <a:rPr lang="en-US" altLang="zh-CN" sz="1600" b="1" kern="100" dirty="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使用默认方式连接数据库，代码省略</a:t>
                      </a:r>
                    </a:p>
                    <a:p>
                      <a:pPr algn="just">
                        <a:spcAft>
                          <a:spcPts val="0"/>
                        </a:spcAft>
                      </a:pPr>
                      <a:r>
                        <a:rPr lang="en-US" sz="1600" kern="100" dirty="0">
                          <a:latin typeface="Times New Roman"/>
                          <a:ea typeface="宋体"/>
                          <a:cs typeface="Times New Roman"/>
                        </a:rPr>
                        <a:t>	    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return 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p>
                    <a:p>
                      <a:pPr algn="just">
                        <a:spcAft>
                          <a:spcPts val="0"/>
                        </a:spcAft>
                      </a:pPr>
                      <a:endParaRPr lang="zh-CN" sz="1600" kern="100" dirty="0">
                        <a:latin typeface="Times New Roman"/>
                        <a:ea typeface="宋体"/>
                        <a:cs typeface="Times New Roman"/>
                      </a:endParaRPr>
                    </a:p>
                    <a:p>
                      <a:pPr algn="just">
                        <a:spcAft>
                          <a:spcPts val="0"/>
                        </a:spcAft>
                      </a:pPr>
                      <a:r>
                        <a:rPr lang="en-US" sz="1600" b="1" kern="100" dirty="0">
                          <a:solidFill>
                            <a:srgbClr val="FF3300"/>
                          </a:solidFill>
                          <a:latin typeface="Times New Roman"/>
                          <a:ea typeface="宋体"/>
                          <a:cs typeface="Times New Roman"/>
                        </a:rPr>
                        <a:t>	</a:t>
                      </a:r>
                      <a:r>
                        <a:rPr lang="en-US" altLang="zh-CN" sz="1600" b="1" kern="100" baseline="0" dirty="0">
                          <a:solidFill>
                            <a:srgbClr val="FF6600"/>
                          </a:solidFill>
                          <a:latin typeface="Times New Roman"/>
                          <a:ea typeface="宋体"/>
                          <a:cs typeface="Times New Roman"/>
                        </a:rPr>
                        <a:t> </a:t>
                      </a:r>
                      <a:r>
                        <a:rPr lang="en-US" altLang="zh-CN" sz="1600" b="1" kern="100" dirty="0">
                          <a:solidFill>
                            <a:srgbClr val="FF6600"/>
                          </a:solidFill>
                          <a:latin typeface="Times New Roman"/>
                          <a:ea typeface="宋体"/>
                          <a:cs typeface="Times New Roman"/>
                        </a:rPr>
                        <a:t>public Logger </a:t>
                      </a:r>
                      <a:r>
                        <a:rPr lang="en-US" altLang="zh-CN" sz="1600" b="1" kern="100" dirty="0" err="1">
                          <a:solidFill>
                            <a:srgbClr val="FF6600"/>
                          </a:solidFill>
                          <a:latin typeface="Times New Roman"/>
                          <a:ea typeface="宋体"/>
                          <a:cs typeface="Times New Roman"/>
                        </a:rPr>
                        <a:t>createLogger</a:t>
                      </a:r>
                      <a:r>
                        <a:rPr lang="en-US" altLang="zh-CN" sz="1600" b="1" kern="100" dirty="0">
                          <a:solidFill>
                            <a:srgbClr val="FF6600"/>
                          </a:solidFill>
                          <a:latin typeface="Times New Roman"/>
                          <a:ea typeface="宋体"/>
                          <a:cs typeface="Times New Roman"/>
                        </a:rPr>
                        <a:t>(String </a:t>
                      </a:r>
                      <a:r>
                        <a:rPr lang="en-US" altLang="zh-CN" sz="1600" b="1" kern="100" dirty="0" err="1">
                          <a:solidFill>
                            <a:srgbClr val="FF6600"/>
                          </a:solidFill>
                          <a:latin typeface="Times New Roman"/>
                          <a:ea typeface="宋体"/>
                          <a:cs typeface="Times New Roman"/>
                        </a:rPr>
                        <a:t>args</a:t>
                      </a:r>
                      <a:r>
                        <a:rPr lang="en-US" altLang="zh-CN" sz="1600" b="1" kern="100" dirty="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使用参数</a:t>
                      </a:r>
                      <a:r>
                        <a:rPr lang="en-US" sz="1600" kern="100" dirty="0" err="1">
                          <a:latin typeface="Times New Roman"/>
                          <a:ea typeface="宋体"/>
                          <a:cs typeface="Times New Roman"/>
                        </a:rPr>
                        <a:t>args</a:t>
                      </a:r>
                      <a:r>
                        <a:rPr lang="zh-CN" sz="1600" kern="100" dirty="0">
                          <a:latin typeface="Times New Roman"/>
                          <a:ea typeface="宋体"/>
                          <a:cs typeface="Times New Roman"/>
                        </a:rPr>
                        <a:t>作为连接字符串来连接数据库，代码省略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return 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p>
                    <a:p>
                      <a:pPr algn="just">
                        <a:spcAft>
                          <a:spcPts val="0"/>
                        </a:spcAft>
                      </a:pP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b="1" kern="100" dirty="0">
                          <a:solidFill>
                            <a:srgbClr val="FF3300"/>
                          </a:solidFill>
                          <a:latin typeface="Times New Roman"/>
                          <a:ea typeface="宋体"/>
                          <a:cs typeface="Times New Roman"/>
                        </a:rPr>
                        <a:t>	</a:t>
                      </a:r>
                      <a:r>
                        <a:rPr lang="en-US" altLang="zh-CN" sz="1600" b="1" kern="100" baseline="0" dirty="0">
                          <a:solidFill>
                            <a:srgbClr val="FF6600"/>
                          </a:solidFill>
                          <a:latin typeface="Times New Roman"/>
                          <a:ea typeface="宋体"/>
                          <a:cs typeface="Times New Roman"/>
                        </a:rPr>
                        <a:t> </a:t>
                      </a:r>
                      <a:r>
                        <a:rPr lang="en-US" altLang="zh-CN" sz="1600" b="1" kern="100" dirty="0">
                          <a:solidFill>
                            <a:srgbClr val="FF6600"/>
                          </a:solidFill>
                          <a:latin typeface="Times New Roman"/>
                          <a:ea typeface="宋体"/>
                          <a:cs typeface="Times New Roman"/>
                        </a:rPr>
                        <a:t>public Logger </a:t>
                      </a:r>
                      <a:r>
                        <a:rPr lang="en-US" altLang="zh-CN" sz="1600" b="1" kern="100" dirty="0" err="1">
                          <a:solidFill>
                            <a:srgbClr val="FF6600"/>
                          </a:solidFill>
                          <a:latin typeface="Times New Roman"/>
                          <a:ea typeface="宋体"/>
                          <a:cs typeface="Times New Roman"/>
                        </a:rPr>
                        <a:t>createLogger</a:t>
                      </a:r>
                      <a:r>
                        <a:rPr lang="en-US" altLang="zh-CN" sz="1600" b="1" kern="100" dirty="0">
                          <a:solidFill>
                            <a:srgbClr val="FF6600"/>
                          </a:solidFill>
                          <a:latin typeface="Times New Roman"/>
                          <a:ea typeface="宋体"/>
                          <a:cs typeface="Times New Roman"/>
                        </a:rPr>
                        <a:t>(Object </a:t>
                      </a:r>
                      <a:r>
                        <a:rPr lang="en-US" altLang="zh-CN" sz="1600" b="1" kern="100" dirty="0" err="1">
                          <a:solidFill>
                            <a:srgbClr val="FF6600"/>
                          </a:solidFill>
                          <a:latin typeface="Times New Roman"/>
                          <a:ea typeface="宋体"/>
                          <a:cs typeface="Times New Roman"/>
                        </a:rPr>
                        <a:t>obj</a:t>
                      </a:r>
                      <a:r>
                        <a:rPr lang="en-US" altLang="zh-CN" sz="1600" b="1" kern="100" dirty="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中的数据来初始化数据库日志记录器，代码省略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a:latin typeface="Times New Roman"/>
                          <a:ea typeface="宋体"/>
                          <a:cs typeface="Times New Roman"/>
                        </a:rPr>
                        <a:t>    </a:t>
                      </a:r>
                      <a:r>
                        <a:rPr lang="en-US" sz="1600" kern="100" dirty="0">
                          <a:latin typeface="Times New Roman"/>
                          <a:ea typeface="宋体"/>
                          <a:cs typeface="Times New Roman"/>
                        </a:rPr>
                        <a:t>return 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a:t>
                      </a:r>
                      <a:endParaRPr lang="zh-CN" sz="1600" kern="100" dirty="0">
                        <a:latin typeface="Times New Roman"/>
                        <a:ea typeface="宋体"/>
                        <a:cs typeface="Times New Roman"/>
                      </a:endParaRPr>
                    </a:p>
                    <a:p>
                      <a:pPr algn="just">
                        <a:spcAft>
                          <a:spcPts val="0"/>
                        </a:spcAft>
                      </a:pPr>
                      <a:r>
                        <a:rPr lang="en-US" sz="1600" b="1" kern="100" dirty="0">
                          <a:latin typeface="Times New Roman"/>
                          <a:ea typeface="宋体"/>
                          <a:cs typeface="Times New Roman"/>
                        </a:rPr>
                        <a:t>//</a:t>
                      </a:r>
                      <a:r>
                        <a:rPr lang="zh-CN" sz="1600" b="1" kern="100" dirty="0">
                          <a:latin typeface="Times New Roman"/>
                          <a:ea typeface="宋体"/>
                          <a:cs typeface="Times New Roman"/>
                        </a:rPr>
                        <a:t>其他具体工厂类代码省略</a:t>
                      </a:r>
                      <a:endParaRPr lang="zh-CN" sz="1600" kern="100" dirty="0">
                        <a:latin typeface="Times New Roman"/>
                        <a:ea typeface="宋体"/>
                        <a:cs typeface="Times New Roman"/>
                      </a:endParaRPr>
                    </a:p>
                  </a:txBody>
                  <a:tcPr marL="64508" marR="64508"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25155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a:t>工厂方法的隐藏</a:t>
            </a:r>
          </a:p>
        </p:txBody>
      </p:sp>
      <p:sp>
        <p:nvSpPr>
          <p:cNvPr id="86019" name="Rectangle 3"/>
          <p:cNvSpPr>
            <a:spLocks noGrp="1" noChangeArrowheads="1"/>
          </p:cNvSpPr>
          <p:nvPr>
            <p:ph type="body" sz="half" idx="1"/>
          </p:nvPr>
        </p:nvSpPr>
        <p:spPr>
          <a:xfrm>
            <a:off x="381000" y="1752600"/>
            <a:ext cx="8229600" cy="4114800"/>
          </a:xfrm>
        </p:spPr>
        <p:txBody>
          <a:bodyPr/>
          <a:lstStyle/>
          <a:p>
            <a:pPr eaLnBrk="1" hangingPunct="1"/>
            <a:r>
              <a:rPr lang="zh-CN" altLang="en-US" sz="2400">
                <a:solidFill>
                  <a:srgbClr val="FF3300"/>
                </a:solidFill>
              </a:rPr>
              <a:t>目的：</a:t>
            </a:r>
            <a:r>
              <a:rPr lang="zh-CN" altLang="en-US" sz="2400"/>
              <a:t>为了进一步简化客户端的使用</a:t>
            </a:r>
            <a:endParaRPr lang="en-US" altLang="zh-CN" sz="2400"/>
          </a:p>
          <a:p>
            <a:pPr eaLnBrk="1" hangingPunct="1"/>
            <a:r>
              <a:rPr lang="zh-CN" altLang="en-US" sz="2400">
                <a:solidFill>
                  <a:srgbClr val="FF3300"/>
                </a:solidFill>
              </a:rPr>
              <a:t>实现：</a:t>
            </a:r>
            <a:r>
              <a:rPr lang="zh-CN" altLang="en-US" sz="2400"/>
              <a:t>在工厂类中直接调用产品类的业务方法，客户端无须调用工厂方法创建产品对象，</a:t>
            </a:r>
            <a:r>
              <a:rPr lang="zh-CN" altLang="en-US" sz="2400">
                <a:solidFill>
                  <a:srgbClr val="3366CC"/>
                </a:solidFill>
              </a:rPr>
              <a:t>直接使用工厂对象即可调用所创建的产品对象中的业务方法</a:t>
            </a:r>
          </a:p>
          <a:p>
            <a:pPr lvl="1" eaLnBrk="1" hangingPunct="1"/>
            <a:endParaRPr lang="en-US" altLang="zh-CN"/>
          </a:p>
        </p:txBody>
      </p:sp>
      <p:sp>
        <p:nvSpPr>
          <p:cNvPr id="860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60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3535363"/>
            <a:ext cx="69818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133600" y="4572000"/>
            <a:ext cx="1752600" cy="457200"/>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91482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a:t>工厂方法的隐藏</a:t>
            </a:r>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抽象工厂类</a:t>
            </a:r>
            <a:r>
              <a:rPr lang="en-US" altLang="zh-CN"/>
              <a:t>LoggerFactory</a:t>
            </a:r>
            <a:r>
              <a:rPr lang="zh-CN" altLang="en-US"/>
              <a:t>示意代码：</a:t>
            </a:r>
            <a:endParaRPr lang="en-US" altLang="zh-CN"/>
          </a:p>
          <a:p>
            <a:pPr lvl="1" eaLnBrk="1" hangingPunct="1"/>
            <a:endParaRPr lang="en-US" altLang="zh-CN"/>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48507291"/>
              </p:ext>
            </p:extLst>
          </p:nvPr>
        </p:nvGraphicFramePr>
        <p:xfrm>
          <a:off x="762000" y="2514600"/>
          <a:ext cx="7581900" cy="2971800"/>
        </p:xfrm>
        <a:graphic>
          <a:graphicData uri="http://schemas.openxmlformats.org/drawingml/2006/table">
            <a:tbl>
              <a:tblPr firstRow="1" firstCol="1" lastRow="1" lastCol="1" bandRow="1" bandCol="1">
                <a:tableStyleId>{5C22544A-7EE6-4342-B048-85BDC9FD1C3A}</a:tableStyleId>
              </a:tblPr>
              <a:tblGrid>
                <a:gridCol w="7581900">
                  <a:extLst>
                    <a:ext uri="{9D8B030D-6E8A-4147-A177-3AD203B41FA5}">
                      <a16:colId xmlns:a16="http://schemas.microsoft.com/office/drawing/2014/main" val="20000"/>
                    </a:ext>
                  </a:extLst>
                </a:gridCol>
              </a:tblGrid>
              <a:tr h="2971800">
                <a:tc>
                  <a:txBody>
                    <a:bodyPr/>
                    <a:lstStyle/>
                    <a:p>
                      <a:pPr algn="just">
                        <a:spcAft>
                          <a:spcPts val="0"/>
                        </a:spcAft>
                      </a:pPr>
                      <a:r>
                        <a:rPr lang="en-US" alt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将接口改为抽象类</a:t>
                      </a:r>
                    </a:p>
                    <a:p>
                      <a:pPr algn="just">
                        <a:spcAft>
                          <a:spcPts val="0"/>
                        </a:spcAft>
                      </a:pP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在工厂类中直接调用日志记录器类的业务方法</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this.createLogger</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Logger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createLogger</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12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a:t>工厂方法的隐藏</a:t>
            </a:r>
          </a:p>
        </p:txBody>
      </p:sp>
      <p:sp>
        <p:nvSpPr>
          <p:cNvPr id="88067" name="Rectangle 3"/>
          <p:cNvSpPr>
            <a:spLocks noGrp="1" noChangeArrowheads="1"/>
          </p:cNvSpPr>
          <p:nvPr>
            <p:ph type="body" sz="half" idx="1"/>
          </p:nvPr>
        </p:nvSpPr>
        <p:spPr>
          <a:xfrm>
            <a:off x="381000" y="1752600"/>
            <a:ext cx="8229600" cy="4114800"/>
          </a:xfrm>
        </p:spPr>
        <p:txBody>
          <a:bodyPr/>
          <a:lstStyle/>
          <a:p>
            <a:pPr eaLnBrk="1" hangingPunct="1"/>
            <a:r>
              <a:rPr lang="zh-CN" altLang="en-US"/>
              <a:t>客户端代码：</a:t>
            </a:r>
            <a:endParaRPr lang="en-US" altLang="zh-CN"/>
          </a:p>
          <a:p>
            <a:pPr lvl="1" eaLnBrk="1" hangingPunct="1"/>
            <a:endParaRPr lang="en-US" altLang="zh-CN"/>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20177641"/>
              </p:ext>
            </p:extLst>
          </p:nvPr>
        </p:nvGraphicFramePr>
        <p:xfrm>
          <a:off x="838200" y="2574925"/>
          <a:ext cx="7391400" cy="1920875"/>
        </p:xfrm>
        <a:graphic>
          <a:graphicData uri="http://schemas.openxmlformats.org/drawingml/2006/table">
            <a:tbl>
              <a:tblPr firstRow="1" firstCol="1" lastRow="1" lastCol="1" bandRow="1" bandCol="1">
                <a:tableStyleId>{5C22544A-7EE6-4342-B048-85BDC9FD1C3A}</a:tableStyleId>
              </a:tblPr>
              <a:tblGrid>
                <a:gridCol w="7391400">
                  <a:extLst>
                    <a:ext uri="{9D8B030D-6E8A-4147-A177-3AD203B41FA5}">
                      <a16:colId xmlns:a16="http://schemas.microsoft.com/office/drawing/2014/main" val="20000"/>
                    </a:ext>
                  </a:extLst>
                </a:gridCol>
              </a:tblGrid>
              <a:tr h="1920875">
                <a:tc>
                  <a:txBody>
                    <a:bodyPr/>
                    <a:lstStyle/>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Client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static void main(String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factory;</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XMLUtil.getBean</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直接使用工厂对象来调用产品对象的业务方法</a:t>
                      </a:r>
                      <a:endPar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803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8153400" cy="685800"/>
          </a:xfrm>
        </p:spPr>
        <p:txBody>
          <a:bodyPr/>
          <a:lstStyle/>
          <a:p>
            <a:r>
              <a:rPr lang="zh-CN" altLang="en-US"/>
              <a:t>工厂方法模式的优缺点与适用环境</a:t>
            </a:r>
          </a:p>
        </p:txBody>
      </p:sp>
      <p:sp>
        <p:nvSpPr>
          <p:cNvPr id="89091" name="Rectangle 3"/>
          <p:cNvSpPr>
            <a:spLocks noGrp="1" noChangeArrowheads="1"/>
          </p:cNvSpPr>
          <p:nvPr>
            <p:ph type="body" sz="half" idx="1"/>
          </p:nvPr>
        </p:nvSpPr>
        <p:spPr>
          <a:xfrm>
            <a:off x="381000" y="1752600"/>
            <a:ext cx="5867400" cy="4572000"/>
          </a:xfrm>
        </p:spPr>
        <p:txBody>
          <a:bodyPr/>
          <a:lstStyle/>
          <a:p>
            <a:pPr eaLnBrk="1" hangingPunct="1"/>
            <a:r>
              <a:rPr lang="zh-CN" altLang="en-US"/>
              <a:t>模式优点</a:t>
            </a:r>
            <a:endParaRPr lang="en-US" altLang="zh-CN"/>
          </a:p>
          <a:p>
            <a:pPr lvl="1" eaLnBrk="1" hangingPunct="1"/>
            <a:r>
              <a:rPr lang="zh-CN" altLang="en-US"/>
              <a:t>工厂方法用来创建客户所需要的产品，同时还</a:t>
            </a:r>
            <a:r>
              <a:rPr lang="zh-CN" altLang="en-US">
                <a:solidFill>
                  <a:srgbClr val="FF3300"/>
                </a:solidFill>
              </a:rPr>
              <a:t>向客户隐藏了哪种具体产品类将被实例化这一细节</a:t>
            </a:r>
            <a:endParaRPr lang="en-US" altLang="zh-CN">
              <a:solidFill>
                <a:srgbClr val="FF3300"/>
              </a:solidFill>
            </a:endParaRPr>
          </a:p>
          <a:p>
            <a:pPr lvl="1" eaLnBrk="1" hangingPunct="1"/>
            <a:r>
              <a:rPr lang="zh-CN" altLang="en-US"/>
              <a:t>能够</a:t>
            </a:r>
            <a:r>
              <a:rPr lang="zh-CN" altLang="en-US">
                <a:solidFill>
                  <a:srgbClr val="FF3300"/>
                </a:solidFill>
              </a:rPr>
              <a:t>让工厂自主确定创建何种产品对象</a:t>
            </a:r>
            <a:r>
              <a:rPr lang="zh-CN" altLang="en-US"/>
              <a:t>，而如何创建这个对象的细节则完全封装在具体工厂内部</a:t>
            </a:r>
            <a:endParaRPr lang="en-US" altLang="zh-CN"/>
          </a:p>
          <a:p>
            <a:pPr lvl="1" eaLnBrk="1" hangingPunct="1"/>
            <a:r>
              <a:rPr lang="zh-CN" altLang="en-US"/>
              <a:t>在系统中加入新产品时，</a:t>
            </a:r>
            <a:r>
              <a:rPr lang="zh-CN" altLang="en-US">
                <a:solidFill>
                  <a:srgbClr val="FF3300"/>
                </a:solidFill>
              </a:rPr>
              <a:t>完全符合开闭原则</a:t>
            </a:r>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319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8077200" cy="685800"/>
          </a:xfrm>
        </p:spPr>
        <p:txBody>
          <a:bodyPr/>
          <a:lstStyle/>
          <a:p>
            <a:r>
              <a:rPr lang="zh-CN" altLang="en-US"/>
              <a:t>工厂方法模式的优缺点与适用环境</a:t>
            </a:r>
          </a:p>
        </p:txBody>
      </p:sp>
      <p:sp>
        <p:nvSpPr>
          <p:cNvPr id="90115" name="Rectangle 3"/>
          <p:cNvSpPr>
            <a:spLocks noGrp="1" noChangeArrowheads="1"/>
          </p:cNvSpPr>
          <p:nvPr>
            <p:ph type="body" sz="half" idx="1"/>
          </p:nvPr>
        </p:nvSpPr>
        <p:spPr>
          <a:xfrm>
            <a:off x="381000" y="1752600"/>
            <a:ext cx="6248400" cy="4114800"/>
          </a:xfrm>
        </p:spPr>
        <p:txBody>
          <a:bodyPr/>
          <a:lstStyle/>
          <a:p>
            <a:pPr eaLnBrk="1" hangingPunct="1"/>
            <a:r>
              <a:rPr lang="zh-CN" altLang="en-US"/>
              <a:t>模式缺点</a:t>
            </a:r>
            <a:endParaRPr lang="en-US" altLang="zh-CN"/>
          </a:p>
          <a:p>
            <a:pPr lvl="1" eaLnBrk="1" hangingPunct="1"/>
            <a:r>
              <a:rPr lang="zh-CN" altLang="en-US"/>
              <a:t>系统中</a:t>
            </a:r>
            <a:r>
              <a:rPr lang="zh-CN" altLang="en-US">
                <a:solidFill>
                  <a:srgbClr val="FF3300"/>
                </a:solidFill>
              </a:rPr>
              <a:t>类的个数将成对增加</a:t>
            </a:r>
            <a:r>
              <a:rPr lang="zh-CN" altLang="en-US"/>
              <a:t>，在一定程度上增加了系统的复杂度，会给系统带来一些额外的开销</a:t>
            </a:r>
            <a:endParaRPr lang="en-US" altLang="zh-CN"/>
          </a:p>
          <a:p>
            <a:pPr lvl="1" eaLnBrk="1" hangingPunct="1"/>
            <a:r>
              <a:rPr lang="zh-CN" altLang="en-US">
                <a:solidFill>
                  <a:srgbClr val="FF3300"/>
                </a:solidFill>
              </a:rPr>
              <a:t>增加了系统的抽象性和理解难度</a:t>
            </a: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495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848600" cy="685800"/>
          </a:xfrm>
        </p:spPr>
        <p:txBody>
          <a:bodyPr/>
          <a:lstStyle/>
          <a:p>
            <a:r>
              <a:rPr lang="zh-CN" altLang="en-US"/>
              <a:t>工厂方法模式的优缺点与适用环境</a:t>
            </a:r>
          </a:p>
        </p:txBody>
      </p:sp>
      <p:sp>
        <p:nvSpPr>
          <p:cNvPr id="91139" name="Rectangle 3"/>
          <p:cNvSpPr>
            <a:spLocks noGrp="1" noChangeArrowheads="1"/>
          </p:cNvSpPr>
          <p:nvPr>
            <p:ph type="body" sz="half" idx="1"/>
          </p:nvPr>
        </p:nvSpPr>
        <p:spPr>
          <a:xfrm>
            <a:off x="381000" y="1752600"/>
            <a:ext cx="6400800" cy="4114800"/>
          </a:xfrm>
        </p:spPr>
        <p:txBody>
          <a:bodyPr/>
          <a:lstStyle/>
          <a:p>
            <a:pPr eaLnBrk="1" hangingPunct="1"/>
            <a:r>
              <a:rPr lang="zh-CN" altLang="en-US"/>
              <a:t>模式适用环境</a:t>
            </a:r>
            <a:endParaRPr lang="en-US" altLang="zh-CN"/>
          </a:p>
          <a:p>
            <a:pPr lvl="1" eaLnBrk="1" hangingPunct="1"/>
            <a:r>
              <a:rPr lang="zh-CN" altLang="en-US">
                <a:solidFill>
                  <a:srgbClr val="FF3300"/>
                </a:solidFill>
              </a:rPr>
              <a:t>客户端不知道它所需要的对象的类</a:t>
            </a:r>
            <a:r>
              <a:rPr lang="zh-CN" altLang="en-US"/>
              <a:t>（客户端不需要知道具体产品类的类名，只需要知道所对应的工厂即可，具体产品对象由具体工厂类创建）</a:t>
            </a:r>
            <a:endParaRPr lang="en-US" altLang="zh-CN"/>
          </a:p>
          <a:p>
            <a:pPr lvl="1" eaLnBrk="1" hangingPunct="1"/>
            <a:r>
              <a:rPr lang="zh-CN" altLang="en-US">
                <a:solidFill>
                  <a:srgbClr val="FF3300"/>
                </a:solidFill>
              </a:rPr>
              <a:t>抽象工厂类通过其子类来指定创建哪个对象</a:t>
            </a:r>
            <a:endParaRPr lang="en-US" altLang="zh-CN">
              <a:solidFill>
                <a:srgbClr val="FF3300"/>
              </a:solidFill>
            </a:endParaRPr>
          </a:p>
          <a:p>
            <a:pPr lvl="1" eaLnBrk="1" hangingPunct="1"/>
            <a:endParaRPr lang="en-US" altLang="zh-CN" sz="2000"/>
          </a:p>
          <a:p>
            <a:pPr lvl="1" eaLnBrk="1" hangingPunct="1"/>
            <a:endParaRPr lang="zh-CN" altLang="en-US" sz="2000"/>
          </a:p>
          <a:p>
            <a:pPr lvl="1" eaLnBrk="1" hangingPunct="1"/>
            <a:endParaRPr lang="en-US" altLang="zh-CN"/>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0551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工厂方法模式概述</a:t>
            </a:r>
          </a:p>
        </p:txBody>
      </p:sp>
      <p:sp>
        <p:nvSpPr>
          <p:cNvPr id="6451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4516" name="Rectangle 3"/>
          <p:cNvSpPr>
            <a:spLocks noGrp="1" noChangeArrowheads="1"/>
          </p:cNvSpPr>
          <p:nvPr>
            <p:ph type="body" sz="half" idx="1"/>
          </p:nvPr>
        </p:nvSpPr>
        <p:spPr>
          <a:xfrm>
            <a:off x="381000" y="1752600"/>
            <a:ext cx="8229600" cy="4114800"/>
          </a:xfrm>
        </p:spPr>
        <p:txBody>
          <a:bodyPr/>
          <a:lstStyle/>
          <a:p>
            <a:pPr eaLnBrk="1" hangingPunct="1"/>
            <a:r>
              <a:rPr lang="zh-CN" altLang="en-US"/>
              <a:t>使用</a:t>
            </a:r>
            <a:r>
              <a:rPr lang="zh-CN" altLang="en-US">
                <a:solidFill>
                  <a:srgbClr val="FF3300"/>
                </a:solidFill>
              </a:rPr>
              <a:t>工厂方法模式</a:t>
            </a:r>
            <a:r>
              <a:rPr lang="zh-CN" altLang="en-US"/>
              <a:t>改进后的按钮工厂</a:t>
            </a:r>
            <a:endParaRPr lang="en-US" altLang="zh-CN"/>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14575"/>
            <a:ext cx="3581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67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工厂方法模式概述</a:t>
            </a:r>
          </a:p>
        </p:txBody>
      </p:sp>
      <p:sp>
        <p:nvSpPr>
          <p:cNvPr id="6553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5540"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分析</a:t>
            </a:r>
            <a:endParaRPr lang="en-US" altLang="zh-CN" dirty="0"/>
          </a:p>
          <a:p>
            <a:pPr lvl="1" eaLnBrk="1" hangingPunct="1"/>
            <a:r>
              <a:rPr lang="zh-CN" altLang="en-US" dirty="0">
                <a:solidFill>
                  <a:srgbClr val="FF3300"/>
                </a:solidFill>
              </a:rPr>
              <a:t>工厂方法模式：</a:t>
            </a:r>
            <a:endParaRPr lang="en-US" altLang="zh-CN" dirty="0">
              <a:solidFill>
                <a:srgbClr val="FF3300"/>
              </a:solidFill>
            </a:endParaRPr>
          </a:p>
          <a:p>
            <a:pPr lvl="2" eaLnBrk="1" hangingPunct="1">
              <a:buFont typeface="Tahoma" panose="020B0604030504040204" pitchFamily="34" charset="0"/>
              <a:buChar char="•"/>
            </a:pPr>
            <a:r>
              <a:rPr lang="zh-CN" altLang="en-US" sz="2400" dirty="0">
                <a:ea typeface="黑体" panose="02010609060101010101" pitchFamily="49" charset="-122"/>
              </a:rPr>
              <a:t>不再提供一个按钮工厂类来统一负责所有产品的创建，而是将具体按钮的创建过程交给专门的工厂子类去完成</a:t>
            </a:r>
            <a:endParaRPr lang="en-US" altLang="zh-CN" sz="2400" dirty="0">
              <a:ea typeface="黑体" panose="02010609060101010101" pitchFamily="49" charset="-122"/>
            </a:endParaRPr>
          </a:p>
          <a:p>
            <a:pPr lvl="2" eaLnBrk="1" hangingPunct="1">
              <a:buFont typeface="Tahoma" panose="020B0604030504040204" pitchFamily="34" charset="0"/>
              <a:buChar char="•"/>
            </a:pPr>
            <a:r>
              <a:rPr lang="zh-CN" altLang="en-US" sz="2400" dirty="0">
                <a:ea typeface="黑体" panose="02010609060101010101" pitchFamily="49" charset="-122"/>
              </a:rPr>
              <a:t>如果出现新的按钮类型，只需要为这种新类型的按钮定义一个具体的工厂类就可以创建该新按钮的实例</a:t>
            </a:r>
            <a:endParaRPr lang="en-US" altLang="zh-CN" sz="2400" dirty="0">
              <a:ea typeface="黑体" panose="02010609060101010101" pitchFamily="49" charset="-122"/>
            </a:endParaRPr>
          </a:p>
        </p:txBody>
      </p:sp>
    </p:spTree>
    <p:extLst>
      <p:ext uri="{BB962C8B-B14F-4D97-AF65-F5344CB8AC3E}">
        <p14:creationId xmlns:p14="http://schemas.microsoft.com/office/powerpoint/2010/main" val="402627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工厂方法模式概述</a:t>
            </a:r>
          </a:p>
        </p:txBody>
      </p:sp>
      <p:sp>
        <p:nvSpPr>
          <p:cNvPr id="66563"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工厂方法模式的定义</a:t>
            </a:r>
            <a:endParaRPr lang="en-US" altLang="zh-CN"/>
          </a:p>
          <a:p>
            <a:pPr eaLnBrk="1" hangingPunct="1"/>
            <a:endParaRPr lang="en-US" altLang="zh-CN"/>
          </a:p>
          <a:p>
            <a:pPr eaLnBrk="1" hangingPunct="1"/>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zh-CN" altLang="en-US">
                <a:solidFill>
                  <a:srgbClr val="FF3300"/>
                </a:solidFill>
              </a:rPr>
              <a:t>类创建型</a:t>
            </a:r>
            <a:r>
              <a:rPr lang="zh-CN" altLang="en-US"/>
              <a:t>模式</a:t>
            </a:r>
          </a:p>
        </p:txBody>
      </p:sp>
      <p:sp>
        <p:nvSpPr>
          <p:cNvPr id="66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560637"/>
        </p:xfrm>
        <a:graphic>
          <a:graphicData uri="http://schemas.openxmlformats.org/drawingml/2006/table">
            <a:tbl>
              <a:tblPr/>
              <a:tblGrid>
                <a:gridCol w="8305800">
                  <a:extLst>
                    <a:ext uri="{9D8B030D-6E8A-4147-A177-3AD203B41FA5}">
                      <a16:colId xmlns:a16="http://schemas.microsoft.com/office/drawing/2014/main" val="20000"/>
                    </a:ext>
                  </a:extLst>
                </a:gridCol>
              </a:tblGrid>
              <a:tr h="2560637">
                <a:tc>
                  <a:txBody>
                    <a:bodyPr/>
                    <a:lstStyle/>
                    <a:p>
                      <a:pPr indent="262255" algn="just">
                        <a:spcAft>
                          <a:spcPts val="0"/>
                        </a:spcAft>
                      </a:pPr>
                      <a:r>
                        <a:rPr lang="zh-CN" altLang="en-US" sz="2400" b="1" kern="100" dirty="0">
                          <a:latin typeface="Times New Roman"/>
                          <a:ea typeface="宋体"/>
                          <a:cs typeface="Times New Roman"/>
                        </a:rPr>
                        <a:t>工厂方法模式：</a:t>
                      </a:r>
                      <a:r>
                        <a:rPr lang="zh-CN" altLang="en-US" sz="2400" b="0" kern="100" dirty="0">
                          <a:latin typeface="Times New Roman"/>
                          <a:ea typeface="宋体"/>
                          <a:cs typeface="Times New Roman"/>
                        </a:rPr>
                        <a:t>定义一个用于创建对象的接口，但是</a:t>
                      </a:r>
                      <a:r>
                        <a:rPr lang="zh-CN" altLang="en-US" sz="2400" b="1" kern="100" dirty="0">
                          <a:solidFill>
                            <a:srgbClr val="FF3300"/>
                          </a:solidFill>
                          <a:latin typeface="Times New Roman"/>
                          <a:ea typeface="宋体"/>
                          <a:cs typeface="Times New Roman"/>
                        </a:rPr>
                        <a:t>让子类决定将哪一个类实例化</a:t>
                      </a:r>
                      <a:r>
                        <a:rPr lang="zh-CN" altLang="en-US" sz="2400" b="0" kern="100" dirty="0">
                          <a:latin typeface="Times New Roman"/>
                          <a:ea typeface="宋体"/>
                          <a:cs typeface="Times New Roman"/>
                        </a:rPr>
                        <a:t>。工厂方法模式让一个类的实例化</a:t>
                      </a:r>
                      <a:r>
                        <a:rPr lang="zh-CN" altLang="en-US" sz="2400" b="1" kern="100" dirty="0">
                          <a:solidFill>
                            <a:srgbClr val="FF3300"/>
                          </a:solidFill>
                          <a:latin typeface="Times New Roman"/>
                          <a:ea typeface="宋体"/>
                          <a:cs typeface="Times New Roman"/>
                        </a:rPr>
                        <a:t>延迟到其子类</a:t>
                      </a:r>
                      <a:r>
                        <a:rPr lang="zh-CN" altLang="en-US" sz="2400" b="0" kern="100" dirty="0">
                          <a:latin typeface="Times New Roman"/>
                          <a:ea typeface="宋体"/>
                          <a:cs typeface="Times New Roman"/>
                        </a:rPr>
                        <a:t>。</a:t>
                      </a:r>
                      <a:endParaRPr lang="en-US" altLang="zh-CN" sz="2400" b="0" kern="100" dirty="0">
                        <a:latin typeface="Times New Roman"/>
                        <a:ea typeface="宋体"/>
                        <a:cs typeface="Times New Roman"/>
                      </a:endParaRPr>
                    </a:p>
                    <a:p>
                      <a:pPr indent="262255" algn="just">
                        <a:spcAft>
                          <a:spcPts val="0"/>
                        </a:spcAft>
                      </a:pPr>
                      <a:endParaRPr lang="zh-CN" altLang="en-US" sz="2400" b="0" kern="100" dirty="0">
                        <a:latin typeface="Times New Roman"/>
                        <a:ea typeface="宋体"/>
                        <a:cs typeface="Times New Roman"/>
                      </a:endParaRPr>
                    </a:p>
                    <a:p>
                      <a:pPr indent="262255" algn="just">
                        <a:spcAft>
                          <a:spcPts val="0"/>
                        </a:spcAft>
                      </a:pPr>
                      <a:r>
                        <a:rPr lang="en-US" altLang="zh-CN" sz="2400" b="1" kern="100" dirty="0">
                          <a:latin typeface="Times New Roman"/>
                          <a:ea typeface="宋体"/>
                          <a:cs typeface="Times New Roman"/>
                        </a:rPr>
                        <a:t>Factory Method Pattern: </a:t>
                      </a:r>
                      <a:r>
                        <a:rPr lang="en-US" altLang="zh-CN" sz="2400" b="0" kern="100" dirty="0">
                          <a:latin typeface="Times New Roman"/>
                          <a:ea typeface="宋体"/>
                          <a:cs typeface="Times New Roman"/>
                        </a:rPr>
                        <a:t>Define an interface for creating an object, but </a:t>
                      </a:r>
                      <a:r>
                        <a:rPr lang="en-US" altLang="zh-CN" sz="2400" b="1" kern="100" dirty="0">
                          <a:solidFill>
                            <a:srgbClr val="FF3300"/>
                          </a:solidFill>
                          <a:latin typeface="Times New Roman"/>
                          <a:ea typeface="宋体"/>
                          <a:cs typeface="Times New Roman"/>
                        </a:rPr>
                        <a:t>let subclasses decide which class to instantiate</a:t>
                      </a:r>
                      <a:r>
                        <a:rPr lang="en-US" altLang="zh-CN" sz="2400" b="0" kern="100" dirty="0">
                          <a:latin typeface="Times New Roman"/>
                          <a:ea typeface="宋体"/>
                          <a:cs typeface="Times New Roman"/>
                        </a:rPr>
                        <a:t>. Factory Method lets a class </a:t>
                      </a:r>
                      <a:r>
                        <a:rPr lang="en-US" altLang="zh-CN" sz="2400" b="1" kern="100" dirty="0">
                          <a:solidFill>
                            <a:srgbClr val="FF3300"/>
                          </a:solidFill>
                          <a:latin typeface="Times New Roman"/>
                          <a:ea typeface="宋体"/>
                          <a:cs typeface="Times New Roman"/>
                        </a:rPr>
                        <a:t>defer instantiation to subclasses</a:t>
                      </a:r>
                      <a:r>
                        <a:rPr lang="en-US" altLang="zh-CN" sz="2400" b="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27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工厂方法模式概述</a:t>
            </a:r>
          </a:p>
        </p:txBody>
      </p:sp>
      <p:sp>
        <p:nvSpPr>
          <p:cNvPr id="67587"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工厂方法模式的定义</a:t>
            </a:r>
            <a:endParaRPr lang="en-US" altLang="zh-CN"/>
          </a:p>
          <a:p>
            <a:pPr lvl="1" eaLnBrk="1" hangingPunct="1"/>
            <a:r>
              <a:rPr lang="zh-CN" altLang="en-US" sz="2200"/>
              <a:t>简称为</a:t>
            </a:r>
            <a:r>
              <a:rPr lang="zh-CN" altLang="en-US" sz="2200">
                <a:solidFill>
                  <a:srgbClr val="FF3300"/>
                </a:solidFill>
              </a:rPr>
              <a:t>工厂模式</a:t>
            </a:r>
            <a:r>
              <a:rPr lang="en-US" altLang="zh-CN" sz="2200">
                <a:solidFill>
                  <a:srgbClr val="FF3300"/>
                </a:solidFill>
              </a:rPr>
              <a:t>(Factory Pattern)</a:t>
            </a:r>
          </a:p>
          <a:p>
            <a:pPr lvl="1" eaLnBrk="1" hangingPunct="1"/>
            <a:r>
              <a:rPr lang="zh-CN" altLang="en-US" sz="2200"/>
              <a:t>又可称作</a:t>
            </a:r>
            <a:r>
              <a:rPr lang="zh-CN" altLang="en-US" sz="2200">
                <a:solidFill>
                  <a:srgbClr val="FF3300"/>
                </a:solidFill>
              </a:rPr>
              <a:t>虚拟构造器模式</a:t>
            </a:r>
            <a:r>
              <a:rPr lang="en-US" altLang="zh-CN" sz="2200">
                <a:solidFill>
                  <a:srgbClr val="FF3300"/>
                </a:solidFill>
              </a:rPr>
              <a:t>(Virtual Constructor Pattern)</a:t>
            </a:r>
            <a:r>
              <a:rPr lang="zh-CN" altLang="en-US" sz="2200"/>
              <a:t>或</a:t>
            </a:r>
            <a:r>
              <a:rPr lang="zh-CN" altLang="en-US" sz="2200">
                <a:solidFill>
                  <a:srgbClr val="FF3300"/>
                </a:solidFill>
              </a:rPr>
              <a:t>多态工厂模式</a:t>
            </a:r>
            <a:r>
              <a:rPr lang="en-US" altLang="zh-CN" sz="2200">
                <a:solidFill>
                  <a:srgbClr val="FF3300"/>
                </a:solidFill>
              </a:rPr>
              <a:t>(Polymorphic Factory Pattern)</a:t>
            </a:r>
          </a:p>
          <a:p>
            <a:pPr lvl="1" eaLnBrk="1" hangingPunct="1"/>
            <a:r>
              <a:rPr lang="zh-CN" altLang="en-US" sz="2200">
                <a:solidFill>
                  <a:srgbClr val="004AB8"/>
                </a:solidFill>
              </a:rPr>
              <a:t>工厂父类负责定义创建产品对象的公共接口</a:t>
            </a:r>
            <a:r>
              <a:rPr lang="zh-CN" altLang="en-US" sz="2200"/>
              <a:t>，而</a:t>
            </a:r>
            <a:r>
              <a:rPr lang="zh-CN" altLang="en-US" sz="2200">
                <a:solidFill>
                  <a:srgbClr val="004AB8"/>
                </a:solidFill>
              </a:rPr>
              <a:t>工厂子类则负责生成具体的产品对象</a:t>
            </a:r>
            <a:endParaRPr lang="en-US" altLang="zh-CN" sz="2200">
              <a:solidFill>
                <a:srgbClr val="004AB8"/>
              </a:solidFill>
            </a:endParaRPr>
          </a:p>
          <a:p>
            <a:pPr lvl="1" eaLnBrk="1" hangingPunct="1"/>
            <a:r>
              <a:rPr lang="zh-CN" altLang="en-US" sz="2200"/>
              <a:t>目的是</a:t>
            </a:r>
            <a:r>
              <a:rPr lang="zh-CN" altLang="en-US" sz="2200">
                <a:solidFill>
                  <a:srgbClr val="FF3300"/>
                </a:solidFill>
              </a:rPr>
              <a:t>将产品类的实例化操作延迟到工厂子类中完成</a:t>
            </a:r>
            <a:r>
              <a:rPr lang="zh-CN" altLang="en-US" sz="2200"/>
              <a:t>，即</a:t>
            </a:r>
            <a:r>
              <a:rPr lang="zh-CN" altLang="en-US" sz="2200">
                <a:solidFill>
                  <a:srgbClr val="FF3300"/>
                </a:solidFill>
              </a:rPr>
              <a:t>通过工厂子类来确定究竟应该实例化哪一个具体产品类</a:t>
            </a:r>
            <a:endParaRPr lang="en-US" altLang="zh-CN" sz="2200">
              <a:solidFill>
                <a:srgbClr val="FF3300"/>
              </a:solidFill>
            </a:endParaRPr>
          </a:p>
        </p:txBody>
      </p:sp>
      <p:sp>
        <p:nvSpPr>
          <p:cNvPr id="67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572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工厂方法模式的结构与实现</a:t>
            </a:r>
          </a:p>
        </p:txBody>
      </p:sp>
      <p:sp>
        <p:nvSpPr>
          <p:cNvPr id="68611"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工厂方法模式的结构</a:t>
            </a:r>
            <a:endParaRPr lang="en-US" altLang="zh-CN"/>
          </a:p>
          <a:p>
            <a:pPr lvl="1" eaLnBrk="1" hangingPunct="1"/>
            <a:endParaRPr lang="en-US" altLang="zh-CN"/>
          </a:p>
          <a:p>
            <a:pPr lvl="1" eaLnBrk="1" hangingPunct="1"/>
            <a:endParaRPr lang="en-US" altLang="zh-CN"/>
          </a:p>
        </p:txBody>
      </p:sp>
      <p:sp>
        <p:nvSpPr>
          <p:cNvPr id="68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86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629400" cy="381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63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工厂方法模式的结构与实现</a:t>
            </a:r>
          </a:p>
        </p:txBody>
      </p:sp>
      <p:sp>
        <p:nvSpPr>
          <p:cNvPr id="69635"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工厂方法模式的结构</a:t>
            </a:r>
            <a:endParaRPr lang="en-US" altLang="zh-CN"/>
          </a:p>
          <a:p>
            <a:pPr lvl="1" eaLnBrk="1" hangingPunct="1"/>
            <a:r>
              <a:rPr lang="zh-CN" altLang="en-US"/>
              <a:t>工厂方法模式包含以下</a:t>
            </a:r>
            <a:r>
              <a:rPr lang="en-US" altLang="zh-CN"/>
              <a:t>4</a:t>
            </a:r>
            <a:r>
              <a:rPr lang="zh-CN" altLang="en-US"/>
              <a:t>个角色：</a:t>
            </a:r>
            <a:endParaRPr lang="en-US" altLang="zh-CN"/>
          </a:p>
          <a:p>
            <a:pPr lvl="2" eaLnBrk="1" hangingPunct="1">
              <a:buFont typeface="Tahoma" panose="020B0604030504040204" pitchFamily="34" charset="0"/>
              <a:buChar char="•"/>
            </a:pPr>
            <a:r>
              <a:rPr lang="en-US" altLang="zh-CN" sz="2400">
                <a:ea typeface="黑体" panose="02010609060101010101" pitchFamily="49" charset="-122"/>
              </a:rPr>
              <a:t>Product</a:t>
            </a:r>
            <a:r>
              <a:rPr lang="zh-CN" altLang="en-US" sz="2400">
                <a:ea typeface="黑体" panose="02010609060101010101" pitchFamily="49" charset="-122"/>
              </a:rPr>
              <a:t>（抽象产品）</a:t>
            </a:r>
          </a:p>
          <a:p>
            <a:pPr lvl="2" eaLnBrk="1" hangingPunct="1">
              <a:buFont typeface="Tahoma" panose="020B0604030504040204" pitchFamily="34" charset="0"/>
              <a:buChar char="•"/>
            </a:pPr>
            <a:r>
              <a:rPr lang="en-US" altLang="zh-CN" sz="2400">
                <a:ea typeface="黑体" panose="02010609060101010101" pitchFamily="49" charset="-122"/>
              </a:rPr>
              <a:t>ConcreteProduct</a:t>
            </a:r>
            <a:r>
              <a:rPr lang="zh-CN" altLang="en-US" sz="2400">
                <a:ea typeface="黑体" panose="02010609060101010101" pitchFamily="49" charset="-122"/>
              </a:rPr>
              <a:t>（具体产品）</a:t>
            </a:r>
          </a:p>
          <a:p>
            <a:pPr lvl="2" eaLnBrk="1" hangingPunct="1">
              <a:buFont typeface="Tahoma" panose="020B0604030504040204" pitchFamily="34" charset="0"/>
              <a:buChar char="•"/>
            </a:pPr>
            <a:r>
              <a:rPr lang="en-US" altLang="zh-CN" sz="2400">
                <a:ea typeface="黑体" panose="02010609060101010101" pitchFamily="49" charset="-122"/>
              </a:rPr>
              <a:t>Factory</a:t>
            </a:r>
            <a:r>
              <a:rPr lang="zh-CN" altLang="en-US" sz="2400">
                <a:ea typeface="黑体" panose="02010609060101010101" pitchFamily="49" charset="-122"/>
              </a:rPr>
              <a:t>（抽象工厂）</a:t>
            </a:r>
          </a:p>
          <a:p>
            <a:pPr lvl="2" eaLnBrk="1" hangingPunct="1">
              <a:buFont typeface="Tahoma" panose="020B0604030504040204" pitchFamily="34" charset="0"/>
              <a:buChar char="•"/>
            </a:pPr>
            <a:r>
              <a:rPr lang="en-US" altLang="zh-CN" sz="2400">
                <a:ea typeface="黑体" panose="02010609060101010101" pitchFamily="49" charset="-122"/>
              </a:rPr>
              <a:t>ConcreteFactory</a:t>
            </a:r>
            <a:r>
              <a:rPr lang="zh-CN" altLang="en-US" sz="2400">
                <a:ea typeface="黑体" panose="02010609060101010101" pitchFamily="49" charset="-122"/>
              </a:rPr>
              <a:t>（具体工厂）</a:t>
            </a:r>
            <a:endParaRPr lang="en-US" altLang="zh-CN">
              <a:ea typeface="黑体" panose="02010609060101010101" pitchFamily="49" charset="-122"/>
            </a:endParaRPr>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153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a:t>工厂方法模式的结构与实现</a:t>
            </a:r>
          </a:p>
        </p:txBody>
      </p:sp>
      <p:sp>
        <p:nvSpPr>
          <p:cNvPr id="70659" name="Rectangle 3"/>
          <p:cNvSpPr>
            <a:spLocks noGrp="1" noChangeArrowheads="1"/>
          </p:cNvSpPr>
          <p:nvPr>
            <p:ph type="body" sz="half" idx="1"/>
          </p:nvPr>
        </p:nvSpPr>
        <p:spPr>
          <a:xfrm>
            <a:off x="381000" y="1752600"/>
            <a:ext cx="8229600" cy="4114800"/>
          </a:xfrm>
        </p:spPr>
        <p:txBody>
          <a:bodyPr/>
          <a:lstStyle/>
          <a:p>
            <a:pPr eaLnBrk="1" hangingPunct="1"/>
            <a:r>
              <a:rPr lang="zh-CN" altLang="en-US"/>
              <a:t>工厂方法模式的实现</a:t>
            </a:r>
            <a:endParaRPr lang="en-US" altLang="zh-CN"/>
          </a:p>
          <a:p>
            <a:pPr lvl="1" eaLnBrk="1" hangingPunct="1"/>
            <a:r>
              <a:rPr lang="zh-CN" altLang="en-US"/>
              <a:t>典型的</a:t>
            </a:r>
            <a:r>
              <a:rPr lang="zh-CN" altLang="en-US">
                <a:solidFill>
                  <a:srgbClr val="FF6600"/>
                </a:solidFill>
              </a:rPr>
              <a:t>抽象工厂类</a:t>
            </a:r>
            <a:r>
              <a:rPr lang="zh-CN" altLang="en-US"/>
              <a:t>代码：</a:t>
            </a:r>
            <a:endParaRPr lang="en-US" altLang="zh-CN"/>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3048000"/>
          <a:ext cx="8229600" cy="1097280"/>
        </p:xfrm>
        <a:graphic>
          <a:graphicData uri="http://schemas.openxmlformats.org/drawingml/2006/table">
            <a:tbl>
              <a:tblPr/>
              <a:tblGrid>
                <a:gridCol w="8229600">
                  <a:extLst>
                    <a:ext uri="{9D8B030D-6E8A-4147-A177-3AD203B41FA5}">
                      <a16:colId xmlns:a16="http://schemas.microsoft.com/office/drawing/2014/main" val="20000"/>
                    </a:ext>
                  </a:extLst>
                </a:gridCol>
              </a:tblGrid>
              <a:tr h="1096963">
                <a:tc>
                  <a:txBody>
                    <a:bodyPr/>
                    <a:lstStyle/>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Factory {</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120855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1982</TotalTime>
  <Words>1963</Words>
  <Application>Microsoft Office PowerPoint</Application>
  <PresentationFormat>全屏显示(4:3)</PresentationFormat>
  <Paragraphs>233</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Calibri</vt:lpstr>
      <vt:lpstr>Tahoma</vt:lpstr>
      <vt:lpstr>Times New Roman</vt:lpstr>
      <vt:lpstr>Wingdings</vt:lpstr>
      <vt:lpstr>默认设计模板</vt:lpstr>
      <vt:lpstr>大纲</vt:lpstr>
      <vt:lpstr>工厂方法模式概述</vt:lpstr>
      <vt:lpstr>工厂方法模式概述</vt:lpstr>
      <vt:lpstr>工厂方法模式概述</vt:lpstr>
      <vt:lpstr>工厂方法模式概述</vt:lpstr>
      <vt:lpstr>工厂方法模式概述</vt:lpstr>
      <vt:lpstr>工厂方法模式的结构与实现</vt:lpstr>
      <vt:lpstr>工厂方法模式的结构与实现</vt:lpstr>
      <vt:lpstr>工厂方法模式的结构与实现</vt:lpstr>
      <vt:lpstr>工厂方法模式的结构与实现</vt:lpstr>
      <vt:lpstr>工厂方法模式的结构与实现</vt:lpstr>
      <vt:lpstr>工厂方法模式的应用实例</vt:lpstr>
      <vt:lpstr>工厂方法模式的应用实例</vt:lpstr>
      <vt:lpstr>工厂方法模式的应用实例</vt:lpstr>
      <vt:lpstr>工厂方法模式的应用实例</vt:lpstr>
      <vt:lpstr>反射机制与配置文件</vt:lpstr>
      <vt:lpstr>反射机制与配置文件</vt:lpstr>
      <vt:lpstr>反射机制与配置文件</vt:lpstr>
      <vt:lpstr>反射机制与配置文件</vt:lpstr>
      <vt:lpstr>反射机制与配置文件</vt:lpstr>
      <vt:lpstr>工厂方法的重载</vt:lpstr>
      <vt:lpstr>工厂方法的重载</vt:lpstr>
      <vt:lpstr>工厂方法的重载</vt:lpstr>
      <vt:lpstr>工厂方法的隐藏</vt:lpstr>
      <vt:lpstr>工厂方法的隐藏</vt:lpstr>
      <vt:lpstr>工厂方法的隐藏</vt:lpstr>
      <vt:lpstr>工厂方法模式的优缺点与适用环境</vt:lpstr>
      <vt:lpstr>工厂方法模式的优缺点与适用环境</vt:lpstr>
      <vt:lpstr>工厂方法模式的优缺点与适用环境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姜 立浩</cp:lastModifiedBy>
  <cp:revision>795</cp:revision>
  <cp:lastPrinted>1601-01-01T00:00:00Z</cp:lastPrinted>
  <dcterms:created xsi:type="dcterms:W3CDTF">1601-01-01T00:00:00Z</dcterms:created>
  <dcterms:modified xsi:type="dcterms:W3CDTF">2021-11-27T04:59:58Z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