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5" autoAdjust="0"/>
    <p:restoredTop sz="94633" autoAdjust="0"/>
  </p:normalViewPr>
  <p:slideViewPr>
    <p:cSldViewPr>
      <p:cViewPr varScale="1">
        <p:scale>
          <a:sx n="108" d="100"/>
          <a:sy n="108" d="100"/>
        </p:scale>
        <p:origin x="172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2021/12/28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3A2478-729B-4E8C-96B3-A32E2C5CDFE7}" type="slidenum">
              <a:rPr lang="zh-CN" altLang="en-US" smtClean="0"/>
              <a:pPr/>
              <a:t>13</a:t>
            </a:fld>
            <a:endParaRPr lang="zh-CN" altLang="en-US"/>
          </a:p>
        </p:txBody>
      </p:sp>
    </p:spTree>
    <p:extLst>
      <p:ext uri="{BB962C8B-B14F-4D97-AF65-F5344CB8AC3E}">
        <p14:creationId xmlns:p14="http://schemas.microsoft.com/office/powerpoint/2010/main" val="1176028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pic>
        <p:nvPicPr>
          <p:cNvPr id="10" name="图片 1"/>
          <p:cNvPicPr>
            <a:picLocks noChangeAspect="1"/>
          </p:cNvPicPr>
          <p:nvPr userDrawn="1"/>
        </p:nvPicPr>
        <p:blipFill>
          <a:blip r:embed="rId3"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1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381000" y="1752600"/>
            <a:ext cx="41148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52600"/>
            <a:ext cx="41148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 </a:t>
            </a:r>
            <a:r>
              <a:rPr lang="zh-CN" altLang="en-US"/>
              <a:t>第一级</a:t>
            </a:r>
          </a:p>
          <a:p>
            <a:pPr lvl="1"/>
            <a:r>
              <a:rPr lang="zh-CN" altLang="en-US"/>
              <a:t> 第二级</a:t>
            </a:r>
          </a:p>
          <a:p>
            <a:pPr lvl="2"/>
            <a:r>
              <a:rPr lang="zh-CN" altLang="en-US"/>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
          <p:cNvPicPr>
            <a:picLocks noChangeAspect="1"/>
          </p:cNvPicPr>
          <p:nvPr userDrawn="1"/>
        </p:nvPicPr>
        <p:blipFill>
          <a:blip r:embed="rId15"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3"/>
          <p:cNvSpPr>
            <a:spLocks noGrp="1" noChangeArrowheads="1"/>
          </p:cNvSpPr>
          <p:nvPr>
            <p:ph type="subTitle" idx="1"/>
          </p:nvPr>
        </p:nvSpPr>
        <p:spPr>
          <a:xfrm>
            <a:off x="952500" y="2819400"/>
            <a:ext cx="7239000" cy="990600"/>
          </a:xfrm>
        </p:spPr>
        <p:txBody>
          <a:bodyPr/>
          <a:lstStyle/>
          <a:p>
            <a:pPr algn="ctr" eaLnBrk="1" hangingPunct="1">
              <a:defRPr/>
            </a:pPr>
            <a:r>
              <a:rPr lang="zh-CN" altLang="en-US" sz="4800" b="1" dirty="0"/>
              <a:t>抽象工厂模式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838200" y="914400"/>
            <a:ext cx="6324600" cy="685800"/>
          </a:xfrm>
        </p:spPr>
        <p:txBody>
          <a:bodyPr/>
          <a:lstStyle/>
          <a:p>
            <a:pPr eaLnBrk="1" hangingPunct="1"/>
            <a:r>
              <a:rPr lang="zh-CN" altLang="en-US"/>
              <a:t>抽象工厂模式的结构与实现</a:t>
            </a:r>
          </a:p>
        </p:txBody>
      </p:sp>
      <p:sp>
        <p:nvSpPr>
          <p:cNvPr id="101379" name="Rectangle 3"/>
          <p:cNvSpPr>
            <a:spLocks noGrp="1" noChangeArrowheads="1"/>
          </p:cNvSpPr>
          <p:nvPr>
            <p:ph type="body" sz="half" idx="1"/>
          </p:nvPr>
        </p:nvSpPr>
        <p:spPr>
          <a:xfrm>
            <a:off x="381000" y="1752600"/>
            <a:ext cx="8229600" cy="4114800"/>
          </a:xfrm>
        </p:spPr>
        <p:txBody>
          <a:bodyPr/>
          <a:lstStyle/>
          <a:p>
            <a:pPr eaLnBrk="1" hangingPunct="1"/>
            <a:r>
              <a:rPr lang="zh-CN" altLang="en-US"/>
              <a:t>抽象工厂模式的实现</a:t>
            </a:r>
            <a:endParaRPr lang="en-US" altLang="zh-CN"/>
          </a:p>
          <a:p>
            <a:pPr lvl="1" eaLnBrk="1" hangingPunct="1"/>
            <a:r>
              <a:rPr lang="zh-CN" altLang="en-US"/>
              <a:t>典型的抽象工厂类代码：</a:t>
            </a:r>
            <a:endParaRPr lang="en-US" altLang="zh-CN"/>
          </a:p>
        </p:txBody>
      </p:sp>
      <p:sp>
        <p:nvSpPr>
          <p:cNvPr id="10138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857922659"/>
              </p:ext>
            </p:extLst>
          </p:nvPr>
        </p:nvGraphicFramePr>
        <p:xfrm>
          <a:off x="609600" y="3124200"/>
          <a:ext cx="7924800" cy="1371600"/>
        </p:xfrm>
        <a:graphic>
          <a:graphicData uri="http://schemas.openxmlformats.org/drawingml/2006/table">
            <a:tbl>
              <a:tblPr/>
              <a:tblGrid>
                <a:gridCol w="7924800">
                  <a:extLst>
                    <a:ext uri="{9D8B030D-6E8A-4147-A177-3AD203B41FA5}">
                      <a16:colId xmlns:a16="http://schemas.microsoft.com/office/drawing/2014/main" val="20000"/>
                    </a:ext>
                  </a:extLst>
                </a:gridCol>
              </a:tblGrid>
              <a:tr h="1112838">
                <a:tc>
                  <a:txBody>
                    <a:bodyPr/>
                    <a:lstStyle>
                      <a:lvl1pPr>
                        <a:lnSpc>
                          <a:spcPct val="120000"/>
                        </a:lnSpc>
                        <a:spcBef>
                          <a:spcPct val="20000"/>
                        </a:spcBef>
                        <a:buClr>
                          <a:srgbClr val="FF3300"/>
                        </a:buClr>
                        <a:buFont typeface="Wingdings" panose="05000000000000000000" pitchFamily="2" charset="2"/>
                        <a:defRPr sz="28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defRPr sz="20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defRPr>
                          <a:solidFill>
                            <a:srgbClr val="333333"/>
                          </a:solidFill>
                          <a:latin typeface="Tahoma" panose="020B0604030504040204" pitchFamily="34" charset="0"/>
                          <a:ea typeface="黑体" panose="02010609060101010101" pitchFamily="49" charset="-122"/>
                        </a:defRPr>
                      </a:lvl3pPr>
                      <a:lvl4pPr marL="1600200" indent="-228600">
                        <a:spcBef>
                          <a:spcPct val="20000"/>
                        </a:spcBef>
                        <a:defRPr>
                          <a:solidFill>
                            <a:srgbClr val="4D4D4D"/>
                          </a:solidFill>
                          <a:latin typeface="Arial" panose="020B0604020202020204" pitchFamily="34" charset="0"/>
                          <a:ea typeface="宋体" panose="02010600030101010101" pitchFamily="2" charset="-122"/>
                        </a:defRPr>
                      </a:lvl4pPr>
                      <a:lvl5pPr marL="2057400" indent="-228600">
                        <a:spcBef>
                          <a:spcPct val="20000"/>
                        </a:spcBef>
                        <a:defRPr>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public interface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AbstractFactory</a:t>
                      </a:r>
                      <a:r>
                        <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    public </a:t>
                      </a:r>
                      <a:r>
                        <a:rPr kumimoji="0" lang="en-US" altLang="zh-CN" sz="1800" b="1" i="0" u="none" strike="noStrike" cap="none" normalizeH="0" baseline="0" dirty="0" err="1">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AbstractProductA</a:t>
                      </a:r>
                      <a:r>
                        <a:rPr kumimoji="0" lang="en-US" altLang="zh-CN" sz="1800" b="1" i="0" u="none" strike="noStrike" cap="none" normalizeH="0" baseline="0" dirty="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800" b="1" i="0" u="none" strike="noStrike" cap="none" normalizeH="0" baseline="0" dirty="0" err="1">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createProductA</a:t>
                      </a:r>
                      <a:r>
                        <a:rPr kumimoji="0" lang="en-US" altLang="zh-CN" sz="1800" b="1" i="0" u="none" strike="noStrike" cap="none" normalizeH="0" baseline="0" dirty="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zh-CN" altLang="en-US" sz="1800" b="1" i="0" u="none" strike="noStrike" cap="none" normalizeH="0" baseline="0" dirty="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工厂方法一</a:t>
                      </a:r>
                      <a:endParaRPr kumimoji="0" lang="en-US" altLang="zh-CN" sz="1800" b="1" i="0" u="none" strike="noStrike" cap="none" normalizeH="0" baseline="0" dirty="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    public </a:t>
                      </a:r>
                      <a:r>
                        <a:rPr kumimoji="0" lang="en-US" altLang="zh-CN" sz="1800" b="1" i="0" u="none" strike="noStrike" cap="none" normalizeH="0" baseline="0" dirty="0" err="1">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AbstractProductB</a:t>
                      </a:r>
                      <a:r>
                        <a:rPr kumimoji="0" lang="en-US" altLang="zh-CN" sz="1800" b="1" i="0" u="none" strike="noStrike" cap="none" normalizeH="0" baseline="0" dirty="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800" b="1" i="0" u="none" strike="noStrike" cap="none" normalizeH="0" baseline="0" dirty="0" err="1">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createProductB</a:t>
                      </a:r>
                      <a:r>
                        <a:rPr kumimoji="0" lang="en-US" altLang="zh-CN" sz="1800" b="1" i="0" u="none" strike="noStrike" cap="none" normalizeH="0" baseline="0" dirty="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zh-CN" altLang="en-US" sz="1800" b="1" i="0" u="none" strike="noStrike" cap="none" normalizeH="0" baseline="0" dirty="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工厂方法二</a:t>
                      </a:r>
                      <a:endParaRPr kumimoji="0" lang="en-US" altLang="zh-CN" sz="1800" b="1" i="0" u="none" strike="noStrike" cap="none" normalizeH="0" baseline="0" dirty="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p>
                  </a:txBody>
                  <a:tcPr marL="68580" marR="68580" marT="0" marB="0" horzOverflow="overflow">
                    <a:lnL>
                      <a:noFill/>
                    </a:lnL>
                    <a:lnR>
                      <a:noFill/>
                    </a:lnR>
                    <a:lnT>
                      <a:noFill/>
                    </a:lnT>
                    <a:lnB>
                      <a:noFill/>
                    </a:lnB>
                    <a:lnTlToBr>
                      <a:noFill/>
                    </a:lnTlToBr>
                    <a:lnBlToTr>
                      <a:noFill/>
                    </a:lnBlToTr>
                    <a:solidFill>
                      <a:srgbClr val="F2F2F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51037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38200" y="914400"/>
            <a:ext cx="6324600" cy="685800"/>
          </a:xfrm>
        </p:spPr>
        <p:txBody>
          <a:bodyPr/>
          <a:lstStyle/>
          <a:p>
            <a:pPr eaLnBrk="1" hangingPunct="1"/>
            <a:r>
              <a:rPr lang="zh-CN" altLang="en-US"/>
              <a:t>抽象工厂模式的结构与实现</a:t>
            </a:r>
          </a:p>
        </p:txBody>
      </p:sp>
      <p:sp>
        <p:nvSpPr>
          <p:cNvPr id="102403" name="Rectangle 3"/>
          <p:cNvSpPr>
            <a:spLocks noGrp="1" noChangeArrowheads="1"/>
          </p:cNvSpPr>
          <p:nvPr>
            <p:ph type="body" sz="half" idx="1"/>
          </p:nvPr>
        </p:nvSpPr>
        <p:spPr>
          <a:xfrm>
            <a:off x="381000" y="1752600"/>
            <a:ext cx="8229600" cy="4114800"/>
          </a:xfrm>
        </p:spPr>
        <p:txBody>
          <a:bodyPr/>
          <a:lstStyle/>
          <a:p>
            <a:pPr eaLnBrk="1" hangingPunct="1"/>
            <a:r>
              <a:rPr lang="zh-CN" altLang="en-US"/>
              <a:t>抽象工厂模式的实现</a:t>
            </a:r>
            <a:endParaRPr lang="en-US" altLang="zh-CN"/>
          </a:p>
          <a:p>
            <a:pPr lvl="1" eaLnBrk="1" hangingPunct="1"/>
            <a:r>
              <a:rPr lang="zh-CN" altLang="en-US"/>
              <a:t>典型的具体工厂类代码：</a:t>
            </a:r>
            <a:endParaRPr lang="en-US" altLang="zh-CN"/>
          </a:p>
        </p:txBody>
      </p:sp>
      <p:sp>
        <p:nvSpPr>
          <p:cNvPr id="10240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109534653"/>
              </p:ext>
            </p:extLst>
          </p:nvPr>
        </p:nvGraphicFramePr>
        <p:xfrm>
          <a:off x="533400" y="2971800"/>
          <a:ext cx="7924800" cy="3292475"/>
        </p:xfrm>
        <a:graphic>
          <a:graphicData uri="http://schemas.openxmlformats.org/drawingml/2006/table">
            <a:tbl>
              <a:tblPr/>
              <a:tblGrid>
                <a:gridCol w="7924800">
                  <a:extLst>
                    <a:ext uri="{9D8B030D-6E8A-4147-A177-3AD203B41FA5}">
                      <a16:colId xmlns:a16="http://schemas.microsoft.com/office/drawing/2014/main" val="20000"/>
                    </a:ext>
                  </a:extLst>
                </a:gridCol>
              </a:tblGrid>
              <a:tr h="3292475">
                <a:tc>
                  <a:txBody>
                    <a:bodyPr/>
                    <a:lstStyle/>
                    <a:p>
                      <a:r>
                        <a:rPr lang="en-US"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ConcreteFactory1 implements </a:t>
                      </a:r>
                      <a:r>
                        <a:rPr lang="en-US" altLang="zh-CN" sz="1800" kern="12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AbstractFactory</a:t>
                      </a:r>
                      <a:r>
                        <a:rPr lang="en-US"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工厂方法一</a:t>
                      </a:r>
                      <a:endPar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public </a:t>
                      </a:r>
                      <a:r>
                        <a:rPr lang="en-US" altLang="zh-CN" sz="1800" b="1" kern="1200" dirty="0" err="1">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AbstractProductA</a:t>
                      </a:r>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dirty="0" err="1">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createProductA</a:t>
                      </a:r>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return new ConcreteProductA1();</a:t>
                      </a: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endParaRPr lang="en-US" altLang="zh-CN" sz="1800"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工厂方法二</a:t>
                      </a:r>
                      <a:endPar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public </a:t>
                      </a:r>
                      <a:r>
                        <a:rPr lang="en-US" altLang="zh-CN" sz="1800" b="1" kern="1200" dirty="0" err="1">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AbstractProductB</a:t>
                      </a:r>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dirty="0" err="1">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createProductB</a:t>
                      </a:r>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return new ConcreteProductB1();</a:t>
                      </a:r>
                    </a:p>
                    <a:p>
                      <a:r>
                        <a:rPr lang="en-US" altLang="zh-CN" sz="1800" b="1" kern="1200" dirty="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18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27193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838200" y="914400"/>
            <a:ext cx="6324600" cy="685800"/>
          </a:xfrm>
        </p:spPr>
        <p:txBody>
          <a:bodyPr/>
          <a:lstStyle/>
          <a:p>
            <a:pPr eaLnBrk="1" hangingPunct="1"/>
            <a:r>
              <a:rPr lang="zh-CN" altLang="en-US"/>
              <a:t>抽象工厂模式的应用实例</a:t>
            </a:r>
          </a:p>
        </p:txBody>
      </p:sp>
      <p:sp>
        <p:nvSpPr>
          <p:cNvPr id="103427" name="Rectangle 3"/>
          <p:cNvSpPr>
            <a:spLocks noGrp="1" noChangeArrowheads="1"/>
          </p:cNvSpPr>
          <p:nvPr>
            <p:ph type="body" sz="half" idx="1"/>
          </p:nvPr>
        </p:nvSpPr>
        <p:spPr>
          <a:xfrm>
            <a:off x="381000" y="1752600"/>
            <a:ext cx="8229600" cy="4114800"/>
          </a:xfrm>
        </p:spPr>
        <p:txBody>
          <a:bodyPr/>
          <a:lstStyle/>
          <a:p>
            <a:pPr eaLnBrk="1" hangingPunct="1"/>
            <a:r>
              <a:rPr lang="zh-CN" altLang="en-US"/>
              <a:t>实例说明</a:t>
            </a:r>
            <a:endParaRPr lang="en-US" altLang="zh-CN"/>
          </a:p>
        </p:txBody>
      </p:sp>
      <p:sp>
        <p:nvSpPr>
          <p:cNvPr id="10342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103429" name="组合 8"/>
          <p:cNvGrpSpPr>
            <a:grpSpLocks/>
          </p:cNvGrpSpPr>
          <p:nvPr/>
        </p:nvGrpSpPr>
        <p:grpSpPr bwMode="auto">
          <a:xfrm>
            <a:off x="2514600" y="2590800"/>
            <a:ext cx="3505200" cy="2657475"/>
            <a:chOff x="1905000" y="2514600"/>
            <a:chExt cx="4343400" cy="3267075"/>
          </a:xfrm>
        </p:grpSpPr>
        <p:pic>
          <p:nvPicPr>
            <p:cNvPr id="103439" name="图片 6" descr="28_110110135300_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514600"/>
              <a:ext cx="43053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039325" y="2514600"/>
              <a:ext cx="2209075" cy="1676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11" name="表格 10"/>
          <p:cNvGraphicFramePr>
            <a:graphicFrameLocks noGrp="1"/>
          </p:cNvGraphicFramePr>
          <p:nvPr/>
        </p:nvGraphicFramePr>
        <p:xfrm>
          <a:off x="457200" y="457200"/>
          <a:ext cx="8229600" cy="6096000"/>
        </p:xfrm>
        <a:graphic>
          <a:graphicData uri="http://schemas.openxmlformats.org/drawingml/2006/table">
            <a:tbl>
              <a:tblPr/>
              <a:tblGrid>
                <a:gridCol w="8229600">
                  <a:extLst>
                    <a:ext uri="{9D8B030D-6E8A-4147-A177-3AD203B41FA5}">
                      <a16:colId xmlns:a16="http://schemas.microsoft.com/office/drawing/2014/main" val="20000"/>
                    </a:ext>
                  </a:extLst>
                </a:gridCol>
              </a:tblGrid>
              <a:tr h="6096000">
                <a:tc>
                  <a:txBody>
                    <a:bodyPr/>
                    <a:lstStyle/>
                    <a:p>
                      <a:pPr indent="266700" algn="just">
                        <a:spcAft>
                          <a:spcPts val="0"/>
                        </a:spcAft>
                      </a:pPr>
                      <a:r>
                        <a:rPr lang="zh-CN" altLang="en-US" sz="1800" kern="100" dirty="0">
                          <a:latin typeface="Times New Roman"/>
                          <a:ea typeface="宋体"/>
                          <a:cs typeface="Times New Roman"/>
                        </a:rPr>
                        <a:t>某软件公司要开发一套界面皮肤库，可以对基于</a:t>
                      </a:r>
                      <a:r>
                        <a:rPr lang="en-US" altLang="zh-CN" sz="1800" kern="100" dirty="0">
                          <a:latin typeface="Times New Roman"/>
                          <a:ea typeface="宋体"/>
                          <a:cs typeface="Times New Roman"/>
                        </a:rPr>
                        <a:t>Java</a:t>
                      </a:r>
                      <a:r>
                        <a:rPr lang="zh-CN" altLang="en-US" sz="1800" kern="100" dirty="0">
                          <a:latin typeface="Times New Roman"/>
                          <a:ea typeface="宋体"/>
                          <a:cs typeface="Times New Roman"/>
                        </a:rPr>
                        <a:t>的桌面软件进行界面美化。用户在使用时可以通过菜单来选择皮肤，不同的皮肤将提供视觉效果不同的按钮、文本框、组合框等界面元素，例如春天</a:t>
                      </a:r>
                      <a:r>
                        <a:rPr lang="en-US" altLang="zh-CN" sz="1800" kern="100" dirty="0">
                          <a:latin typeface="Times New Roman"/>
                          <a:ea typeface="宋体"/>
                          <a:cs typeface="Times New Roman"/>
                        </a:rPr>
                        <a:t>(Spring)</a:t>
                      </a:r>
                      <a:r>
                        <a:rPr lang="zh-CN" altLang="en-US" sz="1800" kern="100" dirty="0">
                          <a:latin typeface="Times New Roman"/>
                          <a:ea typeface="宋体"/>
                          <a:cs typeface="Times New Roman"/>
                        </a:rPr>
                        <a:t>风格的皮肤将提供浅绿色的按钮、绿色边框的文本框和绿色边框的组合框，而夏天</a:t>
                      </a:r>
                      <a:r>
                        <a:rPr lang="en-US" altLang="zh-CN" sz="1800" kern="100" dirty="0">
                          <a:latin typeface="Times New Roman"/>
                          <a:ea typeface="宋体"/>
                          <a:cs typeface="Times New Roman"/>
                        </a:rPr>
                        <a:t>(Summer)</a:t>
                      </a:r>
                      <a:r>
                        <a:rPr lang="zh-CN" altLang="en-US" sz="1800" kern="100" dirty="0">
                          <a:latin typeface="Times New Roman"/>
                          <a:ea typeface="宋体"/>
                          <a:cs typeface="Times New Roman"/>
                        </a:rPr>
                        <a:t>风格的皮肤则提供浅蓝色的按钮、蓝色边框的文本框和蓝色边框的组合框，其结构示意图如下图所示：</a:t>
                      </a:r>
                      <a:endParaRPr lang="en-US" altLang="zh-CN" sz="1800" kern="100" dirty="0">
                        <a:latin typeface="Times New Roman"/>
                        <a:ea typeface="宋体"/>
                        <a:cs typeface="Times New Roman"/>
                      </a:endParaRPr>
                    </a:p>
                    <a:p>
                      <a:pPr indent="266700" algn="just">
                        <a:spcAft>
                          <a:spcPts val="0"/>
                        </a:spcAft>
                      </a:pPr>
                      <a:endParaRPr lang="en-US" altLang="zh-CN" sz="1800" kern="100" dirty="0">
                        <a:latin typeface="Times New Roman"/>
                        <a:ea typeface="宋体"/>
                        <a:cs typeface="Times New Roman"/>
                      </a:endParaRPr>
                    </a:p>
                    <a:p>
                      <a:pPr indent="266700" algn="just">
                        <a:spcAft>
                          <a:spcPts val="0"/>
                        </a:spcAft>
                      </a:pPr>
                      <a:endParaRPr lang="en-US" altLang="zh-CN" sz="1800" kern="100" dirty="0">
                        <a:latin typeface="Times New Roman"/>
                        <a:ea typeface="宋体"/>
                        <a:cs typeface="Times New Roman"/>
                      </a:endParaRPr>
                    </a:p>
                    <a:p>
                      <a:pPr indent="266700" algn="just">
                        <a:spcAft>
                          <a:spcPts val="0"/>
                        </a:spcAft>
                      </a:pPr>
                      <a:endParaRPr lang="en-US" altLang="zh-CN" sz="1800" kern="100" dirty="0">
                        <a:latin typeface="Times New Roman"/>
                        <a:ea typeface="宋体"/>
                        <a:cs typeface="Times New Roman"/>
                      </a:endParaRPr>
                    </a:p>
                    <a:p>
                      <a:pPr indent="266700" algn="just">
                        <a:spcAft>
                          <a:spcPts val="0"/>
                        </a:spcAft>
                      </a:pPr>
                      <a:endParaRPr lang="en-US" altLang="zh-CN" sz="1800" kern="100" dirty="0">
                        <a:latin typeface="Times New Roman"/>
                        <a:ea typeface="宋体"/>
                        <a:cs typeface="Times New Roman"/>
                      </a:endParaRPr>
                    </a:p>
                    <a:p>
                      <a:pPr indent="266700" algn="just">
                        <a:spcAft>
                          <a:spcPts val="0"/>
                        </a:spcAft>
                      </a:pPr>
                      <a:endParaRPr lang="en-US" altLang="zh-CN" sz="1800" kern="100" dirty="0">
                        <a:latin typeface="Times New Roman"/>
                        <a:ea typeface="宋体"/>
                        <a:cs typeface="Times New Roman"/>
                      </a:endParaRPr>
                    </a:p>
                    <a:p>
                      <a:pPr indent="266700" algn="just">
                        <a:spcAft>
                          <a:spcPts val="0"/>
                        </a:spcAft>
                      </a:pPr>
                      <a:endParaRPr lang="en-US" altLang="zh-CN" sz="1800" kern="100" dirty="0">
                        <a:latin typeface="Times New Roman"/>
                        <a:ea typeface="宋体"/>
                        <a:cs typeface="Times New Roman"/>
                      </a:endParaRPr>
                    </a:p>
                    <a:p>
                      <a:pPr indent="266700" algn="just">
                        <a:spcAft>
                          <a:spcPts val="0"/>
                        </a:spcAft>
                      </a:pPr>
                      <a:endParaRPr lang="en-US" altLang="zh-CN" sz="1800" kern="100" dirty="0">
                        <a:latin typeface="Times New Roman"/>
                        <a:ea typeface="宋体"/>
                        <a:cs typeface="Times New Roman"/>
                      </a:endParaRPr>
                    </a:p>
                    <a:p>
                      <a:pPr indent="266700" algn="just">
                        <a:spcAft>
                          <a:spcPts val="0"/>
                        </a:spcAft>
                      </a:pPr>
                      <a:endParaRPr lang="en-US" altLang="zh-CN" sz="1800" kern="100" dirty="0">
                        <a:latin typeface="Times New Roman"/>
                        <a:ea typeface="宋体"/>
                        <a:cs typeface="Times New Roman"/>
                      </a:endParaRPr>
                    </a:p>
                    <a:p>
                      <a:pPr indent="266700" algn="just">
                        <a:spcAft>
                          <a:spcPts val="0"/>
                        </a:spcAft>
                      </a:pPr>
                      <a:endParaRPr lang="en-US" altLang="zh-CN" sz="1800" kern="100" dirty="0">
                        <a:latin typeface="Times New Roman"/>
                        <a:ea typeface="宋体"/>
                        <a:cs typeface="Times New Roman"/>
                      </a:endParaRPr>
                    </a:p>
                    <a:p>
                      <a:pPr indent="266700" algn="just">
                        <a:spcAft>
                          <a:spcPts val="0"/>
                        </a:spcAft>
                      </a:pPr>
                      <a:endParaRPr lang="en-US" altLang="zh-CN" sz="1800" kern="100" dirty="0">
                        <a:latin typeface="Times New Roman"/>
                        <a:ea typeface="宋体"/>
                        <a:cs typeface="Times New Roman"/>
                      </a:endParaRPr>
                    </a:p>
                    <a:p>
                      <a:pPr indent="266700" algn="just">
                        <a:spcAft>
                          <a:spcPts val="0"/>
                        </a:spcAft>
                      </a:pPr>
                      <a:endParaRPr lang="en-US" altLang="zh-CN" sz="1800" kern="100" dirty="0">
                        <a:latin typeface="Times New Roman"/>
                        <a:ea typeface="宋体"/>
                        <a:cs typeface="Times New Roman"/>
                      </a:endParaRPr>
                    </a:p>
                    <a:p>
                      <a:pPr indent="266700" algn="just">
                        <a:spcAft>
                          <a:spcPts val="0"/>
                        </a:spcAft>
                      </a:pPr>
                      <a:endParaRPr lang="en-US" altLang="zh-CN" sz="1800" kern="100" dirty="0">
                        <a:latin typeface="Times New Roman"/>
                        <a:ea typeface="宋体"/>
                        <a:cs typeface="Times New Roman"/>
                      </a:endParaRPr>
                    </a:p>
                    <a:p>
                      <a:pPr indent="266700" algn="just">
                        <a:spcAft>
                          <a:spcPts val="0"/>
                        </a:spcAft>
                      </a:pPr>
                      <a:endParaRPr lang="en-US" altLang="zh-CN" sz="1800" kern="100" dirty="0">
                        <a:latin typeface="Times New Roman"/>
                        <a:ea typeface="宋体"/>
                        <a:cs typeface="Times New Roman"/>
                      </a:endParaRPr>
                    </a:p>
                    <a:p>
                      <a:pPr indent="266700" algn="just">
                        <a:spcAft>
                          <a:spcPts val="0"/>
                        </a:spcAft>
                      </a:pPr>
                      <a:endParaRPr lang="en-US" altLang="zh-CN" sz="1800" kern="100" dirty="0">
                        <a:latin typeface="Times New Roman"/>
                        <a:ea typeface="宋体"/>
                        <a:cs typeface="Times New Roman"/>
                      </a:endParaRPr>
                    </a:p>
                    <a:p>
                      <a:pPr indent="266700" algn="just">
                        <a:spcAft>
                          <a:spcPts val="0"/>
                        </a:spcAft>
                      </a:pPr>
                      <a:r>
                        <a:rPr lang="zh-CN" altLang="en-US" sz="1800" kern="100" dirty="0">
                          <a:latin typeface="Times New Roman"/>
                          <a:ea typeface="宋体"/>
                          <a:cs typeface="Times New Roman"/>
                        </a:rPr>
                        <a:t>该皮肤库需要具备良好的灵活性和可扩展性，用户可以自由选择不同的皮肤，开发人员可以在不修改既有代码的基础上增加新的皮肤。</a:t>
                      </a:r>
                    </a:p>
                    <a:p>
                      <a:pPr indent="266700" algn="just">
                        <a:spcAft>
                          <a:spcPts val="0"/>
                        </a:spcAft>
                      </a:pPr>
                      <a:r>
                        <a:rPr lang="zh-CN" altLang="en-US" sz="1800" kern="100" dirty="0">
                          <a:latin typeface="Times New Roman"/>
                          <a:ea typeface="宋体"/>
                          <a:cs typeface="Times New Roman"/>
                        </a:rPr>
                        <a:t>现使用抽象工厂模式来设计该界面皮肤库。</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103436" name="Rectangle 1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15374" name="Object 14"/>
          <p:cNvGraphicFramePr>
            <a:graphicFrameLocks noChangeAspect="1"/>
          </p:cNvGraphicFramePr>
          <p:nvPr/>
        </p:nvGraphicFramePr>
        <p:xfrm>
          <a:off x="2057400" y="1943100"/>
          <a:ext cx="4648200" cy="3390900"/>
        </p:xfrm>
        <a:graphic>
          <a:graphicData uri="http://schemas.openxmlformats.org/presentationml/2006/ole">
            <mc:AlternateContent xmlns:mc="http://schemas.openxmlformats.org/markup-compatibility/2006">
              <mc:Choice xmlns:v="urn:schemas-microsoft-com:vml" Requires="v">
                <p:oleObj spid="_x0000_s2186" name="Visio" r:id="rId4" imgW="6778968" imgH="4942732" progId="Visio.Drawing.11">
                  <p:embed/>
                </p:oleObj>
              </mc:Choice>
              <mc:Fallback>
                <p:oleObj name="Visio" r:id="rId4" imgW="6778968" imgH="494273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943100"/>
                        <a:ext cx="46482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6" name="Rectangle 16"/>
          <p:cNvSpPr>
            <a:spLocks noChangeArrowheads="1"/>
          </p:cNvSpPr>
          <p:nvPr/>
        </p:nvSpPr>
        <p:spPr bwMode="auto">
          <a:xfrm>
            <a:off x="2667000" y="5334000"/>
            <a:ext cx="3810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6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界面皮肤库结构示意图</a:t>
            </a:r>
            <a:endParaRPr lang="zh-CN" altLang="en-US" sz="1600">
              <a:solidFill>
                <a:schemeClr val="tx1"/>
              </a:solidFill>
              <a:latin typeface="Arial" panose="020B060402020202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3461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74"/>
                                        </p:tgtEl>
                                        <p:attrNameLst>
                                          <p:attrName>style.visibility</p:attrName>
                                        </p:attrNameLst>
                                      </p:cBhvr>
                                      <p:to>
                                        <p:strVal val="visible"/>
                                      </p:to>
                                    </p:set>
                                    <p:animEffect transition="in" filter="blinds(horizontal)">
                                      <p:cBhvr>
                                        <p:cTn id="7" dur="500"/>
                                        <p:tgtEl>
                                          <p:spTgt spid="1537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376"/>
                                        </p:tgtEl>
                                        <p:attrNameLst>
                                          <p:attrName>style.visibility</p:attrName>
                                        </p:attrNameLst>
                                      </p:cBhvr>
                                      <p:to>
                                        <p:strVal val="visible"/>
                                      </p:to>
                                    </p:set>
                                    <p:animEffect transition="in" filter="blinds(horizontal)">
                                      <p:cBhvr>
                                        <p:cTn id="10" dur="500"/>
                                        <p:tgtEl>
                                          <p:spTgt spid="15376"/>
                                        </p:tgtEl>
                                      </p:cBhvr>
                                    </p:animEffect>
                                  </p:childTnLst>
                                </p:cTn>
                              </p:par>
                              <p:par>
                                <p:cTn id="11" presetID="3" presetClass="entr" presetSubtype="1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6"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838200" y="914400"/>
            <a:ext cx="6324600" cy="685800"/>
          </a:xfrm>
        </p:spPr>
        <p:txBody>
          <a:bodyPr/>
          <a:lstStyle/>
          <a:p>
            <a:pPr eaLnBrk="1" hangingPunct="1"/>
            <a:r>
              <a:rPr lang="zh-CN" altLang="en-US"/>
              <a:t>抽象工厂模式的应用实例</a:t>
            </a:r>
          </a:p>
        </p:txBody>
      </p:sp>
      <p:sp>
        <p:nvSpPr>
          <p:cNvPr id="104451" name="Rectangle 3"/>
          <p:cNvSpPr>
            <a:spLocks noGrp="1" noChangeArrowheads="1"/>
          </p:cNvSpPr>
          <p:nvPr>
            <p:ph type="body" sz="half" idx="1"/>
          </p:nvPr>
        </p:nvSpPr>
        <p:spPr>
          <a:xfrm>
            <a:off x="381000" y="1752600"/>
            <a:ext cx="8229600" cy="4114800"/>
          </a:xfrm>
        </p:spPr>
        <p:txBody>
          <a:bodyPr/>
          <a:lstStyle/>
          <a:p>
            <a:pPr eaLnBrk="1" hangingPunct="1"/>
            <a:r>
              <a:rPr lang="zh-CN" altLang="en-US"/>
              <a:t>实例类图</a:t>
            </a:r>
            <a:endParaRPr lang="en-US" altLang="zh-CN"/>
          </a:p>
        </p:txBody>
      </p:sp>
      <p:sp>
        <p:nvSpPr>
          <p:cNvPr id="10445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0" name="矩形 9"/>
          <p:cNvSpPr/>
          <p:nvPr/>
        </p:nvSpPr>
        <p:spPr>
          <a:xfrm>
            <a:off x="3429000" y="6199188"/>
            <a:ext cx="2454275" cy="43021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200" b="1" dirty="0"/>
              <a:t>界面皮肤库结构图</a:t>
            </a:r>
          </a:p>
        </p:txBody>
      </p:sp>
      <p:pic>
        <p:nvPicPr>
          <p:cNvPr id="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09638"/>
            <a:ext cx="8839200" cy="533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780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838200" y="914400"/>
            <a:ext cx="6324600" cy="685800"/>
          </a:xfrm>
        </p:spPr>
        <p:txBody>
          <a:bodyPr/>
          <a:lstStyle/>
          <a:p>
            <a:pPr eaLnBrk="1" hangingPunct="1"/>
            <a:r>
              <a:rPr lang="zh-CN" altLang="en-US"/>
              <a:t>抽象工厂模式的应用实例</a:t>
            </a:r>
          </a:p>
        </p:txBody>
      </p:sp>
      <p:sp>
        <p:nvSpPr>
          <p:cNvPr id="105475" name="Rectangle 3"/>
          <p:cNvSpPr>
            <a:spLocks noGrp="1" noChangeArrowheads="1"/>
          </p:cNvSpPr>
          <p:nvPr>
            <p:ph type="body" sz="half" idx="1"/>
          </p:nvPr>
        </p:nvSpPr>
        <p:spPr>
          <a:xfrm>
            <a:off x="381000" y="1752600"/>
            <a:ext cx="8229600" cy="4114800"/>
          </a:xfrm>
        </p:spPr>
        <p:txBody>
          <a:bodyPr/>
          <a:lstStyle/>
          <a:p>
            <a:pPr eaLnBrk="1" hangingPunct="1"/>
            <a:r>
              <a:rPr lang="zh-CN" altLang="en-US"/>
              <a:t>实例代码</a:t>
            </a:r>
            <a:endParaRPr lang="en-US" altLang="zh-CN"/>
          </a:p>
          <a:p>
            <a:pPr lvl="1" eaLnBrk="1" hangingPunct="1"/>
            <a:r>
              <a:rPr lang="en-US" altLang="zh-CN" sz="1400"/>
              <a:t>(1) Button</a:t>
            </a:r>
            <a:r>
              <a:rPr lang="zh-CN" altLang="en-US" sz="1400"/>
              <a:t>：按钮接口，充当抽象产品</a:t>
            </a:r>
          </a:p>
          <a:p>
            <a:pPr lvl="1" eaLnBrk="1" hangingPunct="1"/>
            <a:r>
              <a:rPr lang="en-US" altLang="zh-CN" sz="1400"/>
              <a:t>(2) SpringButton</a:t>
            </a:r>
            <a:r>
              <a:rPr lang="zh-CN" altLang="en-US" sz="1400"/>
              <a:t>：</a:t>
            </a:r>
            <a:r>
              <a:rPr lang="en-US" altLang="zh-CN" sz="1400"/>
              <a:t>Spring</a:t>
            </a:r>
            <a:r>
              <a:rPr lang="zh-CN" altLang="en-US" sz="1400"/>
              <a:t>按钮类，充当具体产品</a:t>
            </a:r>
          </a:p>
          <a:p>
            <a:pPr lvl="1" eaLnBrk="1" hangingPunct="1"/>
            <a:r>
              <a:rPr lang="en-US" altLang="zh-CN" sz="1400"/>
              <a:t>(3) SummerButton</a:t>
            </a:r>
            <a:r>
              <a:rPr lang="zh-CN" altLang="en-US" sz="1400"/>
              <a:t>：</a:t>
            </a:r>
            <a:r>
              <a:rPr lang="en-US" altLang="zh-CN" sz="1400"/>
              <a:t>Summer</a:t>
            </a:r>
            <a:r>
              <a:rPr lang="zh-CN" altLang="en-US" sz="1400"/>
              <a:t>按钮类，充当具体产品</a:t>
            </a:r>
          </a:p>
          <a:p>
            <a:pPr lvl="1" eaLnBrk="1" hangingPunct="1"/>
            <a:r>
              <a:rPr lang="en-US" altLang="zh-CN" sz="1400"/>
              <a:t>(4) TextField</a:t>
            </a:r>
            <a:r>
              <a:rPr lang="zh-CN" altLang="en-US" sz="1400"/>
              <a:t>：文本框接口，充当抽象产品</a:t>
            </a:r>
          </a:p>
          <a:p>
            <a:pPr lvl="1" eaLnBrk="1" hangingPunct="1"/>
            <a:r>
              <a:rPr lang="en-US" altLang="zh-CN" sz="1400"/>
              <a:t>(5) SpringTextField</a:t>
            </a:r>
            <a:r>
              <a:rPr lang="zh-CN" altLang="en-US" sz="1400"/>
              <a:t>：</a:t>
            </a:r>
            <a:r>
              <a:rPr lang="en-US" altLang="zh-CN" sz="1400"/>
              <a:t>Spring</a:t>
            </a:r>
            <a:r>
              <a:rPr lang="zh-CN" altLang="en-US" sz="1400"/>
              <a:t>文本框类，充当具体产品</a:t>
            </a:r>
          </a:p>
          <a:p>
            <a:pPr lvl="1" eaLnBrk="1" hangingPunct="1"/>
            <a:r>
              <a:rPr lang="en-US" altLang="zh-CN" sz="1400"/>
              <a:t>(6) SummerTextField</a:t>
            </a:r>
            <a:r>
              <a:rPr lang="zh-CN" altLang="en-US" sz="1400"/>
              <a:t>：</a:t>
            </a:r>
            <a:r>
              <a:rPr lang="en-US" altLang="zh-CN" sz="1400"/>
              <a:t>Summer</a:t>
            </a:r>
            <a:r>
              <a:rPr lang="zh-CN" altLang="en-US" sz="1400"/>
              <a:t>文本框类，充当具体产品</a:t>
            </a:r>
          </a:p>
          <a:p>
            <a:pPr lvl="1" eaLnBrk="1" hangingPunct="1"/>
            <a:r>
              <a:rPr lang="en-US" altLang="zh-CN" sz="1400"/>
              <a:t>(7) ComboBox</a:t>
            </a:r>
            <a:r>
              <a:rPr lang="zh-CN" altLang="en-US" sz="1400"/>
              <a:t>：组合框接口，充当抽象产品</a:t>
            </a:r>
          </a:p>
          <a:p>
            <a:pPr lvl="1" eaLnBrk="1" hangingPunct="1"/>
            <a:r>
              <a:rPr lang="en-US" altLang="zh-CN" sz="1400"/>
              <a:t>(8) SpringComboBox</a:t>
            </a:r>
            <a:r>
              <a:rPr lang="zh-CN" altLang="en-US" sz="1400"/>
              <a:t>：</a:t>
            </a:r>
            <a:r>
              <a:rPr lang="en-US" altLang="zh-CN" sz="1400"/>
              <a:t>Spring</a:t>
            </a:r>
            <a:r>
              <a:rPr lang="zh-CN" altLang="en-US" sz="1400"/>
              <a:t>组合框类，充当具体产品</a:t>
            </a:r>
          </a:p>
          <a:p>
            <a:pPr lvl="1" eaLnBrk="1" hangingPunct="1"/>
            <a:r>
              <a:rPr lang="en-US" altLang="zh-CN" sz="1400"/>
              <a:t>(9) SummerComboBox</a:t>
            </a:r>
            <a:r>
              <a:rPr lang="zh-CN" altLang="en-US" sz="1400"/>
              <a:t>：</a:t>
            </a:r>
            <a:r>
              <a:rPr lang="en-US" altLang="zh-CN" sz="1400"/>
              <a:t>Summer</a:t>
            </a:r>
            <a:r>
              <a:rPr lang="zh-CN" altLang="en-US" sz="1400"/>
              <a:t>组合框类，充当具体产品</a:t>
            </a:r>
          </a:p>
          <a:p>
            <a:pPr lvl="1" eaLnBrk="1" hangingPunct="1"/>
            <a:r>
              <a:rPr lang="en-US" altLang="zh-CN" sz="1400"/>
              <a:t>(10) SkinFactory</a:t>
            </a:r>
            <a:r>
              <a:rPr lang="zh-CN" altLang="en-US" sz="1400"/>
              <a:t>：界面皮肤工厂接口，充当抽象工厂</a:t>
            </a:r>
          </a:p>
          <a:p>
            <a:pPr lvl="1" eaLnBrk="1" hangingPunct="1"/>
            <a:r>
              <a:rPr lang="en-US" altLang="zh-CN" sz="1400"/>
              <a:t>(11) SpringSkinFactory</a:t>
            </a:r>
            <a:r>
              <a:rPr lang="zh-CN" altLang="en-US" sz="1400"/>
              <a:t>：</a:t>
            </a:r>
            <a:r>
              <a:rPr lang="en-US" altLang="zh-CN" sz="1400"/>
              <a:t>Spring</a:t>
            </a:r>
            <a:r>
              <a:rPr lang="zh-CN" altLang="en-US" sz="1400"/>
              <a:t>皮肤工厂，充当具体工厂</a:t>
            </a:r>
          </a:p>
          <a:p>
            <a:pPr lvl="1" eaLnBrk="1" hangingPunct="1"/>
            <a:r>
              <a:rPr lang="en-US" altLang="zh-CN" sz="1400"/>
              <a:t>(12) SummerSkinFactory</a:t>
            </a:r>
            <a:r>
              <a:rPr lang="zh-CN" altLang="en-US" sz="1400"/>
              <a:t>：</a:t>
            </a:r>
            <a:r>
              <a:rPr lang="en-US" altLang="zh-CN" sz="1400"/>
              <a:t>Summer</a:t>
            </a:r>
            <a:r>
              <a:rPr lang="zh-CN" altLang="en-US" sz="1400"/>
              <a:t>皮肤工厂，充当具体工厂</a:t>
            </a:r>
          </a:p>
          <a:p>
            <a:pPr lvl="1" eaLnBrk="1" hangingPunct="1"/>
            <a:r>
              <a:rPr lang="en-US" altLang="zh-CN" sz="1400"/>
              <a:t>(13) Client</a:t>
            </a:r>
            <a:r>
              <a:rPr lang="zh-CN" altLang="en-US" sz="1400"/>
              <a:t>：客户端测试类</a:t>
            </a:r>
            <a:endParaRPr lang="en-US" altLang="zh-CN" sz="1400"/>
          </a:p>
          <a:p>
            <a:pPr lvl="1" eaLnBrk="1" hangingPunct="1"/>
            <a:endParaRPr lang="en-US" altLang="zh-CN" sz="2000"/>
          </a:p>
        </p:txBody>
      </p:sp>
      <p:sp>
        <p:nvSpPr>
          <p:cNvPr id="10547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2" name="TextBox 11"/>
          <p:cNvSpPr txBox="1"/>
          <p:nvPr/>
        </p:nvSpPr>
        <p:spPr>
          <a:xfrm>
            <a:off x="6477000" y="3886200"/>
            <a:ext cx="2286000" cy="9239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2" algn="ctr">
              <a:defRPr/>
            </a:pPr>
            <a:r>
              <a:rPr lang="en-US" altLang="zh-CN" dirty="0">
                <a:ea typeface="黑体" pitchFamily="49" charset="-122"/>
              </a:rPr>
              <a:t>Code (</a:t>
            </a:r>
            <a:r>
              <a:rPr lang="en-US" altLang="zh-CN" dirty="0" err="1"/>
              <a:t>designpatterns.abstractfactory</a:t>
            </a:r>
            <a:r>
              <a:rPr lang="en-US" altLang="zh-CN" dirty="0">
                <a:ea typeface="黑体" pitchFamily="49" charset="-122"/>
              </a:rPr>
              <a:t>)</a:t>
            </a:r>
            <a:endParaRPr lang="zh-CN" altLang="en-US" dirty="0">
              <a:ea typeface="黑体" pitchFamily="49" charset="-122"/>
            </a:endParaRPr>
          </a:p>
        </p:txBody>
      </p:sp>
    </p:spTree>
    <p:extLst>
      <p:ext uri="{BB962C8B-B14F-4D97-AF65-F5344CB8AC3E}">
        <p14:creationId xmlns:p14="http://schemas.microsoft.com/office/powerpoint/2010/main" val="285344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838200" y="914400"/>
            <a:ext cx="6324600" cy="685800"/>
          </a:xfrm>
        </p:spPr>
        <p:txBody>
          <a:bodyPr/>
          <a:lstStyle/>
          <a:p>
            <a:pPr eaLnBrk="1" hangingPunct="1"/>
            <a:r>
              <a:rPr lang="zh-CN" altLang="en-US"/>
              <a:t>抽象工厂模式的应用实例</a:t>
            </a:r>
          </a:p>
        </p:txBody>
      </p:sp>
      <p:sp>
        <p:nvSpPr>
          <p:cNvPr id="106499" name="Rectangle 3"/>
          <p:cNvSpPr>
            <a:spLocks noGrp="1" noChangeArrowheads="1"/>
          </p:cNvSpPr>
          <p:nvPr>
            <p:ph type="body" sz="half" idx="1"/>
          </p:nvPr>
        </p:nvSpPr>
        <p:spPr>
          <a:xfrm>
            <a:off x="381000" y="1752600"/>
            <a:ext cx="8229600" cy="4114800"/>
          </a:xfrm>
        </p:spPr>
        <p:txBody>
          <a:bodyPr/>
          <a:lstStyle/>
          <a:p>
            <a:pPr eaLnBrk="1" hangingPunct="1"/>
            <a:r>
              <a:rPr lang="zh-CN" altLang="en-US"/>
              <a:t>结果及分析</a:t>
            </a:r>
            <a:endParaRPr lang="en-US" altLang="zh-CN"/>
          </a:p>
          <a:p>
            <a:pPr lvl="1" eaLnBrk="1" hangingPunct="1"/>
            <a:r>
              <a:rPr lang="zh-CN" altLang="en-US"/>
              <a:t>更换皮肤，只需修改配置文件</a:t>
            </a:r>
            <a:endParaRPr lang="en-US" altLang="zh-CN" sz="2000"/>
          </a:p>
          <a:p>
            <a:pPr lvl="1" eaLnBrk="1" hangingPunct="1"/>
            <a:endParaRPr lang="en-US" altLang="zh-CN" sz="2000"/>
          </a:p>
          <a:p>
            <a:pPr lvl="1" eaLnBrk="1" hangingPunct="1"/>
            <a:endParaRPr lang="zh-CN" altLang="en-US" sz="2000"/>
          </a:p>
          <a:p>
            <a:pPr lvl="1" eaLnBrk="1" hangingPunct="1"/>
            <a:endParaRPr lang="en-US" altLang="zh-CN"/>
          </a:p>
        </p:txBody>
      </p:sp>
      <p:sp>
        <p:nvSpPr>
          <p:cNvPr id="10650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nvGraphicFramePr>
        <p:xfrm>
          <a:off x="685800" y="3657600"/>
          <a:ext cx="7939088" cy="1371600"/>
        </p:xfrm>
        <a:graphic>
          <a:graphicData uri="http://schemas.openxmlformats.org/drawingml/2006/table">
            <a:tbl>
              <a:tblPr/>
              <a:tblGrid>
                <a:gridCol w="7939088">
                  <a:extLst>
                    <a:ext uri="{9D8B030D-6E8A-4147-A177-3AD203B41FA5}">
                      <a16:colId xmlns:a16="http://schemas.microsoft.com/office/drawing/2014/main" val="20000"/>
                    </a:ext>
                  </a:extLst>
                </a:gridCol>
              </a:tblGrid>
              <a:tr h="1371599">
                <a:tc>
                  <a:txBody>
                    <a:bodyPr/>
                    <a:lstStyle/>
                    <a:p>
                      <a:r>
                        <a:rPr lang="en-US" altLang="zh-CN" sz="1800" kern="1200" dirty="0">
                          <a:solidFill>
                            <a:schemeClr val="tx1"/>
                          </a:solidFill>
                          <a:effectLst/>
                          <a:latin typeface="+mn-lt"/>
                          <a:ea typeface="+mn-ea"/>
                          <a:cs typeface="+mn-cs"/>
                        </a:rPr>
                        <a:t>&lt;?xml version="1.0"?&gt;</a:t>
                      </a:r>
                      <a:endParaRPr lang="zh-CN" altLang="zh-CN" sz="1800" kern="1200" dirty="0">
                        <a:solidFill>
                          <a:schemeClr val="tx1"/>
                        </a:solidFill>
                        <a:effectLst/>
                        <a:latin typeface="+mn-lt"/>
                        <a:ea typeface="+mn-ea"/>
                        <a:cs typeface="+mn-cs"/>
                      </a:endParaRPr>
                    </a:p>
                    <a:p>
                      <a:r>
                        <a:rPr lang="en-US" altLang="zh-CN" sz="1800" kern="1200" dirty="0">
                          <a:solidFill>
                            <a:schemeClr val="tx1"/>
                          </a:solidFill>
                          <a:effectLst/>
                          <a:latin typeface="+mn-lt"/>
                          <a:ea typeface="+mn-ea"/>
                          <a:cs typeface="+mn-cs"/>
                        </a:rPr>
                        <a:t>&lt;</a:t>
                      </a:r>
                      <a:r>
                        <a:rPr lang="en-US" altLang="zh-CN" sz="1800" kern="1200" dirty="0" err="1">
                          <a:solidFill>
                            <a:schemeClr val="tx1"/>
                          </a:solidFill>
                          <a:effectLst/>
                          <a:latin typeface="+mn-lt"/>
                          <a:ea typeface="+mn-ea"/>
                          <a:cs typeface="+mn-cs"/>
                        </a:rPr>
                        <a:t>config</a:t>
                      </a:r>
                      <a:r>
                        <a:rPr lang="en-US" altLang="zh-CN" sz="1800" kern="1200" dirty="0">
                          <a:solidFill>
                            <a:schemeClr val="tx1"/>
                          </a:solidFill>
                          <a:effectLst/>
                          <a:latin typeface="+mn-lt"/>
                          <a:ea typeface="+mn-ea"/>
                          <a:cs typeface="+mn-cs"/>
                        </a:rPr>
                        <a:t>&gt;</a:t>
                      </a:r>
                      <a:endParaRPr lang="zh-CN" altLang="zh-CN" sz="1800" kern="1200" dirty="0">
                        <a:solidFill>
                          <a:schemeClr val="tx1"/>
                        </a:solidFill>
                        <a:effectLst/>
                        <a:latin typeface="+mn-lt"/>
                        <a:ea typeface="+mn-ea"/>
                        <a:cs typeface="+mn-cs"/>
                      </a:endParaRPr>
                    </a:p>
                    <a:p>
                      <a:r>
                        <a:rPr lang="en-US" altLang="zh-CN" sz="1800" b="0" kern="1200" baseline="0" dirty="0">
                          <a:solidFill>
                            <a:srgbClr val="FF6600"/>
                          </a:solidFill>
                          <a:effectLst/>
                          <a:latin typeface="+mn-lt"/>
                          <a:ea typeface="+mn-ea"/>
                          <a:cs typeface="+mn-cs"/>
                        </a:rPr>
                        <a:t>    </a:t>
                      </a:r>
                      <a:r>
                        <a:rPr lang="en-US" altLang="zh-CN" sz="1800" b="1" kern="1200" dirty="0">
                          <a:solidFill>
                            <a:srgbClr val="FF6600"/>
                          </a:solidFill>
                          <a:effectLst/>
                          <a:latin typeface="+mn-lt"/>
                          <a:ea typeface="+mn-ea"/>
                          <a:cs typeface="+mn-cs"/>
                        </a:rPr>
                        <a:t>&lt;</a:t>
                      </a:r>
                      <a:r>
                        <a:rPr lang="en-US" altLang="zh-CN" sz="1800" b="1" kern="1200" dirty="0" err="1">
                          <a:solidFill>
                            <a:srgbClr val="FF6600"/>
                          </a:solidFill>
                          <a:effectLst/>
                          <a:latin typeface="+mn-lt"/>
                          <a:ea typeface="+mn-ea"/>
                          <a:cs typeface="+mn-cs"/>
                        </a:rPr>
                        <a:t>className</a:t>
                      </a:r>
                      <a:r>
                        <a:rPr lang="en-US" altLang="zh-CN" sz="1800" b="1" kern="1200" dirty="0">
                          <a:solidFill>
                            <a:srgbClr val="FF6600"/>
                          </a:solidFill>
                          <a:effectLst/>
                          <a:latin typeface="+mn-lt"/>
                          <a:ea typeface="+mn-ea"/>
                          <a:cs typeface="+mn-cs"/>
                        </a:rPr>
                        <a:t>&gt;</a:t>
                      </a:r>
                      <a:r>
                        <a:rPr lang="en-US" altLang="zh-CN" sz="1800" b="1" kern="1200" dirty="0" err="1">
                          <a:solidFill>
                            <a:srgbClr val="FF6600"/>
                          </a:solidFill>
                          <a:effectLst/>
                          <a:latin typeface="+mn-lt"/>
                          <a:ea typeface="+mn-ea"/>
                          <a:cs typeface="+mn-cs"/>
                        </a:rPr>
                        <a:t>designpatterns.abstractfactory.SpringSkinFactory</a:t>
                      </a:r>
                      <a:endParaRPr lang="en-US" altLang="zh-CN" sz="1800" b="1" kern="1200" dirty="0">
                        <a:solidFill>
                          <a:srgbClr val="FF6600"/>
                        </a:solidFill>
                        <a:effectLst/>
                        <a:latin typeface="+mn-lt"/>
                        <a:ea typeface="+mn-ea"/>
                        <a:cs typeface="+mn-cs"/>
                      </a:endParaRPr>
                    </a:p>
                    <a:p>
                      <a:r>
                        <a:rPr lang="en-US" altLang="zh-CN" sz="1800" b="1" kern="1200" dirty="0">
                          <a:solidFill>
                            <a:srgbClr val="FF6600"/>
                          </a:solidFill>
                          <a:effectLst/>
                          <a:latin typeface="+mn-lt"/>
                          <a:ea typeface="+mn-ea"/>
                          <a:cs typeface="+mn-cs"/>
                        </a:rPr>
                        <a:t>&lt;/</a:t>
                      </a:r>
                      <a:r>
                        <a:rPr lang="en-US" altLang="zh-CN" sz="1800" b="1" kern="1200" dirty="0" err="1">
                          <a:solidFill>
                            <a:srgbClr val="FF6600"/>
                          </a:solidFill>
                          <a:effectLst/>
                          <a:latin typeface="+mn-lt"/>
                          <a:ea typeface="+mn-ea"/>
                          <a:cs typeface="+mn-cs"/>
                        </a:rPr>
                        <a:t>className</a:t>
                      </a:r>
                      <a:r>
                        <a:rPr lang="en-US" altLang="zh-CN" sz="1800" b="1" kern="1200" dirty="0">
                          <a:solidFill>
                            <a:srgbClr val="FF6600"/>
                          </a:solidFill>
                          <a:effectLst/>
                          <a:latin typeface="+mn-lt"/>
                          <a:ea typeface="+mn-ea"/>
                          <a:cs typeface="+mn-cs"/>
                        </a:rPr>
                        <a:t>&gt;</a:t>
                      </a:r>
                      <a:endParaRPr lang="zh-CN" altLang="zh-CN" sz="1800" kern="1200" dirty="0">
                        <a:solidFill>
                          <a:srgbClr val="FF6600"/>
                        </a:solidFill>
                        <a:effectLst/>
                        <a:latin typeface="+mn-lt"/>
                        <a:ea typeface="+mn-ea"/>
                        <a:cs typeface="+mn-cs"/>
                      </a:endParaRPr>
                    </a:p>
                    <a:p>
                      <a:r>
                        <a:rPr lang="en-US" altLang="zh-CN" sz="1800" kern="1200" dirty="0">
                          <a:solidFill>
                            <a:schemeClr val="tx1"/>
                          </a:solidFill>
                          <a:effectLst/>
                          <a:latin typeface="+mn-lt"/>
                          <a:ea typeface="+mn-ea"/>
                          <a:cs typeface="+mn-cs"/>
                        </a:rPr>
                        <a:t>&lt;/</a:t>
                      </a:r>
                      <a:r>
                        <a:rPr lang="en-US" altLang="zh-CN" sz="1800" kern="1200" dirty="0" err="1">
                          <a:solidFill>
                            <a:schemeClr val="tx1"/>
                          </a:solidFill>
                          <a:effectLst/>
                          <a:latin typeface="+mn-lt"/>
                          <a:ea typeface="+mn-ea"/>
                          <a:cs typeface="+mn-cs"/>
                        </a:rPr>
                        <a:t>config</a:t>
                      </a:r>
                      <a:r>
                        <a:rPr lang="en-US" altLang="zh-CN" sz="1800" kern="1200" dirty="0">
                          <a:solidFill>
                            <a:schemeClr val="tx1"/>
                          </a:solidFill>
                          <a:effectLst/>
                          <a:latin typeface="+mn-lt"/>
                          <a:ea typeface="+mn-ea"/>
                          <a:cs typeface="+mn-cs"/>
                        </a:rPr>
                        <a:t>&gt;</a:t>
                      </a:r>
                      <a:endParaRPr lang="zh-CN" sz="1800" kern="100" dirty="0">
                        <a:latin typeface="Times New Roman"/>
                        <a:ea typeface="宋体"/>
                        <a:cs typeface="Times New Roman"/>
                      </a:endParaRPr>
                    </a:p>
                  </a:txBody>
                  <a:tcPr marL="68574" marR="68574" marT="0" marB="0">
                    <a:lnL>
                      <a:noFill/>
                    </a:lnL>
                    <a:lnR>
                      <a:noFill/>
                    </a:lnR>
                    <a:lnT>
                      <a:noFill/>
                    </a:lnT>
                    <a:lnB>
                      <a:noFill/>
                    </a:lnB>
                    <a:solidFill>
                      <a:srgbClr val="F2F2F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62560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838200" y="914400"/>
            <a:ext cx="6324600" cy="685800"/>
          </a:xfrm>
        </p:spPr>
        <p:txBody>
          <a:bodyPr/>
          <a:lstStyle/>
          <a:p>
            <a:pPr eaLnBrk="1" hangingPunct="1"/>
            <a:r>
              <a:rPr lang="zh-CN" altLang="en-US"/>
              <a:t>开闭原则的倾斜性</a:t>
            </a:r>
          </a:p>
        </p:txBody>
      </p:sp>
      <p:sp>
        <p:nvSpPr>
          <p:cNvPr id="107523" name="Rectangle 3"/>
          <p:cNvSpPr>
            <a:spLocks noGrp="1" noChangeArrowheads="1"/>
          </p:cNvSpPr>
          <p:nvPr>
            <p:ph type="body" sz="half" idx="1"/>
          </p:nvPr>
        </p:nvSpPr>
        <p:spPr>
          <a:xfrm>
            <a:off x="381000" y="1752600"/>
            <a:ext cx="8229600" cy="4114800"/>
          </a:xfrm>
        </p:spPr>
        <p:txBody>
          <a:bodyPr/>
          <a:lstStyle/>
          <a:p>
            <a:pPr eaLnBrk="1" hangingPunct="1"/>
            <a:r>
              <a:rPr lang="zh-CN" altLang="en-US"/>
              <a:t>增加产品族</a:t>
            </a:r>
            <a:endParaRPr lang="en-US" altLang="zh-CN"/>
          </a:p>
          <a:p>
            <a:pPr lvl="1" eaLnBrk="1" hangingPunct="1"/>
            <a:r>
              <a:rPr lang="zh-CN" altLang="en-US">
                <a:solidFill>
                  <a:srgbClr val="FF3300"/>
                </a:solidFill>
              </a:rPr>
              <a:t>对于增加新的产品族</a:t>
            </a:r>
            <a:r>
              <a:rPr lang="zh-CN" altLang="en-US"/>
              <a:t>，抽象工厂模式很好地</a:t>
            </a:r>
            <a:r>
              <a:rPr lang="zh-CN" altLang="en-US">
                <a:solidFill>
                  <a:srgbClr val="FF3300"/>
                </a:solidFill>
              </a:rPr>
              <a:t>支持</a:t>
            </a:r>
            <a:r>
              <a:rPr lang="zh-CN" altLang="en-US"/>
              <a:t>了</a:t>
            </a:r>
            <a:r>
              <a:rPr lang="zh-CN" altLang="en-US">
                <a:solidFill>
                  <a:srgbClr val="FF3300"/>
                </a:solidFill>
              </a:rPr>
              <a:t>开闭原则</a:t>
            </a:r>
            <a:r>
              <a:rPr lang="zh-CN" altLang="en-US"/>
              <a:t>，只需要增加具体产品并对应增加一个新的具体工厂，对已有代码无须做任何修改</a:t>
            </a:r>
            <a:endParaRPr lang="en-US" altLang="zh-CN"/>
          </a:p>
          <a:p>
            <a:pPr eaLnBrk="1" hangingPunct="1"/>
            <a:r>
              <a:rPr lang="zh-CN" altLang="en-US"/>
              <a:t>增加新的产品等级结构</a:t>
            </a:r>
            <a:endParaRPr lang="en-US" altLang="zh-CN"/>
          </a:p>
          <a:p>
            <a:pPr lvl="1" eaLnBrk="1" hangingPunct="1"/>
            <a:r>
              <a:rPr lang="zh-CN" altLang="en-US">
                <a:solidFill>
                  <a:srgbClr val="FF3300"/>
                </a:solidFill>
              </a:rPr>
              <a:t>对于增加新的产品等级结构</a:t>
            </a:r>
            <a:r>
              <a:rPr lang="zh-CN" altLang="en-US"/>
              <a:t>，需要修改所有的工厂角色，包括抽象工厂类，在所有的工厂类中都需要增加生产新产品的方法，</a:t>
            </a:r>
            <a:r>
              <a:rPr lang="zh-CN" altLang="en-US">
                <a:solidFill>
                  <a:srgbClr val="FF3300"/>
                </a:solidFill>
              </a:rPr>
              <a:t>违背了开闭原则</a:t>
            </a:r>
            <a:endParaRPr lang="en-US" altLang="zh-CN">
              <a:solidFill>
                <a:srgbClr val="FF3300"/>
              </a:solidFill>
            </a:endParaRPr>
          </a:p>
          <a:p>
            <a:pPr eaLnBrk="1" hangingPunct="1"/>
            <a:endParaRPr lang="en-US" altLang="zh-CN"/>
          </a:p>
          <a:p>
            <a:pPr lvl="1" eaLnBrk="1" hangingPunct="1"/>
            <a:endParaRPr lang="en-US" altLang="zh-CN" sz="2000"/>
          </a:p>
          <a:p>
            <a:pPr lvl="1" eaLnBrk="1" hangingPunct="1"/>
            <a:endParaRPr lang="en-US" altLang="zh-CN" sz="2000"/>
          </a:p>
          <a:p>
            <a:pPr lvl="1" eaLnBrk="1" hangingPunct="1"/>
            <a:endParaRPr lang="zh-CN" altLang="en-US" sz="2000"/>
          </a:p>
        </p:txBody>
      </p:sp>
      <p:sp>
        <p:nvSpPr>
          <p:cNvPr id="10752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33233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838200" y="914400"/>
            <a:ext cx="7924800" cy="685800"/>
          </a:xfrm>
        </p:spPr>
        <p:txBody>
          <a:bodyPr/>
          <a:lstStyle/>
          <a:p>
            <a:r>
              <a:rPr lang="zh-CN" altLang="en-US"/>
              <a:t>抽象工厂模式的优缺点与适用环境</a:t>
            </a:r>
          </a:p>
        </p:txBody>
      </p:sp>
      <p:sp>
        <p:nvSpPr>
          <p:cNvPr id="108547" name="Rectangle 3"/>
          <p:cNvSpPr>
            <a:spLocks noGrp="1" noChangeArrowheads="1"/>
          </p:cNvSpPr>
          <p:nvPr>
            <p:ph type="body" sz="half" idx="1"/>
          </p:nvPr>
        </p:nvSpPr>
        <p:spPr>
          <a:xfrm>
            <a:off x="381000" y="1752600"/>
            <a:ext cx="5867400" cy="4572000"/>
          </a:xfrm>
        </p:spPr>
        <p:txBody>
          <a:bodyPr/>
          <a:lstStyle/>
          <a:p>
            <a:pPr eaLnBrk="1" hangingPunct="1"/>
            <a:r>
              <a:rPr lang="zh-CN" altLang="en-US"/>
              <a:t>模式优点</a:t>
            </a:r>
            <a:endParaRPr lang="en-US" altLang="zh-CN"/>
          </a:p>
          <a:p>
            <a:pPr lvl="1" eaLnBrk="1" hangingPunct="1"/>
            <a:r>
              <a:rPr lang="zh-CN" altLang="en-US">
                <a:solidFill>
                  <a:srgbClr val="FF3300"/>
                </a:solidFill>
              </a:rPr>
              <a:t>隔离了具体类的生成</a:t>
            </a:r>
            <a:r>
              <a:rPr lang="zh-CN" altLang="en-US"/>
              <a:t>，使得客户端并不需要知道什么被创建</a:t>
            </a:r>
            <a:endParaRPr lang="en-US" altLang="zh-CN"/>
          </a:p>
          <a:p>
            <a:pPr lvl="1" eaLnBrk="1" hangingPunct="1"/>
            <a:r>
              <a:rPr lang="zh-CN" altLang="en-US"/>
              <a:t>当一个产品族中的多个对象被设计成一起工作时，它</a:t>
            </a:r>
            <a:r>
              <a:rPr lang="zh-CN" altLang="en-US">
                <a:solidFill>
                  <a:srgbClr val="FF3300"/>
                </a:solidFill>
              </a:rPr>
              <a:t>能够保证客户端始终只使用同一个产品族中的对象</a:t>
            </a:r>
            <a:endParaRPr lang="en-US" altLang="zh-CN">
              <a:solidFill>
                <a:srgbClr val="FF3300"/>
              </a:solidFill>
            </a:endParaRPr>
          </a:p>
          <a:p>
            <a:pPr lvl="1" eaLnBrk="1" hangingPunct="1"/>
            <a:r>
              <a:rPr lang="zh-CN" altLang="en-US">
                <a:solidFill>
                  <a:srgbClr val="FF3300"/>
                </a:solidFill>
              </a:rPr>
              <a:t>增加新的产品族很方便</a:t>
            </a:r>
            <a:r>
              <a:rPr lang="zh-CN" altLang="en-US"/>
              <a:t>，无须修改已有系统，</a:t>
            </a:r>
            <a:r>
              <a:rPr lang="zh-CN" altLang="en-US">
                <a:solidFill>
                  <a:srgbClr val="FF3300"/>
                </a:solidFill>
              </a:rPr>
              <a:t>符合开闭原则</a:t>
            </a:r>
          </a:p>
        </p:txBody>
      </p:sp>
      <p:sp>
        <p:nvSpPr>
          <p:cNvPr id="10854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04630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838200" y="914400"/>
            <a:ext cx="8001000" cy="685800"/>
          </a:xfrm>
        </p:spPr>
        <p:txBody>
          <a:bodyPr/>
          <a:lstStyle/>
          <a:p>
            <a:r>
              <a:rPr lang="zh-CN" altLang="en-US"/>
              <a:t>抽象工厂模式的优缺点与适用环境</a:t>
            </a:r>
          </a:p>
        </p:txBody>
      </p:sp>
      <p:sp>
        <p:nvSpPr>
          <p:cNvPr id="109571" name="Rectangle 3"/>
          <p:cNvSpPr>
            <a:spLocks noGrp="1" noChangeArrowheads="1"/>
          </p:cNvSpPr>
          <p:nvPr>
            <p:ph type="body" sz="half" idx="1"/>
          </p:nvPr>
        </p:nvSpPr>
        <p:spPr>
          <a:xfrm>
            <a:off x="381000" y="1752600"/>
            <a:ext cx="6248400" cy="4114800"/>
          </a:xfrm>
        </p:spPr>
        <p:txBody>
          <a:bodyPr/>
          <a:lstStyle/>
          <a:p>
            <a:pPr eaLnBrk="1" hangingPunct="1"/>
            <a:r>
              <a:rPr lang="zh-CN" altLang="en-US"/>
              <a:t>模式缺点</a:t>
            </a:r>
            <a:endParaRPr lang="en-US" altLang="zh-CN"/>
          </a:p>
          <a:p>
            <a:pPr lvl="1" eaLnBrk="1" hangingPunct="1"/>
            <a:r>
              <a:rPr lang="zh-CN" altLang="en-US">
                <a:solidFill>
                  <a:srgbClr val="FF3300"/>
                </a:solidFill>
              </a:rPr>
              <a:t>增加新的产品等级结构麻烦</a:t>
            </a:r>
            <a:r>
              <a:rPr lang="zh-CN" altLang="en-US"/>
              <a:t>，需要对原有系统进行较大的修改，甚至需要修改抽象层代码，这显然会带来较大的不便，</a:t>
            </a:r>
            <a:r>
              <a:rPr lang="zh-CN" altLang="en-US">
                <a:solidFill>
                  <a:srgbClr val="FF3300"/>
                </a:solidFill>
              </a:rPr>
              <a:t>违背了开闭原则</a:t>
            </a:r>
          </a:p>
        </p:txBody>
      </p:sp>
      <p:sp>
        <p:nvSpPr>
          <p:cNvPr id="10957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30015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838200" y="914400"/>
            <a:ext cx="7848600" cy="685800"/>
          </a:xfrm>
        </p:spPr>
        <p:txBody>
          <a:bodyPr/>
          <a:lstStyle/>
          <a:p>
            <a:r>
              <a:rPr lang="zh-CN" altLang="en-US"/>
              <a:t>抽象工厂模式的优缺点与适用环境</a:t>
            </a:r>
          </a:p>
        </p:txBody>
      </p:sp>
      <p:sp>
        <p:nvSpPr>
          <p:cNvPr id="110595" name="Rectangle 3"/>
          <p:cNvSpPr>
            <a:spLocks noGrp="1" noChangeArrowheads="1"/>
          </p:cNvSpPr>
          <p:nvPr>
            <p:ph type="body" sz="half" idx="1"/>
          </p:nvPr>
        </p:nvSpPr>
        <p:spPr>
          <a:xfrm>
            <a:off x="381000" y="1752600"/>
            <a:ext cx="6400800" cy="4114800"/>
          </a:xfrm>
        </p:spPr>
        <p:txBody>
          <a:bodyPr/>
          <a:lstStyle/>
          <a:p>
            <a:pPr eaLnBrk="1" hangingPunct="1"/>
            <a:r>
              <a:rPr lang="zh-CN" altLang="en-US" dirty="0"/>
              <a:t>模式适用环境</a:t>
            </a:r>
            <a:endParaRPr lang="en-US" altLang="zh-CN" dirty="0"/>
          </a:p>
          <a:p>
            <a:pPr lvl="1" eaLnBrk="1" hangingPunct="1"/>
            <a:r>
              <a:rPr lang="zh-CN" altLang="en-US" sz="2200" dirty="0"/>
              <a:t>一个系统</a:t>
            </a:r>
            <a:r>
              <a:rPr lang="zh-CN" altLang="en-US" sz="2200" dirty="0">
                <a:solidFill>
                  <a:srgbClr val="FF3300"/>
                </a:solidFill>
              </a:rPr>
              <a:t>不应当依赖于产品类实例如何被创建、组合和表达的细节</a:t>
            </a:r>
            <a:endParaRPr lang="en-US" altLang="zh-CN" sz="2200" dirty="0">
              <a:solidFill>
                <a:srgbClr val="FF3300"/>
              </a:solidFill>
            </a:endParaRPr>
          </a:p>
          <a:p>
            <a:pPr lvl="1" eaLnBrk="1" hangingPunct="1"/>
            <a:r>
              <a:rPr lang="zh-CN" altLang="en-US" sz="2200" dirty="0"/>
              <a:t>系统中有多于一个的产品族，但</a:t>
            </a:r>
            <a:r>
              <a:rPr lang="zh-CN" altLang="en-US" sz="2200" dirty="0">
                <a:solidFill>
                  <a:srgbClr val="FF3300"/>
                </a:solidFill>
              </a:rPr>
              <a:t>每次只使用其中某一产品族</a:t>
            </a:r>
            <a:endParaRPr lang="en-US" altLang="zh-CN" sz="2200" dirty="0">
              <a:solidFill>
                <a:srgbClr val="FF3300"/>
              </a:solidFill>
            </a:endParaRPr>
          </a:p>
          <a:p>
            <a:pPr lvl="1" eaLnBrk="1" hangingPunct="1"/>
            <a:r>
              <a:rPr lang="zh-CN" altLang="en-US" sz="2200" dirty="0">
                <a:solidFill>
                  <a:srgbClr val="FF3300"/>
                </a:solidFill>
              </a:rPr>
              <a:t>属于同一个产品族的产品将在一起使用</a:t>
            </a:r>
            <a:r>
              <a:rPr lang="zh-CN" altLang="en-US" sz="2200" dirty="0"/>
              <a:t>，这一约束必须在系统的设计中体现出来</a:t>
            </a:r>
            <a:endParaRPr lang="en-US" altLang="zh-CN" sz="2200" dirty="0"/>
          </a:p>
          <a:p>
            <a:pPr lvl="1" eaLnBrk="1" hangingPunct="1"/>
            <a:r>
              <a:rPr lang="zh-CN" altLang="en-US" sz="2200" dirty="0">
                <a:solidFill>
                  <a:srgbClr val="FF3300"/>
                </a:solidFill>
              </a:rPr>
              <a:t>产品等级结构稳定</a:t>
            </a:r>
            <a:r>
              <a:rPr lang="zh-CN" altLang="en-US" sz="2200" dirty="0"/>
              <a:t>，在设计完成之后不会向系统中增加新的产品等级结构或者删除已有的产品等级结构</a:t>
            </a:r>
            <a:endParaRPr lang="en-US" altLang="zh-CN" sz="2200" dirty="0"/>
          </a:p>
        </p:txBody>
      </p:sp>
      <p:sp>
        <p:nvSpPr>
          <p:cNvPr id="11059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31479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kumimoji="1" lang="zh-CN" altLang="en-US"/>
              <a:t>大纲</a:t>
            </a:r>
          </a:p>
        </p:txBody>
      </p:sp>
      <p:sp>
        <p:nvSpPr>
          <p:cNvPr id="93187" name="Rectangle 3"/>
          <p:cNvSpPr>
            <a:spLocks noGrp="1" noChangeArrowheads="1"/>
          </p:cNvSpPr>
          <p:nvPr>
            <p:ph type="body" idx="1"/>
          </p:nvPr>
        </p:nvSpPr>
        <p:spPr>
          <a:noFill/>
        </p:spPr>
        <p:txBody>
          <a:bodyPr/>
          <a:lstStyle/>
          <a:p>
            <a:pPr eaLnBrk="1" hangingPunct="1"/>
            <a:endParaRPr lang="en-US" altLang="zh-CN" sz="4400"/>
          </a:p>
          <a:p>
            <a:pPr eaLnBrk="1" hangingPunct="1">
              <a:buFont typeface="Wingdings" panose="05000000000000000000" pitchFamily="2" charset="2"/>
              <a:buChar char="l"/>
            </a:pPr>
            <a:endParaRPr lang="en-US" altLang="zh-CN">
              <a:solidFill>
                <a:schemeClr val="tx1"/>
              </a:solidFill>
              <a:ea typeface="宋体" panose="02010600030101010101" pitchFamily="2" charset="-122"/>
            </a:endParaRPr>
          </a:p>
        </p:txBody>
      </p:sp>
      <p:sp>
        <p:nvSpPr>
          <p:cNvPr id="93188"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a:p>
        </p:txBody>
      </p:sp>
      <p:sp>
        <p:nvSpPr>
          <p:cNvPr id="93189"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sz="2400"/>
          </a:p>
        </p:txBody>
      </p:sp>
      <p:sp>
        <p:nvSpPr>
          <p:cNvPr id="93190" name="Rectangle 6"/>
          <p:cNvSpPr>
            <a:spLocks noChangeArrowheads="1"/>
          </p:cNvSpPr>
          <p:nvPr/>
        </p:nvSpPr>
        <p:spPr bwMode="auto">
          <a:xfrm>
            <a:off x="457200" y="17526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2800"/>
              <a:t>产品等级结构与产品族</a:t>
            </a:r>
            <a:endParaRPr lang="en-US" altLang="zh-CN" sz="2800"/>
          </a:p>
          <a:p>
            <a:pPr eaLnBrk="1" hangingPunct="1"/>
            <a:r>
              <a:rPr lang="zh-CN" altLang="en-US" sz="2800"/>
              <a:t>抽象工厂模式概述</a:t>
            </a:r>
          </a:p>
          <a:p>
            <a:pPr eaLnBrk="1" hangingPunct="1"/>
            <a:r>
              <a:rPr lang="zh-CN" altLang="en-US" sz="2800"/>
              <a:t>抽象工厂模式的结构与实现</a:t>
            </a:r>
          </a:p>
          <a:p>
            <a:pPr eaLnBrk="1" hangingPunct="1"/>
            <a:r>
              <a:rPr lang="zh-CN" altLang="en-US" sz="2800"/>
              <a:t>抽象工厂模式的应用实例</a:t>
            </a:r>
            <a:endParaRPr lang="en-US" altLang="zh-CN" sz="2800"/>
          </a:p>
          <a:p>
            <a:pPr eaLnBrk="1" hangingPunct="1"/>
            <a:r>
              <a:rPr lang="zh-CN" altLang="en-US" sz="2800"/>
              <a:t>开闭原则的倾斜性</a:t>
            </a:r>
          </a:p>
          <a:p>
            <a:pPr eaLnBrk="1" hangingPunct="1"/>
            <a:r>
              <a:rPr lang="zh-CN" altLang="en-US" sz="2800"/>
              <a:t>抽象工厂模式的优缺点与适用环境</a:t>
            </a:r>
          </a:p>
        </p:txBody>
      </p:sp>
    </p:spTree>
    <p:extLst>
      <p:ext uri="{BB962C8B-B14F-4D97-AF65-F5344CB8AC3E}">
        <p14:creationId xmlns:p14="http://schemas.microsoft.com/office/powerpoint/2010/main" val="226970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838200" y="914400"/>
            <a:ext cx="6324600" cy="685800"/>
          </a:xfrm>
        </p:spPr>
        <p:txBody>
          <a:bodyPr/>
          <a:lstStyle/>
          <a:p>
            <a:pPr eaLnBrk="1" hangingPunct="1"/>
            <a:r>
              <a:rPr lang="zh-CN" altLang="en-US"/>
              <a:t>产品等级结构与产品族</a:t>
            </a:r>
          </a:p>
        </p:txBody>
      </p:sp>
      <p:sp>
        <p:nvSpPr>
          <p:cNvPr id="94211"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94212" name="Rectangle 3"/>
          <p:cNvSpPr>
            <a:spLocks noGrp="1" noChangeArrowheads="1"/>
          </p:cNvSpPr>
          <p:nvPr>
            <p:ph type="body" sz="half" idx="1"/>
          </p:nvPr>
        </p:nvSpPr>
        <p:spPr>
          <a:xfrm>
            <a:off x="381000" y="1752600"/>
            <a:ext cx="8229600" cy="4114800"/>
          </a:xfrm>
        </p:spPr>
        <p:txBody>
          <a:bodyPr/>
          <a:lstStyle/>
          <a:p>
            <a:pPr eaLnBrk="1" hangingPunct="1"/>
            <a:r>
              <a:rPr lang="zh-CN" altLang="en-US" sz="2800"/>
              <a:t>工厂方法模式</a:t>
            </a:r>
            <a:endParaRPr lang="en-US" altLang="zh-CN" sz="2800"/>
          </a:p>
          <a:p>
            <a:pPr lvl="1" eaLnBrk="1" hangingPunct="1"/>
            <a:r>
              <a:rPr lang="zh-CN" altLang="en-US"/>
              <a:t>每个具体工厂</a:t>
            </a:r>
            <a:r>
              <a:rPr lang="zh-CN" altLang="en-US">
                <a:solidFill>
                  <a:srgbClr val="FF3300"/>
                </a:solidFill>
              </a:rPr>
              <a:t>只有一个或者一组重载的工厂方法</a:t>
            </a:r>
            <a:r>
              <a:rPr lang="zh-CN" altLang="en-US"/>
              <a:t>，</a:t>
            </a:r>
            <a:r>
              <a:rPr lang="zh-CN" altLang="en-US">
                <a:solidFill>
                  <a:srgbClr val="FF3300"/>
                </a:solidFill>
              </a:rPr>
              <a:t>只能生产一种产品</a:t>
            </a:r>
            <a:r>
              <a:rPr lang="zh-CN" altLang="en-US"/>
              <a:t>，可能会导致系统中存在大量的工厂类，势必会增加系统的开销</a:t>
            </a:r>
            <a:endParaRPr lang="en-US" altLang="zh-CN"/>
          </a:p>
          <a:p>
            <a:pPr eaLnBrk="1" hangingPunct="1"/>
            <a:r>
              <a:rPr lang="zh-CN" altLang="en-US" sz="2800"/>
              <a:t>抽象工厂模式</a:t>
            </a:r>
            <a:endParaRPr lang="en-US" altLang="zh-CN" sz="2800"/>
          </a:p>
          <a:p>
            <a:pPr lvl="1" eaLnBrk="1" hangingPunct="1"/>
            <a:r>
              <a:rPr lang="zh-CN" altLang="en-US"/>
              <a:t>一个工厂</a:t>
            </a:r>
            <a:r>
              <a:rPr lang="zh-CN" altLang="en-US">
                <a:solidFill>
                  <a:srgbClr val="FF3300"/>
                </a:solidFill>
              </a:rPr>
              <a:t>可以生产一系列产品（一族产品）</a:t>
            </a:r>
            <a:r>
              <a:rPr lang="zh-CN" altLang="en-US"/>
              <a:t>，极大减少了工厂类的数量</a:t>
            </a:r>
            <a:endParaRPr lang="en-US" altLang="zh-CN"/>
          </a:p>
        </p:txBody>
      </p:sp>
    </p:spTree>
    <p:extLst>
      <p:ext uri="{BB962C8B-B14F-4D97-AF65-F5344CB8AC3E}">
        <p14:creationId xmlns:p14="http://schemas.microsoft.com/office/powerpoint/2010/main" val="372005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838200" y="914400"/>
            <a:ext cx="6324600" cy="685800"/>
          </a:xfrm>
        </p:spPr>
        <p:txBody>
          <a:bodyPr/>
          <a:lstStyle/>
          <a:p>
            <a:pPr eaLnBrk="1" hangingPunct="1"/>
            <a:r>
              <a:rPr lang="zh-CN" altLang="en-US"/>
              <a:t>产品等级结构与产品族</a:t>
            </a:r>
          </a:p>
        </p:txBody>
      </p:sp>
      <p:sp>
        <p:nvSpPr>
          <p:cNvPr id="95235"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95236" name="Rectangle 3"/>
          <p:cNvSpPr>
            <a:spLocks noGrp="1" noChangeArrowheads="1"/>
          </p:cNvSpPr>
          <p:nvPr>
            <p:ph type="body" sz="half" idx="1"/>
          </p:nvPr>
        </p:nvSpPr>
        <p:spPr>
          <a:xfrm>
            <a:off x="381000" y="1752600"/>
            <a:ext cx="8229600" cy="4114800"/>
          </a:xfrm>
        </p:spPr>
        <p:txBody>
          <a:bodyPr/>
          <a:lstStyle/>
          <a:p>
            <a:pPr eaLnBrk="1" hangingPunct="1"/>
            <a:r>
              <a:rPr lang="zh-CN" altLang="en-US"/>
              <a:t>概念</a:t>
            </a:r>
            <a:endParaRPr lang="en-US" altLang="zh-CN"/>
          </a:p>
          <a:p>
            <a:pPr lvl="1" eaLnBrk="1" hangingPunct="1"/>
            <a:r>
              <a:rPr lang="zh-CN" altLang="en-US">
                <a:solidFill>
                  <a:srgbClr val="FF3300"/>
                </a:solidFill>
              </a:rPr>
              <a:t>产品等级结构：</a:t>
            </a:r>
            <a:r>
              <a:rPr lang="zh-CN" altLang="en-US"/>
              <a:t>产品等级结构即产品的</a:t>
            </a:r>
            <a:r>
              <a:rPr lang="zh-CN" altLang="en-US">
                <a:solidFill>
                  <a:srgbClr val="0070C0"/>
                </a:solidFill>
              </a:rPr>
              <a:t>继承结构</a:t>
            </a:r>
            <a:endParaRPr lang="en-US" altLang="zh-CN">
              <a:solidFill>
                <a:srgbClr val="0070C0"/>
              </a:solidFill>
            </a:endParaRPr>
          </a:p>
          <a:p>
            <a:pPr lvl="1" eaLnBrk="1" hangingPunct="1"/>
            <a:r>
              <a:rPr lang="zh-CN" altLang="en-US">
                <a:solidFill>
                  <a:srgbClr val="FF3300"/>
                </a:solidFill>
              </a:rPr>
              <a:t>产品族：</a:t>
            </a:r>
            <a:r>
              <a:rPr lang="zh-CN" altLang="en-US"/>
              <a:t>产品族是指由</a:t>
            </a:r>
            <a:r>
              <a:rPr lang="zh-CN" altLang="en-US">
                <a:solidFill>
                  <a:srgbClr val="0070C0"/>
                </a:solidFill>
              </a:rPr>
              <a:t>同一个工厂生产的，位于不同产品等级结构中的一组产品</a:t>
            </a:r>
            <a:endParaRPr lang="en-US" altLang="zh-CN">
              <a:solidFill>
                <a:srgbClr val="0070C0"/>
              </a:solidFill>
            </a:endParaRPr>
          </a:p>
        </p:txBody>
      </p:sp>
      <p:sp>
        <p:nvSpPr>
          <p:cNvPr id="9523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7" name="TextBox 6"/>
          <p:cNvSpPr txBox="1"/>
          <p:nvPr/>
        </p:nvSpPr>
        <p:spPr>
          <a:xfrm>
            <a:off x="5562600" y="4591050"/>
            <a:ext cx="3200400" cy="12001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zh-CN" altLang="en-US" sz="2400" b="1" dirty="0">
                <a:solidFill>
                  <a:srgbClr val="FF3300"/>
                </a:solidFill>
              </a:rPr>
              <a:t>三个产品族，分属于三个不同的产品等级结构</a:t>
            </a:r>
          </a:p>
        </p:txBody>
      </p:sp>
      <p:sp>
        <p:nvSpPr>
          <p:cNvPr id="8" name="右箭头 7"/>
          <p:cNvSpPr/>
          <p:nvPr/>
        </p:nvSpPr>
        <p:spPr>
          <a:xfrm rot="10800000">
            <a:off x="4038600" y="5181599"/>
            <a:ext cx="1447800" cy="3810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826810155"/>
              </p:ext>
            </p:extLst>
          </p:nvPr>
        </p:nvGraphicFramePr>
        <p:xfrm>
          <a:off x="228600" y="4000500"/>
          <a:ext cx="4462845" cy="2247900"/>
        </p:xfrm>
        <a:graphic>
          <a:graphicData uri="http://schemas.openxmlformats.org/presentationml/2006/ole">
            <mc:AlternateContent xmlns:mc="http://schemas.openxmlformats.org/markup-compatibility/2006">
              <mc:Choice xmlns:v="urn:schemas-microsoft-com:vml" Requires="v">
                <p:oleObj spid="_x0000_s1164" name="Visio" r:id="rId3" imgW="6915514" imgH="3483864" progId="Visio.Drawing.11">
                  <p:embed/>
                </p:oleObj>
              </mc:Choice>
              <mc:Fallback>
                <p:oleObj name="Visio" r:id="rId3" imgW="6915514" imgH="3483864"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000500"/>
                        <a:ext cx="4462845" cy="2247900"/>
                      </a:xfrm>
                      <a:prstGeom prst="rect">
                        <a:avLst/>
                      </a:prstGeom>
                      <a:noFill/>
                    </p:spPr>
                  </p:pic>
                </p:oleObj>
              </mc:Fallback>
            </mc:AlternateContent>
          </a:graphicData>
        </a:graphic>
      </p:graphicFrame>
    </p:spTree>
    <p:extLst>
      <p:ext uri="{BB962C8B-B14F-4D97-AF65-F5344CB8AC3E}">
        <p14:creationId xmlns:p14="http://schemas.microsoft.com/office/powerpoint/2010/main" val="722614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838200" y="914400"/>
            <a:ext cx="6324600" cy="685800"/>
          </a:xfrm>
        </p:spPr>
        <p:txBody>
          <a:bodyPr/>
          <a:lstStyle/>
          <a:p>
            <a:pPr eaLnBrk="1" hangingPunct="1"/>
            <a:r>
              <a:rPr lang="zh-CN" altLang="en-US"/>
              <a:t>抽象工厂模式概述</a:t>
            </a:r>
          </a:p>
        </p:txBody>
      </p:sp>
      <p:sp>
        <p:nvSpPr>
          <p:cNvPr id="96259"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96260" name="Rectangle 3"/>
          <p:cNvSpPr>
            <a:spLocks noGrp="1" noChangeArrowheads="1"/>
          </p:cNvSpPr>
          <p:nvPr>
            <p:ph type="body" sz="half" idx="1"/>
          </p:nvPr>
        </p:nvSpPr>
        <p:spPr>
          <a:xfrm>
            <a:off x="381000" y="1752600"/>
            <a:ext cx="8229600" cy="4114800"/>
          </a:xfrm>
        </p:spPr>
        <p:txBody>
          <a:bodyPr/>
          <a:lstStyle/>
          <a:p>
            <a:pPr eaLnBrk="1" hangingPunct="1"/>
            <a:r>
              <a:rPr lang="zh-CN" altLang="en-US"/>
              <a:t>模式动机</a:t>
            </a:r>
            <a:endParaRPr lang="en-US" altLang="zh-CN"/>
          </a:p>
          <a:p>
            <a:pPr lvl="1" eaLnBrk="1" hangingPunct="1"/>
            <a:r>
              <a:rPr lang="zh-CN" altLang="en-US" sz="2000"/>
              <a:t>当系统所提供的工厂生产的具体产品并不是一个简单的对象，而是</a:t>
            </a:r>
            <a:r>
              <a:rPr lang="zh-CN" altLang="en-US" sz="2000">
                <a:solidFill>
                  <a:srgbClr val="FF3300"/>
                </a:solidFill>
              </a:rPr>
              <a:t>多个位于不同产品等级结构、属于不同类型的具体产品时就可以使用抽象工厂模式</a:t>
            </a:r>
            <a:endParaRPr lang="en-US" altLang="zh-CN" sz="2000">
              <a:solidFill>
                <a:srgbClr val="FF3300"/>
              </a:solidFill>
            </a:endParaRPr>
          </a:p>
          <a:p>
            <a:pPr lvl="1" eaLnBrk="1" hangingPunct="1"/>
            <a:r>
              <a:rPr lang="zh-CN" altLang="en-US" sz="2000"/>
              <a:t>抽象工厂模式是</a:t>
            </a:r>
            <a:r>
              <a:rPr lang="zh-CN" altLang="en-US" sz="2000">
                <a:solidFill>
                  <a:srgbClr val="FF3300"/>
                </a:solidFill>
              </a:rPr>
              <a:t>所有形式的工厂模式中最为抽象和最具一般性的一种形式</a:t>
            </a:r>
            <a:endParaRPr lang="en-US" altLang="zh-CN" sz="2000">
              <a:solidFill>
                <a:srgbClr val="FF3300"/>
              </a:solidFill>
            </a:endParaRPr>
          </a:p>
        </p:txBody>
      </p:sp>
      <p:sp>
        <p:nvSpPr>
          <p:cNvPr id="9626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9626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810628303"/>
              </p:ext>
            </p:extLst>
          </p:nvPr>
        </p:nvGraphicFramePr>
        <p:xfrm>
          <a:off x="2286000" y="4038600"/>
          <a:ext cx="4876800" cy="2163218"/>
        </p:xfrm>
        <a:graphic>
          <a:graphicData uri="http://schemas.openxmlformats.org/presentationml/2006/ole">
            <mc:AlternateContent xmlns:mc="http://schemas.openxmlformats.org/markup-compatibility/2006">
              <mc:Choice xmlns:v="urn:schemas-microsoft-com:vml" Requires="v">
                <p:oleObj spid="_x0000_s16521" name="Visio" r:id="rId3" imgW="7311489" imgH="3233283" progId="Visio.Drawing.11">
                  <p:embed/>
                </p:oleObj>
              </mc:Choice>
              <mc:Fallback>
                <p:oleObj name="Visio" r:id="rId3" imgW="7311489" imgH="323328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038600"/>
                        <a:ext cx="4876800" cy="2163218"/>
                      </a:xfrm>
                      <a:prstGeom prst="rect">
                        <a:avLst/>
                      </a:prstGeom>
                      <a:noFill/>
                    </p:spPr>
                  </p:pic>
                </p:oleObj>
              </mc:Fallback>
            </mc:AlternateContent>
          </a:graphicData>
        </a:graphic>
      </p:graphicFrame>
    </p:spTree>
    <p:extLst>
      <p:ext uri="{BB962C8B-B14F-4D97-AF65-F5344CB8AC3E}">
        <p14:creationId xmlns:p14="http://schemas.microsoft.com/office/powerpoint/2010/main" val="3426253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838200" y="914400"/>
            <a:ext cx="6324600" cy="685800"/>
          </a:xfrm>
        </p:spPr>
        <p:txBody>
          <a:bodyPr/>
          <a:lstStyle/>
          <a:p>
            <a:pPr eaLnBrk="1" hangingPunct="1"/>
            <a:r>
              <a:rPr lang="zh-CN" altLang="en-US"/>
              <a:t>抽象工厂模式概述</a:t>
            </a:r>
          </a:p>
        </p:txBody>
      </p:sp>
      <p:sp>
        <p:nvSpPr>
          <p:cNvPr id="97283" name="Rectangle 3"/>
          <p:cNvSpPr>
            <a:spLocks noGrp="1" noChangeArrowheads="1"/>
          </p:cNvSpPr>
          <p:nvPr>
            <p:ph type="body" sz="half" idx="1"/>
          </p:nvPr>
        </p:nvSpPr>
        <p:spPr>
          <a:xfrm>
            <a:off x="381000" y="1752600"/>
            <a:ext cx="8229600" cy="4114800"/>
          </a:xfrm>
        </p:spPr>
        <p:txBody>
          <a:bodyPr/>
          <a:lstStyle/>
          <a:p>
            <a:pPr eaLnBrk="1" hangingPunct="1"/>
            <a:r>
              <a:rPr lang="zh-CN" altLang="en-US"/>
              <a:t>抽象工厂模式的定义</a:t>
            </a:r>
            <a:endParaRPr lang="en-US" altLang="zh-CN"/>
          </a:p>
          <a:p>
            <a:pPr eaLnBrk="1" hangingPunct="1"/>
            <a:endParaRPr lang="en-US" altLang="zh-CN"/>
          </a:p>
          <a:p>
            <a:pPr eaLnBrk="1" hangingPunct="1"/>
            <a:endParaRPr lang="en-US" altLang="zh-CN"/>
          </a:p>
          <a:p>
            <a:pPr lvl="1" eaLnBrk="1" hangingPunct="1"/>
            <a:endParaRPr lang="en-US" altLang="zh-CN"/>
          </a:p>
          <a:p>
            <a:pPr lvl="1" eaLnBrk="1" hangingPunct="1"/>
            <a:endParaRPr lang="en-US" altLang="zh-CN"/>
          </a:p>
          <a:p>
            <a:pPr lvl="1" eaLnBrk="1" hangingPunct="1"/>
            <a:endParaRPr lang="en-US" altLang="zh-CN"/>
          </a:p>
          <a:p>
            <a:pPr lvl="1" eaLnBrk="1" hangingPunct="1"/>
            <a:r>
              <a:rPr lang="zh-CN" altLang="en-US">
                <a:solidFill>
                  <a:srgbClr val="FF3300"/>
                </a:solidFill>
              </a:rPr>
              <a:t>对象创建型</a:t>
            </a:r>
            <a:r>
              <a:rPr lang="zh-CN" altLang="en-US"/>
              <a:t>模式</a:t>
            </a:r>
          </a:p>
        </p:txBody>
      </p:sp>
      <p:sp>
        <p:nvSpPr>
          <p:cNvPr id="9728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381000" y="2468563"/>
          <a:ext cx="8305800" cy="2194560"/>
        </p:xfrm>
        <a:graphic>
          <a:graphicData uri="http://schemas.openxmlformats.org/drawingml/2006/table">
            <a:tbl>
              <a:tblPr/>
              <a:tblGrid>
                <a:gridCol w="8305800">
                  <a:extLst>
                    <a:ext uri="{9D8B030D-6E8A-4147-A177-3AD203B41FA5}">
                      <a16:colId xmlns:a16="http://schemas.microsoft.com/office/drawing/2014/main" val="20000"/>
                    </a:ext>
                  </a:extLst>
                </a:gridCol>
              </a:tblGrid>
              <a:tr h="2193925">
                <a:tc>
                  <a:txBody>
                    <a:bodyPr/>
                    <a:lstStyle/>
                    <a:p>
                      <a:pPr indent="262255" algn="just">
                        <a:spcAft>
                          <a:spcPts val="0"/>
                        </a:spcAft>
                      </a:pPr>
                      <a:r>
                        <a:rPr lang="zh-CN" altLang="en-US" sz="2400" b="1" kern="100" dirty="0">
                          <a:latin typeface="Times New Roman"/>
                          <a:ea typeface="宋体"/>
                          <a:cs typeface="Times New Roman"/>
                        </a:rPr>
                        <a:t>抽象工厂模式：</a:t>
                      </a:r>
                      <a:r>
                        <a:rPr lang="zh-CN" altLang="en-US" sz="2400" b="0" kern="100" dirty="0">
                          <a:latin typeface="Times New Roman"/>
                          <a:ea typeface="宋体"/>
                          <a:cs typeface="Times New Roman"/>
                        </a:rPr>
                        <a:t>提供一个</a:t>
                      </a:r>
                      <a:r>
                        <a:rPr lang="zh-CN" altLang="en-US" sz="2400" b="1" kern="100" dirty="0">
                          <a:solidFill>
                            <a:srgbClr val="FF3300"/>
                          </a:solidFill>
                          <a:latin typeface="Times New Roman"/>
                          <a:ea typeface="宋体"/>
                          <a:cs typeface="Times New Roman"/>
                        </a:rPr>
                        <a:t>创建一系列相关或相互依赖对象的接口</a:t>
                      </a:r>
                      <a:r>
                        <a:rPr lang="zh-CN" altLang="en-US" sz="2400" b="0" kern="100" dirty="0">
                          <a:latin typeface="Times New Roman"/>
                          <a:ea typeface="宋体"/>
                          <a:cs typeface="Times New Roman"/>
                        </a:rPr>
                        <a:t>，而无须指定它们具体的类。</a:t>
                      </a:r>
                      <a:endParaRPr lang="en-US" altLang="zh-CN" sz="2400" b="0" kern="100" dirty="0">
                        <a:latin typeface="Times New Roman"/>
                        <a:ea typeface="宋体"/>
                        <a:cs typeface="Times New Roman"/>
                      </a:endParaRPr>
                    </a:p>
                    <a:p>
                      <a:pPr indent="262255" algn="just">
                        <a:spcAft>
                          <a:spcPts val="0"/>
                        </a:spcAft>
                      </a:pPr>
                      <a:endParaRPr lang="zh-CN" altLang="en-US" sz="2400" b="0" kern="100" dirty="0">
                        <a:latin typeface="Times New Roman"/>
                        <a:ea typeface="宋体"/>
                        <a:cs typeface="Times New Roman"/>
                      </a:endParaRPr>
                    </a:p>
                    <a:p>
                      <a:pPr indent="262255" algn="just">
                        <a:spcAft>
                          <a:spcPts val="0"/>
                        </a:spcAft>
                      </a:pPr>
                      <a:r>
                        <a:rPr lang="en-US" altLang="zh-CN" sz="2400" b="1" kern="100" dirty="0">
                          <a:latin typeface="Times New Roman"/>
                          <a:ea typeface="宋体"/>
                          <a:cs typeface="Times New Roman"/>
                        </a:rPr>
                        <a:t>Abstract Factory Pattern: </a:t>
                      </a:r>
                      <a:r>
                        <a:rPr lang="en-US" altLang="zh-CN" sz="2400" b="0" kern="100" dirty="0">
                          <a:latin typeface="Times New Roman"/>
                          <a:ea typeface="宋体"/>
                          <a:cs typeface="Times New Roman"/>
                        </a:rPr>
                        <a:t>Provide an interface for </a:t>
                      </a:r>
                      <a:r>
                        <a:rPr lang="en-US" altLang="zh-CN" sz="2400" b="1" kern="100" dirty="0">
                          <a:solidFill>
                            <a:srgbClr val="FF3300"/>
                          </a:solidFill>
                          <a:latin typeface="Times New Roman"/>
                          <a:ea typeface="宋体"/>
                          <a:cs typeface="Times New Roman"/>
                        </a:rPr>
                        <a:t>creating families of related or dependent objects </a:t>
                      </a:r>
                      <a:r>
                        <a:rPr lang="en-US" altLang="zh-CN" sz="2400" b="0" kern="100" dirty="0">
                          <a:latin typeface="Times New Roman"/>
                          <a:ea typeface="宋体"/>
                          <a:cs typeface="Times New Roman"/>
                        </a:rPr>
                        <a:t>without specifying their concrete classes.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58946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838200" y="914400"/>
            <a:ext cx="6324600" cy="685800"/>
          </a:xfrm>
        </p:spPr>
        <p:txBody>
          <a:bodyPr/>
          <a:lstStyle/>
          <a:p>
            <a:pPr eaLnBrk="1" hangingPunct="1"/>
            <a:r>
              <a:rPr lang="zh-CN" altLang="en-US"/>
              <a:t>抽象工厂模式概述</a:t>
            </a:r>
          </a:p>
        </p:txBody>
      </p:sp>
      <p:sp>
        <p:nvSpPr>
          <p:cNvPr id="98307" name="Rectangle 3"/>
          <p:cNvSpPr>
            <a:spLocks noGrp="1" noChangeArrowheads="1"/>
          </p:cNvSpPr>
          <p:nvPr>
            <p:ph type="body" sz="half" idx="1"/>
          </p:nvPr>
        </p:nvSpPr>
        <p:spPr>
          <a:xfrm>
            <a:off x="381000" y="1752600"/>
            <a:ext cx="8229600" cy="4114800"/>
          </a:xfrm>
        </p:spPr>
        <p:txBody>
          <a:bodyPr/>
          <a:lstStyle/>
          <a:p>
            <a:pPr eaLnBrk="1" hangingPunct="1"/>
            <a:r>
              <a:rPr lang="zh-CN" altLang="en-US"/>
              <a:t>抽象工厂模式的定义</a:t>
            </a:r>
            <a:endParaRPr lang="en-US" altLang="zh-CN"/>
          </a:p>
          <a:p>
            <a:pPr lvl="1" eaLnBrk="1" hangingPunct="1"/>
            <a:r>
              <a:rPr lang="zh-CN" altLang="en-US"/>
              <a:t>又称为</a:t>
            </a:r>
            <a:r>
              <a:rPr lang="zh-CN" altLang="en-US">
                <a:solidFill>
                  <a:srgbClr val="FF3300"/>
                </a:solidFill>
              </a:rPr>
              <a:t>工具</a:t>
            </a:r>
            <a:r>
              <a:rPr lang="en-US" altLang="zh-CN">
                <a:solidFill>
                  <a:srgbClr val="FF3300"/>
                </a:solidFill>
              </a:rPr>
              <a:t>(Kit)</a:t>
            </a:r>
            <a:r>
              <a:rPr lang="zh-CN" altLang="en-US"/>
              <a:t>模式</a:t>
            </a:r>
            <a:endParaRPr lang="en-US" altLang="zh-CN"/>
          </a:p>
          <a:p>
            <a:pPr lvl="1" eaLnBrk="1" hangingPunct="1"/>
            <a:r>
              <a:rPr lang="zh-CN" altLang="en-US"/>
              <a:t>抽象工厂模式中的具体工厂不只是创建一种产品，它</a:t>
            </a:r>
            <a:r>
              <a:rPr lang="zh-CN" altLang="en-US">
                <a:solidFill>
                  <a:srgbClr val="FF3300"/>
                </a:solidFill>
              </a:rPr>
              <a:t>负责创建一族产品</a:t>
            </a:r>
            <a:endParaRPr lang="en-US" altLang="zh-CN">
              <a:solidFill>
                <a:srgbClr val="FF3300"/>
              </a:solidFill>
            </a:endParaRPr>
          </a:p>
          <a:p>
            <a:pPr lvl="1" eaLnBrk="1" hangingPunct="1"/>
            <a:r>
              <a:rPr lang="zh-CN" altLang="en-US"/>
              <a:t>当</a:t>
            </a:r>
            <a:r>
              <a:rPr lang="zh-CN" altLang="en-US">
                <a:solidFill>
                  <a:srgbClr val="FF3300"/>
                </a:solidFill>
              </a:rPr>
              <a:t>一个工厂等级结构可以创建出分属于不同产品等级结构的一个产品族中的所有对象时</a:t>
            </a:r>
            <a:r>
              <a:rPr lang="zh-CN" altLang="en-US"/>
              <a:t>，</a:t>
            </a:r>
            <a:r>
              <a:rPr lang="zh-CN" altLang="en-US">
                <a:solidFill>
                  <a:srgbClr val="FF3300"/>
                </a:solidFill>
              </a:rPr>
              <a:t>抽象工厂模式比工厂方法模式更为简单、更有效率</a:t>
            </a:r>
            <a:endParaRPr lang="en-US" altLang="zh-CN">
              <a:solidFill>
                <a:srgbClr val="FF3300"/>
              </a:solidFill>
            </a:endParaRPr>
          </a:p>
        </p:txBody>
      </p:sp>
      <p:sp>
        <p:nvSpPr>
          <p:cNvPr id="9830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48568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838200" y="914400"/>
            <a:ext cx="6324600" cy="685800"/>
          </a:xfrm>
        </p:spPr>
        <p:txBody>
          <a:bodyPr/>
          <a:lstStyle/>
          <a:p>
            <a:pPr eaLnBrk="1" hangingPunct="1"/>
            <a:r>
              <a:rPr lang="zh-CN" altLang="en-US"/>
              <a:t>抽象工厂模式的结构与实现</a:t>
            </a:r>
          </a:p>
        </p:txBody>
      </p:sp>
      <p:sp>
        <p:nvSpPr>
          <p:cNvPr id="99331" name="Rectangle 3"/>
          <p:cNvSpPr>
            <a:spLocks noGrp="1" noChangeArrowheads="1"/>
          </p:cNvSpPr>
          <p:nvPr>
            <p:ph type="body" sz="half" idx="1"/>
          </p:nvPr>
        </p:nvSpPr>
        <p:spPr>
          <a:xfrm>
            <a:off x="381000" y="1752600"/>
            <a:ext cx="8229600" cy="4114800"/>
          </a:xfrm>
        </p:spPr>
        <p:txBody>
          <a:bodyPr/>
          <a:lstStyle/>
          <a:p>
            <a:pPr eaLnBrk="1" hangingPunct="1"/>
            <a:r>
              <a:rPr lang="zh-CN" altLang="en-US"/>
              <a:t>抽象工厂模式的结构</a:t>
            </a:r>
            <a:endParaRPr lang="en-US" altLang="zh-CN"/>
          </a:p>
          <a:p>
            <a:pPr lvl="1" eaLnBrk="1" hangingPunct="1"/>
            <a:endParaRPr lang="en-US" altLang="zh-CN"/>
          </a:p>
          <a:p>
            <a:pPr lvl="1" eaLnBrk="1" hangingPunct="1"/>
            <a:endParaRPr lang="en-US" altLang="zh-CN"/>
          </a:p>
        </p:txBody>
      </p:sp>
      <p:sp>
        <p:nvSpPr>
          <p:cNvPr id="9933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9933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438" y="325438"/>
            <a:ext cx="7624762" cy="623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86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9333"/>
                                        </p:tgtEl>
                                        <p:attrNameLst>
                                          <p:attrName>style.visibility</p:attrName>
                                        </p:attrNameLst>
                                      </p:cBhvr>
                                      <p:to>
                                        <p:strVal val="visible"/>
                                      </p:to>
                                    </p:set>
                                    <p:animEffect transition="in" filter="randombar(horizontal)">
                                      <p:cBhvr>
                                        <p:cTn id="7" dur="500"/>
                                        <p:tgtEl>
                                          <p:spTgt spid="99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838200" y="914400"/>
            <a:ext cx="6324600" cy="685800"/>
          </a:xfrm>
        </p:spPr>
        <p:txBody>
          <a:bodyPr/>
          <a:lstStyle/>
          <a:p>
            <a:pPr eaLnBrk="1" hangingPunct="1"/>
            <a:r>
              <a:rPr lang="zh-CN" altLang="en-US"/>
              <a:t>抽象工厂模式的结构与实现</a:t>
            </a:r>
          </a:p>
        </p:txBody>
      </p:sp>
      <p:sp>
        <p:nvSpPr>
          <p:cNvPr id="100355" name="Rectangle 3"/>
          <p:cNvSpPr>
            <a:spLocks noGrp="1" noChangeArrowheads="1"/>
          </p:cNvSpPr>
          <p:nvPr>
            <p:ph type="body" sz="half" idx="1"/>
          </p:nvPr>
        </p:nvSpPr>
        <p:spPr>
          <a:xfrm>
            <a:off x="381000" y="1752600"/>
            <a:ext cx="8229600" cy="4114800"/>
          </a:xfrm>
        </p:spPr>
        <p:txBody>
          <a:bodyPr/>
          <a:lstStyle/>
          <a:p>
            <a:pPr eaLnBrk="1" hangingPunct="1"/>
            <a:r>
              <a:rPr lang="zh-CN" altLang="en-US"/>
              <a:t>抽象工厂模式的结构</a:t>
            </a:r>
            <a:endParaRPr lang="en-US" altLang="zh-CN"/>
          </a:p>
          <a:p>
            <a:pPr lvl="1" eaLnBrk="1" hangingPunct="1"/>
            <a:r>
              <a:rPr lang="zh-CN" altLang="en-US"/>
              <a:t>抽象工厂模式包含以下</a:t>
            </a:r>
            <a:r>
              <a:rPr lang="en-US" altLang="zh-CN"/>
              <a:t>4</a:t>
            </a:r>
            <a:r>
              <a:rPr lang="zh-CN" altLang="en-US"/>
              <a:t>个角色：</a:t>
            </a:r>
            <a:endParaRPr lang="en-US" altLang="zh-CN"/>
          </a:p>
          <a:p>
            <a:pPr lvl="2" eaLnBrk="1" hangingPunct="1">
              <a:buFont typeface="Tahoma" panose="020B0604030504040204" pitchFamily="34" charset="0"/>
              <a:buChar char="•"/>
            </a:pPr>
            <a:r>
              <a:rPr lang="en-US" altLang="zh-CN" sz="2400">
                <a:ea typeface="黑体" panose="02010609060101010101" pitchFamily="49" charset="-122"/>
              </a:rPr>
              <a:t>AbstractFactory</a:t>
            </a:r>
            <a:r>
              <a:rPr lang="zh-CN" altLang="en-US" sz="2400">
                <a:ea typeface="黑体" panose="02010609060101010101" pitchFamily="49" charset="-122"/>
              </a:rPr>
              <a:t>（抽象工厂）</a:t>
            </a:r>
          </a:p>
          <a:p>
            <a:pPr lvl="2" eaLnBrk="1" hangingPunct="1">
              <a:buFont typeface="Tahoma" panose="020B0604030504040204" pitchFamily="34" charset="0"/>
              <a:buChar char="•"/>
            </a:pPr>
            <a:r>
              <a:rPr lang="en-US" altLang="zh-CN" sz="2400">
                <a:ea typeface="黑体" panose="02010609060101010101" pitchFamily="49" charset="-122"/>
              </a:rPr>
              <a:t>ConcreteFactory</a:t>
            </a:r>
            <a:r>
              <a:rPr lang="zh-CN" altLang="en-US" sz="2400">
                <a:ea typeface="黑体" panose="02010609060101010101" pitchFamily="49" charset="-122"/>
              </a:rPr>
              <a:t>（具体工厂）</a:t>
            </a:r>
          </a:p>
          <a:p>
            <a:pPr lvl="2" eaLnBrk="1" hangingPunct="1">
              <a:buFont typeface="Tahoma" panose="020B0604030504040204" pitchFamily="34" charset="0"/>
              <a:buChar char="•"/>
            </a:pPr>
            <a:r>
              <a:rPr lang="en-US" altLang="zh-CN" sz="2400">
                <a:ea typeface="黑体" panose="02010609060101010101" pitchFamily="49" charset="-122"/>
              </a:rPr>
              <a:t>AbstractProduct</a:t>
            </a:r>
            <a:r>
              <a:rPr lang="zh-CN" altLang="en-US" sz="2400">
                <a:ea typeface="黑体" panose="02010609060101010101" pitchFamily="49" charset="-122"/>
              </a:rPr>
              <a:t>（抽象产品）</a:t>
            </a:r>
          </a:p>
          <a:p>
            <a:pPr lvl="2" eaLnBrk="1" hangingPunct="1">
              <a:buFont typeface="Tahoma" panose="020B0604030504040204" pitchFamily="34" charset="0"/>
              <a:buChar char="•"/>
            </a:pPr>
            <a:r>
              <a:rPr lang="en-US" altLang="zh-CN" sz="2400">
                <a:ea typeface="黑体" panose="02010609060101010101" pitchFamily="49" charset="-122"/>
              </a:rPr>
              <a:t>ConcreteProduct</a:t>
            </a:r>
            <a:r>
              <a:rPr lang="zh-CN" altLang="en-US" sz="2400">
                <a:ea typeface="黑体" panose="02010609060101010101" pitchFamily="49" charset="-122"/>
              </a:rPr>
              <a:t>（具体产品）</a:t>
            </a:r>
            <a:endParaRPr lang="en-US" altLang="zh-CN">
              <a:ea typeface="黑体" panose="02010609060101010101" pitchFamily="49" charset="-122"/>
            </a:endParaRPr>
          </a:p>
        </p:txBody>
      </p:sp>
      <p:sp>
        <p:nvSpPr>
          <p:cNvPr id="10035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044879689"/>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3096</TotalTime>
  <Words>1214</Words>
  <Application>Microsoft Office PowerPoint</Application>
  <PresentationFormat>全屏显示(4:3)</PresentationFormat>
  <Paragraphs>140</Paragraphs>
  <Slides>19</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6" baseType="lpstr">
      <vt:lpstr>Arial</vt:lpstr>
      <vt:lpstr>Calibri</vt:lpstr>
      <vt:lpstr>Tahoma</vt:lpstr>
      <vt:lpstr>Times New Roman</vt:lpstr>
      <vt:lpstr>Wingdings</vt:lpstr>
      <vt:lpstr>默认设计模板</vt:lpstr>
      <vt:lpstr>Visio</vt:lpstr>
      <vt:lpstr>PowerPoint 演示文稿</vt:lpstr>
      <vt:lpstr>大纲</vt:lpstr>
      <vt:lpstr>产品等级结构与产品族</vt:lpstr>
      <vt:lpstr>产品等级结构与产品族</vt:lpstr>
      <vt:lpstr>抽象工厂模式概述</vt:lpstr>
      <vt:lpstr>抽象工厂模式概述</vt:lpstr>
      <vt:lpstr>抽象工厂模式概述</vt:lpstr>
      <vt:lpstr>抽象工厂模式的结构与实现</vt:lpstr>
      <vt:lpstr>抽象工厂模式的结构与实现</vt:lpstr>
      <vt:lpstr>抽象工厂模式的结构与实现</vt:lpstr>
      <vt:lpstr>抽象工厂模式的结构与实现</vt:lpstr>
      <vt:lpstr>抽象工厂模式的应用实例</vt:lpstr>
      <vt:lpstr>抽象工厂模式的应用实例</vt:lpstr>
      <vt:lpstr>抽象工厂模式的应用实例</vt:lpstr>
      <vt:lpstr>抽象工厂模式的应用实例</vt:lpstr>
      <vt:lpstr>开闭原则的倾斜性</vt:lpstr>
      <vt:lpstr>抽象工厂模式的优缺点与适用环境</vt:lpstr>
      <vt:lpstr>抽象工厂模式的优缺点与适用环境</vt:lpstr>
      <vt:lpstr>抽象工厂模式的优缺点与适用环境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姜 立浩</cp:lastModifiedBy>
  <cp:revision>779</cp:revision>
  <cp:lastPrinted>1601-01-01T00:00:00Z</cp:lastPrinted>
  <dcterms:created xsi:type="dcterms:W3CDTF">1601-01-01T00:00:00Z</dcterms:created>
  <dcterms:modified xsi:type="dcterms:W3CDTF">2021-12-28T02:20:34Z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