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29337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/>
              <a:t>原型模式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浅克隆与深克隆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深克隆</a:t>
            </a:r>
            <a:r>
              <a:rPr lang="en-US" altLang="zh-CN">
                <a:solidFill>
                  <a:srgbClr val="FF3300"/>
                </a:solidFill>
              </a:rPr>
              <a:t>(Deep Clone)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zh-CN" altLang="en-US"/>
              <a:t>除了对象本身被复制外，</a:t>
            </a:r>
            <a:r>
              <a:rPr lang="zh-CN" altLang="en-US">
                <a:solidFill>
                  <a:srgbClr val="0070C0"/>
                </a:solidFill>
              </a:rPr>
              <a:t>对象所包含的所有成员变量也将被复制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0839" name="Object 3"/>
          <p:cNvGraphicFramePr>
            <a:graphicFrameLocks noChangeAspect="1"/>
          </p:cNvGraphicFramePr>
          <p:nvPr/>
        </p:nvGraphicFramePr>
        <p:xfrm>
          <a:off x="1658938" y="3371850"/>
          <a:ext cx="6037262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Visio" r:id="rId3" imgW="4114800" imgH="2220338" progId="Visio.Drawing.11">
                  <p:embed/>
                </p:oleObj>
              </mc:Choice>
              <mc:Fallback>
                <p:oleObj name="Visio" r:id="rId3" imgW="4114800" imgH="2220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371850"/>
                        <a:ext cx="6037262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51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原型模式的实现</a:t>
            </a:r>
            <a:endParaRPr lang="en-US" altLang="zh-CN"/>
          </a:p>
          <a:p>
            <a:pPr lvl="1" eaLnBrk="1" hangingPunct="1"/>
            <a:r>
              <a:rPr lang="zh-CN" altLang="en-US"/>
              <a:t>通用的克隆实现方法</a:t>
            </a:r>
            <a:endParaRPr lang="en-US" altLang="zh-CN"/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80115"/>
              </p:ext>
            </p:extLst>
          </p:nvPr>
        </p:nvGraphicFramePr>
        <p:xfrm>
          <a:off x="533400" y="381000"/>
          <a:ext cx="7924800" cy="6156325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56325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interface Prototype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</a:t>
                      </a:r>
                      <a:r>
                        <a:rPr lang="en-US" altLang="zh-CN" sz="18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 clone();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ConcretePrototype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Prototype {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String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克隆方法</a:t>
                      </a:r>
                      <a:endParaRPr lang="en-US" altLang="zh-CN" sz="18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Prototype clone() {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Prototype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ConcretePrototype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//</a:t>
                      </a:r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创建新对象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prototype.setAttr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this.attr</a:t>
                      </a:r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prototype;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91731"/>
              </p:ext>
            </p:extLst>
          </p:nvPr>
        </p:nvGraphicFramePr>
        <p:xfrm>
          <a:off x="457200" y="2819400"/>
          <a:ext cx="8077200" cy="1646238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 prototype = new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prototype.setAttr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("Sunny");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copy = (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prototype.clone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原型模式的实现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Java</a:t>
            </a:r>
            <a:r>
              <a:rPr lang="zh-CN" altLang="en-US" dirty="0"/>
              <a:t>语言中的</a:t>
            </a:r>
            <a:r>
              <a:rPr lang="en-US" altLang="zh-CN" dirty="0"/>
              <a:t>clone()</a:t>
            </a:r>
            <a:r>
              <a:rPr lang="zh-CN" altLang="en-US" dirty="0"/>
              <a:t>方法和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dirty="0">
                <a:ea typeface="黑体" panose="02010609060101010101" pitchFamily="49" charset="-122"/>
              </a:rPr>
              <a:t>在</a:t>
            </a:r>
            <a:r>
              <a:rPr lang="en-US" altLang="zh-CN" dirty="0">
                <a:ea typeface="黑体" panose="02010609060101010101" pitchFamily="49" charset="-122"/>
              </a:rPr>
              <a:t>Java</a:t>
            </a:r>
            <a:r>
              <a:rPr lang="zh-CN" altLang="en-US" dirty="0">
                <a:ea typeface="黑体" panose="02010609060101010101" pitchFamily="49" charset="-122"/>
              </a:rPr>
              <a:t>语言中，提供了一个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49" charset="-122"/>
              </a:rPr>
              <a:t>clone()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dirty="0">
                <a:ea typeface="黑体" panose="02010609060101010101" pitchFamily="49" charset="-122"/>
              </a:rPr>
              <a:t>用于实现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浅克隆</a:t>
            </a:r>
            <a:r>
              <a:rPr lang="zh-CN" altLang="en-US" dirty="0">
                <a:ea typeface="黑体" panose="02010609060101010101" pitchFamily="49" charset="-122"/>
              </a:rPr>
              <a:t>，该方法使用起来很方便，直接调用</a:t>
            </a:r>
            <a:r>
              <a:rPr lang="en-US" altLang="zh-CN" dirty="0" err="1">
                <a:ea typeface="黑体" panose="02010609060101010101" pitchFamily="49" charset="-122"/>
              </a:rPr>
              <a:t>super.clone</a:t>
            </a:r>
            <a:r>
              <a:rPr lang="en-US" altLang="zh-CN" dirty="0">
                <a:ea typeface="黑体" panose="02010609060101010101" pitchFamily="49" charset="-122"/>
              </a:rPr>
              <a:t>()</a:t>
            </a:r>
            <a:r>
              <a:rPr lang="zh-CN" altLang="en-US" dirty="0">
                <a:ea typeface="黑体" panose="02010609060101010101" pitchFamily="49" charset="-122"/>
              </a:rPr>
              <a:t>方法即可实现克隆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5" y="23622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98880"/>
              </p:ext>
            </p:extLst>
          </p:nvPr>
        </p:nvGraphicFramePr>
        <p:xfrm>
          <a:off x="557814" y="4343400"/>
          <a:ext cx="8077200" cy="76200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Prototype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protptype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 = new </a:t>
                      </a:r>
                      <a:r>
                        <a:rPr lang="en-US" altLang="zh-CN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ConcretePrototype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 copy = </a:t>
                      </a:r>
                      <a:r>
                        <a:rPr lang="en-US" altLang="zh-CN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protptype.clone</a:t>
                      </a:r>
                      <a:r>
                        <a:rPr lang="en-US" altLang="zh-CN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b="1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实例说明</a:t>
            </a:r>
            <a:endParaRPr lang="en-US" altLang="zh-CN"/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4834"/>
              </p:ext>
            </p:extLst>
          </p:nvPr>
        </p:nvGraphicFramePr>
        <p:xfrm>
          <a:off x="533400" y="2590800"/>
          <a:ext cx="8229600" cy="219456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在使用某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alt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系统时，有些岗位的员工发现他们每周的工作都大同小异，因此在填写工作周报时很多内容都是重复的，为了提高工作周报的创建效率，大家迫切希望有一种机制能够快速创建相同或者相似的周报，包括创建周报的附件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试使用原型模式对该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alt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系统中的工作周报创建模块进行改进。</a:t>
                      </a:r>
                      <a:endParaRPr lang="en-US" alt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1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809396" y="5507849"/>
            <a:ext cx="1524000" cy="304800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6600"/>
              </a:solidFill>
            </a:endParaRPr>
          </a:p>
        </p:txBody>
      </p:sp>
      <p:pic>
        <p:nvPicPr>
          <p:cNvPr id="21506" name="Picture 2" descr="https://ss3.bdstatic.com/70cFv8Sh_Q1YnxGkpoWK1HF6hhy/it/u=552378120,3819262297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0" y="4462499"/>
            <a:ext cx="2241334" cy="23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ss3.bdstatic.com/70cFv8Sh_Q1YnxGkpoWK1HF6hhy/it/u=552378120,3819262297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66" y="4462499"/>
            <a:ext cx="2241334" cy="23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实例类图</a:t>
            </a:r>
            <a:endParaRPr lang="en-US" altLang="zh-CN"/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2200" y="6199188"/>
            <a:ext cx="4440639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工作周报创建模块结构图：</a:t>
            </a:r>
            <a:r>
              <a:rPr lang="zh-CN" altLang="en-US" sz="2200" b="1" dirty="0">
                <a:solidFill>
                  <a:srgbClr val="FF6600"/>
                </a:solidFill>
              </a:rPr>
              <a:t>浅克隆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2671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0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实例代码</a:t>
            </a:r>
            <a:endParaRPr lang="en-US" altLang="zh-CN"/>
          </a:p>
          <a:p>
            <a:pPr lvl="1" eaLnBrk="1" hangingPunct="1"/>
            <a:r>
              <a:rPr lang="en-US" altLang="zh-CN" sz="2000"/>
              <a:t>Object</a:t>
            </a:r>
            <a:r>
              <a:rPr lang="zh-CN" altLang="en-US" sz="2000"/>
              <a:t>：抽象原型角色</a:t>
            </a:r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2895600"/>
          <a:ext cx="8267700" cy="16462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sz="18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Object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cap="none" spc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native Object clone() throws </a:t>
                      </a:r>
                      <a:r>
                        <a:rPr lang="en-US" sz="1800" b="1" kern="100" cap="none" spc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CloneNotSupportedException</a:t>
                      </a:r>
                      <a:r>
                        <a:rPr lang="en-US" sz="1800" b="1" kern="100" cap="none" spc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……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18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3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结果及分析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工作周报对象被成功复制，但是附件对象并没有复制，实现了</a:t>
            </a:r>
            <a:r>
              <a:rPr lang="zh-CN" altLang="en-US" dirty="0">
                <a:solidFill>
                  <a:srgbClr val="FF3300"/>
                </a:solidFill>
              </a:rPr>
              <a:t>浅克隆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dirty="0"/>
          </a:p>
          <a:p>
            <a:pPr lvl="1" eaLnBrk="1" hangingPunct="1"/>
            <a:endParaRPr lang="en-US" altLang="zh-CN" dirty="0"/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49266"/>
              </p:ext>
            </p:extLst>
          </p:nvPr>
        </p:nvGraphicFramePr>
        <p:xfrm>
          <a:off x="914400" y="2620963"/>
          <a:ext cx="7010400" cy="731837"/>
        </p:xfrm>
        <a:graphic>
          <a:graphicData uri="http://schemas.openxmlformats.org/drawingml/2006/table">
            <a:tbl>
              <a:tblPr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周报是否相同？ </a:t>
                      </a:r>
                      <a:r>
                        <a:rPr lang="en-US" altLang="zh-CN" sz="24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附件是否相同？ </a:t>
                      </a:r>
                      <a:r>
                        <a:rPr lang="en-US" altLang="zh-CN" sz="24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2400" b="1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4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深克隆解决方案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工作周报类</a:t>
            </a:r>
            <a:r>
              <a:rPr lang="en-US" altLang="zh-CN" dirty="0" err="1"/>
              <a:t>WeeklyLog</a:t>
            </a:r>
            <a:r>
              <a:rPr lang="zh-CN" altLang="en-US" dirty="0"/>
              <a:t>和附件类</a:t>
            </a:r>
            <a:r>
              <a:rPr lang="en-US" altLang="zh-CN" dirty="0"/>
              <a:t>Attachment</a:t>
            </a:r>
            <a:r>
              <a:rPr lang="zh-CN" altLang="en-US" dirty="0"/>
              <a:t>实现</a:t>
            </a:r>
            <a:r>
              <a:rPr lang="en-US" altLang="zh-CN" dirty="0" err="1">
                <a:solidFill>
                  <a:srgbClr val="FF6600"/>
                </a:solidFill>
              </a:rPr>
              <a:t>Serializable</a:t>
            </a:r>
            <a:r>
              <a:rPr lang="zh-CN" altLang="en-US" dirty="0"/>
              <a:t>接口</a:t>
            </a:r>
            <a:endParaRPr lang="zh-CN" altLang="en-US" sz="2000" dirty="0">
              <a:solidFill>
                <a:srgbClr val="FF3300"/>
              </a:solidFill>
            </a:endParaRPr>
          </a:p>
          <a:p>
            <a:pPr lvl="1" eaLnBrk="1" hangingPunct="1"/>
            <a:endParaRPr lang="en-US" altLang="zh-CN" dirty="0"/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4311"/>
            <a:ext cx="6553200" cy="359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5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深克隆解决方案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修改工作周报类</a:t>
            </a:r>
            <a:r>
              <a:rPr lang="en-US" altLang="zh-CN" dirty="0" err="1"/>
              <a:t>WeeklyLog</a:t>
            </a:r>
            <a:r>
              <a:rPr lang="zh-CN" altLang="en-US" dirty="0"/>
              <a:t>的</a:t>
            </a:r>
            <a:r>
              <a:rPr lang="en-US" altLang="zh-CN" dirty="0"/>
              <a:t>clone()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r>
              <a:rPr lang="en-US" altLang="zh-CN" sz="2000" dirty="0"/>
              <a:t>(1) </a:t>
            </a:r>
            <a:r>
              <a:rPr lang="en-US" altLang="zh-CN" sz="2000" dirty="0" err="1">
                <a:solidFill>
                  <a:srgbClr val="FF6600"/>
                </a:solidFill>
              </a:rPr>
              <a:t>WeeklyLog</a:t>
            </a:r>
            <a:r>
              <a:rPr lang="en-US" altLang="zh-CN" sz="2000" dirty="0"/>
              <a:t>: </a:t>
            </a:r>
            <a:r>
              <a:rPr lang="zh-CN" altLang="en-US" sz="2000" dirty="0"/>
              <a:t>具体原型类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(2) </a:t>
            </a:r>
            <a:r>
              <a:rPr lang="en-US" altLang="zh-CN" sz="2000" dirty="0">
                <a:solidFill>
                  <a:srgbClr val="FF6600"/>
                </a:solidFill>
              </a:rPr>
              <a:t>Attachment</a:t>
            </a:r>
            <a:r>
              <a:rPr lang="en-US" altLang="zh-CN" sz="2000" dirty="0"/>
              <a:t>: </a:t>
            </a:r>
            <a:r>
              <a:rPr lang="zh-CN" altLang="en-US" sz="2000" dirty="0"/>
              <a:t>具体原型类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(3) Client</a:t>
            </a:r>
            <a:endParaRPr lang="zh-CN" altLang="en-US" sz="2000" dirty="0"/>
          </a:p>
          <a:p>
            <a:pPr lvl="2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19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原型模式的应用实例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深克隆解决方案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工作周报对象和附件对象都成功复制，实现了</a:t>
            </a:r>
            <a:r>
              <a:rPr lang="zh-CN" altLang="en-US" dirty="0">
                <a:solidFill>
                  <a:srgbClr val="FF3300"/>
                </a:solidFill>
              </a:rPr>
              <a:t>深克隆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2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74986"/>
              </p:ext>
            </p:extLst>
          </p:nvPr>
        </p:nvGraphicFramePr>
        <p:xfrm>
          <a:off x="990600" y="2528888"/>
          <a:ext cx="7010400" cy="733425"/>
        </p:xfrm>
        <a:graphic>
          <a:graphicData uri="http://schemas.openxmlformats.org/drawingml/2006/table">
            <a:tbl>
              <a:tblPr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周报是否相同？ </a:t>
                      </a:r>
                      <a:r>
                        <a:rPr lang="en-US" altLang="zh-CN" sz="24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附件是否相同？ </a:t>
                      </a:r>
                      <a:r>
                        <a:rPr lang="en-US" altLang="zh-CN" sz="24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大纲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原型模式概述</a:t>
            </a:r>
          </a:p>
          <a:p>
            <a:pPr eaLnBrk="1" hangingPunct="1"/>
            <a:r>
              <a:rPr lang="zh-CN" altLang="en-US" sz="2800"/>
              <a:t>原型模式的结构与实现</a:t>
            </a:r>
          </a:p>
          <a:p>
            <a:pPr eaLnBrk="1" hangingPunct="1"/>
            <a:r>
              <a:rPr lang="zh-CN" altLang="en-US" sz="2800"/>
              <a:t>原型模式的应用实例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原型管理器</a:t>
            </a:r>
            <a:endParaRPr lang="en-US" altLang="zh-CN" sz="2800"/>
          </a:p>
          <a:p>
            <a:pPr eaLnBrk="1" hangingPunct="1"/>
            <a:r>
              <a:rPr lang="zh-CN" altLang="en-US" sz="2800"/>
              <a:t>原型模式的优缺点与适用环境</a:t>
            </a:r>
          </a:p>
        </p:txBody>
      </p:sp>
    </p:spTree>
    <p:extLst>
      <p:ext uri="{BB962C8B-B14F-4D97-AF65-F5344CB8AC3E}">
        <p14:creationId xmlns:p14="http://schemas.microsoft.com/office/powerpoint/2010/main" val="144357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原型管理器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定义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原型管理器</a:t>
            </a:r>
            <a:r>
              <a:rPr lang="en-US" altLang="zh-CN" dirty="0">
                <a:solidFill>
                  <a:srgbClr val="FF3300"/>
                </a:solidFill>
              </a:rPr>
              <a:t>(Prototype Manager)</a:t>
            </a:r>
            <a:r>
              <a:rPr lang="zh-CN" altLang="en-US" dirty="0"/>
              <a:t>将多个原型对象存储在一个</a:t>
            </a:r>
            <a:r>
              <a:rPr lang="zh-CN" altLang="en-US" dirty="0">
                <a:solidFill>
                  <a:srgbClr val="FF3300"/>
                </a:solidFill>
              </a:rPr>
              <a:t>集合</a:t>
            </a:r>
            <a:r>
              <a:rPr lang="zh-CN" altLang="en-US" dirty="0"/>
              <a:t>中供客户端使用，它是一个</a:t>
            </a:r>
            <a:r>
              <a:rPr lang="zh-CN" altLang="en-US" dirty="0">
                <a:solidFill>
                  <a:srgbClr val="FF3300"/>
                </a:solidFill>
              </a:rPr>
              <a:t>专门负责克隆对象的工厂</a:t>
            </a:r>
            <a:r>
              <a:rPr lang="zh-CN" altLang="en-US" dirty="0"/>
              <a:t>，其中</a:t>
            </a:r>
            <a:r>
              <a:rPr lang="zh-CN" altLang="en-US" dirty="0">
                <a:solidFill>
                  <a:srgbClr val="FF3300"/>
                </a:solidFill>
              </a:rPr>
              <a:t>定义了一个集合用于存储原型对象</a:t>
            </a:r>
            <a:r>
              <a:rPr lang="zh-CN" altLang="en-US" dirty="0"/>
              <a:t>，如果需要某个原型对象的一个克隆，可以通过复制集合中对应的原型对象来获得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5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原型管理器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结构</a:t>
            </a:r>
            <a:endParaRPr lang="en-US" altLang="zh-CN"/>
          </a:p>
        </p:txBody>
      </p:sp>
      <p:sp>
        <p:nvSpPr>
          <p:cNvPr id="132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00400" y="5562600"/>
            <a:ext cx="2741613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带原型管理器的原型模式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210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514600"/>
            <a:ext cx="865981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28600" y="4011613"/>
            <a:ext cx="4114800" cy="1322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99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原型管理器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实现</a:t>
            </a:r>
            <a:endParaRPr lang="en-US" altLang="zh-CN"/>
          </a:p>
        </p:txBody>
      </p:sp>
      <p:sp>
        <p:nvSpPr>
          <p:cNvPr id="1331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2549"/>
              </p:ext>
            </p:extLst>
          </p:nvPr>
        </p:nvGraphicFramePr>
        <p:xfrm>
          <a:off x="533400" y="594360"/>
          <a:ext cx="8153400" cy="576072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java.util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.*;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public class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PrototypeManager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private </a:t>
                      </a:r>
                      <a:r>
                        <a:rPr lang="en-US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prototypeTable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=new </a:t>
                      </a:r>
                      <a:r>
                        <a:rPr lang="en-US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();  //</a:t>
                      </a:r>
                      <a:r>
                        <a:rPr lang="zh-CN" alt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Hashtable</a:t>
                      </a:r>
                      <a:r>
                        <a:rPr lang="zh-CN" alt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存储原型对象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public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PrototypeManager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("A",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ConcretePrototypeA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("B",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ConcretePrototypeB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public void add(String key, Prototype prototype)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prototypeTable.put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key,prototype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public Prototype get(String key)</a:t>
                      </a:r>
                      <a:r>
                        <a:rPr lang="en-US" sz="1800" kern="100" baseline="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Prototype clone = null;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clone = ((Prototype) </a:t>
                      </a:r>
                      <a:r>
                        <a:rPr lang="en-US" sz="1800" b="1" kern="100" dirty="0" err="1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prototypeTable.get</a:t>
                      </a:r>
                      <a:r>
                        <a:rPr 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(key)).clone(); //</a:t>
                      </a:r>
                      <a:r>
                        <a:rPr lang="zh-CN" altLang="en-US" sz="1800" b="1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通过克隆方法创建新对象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return clone;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10400" cy="685800"/>
          </a:xfrm>
        </p:spPr>
        <p:txBody>
          <a:bodyPr/>
          <a:lstStyle/>
          <a:p>
            <a:r>
              <a:rPr lang="zh-CN" altLang="en-US"/>
              <a:t>原型模式的优缺点与适用环境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572000"/>
          </a:xfrm>
        </p:spPr>
        <p:txBody>
          <a:bodyPr/>
          <a:lstStyle/>
          <a:p>
            <a:pPr eaLnBrk="1" hangingPunct="1"/>
            <a:r>
              <a:rPr lang="zh-CN" altLang="en-US"/>
              <a:t>模式优点</a:t>
            </a:r>
            <a:endParaRPr lang="en-US" altLang="zh-CN"/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简化对象的创建过程</a:t>
            </a:r>
            <a:r>
              <a:rPr lang="zh-CN" altLang="en-US" sz="2000"/>
              <a:t>，通过复制一个已有实例可以</a:t>
            </a:r>
            <a:r>
              <a:rPr lang="zh-CN" altLang="en-US" sz="2000">
                <a:solidFill>
                  <a:srgbClr val="FF3300"/>
                </a:solidFill>
              </a:rPr>
              <a:t>提高新实例的创建效率</a:t>
            </a:r>
            <a:endParaRPr lang="en-US" altLang="zh-CN" sz="20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扩展性较好</a:t>
            </a:r>
            <a:endParaRPr lang="en-US" altLang="zh-CN" sz="20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/>
              <a:t>提供了</a:t>
            </a:r>
            <a:r>
              <a:rPr lang="zh-CN" altLang="en-US" sz="2000">
                <a:solidFill>
                  <a:srgbClr val="FF3300"/>
                </a:solidFill>
              </a:rPr>
              <a:t>简化的创建结构</a:t>
            </a:r>
            <a:r>
              <a:rPr lang="zh-CN" altLang="en-US" sz="2000"/>
              <a:t>，原型模式中产品的复制是通过封装在原型类中的克隆方法实现的，无须专门的工厂类来创建产品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可以使用深克隆的方式</a:t>
            </a:r>
            <a:r>
              <a:rPr lang="zh-CN" altLang="en-US" sz="2000">
                <a:solidFill>
                  <a:srgbClr val="FF3300"/>
                </a:solidFill>
              </a:rPr>
              <a:t>保存对象的状态</a:t>
            </a:r>
            <a:r>
              <a:rPr lang="zh-CN" altLang="en-US" sz="2000"/>
              <a:t>，以便在需要的时候使用，可辅助实现撤销操作</a:t>
            </a:r>
            <a:endParaRPr lang="en-US" altLang="zh-CN" sz="2000"/>
          </a:p>
          <a:p>
            <a:pPr lvl="1" eaLnBrk="1" hangingPunct="1"/>
            <a:endParaRPr lang="zh-CN" altLang="en-US" sz="2100">
              <a:solidFill>
                <a:srgbClr val="FF3300"/>
              </a:solidFill>
            </a:endParaRP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08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r>
              <a:rPr lang="zh-CN" altLang="en-US"/>
              <a:t>原型模式的优缺点与适用环境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/>
              <a:t>模式缺点</a:t>
            </a:r>
            <a:endParaRPr lang="en-US" altLang="zh-CN"/>
          </a:p>
          <a:p>
            <a:pPr lvl="1" eaLnBrk="1" hangingPunct="1"/>
            <a:r>
              <a:rPr lang="zh-CN" altLang="en-US" sz="2200">
                <a:solidFill>
                  <a:srgbClr val="FF3300"/>
                </a:solidFill>
              </a:rPr>
              <a:t>需要为每一个类配备一个克隆方法</a:t>
            </a:r>
            <a:r>
              <a:rPr lang="zh-CN" altLang="en-US" sz="2200"/>
              <a:t>，而且该克隆方法位于一个类的内部，当</a:t>
            </a:r>
            <a:r>
              <a:rPr lang="zh-CN" altLang="en-US" sz="2200">
                <a:solidFill>
                  <a:srgbClr val="FF3300"/>
                </a:solidFill>
              </a:rPr>
              <a:t>对已有的类进行改造时，需要修改源代码，违背了开闭原则</a:t>
            </a:r>
            <a:endParaRPr lang="en-US" altLang="zh-CN" sz="22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200"/>
              <a:t>在</a:t>
            </a:r>
            <a:r>
              <a:rPr lang="zh-CN" altLang="en-US" sz="2200">
                <a:solidFill>
                  <a:srgbClr val="FF3300"/>
                </a:solidFill>
              </a:rPr>
              <a:t>实现深克隆时需要编写较为复杂的代码</a:t>
            </a:r>
            <a:r>
              <a:rPr lang="zh-CN" altLang="en-US" sz="2200"/>
              <a:t>，而且当对象之间存在多重的嵌套引用时，为了实现深克隆，每一层对象对应的类都必须支持深克隆，实现起来可能会比较麻烦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28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r>
              <a:rPr lang="zh-CN" altLang="en-US"/>
              <a:t>原型模式的优缺点与适用环境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模式适用环境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6600"/>
                </a:solidFill>
              </a:rPr>
              <a:t>创建新对象成本较大</a:t>
            </a:r>
            <a:r>
              <a:rPr lang="zh-CN" altLang="en-US" dirty="0"/>
              <a:t>，新对象可以通过复制已有对象来获得，如果是相似对象，则可以对其成员变量稍作修改</a:t>
            </a:r>
            <a:endParaRPr lang="en-US" altLang="zh-CN" dirty="0"/>
          </a:p>
          <a:p>
            <a:pPr lvl="1"/>
            <a:r>
              <a:rPr lang="zh-CN" altLang="en-US" dirty="0"/>
              <a:t>系统要保存对象的状态，而</a:t>
            </a:r>
            <a:r>
              <a:rPr lang="zh-CN" altLang="en-US" dirty="0">
                <a:solidFill>
                  <a:srgbClr val="FF6600"/>
                </a:solidFill>
              </a:rPr>
              <a:t>对象的状态变化很小</a:t>
            </a:r>
            <a:endParaRPr lang="en-US" altLang="zh-CN" dirty="0">
              <a:solidFill>
                <a:srgbClr val="FF6600"/>
              </a:solidFill>
            </a:endParaRPr>
          </a:p>
          <a:p>
            <a:pPr lvl="1"/>
            <a:r>
              <a:rPr lang="zh-CN" altLang="en-US" dirty="0"/>
              <a:t>需要避免使用分层次的工厂类来创建分层次的对象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6600"/>
                </a:solidFill>
              </a:rPr>
              <a:t>Ctrl + C </a:t>
            </a:r>
            <a:r>
              <a:rPr lang="en-US" altLang="zh-CN" dirty="0">
                <a:solidFill>
                  <a:srgbClr val="FF6600"/>
                </a:solidFill>
                <a:sym typeface="Wingdings" panose="05000000000000000000" pitchFamily="2" charset="2"/>
              </a:rPr>
              <a:t> Ctrl + V</a:t>
            </a:r>
            <a:endParaRPr lang="en-US" altLang="zh-CN" dirty="0">
              <a:solidFill>
                <a:srgbClr val="FF6600"/>
              </a:solidFill>
            </a:endParaRPr>
          </a:p>
          <a:p>
            <a:pPr lvl="1"/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361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原型模式概述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孙悟空“拔毛变小猴”</a:t>
            </a:r>
            <a:endParaRPr lang="en-US" altLang="zh-CN"/>
          </a:p>
        </p:txBody>
      </p:sp>
      <p:sp>
        <p:nvSpPr>
          <p:cNvPr id="1136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36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438400"/>
            <a:ext cx="56657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原型模式概述</a:t>
            </a: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孙悟空：根据自己的形状</a:t>
            </a:r>
            <a:r>
              <a:rPr lang="zh-CN" altLang="en-US">
                <a:solidFill>
                  <a:srgbClr val="FF3300"/>
                </a:solidFill>
              </a:rPr>
              <a:t>复制（克隆）</a:t>
            </a:r>
            <a:r>
              <a:rPr lang="zh-CN" altLang="en-US"/>
              <a:t>出多个身外身</a:t>
            </a:r>
            <a:endParaRPr lang="en-US" altLang="zh-CN"/>
          </a:p>
          <a:p>
            <a:pPr lvl="1" eaLnBrk="1" hangingPunct="1"/>
            <a:r>
              <a:rPr lang="zh-CN" altLang="en-US"/>
              <a:t>软件开发：通过复制一个</a:t>
            </a:r>
            <a:r>
              <a:rPr lang="zh-CN" altLang="en-US">
                <a:solidFill>
                  <a:srgbClr val="FF3300"/>
                </a:solidFill>
              </a:rPr>
              <a:t>原型对象</a:t>
            </a:r>
            <a:r>
              <a:rPr lang="zh-CN" altLang="en-US"/>
              <a:t>得到多个与原型对象一模一样的新对象</a:t>
            </a:r>
            <a:endParaRPr lang="en-US" altLang="zh-CN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4286071"/>
            <a:ext cx="4800600" cy="120032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原型模式</a:t>
            </a:r>
          </a:p>
        </p:txBody>
      </p:sp>
    </p:spTree>
    <p:extLst>
      <p:ext uri="{BB962C8B-B14F-4D97-AF65-F5344CB8AC3E}">
        <p14:creationId xmlns:p14="http://schemas.microsoft.com/office/powerpoint/2010/main" val="8898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原型模式概述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原型模式的定义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对象创建型</a:t>
            </a:r>
            <a:r>
              <a:rPr lang="zh-CN" altLang="en-US"/>
              <a:t>模式</a:t>
            </a: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468563"/>
          <a:ext cx="8305800" cy="2194560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3925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原型模式：</a:t>
                      </a: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使用原型实例指定待创建对象的类型，并且</a:t>
                      </a:r>
                      <a:r>
                        <a:rPr lang="zh-CN" alt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通过复制这个原型来创建新的对象</a:t>
                      </a:r>
                      <a:r>
                        <a:rPr lang="zh-CN" altLang="en-US" sz="2400" b="0" kern="100" dirty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Prototype Pattern: </a:t>
                      </a:r>
                      <a:r>
                        <a:rPr lang="en-US" altLang="zh-CN" sz="2400" b="0" kern="100" dirty="0">
                          <a:latin typeface="Times New Roman"/>
                          <a:ea typeface="宋体"/>
                          <a:cs typeface="Times New Roman"/>
                        </a:rPr>
                        <a:t>Specify the kinds of objects to create using a prototypical instance, and </a:t>
                      </a:r>
                      <a:r>
                        <a:rPr lang="en-US" alt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create new objects by copying this prototype</a:t>
                      </a:r>
                      <a:r>
                        <a:rPr lang="en-US" altLang="zh-CN" sz="2400" b="0" kern="100" dirty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原型模式概述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原型模式的定义</a:t>
            </a:r>
            <a:endParaRPr lang="en-US" altLang="zh-CN"/>
          </a:p>
          <a:p>
            <a:pPr lvl="1" eaLnBrk="1" hangingPunct="1"/>
            <a:r>
              <a:rPr lang="zh-CN" altLang="en-US" sz="2200">
                <a:solidFill>
                  <a:srgbClr val="FF3300"/>
                </a:solidFill>
              </a:rPr>
              <a:t>工作原理：</a:t>
            </a:r>
            <a:r>
              <a:rPr lang="zh-CN" altLang="en-US" sz="2200"/>
              <a:t>将一个原型对象传给要发动创建的对象（即客户端对象），这个要发动创建的对象</a:t>
            </a:r>
            <a:r>
              <a:rPr lang="zh-CN" altLang="en-US" sz="2200">
                <a:solidFill>
                  <a:srgbClr val="FF3300"/>
                </a:solidFill>
              </a:rPr>
              <a:t>通过请求原型对象复制自己来实现创建过程</a:t>
            </a:r>
            <a:endParaRPr lang="en-US" altLang="zh-CN" sz="220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200"/>
              <a:t>创建新对象（也称为克隆对象）的</a:t>
            </a:r>
            <a:r>
              <a:rPr lang="zh-CN" altLang="en-US" sz="2200">
                <a:solidFill>
                  <a:srgbClr val="FF3300"/>
                </a:solidFill>
              </a:rPr>
              <a:t>工厂</a:t>
            </a:r>
            <a:r>
              <a:rPr lang="zh-CN" altLang="en-US" sz="2200"/>
              <a:t>就是</a:t>
            </a:r>
            <a:r>
              <a:rPr lang="zh-CN" altLang="en-US" sz="2200">
                <a:solidFill>
                  <a:srgbClr val="FF3300"/>
                </a:solidFill>
              </a:rPr>
              <a:t>原型类</a:t>
            </a:r>
            <a:r>
              <a:rPr lang="zh-CN" altLang="en-US" sz="2200"/>
              <a:t>自身，</a:t>
            </a:r>
            <a:r>
              <a:rPr lang="zh-CN" altLang="en-US" sz="2200">
                <a:solidFill>
                  <a:srgbClr val="FF3300"/>
                </a:solidFill>
              </a:rPr>
              <a:t>工厂方法</a:t>
            </a:r>
            <a:r>
              <a:rPr lang="zh-CN" altLang="en-US" sz="2200"/>
              <a:t>由负责复制原型对象的</a:t>
            </a:r>
            <a:r>
              <a:rPr lang="zh-CN" altLang="en-US" sz="2200">
                <a:solidFill>
                  <a:srgbClr val="FF3300"/>
                </a:solidFill>
              </a:rPr>
              <a:t>克隆方法</a:t>
            </a:r>
            <a:r>
              <a:rPr lang="zh-CN" altLang="en-US" sz="2200"/>
              <a:t>来实现</a:t>
            </a:r>
            <a:endParaRPr lang="en-US" altLang="zh-CN" sz="2200"/>
          </a:p>
          <a:p>
            <a:pPr lvl="1" eaLnBrk="1" hangingPunct="1"/>
            <a:r>
              <a:rPr lang="zh-CN" altLang="en-US" sz="2200"/>
              <a:t>通过克隆方法所创建的对象是</a:t>
            </a:r>
            <a:r>
              <a:rPr lang="zh-CN" altLang="en-US" sz="2200">
                <a:solidFill>
                  <a:srgbClr val="FF3300"/>
                </a:solidFill>
              </a:rPr>
              <a:t>全新的对象</a:t>
            </a:r>
            <a:r>
              <a:rPr lang="zh-CN" altLang="en-US" sz="2200"/>
              <a:t>，它们在内存中拥有新的地址，每一个克隆对象都是</a:t>
            </a:r>
            <a:r>
              <a:rPr lang="zh-CN" altLang="en-US" sz="2200">
                <a:solidFill>
                  <a:srgbClr val="FF3300"/>
                </a:solidFill>
              </a:rPr>
              <a:t>独立</a:t>
            </a:r>
            <a:r>
              <a:rPr lang="zh-CN" altLang="en-US" sz="2200"/>
              <a:t>的</a:t>
            </a:r>
            <a:endParaRPr lang="en-US" altLang="zh-CN" sz="2200"/>
          </a:p>
          <a:p>
            <a:pPr lvl="1" eaLnBrk="1" hangingPunct="1"/>
            <a:r>
              <a:rPr lang="zh-CN" altLang="en-US" sz="2200"/>
              <a:t>通过不同的方式对克隆对象进行修改以后，</a:t>
            </a:r>
            <a:r>
              <a:rPr lang="zh-CN" altLang="en-US" sz="2200">
                <a:solidFill>
                  <a:srgbClr val="FF3300"/>
                </a:solidFill>
              </a:rPr>
              <a:t>可以得到一系列相似但不完全相同的对象</a:t>
            </a:r>
            <a:endParaRPr lang="en-US" altLang="zh-CN" sz="2200">
              <a:solidFill>
                <a:srgbClr val="FF3300"/>
              </a:solidFill>
            </a:endParaRP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5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77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0625"/>
            <a:ext cx="83439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</a:t>
            </a:r>
            <a:endParaRPr lang="en-US" altLang="zh-CN"/>
          </a:p>
          <a:p>
            <a:pPr lvl="1" eaLnBrk="1" hangingPunct="1"/>
            <a:r>
              <a:rPr lang="zh-CN" altLang="en-US"/>
              <a:t>原型模式包含以下</a:t>
            </a:r>
            <a:r>
              <a:rPr lang="en-US" altLang="zh-CN"/>
              <a:t>3</a:t>
            </a:r>
            <a:r>
              <a:rPr lang="zh-CN" altLang="en-US"/>
              <a:t>个角色：</a:t>
            </a:r>
            <a:endParaRPr lang="en-US" altLang="zh-CN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Prototype</a:t>
            </a:r>
            <a:r>
              <a:rPr lang="zh-CN" altLang="en-US" sz="2400">
                <a:ea typeface="黑体" panose="02010609060101010101" pitchFamily="49" charset="-122"/>
              </a:rPr>
              <a:t>（抽象原型类）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ConcretePrototype</a:t>
            </a:r>
            <a:r>
              <a:rPr lang="zh-CN" altLang="en-US" sz="2400">
                <a:ea typeface="黑体" panose="02010609060101010101" pitchFamily="49" charset="-122"/>
              </a:rPr>
              <a:t>（具体原型类）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>
                <a:ea typeface="黑体" panose="02010609060101010101" pitchFamily="49" charset="-122"/>
              </a:rPr>
              <a:t>Client</a:t>
            </a:r>
            <a:r>
              <a:rPr lang="zh-CN" altLang="en-US" sz="2400">
                <a:ea typeface="黑体" panose="02010609060101010101" pitchFamily="49" charset="-122"/>
              </a:rPr>
              <a:t>（客户类）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6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原型模式的结构与实现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浅克隆与深克隆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3300"/>
                </a:solidFill>
              </a:rPr>
              <a:t>浅克隆</a:t>
            </a:r>
            <a:r>
              <a:rPr lang="en-US" altLang="zh-CN">
                <a:solidFill>
                  <a:srgbClr val="FF3300"/>
                </a:solidFill>
              </a:rPr>
              <a:t>(Shallow Clone)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  <a:r>
              <a:rPr lang="zh-CN" altLang="en-US"/>
              <a:t>当原型对象被复制时，</a:t>
            </a:r>
            <a:r>
              <a:rPr lang="zh-CN" altLang="en-US">
                <a:solidFill>
                  <a:srgbClr val="0070C0"/>
                </a:solidFill>
              </a:rPr>
              <a:t>只复制它本身和其中包含的值类型的成员变量，而引用类型的成员变量并没有复制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14" name="Object 1"/>
          <p:cNvGraphicFramePr>
            <a:graphicFrameLocks noChangeAspect="1"/>
          </p:cNvGraphicFramePr>
          <p:nvPr/>
        </p:nvGraphicFramePr>
        <p:xfrm>
          <a:off x="1752600" y="3810000"/>
          <a:ext cx="53149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Visio" r:id="rId3" imgW="4114800" imgH="2233849" progId="Visio.Drawing.11">
                  <p:embed/>
                </p:oleObj>
              </mc:Choice>
              <mc:Fallback>
                <p:oleObj name="Visio" r:id="rId3" imgW="4114800" imgH="2233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31495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08067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1297</Words>
  <Application>Microsoft Office PowerPoint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默认设计模板</vt:lpstr>
      <vt:lpstr>Visio</vt:lpstr>
      <vt:lpstr>PowerPoint 演示文稿</vt:lpstr>
      <vt:lpstr>大纲</vt:lpstr>
      <vt:lpstr>原型模式概述</vt:lpstr>
      <vt:lpstr>原型模式概述</vt:lpstr>
      <vt:lpstr>原型模式概述</vt:lpstr>
      <vt:lpstr>原型模式概述</vt:lpstr>
      <vt:lpstr>原型模式的结构与实现</vt:lpstr>
      <vt:lpstr>原型模式的结构与实现</vt:lpstr>
      <vt:lpstr>原型模式的结构与实现</vt:lpstr>
      <vt:lpstr>原型模式的结构与实现</vt:lpstr>
      <vt:lpstr>原型模式的结构与实现</vt:lpstr>
      <vt:lpstr>原型模式的结构与实现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原型模式的应用实例</vt:lpstr>
      <vt:lpstr>原型管理器</vt:lpstr>
      <vt:lpstr>原型管理器</vt:lpstr>
      <vt:lpstr>原型管理器</vt:lpstr>
      <vt:lpstr>原型模式的优缺点与适用环境</vt:lpstr>
      <vt:lpstr>原型模式的优缺点与适用环境</vt:lpstr>
      <vt:lpstr>原型模式的优缺点与适用环境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姜 立浩</cp:lastModifiedBy>
  <cp:revision>803</cp:revision>
  <cp:lastPrinted>1601-01-01T00:00:00Z</cp:lastPrinted>
  <dcterms:created xsi:type="dcterms:W3CDTF">1601-01-01T00:00:00Z</dcterms:created>
  <dcterms:modified xsi:type="dcterms:W3CDTF">2021-12-28T02:46:42Z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