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14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6600"/>
    <a:srgbClr val="E65D00"/>
    <a:srgbClr val="009900"/>
    <a:srgbClr val="008000"/>
    <a:srgbClr val="004AB8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33" autoAdjust="0"/>
  </p:normalViewPr>
  <p:slideViewPr>
    <p:cSldViewPr>
      <p:cViewPr varScale="1">
        <p:scale>
          <a:sx n="108" d="100"/>
          <a:sy n="108" d="100"/>
        </p:scale>
        <p:origin x="9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8"/>
    </p:cViewPr>
  </p:sorterViewPr>
  <p:notesViewPr>
    <p:cSldViewPr>
      <p:cViewPr varScale="1">
        <p:scale>
          <a:sx n="57" d="100"/>
          <a:sy n="57" d="100"/>
        </p:scale>
        <p:origin x="-260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F8B68BC-F9EA-47ED-914E-9A8B90182D38}" type="datetimeFigureOut">
              <a:rPr lang="zh-CN" altLang="en-US"/>
              <a:pPr>
                <a:defRPr/>
              </a:pPr>
              <a:t>2021/11/25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3A2478-729B-4E8C-96B3-A32E2C5CDFE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8323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74713"/>
            <a:ext cx="6096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228600" y="1676400"/>
            <a:ext cx="46482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33400"/>
            <a:ext cx="2895600" cy="12192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defRPr>
                <a:solidFill>
                  <a:srgbClr val="009900"/>
                </a:solidFill>
              </a:defRPr>
            </a:lvl1pPr>
          </a:lstStyle>
          <a:p>
            <a:r>
              <a:rPr lang="zh-CN" altLang="en-US"/>
              <a:t>第几章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209800"/>
            <a:ext cx="5638800" cy="6858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 typeface="Wingdings" pitchFamily="2" charset="2"/>
              <a:buNone/>
              <a:defRPr sz="4000">
                <a:ea typeface="黑体" pitchFamily="2" charset="-122"/>
              </a:defRPr>
            </a:lvl1pPr>
          </a:lstStyle>
          <a:p>
            <a:r>
              <a:rPr lang="zh-CN" altLang="en-US"/>
              <a:t>章标题章标题章标题</a:t>
            </a:r>
          </a:p>
        </p:txBody>
      </p:sp>
      <p:pic>
        <p:nvPicPr>
          <p:cNvPr id="10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6680200" y="228600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40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A57B96-8450-4754-BADB-556F107D5F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822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914400"/>
            <a:ext cx="20955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914400"/>
            <a:ext cx="6134100" cy="4953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A04F51-873F-4E0B-B1C8-8449215E69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1502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45720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752600"/>
            <a:ext cx="41148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148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493326-A77D-477B-BB79-CF2F323711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438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45720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752600"/>
            <a:ext cx="83820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40B32-E1F2-4FC5-9C5C-4D982B69A6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303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CA9B0-C946-4D6E-AB7F-CDC962FDEF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995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25EFC-07C3-4D47-944D-37E14EAA1B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741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411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1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21EC83-7113-42CF-ACE8-6567308B7B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98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B3741A-B2F4-4F62-9BDD-D5E1C9C91A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23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1B99FB-1258-4500-9B71-5936F6E340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32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F4604A-27E1-4E38-8048-AC33DF8CA6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072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73EDE-3AFB-4CF4-8401-7DCE35F0DD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217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BD5556-4800-47F6-BDFF-A227151DB4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039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914400"/>
            <a:ext cx="457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标题标题标题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2600"/>
            <a:ext cx="838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 </a:t>
            </a:r>
            <a:r>
              <a:rPr lang="zh-CN" altLang="en-US"/>
              <a:t>第一级</a:t>
            </a:r>
          </a:p>
          <a:p>
            <a:pPr lvl="1"/>
            <a:r>
              <a:rPr lang="zh-CN" altLang="en-US"/>
              <a:t> 第二级</a:t>
            </a:r>
          </a:p>
          <a:p>
            <a:pPr lvl="2"/>
            <a:r>
              <a:rPr lang="zh-CN" altLang="en-US"/>
              <a:t> 第三级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4BB9DB9-9896-4E84-AE48-DB3025FEDA6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228600" y="1676400"/>
            <a:ext cx="46482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4104" name="Picture 9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22350"/>
            <a:ext cx="5334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6680200" y="228600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8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w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ü"/>
        <a:defRPr sz="2400" b="1">
          <a:solidFill>
            <a:srgbClr val="333333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"/>
        <a:defRPr sz="2000">
          <a:solidFill>
            <a:srgbClr val="333333"/>
          </a:solidFill>
          <a:latin typeface="+mn-lt"/>
          <a:ea typeface="黑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Arial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5562600" cy="685800"/>
          </a:xfrm>
        </p:spPr>
        <p:txBody>
          <a:bodyPr/>
          <a:lstStyle/>
          <a:p>
            <a:pPr eaLnBrk="1" hangingPunct="1"/>
            <a:r>
              <a:rPr lang="zh-CN" altLang="en-US"/>
              <a:t>设计模式的诞生与发展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4495800"/>
          </a:xfrm>
        </p:spPr>
        <p:txBody>
          <a:bodyPr/>
          <a:lstStyle/>
          <a:p>
            <a:pPr eaLnBrk="1" hangingPunct="1"/>
            <a:r>
              <a:rPr kumimoji="1" lang="zh-CN" altLang="en-US"/>
              <a:t>设计模式的发展 </a:t>
            </a:r>
          </a:p>
          <a:p>
            <a:pPr lvl="1" eaLnBrk="1" hangingPunct="1"/>
            <a:r>
              <a:rPr kumimoji="1" lang="zh-CN" altLang="en-US" sz="2200"/>
              <a:t>从</a:t>
            </a:r>
            <a:r>
              <a:rPr kumimoji="1" lang="en-US" altLang="zh-CN" sz="2200"/>
              <a:t>1995</a:t>
            </a:r>
            <a:r>
              <a:rPr kumimoji="1" lang="zh-CN" altLang="en-US" sz="2200"/>
              <a:t>年至今，设计模式在软件开发中得以广泛应用，在</a:t>
            </a:r>
            <a:r>
              <a:rPr kumimoji="1" lang="en-US" altLang="zh-CN" sz="2200">
                <a:solidFill>
                  <a:srgbClr val="FF3300"/>
                </a:solidFill>
              </a:rPr>
              <a:t>Sun</a:t>
            </a:r>
            <a:r>
              <a:rPr kumimoji="1" lang="zh-CN" altLang="en-US" sz="2200">
                <a:solidFill>
                  <a:srgbClr val="FF3300"/>
                </a:solidFill>
              </a:rPr>
              <a:t>的</a:t>
            </a:r>
            <a:r>
              <a:rPr kumimoji="1" lang="en-US" altLang="zh-CN" sz="2200">
                <a:solidFill>
                  <a:srgbClr val="FF3300"/>
                </a:solidFill>
              </a:rPr>
              <a:t>Java SE/Java EE</a:t>
            </a:r>
            <a:r>
              <a:rPr kumimoji="1" lang="zh-CN" altLang="en-US" sz="2200">
                <a:solidFill>
                  <a:srgbClr val="FF3300"/>
                </a:solidFill>
              </a:rPr>
              <a:t>平台</a:t>
            </a:r>
            <a:r>
              <a:rPr kumimoji="1" lang="zh-CN" altLang="en-US" sz="2200"/>
              <a:t>和</a:t>
            </a:r>
            <a:r>
              <a:rPr kumimoji="1" lang="en-US" altLang="zh-CN" sz="2200">
                <a:solidFill>
                  <a:srgbClr val="FF3300"/>
                </a:solidFill>
              </a:rPr>
              <a:t>Microsoft</a:t>
            </a:r>
            <a:r>
              <a:rPr kumimoji="1" lang="zh-CN" altLang="en-US" sz="2200">
                <a:solidFill>
                  <a:srgbClr val="FF3300"/>
                </a:solidFill>
              </a:rPr>
              <a:t>的</a:t>
            </a:r>
            <a:r>
              <a:rPr kumimoji="1" lang="en-US" altLang="zh-CN" sz="2200">
                <a:solidFill>
                  <a:srgbClr val="FF3300"/>
                </a:solidFill>
              </a:rPr>
              <a:t>.NET</a:t>
            </a:r>
            <a:r>
              <a:rPr kumimoji="1" lang="zh-CN" altLang="en-US" sz="2200">
                <a:solidFill>
                  <a:srgbClr val="FF3300"/>
                </a:solidFill>
              </a:rPr>
              <a:t>平台</a:t>
            </a:r>
            <a:r>
              <a:rPr kumimoji="1" lang="zh-CN" altLang="en-US" sz="2200"/>
              <a:t>设计中应用了大量的设计模式</a:t>
            </a:r>
            <a:endParaRPr kumimoji="1" lang="en-US" altLang="zh-CN" sz="2200"/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zh-CN" altLang="en-US" sz="1800">
                <a:ea typeface="黑体" panose="02010609060101010101" pitchFamily="49" charset="-122"/>
              </a:rPr>
              <a:t>轻量级框架：</a:t>
            </a:r>
            <a:r>
              <a:rPr lang="en-US" altLang="zh-CN" sz="1800">
                <a:ea typeface="黑体" panose="02010609060101010101" pitchFamily="49" charset="-122"/>
              </a:rPr>
              <a:t>Struts</a:t>
            </a:r>
            <a:r>
              <a:rPr lang="zh-CN" altLang="en-US" sz="1800">
                <a:ea typeface="黑体" panose="02010609060101010101" pitchFamily="49" charset="-122"/>
              </a:rPr>
              <a:t>、</a:t>
            </a:r>
            <a:r>
              <a:rPr lang="en-US" altLang="zh-CN" sz="1800">
                <a:ea typeface="黑体" panose="02010609060101010101" pitchFamily="49" charset="-122"/>
              </a:rPr>
              <a:t>Spring</a:t>
            </a:r>
            <a:r>
              <a:rPr lang="zh-CN" altLang="en-US" sz="1800">
                <a:ea typeface="黑体" panose="02010609060101010101" pitchFamily="49" charset="-122"/>
              </a:rPr>
              <a:t>、</a:t>
            </a:r>
            <a:r>
              <a:rPr lang="en-US" altLang="zh-CN" sz="1800">
                <a:ea typeface="黑体" panose="02010609060101010101" pitchFamily="49" charset="-122"/>
              </a:rPr>
              <a:t>Hibernate</a:t>
            </a:r>
            <a:r>
              <a:rPr lang="zh-CN" altLang="en-US" sz="1800">
                <a:ea typeface="黑体" panose="02010609060101010101" pitchFamily="49" charset="-122"/>
              </a:rPr>
              <a:t>、</a:t>
            </a:r>
            <a:r>
              <a:rPr lang="en-US" altLang="zh-CN" sz="1800">
                <a:ea typeface="黑体" panose="02010609060101010101" pitchFamily="49" charset="-122"/>
              </a:rPr>
              <a:t>JUnit</a:t>
            </a:r>
            <a:r>
              <a:rPr lang="zh-CN" altLang="en-US" sz="1800">
                <a:ea typeface="黑体" panose="02010609060101010101" pitchFamily="49" charset="-122"/>
              </a:rPr>
              <a:t>、</a:t>
            </a:r>
            <a:r>
              <a:rPr lang="en-US" altLang="zh-CN" sz="1600">
                <a:ea typeface="黑体" panose="02010609060101010101" pitchFamily="49" charset="-122"/>
              </a:rPr>
              <a:t>NHibernate</a:t>
            </a:r>
            <a:r>
              <a:rPr lang="zh-CN" altLang="en-US" sz="1600">
                <a:ea typeface="黑体" panose="02010609060101010101" pitchFamily="49" charset="-122"/>
              </a:rPr>
              <a:t>、</a:t>
            </a:r>
            <a:r>
              <a:rPr lang="en-US" altLang="zh-CN" sz="1600">
                <a:ea typeface="黑体" panose="02010609060101010101" pitchFamily="49" charset="-122"/>
              </a:rPr>
              <a:t>NUnit</a:t>
            </a:r>
            <a:r>
              <a:rPr lang="en-US" altLang="zh-CN" sz="1800">
                <a:ea typeface="黑体" panose="02010609060101010101" pitchFamily="49" charset="-122"/>
              </a:rPr>
              <a:t> ……</a:t>
            </a:r>
            <a:endParaRPr kumimoji="1" lang="en-US" altLang="zh-CN" sz="1800">
              <a:ea typeface="黑体" panose="02010609060101010101" pitchFamily="49" charset="-122"/>
            </a:endParaRP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kumimoji="1" lang="zh-CN" altLang="en-US" sz="1800">
                <a:ea typeface="黑体" panose="02010609060101010101" pitchFamily="49" charset="-122"/>
              </a:rPr>
              <a:t>语言：</a:t>
            </a:r>
            <a:r>
              <a:rPr kumimoji="1" lang="en-US" altLang="zh-CN" sz="1800">
                <a:ea typeface="黑体" panose="02010609060101010101" pitchFamily="49" charset="-122"/>
              </a:rPr>
              <a:t>C++</a:t>
            </a:r>
            <a:r>
              <a:rPr kumimoji="1" lang="zh-CN" altLang="en-US" sz="1800">
                <a:ea typeface="黑体" panose="02010609060101010101" pitchFamily="49" charset="-122"/>
              </a:rPr>
              <a:t>、</a:t>
            </a:r>
            <a:r>
              <a:rPr kumimoji="1" lang="en-US" altLang="zh-CN" sz="1800">
                <a:ea typeface="黑体" panose="02010609060101010101" pitchFamily="49" charset="-122"/>
              </a:rPr>
              <a:t>Java</a:t>
            </a:r>
            <a:r>
              <a:rPr kumimoji="1" lang="zh-CN" altLang="en-US" sz="1800">
                <a:ea typeface="黑体" panose="02010609060101010101" pitchFamily="49" charset="-122"/>
              </a:rPr>
              <a:t>、</a:t>
            </a:r>
            <a:r>
              <a:rPr kumimoji="1" lang="en-US" altLang="zh-CN" sz="1800">
                <a:ea typeface="黑体" panose="02010609060101010101" pitchFamily="49" charset="-122"/>
              </a:rPr>
              <a:t>C#</a:t>
            </a:r>
            <a:r>
              <a:rPr kumimoji="1" lang="zh-CN" altLang="en-US" sz="1800">
                <a:ea typeface="黑体" panose="02010609060101010101" pitchFamily="49" charset="-122"/>
              </a:rPr>
              <a:t>、</a:t>
            </a:r>
            <a:r>
              <a:rPr kumimoji="1" lang="en-US" altLang="zh-CN" sz="1800">
                <a:ea typeface="黑体" panose="02010609060101010101" pitchFamily="49" charset="-122"/>
              </a:rPr>
              <a:t>Objective-C</a:t>
            </a:r>
            <a:r>
              <a:rPr kumimoji="1" lang="zh-CN" altLang="en-US" sz="1800">
                <a:ea typeface="黑体" panose="02010609060101010101" pitchFamily="49" charset="-122"/>
              </a:rPr>
              <a:t>、</a:t>
            </a:r>
            <a:r>
              <a:rPr lang="en-US" sz="1800">
                <a:ea typeface="黑体" panose="02010609060101010101" pitchFamily="49" charset="-122"/>
              </a:rPr>
              <a:t> </a:t>
            </a:r>
            <a:r>
              <a:rPr lang="en-US" altLang="zh-CN" sz="1800">
                <a:ea typeface="黑体" panose="02010609060101010101" pitchFamily="49" charset="-122"/>
              </a:rPr>
              <a:t>VB.net</a:t>
            </a:r>
            <a:r>
              <a:rPr lang="zh-CN" altLang="en-US" sz="1800">
                <a:ea typeface="黑体" panose="02010609060101010101" pitchFamily="49" charset="-122"/>
              </a:rPr>
              <a:t>、</a:t>
            </a:r>
            <a:r>
              <a:rPr lang="en-US" altLang="zh-CN" sz="1800">
                <a:ea typeface="黑体" panose="02010609060101010101" pitchFamily="49" charset="-122"/>
              </a:rPr>
              <a:t>Smalltalk</a:t>
            </a:r>
            <a:r>
              <a:rPr lang="zh-CN" altLang="en-US" sz="1800">
                <a:ea typeface="黑体" panose="02010609060101010101" pitchFamily="49" charset="-122"/>
              </a:rPr>
              <a:t>、</a:t>
            </a:r>
            <a:r>
              <a:rPr lang="en-US" altLang="zh-CN" sz="1800">
                <a:ea typeface="黑体" panose="02010609060101010101" pitchFamily="49" charset="-122"/>
              </a:rPr>
              <a:t>PHP</a:t>
            </a:r>
            <a:r>
              <a:rPr lang="zh-CN" altLang="en-US" sz="1800">
                <a:ea typeface="黑体" panose="02010609060101010101" pitchFamily="49" charset="-122"/>
              </a:rPr>
              <a:t>、</a:t>
            </a:r>
            <a:r>
              <a:rPr lang="en-US" sz="1800">
                <a:ea typeface="黑体" panose="02010609060101010101" pitchFamily="49" charset="-122"/>
              </a:rPr>
              <a:t> </a:t>
            </a:r>
            <a:r>
              <a:rPr lang="en-US" altLang="zh-CN" sz="1800">
                <a:ea typeface="黑体" panose="02010609060101010101" pitchFamily="49" charset="-122"/>
              </a:rPr>
              <a:t>Delphi</a:t>
            </a:r>
            <a:r>
              <a:rPr lang="zh-CN" altLang="en-US" sz="1800">
                <a:ea typeface="黑体" panose="02010609060101010101" pitchFamily="49" charset="-122"/>
              </a:rPr>
              <a:t>、</a:t>
            </a:r>
            <a:r>
              <a:rPr lang="en-US" altLang="zh-CN" sz="1800">
                <a:ea typeface="黑体" panose="02010609060101010101" pitchFamily="49" charset="-122"/>
              </a:rPr>
              <a:t>JavaScript</a:t>
            </a:r>
            <a:r>
              <a:rPr lang="zh-CN" altLang="en-US" sz="1800">
                <a:ea typeface="黑体" panose="02010609060101010101" pitchFamily="49" charset="-122"/>
              </a:rPr>
              <a:t>、</a:t>
            </a:r>
            <a:r>
              <a:rPr lang="en-US" altLang="zh-CN" sz="1800">
                <a:ea typeface="黑体" panose="02010609060101010101" pitchFamily="49" charset="-122"/>
              </a:rPr>
              <a:t>Ruby……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kumimoji="1" lang="zh-CN" altLang="en-US" sz="1800">
                <a:ea typeface="黑体" panose="02010609060101010101" pitchFamily="49" charset="-122"/>
              </a:rPr>
              <a:t>得到越来越多的企业和高校的关注与重视</a:t>
            </a:r>
            <a:endParaRPr kumimoji="1" lang="en-US" altLang="zh-CN" sz="1800">
              <a:ea typeface="黑体" panose="02010609060101010101" pitchFamily="49" charset="-122"/>
            </a:endParaRP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zh-CN" altLang="en-US" sz="1800">
                <a:ea typeface="黑体" panose="02010609060101010101" pitchFamily="49" charset="-122"/>
              </a:rPr>
              <a:t>越来越多的书籍和网站</a:t>
            </a:r>
            <a:endParaRPr lang="en-US" altLang="zh-CN" sz="1800">
              <a:ea typeface="黑体" panose="02010609060101010101" pitchFamily="49" charset="-122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1957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96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GoF</a:t>
            </a:r>
            <a:r>
              <a:rPr lang="zh-CN" altLang="en-US"/>
              <a:t>设计模式简介 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81000" y="1752600"/>
            <a:ext cx="8382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/>
              <a:t>行为型模式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zh-CN" sz="1800"/>
              <a:t>职责链模式(Chain of Responsibility)</a:t>
            </a:r>
            <a:r>
              <a:rPr lang="en-US" altLang="zh-CN" sz="1800"/>
              <a:t> </a:t>
            </a:r>
            <a:r>
              <a:rPr lang="zh-CN" altLang="en-US" sz="1800" b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★★☆☆☆</a:t>
            </a:r>
            <a:endParaRPr lang="zh-CN" altLang="zh-CN" sz="1800">
              <a:solidFill>
                <a:srgbClr val="FF3300"/>
              </a:solidFill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zh-CN" sz="1800"/>
              <a:t>命令模式(Command)</a:t>
            </a:r>
            <a:r>
              <a:rPr lang="en-US" altLang="zh-CN" sz="1800"/>
              <a:t> </a:t>
            </a:r>
            <a:r>
              <a:rPr lang="zh-CN" altLang="en-US" sz="1800" b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★★★★☆</a:t>
            </a:r>
            <a:endParaRPr lang="zh-CN" altLang="zh-CN" sz="1800">
              <a:solidFill>
                <a:srgbClr val="FF3300"/>
              </a:solidFill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zh-CN" sz="1800"/>
              <a:t>解释器模式(Interpreter)</a:t>
            </a:r>
            <a:r>
              <a:rPr lang="en-US" altLang="zh-CN" sz="1800"/>
              <a:t> </a:t>
            </a:r>
            <a:r>
              <a:rPr lang="zh-CN" altLang="en-US" sz="1800" b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★☆☆☆☆</a:t>
            </a:r>
            <a:endParaRPr lang="zh-CN" altLang="zh-CN" sz="1800">
              <a:solidFill>
                <a:srgbClr val="FF3300"/>
              </a:solidFill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zh-CN" sz="1800"/>
              <a:t>迭代器模式(Iterator)</a:t>
            </a:r>
            <a:r>
              <a:rPr lang="en-US" altLang="zh-CN" sz="1800"/>
              <a:t> </a:t>
            </a:r>
            <a:r>
              <a:rPr lang="zh-CN" altLang="en-US" sz="1800" b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★★★★★</a:t>
            </a:r>
            <a:endParaRPr lang="zh-CN" altLang="zh-CN" sz="1800">
              <a:solidFill>
                <a:srgbClr val="FF3300"/>
              </a:solidFill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zh-CN" sz="1800"/>
              <a:t>中介者模式(Mediator)</a:t>
            </a:r>
            <a:r>
              <a:rPr lang="en-US" altLang="zh-CN" sz="1800"/>
              <a:t> </a:t>
            </a:r>
            <a:r>
              <a:rPr lang="zh-CN" altLang="en-US" sz="1800" b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★★☆☆☆</a:t>
            </a:r>
            <a:endParaRPr lang="zh-CN" altLang="zh-CN" sz="1800">
              <a:solidFill>
                <a:srgbClr val="FF3300"/>
              </a:solidFill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zh-CN" sz="1800"/>
              <a:t>备忘录模式(Memento)</a:t>
            </a:r>
            <a:r>
              <a:rPr lang="en-US" altLang="zh-CN" sz="1800"/>
              <a:t> </a:t>
            </a:r>
            <a:r>
              <a:rPr lang="zh-CN" altLang="en-US" sz="1800" b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★★☆☆☆</a:t>
            </a:r>
            <a:endParaRPr lang="zh-CN" altLang="zh-CN" sz="1800">
              <a:solidFill>
                <a:srgbClr val="FF3300"/>
              </a:solidFill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zh-CN" sz="1800"/>
              <a:t>观察者模式(Observer)</a:t>
            </a:r>
            <a:r>
              <a:rPr lang="en-US" altLang="zh-CN" sz="1800"/>
              <a:t> </a:t>
            </a:r>
            <a:r>
              <a:rPr lang="zh-CN" altLang="en-US" sz="1800" b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★★★★★</a:t>
            </a:r>
            <a:endParaRPr lang="zh-CN" altLang="zh-CN" sz="1800">
              <a:solidFill>
                <a:srgbClr val="FF3300"/>
              </a:solidFill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zh-CN" sz="1800"/>
              <a:t>状态模式(State)</a:t>
            </a:r>
            <a:r>
              <a:rPr lang="en-US" altLang="zh-CN" sz="1800"/>
              <a:t> </a:t>
            </a:r>
            <a:r>
              <a:rPr lang="zh-CN" altLang="en-US" sz="1800" b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★★★☆☆</a:t>
            </a:r>
            <a:endParaRPr lang="zh-CN" altLang="zh-CN" sz="1800">
              <a:solidFill>
                <a:srgbClr val="FF3300"/>
              </a:solidFill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zh-CN" sz="1800"/>
              <a:t>策略模式(Strategy)</a:t>
            </a:r>
            <a:r>
              <a:rPr lang="en-US" altLang="zh-CN" sz="1800"/>
              <a:t> </a:t>
            </a:r>
            <a:r>
              <a:rPr lang="zh-CN" altLang="en-US" sz="1800" b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★★★★☆</a:t>
            </a:r>
            <a:endParaRPr lang="zh-CN" altLang="zh-CN" sz="1800">
              <a:solidFill>
                <a:srgbClr val="FF3300"/>
              </a:solidFill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zh-CN" sz="1800"/>
              <a:t>模板方法模式(Template Method)</a:t>
            </a:r>
            <a:r>
              <a:rPr lang="en-US" altLang="zh-CN" sz="1800"/>
              <a:t> </a:t>
            </a:r>
            <a:r>
              <a:rPr lang="zh-CN" altLang="en-US" sz="1800" b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★★★☆☆</a:t>
            </a:r>
            <a:endParaRPr lang="zh-CN" altLang="zh-CN" sz="1800">
              <a:solidFill>
                <a:srgbClr val="FF3300"/>
              </a:solidFill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zh-CN" sz="1800"/>
              <a:t>访问者模式(Visitor)</a:t>
            </a:r>
            <a:r>
              <a:rPr lang="en-US" altLang="zh-CN" sz="1800"/>
              <a:t> </a:t>
            </a:r>
            <a:r>
              <a:rPr lang="zh-CN" altLang="en-US" sz="1800" b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★☆☆☆☆</a:t>
            </a:r>
            <a:endParaRPr lang="en-US" altLang="zh-CN" sz="180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46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设计模式的优点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4724400"/>
          </a:xfrm>
        </p:spPr>
        <p:txBody>
          <a:bodyPr/>
          <a:lstStyle/>
          <a:p>
            <a:pPr algn="just" eaLnBrk="1" hangingPunct="1">
              <a:lnSpc>
                <a:spcPct val="100000"/>
              </a:lnSpc>
            </a:pPr>
            <a:r>
              <a:rPr lang="zh-CN" altLang="en-US" sz="2400">
                <a:solidFill>
                  <a:srgbClr val="FF3300"/>
                </a:solidFill>
              </a:rPr>
              <a:t>融合了众多专家的经验</a:t>
            </a:r>
            <a:r>
              <a:rPr lang="zh-CN" altLang="en-US" sz="2400"/>
              <a:t>，并以一种标准的形式供广大开发人员所用</a:t>
            </a:r>
            <a:endParaRPr lang="en-US" altLang="zh-CN" sz="2400"/>
          </a:p>
          <a:p>
            <a:pPr algn="just" eaLnBrk="1" hangingPunct="1">
              <a:lnSpc>
                <a:spcPct val="100000"/>
              </a:lnSpc>
            </a:pPr>
            <a:r>
              <a:rPr lang="zh-CN" altLang="en-US" sz="2400"/>
              <a:t>提供了一套</a:t>
            </a:r>
            <a:r>
              <a:rPr lang="zh-CN" altLang="en-US" sz="2400">
                <a:solidFill>
                  <a:srgbClr val="FF3300"/>
                </a:solidFill>
              </a:rPr>
              <a:t>通用的设计词汇和一种通用的语言，</a:t>
            </a:r>
            <a:r>
              <a:rPr lang="zh-CN" altLang="en-US" sz="2400"/>
              <a:t>以方便开发人员之间进行沟通和交流，使得设计方案更加通俗易懂</a:t>
            </a:r>
            <a:endParaRPr lang="en-US" altLang="zh-CN" sz="2400"/>
          </a:p>
          <a:p>
            <a:pPr algn="just" eaLnBrk="1" hangingPunct="1">
              <a:lnSpc>
                <a:spcPct val="100000"/>
              </a:lnSpc>
            </a:pPr>
            <a:r>
              <a:rPr lang="zh-CN" altLang="en-US" sz="2400"/>
              <a:t>让人们可以更加简单方便地</a:t>
            </a:r>
            <a:r>
              <a:rPr lang="zh-CN" altLang="en-US" sz="2400">
                <a:solidFill>
                  <a:srgbClr val="FF3300"/>
                </a:solidFill>
              </a:rPr>
              <a:t>复用成功的设计和体系结构</a:t>
            </a:r>
            <a:endParaRPr lang="en-US" altLang="zh-CN" sz="2400">
              <a:solidFill>
                <a:srgbClr val="FF3300"/>
              </a:solidFill>
            </a:endParaRPr>
          </a:p>
          <a:p>
            <a:pPr algn="just" eaLnBrk="1" hangingPunct="1">
              <a:lnSpc>
                <a:spcPct val="100000"/>
              </a:lnSpc>
            </a:pPr>
            <a:r>
              <a:rPr lang="zh-CN" altLang="en-US" sz="2400"/>
              <a:t>使得设计方案更加</a:t>
            </a:r>
            <a:r>
              <a:rPr lang="zh-CN" altLang="en-US" sz="2400">
                <a:solidFill>
                  <a:srgbClr val="FF3300"/>
                </a:solidFill>
              </a:rPr>
              <a:t>灵活</a:t>
            </a:r>
            <a:r>
              <a:rPr lang="zh-CN" altLang="en-US" sz="2400"/>
              <a:t>，且</a:t>
            </a:r>
            <a:r>
              <a:rPr lang="zh-CN" altLang="en-US" sz="2400">
                <a:solidFill>
                  <a:srgbClr val="FF3300"/>
                </a:solidFill>
              </a:rPr>
              <a:t>易于修改</a:t>
            </a:r>
          </a:p>
          <a:p>
            <a:pPr algn="just" eaLnBrk="1" hangingPunct="1">
              <a:lnSpc>
                <a:spcPct val="100000"/>
              </a:lnSpc>
            </a:pPr>
            <a:r>
              <a:rPr lang="zh-CN" altLang="en-US" sz="2400"/>
              <a:t>将提高软件系统的</a:t>
            </a:r>
            <a:r>
              <a:rPr lang="zh-CN" altLang="en-US" sz="2400">
                <a:solidFill>
                  <a:srgbClr val="FF3300"/>
                </a:solidFill>
              </a:rPr>
              <a:t>开发效率和软件质量</a:t>
            </a:r>
            <a:r>
              <a:rPr lang="zh-CN" altLang="en-US" sz="2400"/>
              <a:t>，且在一定程度上节约设计成本</a:t>
            </a:r>
          </a:p>
          <a:p>
            <a:pPr algn="just" eaLnBrk="1" hangingPunct="1">
              <a:lnSpc>
                <a:spcPct val="100000"/>
              </a:lnSpc>
            </a:pPr>
            <a:r>
              <a:rPr lang="zh-CN" altLang="en-US" sz="2400"/>
              <a:t>有助于初学者更深入地</a:t>
            </a:r>
            <a:r>
              <a:rPr lang="zh-CN" altLang="en-US" sz="2400">
                <a:solidFill>
                  <a:srgbClr val="FF3300"/>
                </a:solidFill>
              </a:rPr>
              <a:t>理解面向对象思想，</a:t>
            </a:r>
            <a:r>
              <a:rPr lang="zh-CN" altLang="en-US" sz="2400"/>
              <a:t>方便阅读和学习现有类库与其他系统中的源代码，还可以提高软件的设计水平和代码质量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4425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5867400" cy="685800"/>
          </a:xfrm>
        </p:spPr>
        <p:txBody>
          <a:bodyPr/>
          <a:lstStyle/>
          <a:p>
            <a:pPr eaLnBrk="1" hangingPunct="1"/>
            <a:r>
              <a:rPr lang="zh-CN" altLang="en-US"/>
              <a:t>设计模式的定义与分类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设计模式的定义 </a:t>
            </a:r>
            <a:endParaRPr lang="zh-CN" altLang="en-US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>
                <a:solidFill>
                  <a:srgbClr val="FF3300"/>
                </a:solidFill>
              </a:rPr>
              <a:t>设计模式</a:t>
            </a:r>
            <a:r>
              <a:rPr lang="en-US" altLang="zh-CN">
                <a:solidFill>
                  <a:srgbClr val="FF3300"/>
                </a:solidFill>
              </a:rPr>
              <a:t>(Design Pattern)</a:t>
            </a:r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zh-CN" altLang="en-US" sz="2200">
                <a:ea typeface="黑体" panose="02010609060101010101" pitchFamily="49" charset="-122"/>
              </a:rPr>
              <a:t>一套</a:t>
            </a:r>
            <a:r>
              <a:rPr lang="zh-CN" altLang="en-US" sz="2200">
                <a:solidFill>
                  <a:srgbClr val="FF3300"/>
                </a:solidFill>
                <a:ea typeface="黑体" panose="02010609060101010101" pitchFamily="49" charset="-122"/>
              </a:rPr>
              <a:t>被反复使用的</a:t>
            </a:r>
            <a:r>
              <a:rPr lang="zh-CN" altLang="en-US" sz="2200">
                <a:ea typeface="黑体" panose="02010609060101010101" pitchFamily="49" charset="-122"/>
              </a:rPr>
              <a:t>、</a:t>
            </a:r>
            <a:r>
              <a:rPr lang="zh-CN" altLang="en-US" sz="2200">
                <a:solidFill>
                  <a:srgbClr val="FF3300"/>
                </a:solidFill>
                <a:ea typeface="黑体" panose="02010609060101010101" pitchFamily="49" charset="-122"/>
              </a:rPr>
              <a:t>多数人知晓的</a:t>
            </a:r>
            <a:r>
              <a:rPr lang="zh-CN" altLang="en-US" sz="2200">
                <a:ea typeface="黑体" panose="02010609060101010101" pitchFamily="49" charset="-122"/>
              </a:rPr>
              <a:t>、</a:t>
            </a:r>
            <a:r>
              <a:rPr lang="zh-CN" altLang="en-US" sz="2200">
                <a:solidFill>
                  <a:srgbClr val="FF3300"/>
                </a:solidFill>
                <a:ea typeface="黑体" panose="02010609060101010101" pitchFamily="49" charset="-122"/>
              </a:rPr>
              <a:t>经过分类编目的</a:t>
            </a:r>
            <a:r>
              <a:rPr lang="zh-CN" altLang="en-US" sz="2200">
                <a:ea typeface="黑体" panose="02010609060101010101" pitchFamily="49" charset="-122"/>
              </a:rPr>
              <a:t>、</a:t>
            </a:r>
            <a:r>
              <a:rPr lang="zh-CN" altLang="en-US" sz="2200">
                <a:solidFill>
                  <a:srgbClr val="FF3300"/>
                </a:solidFill>
                <a:ea typeface="黑体" panose="02010609060101010101" pitchFamily="49" charset="-122"/>
              </a:rPr>
              <a:t>代码设计经验的</a:t>
            </a:r>
            <a:r>
              <a:rPr lang="zh-CN" altLang="en-US" sz="2200">
                <a:ea typeface="黑体" panose="02010609060101010101" pitchFamily="49" charset="-122"/>
              </a:rPr>
              <a:t>总结</a:t>
            </a:r>
            <a:endParaRPr lang="en-US" altLang="zh-CN" sz="2200">
              <a:ea typeface="黑体" panose="02010609060101010101" pitchFamily="49" charset="-122"/>
            </a:endParaRPr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zh-CN" altLang="en-US" sz="2200">
                <a:ea typeface="黑体" panose="02010609060101010101" pitchFamily="49" charset="-122"/>
              </a:rPr>
              <a:t>是一种用于对软件系统中不断重现的设计问题的</a:t>
            </a:r>
            <a:r>
              <a:rPr lang="zh-CN" altLang="en-US" sz="2200">
                <a:solidFill>
                  <a:srgbClr val="FF3300"/>
                </a:solidFill>
                <a:ea typeface="黑体" panose="02010609060101010101" pitchFamily="49" charset="-122"/>
              </a:rPr>
              <a:t>解决方案</a:t>
            </a:r>
            <a:r>
              <a:rPr lang="zh-CN" altLang="en-US" sz="2200">
                <a:ea typeface="黑体" panose="02010609060101010101" pitchFamily="49" charset="-122"/>
              </a:rPr>
              <a:t>进行</a:t>
            </a:r>
            <a:r>
              <a:rPr lang="zh-CN" altLang="en-US" sz="2200">
                <a:solidFill>
                  <a:srgbClr val="FF3300"/>
                </a:solidFill>
                <a:ea typeface="黑体" panose="02010609060101010101" pitchFamily="49" charset="-122"/>
              </a:rPr>
              <a:t>文档化</a:t>
            </a:r>
            <a:r>
              <a:rPr lang="zh-CN" altLang="en-US" sz="2200">
                <a:ea typeface="黑体" panose="02010609060101010101" pitchFamily="49" charset="-122"/>
              </a:rPr>
              <a:t>的技术</a:t>
            </a:r>
            <a:endParaRPr lang="en-US" altLang="zh-CN" sz="2200">
              <a:ea typeface="黑体" panose="02010609060101010101" pitchFamily="49" charset="-122"/>
            </a:endParaRPr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zh-CN" altLang="en-US" sz="2200">
                <a:ea typeface="黑体" panose="02010609060101010101" pitchFamily="49" charset="-122"/>
              </a:rPr>
              <a:t>是一种</a:t>
            </a:r>
            <a:r>
              <a:rPr lang="zh-CN" altLang="en-US" sz="2200">
                <a:solidFill>
                  <a:srgbClr val="FF3300"/>
                </a:solidFill>
                <a:ea typeface="黑体" panose="02010609060101010101" pitchFamily="49" charset="-122"/>
              </a:rPr>
              <a:t>共享专家设计经验</a:t>
            </a:r>
            <a:r>
              <a:rPr lang="zh-CN" altLang="en-US" sz="2200">
                <a:ea typeface="黑体" panose="02010609060101010101" pitchFamily="49" charset="-122"/>
              </a:rPr>
              <a:t>的技术</a:t>
            </a:r>
            <a:endParaRPr lang="en-US" altLang="zh-CN" sz="2200">
              <a:ea typeface="黑体" panose="02010609060101010101" pitchFamily="49" charset="-122"/>
            </a:endParaRPr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zh-CN" altLang="en-US" sz="2200">
                <a:ea typeface="黑体" panose="02010609060101010101" pitchFamily="49" charset="-122"/>
              </a:rPr>
              <a:t>目的：</a:t>
            </a:r>
            <a:r>
              <a:rPr lang="zh-CN" altLang="en-US" sz="2200">
                <a:solidFill>
                  <a:srgbClr val="FF3300"/>
                </a:solidFill>
                <a:ea typeface="黑体" panose="02010609060101010101" pitchFamily="49" charset="-122"/>
              </a:rPr>
              <a:t>为了可重用代码</a:t>
            </a:r>
            <a:r>
              <a:rPr lang="zh-CN" altLang="en-US" sz="2200">
                <a:ea typeface="黑体" panose="02010609060101010101" pitchFamily="49" charset="-122"/>
              </a:rPr>
              <a:t>、</a:t>
            </a:r>
            <a:r>
              <a:rPr lang="zh-CN" altLang="en-US" sz="2200">
                <a:solidFill>
                  <a:srgbClr val="FF3300"/>
                </a:solidFill>
                <a:ea typeface="黑体" panose="02010609060101010101" pitchFamily="49" charset="-122"/>
              </a:rPr>
              <a:t>让代码更容易被他人理解</a:t>
            </a:r>
            <a:r>
              <a:rPr lang="zh-CN" altLang="en-US" sz="2200">
                <a:ea typeface="黑体" panose="02010609060101010101" pitchFamily="49" charset="-122"/>
              </a:rPr>
              <a:t>、</a:t>
            </a:r>
            <a:r>
              <a:rPr lang="zh-CN" altLang="en-US" sz="2200">
                <a:solidFill>
                  <a:srgbClr val="FF3300"/>
                </a:solidFill>
                <a:ea typeface="黑体" panose="02010609060101010101" pitchFamily="49" charset="-122"/>
              </a:rPr>
              <a:t>提高代码可靠性</a:t>
            </a:r>
            <a:endParaRPr lang="en-US" altLang="zh-CN" sz="2200">
              <a:ea typeface="黑体" panose="02010609060101010101" pitchFamily="49" charset="-122"/>
            </a:endParaRPr>
          </a:p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4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5867400" cy="685800"/>
          </a:xfrm>
        </p:spPr>
        <p:txBody>
          <a:bodyPr/>
          <a:lstStyle/>
          <a:p>
            <a:pPr eaLnBrk="1" hangingPunct="1"/>
            <a:r>
              <a:rPr lang="zh-CN" altLang="en-US"/>
              <a:t>设计模式的定义与分类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设计模式的定义 </a:t>
            </a:r>
            <a:endParaRPr lang="zh-CN" altLang="en-US">
              <a:solidFill>
                <a:srgbClr val="FF3300"/>
              </a:solidFill>
            </a:endParaRPr>
          </a:p>
          <a:p>
            <a:pPr lvl="2" eaLnBrk="1" hangingPunct="1">
              <a:buFont typeface="Wingdings" panose="05000000000000000000" pitchFamily="2" charset="2"/>
              <a:buChar char="Ø"/>
            </a:pPr>
            <a:endParaRPr lang="zh-CN" altLang="en-US" sz="2200">
              <a:ea typeface="黑体" panose="02010609060101010101" pitchFamily="49" charset="-122"/>
            </a:endParaRPr>
          </a:p>
          <a:p>
            <a:pPr lvl="1"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81000" y="2667000"/>
          <a:ext cx="8458200" cy="2560638"/>
        </p:xfrm>
        <a:graphic>
          <a:graphicData uri="http://schemas.openxmlformats.org/drawingml/2006/table">
            <a:tbl>
              <a:tblPr/>
              <a:tblGrid>
                <a:gridCol w="845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60638">
                <a:tc>
                  <a:txBody>
                    <a:bodyPr/>
                    <a:lstStyle/>
                    <a:p>
                      <a:pPr indent="262255" algn="l"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latin typeface="Times New Roman"/>
                          <a:ea typeface="宋体"/>
                          <a:cs typeface="Times New Roman"/>
                        </a:rPr>
                        <a:t>设计模式是</a:t>
                      </a:r>
                      <a:r>
                        <a:rPr lang="zh-CN" altLang="en-US" sz="2400" b="1" kern="100" dirty="0">
                          <a:solidFill>
                            <a:srgbClr val="FF33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在特定环境下</a:t>
                      </a:r>
                      <a:r>
                        <a:rPr lang="zh-CN" altLang="en-US" sz="2400" b="1" kern="100" dirty="0">
                          <a:latin typeface="Times New Roman"/>
                          <a:ea typeface="宋体"/>
                          <a:cs typeface="Times New Roman"/>
                        </a:rPr>
                        <a:t>为解决</a:t>
                      </a:r>
                      <a:r>
                        <a:rPr lang="zh-CN" altLang="en-US" sz="2400" b="1" kern="100" dirty="0">
                          <a:solidFill>
                            <a:srgbClr val="FF33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某一通用软件设计问题</a:t>
                      </a:r>
                      <a:r>
                        <a:rPr lang="zh-CN" altLang="en-US" sz="2400" b="1" kern="100" dirty="0">
                          <a:latin typeface="Times New Roman"/>
                          <a:ea typeface="宋体"/>
                          <a:cs typeface="Times New Roman"/>
                        </a:rPr>
                        <a:t>提供的</a:t>
                      </a:r>
                      <a:r>
                        <a:rPr lang="zh-CN" altLang="en-US" sz="2400" b="1" kern="100" dirty="0">
                          <a:solidFill>
                            <a:srgbClr val="FF33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一套定制的解决方案</a:t>
                      </a:r>
                      <a:r>
                        <a:rPr lang="zh-CN" altLang="en-US" sz="2400" b="1" kern="100" dirty="0">
                          <a:latin typeface="Times New Roman"/>
                          <a:ea typeface="宋体"/>
                          <a:cs typeface="Times New Roman"/>
                        </a:rPr>
                        <a:t>，该方案描述了对象和类之间的相互作用。</a:t>
                      </a:r>
                      <a:endParaRPr lang="en-US" altLang="zh-CN" sz="2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2255" algn="l">
                        <a:spcAft>
                          <a:spcPts val="0"/>
                        </a:spcAft>
                      </a:pPr>
                      <a:endParaRPr lang="zh-CN" altLang="en-US" sz="2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2255" algn="l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latin typeface="Times New Roman"/>
                          <a:ea typeface="宋体"/>
                          <a:cs typeface="Times New Roman"/>
                        </a:rPr>
                        <a:t>Design patterns are descriptions of communicating objects and classes that are customized to </a:t>
                      </a:r>
                      <a:r>
                        <a:rPr lang="en-US" altLang="zh-CN" sz="2400" b="1" kern="100" dirty="0">
                          <a:solidFill>
                            <a:srgbClr val="FF33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solve</a:t>
                      </a:r>
                      <a:r>
                        <a:rPr lang="en-US" altLang="zh-CN" sz="2400" b="1" kern="100" dirty="0">
                          <a:latin typeface="Times New Roman"/>
                          <a:ea typeface="宋体"/>
                          <a:cs typeface="Times New Roman"/>
                        </a:rPr>
                        <a:t> a general </a:t>
                      </a:r>
                      <a:r>
                        <a:rPr lang="en-US" altLang="zh-CN" sz="2400" b="1" kern="100" dirty="0">
                          <a:solidFill>
                            <a:srgbClr val="FF33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design</a:t>
                      </a:r>
                      <a:r>
                        <a:rPr lang="en-US" altLang="zh-CN" sz="2400" b="1" kern="100" dirty="0"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altLang="zh-CN" sz="2400" b="1" kern="100" dirty="0">
                          <a:solidFill>
                            <a:srgbClr val="FF33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problem</a:t>
                      </a:r>
                      <a:r>
                        <a:rPr lang="en-US" altLang="zh-CN" sz="2400" b="1" kern="100" dirty="0">
                          <a:latin typeface="Times New Roman"/>
                          <a:ea typeface="宋体"/>
                          <a:cs typeface="Times New Roman"/>
                        </a:rPr>
                        <a:t> in a particular </a:t>
                      </a:r>
                      <a:r>
                        <a:rPr lang="en-US" altLang="zh-CN" sz="2400" b="1" kern="100" dirty="0">
                          <a:solidFill>
                            <a:srgbClr val="FF33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context</a:t>
                      </a:r>
                      <a:r>
                        <a:rPr lang="en-US" altLang="zh-CN" sz="2400" b="1" kern="100" dirty="0">
                          <a:latin typeface="Times New Roman"/>
                          <a:ea typeface="宋体"/>
                          <a:cs typeface="Times New Roman"/>
                        </a:rPr>
                        <a:t>.</a:t>
                      </a:r>
                      <a:endParaRPr lang="zh-CN" sz="2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95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5638800" cy="685800"/>
          </a:xfrm>
        </p:spPr>
        <p:txBody>
          <a:bodyPr/>
          <a:lstStyle/>
          <a:p>
            <a:pPr eaLnBrk="1" hangingPunct="1"/>
            <a:r>
              <a:rPr lang="zh-CN" altLang="en-US"/>
              <a:t>设计模式的定义与分类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设计模式的基本要素 </a:t>
            </a:r>
            <a:endParaRPr lang="zh-CN" altLang="en-US" sz="2800"/>
          </a:p>
          <a:p>
            <a:pPr lvl="1" eaLnBrk="1" hangingPunct="1"/>
            <a:r>
              <a:rPr lang="zh-CN" altLang="en-US"/>
              <a:t>设计模式一般包含模式名称、问题、目的、解决方案、效果、实例代码和相关设计模式等基本要素，</a:t>
            </a:r>
            <a:r>
              <a:rPr lang="en-US" altLang="zh-CN">
                <a:solidFill>
                  <a:srgbClr val="FF3300"/>
                </a:solidFill>
              </a:rPr>
              <a:t>4</a:t>
            </a:r>
            <a:r>
              <a:rPr lang="zh-CN" altLang="en-US">
                <a:solidFill>
                  <a:srgbClr val="FF3300"/>
                </a:solidFill>
              </a:rPr>
              <a:t>个关键要素</a:t>
            </a:r>
            <a:r>
              <a:rPr lang="zh-CN" altLang="en-US"/>
              <a:t>如下：</a:t>
            </a:r>
            <a:endParaRPr lang="en-US" altLang="zh-CN"/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zh-CN" altLang="en-US" sz="2400">
                <a:solidFill>
                  <a:srgbClr val="FF3300"/>
                </a:solidFill>
                <a:ea typeface="黑体" panose="02010609060101010101" pitchFamily="49" charset="-122"/>
              </a:rPr>
              <a:t>模式名称 </a:t>
            </a:r>
            <a:r>
              <a:rPr lang="en-US" altLang="zh-CN" sz="2400">
                <a:ea typeface="黑体" panose="02010609060101010101" pitchFamily="49" charset="-122"/>
              </a:rPr>
              <a:t>(Pattern Name) </a:t>
            </a:r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zh-CN" altLang="en-US" sz="2400">
                <a:solidFill>
                  <a:srgbClr val="FF3300"/>
                </a:solidFill>
                <a:ea typeface="黑体" panose="02010609060101010101" pitchFamily="49" charset="-122"/>
              </a:rPr>
              <a:t>问题 </a:t>
            </a:r>
            <a:r>
              <a:rPr lang="en-US" altLang="zh-CN" sz="2400">
                <a:ea typeface="黑体" panose="02010609060101010101" pitchFamily="49" charset="-122"/>
              </a:rPr>
              <a:t>(Problem) </a:t>
            </a:r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zh-CN" altLang="en-US" sz="2400">
                <a:solidFill>
                  <a:srgbClr val="FF3300"/>
                </a:solidFill>
                <a:ea typeface="黑体" panose="02010609060101010101" pitchFamily="49" charset="-122"/>
              </a:rPr>
              <a:t>解决方案 </a:t>
            </a:r>
            <a:r>
              <a:rPr lang="en-US" altLang="zh-CN" sz="2400">
                <a:ea typeface="黑体" panose="02010609060101010101" pitchFamily="49" charset="-122"/>
              </a:rPr>
              <a:t>(Solution) </a:t>
            </a:r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zh-CN" altLang="en-US" sz="2400">
                <a:solidFill>
                  <a:srgbClr val="FF3300"/>
                </a:solidFill>
                <a:ea typeface="黑体" panose="02010609060101010101" pitchFamily="49" charset="-122"/>
              </a:rPr>
              <a:t>效果 </a:t>
            </a:r>
            <a:r>
              <a:rPr lang="en-US" altLang="zh-CN" sz="2400">
                <a:ea typeface="黑体" panose="02010609060101010101" pitchFamily="49" charset="-122"/>
              </a:rPr>
              <a:t>(Consequences) </a:t>
            </a:r>
          </a:p>
          <a:p>
            <a:pPr eaLnBrk="1" hangingPunct="1"/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268956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5486400" cy="685800"/>
          </a:xfrm>
        </p:spPr>
        <p:txBody>
          <a:bodyPr/>
          <a:lstStyle/>
          <a:p>
            <a:pPr eaLnBrk="1" hangingPunct="1"/>
            <a:r>
              <a:rPr lang="zh-CN" altLang="en-US"/>
              <a:t>设计模式的定义与分类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设计模式的分类</a:t>
            </a:r>
          </a:p>
          <a:p>
            <a:pPr lvl="1" eaLnBrk="1" hangingPunct="1"/>
            <a:r>
              <a:rPr lang="zh-CN" altLang="en-US"/>
              <a:t>根据</a:t>
            </a:r>
            <a:r>
              <a:rPr lang="zh-CN" altLang="en-US">
                <a:solidFill>
                  <a:srgbClr val="FF3300"/>
                </a:solidFill>
              </a:rPr>
              <a:t>目的</a:t>
            </a:r>
            <a:r>
              <a:rPr lang="zh-CN" altLang="en-US"/>
              <a:t>（模式是用来做什么的）可分为</a:t>
            </a:r>
            <a:r>
              <a:rPr lang="zh-CN" altLang="en-US">
                <a:solidFill>
                  <a:srgbClr val="FF3300"/>
                </a:solidFill>
              </a:rPr>
              <a:t>创建型</a:t>
            </a:r>
            <a:r>
              <a:rPr lang="en-US" altLang="zh-CN">
                <a:solidFill>
                  <a:srgbClr val="FF3300"/>
                </a:solidFill>
              </a:rPr>
              <a:t>(Creational)</a:t>
            </a:r>
            <a:r>
              <a:rPr lang="zh-CN" altLang="en-US"/>
              <a:t>，</a:t>
            </a:r>
            <a:r>
              <a:rPr lang="zh-CN" altLang="en-US">
                <a:solidFill>
                  <a:srgbClr val="FF3300"/>
                </a:solidFill>
              </a:rPr>
              <a:t>结构型</a:t>
            </a:r>
            <a:r>
              <a:rPr lang="en-US" altLang="zh-CN">
                <a:solidFill>
                  <a:srgbClr val="FF3300"/>
                </a:solidFill>
              </a:rPr>
              <a:t>(Structural)</a:t>
            </a:r>
            <a:r>
              <a:rPr lang="zh-CN" altLang="en-US"/>
              <a:t>和</a:t>
            </a:r>
            <a:r>
              <a:rPr lang="zh-CN" altLang="en-US">
                <a:solidFill>
                  <a:srgbClr val="FF3300"/>
                </a:solidFill>
              </a:rPr>
              <a:t>行为型</a:t>
            </a:r>
            <a:r>
              <a:rPr lang="en-US" altLang="zh-CN">
                <a:solidFill>
                  <a:srgbClr val="FF3300"/>
                </a:solidFill>
              </a:rPr>
              <a:t>(Behavioral)</a:t>
            </a:r>
            <a:r>
              <a:rPr lang="zh-CN" altLang="en-US"/>
              <a:t>三类：</a:t>
            </a:r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zh-CN" altLang="en-US" sz="2400" b="1">
                <a:solidFill>
                  <a:srgbClr val="0070C0"/>
                </a:solidFill>
                <a:ea typeface="黑体" panose="02010609060101010101" pitchFamily="49" charset="-122"/>
              </a:rPr>
              <a:t> 创建型模式</a:t>
            </a:r>
            <a:r>
              <a:rPr lang="zh-CN" altLang="en-US" sz="2400">
                <a:ea typeface="黑体" panose="02010609060101010101" pitchFamily="49" charset="-122"/>
              </a:rPr>
              <a:t>主要用于</a:t>
            </a:r>
            <a:r>
              <a:rPr lang="zh-CN" altLang="en-US" sz="2400">
                <a:solidFill>
                  <a:srgbClr val="FF3300"/>
                </a:solidFill>
                <a:ea typeface="黑体" panose="02010609060101010101" pitchFamily="49" charset="-122"/>
              </a:rPr>
              <a:t>创建对象</a:t>
            </a:r>
            <a:endParaRPr lang="zh-CN" altLang="en-US" sz="2400">
              <a:ea typeface="黑体" panose="02010609060101010101" pitchFamily="49" charset="-122"/>
            </a:endParaRPr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zh-CN" altLang="en-US" sz="2400" b="1">
                <a:solidFill>
                  <a:srgbClr val="0070C0"/>
                </a:solidFill>
                <a:ea typeface="黑体" panose="02010609060101010101" pitchFamily="49" charset="-122"/>
              </a:rPr>
              <a:t> 结构型模式</a:t>
            </a:r>
            <a:r>
              <a:rPr lang="zh-CN" altLang="en-US" sz="2400">
                <a:ea typeface="黑体" panose="02010609060101010101" pitchFamily="49" charset="-122"/>
              </a:rPr>
              <a:t>主要用于</a:t>
            </a:r>
            <a:r>
              <a:rPr lang="zh-CN" altLang="en-US" sz="2400">
                <a:solidFill>
                  <a:srgbClr val="FF3300"/>
                </a:solidFill>
                <a:ea typeface="黑体" panose="02010609060101010101" pitchFamily="49" charset="-122"/>
              </a:rPr>
              <a:t>处理类或对象的组合</a:t>
            </a:r>
            <a:endParaRPr lang="zh-CN" altLang="en-US" sz="2400">
              <a:ea typeface="黑体" panose="02010609060101010101" pitchFamily="49" charset="-122"/>
            </a:endParaRPr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zh-CN" altLang="en-US" sz="2400" b="1">
                <a:solidFill>
                  <a:srgbClr val="0070C0"/>
                </a:solidFill>
                <a:ea typeface="黑体" panose="02010609060101010101" pitchFamily="49" charset="-122"/>
              </a:rPr>
              <a:t> 行为型模式</a:t>
            </a:r>
            <a:r>
              <a:rPr lang="zh-CN" altLang="en-US" sz="2400">
                <a:ea typeface="黑体" panose="02010609060101010101" pitchFamily="49" charset="-122"/>
              </a:rPr>
              <a:t>主要用于</a:t>
            </a:r>
            <a:r>
              <a:rPr lang="zh-CN" altLang="en-US" sz="2400">
                <a:solidFill>
                  <a:srgbClr val="FF3300"/>
                </a:solidFill>
                <a:ea typeface="黑体" panose="02010609060101010101" pitchFamily="49" charset="-122"/>
              </a:rPr>
              <a:t>描述类或对象如何交互和怎样分配职责</a:t>
            </a:r>
            <a:endParaRPr lang="zh-CN" altLang="en-US" sz="240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506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5486400" cy="685800"/>
          </a:xfrm>
        </p:spPr>
        <p:txBody>
          <a:bodyPr/>
          <a:lstStyle/>
          <a:p>
            <a:pPr eaLnBrk="1" hangingPunct="1"/>
            <a:r>
              <a:rPr lang="zh-CN" altLang="en-US"/>
              <a:t>设计模式的定义与分类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设计模式的分类</a:t>
            </a:r>
          </a:p>
          <a:p>
            <a:pPr lvl="1" eaLnBrk="1" hangingPunct="1"/>
            <a:r>
              <a:rPr lang="zh-CN" altLang="en-US"/>
              <a:t>根据</a:t>
            </a:r>
            <a:r>
              <a:rPr lang="zh-CN" altLang="en-US">
                <a:solidFill>
                  <a:srgbClr val="FF3300"/>
                </a:solidFill>
              </a:rPr>
              <a:t>范围</a:t>
            </a:r>
            <a:r>
              <a:rPr lang="zh-CN" altLang="en-US"/>
              <a:t>，即模式主要是</a:t>
            </a:r>
            <a:r>
              <a:rPr lang="zh-CN" altLang="en-US">
                <a:solidFill>
                  <a:srgbClr val="FF3300"/>
                </a:solidFill>
              </a:rPr>
              <a:t>处理类之间的关系</a:t>
            </a:r>
            <a:r>
              <a:rPr lang="zh-CN" altLang="en-US"/>
              <a:t>还是</a:t>
            </a:r>
            <a:r>
              <a:rPr lang="zh-CN" altLang="en-US">
                <a:solidFill>
                  <a:srgbClr val="FF3300"/>
                </a:solidFill>
              </a:rPr>
              <a:t>处理对象之间的关系</a:t>
            </a:r>
            <a:r>
              <a:rPr lang="zh-CN" altLang="en-US"/>
              <a:t>，可分为</a:t>
            </a:r>
            <a:r>
              <a:rPr lang="zh-CN" altLang="en-US">
                <a:solidFill>
                  <a:srgbClr val="FF3300"/>
                </a:solidFill>
              </a:rPr>
              <a:t>类模式</a:t>
            </a:r>
            <a:r>
              <a:rPr lang="zh-CN" altLang="en-US"/>
              <a:t>和</a:t>
            </a:r>
            <a:r>
              <a:rPr lang="zh-CN" altLang="en-US">
                <a:solidFill>
                  <a:srgbClr val="FF3300"/>
                </a:solidFill>
              </a:rPr>
              <a:t>对象模式</a:t>
            </a:r>
            <a:r>
              <a:rPr lang="zh-CN" altLang="en-US"/>
              <a:t>两种：</a:t>
            </a:r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zh-CN" altLang="en-US" sz="2400" b="1">
                <a:solidFill>
                  <a:srgbClr val="0070C0"/>
                </a:solidFill>
                <a:ea typeface="黑体" panose="02010609060101010101" pitchFamily="49" charset="-122"/>
              </a:rPr>
              <a:t>类模式</a:t>
            </a:r>
            <a:r>
              <a:rPr lang="zh-CN" altLang="en-US" sz="2400">
                <a:solidFill>
                  <a:srgbClr val="FF3300"/>
                </a:solidFill>
                <a:ea typeface="黑体" panose="02010609060101010101" pitchFamily="49" charset="-122"/>
              </a:rPr>
              <a:t>处理类和子类之间的关系</a:t>
            </a:r>
            <a:r>
              <a:rPr lang="zh-CN" altLang="en-US" sz="2400">
                <a:ea typeface="黑体" panose="02010609060101010101" pitchFamily="49" charset="-122"/>
              </a:rPr>
              <a:t>，这些关系通过继承建立，在编译时刻就被确定下来，是一种</a:t>
            </a:r>
            <a:r>
              <a:rPr lang="zh-CN" altLang="en-US" sz="2400">
                <a:solidFill>
                  <a:srgbClr val="FF3300"/>
                </a:solidFill>
                <a:ea typeface="黑体" panose="02010609060101010101" pitchFamily="49" charset="-122"/>
              </a:rPr>
              <a:t>静态</a:t>
            </a:r>
            <a:r>
              <a:rPr lang="zh-CN" altLang="en-US" sz="2400">
                <a:ea typeface="黑体" panose="02010609060101010101" pitchFamily="49" charset="-122"/>
              </a:rPr>
              <a:t>关系</a:t>
            </a:r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zh-CN" altLang="en-US" sz="2400" b="1">
                <a:solidFill>
                  <a:srgbClr val="0070C0"/>
                </a:solidFill>
                <a:ea typeface="黑体" panose="02010609060101010101" pitchFamily="49" charset="-122"/>
              </a:rPr>
              <a:t>对象模式</a:t>
            </a:r>
            <a:r>
              <a:rPr lang="zh-CN" altLang="en-US" sz="2400">
                <a:solidFill>
                  <a:srgbClr val="FF3300"/>
                </a:solidFill>
                <a:ea typeface="黑体" panose="02010609060101010101" pitchFamily="49" charset="-122"/>
              </a:rPr>
              <a:t>处理对象间的关系</a:t>
            </a:r>
            <a:r>
              <a:rPr lang="zh-CN" altLang="en-US" sz="2400">
                <a:ea typeface="黑体" panose="02010609060101010101" pitchFamily="49" charset="-122"/>
              </a:rPr>
              <a:t>，这些关系在运行时变化，更具</a:t>
            </a:r>
            <a:r>
              <a:rPr lang="zh-CN" altLang="en-US" sz="2400">
                <a:solidFill>
                  <a:srgbClr val="FF3300"/>
                </a:solidFill>
                <a:ea typeface="黑体" panose="02010609060101010101" pitchFamily="49" charset="-122"/>
              </a:rPr>
              <a:t>动态</a:t>
            </a:r>
            <a:r>
              <a:rPr lang="zh-CN" altLang="en-US" sz="2400">
                <a:ea typeface="黑体" panose="02010609060101010101" pitchFamily="49" charset="-122"/>
              </a:rPr>
              <a:t>性</a:t>
            </a:r>
          </a:p>
        </p:txBody>
      </p:sp>
    </p:spTree>
    <p:extLst>
      <p:ext uri="{BB962C8B-B14F-4D97-AF65-F5344CB8AC3E}">
        <p14:creationId xmlns:p14="http://schemas.microsoft.com/office/powerpoint/2010/main" val="53493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GoF</a:t>
            </a:r>
            <a:r>
              <a:rPr lang="zh-CN" altLang="en-US"/>
              <a:t>设计模式简介 </a:t>
            </a:r>
          </a:p>
        </p:txBody>
      </p:sp>
      <p:graphicFrame>
        <p:nvGraphicFramePr>
          <p:cNvPr id="174163" name="Group 83"/>
          <p:cNvGraphicFramePr>
            <a:graphicFrameLocks noGrp="1"/>
          </p:cNvGraphicFramePr>
          <p:nvPr>
            <p:ph idx="1"/>
          </p:nvPr>
        </p:nvGraphicFramePr>
        <p:xfrm>
          <a:off x="685800" y="1752600"/>
          <a:ext cx="7924800" cy="40894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91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范围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\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目的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创建型模式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结构型模式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行为型模式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40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类模式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工厂方法模式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2C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（类）适配器模式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解释器模式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模板方法模式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0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对象模式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抽象工厂模式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建造者模式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原型模式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单例模式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2C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（对象）适配器模式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桥接模式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组合模式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装饰模式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外观模式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享元模式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代理模式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职责链模式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命令模式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迭代器模式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中介者模式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备忘录模式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观察者模式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状态模式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策略模式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访问者模式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298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GoF</a:t>
            </a:r>
            <a:r>
              <a:rPr lang="zh-CN" altLang="en-US"/>
              <a:t>设计模式简介 </a:t>
            </a:r>
          </a:p>
        </p:txBody>
      </p:sp>
      <p:sp>
        <p:nvSpPr>
          <p:cNvPr id="34819" name="Rectangle 27"/>
          <p:cNvSpPr>
            <a:spLocks noChangeArrowheads="1"/>
          </p:cNvSpPr>
          <p:nvPr/>
        </p:nvSpPr>
        <p:spPr bwMode="auto">
          <a:xfrm>
            <a:off x="381000" y="1752600"/>
            <a:ext cx="838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/>
              <a:t>创建型模式</a:t>
            </a:r>
          </a:p>
          <a:p>
            <a:pPr lvl="1" eaLnBrk="1" hangingPunct="1"/>
            <a:r>
              <a:rPr lang="zh-CN" altLang="en-US"/>
              <a:t>抽象工厂模式</a:t>
            </a:r>
            <a:r>
              <a:rPr lang="en-US" altLang="zh-CN"/>
              <a:t>(Abstract Factory)</a:t>
            </a:r>
            <a:r>
              <a:rPr lang="en-US" altLang="zh-CN">
                <a:solidFill>
                  <a:srgbClr val="FF3300"/>
                </a:solidFill>
              </a:rPr>
              <a:t> </a:t>
            </a:r>
            <a:r>
              <a:rPr lang="zh-CN" altLang="en-US" b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★★★★★</a:t>
            </a:r>
            <a:endParaRPr lang="en-US" altLang="zh-CN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/>
              <a:t>建造者模式</a:t>
            </a:r>
            <a:r>
              <a:rPr lang="en-US" altLang="zh-CN"/>
              <a:t>(Builder)</a:t>
            </a:r>
            <a:r>
              <a:rPr lang="en-US" altLang="zh-CN">
                <a:solidFill>
                  <a:srgbClr val="FF3300"/>
                </a:solidFill>
              </a:rPr>
              <a:t> </a:t>
            </a:r>
            <a:r>
              <a:rPr lang="zh-CN" altLang="en-US" b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★★☆☆☆</a:t>
            </a:r>
            <a:endParaRPr lang="en-US" altLang="zh-CN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/>
              <a:t>工厂方法模式</a:t>
            </a:r>
            <a:r>
              <a:rPr lang="en-US" altLang="zh-CN"/>
              <a:t>(Factory Method) </a:t>
            </a:r>
            <a:r>
              <a:rPr lang="zh-CN" altLang="en-US" b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★★★★★</a:t>
            </a:r>
            <a:endParaRPr lang="en-US" altLang="zh-CN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/>
              <a:t>原型模式</a:t>
            </a:r>
            <a:r>
              <a:rPr lang="en-US" altLang="zh-CN"/>
              <a:t>(Prototype)</a:t>
            </a:r>
            <a:r>
              <a:rPr lang="en-US" altLang="zh-CN">
                <a:solidFill>
                  <a:srgbClr val="FF3300"/>
                </a:solidFill>
              </a:rPr>
              <a:t> </a:t>
            </a:r>
            <a:r>
              <a:rPr lang="zh-CN" altLang="en-US" b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★★★☆☆</a:t>
            </a:r>
            <a:endParaRPr lang="en-US" altLang="zh-CN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/>
              <a:t>单例模式</a:t>
            </a:r>
            <a:r>
              <a:rPr lang="en-US" altLang="zh-CN"/>
              <a:t>(Singleton) </a:t>
            </a:r>
            <a:r>
              <a:rPr lang="zh-CN" altLang="en-US" b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★★★★☆</a:t>
            </a:r>
            <a:r>
              <a:rPr lang="en-US" altLang="zh-CN">
                <a:solidFill>
                  <a:srgbClr val="FF3300"/>
                </a:solidFill>
              </a:rPr>
              <a:t>  </a:t>
            </a:r>
          </a:p>
          <a:p>
            <a:pPr lvl="1"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1681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GoF</a:t>
            </a:r>
            <a:r>
              <a:rPr lang="zh-CN" altLang="en-US"/>
              <a:t>设计模式简介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81000" y="1752600"/>
            <a:ext cx="8382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/>
              <a:t>结构型模式</a:t>
            </a:r>
          </a:p>
          <a:p>
            <a:pPr lvl="1" eaLnBrk="1" hangingPunct="1"/>
            <a:r>
              <a:rPr lang="zh-CN" altLang="zh-CN"/>
              <a:t>适配器模式(Adapter)</a:t>
            </a:r>
            <a:r>
              <a:rPr lang="en-US" altLang="zh-CN"/>
              <a:t> </a:t>
            </a:r>
            <a:r>
              <a:rPr lang="zh-CN" altLang="en-US" b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★★★★☆</a:t>
            </a:r>
            <a:endParaRPr lang="zh-CN" altLang="zh-CN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zh-CN"/>
              <a:t>桥接模式(Bridge)</a:t>
            </a:r>
            <a:r>
              <a:rPr lang="en-US" altLang="zh-CN">
                <a:solidFill>
                  <a:srgbClr val="FF3300"/>
                </a:solidFill>
              </a:rPr>
              <a:t> </a:t>
            </a:r>
            <a:r>
              <a:rPr lang="zh-CN" altLang="en-US" b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★★★☆☆</a:t>
            </a:r>
            <a:endParaRPr lang="zh-CN" altLang="zh-CN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zh-CN"/>
              <a:t>组合模式(Composite)</a:t>
            </a:r>
            <a:r>
              <a:rPr lang="en-US" altLang="zh-CN"/>
              <a:t> </a:t>
            </a:r>
            <a:r>
              <a:rPr lang="zh-CN" altLang="en-US" b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★★★★☆</a:t>
            </a:r>
            <a:endParaRPr lang="zh-CN" altLang="zh-CN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zh-CN"/>
              <a:t>装饰模式(Decorator)</a:t>
            </a:r>
            <a:r>
              <a:rPr lang="en-US" altLang="zh-CN"/>
              <a:t> </a:t>
            </a:r>
            <a:r>
              <a:rPr lang="zh-CN" altLang="en-US" b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★★★☆☆</a:t>
            </a:r>
            <a:endParaRPr lang="zh-CN" altLang="zh-CN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zh-CN"/>
              <a:t>外观模式(Facade)</a:t>
            </a:r>
            <a:r>
              <a:rPr lang="en-US" altLang="zh-CN"/>
              <a:t> </a:t>
            </a:r>
            <a:r>
              <a:rPr lang="zh-CN" altLang="en-US" b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★★★★★</a:t>
            </a:r>
            <a:endParaRPr lang="zh-CN" altLang="zh-CN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zh-CN"/>
              <a:t>享元模式(Flyweight)</a:t>
            </a:r>
            <a:r>
              <a:rPr lang="en-US" altLang="zh-CN">
                <a:solidFill>
                  <a:srgbClr val="FF3300"/>
                </a:solidFill>
              </a:rPr>
              <a:t> </a:t>
            </a:r>
            <a:r>
              <a:rPr lang="zh-CN" altLang="en-US" b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★☆☆☆☆</a:t>
            </a:r>
            <a:endParaRPr lang="zh-CN" altLang="zh-CN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zh-CN"/>
              <a:t>代理模式(Proxy)</a:t>
            </a:r>
            <a:r>
              <a:rPr lang="en-US" altLang="zh-CN"/>
              <a:t> </a:t>
            </a:r>
            <a:r>
              <a:rPr lang="zh-CN" altLang="en-US" b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★★★★☆</a:t>
            </a:r>
            <a:endParaRPr lang="en-US" altLang="zh-CN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679234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ahoma"/>
        <a:ea typeface="隶书"/>
        <a:cs typeface=""/>
      </a:majorFont>
      <a:minorFont>
        <a:latin typeface="Tahoma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1881</TotalTime>
  <Words>862</Words>
  <Application>Microsoft Office PowerPoint</Application>
  <PresentationFormat>全屏显示(4:3)</PresentationFormat>
  <Paragraphs>105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</vt:lpstr>
      <vt:lpstr>Calibri</vt:lpstr>
      <vt:lpstr>Tahoma</vt:lpstr>
      <vt:lpstr>Times New Roman</vt:lpstr>
      <vt:lpstr>Wingdings</vt:lpstr>
      <vt:lpstr>默认设计模板</vt:lpstr>
      <vt:lpstr>设计模式的诞生与发展</vt:lpstr>
      <vt:lpstr>设计模式的定义与分类 </vt:lpstr>
      <vt:lpstr>设计模式的定义与分类 </vt:lpstr>
      <vt:lpstr>设计模式的定义与分类</vt:lpstr>
      <vt:lpstr>设计模式的定义与分类</vt:lpstr>
      <vt:lpstr>设计模式的定义与分类</vt:lpstr>
      <vt:lpstr>GoF设计模式简介 </vt:lpstr>
      <vt:lpstr>GoF设计模式简介 </vt:lpstr>
      <vt:lpstr>GoF设计模式简介 </vt:lpstr>
      <vt:lpstr>GoF设计模式简介 </vt:lpstr>
      <vt:lpstr>设计模式的优点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Sunny</dc:creator>
  <cp:lastModifiedBy>姜 立浩</cp:lastModifiedBy>
  <cp:revision>749</cp:revision>
  <cp:lastPrinted>1601-01-01T00:00:00Z</cp:lastPrinted>
  <dcterms:created xsi:type="dcterms:W3CDTF">1601-01-01T00:00:00Z</dcterms:created>
  <dcterms:modified xsi:type="dcterms:W3CDTF">2021-11-25T07:59:14Z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