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80" r:id="rId1"/>
  </p:sldMasterIdLst>
  <p:notesMasterIdLst>
    <p:notesMasterId r:id="rId24"/>
  </p:notesMasterIdLst>
  <p:sldIdLst>
    <p:sldId id="273" r:id="rId2"/>
    <p:sldId id="325" r:id="rId3"/>
    <p:sldId id="259" r:id="rId4"/>
    <p:sldId id="298" r:id="rId5"/>
    <p:sldId id="299" r:id="rId6"/>
    <p:sldId id="314" r:id="rId7"/>
    <p:sldId id="300" r:id="rId8"/>
    <p:sldId id="260" r:id="rId9"/>
    <p:sldId id="301" r:id="rId10"/>
    <p:sldId id="261" r:id="rId11"/>
    <p:sldId id="302" r:id="rId12"/>
    <p:sldId id="275" r:id="rId13"/>
    <p:sldId id="316" r:id="rId14"/>
    <p:sldId id="317" r:id="rId15"/>
    <p:sldId id="318" r:id="rId16"/>
    <p:sldId id="319" r:id="rId17"/>
    <p:sldId id="320" r:id="rId18"/>
    <p:sldId id="321" r:id="rId19"/>
    <p:sldId id="322" r:id="rId20"/>
    <p:sldId id="323" r:id="rId21"/>
    <p:sldId id="324" r:id="rId22"/>
    <p:sldId id="315" r:id="rId23"/>
  </p:sldIdLst>
  <p:sldSz cx="9144000" cy="6859588"/>
  <p:notesSz cx="9144000" cy="6858000"/>
  <p:embeddedFontLst>
    <p:embeddedFont>
      <p:font typeface="Cambria" pitchFamily="18" charset="0"/>
      <p:regular r:id="rId25"/>
      <p:bold r:id="rId26"/>
      <p:italic r:id="rId27"/>
      <p:boldItalic r:id="rId28"/>
    </p:embeddedFont>
    <p:embeddedFont>
      <p:font typeface="Lucida Sans" pitchFamily="34" charset="0"/>
      <p:regular r:id="rId29"/>
      <p:bold r:id="rId30"/>
      <p:italic r:id="rId31"/>
      <p:boldItalic r:id="rId32"/>
    </p:embeddedFont>
    <p:embeddedFont>
      <p:font typeface="Book Antiqua" pitchFamily="18" charset="0"/>
      <p:regular r:id="rId33"/>
      <p:bold r:id="rId34"/>
      <p:italic r:id="rId35"/>
      <p:boldItalic r:id="rId36"/>
    </p:embeddedFont>
    <p:embeddedFont>
      <p:font typeface="Wingdings 2" pitchFamily="18" charset="2"/>
      <p:regular r:id="rId37"/>
    </p:embeddedFont>
    <p:embeddedFont>
      <p:font typeface="Calibri" pitchFamily="34" charset="0"/>
      <p:regular r:id="rId38"/>
      <p:bold r:id="rId39"/>
      <p:italic r:id="rId40"/>
      <p:boldItalic r:id="rId41"/>
    </p:embeddedFont>
    <p:embeddedFont>
      <p:font typeface="Wingdings 3" pitchFamily="18" charset="2"/>
      <p:regular r:id="rId42"/>
    </p:embeddedFont>
    <p:embeddedFont>
      <p:font typeface="Roboto Slab"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1371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44" autoAdjust="0"/>
  </p:normalViewPr>
  <p:slideViewPr>
    <p:cSldViewPr>
      <p:cViewPr varScale="1">
        <p:scale>
          <a:sx n="83" d="100"/>
          <a:sy n="83" d="100"/>
        </p:scale>
        <p:origin x="-1426" y="-72"/>
      </p:cViewPr>
      <p:guideLst>
        <p:guide orient="horz" pos="2161"/>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23012057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9597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60133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37273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60343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37273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37273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60133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60133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60133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37273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3727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37273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37273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959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41583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62362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540240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03687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1717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119739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164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918"/>
            <a:ext cx="8229600" cy="1829223"/>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CB97365-EBCA-4027-87D5-99FC1D4DF0BB}" type="datetimeFigureOut">
              <a:rPr lang="en-US" smtClean="0"/>
              <a:pPr/>
              <a:t>3/16/2024</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
        <p:nvSpPr>
          <p:cNvPr id="9" name="Subtitle 8"/>
          <p:cNvSpPr>
            <a:spLocks noGrp="1"/>
          </p:cNvSpPr>
          <p:nvPr>
            <p:ph type="subTitle" idx="1"/>
          </p:nvPr>
        </p:nvSpPr>
        <p:spPr>
          <a:xfrm>
            <a:off x="1371600" y="3332469"/>
            <a:ext cx="6400800" cy="1753006"/>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02"/>
            <a:ext cx="2057400" cy="585288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702"/>
            <a:ext cx="6019800" cy="585288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2" y="410922"/>
            <a:ext cx="7571700" cy="937017"/>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600572"/>
            <a:ext cx="3675300" cy="496875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600572"/>
            <a:ext cx="3675300" cy="496875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6334603"/>
            <a:ext cx="548700" cy="524921"/>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741"/>
            <a:ext cx="7086600" cy="1829223"/>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8366"/>
            <a:ext cx="7086600" cy="151006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3/16/2024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8161"/>
            <a:ext cx="762000" cy="36521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571"/>
            <a:ext cx="4038600" cy="4527011"/>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571"/>
            <a:ext cx="4038600" cy="4527011"/>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3/16/2024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113"/>
            <a:ext cx="8229600" cy="1143265"/>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468"/>
            <a:ext cx="4040188" cy="751061"/>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535468"/>
            <a:ext cx="4041775" cy="751061"/>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747"/>
            <a:ext cx="4040188" cy="3764835"/>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362747"/>
            <a:ext cx="4041775" cy="3764835"/>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3/16/2024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3/16/2024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3/16/2024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113"/>
            <a:ext cx="3008313" cy="1162319"/>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524353"/>
            <a:ext cx="3008313" cy="4603229"/>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114"/>
            <a:ext cx="5111750" cy="5854468"/>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3/16/2024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741"/>
            <a:ext cx="5486400" cy="522409"/>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2399"/>
            <a:ext cx="5486400" cy="3963318"/>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7057"/>
            <a:ext cx="5486400" cy="530475"/>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3/16/2024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701"/>
            <a:ext cx="8229600" cy="1143265"/>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571"/>
            <a:ext cx="8229600" cy="471025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8161"/>
            <a:ext cx="2133600" cy="365210"/>
          </a:xfrm>
          <a:prstGeom prst="rect">
            <a:avLst/>
          </a:prstGeom>
        </p:spPr>
        <p:txBody>
          <a:bodyPr vert="horz" anchor="b"/>
          <a:lstStyle>
            <a:lvl1pPr algn="l" eaLnBrk="1" latinLnBrk="0" hangingPunct="1">
              <a:defRPr kumimoji="0" sz="1200">
                <a:solidFill>
                  <a:schemeClr val="tx1">
                    <a:shade val="50000"/>
                  </a:schemeClr>
                </a:solidFill>
              </a:defRPr>
            </a:lvl1pPr>
          </a:lstStyle>
          <a:p>
            <a:fld id="{7CB97365-EBCA-4027-87D5-99FC1D4DF0BB}" type="datetimeFigureOut">
              <a:rPr lang="en-US" smtClean="0"/>
              <a:pPr/>
              <a:t>3/16/2024</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8161"/>
            <a:ext cx="2895600" cy="365210"/>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8161"/>
            <a:ext cx="762000" cy="365210"/>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latin typeface="Roboto Slab"/>
              <a:ea typeface="Roboto Slab"/>
              <a:cs typeface="Roboto Slab"/>
              <a:sym typeface="Roboto Slab"/>
            </a:endParaRPr>
          </a:p>
        </p:txBody>
      </p:sp>
    </p:spTree>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Lst>
  <p:transition>
    <p:fade thruBlk="1"/>
  </p:transition>
  <p:timing>
    <p:tnLst>
      <p:par>
        <p:cTn id="1" dur="indefinite" restart="never" nodeType="tmRoot"/>
      </p:par>
    </p:tnLst>
  </p:timing>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0" y="457994"/>
            <a:ext cx="9144000" cy="1447800"/>
          </a:xfrm>
          <a:prstGeom prst="rect">
            <a:avLst/>
          </a:prstGeom>
        </p:spPr>
        <p:txBody>
          <a:bodyPr spcFirstLastPara="1" wrap="square" lIns="91425" tIns="91425" rIns="91425" bIns="91425" anchor="b" anchorCtr="0">
            <a:noAutofit/>
          </a:bodyPr>
          <a:lstStyle/>
          <a:p>
            <a:pPr algn="ctr"/>
            <a:r>
              <a:rPr lang="en-US" sz="3200" b="1" dirty="0">
                <a:solidFill>
                  <a:srgbClr val="FF0000"/>
                </a:solidFill>
                <a:latin typeface="Cambria" pitchFamily="18" charset="0"/>
              </a:rPr>
              <a:t>An Automatic Detection of Breast Cancer Diagnosis </a:t>
            </a:r>
            <a:r>
              <a:rPr lang="en-US" sz="3200" b="1" dirty="0">
                <a:latin typeface="Cambria" pitchFamily="18" charset="0"/>
              </a:rPr>
              <a:t>and Prognosis Based on Machine Learning Using Ensemble of Classifiers</a:t>
            </a:r>
          </a:p>
        </p:txBody>
      </p:sp>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pic>
        <p:nvPicPr>
          <p:cNvPr id="4" name="Picture 3">
            <a:extLst>
              <a:ext uri="{FF2B5EF4-FFF2-40B4-BE49-F238E27FC236}">
                <a16:creationId xmlns:a16="http://schemas.microsoft.com/office/drawing/2014/main" xmlns="" id="{7D5B8553-119A-B228-6FA2-C07A5E456CCE}"/>
              </a:ext>
            </a:extLst>
          </p:cNvPr>
          <p:cNvPicPr>
            <a:picLocks noChangeAspect="1" noChangeArrowheads="1"/>
          </p:cNvPicPr>
          <p:nvPr/>
        </p:nvPicPr>
        <p:blipFill>
          <a:blip r:embed="rId3" cstate="print"/>
          <a:srcRect/>
          <a:stretch>
            <a:fillRect/>
          </a:stretch>
        </p:blipFill>
        <p:spPr bwMode="auto">
          <a:xfrm>
            <a:off x="228600" y="2058194"/>
            <a:ext cx="1718581" cy="1803656"/>
          </a:xfrm>
          <a:prstGeom prst="rect">
            <a:avLst/>
          </a:prstGeom>
          <a:noFill/>
          <a:ln w="9525">
            <a:noFill/>
            <a:miter lim="800000"/>
            <a:headEnd/>
            <a:tailEnd/>
          </a:ln>
          <a:effectLst/>
        </p:spPr>
      </p:pic>
      <p:sp>
        <p:nvSpPr>
          <p:cNvPr id="6" name="Rectangle 5"/>
          <p:cNvSpPr/>
          <p:nvPr/>
        </p:nvSpPr>
        <p:spPr>
          <a:xfrm>
            <a:off x="1828800" y="2515394"/>
            <a:ext cx="7162800" cy="923330"/>
          </a:xfrm>
          <a:prstGeom prst="rect">
            <a:avLst/>
          </a:prstGeom>
        </p:spPr>
        <p:txBody>
          <a:bodyPr wrap="square">
            <a:spAutoFit/>
          </a:bodyPr>
          <a:lstStyle/>
          <a:p>
            <a:pPr algn="ctr"/>
            <a:r>
              <a:rPr lang="en-US" sz="1800" dirty="0" smtClean="0">
                <a:solidFill>
                  <a:srgbClr val="FF0000"/>
                </a:solidFill>
                <a:latin typeface="Times New Roman"/>
                <a:cs typeface="Times New Roman"/>
              </a:rPr>
              <a:t>SRINIVASA INSTITUTE OF ENGINEERING AND TECHNOLOGY (A) </a:t>
            </a:r>
            <a:r>
              <a:rPr lang="en-US" sz="1800" b="1" dirty="0" smtClean="0">
                <a:solidFill>
                  <a:srgbClr val="FF0000"/>
                </a:solidFill>
                <a:latin typeface="Times New Roman"/>
                <a:cs typeface="Times New Roman"/>
              </a:rPr>
              <a:t> </a:t>
            </a:r>
          </a:p>
          <a:p>
            <a:pPr algn="ctr"/>
            <a:r>
              <a:rPr lang="en-US" sz="1800" dirty="0" smtClean="0">
                <a:latin typeface="Times New Roman" pitchFamily="18" charset="0"/>
                <a:cs typeface="Times New Roman" pitchFamily="18" charset="0"/>
              </a:rPr>
              <a:t>DEPARTMENT OF</a:t>
            </a:r>
          </a:p>
          <a:p>
            <a:pPr algn="ctr"/>
            <a:r>
              <a:rPr lang="en-US" sz="1800" dirty="0" smtClean="0">
                <a:latin typeface="Times New Roman" pitchFamily="18" charset="0"/>
                <a:cs typeface="Times New Roman" pitchFamily="18" charset="0"/>
              </a:rPr>
              <a:t>COMPUTER SCIENCE AND ENGINEERING</a:t>
            </a:r>
            <a:endParaRPr lang="en-US" sz="1800" dirty="0">
              <a:latin typeface="Times New Roman" pitchFamily="18" charset="0"/>
              <a:cs typeface="Times New Roman" pitchFamily="18" charset="0"/>
            </a:endParaRPr>
          </a:p>
        </p:txBody>
      </p:sp>
      <p:sp>
        <p:nvSpPr>
          <p:cNvPr id="7" name="Rectangle 6"/>
          <p:cNvSpPr/>
          <p:nvPr/>
        </p:nvSpPr>
        <p:spPr>
          <a:xfrm>
            <a:off x="4876800" y="4267994"/>
            <a:ext cx="3886200" cy="1508105"/>
          </a:xfrm>
          <a:prstGeom prst="rect">
            <a:avLst/>
          </a:prstGeom>
        </p:spPr>
        <p:txBody>
          <a:bodyPr wrap="square">
            <a:spAutoFit/>
          </a:bodyPr>
          <a:lstStyle/>
          <a:p>
            <a:r>
              <a:rPr lang="en-US" sz="2000" b="1" dirty="0" smtClean="0">
                <a:solidFill>
                  <a:schemeClr val="bg1"/>
                </a:solidFill>
                <a:latin typeface="Times New Roman" panose="02020603050405020304" pitchFamily="18" charset="0"/>
                <a:cs typeface="Times New Roman" panose="02020603050405020304" pitchFamily="18" charset="0"/>
              </a:rPr>
              <a:t>Submitted by: </a:t>
            </a:r>
          </a:p>
          <a:p>
            <a:r>
              <a:rPr lang="en-US" sz="1800" dirty="0" err="1" smtClean="0">
                <a:solidFill>
                  <a:srgbClr val="FF0000"/>
                </a:solidFill>
                <a:latin typeface="Times New Roman" panose="02020603050405020304" pitchFamily="18" charset="0"/>
                <a:cs typeface="Times New Roman" panose="02020603050405020304" pitchFamily="18" charset="0"/>
              </a:rPr>
              <a:t>Sk.Lehimsha</a:t>
            </a:r>
            <a:r>
              <a:rPr lang="en-US" sz="1800" dirty="0" smtClean="0">
                <a:solidFill>
                  <a:srgbClr val="FF0000"/>
                </a:solidFill>
                <a:latin typeface="Times New Roman" panose="02020603050405020304" pitchFamily="18" charset="0"/>
                <a:cs typeface="Times New Roman" panose="02020603050405020304" pitchFamily="18" charset="0"/>
              </a:rPr>
              <a:t>(206N1A0553)</a:t>
            </a:r>
          </a:p>
          <a:p>
            <a:r>
              <a:rPr lang="en-US" sz="1800" dirty="0" err="1" smtClean="0">
                <a:solidFill>
                  <a:srgbClr val="FF0000"/>
                </a:solidFill>
                <a:latin typeface="Times New Roman" panose="02020603050405020304" pitchFamily="18" charset="0"/>
                <a:cs typeface="Times New Roman" panose="02020603050405020304" pitchFamily="18" charset="0"/>
              </a:rPr>
              <a:t>T.Sunitha</a:t>
            </a:r>
            <a:r>
              <a:rPr lang="en-US" sz="1800" dirty="0" smtClean="0">
                <a:solidFill>
                  <a:srgbClr val="FF0000"/>
                </a:solidFill>
                <a:latin typeface="Times New Roman" panose="02020603050405020304" pitchFamily="18" charset="0"/>
                <a:cs typeface="Times New Roman" panose="02020603050405020304" pitchFamily="18" charset="0"/>
              </a:rPr>
              <a:t>(206N1A0555)</a:t>
            </a:r>
          </a:p>
          <a:p>
            <a:r>
              <a:rPr lang="en-US" sz="1800" dirty="0" smtClean="0">
                <a:solidFill>
                  <a:srgbClr val="FF0000"/>
                </a:solidFill>
                <a:latin typeface="Times New Roman" panose="02020603050405020304" pitchFamily="18" charset="0"/>
                <a:cs typeface="Times New Roman" panose="02020603050405020304" pitchFamily="18" charset="0"/>
              </a:rPr>
              <a:t> </a:t>
            </a:r>
            <a:r>
              <a:rPr lang="en-US" sz="1800" dirty="0" err="1" smtClean="0">
                <a:solidFill>
                  <a:srgbClr val="FF0000"/>
                </a:solidFill>
                <a:latin typeface="Times New Roman" panose="02020603050405020304" pitchFamily="18" charset="0"/>
                <a:cs typeface="Times New Roman" panose="02020603050405020304" pitchFamily="18" charset="0"/>
              </a:rPr>
              <a:t>P.Suchitra</a:t>
            </a:r>
            <a:r>
              <a:rPr lang="en-US" sz="1800" dirty="0" smtClean="0">
                <a:solidFill>
                  <a:srgbClr val="FF0000"/>
                </a:solidFill>
                <a:latin typeface="Times New Roman" panose="02020603050405020304" pitchFamily="18" charset="0"/>
                <a:cs typeface="Times New Roman" panose="02020603050405020304" pitchFamily="18" charset="0"/>
              </a:rPr>
              <a:t>(206N1A0544)</a:t>
            </a:r>
          </a:p>
          <a:p>
            <a:r>
              <a:rPr lang="en-US" sz="1800" dirty="0" err="1" smtClean="0">
                <a:solidFill>
                  <a:srgbClr val="FF0000"/>
                </a:solidFill>
                <a:latin typeface="Times New Roman" panose="02020603050405020304" pitchFamily="18" charset="0"/>
                <a:cs typeface="Times New Roman" panose="02020603050405020304" pitchFamily="18" charset="0"/>
              </a:rPr>
              <a:t>CH.Satya</a:t>
            </a:r>
            <a:r>
              <a:rPr lang="en-US" sz="1800" dirty="0" smtClean="0">
                <a:solidFill>
                  <a:srgbClr val="FF0000"/>
                </a:solidFill>
                <a:latin typeface="Times New Roman" panose="02020603050405020304" pitchFamily="18" charset="0"/>
                <a:cs typeface="Times New Roman" panose="02020603050405020304" pitchFamily="18" charset="0"/>
              </a:rPr>
              <a:t> Surya </a:t>
            </a:r>
            <a:r>
              <a:rPr lang="en-US" sz="1800" dirty="0" err="1" smtClean="0">
                <a:solidFill>
                  <a:srgbClr val="FF0000"/>
                </a:solidFill>
                <a:latin typeface="Times New Roman" panose="02020603050405020304" pitchFamily="18" charset="0"/>
                <a:cs typeface="Times New Roman" panose="02020603050405020304" pitchFamily="18" charset="0"/>
              </a:rPr>
              <a:t>Prakash</a:t>
            </a:r>
            <a:r>
              <a:rPr lang="en-US" sz="1800" dirty="0" smtClean="0">
                <a:solidFill>
                  <a:srgbClr val="FF0000"/>
                </a:solidFill>
                <a:latin typeface="Times New Roman" panose="02020603050405020304" pitchFamily="18" charset="0"/>
                <a:cs typeface="Times New Roman" panose="02020603050405020304" pitchFamily="18" charset="0"/>
              </a:rPr>
              <a:t>(206N1A0504)</a:t>
            </a:r>
            <a:endParaRPr lang="en-US" sz="1800" dirty="0">
              <a:solidFill>
                <a:srgbClr val="FF0000"/>
              </a:solidFill>
            </a:endParaRPr>
          </a:p>
        </p:txBody>
      </p:sp>
      <p:sp>
        <p:nvSpPr>
          <p:cNvPr id="8" name="Rectangle 7"/>
          <p:cNvSpPr/>
          <p:nvPr/>
        </p:nvSpPr>
        <p:spPr>
          <a:xfrm>
            <a:off x="228600" y="4420394"/>
            <a:ext cx="4724400" cy="1384995"/>
          </a:xfrm>
          <a:prstGeom prst="rect">
            <a:avLst/>
          </a:prstGeom>
        </p:spPr>
        <p:txBody>
          <a:bodyPr wrap="square">
            <a:spAutoFit/>
          </a:bodyPr>
          <a:lstStyle/>
          <a:p>
            <a:pPr algn="ctr">
              <a:lnSpc>
                <a:spcPct val="150000"/>
              </a:lnSpc>
            </a:pPr>
            <a:r>
              <a:rPr lang="en-IN" sz="2000" b="1" dirty="0" smtClean="0">
                <a:solidFill>
                  <a:schemeClr val="tx1"/>
                </a:solidFill>
                <a:latin typeface="Times New Roman" panose="02020603050405020304" pitchFamily="18" charset="0"/>
                <a:cs typeface="Times New Roman" panose="02020603050405020304" pitchFamily="18" charset="0"/>
              </a:rPr>
              <a:t> </a:t>
            </a:r>
            <a:r>
              <a:rPr lang="en-IN" sz="2000" b="1" dirty="0" smtClean="0">
                <a:solidFill>
                  <a:schemeClr val="bg1"/>
                </a:solidFill>
                <a:latin typeface="Times New Roman" panose="02020603050405020304" pitchFamily="18" charset="0"/>
                <a:cs typeface="Times New Roman" panose="02020603050405020304" pitchFamily="18" charset="0"/>
              </a:rPr>
              <a:t>Under the guidance of:</a:t>
            </a:r>
            <a:r>
              <a:rPr lang="en-IN" sz="2000" b="1" u="sng" dirty="0" smtClean="0">
                <a:solidFill>
                  <a:schemeClr val="bg1"/>
                </a:solidFill>
                <a:latin typeface="Times New Roman" panose="02020603050405020304" pitchFamily="18" charset="0"/>
                <a:cs typeface="Times New Roman" panose="02020603050405020304" pitchFamily="18" charset="0"/>
              </a:rPr>
              <a:t> </a:t>
            </a:r>
          </a:p>
          <a:p>
            <a:pPr algn="ctr">
              <a:lnSpc>
                <a:spcPct val="150000"/>
              </a:lnSpc>
            </a:pPr>
            <a:r>
              <a:rPr lang="en-US" sz="1800" dirty="0" err="1" smtClean="0">
                <a:solidFill>
                  <a:srgbClr val="FF0000"/>
                </a:solidFill>
                <a:latin typeface="Times New Roman" panose="02020603050405020304" pitchFamily="18" charset="0"/>
                <a:cs typeface="Times New Roman" panose="02020603050405020304" pitchFamily="18" charset="0"/>
                <a:sym typeface="+mn-ea"/>
              </a:rPr>
              <a:t>Mr.B.Arun</a:t>
            </a:r>
            <a:r>
              <a:rPr lang="en-US" sz="1800" dirty="0" smtClean="0">
                <a:solidFill>
                  <a:srgbClr val="FF0000"/>
                </a:solidFill>
                <a:latin typeface="Times New Roman" panose="02020603050405020304" pitchFamily="18" charset="0"/>
                <a:cs typeface="Times New Roman" panose="02020603050405020304" pitchFamily="18" charset="0"/>
                <a:sym typeface="+mn-ea"/>
              </a:rPr>
              <a:t> Kumar, </a:t>
            </a:r>
            <a:r>
              <a:rPr lang="en-US" sz="1800" dirty="0" err="1" smtClean="0">
                <a:solidFill>
                  <a:srgbClr val="FF0000"/>
                </a:solidFill>
                <a:latin typeface="Times New Roman" panose="02020603050405020304" pitchFamily="18" charset="0"/>
                <a:cs typeface="Times New Roman" panose="02020603050405020304" pitchFamily="18" charset="0"/>
                <a:sym typeface="+mn-ea"/>
              </a:rPr>
              <a:t>Mtech</a:t>
            </a:r>
            <a:r>
              <a:rPr lang="en-US" sz="1800" dirty="0" smtClean="0">
                <a:solidFill>
                  <a:srgbClr val="FF0000"/>
                </a:solidFill>
                <a:latin typeface="Times New Roman" panose="02020603050405020304" pitchFamily="18" charset="0"/>
                <a:cs typeface="Times New Roman" panose="02020603050405020304" pitchFamily="18" charset="0"/>
                <a:sym typeface="+mn-ea"/>
              </a:rPr>
              <a:t>,(</a:t>
            </a:r>
            <a:r>
              <a:rPr lang="en-US" sz="1800" dirty="0" err="1" smtClean="0">
                <a:solidFill>
                  <a:srgbClr val="FF0000"/>
                </a:solidFill>
                <a:latin typeface="Times New Roman" panose="02020603050405020304" pitchFamily="18" charset="0"/>
                <a:cs typeface="Times New Roman" panose="02020603050405020304" pitchFamily="18" charset="0"/>
                <a:sym typeface="+mn-ea"/>
              </a:rPr>
              <a:t>Ph.D</a:t>
            </a:r>
            <a:r>
              <a:rPr lang="en-US" sz="1800" dirty="0" smtClean="0">
                <a:solidFill>
                  <a:srgbClr val="FF0000"/>
                </a:solidFill>
                <a:latin typeface="Times New Roman" panose="02020603050405020304" pitchFamily="18" charset="0"/>
                <a:cs typeface="Times New Roman" panose="02020603050405020304" pitchFamily="18" charset="0"/>
                <a:sym typeface="+mn-ea"/>
              </a:rPr>
              <a:t>)</a:t>
            </a:r>
          </a:p>
          <a:p>
            <a:pPr algn="ctr">
              <a:lnSpc>
                <a:spcPct val="150000"/>
              </a:lnSpc>
            </a:pPr>
            <a:r>
              <a:rPr lang="en-IN" sz="1800" b="1" dirty="0" smtClean="0">
                <a:solidFill>
                  <a:schemeClr val="bg1"/>
                </a:solidFill>
                <a:latin typeface="Times New Roman" panose="02020603050405020304" pitchFamily="18" charset="0"/>
                <a:cs typeface="Times New Roman" panose="02020603050405020304" pitchFamily="18" charset="0"/>
              </a:rPr>
              <a:t>Associate Professor</a:t>
            </a:r>
            <a:endParaRPr lang="en-IN"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6" name="TextBox 5"/>
          <p:cNvSpPr txBox="1"/>
          <p:nvPr/>
        </p:nvSpPr>
        <p:spPr>
          <a:xfrm>
            <a:off x="381000" y="381795"/>
            <a:ext cx="2667000" cy="400110"/>
          </a:xfrm>
          <a:prstGeom prst="rect">
            <a:avLst/>
          </a:prstGeom>
          <a:noFill/>
        </p:spPr>
        <p:txBody>
          <a:bodyPr wrap="square" rtlCol="0">
            <a:spAutoFit/>
          </a:bodyPr>
          <a:lstStyle/>
          <a:p>
            <a:r>
              <a:rPr lang="en-US" sz="2000" b="1" dirty="0" smtClean="0">
                <a:latin typeface="Cambria" pitchFamily="18" charset="0"/>
              </a:rPr>
              <a:t>PROPOSED SYSTEM</a:t>
            </a:r>
            <a:endParaRPr lang="en-US" sz="2000" b="1" dirty="0">
              <a:latin typeface="Cambria" pitchFamily="18" charset="0"/>
            </a:endParaRPr>
          </a:p>
        </p:txBody>
      </p:sp>
      <p:sp>
        <p:nvSpPr>
          <p:cNvPr id="8" name="TextBox 7"/>
          <p:cNvSpPr txBox="1"/>
          <p:nvPr/>
        </p:nvSpPr>
        <p:spPr>
          <a:xfrm>
            <a:off x="228600" y="797084"/>
            <a:ext cx="8610600" cy="5909310"/>
          </a:xfrm>
          <a:prstGeom prst="rect">
            <a:avLst/>
          </a:prstGeom>
          <a:noFill/>
        </p:spPr>
        <p:txBody>
          <a:bodyPr wrap="square" rtlCol="0">
            <a:spAutoFit/>
          </a:bodyPr>
          <a:lstStyle/>
          <a:p>
            <a:pPr algn="just">
              <a:lnSpc>
                <a:spcPct val="150000"/>
              </a:lnSpc>
            </a:pPr>
            <a:r>
              <a:rPr lang="en-US" sz="1800" dirty="0">
                <a:solidFill>
                  <a:schemeClr val="tx1"/>
                </a:solidFill>
                <a:latin typeface="Cambria" panose="02040503050406030204" pitchFamily="18" charset="0"/>
                <a:ea typeface="Cambria" panose="02040503050406030204" pitchFamily="18" charset="0"/>
              </a:rPr>
              <a:t>To overcome from above problem author of this paper is using ensemble (list of classifiers) classifiers to train two different datasets and then evaluate their performance in terms of accuracy and to get better result author has experiment ensemble algorithm with and without up-sampling (generate new records for class which contains fewer instances to balance dataset). Experiment with various classifiers proofs that algorithms trained on up-sampling data giving better accuracy.</a:t>
            </a:r>
            <a:endParaRPr lang="en-IN" sz="1800" dirty="0">
              <a:solidFill>
                <a:schemeClr val="tx1"/>
              </a:solidFill>
              <a:latin typeface="Cambria" panose="02040503050406030204" pitchFamily="18" charset="0"/>
              <a:ea typeface="Cambria" panose="02040503050406030204" pitchFamily="18" charset="0"/>
            </a:endParaRPr>
          </a:p>
          <a:p>
            <a:pPr algn="just">
              <a:lnSpc>
                <a:spcPct val="150000"/>
              </a:lnSpc>
            </a:pPr>
            <a:r>
              <a:rPr lang="en-US" sz="1800" dirty="0">
                <a:solidFill>
                  <a:schemeClr val="tx1"/>
                </a:solidFill>
                <a:latin typeface="Cambria" panose="02040503050406030204" pitchFamily="18" charset="0"/>
                <a:ea typeface="Cambria" panose="02040503050406030204" pitchFamily="18" charset="0"/>
              </a:rPr>
              <a:t>In propose author using ensemble algorithms such as SVM, Logistic Regression, Random Forest, Decision Tree and Naïve Bayes and all this algorithms stack or ensemble using Stack classifier. Stack classifier trained all algorithms and then choose only those algorithms which is giving better accuracy. Predicted values get trained with ANN algorithm to further enhance prediction accuracy. Apart from ensemble and ANN classifier author has used Deep learning algorithm and all this algorithms are giving more than 95% accuracy on up-sample dataset.</a:t>
            </a:r>
            <a:endParaRPr lang="en-IN" sz="1800" dirty="0">
              <a:solidFill>
                <a:schemeClr val="tx1"/>
              </a:solidFill>
              <a:latin typeface="Cambria" panose="02040503050406030204" pitchFamily="18" charset="0"/>
              <a:ea typeface="Cambria" panose="02040503050406030204" pitchFamily="18" charset="0"/>
            </a:endParaRPr>
          </a:p>
          <a:p>
            <a:pPr algn="just">
              <a:lnSpc>
                <a:spcPct val="150000"/>
              </a:lnSpc>
            </a:pPr>
            <a:r>
              <a:rPr lang="en-US" sz="1800" dirty="0" smtClean="0">
                <a:latin typeface="Cambria" panose="02040503050406030204" pitchFamily="18" charset="0"/>
                <a:ea typeface="Cambria" panose="02040503050406030204" pitchFamily="18" charset="0"/>
              </a:rPr>
              <a:t>. </a:t>
            </a:r>
            <a:endParaRPr lang="en-IN" sz="18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6" name="TextBox 5"/>
          <p:cNvSpPr txBox="1"/>
          <p:nvPr/>
        </p:nvSpPr>
        <p:spPr>
          <a:xfrm>
            <a:off x="304805" y="279469"/>
            <a:ext cx="2138727" cy="461665"/>
          </a:xfrm>
          <a:prstGeom prst="rect">
            <a:avLst/>
          </a:prstGeom>
          <a:noFill/>
        </p:spPr>
        <p:txBody>
          <a:bodyPr wrap="none" rtlCol="0">
            <a:spAutoFit/>
          </a:bodyPr>
          <a:lstStyle/>
          <a:p>
            <a:r>
              <a:rPr lang="en-US" sz="2400" b="1" dirty="0" smtClean="0">
                <a:latin typeface="Cambria" pitchFamily="18" charset="0"/>
              </a:rPr>
              <a:t>ADVANTAGES</a:t>
            </a:r>
            <a:endParaRPr lang="en-US" sz="2400" b="1" dirty="0">
              <a:latin typeface="Cambria" pitchFamily="18" charset="0"/>
            </a:endParaRPr>
          </a:p>
        </p:txBody>
      </p:sp>
      <p:sp>
        <p:nvSpPr>
          <p:cNvPr id="8" name="TextBox 7"/>
          <p:cNvSpPr txBox="1"/>
          <p:nvPr/>
        </p:nvSpPr>
        <p:spPr>
          <a:xfrm>
            <a:off x="152406" y="1067594"/>
            <a:ext cx="8763001" cy="2400657"/>
          </a:xfrm>
          <a:prstGeom prst="rect">
            <a:avLst/>
          </a:prstGeom>
          <a:noFill/>
        </p:spPr>
        <p:txBody>
          <a:bodyPr wrap="square" rtlCol="0">
            <a:spAutoFit/>
          </a:bodyPr>
          <a:lstStyle/>
          <a:p>
            <a:pPr marL="342900" lvl="0" indent="-342900">
              <a:lnSpc>
                <a:spcPct val="150000"/>
              </a:lnSpc>
              <a:buFont typeface="+mj-lt"/>
              <a:buAutoNum type="arabicPeriod"/>
            </a:pPr>
            <a:r>
              <a:rPr lang="en-US" sz="2000" dirty="0">
                <a:solidFill>
                  <a:schemeClr val="tx1"/>
                </a:solidFill>
                <a:latin typeface="Cambria" panose="02040503050406030204" pitchFamily="18" charset="0"/>
                <a:ea typeface="Cambria" panose="02040503050406030204" pitchFamily="18" charset="0"/>
              </a:rPr>
              <a:t>Enhanced accuracy in diagnosis.</a:t>
            </a:r>
            <a:endParaRPr lang="en-IN" sz="2000" dirty="0">
              <a:solidFill>
                <a:schemeClr val="tx1"/>
              </a:solidFill>
              <a:latin typeface="Cambria" panose="02040503050406030204" pitchFamily="18" charset="0"/>
              <a:ea typeface="Cambria" panose="02040503050406030204" pitchFamily="18" charset="0"/>
            </a:endParaRPr>
          </a:p>
          <a:p>
            <a:pPr marL="342900" lvl="0" indent="-342900">
              <a:lnSpc>
                <a:spcPct val="150000"/>
              </a:lnSpc>
              <a:buFont typeface="+mj-lt"/>
              <a:buAutoNum type="arabicPeriod"/>
            </a:pPr>
            <a:r>
              <a:rPr lang="en-US" sz="2000" dirty="0">
                <a:solidFill>
                  <a:schemeClr val="tx1"/>
                </a:solidFill>
                <a:latin typeface="Cambria" panose="02040503050406030204" pitchFamily="18" charset="0"/>
                <a:ea typeface="Cambria" panose="02040503050406030204" pitchFamily="18" charset="0"/>
              </a:rPr>
              <a:t>Quick detection capability.</a:t>
            </a:r>
            <a:endParaRPr lang="en-IN" sz="2000" dirty="0">
              <a:solidFill>
                <a:schemeClr val="tx1"/>
              </a:solidFill>
              <a:latin typeface="Cambria" panose="02040503050406030204" pitchFamily="18" charset="0"/>
              <a:ea typeface="Cambria" panose="02040503050406030204" pitchFamily="18" charset="0"/>
            </a:endParaRPr>
          </a:p>
          <a:p>
            <a:pPr marL="342900" lvl="0" indent="-342900">
              <a:lnSpc>
                <a:spcPct val="150000"/>
              </a:lnSpc>
              <a:buFont typeface="+mj-lt"/>
              <a:buAutoNum type="arabicPeriod"/>
            </a:pPr>
            <a:r>
              <a:rPr lang="en-US" sz="2000" dirty="0">
                <a:solidFill>
                  <a:schemeClr val="tx1"/>
                </a:solidFill>
                <a:latin typeface="Cambria" panose="02040503050406030204" pitchFamily="18" charset="0"/>
                <a:ea typeface="Cambria" panose="02040503050406030204" pitchFamily="18" charset="0"/>
              </a:rPr>
              <a:t>Potential for prompt treatment.</a:t>
            </a:r>
            <a:endParaRPr lang="en-IN" sz="2000" dirty="0">
              <a:solidFill>
                <a:schemeClr val="tx1"/>
              </a:solidFill>
              <a:latin typeface="Cambria" panose="02040503050406030204" pitchFamily="18" charset="0"/>
              <a:ea typeface="Cambria" panose="02040503050406030204" pitchFamily="18" charset="0"/>
            </a:endParaRPr>
          </a:p>
          <a:p>
            <a:pPr marL="342900" lvl="0" indent="-342900">
              <a:lnSpc>
                <a:spcPct val="150000"/>
              </a:lnSpc>
              <a:buFont typeface="+mj-lt"/>
              <a:buAutoNum type="arabicPeriod"/>
            </a:pPr>
            <a:r>
              <a:rPr lang="en-US" sz="2000" dirty="0">
                <a:solidFill>
                  <a:schemeClr val="tx1"/>
                </a:solidFill>
                <a:latin typeface="Cambria" panose="02040503050406030204" pitchFamily="18" charset="0"/>
                <a:ea typeface="Cambria" panose="02040503050406030204" pitchFamily="18" charset="0"/>
              </a:rPr>
              <a:t>Improved prognosis accuracy.</a:t>
            </a:r>
            <a:endParaRPr lang="en-IN" sz="2000" dirty="0">
              <a:solidFill>
                <a:schemeClr val="tx1"/>
              </a:solidFill>
              <a:latin typeface="Cambria" panose="02040503050406030204" pitchFamily="18" charset="0"/>
              <a:ea typeface="Cambria" panose="02040503050406030204" pitchFamily="18" charset="0"/>
            </a:endParaRPr>
          </a:p>
          <a:p>
            <a:pPr marL="342900" lvl="0" indent="-342900">
              <a:lnSpc>
                <a:spcPct val="150000"/>
              </a:lnSpc>
              <a:buFont typeface="+mj-lt"/>
              <a:buAutoNum type="arabicPeriod"/>
            </a:pPr>
            <a:r>
              <a:rPr lang="en-US" sz="2000" dirty="0">
                <a:solidFill>
                  <a:schemeClr val="tx1"/>
                </a:solidFill>
                <a:latin typeface="Cambria" panose="02040503050406030204" pitchFamily="18" charset="0"/>
                <a:ea typeface="Cambria" panose="02040503050406030204" pitchFamily="18" charset="0"/>
              </a:rPr>
              <a:t>Significant medical industry </a:t>
            </a:r>
            <a:r>
              <a:rPr lang="en-US" sz="2000" dirty="0" smtClean="0">
                <a:solidFill>
                  <a:schemeClr val="tx1"/>
                </a:solidFill>
                <a:latin typeface="Cambria" panose="02040503050406030204" pitchFamily="18" charset="0"/>
                <a:ea typeface="Cambria" panose="02040503050406030204" pitchFamily="18" charset="0"/>
              </a:rPr>
              <a:t>relevance</a:t>
            </a:r>
            <a:r>
              <a:rPr lang="en-US" sz="2000" dirty="0">
                <a:solidFill>
                  <a:schemeClr val="tx1"/>
                </a:solidFill>
                <a:latin typeface="Cambria" panose="02040503050406030204" pitchFamily="18" charset="0"/>
                <a:ea typeface="Cambria" panose="02040503050406030204" pitchFamily="18" charset="0"/>
              </a:rPr>
              <a:t>.</a:t>
            </a:r>
            <a:endParaRPr lang="en-IN" sz="20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6" name="TextBox 5"/>
          <p:cNvSpPr txBox="1"/>
          <p:nvPr/>
        </p:nvSpPr>
        <p:spPr>
          <a:xfrm>
            <a:off x="457200" y="685964"/>
            <a:ext cx="2819400" cy="461665"/>
          </a:xfrm>
          <a:prstGeom prst="rect">
            <a:avLst/>
          </a:prstGeom>
          <a:noFill/>
        </p:spPr>
        <p:txBody>
          <a:bodyPr wrap="square" rtlCol="0">
            <a:spAutoFit/>
          </a:bodyPr>
          <a:lstStyle/>
          <a:p>
            <a:r>
              <a:rPr lang="en-US" sz="2400" b="1" dirty="0" smtClean="0">
                <a:latin typeface="Cambria" pitchFamily="18" charset="0"/>
              </a:rPr>
              <a:t>SPECIFICATIONS</a:t>
            </a:r>
            <a:endParaRPr lang="en-US" sz="2400" dirty="0">
              <a:latin typeface="Cambria" pitchFamily="18" charset="0"/>
            </a:endParaRPr>
          </a:p>
        </p:txBody>
      </p:sp>
      <p:sp>
        <p:nvSpPr>
          <p:cNvPr id="8" name="TextBox 7"/>
          <p:cNvSpPr txBox="1"/>
          <p:nvPr/>
        </p:nvSpPr>
        <p:spPr>
          <a:xfrm>
            <a:off x="457202" y="1600995"/>
            <a:ext cx="8381998" cy="3323987"/>
          </a:xfrm>
          <a:prstGeom prst="rect">
            <a:avLst/>
          </a:prstGeom>
          <a:noFill/>
        </p:spPr>
        <p:txBody>
          <a:bodyPr wrap="square" rtlCol="0">
            <a:spAutoFit/>
          </a:bodyPr>
          <a:lstStyle/>
          <a:p>
            <a:pPr>
              <a:lnSpc>
                <a:spcPct val="150000"/>
              </a:lnSpc>
            </a:pPr>
            <a:r>
              <a:rPr lang="en-US" sz="2000" b="1" dirty="0">
                <a:solidFill>
                  <a:schemeClr val="bg1"/>
                </a:solidFill>
                <a:latin typeface="Cambria" panose="02040503050406030204" pitchFamily="18" charset="0"/>
                <a:ea typeface="Cambria" panose="02040503050406030204" pitchFamily="18" charset="0"/>
              </a:rPr>
              <a:t>Operating </a:t>
            </a:r>
            <a:r>
              <a:rPr lang="en-US" sz="2000" b="1" dirty="0" smtClean="0">
                <a:solidFill>
                  <a:schemeClr val="bg1"/>
                </a:solidFill>
                <a:latin typeface="Cambria" panose="02040503050406030204" pitchFamily="18" charset="0"/>
                <a:ea typeface="Cambria" panose="02040503050406030204" pitchFamily="18" charset="0"/>
              </a:rPr>
              <a:t>system</a:t>
            </a:r>
            <a:r>
              <a:rPr lang="en-US" sz="2000" b="1" dirty="0">
                <a:solidFill>
                  <a:schemeClr val="tx1"/>
                </a:solidFill>
                <a:latin typeface="Cambria" panose="02040503050406030204" pitchFamily="18" charset="0"/>
                <a:ea typeface="Cambria" panose="02040503050406030204" pitchFamily="18" charset="0"/>
              </a:rPr>
              <a:t> </a:t>
            </a:r>
            <a:r>
              <a:rPr lang="en-US" sz="2000" b="1" dirty="0" smtClean="0">
                <a:solidFill>
                  <a:schemeClr val="tx1"/>
                </a:solidFill>
                <a:latin typeface="Cambria" panose="02040503050406030204" pitchFamily="18" charset="0"/>
                <a:ea typeface="Cambria" panose="02040503050406030204" pitchFamily="18" charset="0"/>
              </a:rPr>
              <a:t> :</a:t>
            </a:r>
            <a:r>
              <a:rPr lang="en-US" sz="2000" b="1" dirty="0">
                <a:solidFill>
                  <a:schemeClr val="tx1"/>
                </a:solidFill>
                <a:latin typeface="Cambria" panose="02040503050406030204" pitchFamily="18" charset="0"/>
                <a:ea typeface="Cambria" panose="02040503050406030204" pitchFamily="18" charset="0"/>
              </a:rPr>
              <a:t>  Windows 10 or 11</a:t>
            </a:r>
            <a:endParaRPr lang="en-IN" sz="2000" dirty="0">
              <a:solidFill>
                <a:schemeClr val="tx1"/>
              </a:solidFill>
              <a:latin typeface="Cambria" panose="02040503050406030204" pitchFamily="18" charset="0"/>
              <a:ea typeface="Cambria" panose="02040503050406030204" pitchFamily="18" charset="0"/>
            </a:endParaRPr>
          </a:p>
          <a:p>
            <a:pPr>
              <a:lnSpc>
                <a:spcPct val="150000"/>
              </a:lnSpc>
            </a:pPr>
            <a:r>
              <a:rPr lang="en-US" sz="2000" b="1" dirty="0" smtClean="0">
                <a:solidFill>
                  <a:schemeClr val="bg1"/>
                </a:solidFill>
                <a:latin typeface="Cambria" panose="02040503050406030204" pitchFamily="18" charset="0"/>
                <a:ea typeface="Cambria" panose="02040503050406030204" pitchFamily="18" charset="0"/>
              </a:rPr>
              <a:t>RAM</a:t>
            </a:r>
            <a:r>
              <a:rPr lang="en-US" sz="2000" b="1" dirty="0">
                <a:solidFill>
                  <a:schemeClr val="bg1"/>
                </a:solidFill>
                <a:latin typeface="Cambria" panose="02040503050406030204" pitchFamily="18" charset="0"/>
                <a:ea typeface="Cambria" panose="02040503050406030204" pitchFamily="18" charset="0"/>
              </a:rPr>
              <a:t> </a:t>
            </a:r>
            <a:r>
              <a:rPr lang="en-US" sz="2000" b="1" dirty="0" smtClean="0">
                <a:solidFill>
                  <a:schemeClr val="bg1"/>
                </a:solidFill>
                <a:latin typeface="Cambria" panose="02040503050406030204" pitchFamily="18" charset="0"/>
                <a:ea typeface="Cambria" panose="02040503050406030204" pitchFamily="18" charset="0"/>
              </a:rPr>
              <a:t>                            </a:t>
            </a:r>
            <a:r>
              <a:rPr lang="en-US" sz="2000" b="1" dirty="0" smtClean="0">
                <a:solidFill>
                  <a:schemeClr val="tx1"/>
                </a:solidFill>
                <a:latin typeface="Cambria" panose="02040503050406030204" pitchFamily="18" charset="0"/>
                <a:ea typeface="Cambria" panose="02040503050406030204" pitchFamily="18" charset="0"/>
              </a:rPr>
              <a:t>:8 </a:t>
            </a:r>
            <a:r>
              <a:rPr lang="en-US" sz="2000" b="1" dirty="0">
                <a:solidFill>
                  <a:schemeClr val="tx1"/>
                </a:solidFill>
                <a:latin typeface="Cambria" panose="02040503050406030204" pitchFamily="18" charset="0"/>
                <a:ea typeface="Cambria" panose="02040503050406030204" pitchFamily="18" charset="0"/>
              </a:rPr>
              <a:t>GB</a:t>
            </a:r>
            <a:endParaRPr lang="en-IN" sz="2000" dirty="0">
              <a:solidFill>
                <a:schemeClr val="tx1"/>
              </a:solidFill>
              <a:latin typeface="Cambria" panose="02040503050406030204" pitchFamily="18" charset="0"/>
              <a:ea typeface="Cambria" panose="02040503050406030204" pitchFamily="18" charset="0"/>
            </a:endParaRPr>
          </a:p>
          <a:p>
            <a:pPr>
              <a:lnSpc>
                <a:spcPct val="150000"/>
              </a:lnSpc>
            </a:pPr>
            <a:r>
              <a:rPr lang="en-US" sz="2000" b="1" dirty="0">
                <a:solidFill>
                  <a:schemeClr val="bg1"/>
                </a:solidFill>
                <a:latin typeface="Cambria" panose="02040503050406030204" pitchFamily="18" charset="0"/>
                <a:ea typeface="Cambria" panose="02040503050406030204" pitchFamily="18" charset="0"/>
              </a:rPr>
              <a:t>Hard disc or </a:t>
            </a:r>
            <a:r>
              <a:rPr lang="en-US" sz="2000" b="1" dirty="0" smtClean="0">
                <a:solidFill>
                  <a:schemeClr val="bg1"/>
                </a:solidFill>
                <a:latin typeface="Cambria" panose="02040503050406030204" pitchFamily="18" charset="0"/>
                <a:ea typeface="Cambria" panose="02040503050406030204" pitchFamily="18" charset="0"/>
              </a:rPr>
              <a:t>SSD</a:t>
            </a:r>
            <a:r>
              <a:rPr lang="en-US" sz="2000" b="1" dirty="0">
                <a:solidFill>
                  <a:schemeClr val="tx1"/>
                </a:solidFill>
                <a:latin typeface="Cambria" panose="02040503050406030204" pitchFamily="18" charset="0"/>
                <a:ea typeface="Cambria" panose="02040503050406030204" pitchFamily="18" charset="0"/>
              </a:rPr>
              <a:t> </a:t>
            </a:r>
            <a:r>
              <a:rPr lang="en-US" sz="2000" b="1" dirty="0" smtClean="0">
                <a:solidFill>
                  <a:schemeClr val="tx1"/>
                </a:solidFill>
                <a:latin typeface="Cambria" panose="02040503050406030204" pitchFamily="18" charset="0"/>
                <a:ea typeface="Cambria" panose="02040503050406030204" pitchFamily="18" charset="0"/>
              </a:rPr>
              <a:t>   :</a:t>
            </a:r>
            <a:r>
              <a:rPr lang="en-US" sz="2000" b="1" dirty="0">
                <a:solidFill>
                  <a:schemeClr val="tx1"/>
                </a:solidFill>
                <a:latin typeface="Cambria" panose="02040503050406030204" pitchFamily="18" charset="0"/>
                <a:ea typeface="Cambria" panose="02040503050406030204" pitchFamily="18" charset="0"/>
              </a:rPr>
              <a:t>  500 GB  </a:t>
            </a:r>
            <a:endParaRPr lang="en-IN" sz="2000" dirty="0">
              <a:solidFill>
                <a:schemeClr val="tx1"/>
              </a:solidFill>
              <a:latin typeface="Cambria" panose="02040503050406030204" pitchFamily="18" charset="0"/>
              <a:ea typeface="Cambria" panose="02040503050406030204" pitchFamily="18" charset="0"/>
            </a:endParaRPr>
          </a:p>
          <a:p>
            <a:pPr>
              <a:lnSpc>
                <a:spcPct val="150000"/>
              </a:lnSpc>
            </a:pPr>
            <a:r>
              <a:rPr lang="en-US" sz="2000" b="1" dirty="0" smtClean="0">
                <a:solidFill>
                  <a:schemeClr val="bg1"/>
                </a:solidFill>
                <a:latin typeface="Cambria" panose="02040503050406030204" pitchFamily="18" charset="0"/>
                <a:ea typeface="Cambria" panose="02040503050406030204" pitchFamily="18" charset="0"/>
              </a:rPr>
              <a:t>Processor</a:t>
            </a:r>
            <a:r>
              <a:rPr lang="en-US" sz="2000" b="1" dirty="0">
                <a:solidFill>
                  <a:schemeClr val="tx1"/>
                </a:solidFill>
                <a:latin typeface="Cambria" panose="02040503050406030204" pitchFamily="18" charset="0"/>
                <a:ea typeface="Cambria" panose="02040503050406030204" pitchFamily="18" charset="0"/>
              </a:rPr>
              <a:t>	</a:t>
            </a:r>
            <a:r>
              <a:rPr lang="en-US" sz="2000" b="1" dirty="0" smtClean="0">
                <a:solidFill>
                  <a:schemeClr val="tx1"/>
                </a:solidFill>
                <a:latin typeface="Cambria" panose="02040503050406030204" pitchFamily="18" charset="0"/>
                <a:ea typeface="Cambria" panose="02040503050406030204" pitchFamily="18" charset="0"/>
              </a:rPr>
              <a:t>      :</a:t>
            </a:r>
            <a:r>
              <a:rPr lang="en-US" sz="2000" b="1" dirty="0">
                <a:solidFill>
                  <a:schemeClr val="tx1"/>
                </a:solidFill>
                <a:latin typeface="Cambria" panose="02040503050406030204" pitchFamily="18" charset="0"/>
                <a:ea typeface="Cambria" panose="02040503050406030204" pitchFamily="18" charset="0"/>
              </a:rPr>
              <a:t>  Intel 3rd generation or high </a:t>
            </a:r>
            <a:endParaRPr lang="en-IN" sz="2000" dirty="0">
              <a:solidFill>
                <a:schemeClr val="tx1"/>
              </a:solidFill>
              <a:latin typeface="Cambria" panose="02040503050406030204" pitchFamily="18" charset="0"/>
              <a:ea typeface="Cambria" panose="02040503050406030204" pitchFamily="18" charset="0"/>
            </a:endParaRPr>
          </a:p>
          <a:p>
            <a:pPr>
              <a:lnSpc>
                <a:spcPct val="150000"/>
              </a:lnSpc>
            </a:pPr>
            <a:r>
              <a:rPr lang="en-US" sz="2000" b="1" dirty="0">
                <a:solidFill>
                  <a:schemeClr val="tx1"/>
                </a:solidFill>
                <a:latin typeface="Cambria" panose="02040503050406030204" pitchFamily="18" charset="0"/>
                <a:ea typeface="Cambria" panose="02040503050406030204" pitchFamily="18" charset="0"/>
              </a:rPr>
              <a:t> </a:t>
            </a:r>
            <a:endParaRPr lang="en-IN" sz="2000" dirty="0">
              <a:solidFill>
                <a:schemeClr val="tx1"/>
              </a:solidFill>
              <a:latin typeface="Cambria" panose="02040503050406030204" pitchFamily="18" charset="0"/>
              <a:ea typeface="Cambria" panose="02040503050406030204" pitchFamily="18" charset="0"/>
            </a:endParaRPr>
          </a:p>
          <a:p>
            <a:pPr>
              <a:lnSpc>
                <a:spcPct val="150000"/>
              </a:lnSpc>
            </a:pPr>
            <a:r>
              <a:rPr lang="en-US" sz="2000" b="1" dirty="0" smtClean="0">
                <a:solidFill>
                  <a:schemeClr val="bg1"/>
                </a:solidFill>
                <a:latin typeface="Cambria" panose="02040503050406030204" pitchFamily="18" charset="0"/>
                <a:ea typeface="Cambria" panose="02040503050406030204" pitchFamily="18" charset="0"/>
              </a:rPr>
              <a:t>Software                    </a:t>
            </a:r>
            <a:r>
              <a:rPr lang="en-US" sz="2000" b="1" dirty="0" smtClean="0">
                <a:solidFill>
                  <a:schemeClr val="tx1"/>
                </a:solidFill>
                <a:latin typeface="Cambria" panose="02040503050406030204" pitchFamily="18" charset="0"/>
                <a:ea typeface="Cambria" panose="02040503050406030204" pitchFamily="18" charset="0"/>
              </a:rPr>
              <a:t>:  Python 3.7 or high version</a:t>
            </a:r>
            <a:endParaRPr lang="en-IN" sz="2000" dirty="0">
              <a:solidFill>
                <a:schemeClr val="tx1"/>
              </a:solidFill>
              <a:latin typeface="Cambria" panose="02040503050406030204" pitchFamily="18" charset="0"/>
              <a:ea typeface="Cambria" panose="02040503050406030204" pitchFamily="18" charset="0"/>
            </a:endParaRPr>
          </a:p>
          <a:p>
            <a:pPr>
              <a:lnSpc>
                <a:spcPct val="150000"/>
              </a:lnSpc>
            </a:pPr>
            <a:r>
              <a:rPr lang="en-US" sz="2000" b="1" dirty="0" smtClean="0">
                <a:solidFill>
                  <a:schemeClr val="bg1"/>
                </a:solidFill>
                <a:latin typeface="Cambria" panose="02040503050406030204" pitchFamily="18" charset="0"/>
                <a:ea typeface="Cambria" panose="02040503050406030204" pitchFamily="18" charset="0"/>
              </a:rPr>
              <a:t>Software’s</a:t>
            </a:r>
            <a:r>
              <a:rPr lang="en-US" sz="2000" b="1" dirty="0" smtClean="0">
                <a:solidFill>
                  <a:schemeClr val="tx1"/>
                </a:solidFill>
                <a:latin typeface="Cambria" panose="02040503050406030204" pitchFamily="18" charset="0"/>
                <a:ea typeface="Cambria" panose="02040503050406030204" pitchFamily="18" charset="0"/>
              </a:rPr>
              <a:t>	      :</a:t>
            </a:r>
            <a:r>
              <a:rPr lang="en-US" sz="2000" b="1" dirty="0">
                <a:solidFill>
                  <a:schemeClr val="tx1"/>
                </a:solidFill>
                <a:latin typeface="Cambria" panose="02040503050406030204" pitchFamily="18" charset="0"/>
                <a:ea typeface="Cambria" panose="02040503050406030204" pitchFamily="18" charset="0"/>
              </a:rPr>
              <a:t>  </a:t>
            </a:r>
            <a:r>
              <a:rPr lang="en-US" sz="2000" b="1" dirty="0" err="1">
                <a:solidFill>
                  <a:schemeClr val="tx1"/>
                </a:solidFill>
                <a:latin typeface="Cambria" panose="02040503050406030204" pitchFamily="18" charset="0"/>
                <a:ea typeface="Cambria" panose="02040503050406030204" pitchFamily="18" charset="0"/>
              </a:rPr>
              <a:t>Jypyter</a:t>
            </a:r>
            <a:r>
              <a:rPr lang="en-US" sz="2000" b="1" dirty="0">
                <a:solidFill>
                  <a:schemeClr val="tx1"/>
                </a:solidFill>
                <a:latin typeface="Cambria" panose="02040503050406030204" pitchFamily="18" charset="0"/>
                <a:ea typeface="Cambria" panose="02040503050406030204" pitchFamily="18" charset="0"/>
              </a:rPr>
              <a:t> Notebook</a:t>
            </a:r>
            <a:endParaRPr lang="en-IN" sz="2000" dirty="0">
              <a:solidFill>
                <a:schemeClr val="tx1"/>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6" name="TextBox 5"/>
          <p:cNvSpPr txBox="1"/>
          <p:nvPr/>
        </p:nvSpPr>
        <p:spPr>
          <a:xfrm>
            <a:off x="304800" y="279469"/>
            <a:ext cx="2185214" cy="461665"/>
          </a:xfrm>
          <a:prstGeom prst="rect">
            <a:avLst/>
          </a:prstGeom>
          <a:noFill/>
        </p:spPr>
        <p:txBody>
          <a:bodyPr wrap="none" rtlCol="0">
            <a:spAutoFit/>
          </a:bodyPr>
          <a:lstStyle/>
          <a:p>
            <a:r>
              <a:rPr lang="en-US" sz="2400" b="1" dirty="0" smtClean="0">
                <a:latin typeface="Cambria" pitchFamily="18" charset="0"/>
              </a:rPr>
              <a:t>ALGORITHMS </a:t>
            </a:r>
            <a:endParaRPr lang="en-US" sz="2400" dirty="0">
              <a:latin typeface="Cambria" pitchFamily="18" charset="0"/>
            </a:endParaRPr>
          </a:p>
        </p:txBody>
      </p:sp>
      <p:sp>
        <p:nvSpPr>
          <p:cNvPr id="8" name="TextBox 7"/>
          <p:cNvSpPr txBox="1"/>
          <p:nvPr/>
        </p:nvSpPr>
        <p:spPr>
          <a:xfrm>
            <a:off x="457202" y="1067595"/>
            <a:ext cx="8458205" cy="3323987"/>
          </a:xfrm>
          <a:prstGeom prst="rect">
            <a:avLst/>
          </a:prstGeom>
          <a:noFill/>
        </p:spPr>
        <p:txBody>
          <a:bodyPr wrap="square" rtlCol="0">
            <a:spAutoFit/>
          </a:bodyPr>
          <a:lstStyle/>
          <a:p>
            <a:pPr>
              <a:lnSpc>
                <a:spcPct val="150000"/>
              </a:lnSpc>
            </a:pPr>
            <a:r>
              <a:rPr lang="en-US" sz="2000" dirty="0" smtClean="0">
                <a:solidFill>
                  <a:schemeClr val="tx1"/>
                </a:solidFill>
                <a:latin typeface="Cambria" pitchFamily="18" charset="0"/>
              </a:rPr>
              <a:t>SVM</a:t>
            </a:r>
          </a:p>
          <a:p>
            <a:pPr>
              <a:lnSpc>
                <a:spcPct val="150000"/>
              </a:lnSpc>
            </a:pPr>
            <a:r>
              <a:rPr lang="en-US" sz="2000" dirty="0" smtClean="0">
                <a:solidFill>
                  <a:schemeClr val="tx1"/>
                </a:solidFill>
                <a:latin typeface="Cambria" pitchFamily="18" charset="0"/>
              </a:rPr>
              <a:t>Logistic Regression</a:t>
            </a:r>
          </a:p>
          <a:p>
            <a:pPr>
              <a:lnSpc>
                <a:spcPct val="150000"/>
              </a:lnSpc>
            </a:pPr>
            <a:r>
              <a:rPr lang="en-US" sz="2000" dirty="0" smtClean="0">
                <a:solidFill>
                  <a:schemeClr val="tx1"/>
                </a:solidFill>
                <a:latin typeface="Cambria" pitchFamily="18" charset="0"/>
              </a:rPr>
              <a:t>Random Forest</a:t>
            </a:r>
          </a:p>
          <a:p>
            <a:pPr>
              <a:lnSpc>
                <a:spcPct val="150000"/>
              </a:lnSpc>
            </a:pPr>
            <a:r>
              <a:rPr lang="en-US" sz="2000" dirty="0" smtClean="0">
                <a:solidFill>
                  <a:schemeClr val="tx1"/>
                </a:solidFill>
                <a:latin typeface="Cambria" pitchFamily="18" charset="0"/>
              </a:rPr>
              <a:t>Decision Tree </a:t>
            </a:r>
          </a:p>
          <a:p>
            <a:pPr>
              <a:lnSpc>
                <a:spcPct val="150000"/>
              </a:lnSpc>
            </a:pPr>
            <a:r>
              <a:rPr lang="en-US" sz="2000" dirty="0" smtClean="0">
                <a:solidFill>
                  <a:schemeClr val="tx1"/>
                </a:solidFill>
                <a:latin typeface="Cambria" pitchFamily="18" charset="0"/>
              </a:rPr>
              <a:t>Naïve </a:t>
            </a:r>
            <a:r>
              <a:rPr lang="en-US" sz="2000" dirty="0" err="1" smtClean="0">
                <a:solidFill>
                  <a:schemeClr val="tx1"/>
                </a:solidFill>
                <a:latin typeface="Cambria" pitchFamily="18" charset="0"/>
              </a:rPr>
              <a:t>Bayes</a:t>
            </a:r>
            <a:endParaRPr lang="en-US" sz="2000" dirty="0" smtClean="0">
              <a:solidFill>
                <a:schemeClr val="tx1"/>
              </a:solidFill>
              <a:latin typeface="Cambria" pitchFamily="18" charset="0"/>
            </a:endParaRPr>
          </a:p>
          <a:p>
            <a:pPr>
              <a:lnSpc>
                <a:spcPct val="150000"/>
              </a:lnSpc>
            </a:pPr>
            <a:r>
              <a:rPr lang="en-US" sz="2000" dirty="0" smtClean="0">
                <a:solidFill>
                  <a:schemeClr val="tx1"/>
                </a:solidFill>
                <a:latin typeface="Cambria" pitchFamily="18" charset="0"/>
              </a:rPr>
              <a:t>ANN</a:t>
            </a:r>
          </a:p>
          <a:p>
            <a:pPr>
              <a:lnSpc>
                <a:spcPct val="150000"/>
              </a:lnSpc>
            </a:pPr>
            <a:r>
              <a:rPr lang="en-US" sz="2000" dirty="0" smtClean="0">
                <a:solidFill>
                  <a:schemeClr val="tx1"/>
                </a:solidFill>
                <a:latin typeface="Cambria" pitchFamily="18" charset="0"/>
              </a:rPr>
              <a:t>XGBOOST algorithms </a:t>
            </a:r>
            <a:endParaRPr lang="en-US" sz="2000" dirty="0">
              <a:solidFill>
                <a:schemeClr val="tx1"/>
              </a:solidFill>
              <a:latin typeface="Cambri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6" name="TextBox 5"/>
          <p:cNvSpPr txBox="1"/>
          <p:nvPr/>
        </p:nvSpPr>
        <p:spPr>
          <a:xfrm>
            <a:off x="304800" y="279469"/>
            <a:ext cx="2433680" cy="461665"/>
          </a:xfrm>
          <a:prstGeom prst="rect">
            <a:avLst/>
          </a:prstGeom>
          <a:noFill/>
        </p:spPr>
        <p:txBody>
          <a:bodyPr wrap="none" rtlCol="0">
            <a:spAutoFit/>
          </a:bodyPr>
          <a:lstStyle/>
          <a:p>
            <a:r>
              <a:rPr lang="en-US" sz="2400" b="1" dirty="0" smtClean="0">
                <a:latin typeface="Cambria" pitchFamily="18" charset="0"/>
              </a:rPr>
              <a:t>ARCHITECTURE</a:t>
            </a:r>
            <a:endParaRPr lang="en-US" sz="2400" b="1" dirty="0">
              <a:latin typeface="Cambria" pitchFamily="18" charset="0"/>
            </a:endParaRPr>
          </a:p>
        </p:txBody>
      </p:sp>
      <p:pic>
        <p:nvPicPr>
          <p:cNvPr id="1026" name="Picture 2"/>
          <p:cNvPicPr>
            <a:picLocks noChangeAspect="1" noChangeArrowheads="1"/>
          </p:cNvPicPr>
          <p:nvPr/>
        </p:nvPicPr>
        <p:blipFill>
          <a:blip r:embed="rId3"/>
          <a:srcRect/>
          <a:stretch>
            <a:fillRect/>
          </a:stretch>
        </p:blipFill>
        <p:spPr bwMode="auto">
          <a:xfrm>
            <a:off x="1257306" y="812991"/>
            <a:ext cx="6629401" cy="52336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
        <p:nvSpPr>
          <p:cNvPr id="6" name="TextBox 5"/>
          <p:cNvSpPr txBox="1"/>
          <p:nvPr/>
        </p:nvSpPr>
        <p:spPr>
          <a:xfrm>
            <a:off x="304800" y="279469"/>
            <a:ext cx="2478564" cy="461665"/>
          </a:xfrm>
          <a:prstGeom prst="rect">
            <a:avLst/>
          </a:prstGeom>
          <a:noFill/>
        </p:spPr>
        <p:txBody>
          <a:bodyPr wrap="none" rtlCol="0">
            <a:spAutoFit/>
          </a:bodyPr>
          <a:lstStyle/>
          <a:p>
            <a:r>
              <a:rPr lang="en-US" sz="2400" b="1" dirty="0" smtClean="0">
                <a:latin typeface="Cambria" pitchFamily="18" charset="0"/>
              </a:rPr>
              <a:t>Implementation</a:t>
            </a:r>
            <a:endParaRPr lang="en-US" sz="2400" b="1" dirty="0">
              <a:latin typeface="Cambria" pitchFamily="18" charset="0"/>
            </a:endParaRPr>
          </a:p>
        </p:txBody>
      </p:sp>
      <p:sp>
        <p:nvSpPr>
          <p:cNvPr id="8" name="TextBox 7"/>
          <p:cNvSpPr txBox="1"/>
          <p:nvPr/>
        </p:nvSpPr>
        <p:spPr>
          <a:xfrm>
            <a:off x="381002" y="915195"/>
            <a:ext cx="8382005" cy="5632313"/>
          </a:xfrm>
          <a:prstGeom prst="rect">
            <a:avLst/>
          </a:prstGeom>
          <a:noFill/>
        </p:spPr>
        <p:txBody>
          <a:bodyPr wrap="square" rtlCol="0">
            <a:spAutoFit/>
          </a:bodyPr>
          <a:lstStyle/>
          <a:p>
            <a:pPr algn="just">
              <a:lnSpc>
                <a:spcPct val="150000"/>
              </a:lnSpc>
            </a:pPr>
            <a:r>
              <a:rPr lang="en-US" sz="2000" b="1" dirty="0" smtClean="0">
                <a:latin typeface="Cambria" pitchFamily="18" charset="0"/>
              </a:rPr>
              <a:t>1. Dataset Preprocessing</a:t>
            </a:r>
          </a:p>
          <a:p>
            <a:pPr algn="just">
              <a:lnSpc>
                <a:spcPct val="150000"/>
              </a:lnSpc>
            </a:pPr>
            <a:r>
              <a:rPr lang="en-US" sz="1800" dirty="0" smtClean="0">
                <a:solidFill>
                  <a:schemeClr val="tx1"/>
                </a:solidFill>
                <a:latin typeface="Cambria" pitchFamily="18" charset="0"/>
              </a:rPr>
              <a:t>The dataset is loaded using Python's Pandas library, and missing values are handled by replacing them with zeros.</a:t>
            </a:r>
          </a:p>
          <a:p>
            <a:pPr algn="just">
              <a:lnSpc>
                <a:spcPct val="150000"/>
              </a:lnSpc>
            </a:pPr>
            <a:r>
              <a:rPr lang="en-US" sz="1800" dirty="0" smtClean="0">
                <a:solidFill>
                  <a:schemeClr val="tx1"/>
                </a:solidFill>
                <a:latin typeface="Cambria" pitchFamily="18" charset="0"/>
              </a:rPr>
              <a:t>Features are encoded using </a:t>
            </a:r>
            <a:r>
              <a:rPr lang="en-US" sz="1800" dirty="0" err="1" smtClean="0">
                <a:solidFill>
                  <a:schemeClr val="tx1"/>
                </a:solidFill>
                <a:latin typeface="Cambria" pitchFamily="18" charset="0"/>
              </a:rPr>
              <a:t>LabelEncoder</a:t>
            </a:r>
            <a:r>
              <a:rPr lang="en-US" sz="1800" dirty="0" smtClean="0">
                <a:solidFill>
                  <a:schemeClr val="tx1"/>
                </a:solidFill>
                <a:latin typeface="Cambria" pitchFamily="18" charset="0"/>
              </a:rPr>
              <a:t> to convert categorical data into numerical format.</a:t>
            </a:r>
          </a:p>
          <a:p>
            <a:pPr algn="just">
              <a:lnSpc>
                <a:spcPct val="150000"/>
              </a:lnSpc>
            </a:pPr>
            <a:r>
              <a:rPr lang="en-US" sz="1800" dirty="0" smtClean="0">
                <a:solidFill>
                  <a:schemeClr val="tx1"/>
                </a:solidFill>
                <a:latin typeface="Cambria" pitchFamily="18" charset="0"/>
              </a:rPr>
              <a:t>The dataset is split into features (X) and labels (Y).</a:t>
            </a:r>
          </a:p>
          <a:p>
            <a:pPr algn="just">
              <a:lnSpc>
                <a:spcPct val="150000"/>
              </a:lnSpc>
            </a:pPr>
            <a:r>
              <a:rPr lang="en-US" sz="2000" b="1" dirty="0" smtClean="0">
                <a:latin typeface="Cambria" pitchFamily="18" charset="0"/>
              </a:rPr>
              <a:t>2. Data </a:t>
            </a:r>
            <a:r>
              <a:rPr lang="en-US" sz="2000" b="1" dirty="0" err="1" smtClean="0">
                <a:latin typeface="Cambria" pitchFamily="18" charset="0"/>
              </a:rPr>
              <a:t>Upsampling</a:t>
            </a:r>
            <a:endParaRPr lang="en-US" sz="2000" b="1" dirty="0" smtClean="0">
              <a:latin typeface="Cambria" pitchFamily="18" charset="0"/>
            </a:endParaRPr>
          </a:p>
          <a:p>
            <a:pPr algn="just">
              <a:lnSpc>
                <a:spcPct val="150000"/>
              </a:lnSpc>
            </a:pPr>
            <a:r>
              <a:rPr lang="en-US" sz="1800" dirty="0" smtClean="0">
                <a:solidFill>
                  <a:schemeClr val="tx1"/>
                </a:solidFill>
                <a:latin typeface="Cambria" pitchFamily="18" charset="0"/>
              </a:rPr>
              <a:t>To handle class imbalance, the Synthetic Minority Over-sampling Technique (SMOTE) is applied to </a:t>
            </a:r>
            <a:r>
              <a:rPr lang="en-US" sz="1800" dirty="0" err="1" smtClean="0">
                <a:solidFill>
                  <a:schemeClr val="tx1"/>
                </a:solidFill>
                <a:latin typeface="Cambria" pitchFamily="18" charset="0"/>
              </a:rPr>
              <a:t>upsample</a:t>
            </a:r>
            <a:r>
              <a:rPr lang="en-US" sz="1800" dirty="0" smtClean="0">
                <a:solidFill>
                  <a:schemeClr val="tx1"/>
                </a:solidFill>
                <a:latin typeface="Cambria" pitchFamily="18" charset="0"/>
              </a:rPr>
              <a:t> minority classes.</a:t>
            </a:r>
          </a:p>
          <a:p>
            <a:pPr algn="just">
              <a:lnSpc>
                <a:spcPct val="150000"/>
              </a:lnSpc>
            </a:pPr>
            <a:r>
              <a:rPr lang="en-US" sz="1800" dirty="0" err="1" smtClean="0">
                <a:solidFill>
                  <a:schemeClr val="tx1"/>
                </a:solidFill>
                <a:latin typeface="Cambria" pitchFamily="18" charset="0"/>
              </a:rPr>
              <a:t>Upsampling</a:t>
            </a:r>
            <a:r>
              <a:rPr lang="en-US" sz="1800" dirty="0" smtClean="0">
                <a:solidFill>
                  <a:schemeClr val="tx1"/>
                </a:solidFill>
                <a:latin typeface="Cambria" pitchFamily="18" charset="0"/>
              </a:rPr>
              <a:t> generates synthetic samples to balance the class distribution.</a:t>
            </a:r>
          </a:p>
          <a:p>
            <a:pPr algn="just">
              <a:lnSpc>
                <a:spcPct val="150000"/>
              </a:lnSpc>
            </a:pPr>
            <a:r>
              <a:rPr lang="en-US" sz="2000" b="1" dirty="0" smtClean="0">
                <a:latin typeface="Cambria" pitchFamily="18" charset="0"/>
              </a:rPr>
              <a:t>3. Train-Test Split</a:t>
            </a:r>
          </a:p>
          <a:p>
            <a:pPr algn="just">
              <a:lnSpc>
                <a:spcPct val="150000"/>
              </a:lnSpc>
            </a:pPr>
            <a:r>
              <a:rPr lang="en-US" sz="1800" dirty="0" smtClean="0">
                <a:solidFill>
                  <a:schemeClr val="tx1"/>
                </a:solidFill>
                <a:latin typeface="Cambria" pitchFamily="18" charset="0"/>
              </a:rPr>
              <a:t>The dataset is split into training and testing sets using a 80-20 ratio.</a:t>
            </a:r>
          </a:p>
          <a:p>
            <a:pPr algn="just">
              <a:lnSpc>
                <a:spcPct val="150000"/>
              </a:lnSpc>
            </a:pPr>
            <a:r>
              <a:rPr lang="en-US" sz="1800" dirty="0" smtClean="0">
                <a:solidFill>
                  <a:schemeClr val="tx1"/>
                </a:solidFill>
                <a:latin typeface="Cambria" pitchFamily="18" charset="0"/>
              </a:rPr>
              <a:t>Both original and </a:t>
            </a:r>
            <a:r>
              <a:rPr lang="en-US" sz="1800" dirty="0" err="1" smtClean="0">
                <a:solidFill>
                  <a:schemeClr val="tx1"/>
                </a:solidFill>
                <a:latin typeface="Cambria" pitchFamily="18" charset="0"/>
              </a:rPr>
              <a:t>upsampled</a:t>
            </a:r>
            <a:r>
              <a:rPr lang="en-US" sz="1800" dirty="0" smtClean="0">
                <a:solidFill>
                  <a:schemeClr val="tx1"/>
                </a:solidFill>
                <a:latin typeface="Cambria" pitchFamily="18" charset="0"/>
              </a:rPr>
              <a:t> datasets undergo the same split process.</a:t>
            </a:r>
            <a:endParaRPr lang="en-US" sz="1800" dirty="0">
              <a:solidFill>
                <a:schemeClr val="tx1"/>
              </a:solidFill>
              <a:latin typeface="Cambri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6" name="TextBox 5"/>
          <p:cNvSpPr txBox="1"/>
          <p:nvPr/>
        </p:nvSpPr>
        <p:spPr>
          <a:xfrm>
            <a:off x="304800" y="279469"/>
            <a:ext cx="2478564" cy="461665"/>
          </a:xfrm>
          <a:prstGeom prst="rect">
            <a:avLst/>
          </a:prstGeom>
          <a:noFill/>
        </p:spPr>
        <p:txBody>
          <a:bodyPr wrap="none" rtlCol="0">
            <a:spAutoFit/>
          </a:bodyPr>
          <a:lstStyle/>
          <a:p>
            <a:r>
              <a:rPr lang="en-US" sz="2400" b="1" dirty="0" smtClean="0">
                <a:latin typeface="Cambria" pitchFamily="18" charset="0"/>
              </a:rPr>
              <a:t>Implementation</a:t>
            </a:r>
            <a:endParaRPr lang="en-US" sz="2400" b="1" dirty="0">
              <a:latin typeface="Cambria" pitchFamily="18" charset="0"/>
            </a:endParaRPr>
          </a:p>
        </p:txBody>
      </p:sp>
      <p:sp>
        <p:nvSpPr>
          <p:cNvPr id="8" name="TextBox 7"/>
          <p:cNvSpPr txBox="1"/>
          <p:nvPr/>
        </p:nvSpPr>
        <p:spPr>
          <a:xfrm>
            <a:off x="381003" y="991395"/>
            <a:ext cx="8077199" cy="5539978"/>
          </a:xfrm>
          <a:prstGeom prst="rect">
            <a:avLst/>
          </a:prstGeom>
          <a:noFill/>
        </p:spPr>
        <p:txBody>
          <a:bodyPr wrap="square" rtlCol="0">
            <a:spAutoFit/>
          </a:bodyPr>
          <a:lstStyle/>
          <a:p>
            <a:pPr algn="just">
              <a:lnSpc>
                <a:spcPct val="150000"/>
              </a:lnSpc>
            </a:pPr>
            <a:r>
              <a:rPr lang="en-US" sz="2000" b="1" dirty="0" smtClean="0">
                <a:latin typeface="Cambria" pitchFamily="18" charset="0"/>
              </a:rPr>
              <a:t>4. Model Training</a:t>
            </a:r>
          </a:p>
          <a:p>
            <a:pPr algn="just">
              <a:lnSpc>
                <a:spcPct val="150000"/>
              </a:lnSpc>
            </a:pPr>
            <a:r>
              <a:rPr lang="en-US" sz="1800" dirty="0" smtClean="0">
                <a:solidFill>
                  <a:schemeClr val="tx1"/>
                </a:solidFill>
                <a:latin typeface="Cambria" pitchFamily="18" charset="0"/>
              </a:rPr>
              <a:t>Various ensemble classifiers are constructed using different combinations of base classifiers such as Support Vector Machines (SVM), Logistic Regression (LR), Naive </a:t>
            </a:r>
            <a:r>
              <a:rPr lang="en-US" sz="1800" dirty="0" err="1" smtClean="0">
                <a:solidFill>
                  <a:schemeClr val="tx1"/>
                </a:solidFill>
                <a:latin typeface="Cambria" pitchFamily="18" charset="0"/>
              </a:rPr>
              <a:t>Bayes</a:t>
            </a:r>
            <a:r>
              <a:rPr lang="en-US" sz="1800" dirty="0" smtClean="0">
                <a:solidFill>
                  <a:schemeClr val="tx1"/>
                </a:solidFill>
                <a:latin typeface="Cambria" pitchFamily="18" charset="0"/>
              </a:rPr>
              <a:t> (NB), Random Forests (RF), and Decision Trees (DT).</a:t>
            </a:r>
          </a:p>
          <a:p>
            <a:pPr algn="just">
              <a:lnSpc>
                <a:spcPct val="150000"/>
              </a:lnSpc>
            </a:pPr>
            <a:r>
              <a:rPr lang="en-US" sz="1800" dirty="0" smtClean="0">
                <a:solidFill>
                  <a:schemeClr val="tx1"/>
                </a:solidFill>
                <a:latin typeface="Cambria" pitchFamily="18" charset="0"/>
              </a:rPr>
              <a:t>Stacking Classifier is implemented to combine the predictions of base classifiers and train an additional Artificial Neural Network (ANN) model using the stacked predictions as input features.</a:t>
            </a:r>
          </a:p>
          <a:p>
            <a:pPr algn="just">
              <a:lnSpc>
                <a:spcPct val="150000"/>
              </a:lnSpc>
            </a:pPr>
            <a:endParaRPr lang="en-US" sz="1800" dirty="0" smtClean="0">
              <a:solidFill>
                <a:schemeClr val="tx1"/>
              </a:solidFill>
              <a:latin typeface="Cambria" pitchFamily="18" charset="0"/>
            </a:endParaRPr>
          </a:p>
          <a:p>
            <a:pPr algn="just">
              <a:lnSpc>
                <a:spcPct val="150000"/>
              </a:lnSpc>
            </a:pPr>
            <a:r>
              <a:rPr lang="en-US" sz="1800" dirty="0" smtClean="0">
                <a:solidFill>
                  <a:schemeClr val="tx1"/>
                </a:solidFill>
                <a:latin typeface="Cambria" pitchFamily="18" charset="0"/>
              </a:rPr>
              <a:t>Deep Learning models using </a:t>
            </a:r>
            <a:r>
              <a:rPr lang="en-US" sz="1800" dirty="0" err="1" smtClean="0">
                <a:solidFill>
                  <a:schemeClr val="tx1"/>
                </a:solidFill>
                <a:latin typeface="Cambria" pitchFamily="18" charset="0"/>
              </a:rPr>
              <a:t>Convolutional</a:t>
            </a:r>
            <a:r>
              <a:rPr lang="en-US" sz="1800" dirty="0" smtClean="0">
                <a:solidFill>
                  <a:schemeClr val="tx1"/>
                </a:solidFill>
                <a:latin typeface="Cambria" pitchFamily="18" charset="0"/>
              </a:rPr>
              <a:t> Neural Networks (CNN) are trained separately for both diagnosis and prognosis datasets.</a:t>
            </a:r>
          </a:p>
          <a:p>
            <a:pPr algn="just">
              <a:lnSpc>
                <a:spcPct val="150000"/>
              </a:lnSpc>
            </a:pPr>
            <a:endParaRPr lang="en-US" sz="1800" dirty="0" smtClean="0">
              <a:solidFill>
                <a:schemeClr val="tx1"/>
              </a:solidFill>
              <a:latin typeface="Cambria" pitchFamily="18" charset="0"/>
            </a:endParaRPr>
          </a:p>
          <a:p>
            <a:pPr algn="just">
              <a:lnSpc>
                <a:spcPct val="150000"/>
              </a:lnSpc>
            </a:pPr>
            <a:r>
              <a:rPr lang="en-US" sz="1800" dirty="0" smtClean="0">
                <a:solidFill>
                  <a:schemeClr val="tx1"/>
                </a:solidFill>
                <a:latin typeface="Cambria" pitchFamily="18" charset="0"/>
              </a:rPr>
              <a:t>The ANN models are trained using </a:t>
            </a:r>
            <a:r>
              <a:rPr lang="en-US" sz="1800" dirty="0" err="1" smtClean="0">
                <a:solidFill>
                  <a:schemeClr val="tx1"/>
                </a:solidFill>
                <a:latin typeface="Cambria" pitchFamily="18" charset="0"/>
              </a:rPr>
              <a:t>Keras</a:t>
            </a:r>
            <a:r>
              <a:rPr lang="en-US" sz="1800" dirty="0" smtClean="0">
                <a:solidFill>
                  <a:schemeClr val="tx1"/>
                </a:solidFill>
                <a:latin typeface="Cambria" pitchFamily="18" charset="0"/>
              </a:rPr>
              <a:t> with appropriate configurations like activation functions, dropout layers, and optimizer.</a:t>
            </a:r>
            <a:endParaRPr lang="en-US" sz="1800" dirty="0">
              <a:solidFill>
                <a:schemeClr val="tx1"/>
              </a:solidFill>
              <a:latin typeface="Cambri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
        <p:nvSpPr>
          <p:cNvPr id="6" name="TextBox 5"/>
          <p:cNvSpPr txBox="1"/>
          <p:nvPr/>
        </p:nvSpPr>
        <p:spPr>
          <a:xfrm>
            <a:off x="304800" y="153194"/>
            <a:ext cx="2478564" cy="461665"/>
          </a:xfrm>
          <a:prstGeom prst="rect">
            <a:avLst/>
          </a:prstGeom>
          <a:noFill/>
        </p:spPr>
        <p:txBody>
          <a:bodyPr wrap="none" rtlCol="0">
            <a:spAutoFit/>
          </a:bodyPr>
          <a:lstStyle/>
          <a:p>
            <a:r>
              <a:rPr lang="en-US" sz="2400" b="1" dirty="0" smtClean="0">
                <a:latin typeface="Cambria" pitchFamily="18" charset="0"/>
              </a:rPr>
              <a:t>Implementation</a:t>
            </a:r>
            <a:endParaRPr lang="en-US" sz="2400" b="1" dirty="0">
              <a:latin typeface="Cambria" pitchFamily="18" charset="0"/>
            </a:endParaRPr>
          </a:p>
        </p:txBody>
      </p:sp>
      <p:sp>
        <p:nvSpPr>
          <p:cNvPr id="8" name="TextBox 7"/>
          <p:cNvSpPr txBox="1"/>
          <p:nvPr/>
        </p:nvSpPr>
        <p:spPr>
          <a:xfrm>
            <a:off x="381000" y="534196"/>
            <a:ext cx="8382000" cy="6047809"/>
          </a:xfrm>
          <a:prstGeom prst="rect">
            <a:avLst/>
          </a:prstGeom>
          <a:noFill/>
        </p:spPr>
        <p:txBody>
          <a:bodyPr wrap="square" rtlCol="0">
            <a:spAutoFit/>
          </a:bodyPr>
          <a:lstStyle/>
          <a:p>
            <a:pPr algn="just">
              <a:lnSpc>
                <a:spcPct val="150000"/>
              </a:lnSpc>
            </a:pPr>
            <a:r>
              <a:rPr lang="en-US" sz="2000" b="1" dirty="0" smtClean="0">
                <a:latin typeface="Cambria" pitchFamily="18" charset="0"/>
              </a:rPr>
              <a:t>5. Evaluation</a:t>
            </a:r>
          </a:p>
          <a:p>
            <a:pPr algn="just">
              <a:lnSpc>
                <a:spcPct val="150000"/>
              </a:lnSpc>
            </a:pPr>
            <a:r>
              <a:rPr lang="en-US" sz="1700" dirty="0" smtClean="0">
                <a:solidFill>
                  <a:schemeClr val="tx1"/>
                </a:solidFill>
                <a:latin typeface="Cambria" pitchFamily="18" charset="0"/>
              </a:rPr>
              <a:t>The trained models are evaluated using accuracy scores on both original and </a:t>
            </a:r>
            <a:r>
              <a:rPr lang="en-US" sz="1700" dirty="0" err="1" smtClean="0">
                <a:solidFill>
                  <a:schemeClr val="tx1"/>
                </a:solidFill>
                <a:latin typeface="Cambria" pitchFamily="18" charset="0"/>
              </a:rPr>
              <a:t>upsampled</a:t>
            </a:r>
            <a:r>
              <a:rPr lang="en-US" sz="1700" dirty="0" smtClean="0">
                <a:solidFill>
                  <a:schemeClr val="tx1"/>
                </a:solidFill>
                <a:latin typeface="Cambria" pitchFamily="18" charset="0"/>
              </a:rPr>
              <a:t> datasets.</a:t>
            </a:r>
          </a:p>
          <a:p>
            <a:pPr algn="just">
              <a:lnSpc>
                <a:spcPct val="150000"/>
              </a:lnSpc>
            </a:pPr>
            <a:r>
              <a:rPr lang="en-US" sz="1700" dirty="0" smtClean="0">
                <a:solidFill>
                  <a:schemeClr val="tx1"/>
                </a:solidFill>
                <a:latin typeface="Cambria" pitchFamily="18" charset="0"/>
              </a:rPr>
              <a:t>Confusion matrices and other relevant evaluation metrics are computed to assess the performance of each model.</a:t>
            </a:r>
          </a:p>
          <a:p>
            <a:pPr algn="just">
              <a:lnSpc>
                <a:spcPct val="150000"/>
              </a:lnSpc>
            </a:pPr>
            <a:r>
              <a:rPr lang="en-US" sz="1700" dirty="0" err="1" smtClean="0">
                <a:solidFill>
                  <a:schemeClr val="tx1"/>
                </a:solidFill>
                <a:latin typeface="Cambria" pitchFamily="18" charset="0"/>
              </a:rPr>
              <a:t>XGBoost</a:t>
            </a:r>
            <a:r>
              <a:rPr lang="en-US" sz="1700" dirty="0" smtClean="0">
                <a:solidFill>
                  <a:schemeClr val="tx1"/>
                </a:solidFill>
                <a:latin typeface="Cambria" pitchFamily="18" charset="0"/>
              </a:rPr>
              <a:t> classifiers are also trained to compare their performance with the ensemble and deep learning models.</a:t>
            </a:r>
          </a:p>
          <a:p>
            <a:pPr algn="just">
              <a:lnSpc>
                <a:spcPct val="150000"/>
              </a:lnSpc>
            </a:pPr>
            <a:r>
              <a:rPr lang="en-US" sz="2000" b="1" dirty="0" smtClean="0">
                <a:latin typeface="Cambria" pitchFamily="18" charset="0"/>
              </a:rPr>
              <a:t>6. Results</a:t>
            </a:r>
          </a:p>
          <a:p>
            <a:pPr algn="just">
              <a:lnSpc>
                <a:spcPct val="150000"/>
              </a:lnSpc>
            </a:pPr>
            <a:r>
              <a:rPr lang="en-US" sz="1700" dirty="0" smtClean="0">
                <a:solidFill>
                  <a:schemeClr val="tx1"/>
                </a:solidFill>
                <a:latin typeface="Cambria" pitchFamily="18" charset="0"/>
              </a:rPr>
              <a:t>Accuracy scores and performance metrics of each model are tabulated for comparison.</a:t>
            </a:r>
          </a:p>
          <a:p>
            <a:pPr algn="just">
              <a:lnSpc>
                <a:spcPct val="150000"/>
              </a:lnSpc>
            </a:pPr>
            <a:r>
              <a:rPr lang="en-US" sz="1700" dirty="0" smtClean="0">
                <a:solidFill>
                  <a:schemeClr val="tx1"/>
                </a:solidFill>
                <a:latin typeface="Cambria" pitchFamily="18" charset="0"/>
              </a:rPr>
              <a:t>Results help in identifying the most effective model for medical diagnosis and prognosis tasks.</a:t>
            </a:r>
          </a:p>
          <a:p>
            <a:pPr algn="just">
              <a:lnSpc>
                <a:spcPct val="150000"/>
              </a:lnSpc>
            </a:pPr>
            <a:r>
              <a:rPr lang="en-US" sz="1700" dirty="0" smtClean="0">
                <a:solidFill>
                  <a:schemeClr val="tx1"/>
                </a:solidFill>
                <a:latin typeface="Cambria" pitchFamily="18" charset="0"/>
              </a:rPr>
              <a:t>Performance metrics provide insights into the strengths and weaknesses of each model.</a:t>
            </a:r>
          </a:p>
          <a:p>
            <a:pPr algn="just">
              <a:lnSpc>
                <a:spcPct val="150000"/>
              </a:lnSpc>
            </a:pPr>
            <a:endParaRPr lang="en-US" dirty="0" smtClean="0">
              <a:solidFill>
                <a:schemeClr val="tx1"/>
              </a:solidFill>
              <a:latin typeface="Cambria" pitchFamily="18" charset="0"/>
            </a:endParaRPr>
          </a:p>
          <a:p>
            <a:pPr algn="just">
              <a:lnSpc>
                <a:spcPct val="150000"/>
              </a:lnSpc>
            </a:pPr>
            <a:r>
              <a:rPr lang="en-IN" sz="2000" dirty="0" smtClean="0">
                <a:solidFill>
                  <a:schemeClr val="tx1"/>
                </a:solidFill>
              </a:rPr>
              <a:t>Performing prediction on test data .. value as Benign or Malignant</a:t>
            </a:r>
            <a:endParaRPr lang="en-US" sz="2000" dirty="0" smtClean="0">
              <a:solidFill>
                <a:schemeClr val="tx1"/>
              </a:solidFill>
            </a:endParaRPr>
          </a:p>
          <a:p>
            <a:pPr algn="just">
              <a:lnSpc>
                <a:spcPct val="150000"/>
              </a:lnSpc>
            </a:pP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sp>
        <p:nvSpPr>
          <p:cNvPr id="6" name="TextBox 5"/>
          <p:cNvSpPr txBox="1"/>
          <p:nvPr/>
        </p:nvSpPr>
        <p:spPr>
          <a:xfrm>
            <a:off x="304807" y="279469"/>
            <a:ext cx="2964273" cy="461665"/>
          </a:xfrm>
          <a:prstGeom prst="rect">
            <a:avLst/>
          </a:prstGeom>
          <a:noFill/>
        </p:spPr>
        <p:txBody>
          <a:bodyPr wrap="none" rtlCol="0">
            <a:spAutoFit/>
          </a:bodyPr>
          <a:lstStyle/>
          <a:p>
            <a:r>
              <a:rPr lang="en-US" sz="2400" b="1" dirty="0" smtClean="0">
                <a:latin typeface="Cambria" pitchFamily="18" charset="0"/>
              </a:rPr>
              <a:t>USE CASE DIAGRAM</a:t>
            </a:r>
            <a:endParaRPr lang="en-US" sz="2400" b="1" dirty="0">
              <a:latin typeface="Cambria" pitchFamily="18" charset="0"/>
              <a:cs typeface="Times New Roman" pitchFamily="18" charset="0"/>
            </a:endParaRPr>
          </a:p>
        </p:txBody>
      </p:sp>
      <p:pic>
        <p:nvPicPr>
          <p:cNvPr id="2" name="Picture 2"/>
          <p:cNvPicPr>
            <a:picLocks noChangeAspect="1" noChangeArrowheads="1"/>
          </p:cNvPicPr>
          <p:nvPr/>
        </p:nvPicPr>
        <p:blipFill>
          <a:blip r:embed="rId3"/>
          <a:srcRect l="7264" t="3260" r="6408" b="3333"/>
          <a:stretch>
            <a:fillRect/>
          </a:stretch>
        </p:blipFill>
        <p:spPr bwMode="auto">
          <a:xfrm>
            <a:off x="1828800" y="663923"/>
            <a:ext cx="6172200" cy="58661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
        <p:nvSpPr>
          <p:cNvPr id="6" name="TextBox 5"/>
          <p:cNvSpPr txBox="1"/>
          <p:nvPr/>
        </p:nvSpPr>
        <p:spPr>
          <a:xfrm>
            <a:off x="304806" y="279469"/>
            <a:ext cx="3139001" cy="461665"/>
          </a:xfrm>
          <a:prstGeom prst="rect">
            <a:avLst/>
          </a:prstGeom>
          <a:noFill/>
        </p:spPr>
        <p:txBody>
          <a:bodyPr wrap="none" rtlCol="0">
            <a:spAutoFit/>
          </a:bodyPr>
          <a:lstStyle/>
          <a:p>
            <a:r>
              <a:rPr lang="en-US" sz="2400" b="1" dirty="0" smtClean="0">
                <a:latin typeface="Cambria" pitchFamily="18" charset="0"/>
              </a:rPr>
              <a:t>SEQUENCE DIAGRAM</a:t>
            </a:r>
            <a:endParaRPr lang="en-US" sz="2400" b="1" dirty="0">
              <a:latin typeface="Cambria" pitchFamily="18" charset="0"/>
              <a:cs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3048000" y="659829"/>
            <a:ext cx="5486400" cy="58941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3194"/>
            <a:ext cx="2133600" cy="609741"/>
          </a:xfrm>
        </p:spPr>
        <p:txBody>
          <a:bodyPr/>
          <a:lstStyle/>
          <a:p>
            <a:r>
              <a:rPr lang="en-US" sz="2400" b="1" dirty="0" smtClean="0">
                <a:solidFill>
                  <a:schemeClr val="bg1"/>
                </a:solidFill>
              </a:rPr>
              <a:t>CONTENTS:</a:t>
            </a:r>
            <a:endParaRPr lang="en-US" sz="2400" b="1" dirty="0">
              <a:solidFill>
                <a:schemeClr val="bg1"/>
              </a:solidFill>
            </a:endParaRPr>
          </a:p>
        </p:txBody>
      </p:sp>
      <p:sp>
        <p:nvSpPr>
          <p:cNvPr id="3" name="Text Placeholder 2"/>
          <p:cNvSpPr>
            <a:spLocks noGrp="1"/>
          </p:cNvSpPr>
          <p:nvPr>
            <p:ph type="body" idx="1"/>
          </p:nvPr>
        </p:nvSpPr>
        <p:spPr>
          <a:xfrm>
            <a:off x="685800" y="686593"/>
            <a:ext cx="2819404" cy="5385411"/>
          </a:xfrm>
        </p:spPr>
        <p:txBody>
          <a:bodyPr>
            <a:noAutofit/>
          </a:bodyPr>
          <a:lstStyle/>
          <a:p>
            <a:pPr marL="285750" indent="-285750">
              <a:lnSpc>
                <a:spcPct val="120000"/>
              </a:lnSpc>
              <a:buClr>
                <a:schemeClr val="accent1"/>
              </a:buCl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Abstract</a:t>
            </a:r>
          </a:p>
          <a:p>
            <a:pPr marL="285750" indent="-285750">
              <a:lnSpc>
                <a:spcPct val="120000"/>
              </a:lnSpc>
              <a:buClr>
                <a:schemeClr val="accent1"/>
              </a:buCl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Introduction</a:t>
            </a:r>
          </a:p>
          <a:p>
            <a:pPr marL="285750" indent="-285750">
              <a:lnSpc>
                <a:spcPct val="120000"/>
              </a:lnSpc>
              <a:buClr>
                <a:schemeClr val="accent1"/>
              </a:buCl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Existing system</a:t>
            </a:r>
          </a:p>
          <a:p>
            <a:pPr marL="285750" indent="-285750">
              <a:lnSpc>
                <a:spcPct val="120000"/>
              </a:lnSpc>
              <a:buClr>
                <a:schemeClr val="accent1"/>
              </a:buCl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Proposed system</a:t>
            </a:r>
          </a:p>
          <a:p>
            <a:pPr marL="285750" indent="-285750">
              <a:lnSpc>
                <a:spcPct val="120000"/>
              </a:lnSpc>
              <a:buClr>
                <a:schemeClr val="accent1"/>
              </a:buCl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Specifications </a:t>
            </a:r>
          </a:p>
          <a:p>
            <a:pPr marL="285750" indent="-285750">
              <a:lnSpc>
                <a:spcPct val="120000"/>
              </a:lnSpc>
              <a:buClr>
                <a:schemeClr val="accent1"/>
              </a:buCl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Algorithms</a:t>
            </a:r>
          </a:p>
          <a:p>
            <a:pPr marL="285750" indent="-285750">
              <a:lnSpc>
                <a:spcPct val="120000"/>
              </a:lnSpc>
              <a:buClr>
                <a:schemeClr val="accent1"/>
              </a:buCl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Architecture</a:t>
            </a:r>
          </a:p>
          <a:p>
            <a:pPr marL="285750" indent="-285750">
              <a:lnSpc>
                <a:spcPct val="120000"/>
              </a:lnSpc>
              <a:buClr>
                <a:schemeClr val="accent1"/>
              </a:buCl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Implementation</a:t>
            </a:r>
          </a:p>
          <a:p>
            <a:pPr marL="285750" indent="-285750">
              <a:lnSpc>
                <a:spcPct val="120000"/>
              </a:lnSpc>
              <a:buClr>
                <a:schemeClr val="accent1"/>
              </a:buCl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Use case diagram</a:t>
            </a:r>
          </a:p>
          <a:p>
            <a:pPr marL="285750" indent="-285750">
              <a:lnSpc>
                <a:spcPct val="120000"/>
              </a:lnSpc>
              <a:buClr>
                <a:schemeClr val="accent1"/>
              </a:buCl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Sequence diagram</a:t>
            </a:r>
          </a:p>
          <a:p>
            <a:pPr marL="285750" indent="-285750">
              <a:lnSpc>
                <a:spcPct val="120000"/>
              </a:lnSpc>
              <a:buClr>
                <a:schemeClr val="accent1"/>
              </a:buCl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Class diagram</a:t>
            </a:r>
          </a:p>
          <a:p>
            <a:pPr marL="285750" indent="-285750">
              <a:lnSpc>
                <a:spcPct val="120000"/>
              </a:lnSpc>
              <a:buClr>
                <a:schemeClr val="accent1"/>
              </a:buClr>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Collaboration diagram</a:t>
            </a:r>
          </a:p>
          <a:p>
            <a:pPr marL="285750" indent="-285750">
              <a:lnSpc>
                <a:spcPct val="120000"/>
              </a:lnSpc>
              <a:buClr>
                <a:schemeClr val="accent1"/>
              </a:buClr>
              <a:buFont typeface="Arial" panose="020B0604020202020204" pitchFamily="34" charset="0"/>
              <a:buChar char="•"/>
            </a:pPr>
            <a:endParaRPr lang="en-IN" sz="1800" b="1" dirty="0" smtClean="0">
              <a:latin typeface="Times New Roman" panose="02020603050405020304" pitchFamily="18" charset="0"/>
              <a:cs typeface="Times New Roman" panose="02020603050405020304" pitchFamily="18" charset="0"/>
            </a:endParaRPr>
          </a:p>
          <a:p>
            <a:pPr marL="285750" indent="-285750">
              <a:lnSpc>
                <a:spcPct val="120000"/>
              </a:lnSpc>
              <a:buClr>
                <a:schemeClr val="accent1"/>
              </a:buClr>
              <a:buFont typeface="Arial" panose="020B0604020202020204" pitchFamily="34" charset="0"/>
              <a:buChar char="•"/>
            </a:pPr>
            <a:endParaRPr lang="en-IN" sz="1800" b="1"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Arial" panose="020B0604020202020204" pitchFamily="34" charset="0"/>
              <a:buChar char="•"/>
            </a:pPr>
            <a:endParaRPr lang="en-IN" sz="1400" b="1"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Arial" panose="020B0604020202020204" pitchFamily="34" charset="0"/>
              <a:buChar char="•"/>
            </a:pPr>
            <a:endParaRPr lang="en-IN" sz="1400" b="1"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Arial" panose="020B0604020202020204" pitchFamily="34" charset="0"/>
              <a:buChar char="•"/>
            </a:pPr>
            <a:endParaRPr lang="en-IN" sz="1400" b="1" dirty="0" smtClean="0">
              <a:latin typeface="Times New Roman" panose="02020603050405020304" pitchFamily="18" charset="0"/>
              <a:cs typeface="Times New Roman" panose="02020603050405020304" pitchFamily="18" charset="0"/>
            </a:endParaRPr>
          </a:p>
          <a:p>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
        <p:nvSpPr>
          <p:cNvPr id="6" name="TextBox 5"/>
          <p:cNvSpPr txBox="1"/>
          <p:nvPr/>
        </p:nvSpPr>
        <p:spPr>
          <a:xfrm>
            <a:off x="304800" y="279469"/>
            <a:ext cx="2502608" cy="461665"/>
          </a:xfrm>
          <a:prstGeom prst="rect">
            <a:avLst/>
          </a:prstGeom>
          <a:noFill/>
        </p:spPr>
        <p:txBody>
          <a:bodyPr wrap="none" rtlCol="0">
            <a:spAutoFit/>
          </a:bodyPr>
          <a:lstStyle/>
          <a:p>
            <a:r>
              <a:rPr lang="en-US" sz="2400" b="1" dirty="0" smtClean="0">
                <a:latin typeface="Cambria" pitchFamily="18" charset="0"/>
              </a:rPr>
              <a:t>CLASS DIAGRAM</a:t>
            </a:r>
            <a:endParaRPr lang="en-US" sz="2400" b="1" dirty="0">
              <a:latin typeface="Cambria" pitchFamily="18" charset="0"/>
              <a:cs typeface="Times New Roman" pitchFamily="18" charset="0"/>
            </a:endParaRPr>
          </a:p>
        </p:txBody>
      </p:sp>
      <p:pic>
        <p:nvPicPr>
          <p:cNvPr id="4098" name="Picture 2"/>
          <p:cNvPicPr>
            <a:picLocks noChangeAspect="1" noChangeArrowheads="1"/>
          </p:cNvPicPr>
          <p:nvPr/>
        </p:nvPicPr>
        <p:blipFill>
          <a:blip r:embed="rId3"/>
          <a:srcRect/>
          <a:stretch>
            <a:fillRect/>
          </a:stretch>
        </p:blipFill>
        <p:spPr bwMode="auto">
          <a:xfrm>
            <a:off x="152403" y="1829594"/>
            <a:ext cx="8991599" cy="2743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sp>
        <p:nvSpPr>
          <p:cNvPr id="6" name="TextBox 5"/>
          <p:cNvSpPr txBox="1"/>
          <p:nvPr/>
        </p:nvSpPr>
        <p:spPr>
          <a:xfrm>
            <a:off x="304806" y="279469"/>
            <a:ext cx="4116833" cy="461665"/>
          </a:xfrm>
          <a:prstGeom prst="rect">
            <a:avLst/>
          </a:prstGeom>
          <a:noFill/>
        </p:spPr>
        <p:txBody>
          <a:bodyPr wrap="none" rtlCol="0">
            <a:spAutoFit/>
          </a:bodyPr>
          <a:lstStyle/>
          <a:p>
            <a:r>
              <a:rPr lang="en-US" sz="2400" b="1" dirty="0" smtClean="0">
                <a:latin typeface="Cambria" pitchFamily="18" charset="0"/>
              </a:rPr>
              <a:t>COLLABORATION DIAGRAM</a:t>
            </a:r>
            <a:endParaRPr lang="en-US" sz="2400" b="1" dirty="0">
              <a:latin typeface="Cambria" pitchFamily="18" charset="0"/>
              <a:cs typeface="Times New Roman" pitchFamily="18" charset="0"/>
            </a:endParaRPr>
          </a:p>
        </p:txBody>
      </p:sp>
      <p:pic>
        <p:nvPicPr>
          <p:cNvPr id="3074" name="Picture 2"/>
          <p:cNvPicPr>
            <a:picLocks noChangeAspect="1" noChangeArrowheads="1"/>
          </p:cNvPicPr>
          <p:nvPr/>
        </p:nvPicPr>
        <p:blipFill>
          <a:blip r:embed="rId3"/>
          <a:srcRect/>
          <a:stretch>
            <a:fillRect/>
          </a:stretch>
        </p:blipFill>
        <p:spPr bwMode="auto">
          <a:xfrm>
            <a:off x="1311282" y="2146801"/>
            <a:ext cx="6519863" cy="2572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1" y="2616808"/>
            <a:ext cx="8991600" cy="1750005"/>
          </a:xfrm>
          <a:prstGeom prst="rect">
            <a:avLst/>
          </a:prstGeom>
        </p:spPr>
        <p:txBody>
          <a:bodyPr spcFirstLastPara="1" wrap="square" lIns="91425" tIns="91425" rIns="91425" bIns="91425" anchor="b" anchorCtr="0">
            <a:noAutofit/>
          </a:bodyPr>
          <a:lstStyle/>
          <a:p>
            <a:pPr algn="ctr"/>
            <a:r>
              <a:rPr lang="en-US" sz="3200" b="1" smtClean="0">
                <a:solidFill>
                  <a:srgbClr val="FF0000"/>
                </a:solidFill>
                <a:latin typeface="Cambria" pitchFamily="18" charset="0"/>
              </a:rPr>
              <a:t>Thank You</a:t>
            </a:r>
            <a:endParaRPr lang="en-US" sz="3200" b="1" dirty="0">
              <a:latin typeface="Cambria" pitchFamily="18" charset="0"/>
            </a:endParaRPr>
          </a:p>
        </p:txBody>
      </p:sp>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6" name="TextBox 5"/>
          <p:cNvSpPr txBox="1"/>
          <p:nvPr/>
        </p:nvSpPr>
        <p:spPr>
          <a:xfrm>
            <a:off x="457200" y="686594"/>
            <a:ext cx="1972015" cy="523220"/>
          </a:xfrm>
          <a:prstGeom prst="rect">
            <a:avLst/>
          </a:prstGeom>
          <a:noFill/>
        </p:spPr>
        <p:txBody>
          <a:bodyPr wrap="none" rtlCol="0">
            <a:spAutoFit/>
          </a:bodyPr>
          <a:lstStyle/>
          <a:p>
            <a:r>
              <a:rPr lang="en-US" sz="2800" b="1" dirty="0" smtClean="0">
                <a:solidFill>
                  <a:schemeClr val="bg1"/>
                </a:solidFill>
                <a:latin typeface="Cambria" pitchFamily="18" charset="0"/>
              </a:rPr>
              <a:t>ABSTRACT</a:t>
            </a:r>
            <a:endParaRPr lang="en-US" sz="2800" b="1" dirty="0">
              <a:solidFill>
                <a:schemeClr val="bg1"/>
              </a:solidFill>
              <a:latin typeface="Cambria" pitchFamily="18" charset="0"/>
            </a:endParaRPr>
          </a:p>
        </p:txBody>
      </p:sp>
      <p:sp>
        <p:nvSpPr>
          <p:cNvPr id="8" name="TextBox 7"/>
          <p:cNvSpPr txBox="1"/>
          <p:nvPr/>
        </p:nvSpPr>
        <p:spPr>
          <a:xfrm>
            <a:off x="381001" y="1372394"/>
            <a:ext cx="8381998" cy="4248300"/>
          </a:xfrm>
          <a:prstGeom prst="rect">
            <a:avLst/>
          </a:prstGeom>
          <a:noFill/>
        </p:spPr>
        <p:txBody>
          <a:bodyPr wrap="square" rtlCol="0">
            <a:spAutoFit/>
          </a:bodyPr>
          <a:lstStyle/>
          <a:p>
            <a:pPr algn="just">
              <a:lnSpc>
                <a:spcPct val="150000"/>
              </a:lnSpc>
            </a:pPr>
            <a:r>
              <a:rPr lang="en-US" sz="1800" dirty="0">
                <a:solidFill>
                  <a:schemeClr val="tx1"/>
                </a:solidFill>
                <a:latin typeface="Cambria" panose="02040503050406030204" pitchFamily="18" charset="0"/>
                <a:ea typeface="Cambria" panose="02040503050406030204" pitchFamily="18" charset="0"/>
              </a:rPr>
              <a:t>This project addresses the critical need for early detection of breast cancer (BC), the second leading cause of death among women. Recognizing the significance of early diagnosis in improving prognosis, this study introduces an automated BC detection system employing a diverse ensemble of machine learning classifiers. Investigating various ML algorithms and ensemble techniques, including Artificial Neural Networks (ANN), the study evaluates their efficacy using benchmark datasets. Demonstrating superior performance, the ensemble method achieved high accuracy, surpassing existing methods. The proposed system holds immense promise for the medical industry, offering a highly accurate, efficient tool for BC diagnosis and prognosis, crucial for improving patient care and outcomes.</a:t>
            </a:r>
            <a:endParaRPr lang="en-IN" sz="1800" dirty="0">
              <a:solidFill>
                <a:schemeClr val="tx1"/>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6" name="TextBox 5"/>
          <p:cNvSpPr txBox="1"/>
          <p:nvPr/>
        </p:nvSpPr>
        <p:spPr>
          <a:xfrm>
            <a:off x="333051" y="685959"/>
            <a:ext cx="848309" cy="523220"/>
          </a:xfrm>
          <a:prstGeom prst="rect">
            <a:avLst/>
          </a:prstGeom>
          <a:noFill/>
        </p:spPr>
        <p:txBody>
          <a:bodyPr wrap="none" rtlCol="0">
            <a:spAutoFit/>
          </a:bodyPr>
          <a:lstStyle/>
          <a:p>
            <a:r>
              <a:rPr lang="en-US" sz="2800" b="1" dirty="0" smtClean="0">
                <a:latin typeface="Cambria" pitchFamily="18" charset="0"/>
                <a:cs typeface="Calibri" pitchFamily="34" charset="0"/>
              </a:rPr>
              <a:t>AIM</a:t>
            </a:r>
            <a:endParaRPr lang="en-US" sz="2800" b="1" dirty="0">
              <a:latin typeface="Cambria" pitchFamily="18" charset="0"/>
              <a:cs typeface="Calibri" pitchFamily="34" charset="0"/>
            </a:endParaRPr>
          </a:p>
        </p:txBody>
      </p:sp>
      <p:sp>
        <p:nvSpPr>
          <p:cNvPr id="8" name="TextBox 7"/>
          <p:cNvSpPr txBox="1"/>
          <p:nvPr/>
        </p:nvSpPr>
        <p:spPr>
          <a:xfrm>
            <a:off x="381001" y="1397325"/>
            <a:ext cx="8381998" cy="958596"/>
          </a:xfrm>
          <a:prstGeom prst="rect">
            <a:avLst/>
          </a:prstGeom>
          <a:noFill/>
        </p:spPr>
        <p:txBody>
          <a:bodyPr wrap="square" rtlCol="0">
            <a:spAutoFit/>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An automated system using </a:t>
            </a:r>
            <a:r>
              <a:rPr lang="en-US" sz="2000" dirty="0" err="1" smtClean="0">
                <a:solidFill>
                  <a:schemeClr val="tx1"/>
                </a:solidFill>
                <a:latin typeface="Cambria" panose="02040503050406030204" pitchFamily="18" charset="0"/>
                <a:ea typeface="Cambria" panose="02040503050406030204" pitchFamily="18" charset="0"/>
              </a:rPr>
              <a:t>machaine</a:t>
            </a:r>
            <a:r>
              <a:rPr lang="en-US" sz="2000" dirty="0" smtClean="0">
                <a:solidFill>
                  <a:schemeClr val="tx1"/>
                </a:solidFill>
                <a:latin typeface="Cambria" panose="02040503050406030204" pitchFamily="18" charset="0"/>
                <a:ea typeface="Cambria" panose="02040503050406030204" pitchFamily="18" charset="0"/>
              </a:rPr>
              <a:t> </a:t>
            </a:r>
            <a:r>
              <a:rPr lang="en-US" sz="2000" dirty="0">
                <a:solidFill>
                  <a:schemeClr val="tx1"/>
                </a:solidFill>
                <a:latin typeface="Cambria" panose="02040503050406030204" pitchFamily="18" charset="0"/>
                <a:ea typeface="Cambria" panose="02040503050406030204" pitchFamily="18" charset="0"/>
              </a:rPr>
              <a:t>learning to enhance early detection of breast cancer for improved prognosis and treatment</a:t>
            </a:r>
            <a:endParaRPr lang="en-IN" sz="2000" dirty="0">
              <a:solidFill>
                <a:schemeClr val="tx1"/>
              </a:solidFill>
              <a:latin typeface="Cambria" panose="02040503050406030204" pitchFamily="18" charset="0"/>
              <a:ea typeface="Cambria" panose="02040503050406030204" pitchFamily="18" charset="0"/>
            </a:endParaRPr>
          </a:p>
        </p:txBody>
      </p:sp>
      <p:sp>
        <p:nvSpPr>
          <p:cNvPr id="9" name="TextBox 8"/>
          <p:cNvSpPr txBox="1"/>
          <p:nvPr/>
        </p:nvSpPr>
        <p:spPr>
          <a:xfrm>
            <a:off x="304802" y="3124923"/>
            <a:ext cx="1736373" cy="461665"/>
          </a:xfrm>
          <a:prstGeom prst="rect">
            <a:avLst/>
          </a:prstGeom>
          <a:noFill/>
        </p:spPr>
        <p:txBody>
          <a:bodyPr wrap="none" rtlCol="0">
            <a:spAutoFit/>
          </a:bodyPr>
          <a:lstStyle/>
          <a:p>
            <a:r>
              <a:rPr lang="en-US" sz="2400" b="1" dirty="0" smtClean="0">
                <a:latin typeface="Cambria" pitchFamily="18" charset="0"/>
              </a:rPr>
              <a:t>OBJECTIVE</a:t>
            </a:r>
            <a:endParaRPr lang="en-US" sz="2400" b="1" dirty="0">
              <a:latin typeface="Cambria" pitchFamily="18" charset="0"/>
              <a:cs typeface="Calibri" pitchFamily="34" charset="0"/>
            </a:endParaRPr>
          </a:p>
        </p:txBody>
      </p:sp>
      <p:sp>
        <p:nvSpPr>
          <p:cNvPr id="10" name="TextBox 9"/>
          <p:cNvSpPr txBox="1"/>
          <p:nvPr/>
        </p:nvSpPr>
        <p:spPr>
          <a:xfrm>
            <a:off x="304800" y="3963195"/>
            <a:ext cx="8381998" cy="1420261"/>
          </a:xfrm>
          <a:prstGeom prst="rect">
            <a:avLst/>
          </a:prstGeom>
          <a:noFill/>
        </p:spPr>
        <p:txBody>
          <a:bodyPr wrap="square" rtlCol="0">
            <a:spAutoFit/>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To develop and assess an ensemble-based machine learning system for efficient and accurate automatic diagnosis and prognosis of breast cancer, aiming to enhance early detection and treatment outcomes.</a:t>
            </a:r>
            <a:endParaRPr lang="en-IN" sz="2000" dirty="0">
              <a:solidFill>
                <a:schemeClr val="tx1"/>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6" name="TextBox 5"/>
          <p:cNvSpPr txBox="1"/>
          <p:nvPr/>
        </p:nvSpPr>
        <p:spPr>
          <a:xfrm>
            <a:off x="304802" y="685960"/>
            <a:ext cx="2087431" cy="461665"/>
          </a:xfrm>
          <a:prstGeom prst="rect">
            <a:avLst/>
          </a:prstGeom>
          <a:noFill/>
        </p:spPr>
        <p:txBody>
          <a:bodyPr wrap="none" rtlCol="0">
            <a:spAutoFit/>
          </a:bodyPr>
          <a:lstStyle/>
          <a:p>
            <a:r>
              <a:rPr lang="en-US" sz="2400" b="1" dirty="0" smtClean="0">
                <a:latin typeface="Cambria" pitchFamily="18" charset="0"/>
              </a:rPr>
              <a:t>MOTIVATION</a:t>
            </a:r>
            <a:endParaRPr lang="en-US" sz="2400" b="1" dirty="0">
              <a:latin typeface="Cambria" pitchFamily="18" charset="0"/>
              <a:cs typeface="Calibri" pitchFamily="34" charset="0"/>
            </a:endParaRPr>
          </a:p>
        </p:txBody>
      </p:sp>
      <p:sp>
        <p:nvSpPr>
          <p:cNvPr id="8" name="TextBox 7"/>
          <p:cNvSpPr txBox="1"/>
          <p:nvPr/>
        </p:nvSpPr>
        <p:spPr>
          <a:xfrm>
            <a:off x="381001" y="1397326"/>
            <a:ext cx="8381998" cy="1939441"/>
          </a:xfrm>
          <a:prstGeom prst="rect">
            <a:avLst/>
          </a:prstGeom>
          <a:noFill/>
        </p:spPr>
        <p:txBody>
          <a:bodyPr wrap="square" rtlCol="0">
            <a:spAutoFit/>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The urgency to reduce breast cancer mortality through early detection propels the development of an accurate, swift, and reliable system, leveraging machine learning, to revolutionize diagnosis, prognosis, and treatment outcomes for patients and the medical community</a:t>
            </a:r>
            <a:r>
              <a:rPr lang="en-US" sz="2000" dirty="0">
                <a:latin typeface="Cambria" panose="02040503050406030204" pitchFamily="18" charset="0"/>
                <a:ea typeface="Cambria" panose="02040503050406030204" pitchFamily="18" charset="0"/>
              </a:rPr>
              <a:t>.</a:t>
            </a:r>
            <a:endParaRPr lang="en-IN" sz="2000" dirty="0">
              <a:latin typeface="Cambria" panose="02040503050406030204" pitchFamily="18" charset="0"/>
              <a:ea typeface="Cambria" panose="02040503050406030204" pitchFamily="18" charset="0"/>
            </a:endParaRPr>
          </a:p>
        </p:txBody>
      </p:sp>
      <p:sp>
        <p:nvSpPr>
          <p:cNvPr id="9" name="TextBox 8"/>
          <p:cNvSpPr txBox="1"/>
          <p:nvPr/>
        </p:nvSpPr>
        <p:spPr>
          <a:xfrm>
            <a:off x="304800" y="3353594"/>
            <a:ext cx="3441968" cy="461665"/>
          </a:xfrm>
          <a:prstGeom prst="rect">
            <a:avLst/>
          </a:prstGeom>
          <a:noFill/>
        </p:spPr>
        <p:txBody>
          <a:bodyPr wrap="none" rtlCol="0">
            <a:spAutoFit/>
          </a:bodyPr>
          <a:lstStyle/>
          <a:p>
            <a:r>
              <a:rPr lang="en-US" sz="2400" b="1" dirty="0" smtClean="0">
                <a:latin typeface="Cambria" pitchFamily="18" charset="0"/>
              </a:rPr>
              <a:t>PROBLEM STATEMENT</a:t>
            </a:r>
            <a:endParaRPr lang="en-US" sz="2400" b="1" dirty="0">
              <a:latin typeface="Cambria" pitchFamily="18" charset="0"/>
              <a:cs typeface="Calibri" pitchFamily="34" charset="0"/>
            </a:endParaRPr>
          </a:p>
        </p:txBody>
      </p:sp>
      <p:sp>
        <p:nvSpPr>
          <p:cNvPr id="10" name="TextBox 9"/>
          <p:cNvSpPr txBox="1"/>
          <p:nvPr/>
        </p:nvSpPr>
        <p:spPr>
          <a:xfrm>
            <a:off x="304800" y="3963194"/>
            <a:ext cx="8381998" cy="1939441"/>
          </a:xfrm>
          <a:prstGeom prst="rect">
            <a:avLst/>
          </a:prstGeom>
          <a:noFill/>
        </p:spPr>
        <p:txBody>
          <a:bodyPr wrap="square" rtlCol="0">
            <a:spAutoFit/>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The challenge lies in enhancing breast cancer diagnosis timeliness and accuracy. Developing an automated system utilizing machine learning aims to address this critical issue for improved patient prognosis and healthcare efficiency</a:t>
            </a:r>
            <a:r>
              <a:rPr lang="en-US" sz="2000" dirty="0">
                <a:solidFill>
                  <a:schemeClr val="tx1"/>
                </a:solidFill>
              </a:rPr>
              <a:t>.</a:t>
            </a:r>
            <a:endParaRPr lang="en-IN" sz="20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6" name="TextBox 5"/>
          <p:cNvSpPr txBox="1"/>
          <p:nvPr/>
        </p:nvSpPr>
        <p:spPr>
          <a:xfrm>
            <a:off x="304800" y="685960"/>
            <a:ext cx="2545890" cy="461665"/>
          </a:xfrm>
          <a:prstGeom prst="rect">
            <a:avLst/>
          </a:prstGeom>
          <a:noFill/>
        </p:spPr>
        <p:txBody>
          <a:bodyPr wrap="none" rtlCol="0">
            <a:spAutoFit/>
          </a:bodyPr>
          <a:lstStyle/>
          <a:p>
            <a:r>
              <a:rPr lang="en-US" sz="2400" b="1" dirty="0" smtClean="0">
                <a:latin typeface="Cambria" pitchFamily="18" charset="0"/>
              </a:rPr>
              <a:t>SCOPE OF WORK</a:t>
            </a:r>
            <a:endParaRPr lang="en-US" sz="2400" b="1" dirty="0">
              <a:latin typeface="Cambria" pitchFamily="18" charset="0"/>
              <a:cs typeface="Calibri" pitchFamily="34" charset="0"/>
            </a:endParaRPr>
          </a:p>
        </p:txBody>
      </p:sp>
      <p:sp>
        <p:nvSpPr>
          <p:cNvPr id="8" name="TextBox 7"/>
          <p:cNvSpPr txBox="1"/>
          <p:nvPr/>
        </p:nvSpPr>
        <p:spPr>
          <a:xfrm>
            <a:off x="381001" y="1397326"/>
            <a:ext cx="8381998" cy="1939441"/>
          </a:xfrm>
          <a:prstGeom prst="rect">
            <a:avLst/>
          </a:prstGeom>
          <a:noFill/>
        </p:spPr>
        <p:txBody>
          <a:bodyPr wrap="square" rtlCol="0">
            <a:spAutoFit/>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This project's scope involves developing an ensemble-based system using machine learning for automated breast cancer diagnosis and prognosis, assessing various algorithms' effectiveness on benchmark datasets for enhanced healthcare outcomes</a:t>
            </a:r>
            <a:r>
              <a:rPr lang="en-US" sz="2000" dirty="0">
                <a:latin typeface="Cambria" panose="02040503050406030204" pitchFamily="18" charset="0"/>
                <a:ea typeface="Cambria" panose="02040503050406030204" pitchFamily="18" charset="0"/>
              </a:rPr>
              <a:t>.</a:t>
            </a:r>
            <a:endParaRPr lang="en-IN" sz="20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6" name="TextBox 5"/>
          <p:cNvSpPr txBox="1"/>
          <p:nvPr/>
        </p:nvSpPr>
        <p:spPr>
          <a:xfrm>
            <a:off x="457200" y="685964"/>
            <a:ext cx="2444900" cy="461665"/>
          </a:xfrm>
          <a:prstGeom prst="rect">
            <a:avLst/>
          </a:prstGeom>
          <a:noFill/>
        </p:spPr>
        <p:txBody>
          <a:bodyPr wrap="none" rtlCol="0">
            <a:spAutoFit/>
          </a:bodyPr>
          <a:lstStyle/>
          <a:p>
            <a:r>
              <a:rPr lang="en-US" sz="2400" b="1" dirty="0" smtClean="0">
                <a:latin typeface="Cambria" pitchFamily="18" charset="0"/>
              </a:rPr>
              <a:t>INTRODUCTION</a:t>
            </a:r>
            <a:endParaRPr lang="en-US" sz="2400" dirty="0">
              <a:latin typeface="Cambria" pitchFamily="18" charset="0"/>
            </a:endParaRPr>
          </a:p>
        </p:txBody>
      </p:sp>
      <p:sp>
        <p:nvSpPr>
          <p:cNvPr id="8" name="TextBox 7"/>
          <p:cNvSpPr txBox="1"/>
          <p:nvPr/>
        </p:nvSpPr>
        <p:spPr>
          <a:xfrm>
            <a:off x="457200" y="1219995"/>
            <a:ext cx="8153400" cy="5447645"/>
          </a:xfrm>
          <a:prstGeom prst="rect">
            <a:avLst/>
          </a:prstGeom>
          <a:noFill/>
        </p:spPr>
        <p:txBody>
          <a:bodyPr wrap="square" rtlCol="0">
            <a:spAutoFit/>
          </a:bodyPr>
          <a:lstStyle/>
          <a:p>
            <a:pPr algn="just">
              <a:lnSpc>
                <a:spcPct val="150000"/>
              </a:lnSpc>
            </a:pPr>
            <a:r>
              <a:rPr lang="en-US" sz="1800" dirty="0">
                <a:solidFill>
                  <a:schemeClr val="tx1"/>
                </a:solidFill>
                <a:latin typeface="Cambria" panose="02040503050406030204" pitchFamily="18" charset="0"/>
                <a:ea typeface="Cambria" panose="02040503050406030204" pitchFamily="18" charset="0"/>
              </a:rPr>
              <a:t>The dominance and impact of breast cancer globally, especially among women, underscore the urgency for enhanced detection and prognosis. Manual interpretation of mammograms, despite advancements in computer vision, poses challenges due to the sheer volume of screening images. With breast cancer accounting for a significant percentage of diagnosed cases and mortality rates, early identification remains pivotal. Timely diagnosis significantly influences survival rates, making accurate classification of benign and malignant tumors crucial. Leveraging machine learning, this study delves into various classification algorithms, emphasizing artificial neural networks (ANN) in deep learning and traditional methods like support vector machines (SVM), k-nearest neighbor (KNN), and decision trees (DT) to advance breast cancer detection and classification.</a:t>
            </a:r>
            <a:endParaRPr lang="en-IN" sz="1800" dirty="0">
              <a:solidFill>
                <a:schemeClr val="tx1"/>
              </a:solidFill>
              <a:latin typeface="Cambria" panose="02040503050406030204" pitchFamily="18" charset="0"/>
              <a:ea typeface="Cambria" panose="02040503050406030204" pitchFamily="18" charset="0"/>
            </a:endParaRPr>
          </a:p>
          <a:p>
            <a:pPr algn="just">
              <a:lnSpc>
                <a:spcPct val="150000"/>
              </a:lnSpc>
            </a:pPr>
            <a:endParaRPr lang="en-US" sz="1600" dirty="0">
              <a:solidFill>
                <a:schemeClr val="tx1"/>
              </a:solidFill>
              <a:latin typeface="Cambria"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6" name="TextBox 5"/>
          <p:cNvSpPr txBox="1"/>
          <p:nvPr/>
        </p:nvSpPr>
        <p:spPr>
          <a:xfrm>
            <a:off x="457207" y="685964"/>
            <a:ext cx="2736647" cy="461665"/>
          </a:xfrm>
          <a:prstGeom prst="rect">
            <a:avLst/>
          </a:prstGeom>
          <a:noFill/>
        </p:spPr>
        <p:txBody>
          <a:bodyPr wrap="none" rtlCol="0">
            <a:spAutoFit/>
          </a:bodyPr>
          <a:lstStyle/>
          <a:p>
            <a:r>
              <a:rPr lang="en-US" sz="2400" b="1" dirty="0" smtClean="0">
                <a:latin typeface="Cambria" pitchFamily="18" charset="0"/>
              </a:rPr>
              <a:t>EXISTING SYSTEM</a:t>
            </a:r>
            <a:endParaRPr lang="en-US" sz="2400" b="1" dirty="0">
              <a:latin typeface="Cambria" pitchFamily="18" charset="0"/>
            </a:endParaRPr>
          </a:p>
        </p:txBody>
      </p:sp>
      <p:sp>
        <p:nvSpPr>
          <p:cNvPr id="8" name="TextBox 7"/>
          <p:cNvSpPr txBox="1"/>
          <p:nvPr/>
        </p:nvSpPr>
        <p:spPr>
          <a:xfrm>
            <a:off x="381003" y="1600574"/>
            <a:ext cx="8381998" cy="2401213"/>
          </a:xfrm>
          <a:prstGeom prst="rect">
            <a:avLst/>
          </a:prstGeom>
          <a:noFill/>
        </p:spPr>
        <p:txBody>
          <a:bodyPr wrap="square" rtlCol="0">
            <a:spAutoFit/>
          </a:bodyPr>
          <a:lstStyle/>
          <a:p>
            <a:pPr algn="just">
              <a:lnSpc>
                <a:spcPct val="150000"/>
              </a:lnSpc>
            </a:pPr>
            <a:r>
              <a:rPr lang="en-US" sz="2000" dirty="0">
                <a:solidFill>
                  <a:schemeClr val="tx1"/>
                </a:solidFill>
                <a:latin typeface="Cambria" panose="02040503050406030204" pitchFamily="18" charset="0"/>
                <a:ea typeface="Cambria" panose="02040503050406030204" pitchFamily="18" charset="0"/>
              </a:rPr>
              <a:t>Breast cancer is one of the deadly disease and currently 100% curable is not available and time diagnosis or prediction can help in reducing risk and to predict such disease many machine learning algorithms were introduced but their prediction accuracy either not good or easily over-fitted which result into inaccurate prediction. </a:t>
            </a:r>
            <a:endParaRPr lang="en-IN" sz="2000" dirty="0">
              <a:solidFill>
                <a:schemeClr val="tx1"/>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6" name="TextBox 5"/>
          <p:cNvSpPr txBox="1"/>
          <p:nvPr/>
        </p:nvSpPr>
        <p:spPr>
          <a:xfrm>
            <a:off x="457200" y="685964"/>
            <a:ext cx="2621230" cy="461665"/>
          </a:xfrm>
          <a:prstGeom prst="rect">
            <a:avLst/>
          </a:prstGeom>
          <a:noFill/>
        </p:spPr>
        <p:txBody>
          <a:bodyPr wrap="none" rtlCol="0">
            <a:spAutoFit/>
          </a:bodyPr>
          <a:lstStyle/>
          <a:p>
            <a:r>
              <a:rPr lang="en-US" sz="2400" b="1" dirty="0" smtClean="0">
                <a:latin typeface="Cambria" pitchFamily="18" charset="0"/>
              </a:rPr>
              <a:t>DISADVANTAGES</a:t>
            </a:r>
            <a:endParaRPr lang="en-US" sz="2400" b="1" dirty="0">
              <a:latin typeface="Cambria" pitchFamily="18" charset="0"/>
            </a:endParaRPr>
          </a:p>
        </p:txBody>
      </p:sp>
      <p:sp>
        <p:nvSpPr>
          <p:cNvPr id="8" name="TextBox 7"/>
          <p:cNvSpPr txBox="1"/>
          <p:nvPr/>
        </p:nvSpPr>
        <p:spPr>
          <a:xfrm>
            <a:off x="457202" y="1372395"/>
            <a:ext cx="8381998" cy="2343590"/>
          </a:xfrm>
          <a:prstGeom prst="rect">
            <a:avLst/>
          </a:prstGeom>
          <a:noFill/>
        </p:spPr>
        <p:txBody>
          <a:bodyPr wrap="square" rtlCol="0">
            <a:spAutoFit/>
          </a:bodyPr>
          <a:lstStyle/>
          <a:p>
            <a:pPr marL="342900" lvl="0" indent="-342900">
              <a:lnSpc>
                <a:spcPct val="150000"/>
              </a:lnSpc>
              <a:buFont typeface="+mj-lt"/>
              <a:buAutoNum type="arabicPeriod"/>
            </a:pPr>
            <a:r>
              <a:rPr lang="en-US" sz="2000" dirty="0">
                <a:solidFill>
                  <a:schemeClr val="tx1"/>
                </a:solidFill>
                <a:latin typeface="Cambria" panose="02040503050406030204" pitchFamily="18" charset="0"/>
                <a:ea typeface="Cambria" panose="02040503050406030204" pitchFamily="18" charset="0"/>
              </a:rPr>
              <a:t>Limited accuracy in predictions.</a:t>
            </a:r>
            <a:endParaRPr lang="en-IN" sz="2000" dirty="0">
              <a:solidFill>
                <a:schemeClr val="tx1"/>
              </a:solidFill>
              <a:latin typeface="Cambria" panose="02040503050406030204" pitchFamily="18" charset="0"/>
              <a:ea typeface="Cambria" panose="02040503050406030204" pitchFamily="18" charset="0"/>
            </a:endParaRPr>
          </a:p>
          <a:p>
            <a:pPr marL="342900" lvl="0" indent="-342900">
              <a:lnSpc>
                <a:spcPct val="150000"/>
              </a:lnSpc>
              <a:buFont typeface="+mj-lt"/>
              <a:buAutoNum type="arabicPeriod"/>
            </a:pPr>
            <a:r>
              <a:rPr lang="en-US" sz="2000" dirty="0">
                <a:solidFill>
                  <a:schemeClr val="tx1"/>
                </a:solidFill>
                <a:latin typeface="Cambria" panose="02040503050406030204" pitchFamily="18" charset="0"/>
                <a:ea typeface="Cambria" panose="02040503050406030204" pitchFamily="18" charset="0"/>
              </a:rPr>
              <a:t>Risk of inaccurate diagnoses.</a:t>
            </a:r>
            <a:endParaRPr lang="en-IN" sz="2000" dirty="0">
              <a:solidFill>
                <a:schemeClr val="tx1"/>
              </a:solidFill>
              <a:latin typeface="Cambria" panose="02040503050406030204" pitchFamily="18" charset="0"/>
              <a:ea typeface="Cambria" panose="02040503050406030204" pitchFamily="18" charset="0"/>
            </a:endParaRPr>
          </a:p>
          <a:p>
            <a:pPr marL="342900" lvl="0" indent="-342900">
              <a:lnSpc>
                <a:spcPct val="150000"/>
              </a:lnSpc>
              <a:buFont typeface="+mj-lt"/>
              <a:buAutoNum type="arabicPeriod"/>
            </a:pPr>
            <a:r>
              <a:rPr lang="en-US" sz="2000" dirty="0">
                <a:solidFill>
                  <a:schemeClr val="tx1"/>
                </a:solidFill>
                <a:latin typeface="Cambria" panose="02040503050406030204" pitchFamily="18" charset="0"/>
                <a:ea typeface="Cambria" panose="02040503050406030204" pitchFamily="18" charset="0"/>
              </a:rPr>
              <a:t>Dependency on quality data.</a:t>
            </a:r>
            <a:endParaRPr lang="en-IN" sz="2000" dirty="0">
              <a:solidFill>
                <a:schemeClr val="tx1"/>
              </a:solidFill>
              <a:latin typeface="Cambria" panose="02040503050406030204" pitchFamily="18" charset="0"/>
              <a:ea typeface="Cambria" panose="02040503050406030204" pitchFamily="18" charset="0"/>
            </a:endParaRPr>
          </a:p>
          <a:p>
            <a:pPr marL="342900" lvl="0" indent="-342900">
              <a:lnSpc>
                <a:spcPct val="150000"/>
              </a:lnSpc>
              <a:buFont typeface="+mj-lt"/>
              <a:buAutoNum type="arabicPeriod"/>
            </a:pPr>
            <a:r>
              <a:rPr lang="en-US" sz="2000" dirty="0">
                <a:solidFill>
                  <a:schemeClr val="tx1"/>
                </a:solidFill>
                <a:latin typeface="Cambria" panose="02040503050406030204" pitchFamily="18" charset="0"/>
                <a:ea typeface="Cambria" panose="02040503050406030204" pitchFamily="18" charset="0"/>
              </a:rPr>
              <a:t>Sensitivity to data imbalances.</a:t>
            </a:r>
            <a:endParaRPr lang="en-IN" sz="2000" dirty="0">
              <a:solidFill>
                <a:schemeClr val="tx1"/>
              </a:solidFill>
              <a:latin typeface="Cambria" panose="02040503050406030204" pitchFamily="18" charset="0"/>
              <a:ea typeface="Cambria" panose="02040503050406030204" pitchFamily="18" charset="0"/>
            </a:endParaRPr>
          </a:p>
          <a:p>
            <a:pPr marL="342900" lvl="0" indent="-342900">
              <a:lnSpc>
                <a:spcPct val="150000"/>
              </a:lnSpc>
              <a:buFont typeface="+mj-lt"/>
              <a:buAutoNum type="arabicPeriod"/>
            </a:pPr>
            <a:r>
              <a:rPr lang="en-US" sz="2000" dirty="0">
                <a:solidFill>
                  <a:schemeClr val="tx1"/>
                </a:solidFill>
                <a:latin typeface="Cambria" panose="02040503050406030204" pitchFamily="18" charset="0"/>
                <a:ea typeface="Cambria" panose="02040503050406030204" pitchFamily="18" charset="0"/>
              </a:rPr>
              <a:t> Variability in prediction outcomes.</a:t>
            </a:r>
            <a:endParaRPr lang="en-IN" sz="2000" dirty="0">
              <a:solidFill>
                <a:schemeClr val="tx1"/>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1867</TotalTime>
  <Words>1163</Words>
  <Application>Microsoft Office PowerPoint</Application>
  <PresentationFormat>Custom</PresentationFormat>
  <Paragraphs>134</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Cambria</vt:lpstr>
      <vt:lpstr>Times New Roman</vt:lpstr>
      <vt:lpstr>Lucida Sans</vt:lpstr>
      <vt:lpstr>Book Antiqua</vt:lpstr>
      <vt:lpstr>Wingdings 2</vt:lpstr>
      <vt:lpstr>Calibri</vt:lpstr>
      <vt:lpstr>Wingdings</vt:lpstr>
      <vt:lpstr>Wingdings 3</vt:lpstr>
      <vt:lpstr>Roboto Slab</vt:lpstr>
      <vt:lpstr>Apex</vt:lpstr>
      <vt:lpstr>An Automatic Detection of Breast Cancer Diagnosis and Prognosis Based on Machine Learning Using Ensemble of Classifiers</vt:lpstr>
      <vt:lpstr>CONTENTS: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Cloud Web-Based Cloud Storage for Secure Data Sharing Across Platforms</dc:title>
  <dc:creator>bdps</dc:creator>
  <cp:lastModifiedBy>Admin</cp:lastModifiedBy>
  <cp:revision>263</cp:revision>
  <dcterms:modified xsi:type="dcterms:W3CDTF">2024-03-16T16:23:00Z</dcterms:modified>
</cp:coreProperties>
</file>