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53" r:id="rId2"/>
    <p:sldId id="1443" r:id="rId3"/>
    <p:sldId id="1454" r:id="rId4"/>
    <p:sldId id="1225" r:id="rId5"/>
    <p:sldId id="1455" r:id="rId6"/>
    <p:sldId id="1458" r:id="rId7"/>
    <p:sldId id="1456" r:id="rId8"/>
    <p:sldId id="1457" r:id="rId9"/>
    <p:sldId id="1459" r:id="rId10"/>
    <p:sldId id="1461" r:id="rId11"/>
    <p:sldId id="1462" r:id="rId12"/>
    <p:sldId id="1463" r:id="rId13"/>
    <p:sldId id="1464" r:id="rId14"/>
    <p:sldId id="1468" r:id="rId15"/>
  </p:sldIdLst>
  <p:sldSz cx="12192000" cy="6858000"/>
  <p:notesSz cx="6858000" cy="9144000"/>
  <p:defaultTextStyle>
    <a:defPPr>
      <a:defRPr lang="d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1"/>
    <p:restoredTop sz="96327"/>
  </p:normalViewPr>
  <p:slideViewPr>
    <p:cSldViewPr snapToGrid="0" snapToObjects="1">
      <p:cViewPr>
        <p:scale>
          <a:sx n="150" d="100"/>
          <a:sy n="150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C509D-9A30-4247-B1D3-A7BA4FFB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AF0363-BD17-0947-8B4B-C5D4A272F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829EC-8A59-5543-9C1A-DD6F2633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A04C4-EC0C-3B4A-A1EC-BBD984AC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30635-D373-AC4A-B1C5-21C096F5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F94CA-1EB3-C14E-ABB8-6323D372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8DBB03-8F4F-F942-9A6C-04307E0C7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1CA16-1336-0F41-BED8-93DDDE64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11D5D-B3CE-8649-A60C-E6E4376F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9CE70-B21A-644A-82BA-B5D6AB50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22A2B6-02DB-794F-BB5D-1172B9C52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FF1A35-0955-9048-9125-D52A9CA4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1BF91-EBB6-D84F-824A-E112EF25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85752-1011-AF43-B0BF-CECB9D9C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25617-B47D-D14F-A97D-A7339636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4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1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DBB71-CD14-7046-80A3-A7B9750B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552A8-519F-D747-B72E-D339649E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C173B4-4563-5B48-942F-EEDF3FC5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DB20-6D14-FF4E-B153-0707C107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4E2F5-78FB-8547-9030-826C1F7A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D1194-24CB-674F-BACE-FDFFD1EF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8A169F-22F1-ED41-A569-48D98FF5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5F828-ABEC-1B46-82A1-D6CFFDD0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0CE72-4310-704D-8D56-28733504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23027D-34BD-F845-AD13-F7C7D3AB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DE9AA-D226-804B-B4C2-859979EF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19AF2-64F7-4C4B-955D-99877727E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9D3A02-8381-0E43-A45E-E2833063C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C9D24-8972-5340-8FB6-042EDE53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646B28-2127-1245-9F14-CCB72FFC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18A7A-CC23-8C48-A0B2-A920660F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F3EF-2A0F-DB40-A162-9F081C5D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AB378-ECC2-C749-993A-DC0283BC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594DD3-5CA0-384C-9D92-8481A135F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139EB-0594-8647-A0A3-398DFA270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39B0BD-2FD7-914A-AD36-0C496B791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3265CE-22B2-6F46-AF70-38AAE7A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85CCF8-B625-764B-B6D8-17E41087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59E70F-4666-A947-B068-A875C51D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CD358-D24D-F64A-87B5-B53C9ABB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0662F1-1710-8442-A3C1-E8AED4C3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3E4564-EE2F-1548-96EF-C5BF11D0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9512C1-A3C6-DE47-9BAA-4945ABFD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028601-EF6C-A443-9F08-582DD213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E558EC-3D17-FF47-8D13-A4F97DB0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3C03-A8F3-C343-9E46-AA365BD9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8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BD0A9-380C-F745-9352-33967E98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2FC18-3958-A142-AEE8-D83BF5814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E57A93-EED0-0447-888A-32DF37590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26CCEA-8CB5-E440-8DBD-76AC3C57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C7BBF-7356-FB40-8414-878E9E96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50174D-5A09-924E-B04B-E68D3CB4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992F7-2800-4B41-942F-7AC17920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6EA84F-9664-5D4B-B57D-DB236EFD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C1328D-7B60-4B4B-BF60-3F8227161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F503C1-AB63-9144-BCDB-C9ABCAA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56828-DCD7-BA4C-8671-1B7DD088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FF4418-DB61-3B43-890B-D86E56D6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A4BDF1-2317-BC41-8B70-2591BC9A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3564EE-BEE7-D84F-A206-75E65908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8ABD3-1B89-1242-A761-A15F86CA8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2214-5FFA-754C-901F-0917E1555ABA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1436A-C702-204B-A184-C2114AFF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3A853-EE1A-6745-892C-FC4B4658B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30"/>
          <p:cNvSpPr>
            <a:spLocks noChangeArrowheads="1"/>
          </p:cNvSpPr>
          <p:nvPr/>
        </p:nvSpPr>
        <p:spPr bwMode="auto">
          <a:xfrm>
            <a:off x="5162377" y="2257271"/>
            <a:ext cx="1867244" cy="3223517"/>
          </a:xfrm>
          <a:custGeom>
            <a:avLst/>
            <a:gdLst>
              <a:gd name="T0" fmla="*/ 0 w 3196"/>
              <a:gd name="T1" fmla="*/ 903 h 6067"/>
              <a:gd name="T2" fmla="*/ 0 w 3196"/>
              <a:gd name="T3" fmla="*/ 903 h 6067"/>
              <a:gd name="T4" fmla="*/ 0 w 3196"/>
              <a:gd name="T5" fmla="*/ 4778 h 6067"/>
              <a:gd name="T6" fmla="*/ 1600 w 3196"/>
              <a:gd name="T7" fmla="*/ 6066 h 6067"/>
              <a:gd name="T8" fmla="*/ 3195 w 3196"/>
              <a:gd name="T9" fmla="*/ 4778 h 6067"/>
              <a:gd name="T10" fmla="*/ 3195 w 3196"/>
              <a:gd name="T11" fmla="*/ 903 h 6067"/>
              <a:gd name="T12" fmla="*/ 2581 w 3196"/>
              <a:gd name="T13" fmla="*/ 903 h 6067"/>
              <a:gd name="T14" fmla="*/ 1600 w 3196"/>
              <a:gd name="T15" fmla="*/ 0 h 6067"/>
              <a:gd name="T16" fmla="*/ 614 w 3196"/>
              <a:gd name="T17" fmla="*/ 903 h 6067"/>
              <a:gd name="T18" fmla="*/ 0 w 3196"/>
              <a:gd name="T19" fmla="*/ 903 h 6067"/>
              <a:gd name="T20" fmla="*/ 1600 w 3196"/>
              <a:gd name="T21" fmla="*/ 136 h 6067"/>
              <a:gd name="T22" fmla="*/ 1600 w 3196"/>
              <a:gd name="T23" fmla="*/ 136 h 6067"/>
              <a:gd name="T24" fmla="*/ 2445 w 3196"/>
              <a:gd name="T25" fmla="*/ 986 h 6067"/>
              <a:gd name="T26" fmla="*/ 1600 w 3196"/>
              <a:gd name="T27" fmla="*/ 1837 h 6067"/>
              <a:gd name="T28" fmla="*/ 749 w 3196"/>
              <a:gd name="T29" fmla="*/ 986 h 6067"/>
              <a:gd name="T30" fmla="*/ 1600 w 3196"/>
              <a:gd name="T31" fmla="*/ 136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6" h="6067">
                <a:moveTo>
                  <a:pt x="0" y="903"/>
                </a:moveTo>
                <a:lnTo>
                  <a:pt x="0" y="903"/>
                </a:lnTo>
                <a:cubicBezTo>
                  <a:pt x="0" y="4778"/>
                  <a:pt x="0" y="4778"/>
                  <a:pt x="0" y="4778"/>
                </a:cubicBezTo>
                <a:cubicBezTo>
                  <a:pt x="1600" y="6066"/>
                  <a:pt x="1600" y="6066"/>
                  <a:pt x="1600" y="6066"/>
                </a:cubicBezTo>
                <a:cubicBezTo>
                  <a:pt x="3195" y="4778"/>
                  <a:pt x="3195" y="4778"/>
                  <a:pt x="3195" y="4778"/>
                </a:cubicBezTo>
                <a:cubicBezTo>
                  <a:pt x="3195" y="903"/>
                  <a:pt x="3195" y="903"/>
                  <a:pt x="3195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9" y="396"/>
                  <a:pt x="2114" y="0"/>
                  <a:pt x="1600" y="0"/>
                </a:cubicBezTo>
                <a:cubicBezTo>
                  <a:pt x="1081" y="0"/>
                  <a:pt x="655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600" y="136"/>
                </a:moveTo>
                <a:lnTo>
                  <a:pt x="1600" y="136"/>
                </a:lnTo>
                <a:cubicBezTo>
                  <a:pt x="2067" y="136"/>
                  <a:pt x="2445" y="519"/>
                  <a:pt x="2445" y="986"/>
                </a:cubicBezTo>
                <a:cubicBezTo>
                  <a:pt x="2445" y="1452"/>
                  <a:pt x="2067" y="1837"/>
                  <a:pt x="1600" y="1837"/>
                </a:cubicBezTo>
                <a:cubicBezTo>
                  <a:pt x="1128" y="1837"/>
                  <a:pt x="749" y="1452"/>
                  <a:pt x="749" y="986"/>
                </a:cubicBezTo>
                <a:cubicBezTo>
                  <a:pt x="749" y="519"/>
                  <a:pt x="1128" y="136"/>
                  <a:pt x="1600" y="1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6" name="Freeform 23"/>
          <p:cNvSpPr>
            <a:spLocks noChangeArrowheads="1"/>
          </p:cNvSpPr>
          <p:nvPr/>
        </p:nvSpPr>
        <p:spPr bwMode="auto">
          <a:xfrm>
            <a:off x="2354858" y="2247901"/>
            <a:ext cx="1862095" cy="3225860"/>
          </a:xfrm>
          <a:custGeom>
            <a:avLst/>
            <a:gdLst>
              <a:gd name="T0" fmla="*/ 0 w 3190"/>
              <a:gd name="T1" fmla="*/ 903 h 6073"/>
              <a:gd name="T2" fmla="*/ 0 w 3190"/>
              <a:gd name="T3" fmla="*/ 903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3 h 6073"/>
              <a:gd name="T12" fmla="*/ 2581 w 3190"/>
              <a:gd name="T13" fmla="*/ 903 h 6073"/>
              <a:gd name="T14" fmla="*/ 1595 w 3190"/>
              <a:gd name="T15" fmla="*/ 0 h 6073"/>
              <a:gd name="T16" fmla="*/ 614 w 3190"/>
              <a:gd name="T17" fmla="*/ 903 h 6073"/>
              <a:gd name="T18" fmla="*/ 0 w 3190"/>
              <a:gd name="T19" fmla="*/ 903 h 6073"/>
              <a:gd name="T20" fmla="*/ 1595 w 3190"/>
              <a:gd name="T21" fmla="*/ 141 h 6073"/>
              <a:gd name="T22" fmla="*/ 1595 w 3190"/>
              <a:gd name="T23" fmla="*/ 141 h 6073"/>
              <a:gd name="T24" fmla="*/ 2445 w 3190"/>
              <a:gd name="T25" fmla="*/ 986 h 6073"/>
              <a:gd name="T26" fmla="*/ 1595 w 3190"/>
              <a:gd name="T27" fmla="*/ 1837 h 6073"/>
              <a:gd name="T28" fmla="*/ 744 w 3190"/>
              <a:gd name="T29" fmla="*/ 986 h 6073"/>
              <a:gd name="T30" fmla="*/ 1595 w 3190"/>
              <a:gd name="T31" fmla="*/ 141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3"/>
                </a:moveTo>
                <a:lnTo>
                  <a:pt x="0" y="903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3"/>
                  <a:pt x="3189" y="903"/>
                  <a:pt x="3189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4" y="396"/>
                  <a:pt x="2115" y="0"/>
                  <a:pt x="1595" y="0"/>
                </a:cubicBezTo>
                <a:cubicBezTo>
                  <a:pt x="1081" y="0"/>
                  <a:pt x="656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595" y="141"/>
                </a:moveTo>
                <a:lnTo>
                  <a:pt x="1595" y="141"/>
                </a:lnTo>
                <a:cubicBezTo>
                  <a:pt x="2068" y="141"/>
                  <a:pt x="2445" y="520"/>
                  <a:pt x="2445" y="986"/>
                </a:cubicBezTo>
                <a:cubicBezTo>
                  <a:pt x="2445" y="1459"/>
                  <a:pt x="2068" y="1837"/>
                  <a:pt x="1595" y="1837"/>
                </a:cubicBezTo>
                <a:cubicBezTo>
                  <a:pt x="1129" y="1837"/>
                  <a:pt x="744" y="1459"/>
                  <a:pt x="744" y="986"/>
                </a:cubicBezTo>
                <a:cubicBezTo>
                  <a:pt x="744" y="520"/>
                  <a:pt x="1129" y="141"/>
                  <a:pt x="1595" y="1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52" name="Freeform 29"/>
          <p:cNvSpPr>
            <a:spLocks noChangeArrowheads="1"/>
          </p:cNvSpPr>
          <p:nvPr/>
        </p:nvSpPr>
        <p:spPr bwMode="auto">
          <a:xfrm>
            <a:off x="5346527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76" name="Freeform 32"/>
          <p:cNvSpPr>
            <a:spLocks noChangeArrowheads="1"/>
          </p:cNvSpPr>
          <p:nvPr/>
        </p:nvSpPr>
        <p:spPr bwMode="auto">
          <a:xfrm>
            <a:off x="7975046" y="2264300"/>
            <a:ext cx="1862095" cy="3225859"/>
          </a:xfrm>
          <a:custGeom>
            <a:avLst/>
            <a:gdLst>
              <a:gd name="T0" fmla="*/ 0 w 3190"/>
              <a:gd name="T1" fmla="*/ 904 h 6073"/>
              <a:gd name="T2" fmla="*/ 0 w 3190"/>
              <a:gd name="T3" fmla="*/ 904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4 h 6073"/>
              <a:gd name="T12" fmla="*/ 2581 w 3190"/>
              <a:gd name="T13" fmla="*/ 904 h 6073"/>
              <a:gd name="T14" fmla="*/ 1595 w 3190"/>
              <a:gd name="T15" fmla="*/ 0 h 6073"/>
              <a:gd name="T16" fmla="*/ 608 w 3190"/>
              <a:gd name="T17" fmla="*/ 904 h 6073"/>
              <a:gd name="T18" fmla="*/ 0 w 3190"/>
              <a:gd name="T19" fmla="*/ 904 h 6073"/>
              <a:gd name="T20" fmla="*/ 1595 w 3190"/>
              <a:gd name="T21" fmla="*/ 143 h 6073"/>
              <a:gd name="T22" fmla="*/ 1595 w 3190"/>
              <a:gd name="T23" fmla="*/ 143 h 6073"/>
              <a:gd name="T24" fmla="*/ 2445 w 3190"/>
              <a:gd name="T25" fmla="*/ 993 h 6073"/>
              <a:gd name="T26" fmla="*/ 1595 w 3190"/>
              <a:gd name="T27" fmla="*/ 1837 h 6073"/>
              <a:gd name="T28" fmla="*/ 744 w 3190"/>
              <a:gd name="T29" fmla="*/ 993 h 6073"/>
              <a:gd name="T30" fmla="*/ 1595 w 3190"/>
              <a:gd name="T31" fmla="*/ 143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4"/>
                </a:moveTo>
                <a:lnTo>
                  <a:pt x="0" y="904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4"/>
                  <a:pt x="3189" y="904"/>
                  <a:pt x="3189" y="904"/>
                </a:cubicBezTo>
                <a:cubicBezTo>
                  <a:pt x="2581" y="904"/>
                  <a:pt x="2581" y="904"/>
                  <a:pt x="2581" y="904"/>
                </a:cubicBezTo>
                <a:cubicBezTo>
                  <a:pt x="2533" y="402"/>
                  <a:pt x="2114" y="0"/>
                  <a:pt x="1595" y="0"/>
                </a:cubicBezTo>
                <a:cubicBezTo>
                  <a:pt x="1081" y="0"/>
                  <a:pt x="655" y="402"/>
                  <a:pt x="608" y="904"/>
                </a:cubicBezTo>
                <a:cubicBezTo>
                  <a:pt x="0" y="904"/>
                  <a:pt x="0" y="904"/>
                  <a:pt x="0" y="904"/>
                </a:cubicBezTo>
                <a:close/>
                <a:moveTo>
                  <a:pt x="1595" y="143"/>
                </a:moveTo>
                <a:lnTo>
                  <a:pt x="1595" y="143"/>
                </a:lnTo>
                <a:cubicBezTo>
                  <a:pt x="2062" y="143"/>
                  <a:pt x="2445" y="520"/>
                  <a:pt x="2445" y="993"/>
                </a:cubicBezTo>
                <a:cubicBezTo>
                  <a:pt x="2445" y="1459"/>
                  <a:pt x="2062" y="1837"/>
                  <a:pt x="1595" y="1837"/>
                </a:cubicBezTo>
                <a:cubicBezTo>
                  <a:pt x="1128" y="1837"/>
                  <a:pt x="744" y="1459"/>
                  <a:pt x="744" y="993"/>
                </a:cubicBezTo>
                <a:cubicBezTo>
                  <a:pt x="744" y="520"/>
                  <a:pt x="1128" y="143"/>
                  <a:pt x="1595" y="1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/>
          </a:p>
        </p:txBody>
      </p:sp>
      <p:sp>
        <p:nvSpPr>
          <p:cNvPr id="80" name="Freeform 29"/>
          <p:cNvSpPr>
            <a:spLocks noChangeArrowheads="1"/>
          </p:cNvSpPr>
          <p:nvPr/>
        </p:nvSpPr>
        <p:spPr bwMode="auto">
          <a:xfrm>
            <a:off x="8156620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85" name="Freeform 29"/>
          <p:cNvSpPr>
            <a:spLocks noChangeArrowheads="1"/>
          </p:cNvSpPr>
          <p:nvPr/>
        </p:nvSpPr>
        <p:spPr bwMode="auto">
          <a:xfrm>
            <a:off x="2537720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0" name="Subtitle 2"/>
          <p:cNvSpPr txBox="1">
            <a:spLocks/>
          </p:cNvSpPr>
          <p:nvPr/>
        </p:nvSpPr>
        <p:spPr>
          <a:xfrm>
            <a:off x="8019133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Execute a pre-defined schedule of infrastructure changes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229064" y="3266058"/>
            <a:ext cx="135447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Experiment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Orchestration</a:t>
            </a:r>
          </a:p>
        </p:txBody>
      </p:sp>
      <p:sp>
        <p:nvSpPr>
          <p:cNvPr id="102" name="Subtitle 2"/>
          <p:cNvSpPr txBox="1">
            <a:spLocks/>
          </p:cNvSpPr>
          <p:nvPr/>
        </p:nvSpPr>
        <p:spPr>
          <a:xfrm>
            <a:off x="2415929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Setup and manage cloud infrastructure based on infrastructure definition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948994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2</a:t>
            </a:r>
          </a:p>
        </p:txBody>
      </p:sp>
      <p:sp>
        <p:nvSpPr>
          <p:cNvPr id="109" name="Subtitle 2"/>
          <p:cNvSpPr txBox="1">
            <a:spLocks/>
          </p:cNvSpPr>
          <p:nvPr/>
        </p:nvSpPr>
        <p:spPr>
          <a:xfrm>
            <a:off x="5206464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Manage the application lifecycle and data collection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31887" y="3266058"/>
            <a:ext cx="13235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Application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Management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99507" y="3266058"/>
            <a:ext cx="14071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Infrastructure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Emulation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761663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58659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64698" y="241509"/>
            <a:ext cx="4062632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The Three Stages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5445505" y="817417"/>
            <a:ext cx="1321582" cy="385524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Lato" charset="0"/>
                <a:ea typeface="Lato" charset="0"/>
                <a:cs typeface="Lato" charset="0"/>
              </a:rPr>
              <a:t>of MockFog2</a:t>
            </a:r>
            <a:endParaRPr lang="en-US" sz="155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33" name="Shape 2965">
            <a:extLst>
              <a:ext uri="{FF2B5EF4-FFF2-40B4-BE49-F238E27FC236}">
                <a16:creationId xmlns:a16="http://schemas.microsoft.com/office/drawing/2014/main" id="{7BC85385-241C-644B-94C1-08FD4DE9D248}"/>
              </a:ext>
            </a:extLst>
          </p:cNvPr>
          <p:cNvSpPr/>
          <p:nvPr/>
        </p:nvSpPr>
        <p:spPr>
          <a:xfrm>
            <a:off x="2988543" y="2579067"/>
            <a:ext cx="603832" cy="35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9938"/>
                </a:moveTo>
                <a:lnTo>
                  <a:pt x="3927" y="19938"/>
                </a:lnTo>
                <a:cubicBezTo>
                  <a:pt x="2303" y="19938"/>
                  <a:pt x="982" y="17703"/>
                  <a:pt x="982" y="14954"/>
                </a:cubicBezTo>
                <a:cubicBezTo>
                  <a:pt x="982" y="12638"/>
                  <a:pt x="1912" y="10647"/>
                  <a:pt x="3244" y="10110"/>
                </a:cubicBezTo>
                <a:cubicBezTo>
                  <a:pt x="3634" y="9954"/>
                  <a:pt x="3929" y="9410"/>
                  <a:pt x="3988" y="8739"/>
                </a:cubicBezTo>
                <a:cubicBezTo>
                  <a:pt x="4343" y="4704"/>
                  <a:pt x="6427" y="1662"/>
                  <a:pt x="8836" y="1662"/>
                </a:cubicBezTo>
                <a:cubicBezTo>
                  <a:pt x="10501" y="1662"/>
                  <a:pt x="12038" y="3081"/>
                  <a:pt x="12948" y="5461"/>
                </a:cubicBezTo>
                <a:cubicBezTo>
                  <a:pt x="13103" y="5866"/>
                  <a:pt x="13354" y="6137"/>
                  <a:pt x="13636" y="6203"/>
                </a:cubicBezTo>
                <a:cubicBezTo>
                  <a:pt x="13682" y="6215"/>
                  <a:pt x="13727" y="6219"/>
                  <a:pt x="13773" y="6219"/>
                </a:cubicBezTo>
                <a:cubicBezTo>
                  <a:pt x="14009" y="6219"/>
                  <a:pt x="14238" y="6076"/>
                  <a:pt x="14419" y="5809"/>
                </a:cubicBezTo>
                <a:cubicBezTo>
                  <a:pt x="14777" y="5278"/>
                  <a:pt x="15236" y="4985"/>
                  <a:pt x="15709" y="4985"/>
                </a:cubicBezTo>
                <a:cubicBezTo>
                  <a:pt x="16792" y="4985"/>
                  <a:pt x="17673" y="6476"/>
                  <a:pt x="17671" y="8326"/>
                </a:cubicBezTo>
                <a:lnTo>
                  <a:pt x="17667" y="8447"/>
                </a:lnTo>
                <a:cubicBezTo>
                  <a:pt x="17646" y="9234"/>
                  <a:pt x="17953" y="9937"/>
                  <a:pt x="18404" y="10132"/>
                </a:cubicBezTo>
                <a:cubicBezTo>
                  <a:pt x="19708" y="10697"/>
                  <a:pt x="20618" y="12680"/>
                  <a:pt x="20618" y="14954"/>
                </a:cubicBezTo>
                <a:cubicBezTo>
                  <a:pt x="20618" y="17703"/>
                  <a:pt x="19297" y="19938"/>
                  <a:pt x="17673" y="19938"/>
                </a:cubicBezTo>
                <a:moveTo>
                  <a:pt x="18648" y="8523"/>
                </a:moveTo>
                <a:cubicBezTo>
                  <a:pt x="18650" y="8451"/>
                  <a:pt x="18655" y="8381"/>
                  <a:pt x="18655" y="8308"/>
                </a:cubicBezTo>
                <a:cubicBezTo>
                  <a:pt x="18655" y="5556"/>
                  <a:pt x="17335" y="3323"/>
                  <a:pt x="15709" y="3323"/>
                </a:cubicBezTo>
                <a:cubicBezTo>
                  <a:pt x="14967" y="3323"/>
                  <a:pt x="14290" y="3791"/>
                  <a:pt x="13773" y="4558"/>
                </a:cubicBezTo>
                <a:cubicBezTo>
                  <a:pt x="12724" y="1819"/>
                  <a:pt x="10909" y="0"/>
                  <a:pt x="8836" y="0"/>
                </a:cubicBezTo>
                <a:cubicBezTo>
                  <a:pt x="5880" y="0"/>
                  <a:pt x="3439" y="3690"/>
                  <a:pt x="3017" y="8494"/>
                </a:cubicBezTo>
                <a:cubicBezTo>
                  <a:pt x="1288" y="9190"/>
                  <a:pt x="0" y="11814"/>
                  <a:pt x="0" y="14954"/>
                </a:cubicBezTo>
                <a:cubicBezTo>
                  <a:pt x="0" y="1862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8624"/>
                  <a:pt x="21600" y="14954"/>
                </a:cubicBezTo>
                <a:cubicBezTo>
                  <a:pt x="21600" y="11855"/>
                  <a:pt x="20344" y="9259"/>
                  <a:pt x="18648" y="852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4" name="Shape 2591">
            <a:extLst>
              <a:ext uri="{FF2B5EF4-FFF2-40B4-BE49-F238E27FC236}">
                <a16:creationId xmlns:a16="http://schemas.microsoft.com/office/drawing/2014/main" id="{777BA732-DBD2-8341-A141-985396C567B2}"/>
              </a:ext>
            </a:extLst>
          </p:cNvPr>
          <p:cNvSpPr/>
          <p:nvPr/>
        </p:nvSpPr>
        <p:spPr>
          <a:xfrm>
            <a:off x="5813913" y="2495366"/>
            <a:ext cx="564173" cy="564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5" name="Shape 2849">
            <a:extLst>
              <a:ext uri="{FF2B5EF4-FFF2-40B4-BE49-F238E27FC236}">
                <a16:creationId xmlns:a16="http://schemas.microsoft.com/office/drawing/2014/main" id="{24314333-54D8-744D-BED0-8D306B27298B}"/>
              </a:ext>
            </a:extLst>
          </p:cNvPr>
          <p:cNvSpPr/>
          <p:nvPr/>
        </p:nvSpPr>
        <p:spPr>
          <a:xfrm>
            <a:off x="8635514" y="2551173"/>
            <a:ext cx="534325" cy="461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6" name="Freeform 81">
            <a:extLst>
              <a:ext uri="{FF2B5EF4-FFF2-40B4-BE49-F238E27FC236}">
                <a16:creationId xmlns:a16="http://schemas.microsoft.com/office/drawing/2014/main" id="{A286A845-1012-F64D-A71E-46F4211FB4A3}"/>
              </a:ext>
            </a:extLst>
          </p:cNvPr>
          <p:cNvSpPr>
            <a:spLocks/>
          </p:cNvSpPr>
          <p:nvPr/>
        </p:nvSpPr>
        <p:spPr bwMode="auto">
          <a:xfrm>
            <a:off x="4276197" y="3208594"/>
            <a:ext cx="822853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81">
            <a:extLst>
              <a:ext uri="{FF2B5EF4-FFF2-40B4-BE49-F238E27FC236}">
                <a16:creationId xmlns:a16="http://schemas.microsoft.com/office/drawing/2014/main" id="{6C807DBD-7032-2742-95B5-E043DF1C53CA}"/>
              </a:ext>
            </a:extLst>
          </p:cNvPr>
          <p:cNvSpPr>
            <a:spLocks/>
          </p:cNvSpPr>
          <p:nvPr/>
        </p:nvSpPr>
        <p:spPr bwMode="auto">
          <a:xfrm>
            <a:off x="7092948" y="3208594"/>
            <a:ext cx="825502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81">
            <a:extLst>
              <a:ext uri="{FF2B5EF4-FFF2-40B4-BE49-F238E27FC236}">
                <a16:creationId xmlns:a16="http://schemas.microsoft.com/office/drawing/2014/main" id="{DF007337-F009-3845-8CAF-EB94D28704B3}"/>
              </a:ext>
            </a:extLst>
          </p:cNvPr>
          <p:cNvSpPr>
            <a:spLocks/>
          </p:cNvSpPr>
          <p:nvPr/>
        </p:nvSpPr>
        <p:spPr bwMode="auto">
          <a:xfrm rot="10800000">
            <a:off x="4280280" y="4260807"/>
            <a:ext cx="818769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81">
            <a:extLst>
              <a:ext uri="{FF2B5EF4-FFF2-40B4-BE49-F238E27FC236}">
                <a16:creationId xmlns:a16="http://schemas.microsoft.com/office/drawing/2014/main" id="{7768DB8A-280B-204D-8EB2-66555D0C35E0}"/>
              </a:ext>
            </a:extLst>
          </p:cNvPr>
          <p:cNvSpPr>
            <a:spLocks/>
          </p:cNvSpPr>
          <p:nvPr/>
        </p:nvSpPr>
        <p:spPr bwMode="auto">
          <a:xfrm rot="10800000">
            <a:off x="7092946" y="4260807"/>
            <a:ext cx="825501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89780B-0C91-2449-BCDC-529BBE92913C}"/>
              </a:ext>
            </a:extLst>
          </p:cNvPr>
          <p:cNvSpPr/>
          <p:nvPr/>
        </p:nvSpPr>
        <p:spPr>
          <a:xfrm>
            <a:off x="4527059" y="3003731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1</a:t>
            </a:r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20F3826-F991-C54C-B918-7841F1DCDB4C}"/>
              </a:ext>
            </a:extLst>
          </p:cNvPr>
          <p:cNvSpPr/>
          <p:nvPr/>
        </p:nvSpPr>
        <p:spPr>
          <a:xfrm>
            <a:off x="7371170" y="3003731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2</a:t>
            </a:r>
            <a:endParaRPr lang="en-U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519E08-2561-7941-95EC-7EE4D8ACE70C}"/>
              </a:ext>
            </a:extLst>
          </p:cNvPr>
          <p:cNvSpPr/>
          <p:nvPr/>
        </p:nvSpPr>
        <p:spPr>
          <a:xfrm>
            <a:off x="4556459" y="4048679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4</a:t>
            </a:r>
            <a:endParaRPr lang="en-US" sz="12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3B4B72-328F-C140-B59E-640E3020DB69}"/>
              </a:ext>
            </a:extLst>
          </p:cNvPr>
          <p:cNvSpPr/>
          <p:nvPr/>
        </p:nvSpPr>
        <p:spPr>
          <a:xfrm>
            <a:off x="7370130" y="4048679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278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CEEBDF9-2BD1-9843-B8D7-B9F483EB363E}"/>
              </a:ext>
            </a:extLst>
          </p:cNvPr>
          <p:cNvSpPr/>
          <p:nvPr/>
        </p:nvSpPr>
        <p:spPr>
          <a:xfrm>
            <a:off x="2555777" y="5543193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FF70C4-912A-0B4B-A59D-83DD6B683F7C}"/>
              </a:ext>
            </a:extLst>
          </p:cNvPr>
          <p:cNvSpPr/>
          <p:nvPr/>
        </p:nvSpPr>
        <p:spPr>
          <a:xfrm>
            <a:off x="4837991" y="5583897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6B8B62-7927-A443-877F-FDAC552A27CF}"/>
              </a:ext>
            </a:extLst>
          </p:cNvPr>
          <p:cNvSpPr/>
          <p:nvPr/>
        </p:nvSpPr>
        <p:spPr>
          <a:xfrm>
            <a:off x="8040285" y="5543193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A2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AB4DBA7-0A90-1543-80D1-13A28364E86F}"/>
              </a:ext>
            </a:extLst>
          </p:cNvPr>
          <p:cNvSpPr/>
          <p:nvPr/>
        </p:nvSpPr>
        <p:spPr>
          <a:xfrm>
            <a:off x="3926904" y="3809998"/>
            <a:ext cx="920079" cy="53387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A3</a:t>
            </a:r>
            <a:endParaRPr lang="en-US" sz="1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3936D1A-7BA8-9445-BFAA-C91AEA20D0DC}"/>
              </a:ext>
            </a:extLst>
          </p:cNvPr>
          <p:cNvSpPr/>
          <p:nvPr/>
        </p:nvSpPr>
        <p:spPr>
          <a:xfrm>
            <a:off x="6669158" y="3809998"/>
            <a:ext cx="920079" cy="53387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A3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BEBDF2-AA89-244F-9251-6369386DA7BB}"/>
              </a:ext>
            </a:extLst>
          </p:cNvPr>
          <p:cNvSpPr/>
          <p:nvPr/>
        </p:nvSpPr>
        <p:spPr>
          <a:xfrm>
            <a:off x="5298031" y="2076803"/>
            <a:ext cx="920079" cy="5338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A4</a:t>
            </a:r>
            <a:endParaRPr lang="en-US" sz="16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1C28ADC-0C54-7141-BE14-B45C966BE4CE}"/>
              </a:ext>
            </a:extLst>
          </p:cNvPr>
          <p:cNvCxnSpPr>
            <a:cxnSpLocks/>
          </p:cNvCxnSpPr>
          <p:nvPr/>
        </p:nvCxnSpPr>
        <p:spPr>
          <a:xfrm flipH="1" flipV="1">
            <a:off x="4765174" y="4392375"/>
            <a:ext cx="992896" cy="109402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7EFDEFD-7DA3-5E43-AA2B-4ECD4C4A34BD}"/>
              </a:ext>
            </a:extLst>
          </p:cNvPr>
          <p:cNvCxnSpPr>
            <a:cxnSpLocks/>
          </p:cNvCxnSpPr>
          <p:nvPr/>
        </p:nvCxnSpPr>
        <p:spPr>
          <a:xfrm flipV="1">
            <a:off x="3106210" y="4400664"/>
            <a:ext cx="899120" cy="108573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18E8DB8-CCC6-6D4D-951D-82FA050035D6}"/>
              </a:ext>
            </a:extLst>
          </p:cNvPr>
          <p:cNvCxnSpPr>
            <a:cxnSpLocks/>
          </p:cNvCxnSpPr>
          <p:nvPr/>
        </p:nvCxnSpPr>
        <p:spPr>
          <a:xfrm flipH="1" flipV="1">
            <a:off x="7501944" y="4384576"/>
            <a:ext cx="886497" cy="11018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F0A071-0B46-304A-8525-FD22D6586E7B}"/>
              </a:ext>
            </a:extLst>
          </p:cNvPr>
          <p:cNvCxnSpPr>
            <a:cxnSpLocks/>
          </p:cNvCxnSpPr>
          <p:nvPr/>
        </p:nvCxnSpPr>
        <p:spPr>
          <a:xfrm>
            <a:off x="4931192" y="4088065"/>
            <a:ext cx="1675670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9388547-B88C-714F-BE4C-A6C32A82B2AB}"/>
              </a:ext>
            </a:extLst>
          </p:cNvPr>
          <p:cNvCxnSpPr>
            <a:cxnSpLocks/>
          </p:cNvCxnSpPr>
          <p:nvPr/>
        </p:nvCxnSpPr>
        <p:spPr>
          <a:xfrm flipH="1" flipV="1">
            <a:off x="6168980" y="2659179"/>
            <a:ext cx="886497" cy="110231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C46B446-1C5B-C34E-9D28-36B665C39889}"/>
              </a:ext>
            </a:extLst>
          </p:cNvPr>
          <p:cNvCxnSpPr>
            <a:cxnSpLocks/>
          </p:cNvCxnSpPr>
          <p:nvPr/>
        </p:nvCxnSpPr>
        <p:spPr>
          <a:xfrm flipV="1">
            <a:off x="4482103" y="2659180"/>
            <a:ext cx="881948" cy="110231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 rechteckige Legende 33">
            <a:extLst>
              <a:ext uri="{FF2B5EF4-FFF2-40B4-BE49-F238E27FC236}">
                <a16:creationId xmlns:a16="http://schemas.microsoft.com/office/drawing/2014/main" id="{821FEDCC-669E-A043-AADF-A559F9CADD83}"/>
              </a:ext>
            </a:extLst>
          </p:cNvPr>
          <p:cNvSpPr/>
          <p:nvPr/>
        </p:nvSpPr>
        <p:spPr>
          <a:xfrm>
            <a:off x="940158" y="4954904"/>
            <a:ext cx="1615619" cy="476519"/>
          </a:xfrm>
          <a:prstGeom prst="wedgeRoundRectCallout">
            <a:avLst>
              <a:gd name="adj1" fmla="val 44603"/>
              <a:gd name="adj2" fmla="val 761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/config/frequency</a:t>
            </a:r>
          </a:p>
        </p:txBody>
      </p:sp>
      <p:sp>
        <p:nvSpPr>
          <p:cNvPr id="35" name="Abgerundete rechteckige Legende 34">
            <a:extLst>
              <a:ext uri="{FF2B5EF4-FFF2-40B4-BE49-F238E27FC236}">
                <a16:creationId xmlns:a16="http://schemas.microsoft.com/office/drawing/2014/main" id="{2B51614F-6B66-9C4E-BD3B-BEA644A7265D}"/>
              </a:ext>
            </a:extLst>
          </p:cNvPr>
          <p:cNvSpPr/>
          <p:nvPr/>
        </p:nvSpPr>
        <p:spPr>
          <a:xfrm>
            <a:off x="2311285" y="3120981"/>
            <a:ext cx="1615619" cy="476519"/>
          </a:xfrm>
          <a:prstGeom prst="wedgeRoundRectCallout">
            <a:avLst>
              <a:gd name="adj1" fmla="val 46197"/>
              <a:gd name="adj2" fmla="val 843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</a:rPr>
              <a:t>bucketSize</a:t>
            </a:r>
            <a:endParaRPr lang="en-US" sz="1200" dirty="0">
              <a:solidFill>
                <a:schemeClr val="tx1"/>
              </a:solidFill>
              <a:latin typeface="Lato Light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/config/threshold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48DF390-78A8-0D41-AF0A-0A979C035697}"/>
              </a:ext>
            </a:extLst>
          </p:cNvPr>
          <p:cNvSpPr/>
          <p:nvPr/>
        </p:nvSpPr>
        <p:spPr>
          <a:xfrm>
            <a:off x="5758070" y="5583897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A2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AE9D5BD-2935-EF40-B5FF-413671474F82}"/>
              </a:ext>
            </a:extLst>
          </p:cNvPr>
          <p:cNvCxnSpPr>
            <a:cxnSpLocks/>
          </p:cNvCxnSpPr>
          <p:nvPr/>
        </p:nvCxnSpPr>
        <p:spPr>
          <a:xfrm flipV="1">
            <a:off x="5758070" y="4392375"/>
            <a:ext cx="977581" cy="109402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 rechteckige Legende 54">
            <a:extLst>
              <a:ext uri="{FF2B5EF4-FFF2-40B4-BE49-F238E27FC236}">
                <a16:creationId xmlns:a16="http://schemas.microsoft.com/office/drawing/2014/main" id="{1B42448C-68DF-4F4D-AB0E-607DBD7FAEF5}"/>
              </a:ext>
            </a:extLst>
          </p:cNvPr>
          <p:cNvSpPr/>
          <p:nvPr/>
        </p:nvSpPr>
        <p:spPr>
          <a:xfrm>
            <a:off x="9064581" y="5042079"/>
            <a:ext cx="1615619" cy="389344"/>
          </a:xfrm>
          <a:prstGeom prst="wedgeRoundRectCallout">
            <a:avLst>
              <a:gd name="adj1" fmla="val -52250"/>
              <a:gd name="adj2" fmla="val 828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/config/size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996C6E24-FC5F-1F4C-938D-42DA0BB0D97B}"/>
              </a:ext>
            </a:extLst>
          </p:cNvPr>
          <p:cNvSpPr txBox="1">
            <a:spLocks/>
          </p:cNvSpPr>
          <p:nvPr/>
        </p:nvSpPr>
        <p:spPr>
          <a:xfrm>
            <a:off x="7129197" y="528261"/>
            <a:ext cx="4526183" cy="309229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A1s continuously send messages with the configured frequency to A3s.  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A2s continuously send messages with a fixed frequency to A3s; messages have the configured size.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A3s put received messages in buckets of the configured size (i.e., number of messages); when a bucket is full, all messages are aggregated and the result is sent to A4.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Furthermore, when A3s receive a message with a value above a defined threshold, the message is forwarded to all other A3s.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A4 has the capability to report that it has received the configured </a:t>
            </a:r>
          </a:p>
          <a:p>
            <a:pPr algn="just">
              <a:lnSpc>
                <a:spcPts val="2020"/>
              </a:lnSpc>
            </a:pPr>
            <a:endParaRPr lang="en-US" sz="1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7" name="TextBox 69">
            <a:extLst>
              <a:ext uri="{FF2B5EF4-FFF2-40B4-BE49-F238E27FC236}">
                <a16:creationId xmlns:a16="http://schemas.microsoft.com/office/drawing/2014/main" id="{577540BF-12AA-CF49-8228-A386403A569E}"/>
              </a:ext>
            </a:extLst>
          </p:cNvPr>
          <p:cNvSpPr txBox="1"/>
          <p:nvPr/>
        </p:nvSpPr>
        <p:spPr>
          <a:xfrm>
            <a:off x="9084351" y="302191"/>
            <a:ext cx="61587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Logic</a:t>
            </a:r>
          </a:p>
        </p:txBody>
      </p:sp>
      <p:sp>
        <p:nvSpPr>
          <p:cNvPr id="22" name="Abgerundete rechteckige Legende 21">
            <a:extLst>
              <a:ext uri="{FF2B5EF4-FFF2-40B4-BE49-F238E27FC236}">
                <a16:creationId xmlns:a16="http://schemas.microsoft.com/office/drawing/2014/main" id="{81E0BC33-BF1E-C140-A83F-A6C420464CDE}"/>
              </a:ext>
            </a:extLst>
          </p:cNvPr>
          <p:cNvSpPr/>
          <p:nvPr/>
        </p:nvSpPr>
        <p:spPr>
          <a:xfrm>
            <a:off x="3674293" y="1451180"/>
            <a:ext cx="1615619" cy="476519"/>
          </a:xfrm>
          <a:prstGeom prst="wedgeRoundRectCallout">
            <a:avLst>
              <a:gd name="adj1" fmla="val 44603"/>
              <a:gd name="adj2" fmla="val 761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/config/amount</a:t>
            </a:r>
          </a:p>
        </p:txBody>
      </p:sp>
    </p:spTree>
    <p:extLst>
      <p:ext uri="{BB962C8B-B14F-4D97-AF65-F5344CB8AC3E}">
        <p14:creationId xmlns:p14="http://schemas.microsoft.com/office/powerpoint/2010/main" val="162861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CEEBDF9-2BD1-9843-B8D7-B9F483EB363E}"/>
              </a:ext>
            </a:extLst>
          </p:cNvPr>
          <p:cNvSpPr/>
          <p:nvPr/>
        </p:nvSpPr>
        <p:spPr>
          <a:xfrm>
            <a:off x="2555777" y="5543193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Pressure-Sensor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FF70C4-912A-0B4B-A59D-83DD6B683F7C}"/>
              </a:ext>
            </a:extLst>
          </p:cNvPr>
          <p:cNvSpPr/>
          <p:nvPr/>
        </p:nvSpPr>
        <p:spPr>
          <a:xfrm>
            <a:off x="4837991" y="5583897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Camera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6B8B62-7927-A443-877F-FDAC552A27CF}"/>
              </a:ext>
            </a:extLst>
          </p:cNvPr>
          <p:cNvSpPr/>
          <p:nvPr/>
        </p:nvSpPr>
        <p:spPr>
          <a:xfrm>
            <a:off x="8040285" y="5543193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Camera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AB4DBA7-0A90-1543-80D1-13A28364E86F}"/>
              </a:ext>
            </a:extLst>
          </p:cNvPr>
          <p:cNvSpPr/>
          <p:nvPr/>
        </p:nvSpPr>
        <p:spPr>
          <a:xfrm>
            <a:off x="3926904" y="3809998"/>
            <a:ext cx="920079" cy="53387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Monitoring</a:t>
            </a:r>
            <a:endParaRPr lang="en-US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3936D1A-7BA8-9445-BFAA-C91AEA20D0DC}"/>
              </a:ext>
            </a:extLst>
          </p:cNvPr>
          <p:cNvSpPr/>
          <p:nvPr/>
        </p:nvSpPr>
        <p:spPr>
          <a:xfrm>
            <a:off x="6669158" y="3809998"/>
            <a:ext cx="920079" cy="53387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Monitoring</a:t>
            </a:r>
            <a:endParaRPr lang="en-US" sz="12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BEBDF2-AA89-244F-9251-6369386DA7BB}"/>
              </a:ext>
            </a:extLst>
          </p:cNvPr>
          <p:cNvSpPr/>
          <p:nvPr/>
        </p:nvSpPr>
        <p:spPr>
          <a:xfrm>
            <a:off x="5298031" y="2076803"/>
            <a:ext cx="920079" cy="5338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Dashboard</a:t>
            </a:r>
            <a:endParaRPr lang="en-US" sz="12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1C28ADC-0C54-7141-BE14-B45C966BE4CE}"/>
              </a:ext>
            </a:extLst>
          </p:cNvPr>
          <p:cNvCxnSpPr>
            <a:cxnSpLocks/>
          </p:cNvCxnSpPr>
          <p:nvPr/>
        </p:nvCxnSpPr>
        <p:spPr>
          <a:xfrm flipH="1" flipV="1">
            <a:off x="4765174" y="4392375"/>
            <a:ext cx="992896" cy="109402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7EFDEFD-7DA3-5E43-AA2B-4ECD4C4A34BD}"/>
              </a:ext>
            </a:extLst>
          </p:cNvPr>
          <p:cNvCxnSpPr>
            <a:cxnSpLocks/>
          </p:cNvCxnSpPr>
          <p:nvPr/>
        </p:nvCxnSpPr>
        <p:spPr>
          <a:xfrm flipV="1">
            <a:off x="3106210" y="4400664"/>
            <a:ext cx="899120" cy="108573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18E8DB8-CCC6-6D4D-951D-82FA050035D6}"/>
              </a:ext>
            </a:extLst>
          </p:cNvPr>
          <p:cNvCxnSpPr>
            <a:cxnSpLocks/>
          </p:cNvCxnSpPr>
          <p:nvPr/>
        </p:nvCxnSpPr>
        <p:spPr>
          <a:xfrm flipH="1" flipV="1">
            <a:off x="7501944" y="4384576"/>
            <a:ext cx="886497" cy="11018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F0A071-0B46-304A-8525-FD22D6586E7B}"/>
              </a:ext>
            </a:extLst>
          </p:cNvPr>
          <p:cNvCxnSpPr>
            <a:cxnSpLocks/>
          </p:cNvCxnSpPr>
          <p:nvPr/>
        </p:nvCxnSpPr>
        <p:spPr>
          <a:xfrm>
            <a:off x="4931192" y="4088065"/>
            <a:ext cx="1675670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9388547-B88C-714F-BE4C-A6C32A82B2AB}"/>
              </a:ext>
            </a:extLst>
          </p:cNvPr>
          <p:cNvCxnSpPr>
            <a:cxnSpLocks/>
          </p:cNvCxnSpPr>
          <p:nvPr/>
        </p:nvCxnSpPr>
        <p:spPr>
          <a:xfrm flipH="1" flipV="1">
            <a:off x="6168980" y="2659179"/>
            <a:ext cx="886497" cy="110231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C46B446-1C5B-C34E-9D28-36B665C39889}"/>
              </a:ext>
            </a:extLst>
          </p:cNvPr>
          <p:cNvCxnSpPr>
            <a:cxnSpLocks/>
          </p:cNvCxnSpPr>
          <p:nvPr/>
        </p:nvCxnSpPr>
        <p:spPr>
          <a:xfrm flipV="1">
            <a:off x="4482103" y="2659180"/>
            <a:ext cx="881948" cy="110231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 rechteckige Legende 33">
            <a:extLst>
              <a:ext uri="{FF2B5EF4-FFF2-40B4-BE49-F238E27FC236}">
                <a16:creationId xmlns:a16="http://schemas.microsoft.com/office/drawing/2014/main" id="{821FEDCC-669E-A043-AADF-A559F9CADD83}"/>
              </a:ext>
            </a:extLst>
          </p:cNvPr>
          <p:cNvSpPr/>
          <p:nvPr/>
        </p:nvSpPr>
        <p:spPr>
          <a:xfrm>
            <a:off x="940158" y="4954904"/>
            <a:ext cx="1615619" cy="476519"/>
          </a:xfrm>
          <a:prstGeom prst="wedgeRoundRectCallout">
            <a:avLst>
              <a:gd name="adj1" fmla="val 44603"/>
              <a:gd name="adj2" fmla="val 761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/config/frequency</a:t>
            </a:r>
          </a:p>
        </p:txBody>
      </p:sp>
      <p:sp>
        <p:nvSpPr>
          <p:cNvPr id="35" name="Abgerundete rechteckige Legende 34">
            <a:extLst>
              <a:ext uri="{FF2B5EF4-FFF2-40B4-BE49-F238E27FC236}">
                <a16:creationId xmlns:a16="http://schemas.microsoft.com/office/drawing/2014/main" id="{2B51614F-6B66-9C4E-BD3B-BEA644A7265D}"/>
              </a:ext>
            </a:extLst>
          </p:cNvPr>
          <p:cNvSpPr/>
          <p:nvPr/>
        </p:nvSpPr>
        <p:spPr>
          <a:xfrm>
            <a:off x="2002665" y="2929945"/>
            <a:ext cx="1924239" cy="667556"/>
          </a:xfrm>
          <a:prstGeom prst="wedgeRoundRectCallout">
            <a:avLst>
              <a:gd name="adj1" fmla="val 46197"/>
              <a:gd name="adj2" fmla="val 843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</a:rPr>
              <a:t>imageBucketSize</a:t>
            </a:r>
            <a:endParaRPr lang="en-US" sz="1200" dirty="0">
              <a:solidFill>
                <a:schemeClr val="tx1"/>
              </a:solidFill>
              <a:latin typeface="Lato Light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</a:rPr>
              <a:t>pressureThreshold</a:t>
            </a:r>
            <a:endParaRPr lang="en-US" sz="1200" dirty="0">
              <a:solidFill>
                <a:schemeClr val="tx1"/>
              </a:solidFill>
              <a:latin typeface="Lato Light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</a:rPr>
              <a:t>maxPressure</a:t>
            </a:r>
            <a:endParaRPr lang="en-US" sz="1200" dirty="0">
              <a:solidFill>
                <a:schemeClr val="tx1"/>
              </a:solidFill>
              <a:latin typeface="Lato Light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48DF390-78A8-0D41-AF0A-0A979C035697}"/>
              </a:ext>
            </a:extLst>
          </p:cNvPr>
          <p:cNvSpPr/>
          <p:nvPr/>
        </p:nvSpPr>
        <p:spPr>
          <a:xfrm>
            <a:off x="5758070" y="5583897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Pressure-Sensor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AE9D5BD-2935-EF40-B5FF-413671474F82}"/>
              </a:ext>
            </a:extLst>
          </p:cNvPr>
          <p:cNvCxnSpPr>
            <a:cxnSpLocks/>
          </p:cNvCxnSpPr>
          <p:nvPr/>
        </p:nvCxnSpPr>
        <p:spPr>
          <a:xfrm flipV="1">
            <a:off x="5758070" y="4392375"/>
            <a:ext cx="977581" cy="109402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 rechteckige Legende 54">
            <a:extLst>
              <a:ext uri="{FF2B5EF4-FFF2-40B4-BE49-F238E27FC236}">
                <a16:creationId xmlns:a16="http://schemas.microsoft.com/office/drawing/2014/main" id="{1B42448C-68DF-4F4D-AB0E-607DBD7FAEF5}"/>
              </a:ext>
            </a:extLst>
          </p:cNvPr>
          <p:cNvSpPr/>
          <p:nvPr/>
        </p:nvSpPr>
        <p:spPr>
          <a:xfrm>
            <a:off x="9064581" y="5042079"/>
            <a:ext cx="1615619" cy="389344"/>
          </a:xfrm>
          <a:prstGeom prst="wedgeRoundRectCallout">
            <a:avLst>
              <a:gd name="adj1" fmla="val -52250"/>
              <a:gd name="adj2" fmla="val 828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/config/size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996C6E24-FC5F-1F4C-938D-42DA0BB0D97B}"/>
              </a:ext>
            </a:extLst>
          </p:cNvPr>
          <p:cNvSpPr txBox="1">
            <a:spLocks/>
          </p:cNvSpPr>
          <p:nvPr/>
        </p:nvSpPr>
        <p:spPr>
          <a:xfrm>
            <a:off x="7129197" y="528261"/>
            <a:ext cx="4526183" cy="309229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A1s continuously send messages with the configured frequency to A3s.  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A2s continuously send messages with a fixed frequency to A3s; messages have the configured size.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A3s put received messages in buckets of the configured size (i.e., number of messages); when a bucket is full, all messages are aggregated and the result is sent to A4.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Furthermore, when A3s receive a message with a value above a defined threshold, the message is forwarded to all other A3s.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A4 has the capability to report that it has received the configured </a:t>
            </a:r>
          </a:p>
          <a:p>
            <a:pPr algn="just">
              <a:lnSpc>
                <a:spcPts val="2020"/>
              </a:lnSpc>
            </a:pPr>
            <a:endParaRPr lang="en-US" sz="1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7" name="TextBox 69">
            <a:extLst>
              <a:ext uri="{FF2B5EF4-FFF2-40B4-BE49-F238E27FC236}">
                <a16:creationId xmlns:a16="http://schemas.microsoft.com/office/drawing/2014/main" id="{577540BF-12AA-CF49-8228-A386403A569E}"/>
              </a:ext>
            </a:extLst>
          </p:cNvPr>
          <p:cNvSpPr txBox="1"/>
          <p:nvPr/>
        </p:nvSpPr>
        <p:spPr>
          <a:xfrm>
            <a:off x="9084351" y="302191"/>
            <a:ext cx="61587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Logic</a:t>
            </a:r>
          </a:p>
        </p:txBody>
      </p:sp>
      <p:sp>
        <p:nvSpPr>
          <p:cNvPr id="22" name="Abgerundete rechteckige Legende 21">
            <a:extLst>
              <a:ext uri="{FF2B5EF4-FFF2-40B4-BE49-F238E27FC236}">
                <a16:creationId xmlns:a16="http://schemas.microsoft.com/office/drawing/2014/main" id="{81E0BC33-BF1E-C140-A83F-A6C420464CDE}"/>
              </a:ext>
            </a:extLst>
          </p:cNvPr>
          <p:cNvSpPr/>
          <p:nvPr/>
        </p:nvSpPr>
        <p:spPr>
          <a:xfrm>
            <a:off x="3674293" y="1451180"/>
            <a:ext cx="1615619" cy="476519"/>
          </a:xfrm>
          <a:prstGeom prst="wedgeRoundRectCallout">
            <a:avLst>
              <a:gd name="adj1" fmla="val 44603"/>
              <a:gd name="adj2" fmla="val 761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/config/amount</a:t>
            </a:r>
          </a:p>
        </p:txBody>
      </p:sp>
    </p:spTree>
    <p:extLst>
      <p:ext uri="{BB962C8B-B14F-4D97-AF65-F5344CB8AC3E}">
        <p14:creationId xmlns:p14="http://schemas.microsoft.com/office/powerpoint/2010/main" val="117661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C44D731-AFEB-BA4E-8E5C-0E4CF591336D}"/>
              </a:ext>
            </a:extLst>
          </p:cNvPr>
          <p:cNvSpPr/>
          <p:nvPr/>
        </p:nvSpPr>
        <p:spPr>
          <a:xfrm>
            <a:off x="1627925" y="3864452"/>
            <a:ext cx="920079" cy="5338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Camera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0C32F19-964A-C64E-94F5-7CFAE07F6B54}"/>
              </a:ext>
            </a:extLst>
          </p:cNvPr>
          <p:cNvSpPr/>
          <p:nvPr/>
        </p:nvSpPr>
        <p:spPr>
          <a:xfrm>
            <a:off x="3201148" y="3864451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Check for Defects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6F8CDC8-A663-7A45-9DBF-B31FB67D7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548004" y="4131388"/>
            <a:ext cx="6531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446A0A6E-C1ED-7141-929B-7829E0CCB0F1}"/>
              </a:ext>
            </a:extLst>
          </p:cNvPr>
          <p:cNvSpPr/>
          <p:nvPr/>
        </p:nvSpPr>
        <p:spPr>
          <a:xfrm>
            <a:off x="4774371" y="3864450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Production Control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A13BDD3-20CF-F541-8CFD-449C18890C1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121227" y="4131387"/>
            <a:ext cx="6531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1CC1DC93-4132-9D4C-AFCD-DCE02CCBE13A}"/>
              </a:ext>
            </a:extLst>
          </p:cNvPr>
          <p:cNvSpPr/>
          <p:nvPr/>
        </p:nvSpPr>
        <p:spPr>
          <a:xfrm>
            <a:off x="6347593" y="4665258"/>
            <a:ext cx="920079" cy="5338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2"/>
                </a:solidFill>
                <a:latin typeface="Lato Bold" charset="0"/>
              </a:rPr>
              <a:t>Temperature</a:t>
            </a:r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 </a:t>
            </a:r>
            <a:r>
              <a:rPr lang="en-US" sz="1050" b="1" dirty="0">
                <a:solidFill>
                  <a:schemeClr val="bg2"/>
                </a:solidFill>
                <a:latin typeface="Lato Bold" charset="0"/>
              </a:rPr>
              <a:t>Sensor</a:t>
            </a:r>
            <a:endParaRPr lang="en-US" sz="1200" b="1" dirty="0">
              <a:solidFill>
                <a:schemeClr val="bg2"/>
              </a:solidFill>
              <a:latin typeface="Lato Bold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D6FA80F-BD55-BE4B-B976-4B8460658A41}"/>
              </a:ext>
            </a:extLst>
          </p:cNvPr>
          <p:cNvSpPr/>
          <p:nvPr/>
        </p:nvSpPr>
        <p:spPr>
          <a:xfrm>
            <a:off x="6347594" y="3864450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Adapt Packaging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4A7E14-0EBE-C147-A653-A72D8B21F22A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694450" y="4131387"/>
            <a:ext cx="6531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1CD4661-CEA0-A540-B475-890A9B305A6D}"/>
              </a:ext>
            </a:extLst>
          </p:cNvPr>
          <p:cNvSpPr/>
          <p:nvPr/>
        </p:nvSpPr>
        <p:spPr>
          <a:xfrm>
            <a:off x="7920817" y="3864449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Packaging Control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45149D-A162-C14C-847B-742B3EA1D614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7267673" y="4131386"/>
            <a:ext cx="6531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17F55CC3-48FD-654C-BC73-B055BF85BED7}"/>
              </a:ext>
            </a:extLst>
          </p:cNvPr>
          <p:cNvSpPr/>
          <p:nvPr/>
        </p:nvSpPr>
        <p:spPr>
          <a:xfrm>
            <a:off x="7920816" y="3063641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Predict Pickup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23D9856-5DB7-4C4A-BB44-2FC30BD0B9E1}"/>
              </a:ext>
            </a:extLst>
          </p:cNvPr>
          <p:cNvCxnSpPr>
            <a:cxnSpLocks/>
            <a:stCxn id="21" idx="0"/>
            <a:endCxn id="26" idx="2"/>
          </p:cNvCxnSpPr>
          <p:nvPr/>
        </p:nvCxnSpPr>
        <p:spPr>
          <a:xfrm flipH="1" flipV="1">
            <a:off x="8380856" y="3597514"/>
            <a:ext cx="1" cy="266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8C5FE700-9BE6-C84E-BD10-B8072B283E98}"/>
              </a:ext>
            </a:extLst>
          </p:cNvPr>
          <p:cNvSpPr/>
          <p:nvPr/>
        </p:nvSpPr>
        <p:spPr>
          <a:xfrm>
            <a:off x="7920816" y="2267093"/>
            <a:ext cx="920079" cy="5338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Logistics Prognosis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E9388FB-290F-0B48-BFEF-2D02E472DFE9}"/>
              </a:ext>
            </a:extLst>
          </p:cNvPr>
          <p:cNvCxnSpPr>
            <a:cxnSpLocks/>
            <a:stCxn id="26" idx="0"/>
            <a:endCxn id="30" idx="2"/>
          </p:cNvCxnSpPr>
          <p:nvPr/>
        </p:nvCxnSpPr>
        <p:spPr>
          <a:xfrm flipV="1">
            <a:off x="8380856" y="2800966"/>
            <a:ext cx="0" cy="262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F60FE65-ADA2-5243-9166-CCE4251C24BF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>
            <a:off x="8840896" y="4131386"/>
            <a:ext cx="4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FBC99236-8066-7E4B-AE7F-B4F4A6E05703}"/>
              </a:ext>
            </a:extLst>
          </p:cNvPr>
          <p:cNvSpPr/>
          <p:nvPr/>
        </p:nvSpPr>
        <p:spPr>
          <a:xfrm>
            <a:off x="9300935" y="3864449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Aggregate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5B4233C-2216-0B47-BA57-62DE63BD9C99}"/>
              </a:ext>
            </a:extLst>
          </p:cNvPr>
          <p:cNvSpPr/>
          <p:nvPr/>
        </p:nvSpPr>
        <p:spPr>
          <a:xfrm>
            <a:off x="9300934" y="3063640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Generate Dashboard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FC203FC-F987-614C-A031-ECAFFE14B215}"/>
              </a:ext>
            </a:extLst>
          </p:cNvPr>
          <p:cNvCxnSpPr>
            <a:cxnSpLocks/>
            <a:stCxn id="37" idx="0"/>
            <a:endCxn id="39" idx="2"/>
          </p:cNvCxnSpPr>
          <p:nvPr/>
        </p:nvCxnSpPr>
        <p:spPr>
          <a:xfrm flipH="1" flipV="1">
            <a:off x="9760974" y="3597513"/>
            <a:ext cx="1" cy="266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70A9DD13-F91F-C84B-AEA2-CD83494BC705}"/>
              </a:ext>
            </a:extLst>
          </p:cNvPr>
          <p:cNvSpPr/>
          <p:nvPr/>
        </p:nvSpPr>
        <p:spPr>
          <a:xfrm>
            <a:off x="9300933" y="2262830"/>
            <a:ext cx="920079" cy="5338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Central Office Dashboard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7A2DFAA-3873-394B-BA6E-6D0E44121AA2}"/>
              </a:ext>
            </a:extLst>
          </p:cNvPr>
          <p:cNvCxnSpPr>
            <a:cxnSpLocks/>
            <a:stCxn id="39" idx="0"/>
            <a:endCxn id="43" idx="2"/>
          </p:cNvCxnSpPr>
          <p:nvPr/>
        </p:nvCxnSpPr>
        <p:spPr>
          <a:xfrm flipH="1" flipV="1">
            <a:off x="9760973" y="2796703"/>
            <a:ext cx="1" cy="266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B800C93-62BE-4B44-9A1A-88E98FD40095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V="1">
            <a:off x="6807633" y="4398323"/>
            <a:ext cx="1" cy="266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9">
            <a:extLst>
              <a:ext uri="{FF2B5EF4-FFF2-40B4-BE49-F238E27FC236}">
                <a16:creationId xmlns:a16="http://schemas.microsoft.com/office/drawing/2014/main" id="{0278D2CF-BC22-ED4D-A8B2-1400F8C1EB6C}"/>
              </a:ext>
            </a:extLst>
          </p:cNvPr>
          <p:cNvSpPr txBox="1"/>
          <p:nvPr/>
        </p:nvSpPr>
        <p:spPr>
          <a:xfrm>
            <a:off x="4715643" y="241509"/>
            <a:ext cx="2760738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Application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9" name="Rectangle 40">
            <a:extLst>
              <a:ext uri="{FF2B5EF4-FFF2-40B4-BE49-F238E27FC236}">
                <a16:creationId xmlns:a16="http://schemas.microsoft.com/office/drawing/2014/main" id="{DCF1191F-9ADA-EC49-B22E-FB7EF4D77533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BBBD0670-007B-E142-94C8-1DED431A4510}"/>
              </a:ext>
            </a:extLst>
          </p:cNvPr>
          <p:cNvSpPr txBox="1">
            <a:spLocks/>
          </p:cNvSpPr>
          <p:nvPr/>
        </p:nvSpPr>
        <p:spPr>
          <a:xfrm>
            <a:off x="5069126" y="817417"/>
            <a:ext cx="2074417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Smart Factory Scenario</a:t>
            </a:r>
          </a:p>
        </p:txBody>
      </p:sp>
    </p:spTree>
    <p:extLst>
      <p:ext uri="{BB962C8B-B14F-4D97-AF65-F5344CB8AC3E}">
        <p14:creationId xmlns:p14="http://schemas.microsoft.com/office/powerpoint/2010/main" val="9814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0C32F19-964A-C64E-94F5-7CFAE07F6B54}"/>
              </a:ext>
            </a:extLst>
          </p:cNvPr>
          <p:cNvSpPr/>
          <p:nvPr/>
        </p:nvSpPr>
        <p:spPr>
          <a:xfrm>
            <a:off x="3201148" y="3864451"/>
            <a:ext cx="920079" cy="5338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Production Machine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46A0A6E-C1ED-7141-929B-7829E0CCB0F1}"/>
              </a:ext>
            </a:extLst>
          </p:cNvPr>
          <p:cNvSpPr/>
          <p:nvPr/>
        </p:nvSpPr>
        <p:spPr>
          <a:xfrm>
            <a:off x="4783461" y="3464044"/>
            <a:ext cx="920079" cy="533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Wireless Gateway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A13BDD3-20CF-F541-8CFD-449C18890C1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121227" y="3730981"/>
            <a:ext cx="662234" cy="40040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ED6FA80F-BD55-BE4B-B976-4B8460658A41}"/>
              </a:ext>
            </a:extLst>
          </p:cNvPr>
          <p:cNvSpPr/>
          <p:nvPr/>
        </p:nvSpPr>
        <p:spPr>
          <a:xfrm>
            <a:off x="6365774" y="3469121"/>
            <a:ext cx="920079" cy="533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Factory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Server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4A7E14-0EBE-C147-A653-A72D8B21F22A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703540" y="3730981"/>
            <a:ext cx="662234" cy="507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1CD4661-CEA0-A540-B475-890A9B305A6D}"/>
              </a:ext>
            </a:extLst>
          </p:cNvPr>
          <p:cNvSpPr/>
          <p:nvPr/>
        </p:nvSpPr>
        <p:spPr>
          <a:xfrm>
            <a:off x="7948087" y="2993548"/>
            <a:ext cx="920079" cy="533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Central Office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Server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45149D-A162-C14C-847B-742B3EA1D614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7285853" y="3260485"/>
            <a:ext cx="662234" cy="47557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F60FE65-ADA2-5243-9166-CCE4251C24BF}"/>
              </a:ext>
            </a:extLst>
          </p:cNvPr>
          <p:cNvCxnSpPr>
            <a:cxnSpLocks/>
            <a:stCxn id="15" idx="3"/>
            <a:endCxn id="37" idx="1"/>
          </p:cNvCxnSpPr>
          <p:nvPr/>
        </p:nvCxnSpPr>
        <p:spPr>
          <a:xfrm>
            <a:off x="7285853" y="3736058"/>
            <a:ext cx="662234" cy="39533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FBC99236-8066-7E4B-AE7F-B4F4A6E05703}"/>
              </a:ext>
            </a:extLst>
          </p:cNvPr>
          <p:cNvSpPr/>
          <p:nvPr/>
        </p:nvSpPr>
        <p:spPr>
          <a:xfrm>
            <a:off x="7948087" y="3864451"/>
            <a:ext cx="920079" cy="5338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Cloud</a:t>
            </a:r>
          </a:p>
        </p:txBody>
      </p:sp>
      <p:sp>
        <p:nvSpPr>
          <p:cNvPr id="58" name="TextBox 39">
            <a:extLst>
              <a:ext uri="{FF2B5EF4-FFF2-40B4-BE49-F238E27FC236}">
                <a16:creationId xmlns:a16="http://schemas.microsoft.com/office/drawing/2014/main" id="{0278D2CF-BC22-ED4D-A8B2-1400F8C1EB6C}"/>
              </a:ext>
            </a:extLst>
          </p:cNvPr>
          <p:cNvSpPr txBox="1"/>
          <p:nvPr/>
        </p:nvSpPr>
        <p:spPr>
          <a:xfrm>
            <a:off x="4437651" y="241509"/>
            <a:ext cx="3316724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Infrastructure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9" name="Rectangle 40">
            <a:extLst>
              <a:ext uri="{FF2B5EF4-FFF2-40B4-BE49-F238E27FC236}">
                <a16:creationId xmlns:a16="http://schemas.microsoft.com/office/drawing/2014/main" id="{DCF1191F-9ADA-EC49-B22E-FB7EF4D77533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BBBD0670-007B-E142-94C8-1DED431A4510}"/>
              </a:ext>
            </a:extLst>
          </p:cNvPr>
          <p:cNvSpPr txBox="1">
            <a:spLocks/>
          </p:cNvSpPr>
          <p:nvPr/>
        </p:nvSpPr>
        <p:spPr>
          <a:xfrm>
            <a:off x="5069126" y="817417"/>
            <a:ext cx="2074417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Smart Factory Scenario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1FD419D-49F9-694A-A767-0DEA6D45DBB4}"/>
              </a:ext>
            </a:extLst>
          </p:cNvPr>
          <p:cNvSpPr/>
          <p:nvPr/>
        </p:nvSpPr>
        <p:spPr>
          <a:xfrm>
            <a:off x="3201148" y="2993548"/>
            <a:ext cx="920079" cy="5338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Packaging Machine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940D1EC-8290-CA4E-B89F-BD1A57E7F097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4121227" y="3260485"/>
            <a:ext cx="662234" cy="47049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126AB01-3C92-704D-93D4-4F282D604D49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>
            <a:off x="8408127" y="3527421"/>
            <a:ext cx="0" cy="33703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DFD316DD-EC26-774B-B856-A0315E9D2A4C}"/>
              </a:ext>
            </a:extLst>
          </p:cNvPr>
          <p:cNvSpPr/>
          <p:nvPr/>
        </p:nvSpPr>
        <p:spPr>
          <a:xfrm>
            <a:off x="8387301" y="3565131"/>
            <a:ext cx="4956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Lato Light" charset="0"/>
                <a:ea typeface="Lato Light" charset="0"/>
                <a:cs typeface="Lato Light" charset="0"/>
              </a:rPr>
              <a:t>20ms</a:t>
            </a:r>
            <a:endParaRPr lang="en-US" sz="105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7A7881E-799E-D24B-9403-FE88F143C3E1}"/>
              </a:ext>
            </a:extLst>
          </p:cNvPr>
          <p:cNvSpPr/>
          <p:nvPr/>
        </p:nvSpPr>
        <p:spPr>
          <a:xfrm>
            <a:off x="7369145" y="3944695"/>
            <a:ext cx="4956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Lato Light" charset="0"/>
                <a:ea typeface="Lato Light" charset="0"/>
                <a:cs typeface="Lato Light" charset="0"/>
              </a:rPr>
              <a:t>24ms</a:t>
            </a:r>
            <a:endParaRPr lang="en-US" sz="105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23F53E6-6716-5448-9081-2012ECBE9C0D}"/>
              </a:ext>
            </a:extLst>
          </p:cNvPr>
          <p:cNvSpPr/>
          <p:nvPr/>
        </p:nvSpPr>
        <p:spPr>
          <a:xfrm>
            <a:off x="7369144" y="3197992"/>
            <a:ext cx="4956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Lato Light" charset="0"/>
                <a:ea typeface="Lato Light" charset="0"/>
                <a:cs typeface="Lato Light" charset="0"/>
              </a:rPr>
              <a:t>16ms</a:t>
            </a:r>
            <a:endParaRPr lang="en-US" sz="105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C628710-E702-9A45-9504-54B5C5934479}"/>
              </a:ext>
            </a:extLst>
          </p:cNvPr>
          <p:cNvSpPr/>
          <p:nvPr/>
        </p:nvSpPr>
        <p:spPr>
          <a:xfrm>
            <a:off x="5819114" y="3495733"/>
            <a:ext cx="4235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Lato Light" charset="0"/>
                <a:ea typeface="Lato Light" charset="0"/>
                <a:cs typeface="Lato Light" charset="0"/>
              </a:rPr>
              <a:t>2ms</a:t>
            </a:r>
            <a:endParaRPr lang="en-US" sz="105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ADDCF5A-8470-8A41-BB1D-382F723CDCB3}"/>
              </a:ext>
            </a:extLst>
          </p:cNvPr>
          <p:cNvSpPr/>
          <p:nvPr/>
        </p:nvSpPr>
        <p:spPr>
          <a:xfrm>
            <a:off x="4298374" y="3246108"/>
            <a:ext cx="4235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Lato Light" charset="0"/>
                <a:ea typeface="Lato Light" charset="0"/>
                <a:cs typeface="Lato Light" charset="0"/>
              </a:rPr>
              <a:t>4ms</a:t>
            </a:r>
            <a:endParaRPr lang="en-US" sz="105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F26BE58-8DF2-9641-8D04-71C683611024}"/>
              </a:ext>
            </a:extLst>
          </p:cNvPr>
          <p:cNvSpPr/>
          <p:nvPr/>
        </p:nvSpPr>
        <p:spPr>
          <a:xfrm>
            <a:off x="4298374" y="3923456"/>
            <a:ext cx="4235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Lato Light" charset="0"/>
                <a:ea typeface="Lato Light" charset="0"/>
                <a:cs typeface="Lato Light" charset="0"/>
              </a:rPr>
              <a:t>4ms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383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5D43A06-C995-8348-BB85-A38A8DF8A9AC}"/>
              </a:ext>
            </a:extLst>
          </p:cNvPr>
          <p:cNvSpPr txBox="1"/>
          <p:nvPr/>
        </p:nvSpPr>
        <p:spPr>
          <a:xfrm>
            <a:off x="3890813" y="241509"/>
            <a:ext cx="4410420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Direct Interactions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EE78C29A-6274-244A-A075-9EC17E8D0A47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C7C5BA1-9E22-E14F-915D-74B5BBB7C4D1}"/>
              </a:ext>
            </a:extLst>
          </p:cNvPr>
          <p:cNvSpPr txBox="1">
            <a:spLocks/>
          </p:cNvSpPr>
          <p:nvPr/>
        </p:nvSpPr>
        <p:spPr>
          <a:xfrm>
            <a:off x="4428749" y="817417"/>
            <a:ext cx="3355216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Node Manager – Application Container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45D7E3-655D-4140-ADF7-52608B85306F}"/>
              </a:ext>
            </a:extLst>
          </p:cNvPr>
          <p:cNvSpPr/>
          <p:nvPr/>
        </p:nvSpPr>
        <p:spPr>
          <a:xfrm>
            <a:off x="8729396" y="2288913"/>
            <a:ext cx="1293979" cy="30169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Application Container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B11538-9A43-BE48-BC1A-D4CC91092D01}"/>
              </a:ext>
            </a:extLst>
          </p:cNvPr>
          <p:cNvSpPr/>
          <p:nvPr/>
        </p:nvSpPr>
        <p:spPr>
          <a:xfrm>
            <a:off x="1905485" y="2288913"/>
            <a:ext cx="1293979" cy="30169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Node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Manager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272D2E9-F343-114A-B2FC-29C8DC733949}"/>
              </a:ext>
            </a:extLst>
          </p:cNvPr>
          <p:cNvCxnSpPr>
            <a:cxnSpLocks/>
          </p:cNvCxnSpPr>
          <p:nvPr/>
        </p:nvCxnSpPr>
        <p:spPr>
          <a:xfrm>
            <a:off x="3199464" y="4576766"/>
            <a:ext cx="2120568" cy="1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8E46D91C-AF2D-8D44-8E0D-D1FEBD7FFAA4}"/>
              </a:ext>
            </a:extLst>
          </p:cNvPr>
          <p:cNvSpPr txBox="1">
            <a:spLocks/>
          </p:cNvSpPr>
          <p:nvPr/>
        </p:nvSpPr>
        <p:spPr>
          <a:xfrm>
            <a:off x="3426643" y="4239568"/>
            <a:ext cx="1888206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Application Log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E969CB6-87B0-024D-87CB-37E51D671917}"/>
              </a:ext>
            </a:extLst>
          </p:cNvPr>
          <p:cNvCxnSpPr>
            <a:cxnSpLocks/>
          </p:cNvCxnSpPr>
          <p:nvPr/>
        </p:nvCxnSpPr>
        <p:spPr>
          <a:xfrm>
            <a:off x="3199464" y="4919587"/>
            <a:ext cx="2120568" cy="1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0458F830-AB19-D34E-927B-222764CD5C69}"/>
              </a:ext>
            </a:extLst>
          </p:cNvPr>
          <p:cNvSpPr txBox="1">
            <a:spLocks/>
          </p:cNvSpPr>
          <p:nvPr/>
        </p:nvSpPr>
        <p:spPr>
          <a:xfrm>
            <a:off x="3433133" y="4576767"/>
            <a:ext cx="1888206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Application Results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ADBFD1-6696-6E4E-BB80-19B0F6389EF8}"/>
              </a:ext>
            </a:extLst>
          </p:cNvPr>
          <p:cNvCxnSpPr>
            <a:cxnSpLocks/>
          </p:cNvCxnSpPr>
          <p:nvPr/>
        </p:nvCxnSpPr>
        <p:spPr>
          <a:xfrm>
            <a:off x="6608828" y="3621397"/>
            <a:ext cx="2120568" cy="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E37A353C-89D1-144F-96A3-8E542F470244}"/>
              </a:ext>
            </a:extLst>
          </p:cNvPr>
          <p:cNvSpPr txBox="1">
            <a:spLocks/>
          </p:cNvSpPr>
          <p:nvPr/>
        </p:nvSpPr>
        <p:spPr>
          <a:xfrm>
            <a:off x="6614010" y="3284199"/>
            <a:ext cx="188302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State Notification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7022501-1E4A-D846-AEFC-C94851B30B2E}"/>
              </a:ext>
            </a:extLst>
          </p:cNvPr>
          <p:cNvCxnSpPr>
            <a:cxnSpLocks/>
          </p:cNvCxnSpPr>
          <p:nvPr/>
        </p:nvCxnSpPr>
        <p:spPr>
          <a:xfrm>
            <a:off x="6608828" y="3958595"/>
            <a:ext cx="2120568" cy="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ED6CA56-3A57-2444-8E5D-051FC65EB426}"/>
              </a:ext>
            </a:extLst>
          </p:cNvPr>
          <p:cNvCxnSpPr>
            <a:cxnSpLocks/>
          </p:cNvCxnSpPr>
          <p:nvPr/>
        </p:nvCxnSpPr>
        <p:spPr>
          <a:xfrm>
            <a:off x="3199464" y="3624301"/>
            <a:ext cx="2120568" cy="1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B8C3CF49-0CC8-634C-B70A-7B62082B42B8}"/>
              </a:ext>
            </a:extLst>
          </p:cNvPr>
          <p:cNvSpPr txBox="1">
            <a:spLocks/>
          </p:cNvSpPr>
          <p:nvPr/>
        </p:nvSpPr>
        <p:spPr>
          <a:xfrm>
            <a:off x="3426643" y="3287103"/>
            <a:ext cx="1888206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State Acknowledgement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48E4EC2-7DBF-2547-B4D6-6ED85C85137E}"/>
              </a:ext>
            </a:extLst>
          </p:cNvPr>
          <p:cNvSpPr txBox="1">
            <a:spLocks/>
          </p:cNvSpPr>
          <p:nvPr/>
        </p:nvSpPr>
        <p:spPr>
          <a:xfrm>
            <a:off x="6619193" y="3615775"/>
            <a:ext cx="1877840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Application Instructions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23C1215-76AD-764E-80D6-A1C749DB97DE}"/>
              </a:ext>
            </a:extLst>
          </p:cNvPr>
          <p:cNvCxnSpPr>
            <a:cxnSpLocks/>
          </p:cNvCxnSpPr>
          <p:nvPr/>
        </p:nvCxnSpPr>
        <p:spPr>
          <a:xfrm>
            <a:off x="3199464" y="3972743"/>
            <a:ext cx="2120568" cy="1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2303A136-8CE8-9E4F-9E99-F4C7D5D34DE5}"/>
              </a:ext>
            </a:extLst>
          </p:cNvPr>
          <p:cNvSpPr txBox="1">
            <a:spLocks/>
          </p:cNvSpPr>
          <p:nvPr/>
        </p:nvSpPr>
        <p:spPr>
          <a:xfrm>
            <a:off x="3426643" y="3635545"/>
            <a:ext cx="1888206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Transition Condition Event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ABF8E4D-A7CE-8F4C-8F88-EDCB4593C941}"/>
              </a:ext>
            </a:extLst>
          </p:cNvPr>
          <p:cNvCxnSpPr>
            <a:cxnSpLocks/>
          </p:cNvCxnSpPr>
          <p:nvPr/>
        </p:nvCxnSpPr>
        <p:spPr>
          <a:xfrm>
            <a:off x="6608996" y="2526897"/>
            <a:ext cx="2120400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732489FD-459E-0E47-811E-3C9D18FE8057}"/>
              </a:ext>
            </a:extLst>
          </p:cNvPr>
          <p:cNvSpPr txBox="1">
            <a:spLocks/>
          </p:cNvSpPr>
          <p:nvPr/>
        </p:nvSpPr>
        <p:spPr>
          <a:xfrm>
            <a:off x="6608996" y="2189699"/>
            <a:ext cx="189322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Environment Variables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FE180E1-5D4A-6442-AA69-3420CCE78B06}"/>
              </a:ext>
            </a:extLst>
          </p:cNvPr>
          <p:cNvCxnSpPr>
            <a:cxnSpLocks/>
          </p:cNvCxnSpPr>
          <p:nvPr/>
        </p:nvCxnSpPr>
        <p:spPr>
          <a:xfrm>
            <a:off x="6608996" y="2860443"/>
            <a:ext cx="2120400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69DA15C0-EB54-A148-974C-C0EE2B289BB1}"/>
              </a:ext>
            </a:extLst>
          </p:cNvPr>
          <p:cNvSpPr txBox="1">
            <a:spLocks/>
          </p:cNvSpPr>
          <p:nvPr/>
        </p:nvSpPr>
        <p:spPr>
          <a:xfrm>
            <a:off x="6608996" y="2517623"/>
            <a:ext cx="189322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Application Input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F7529A8-C8CA-7749-8096-1DA1E3FC14B7}"/>
              </a:ext>
            </a:extLst>
          </p:cNvPr>
          <p:cNvCxnSpPr>
            <a:cxnSpLocks/>
          </p:cNvCxnSpPr>
          <p:nvPr/>
        </p:nvCxnSpPr>
        <p:spPr>
          <a:xfrm>
            <a:off x="6602506" y="3188366"/>
            <a:ext cx="2120400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btitle 2">
            <a:extLst>
              <a:ext uri="{FF2B5EF4-FFF2-40B4-BE49-F238E27FC236}">
                <a16:creationId xmlns:a16="http://schemas.microsoft.com/office/drawing/2014/main" id="{311F5FC3-A1BA-B040-82E6-956662C7FA4D}"/>
              </a:ext>
            </a:extLst>
          </p:cNvPr>
          <p:cNvSpPr txBox="1">
            <a:spLocks/>
          </p:cNvSpPr>
          <p:nvPr/>
        </p:nvSpPr>
        <p:spPr>
          <a:xfrm>
            <a:off x="6593903" y="2841151"/>
            <a:ext cx="1908314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Command Line Arguments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CA1F644-0AC9-9A4C-94E4-962800B83D1E}"/>
              </a:ext>
            </a:extLst>
          </p:cNvPr>
          <p:cNvGrpSpPr/>
          <p:nvPr/>
        </p:nvGrpSpPr>
        <p:grpSpPr>
          <a:xfrm>
            <a:off x="5731453" y="2443287"/>
            <a:ext cx="503148" cy="691419"/>
            <a:chOff x="5665670" y="2358588"/>
            <a:chExt cx="560392" cy="770083"/>
          </a:xfrm>
        </p:grpSpPr>
        <p:sp>
          <p:nvSpPr>
            <p:cNvPr id="30" name="TextBox 107">
              <a:extLst>
                <a:ext uri="{FF2B5EF4-FFF2-40B4-BE49-F238E27FC236}">
                  <a16:creationId xmlns:a16="http://schemas.microsoft.com/office/drawing/2014/main" id="{F1D1643F-02C3-B340-A55E-CADBDF947016}"/>
                </a:ext>
              </a:extLst>
            </p:cNvPr>
            <p:cNvSpPr txBox="1"/>
            <p:nvPr/>
          </p:nvSpPr>
          <p:spPr>
            <a:xfrm>
              <a:off x="5682421" y="2358588"/>
              <a:ext cx="530915" cy="2616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Lato Black" charset="0"/>
                  <a:ea typeface="Lato Black" charset="0"/>
                  <a:cs typeface="Lato Black" charset="0"/>
                </a:rPr>
                <a:t>Phase</a:t>
              </a:r>
            </a:p>
          </p:txBody>
        </p:sp>
        <p:sp>
          <p:nvSpPr>
            <p:cNvPr id="31" name="TextBox 108">
              <a:extLst>
                <a:ext uri="{FF2B5EF4-FFF2-40B4-BE49-F238E27FC236}">
                  <a16:creationId xmlns:a16="http://schemas.microsoft.com/office/drawing/2014/main" id="{5B4D9580-FB26-8449-8CCE-14EE261425BC}"/>
                </a:ext>
              </a:extLst>
            </p:cNvPr>
            <p:cNvSpPr txBox="1"/>
            <p:nvPr/>
          </p:nvSpPr>
          <p:spPr>
            <a:xfrm>
              <a:off x="5665670" y="2528515"/>
              <a:ext cx="560392" cy="600156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02</a:t>
              </a:r>
              <a:endParaRPr lang="id-ID" sz="3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220C623-5831-224B-94BB-7971FB1BC791}"/>
              </a:ext>
            </a:extLst>
          </p:cNvPr>
          <p:cNvSpPr/>
          <p:nvPr/>
        </p:nvSpPr>
        <p:spPr>
          <a:xfrm>
            <a:off x="5594767" y="2567298"/>
            <a:ext cx="776519" cy="59596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AC99F2B-3415-174B-8571-3CFF33023253}"/>
              </a:ext>
            </a:extLst>
          </p:cNvPr>
          <p:cNvSpPr/>
          <p:nvPr/>
        </p:nvSpPr>
        <p:spPr>
          <a:xfrm>
            <a:off x="5594767" y="4450194"/>
            <a:ext cx="776519" cy="59596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AF5DEB-0E6A-8A44-882A-25A283DEB875}"/>
              </a:ext>
            </a:extLst>
          </p:cNvPr>
          <p:cNvSpPr/>
          <p:nvPr/>
        </p:nvSpPr>
        <p:spPr>
          <a:xfrm>
            <a:off x="5593308" y="3508972"/>
            <a:ext cx="776519" cy="5959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Orch.</a:t>
            </a:r>
          </a:p>
        </p:txBody>
      </p:sp>
    </p:spTree>
    <p:extLst>
      <p:ext uri="{BB962C8B-B14F-4D97-AF65-F5344CB8AC3E}">
        <p14:creationId xmlns:p14="http://schemas.microsoft.com/office/powerpoint/2010/main" val="205763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1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5010229" y="817417"/>
            <a:ext cx="2192142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1"/>
                </a:solidFill>
                <a:latin typeface="Lato Light"/>
                <a:cs typeface="Lato Light"/>
              </a:rPr>
              <a:t>Infrastructure Emulation</a:t>
            </a:r>
          </a:p>
        </p:txBody>
      </p:sp>
      <p:sp>
        <p:nvSpPr>
          <p:cNvPr id="89" name="Freeform 143"/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8" name="Freeform 144"/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9" name="Freeform 145"/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0" name="Freeform 146"/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8" name="TextBox 107"/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0" name="Subtitle 2"/>
          <p:cNvSpPr txBox="1">
            <a:spLocks/>
          </p:cNvSpPr>
          <p:nvPr/>
        </p:nvSpPr>
        <p:spPr>
          <a:xfrm>
            <a:off x="2582053" y="2449711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Bootstrap machines on AWS EC2 based on the supplied infrastructure definition</a:t>
            </a:r>
          </a:p>
        </p:txBody>
      </p:sp>
      <p:sp>
        <p:nvSpPr>
          <p:cNvPr id="112" name="Rectangle 111"/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Bootstrap Machines</a:t>
            </a:r>
          </a:p>
        </p:txBody>
      </p:sp>
      <p:sp>
        <p:nvSpPr>
          <p:cNvPr id="37" name="Freeform 143">
            <a:extLst>
              <a:ext uri="{FF2B5EF4-FFF2-40B4-BE49-F238E27FC236}">
                <a16:creationId xmlns:a16="http://schemas.microsoft.com/office/drawing/2014/main" id="{13C43D71-654E-774F-8131-8CE4276B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8" name="Freeform 144">
            <a:extLst>
              <a:ext uri="{FF2B5EF4-FFF2-40B4-BE49-F238E27FC236}">
                <a16:creationId xmlns:a16="http://schemas.microsoft.com/office/drawing/2014/main" id="{E5157CF3-DE3C-C14D-B43F-B67276B4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9" name="Freeform 145">
            <a:extLst>
              <a:ext uri="{FF2B5EF4-FFF2-40B4-BE49-F238E27FC236}">
                <a16:creationId xmlns:a16="http://schemas.microsoft.com/office/drawing/2014/main" id="{BBED9F93-34EA-5241-8267-9E90C76EA84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3" name="Freeform 146">
            <a:extLst>
              <a:ext uri="{FF2B5EF4-FFF2-40B4-BE49-F238E27FC236}">
                <a16:creationId xmlns:a16="http://schemas.microsoft.com/office/drawing/2014/main" id="{807E331B-6170-7A4F-B63F-AB1372C01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98915A8B-1F96-5142-97D1-DCC57BC0DADF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45" name="TextBox 108">
            <a:extLst>
              <a:ext uri="{FF2B5EF4-FFF2-40B4-BE49-F238E27FC236}">
                <a16:creationId xmlns:a16="http://schemas.microsoft.com/office/drawing/2014/main" id="{200F488C-859C-834F-A69A-219BB090D82B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6BE44C3F-3202-5648-A1AB-BF55F2EB2F91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Install the Node Agent on each machine</a:t>
            </a:r>
          </a:p>
        </p:txBody>
      </p:sp>
      <p:sp>
        <p:nvSpPr>
          <p:cNvPr id="47" name="Rectangle 111">
            <a:extLst>
              <a:ext uri="{FF2B5EF4-FFF2-40B4-BE49-F238E27FC236}">
                <a16:creationId xmlns:a16="http://schemas.microsoft.com/office/drawing/2014/main" id="{5E9F10AD-E37F-794B-89E4-5327D6C52505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Install Node Agent</a:t>
            </a:r>
          </a:p>
        </p:txBody>
      </p:sp>
      <p:sp>
        <p:nvSpPr>
          <p:cNvPr id="88" name="Freeform 143">
            <a:extLst>
              <a:ext uri="{FF2B5EF4-FFF2-40B4-BE49-F238E27FC236}">
                <a16:creationId xmlns:a16="http://schemas.microsoft.com/office/drawing/2014/main" id="{0516EA4C-76C9-4041-88D2-56056AAD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0" name="Freeform 144">
            <a:extLst>
              <a:ext uri="{FF2B5EF4-FFF2-40B4-BE49-F238E27FC236}">
                <a16:creationId xmlns:a16="http://schemas.microsoft.com/office/drawing/2014/main" id="{B9E60521-BC93-4748-8ACC-D245F659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1" name="Freeform 145">
            <a:extLst>
              <a:ext uri="{FF2B5EF4-FFF2-40B4-BE49-F238E27FC236}">
                <a16:creationId xmlns:a16="http://schemas.microsoft.com/office/drawing/2014/main" id="{E44A126E-0B6A-664B-B9BD-51C01A283A9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2" name="Freeform 146">
            <a:extLst>
              <a:ext uri="{FF2B5EF4-FFF2-40B4-BE49-F238E27FC236}">
                <a16:creationId xmlns:a16="http://schemas.microsoft.com/office/drawing/2014/main" id="{67CD81E5-49AA-EA46-B092-CDBEDAF9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3" name="TextBox 107">
            <a:extLst>
              <a:ext uri="{FF2B5EF4-FFF2-40B4-BE49-F238E27FC236}">
                <a16:creationId xmlns:a16="http://schemas.microsoft.com/office/drawing/2014/main" id="{3C37BF18-F680-474A-8755-6DB82B79113C}"/>
              </a:ext>
            </a:extLst>
          </p:cNvPr>
          <p:cNvSpPr txBox="1"/>
          <p:nvPr/>
        </p:nvSpPr>
        <p:spPr>
          <a:xfrm>
            <a:off x="7260468" y="3528423"/>
            <a:ext cx="593431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94" name="TextBox 108">
            <a:extLst>
              <a:ext uri="{FF2B5EF4-FFF2-40B4-BE49-F238E27FC236}">
                <a16:creationId xmlns:a16="http://schemas.microsoft.com/office/drawing/2014/main" id="{71F943D4-CCAC-9C42-A529-EA2FFCD3F1CA}"/>
              </a:ext>
            </a:extLst>
          </p:cNvPr>
          <p:cNvSpPr txBox="1"/>
          <p:nvPr/>
        </p:nvSpPr>
        <p:spPr>
          <a:xfrm>
            <a:off x="7230091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B6A657A6-2CF9-FE4E-BE97-4BD949D90DCE}"/>
              </a:ext>
            </a:extLst>
          </p:cNvPr>
          <p:cNvSpPr txBox="1">
            <a:spLocks/>
          </p:cNvSpPr>
          <p:nvPr/>
        </p:nvSpPr>
        <p:spPr>
          <a:xfrm>
            <a:off x="8057302" y="3828234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Destroy AWS infrastructure and clean up all related cloud and local resources</a:t>
            </a:r>
          </a:p>
        </p:txBody>
      </p:sp>
      <p:sp>
        <p:nvSpPr>
          <p:cNvPr id="96" name="Rectangle 111">
            <a:extLst>
              <a:ext uri="{FF2B5EF4-FFF2-40B4-BE49-F238E27FC236}">
                <a16:creationId xmlns:a16="http://schemas.microsoft.com/office/drawing/2014/main" id="{DC88B852-65AB-2548-BF32-88D05F500675}"/>
              </a:ext>
            </a:extLst>
          </p:cNvPr>
          <p:cNvSpPr>
            <a:spLocks/>
          </p:cNvSpPr>
          <p:nvPr/>
        </p:nvSpPr>
        <p:spPr bwMode="auto">
          <a:xfrm>
            <a:off x="8166767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Destroy and Clean up</a:t>
            </a:r>
          </a:p>
        </p:txBody>
      </p:sp>
      <p:sp>
        <p:nvSpPr>
          <p:cNvPr id="97" name="Freeform 143">
            <a:extLst>
              <a:ext uri="{FF2B5EF4-FFF2-40B4-BE49-F238E27FC236}">
                <a16:creationId xmlns:a16="http://schemas.microsoft.com/office/drawing/2014/main" id="{29975D47-3FC1-4F4A-AC9C-854AA5E3B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73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1" name="Freeform 144">
            <a:extLst>
              <a:ext uri="{FF2B5EF4-FFF2-40B4-BE49-F238E27FC236}">
                <a16:creationId xmlns:a16="http://schemas.microsoft.com/office/drawing/2014/main" id="{7330A366-F17A-374F-A44E-1F850A30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87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2" name="Freeform 145">
            <a:extLst>
              <a:ext uri="{FF2B5EF4-FFF2-40B4-BE49-F238E27FC236}">
                <a16:creationId xmlns:a16="http://schemas.microsoft.com/office/drawing/2014/main" id="{77027C6A-5BDF-9C4B-82AF-0EDDEEC7EB1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5564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3" name="Freeform 146">
            <a:extLst>
              <a:ext uri="{FF2B5EF4-FFF2-40B4-BE49-F238E27FC236}">
                <a16:creationId xmlns:a16="http://schemas.microsoft.com/office/drawing/2014/main" id="{DC873CD1-A5AB-C44C-BC5A-25E506A8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15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4" name="TextBox 107">
            <a:extLst>
              <a:ext uri="{FF2B5EF4-FFF2-40B4-BE49-F238E27FC236}">
                <a16:creationId xmlns:a16="http://schemas.microsoft.com/office/drawing/2014/main" id="{8A7BE02A-8348-FE41-B163-1CD4D8AD327D}"/>
              </a:ext>
            </a:extLst>
          </p:cNvPr>
          <p:cNvSpPr txBox="1"/>
          <p:nvPr/>
        </p:nvSpPr>
        <p:spPr>
          <a:xfrm>
            <a:off x="1782025" y="3528423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05" name="TextBox 108">
            <a:extLst>
              <a:ext uri="{FF2B5EF4-FFF2-40B4-BE49-F238E27FC236}">
                <a16:creationId xmlns:a16="http://schemas.microsoft.com/office/drawing/2014/main" id="{B5A64A33-A236-A047-9A2E-4177C9A6284F}"/>
              </a:ext>
            </a:extLst>
          </p:cNvPr>
          <p:cNvSpPr txBox="1"/>
          <p:nvPr/>
        </p:nvSpPr>
        <p:spPr>
          <a:xfrm>
            <a:off x="1751648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63EAD000-A084-FB4B-81CF-27AE36CFBAE9}"/>
              </a:ext>
            </a:extLst>
          </p:cNvPr>
          <p:cNvSpPr txBox="1">
            <a:spLocks/>
          </p:cNvSpPr>
          <p:nvPr/>
        </p:nvSpPr>
        <p:spPr>
          <a:xfrm>
            <a:off x="2578859" y="3828234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Apply the initial network and machines manipulations based on the supplied infrastructure definition</a:t>
            </a:r>
          </a:p>
        </p:txBody>
      </p:sp>
      <p:sp>
        <p:nvSpPr>
          <p:cNvPr id="107" name="Rectangle 111">
            <a:extLst>
              <a:ext uri="{FF2B5EF4-FFF2-40B4-BE49-F238E27FC236}">
                <a16:creationId xmlns:a16="http://schemas.microsoft.com/office/drawing/2014/main" id="{3C0039C1-962D-4A4E-822C-03F8818C6DCD}"/>
              </a:ext>
            </a:extLst>
          </p:cNvPr>
          <p:cNvSpPr>
            <a:spLocks/>
          </p:cNvSpPr>
          <p:nvPr/>
        </p:nvSpPr>
        <p:spPr bwMode="auto">
          <a:xfrm>
            <a:off x="2688324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Apply Manipulations</a:t>
            </a:r>
          </a:p>
        </p:txBody>
      </p:sp>
    </p:spTree>
    <p:extLst>
      <p:ext uri="{BB962C8B-B14F-4D97-AF65-F5344CB8AC3E}">
        <p14:creationId xmlns:p14="http://schemas.microsoft.com/office/powerpoint/2010/main" val="5073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2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78913" y="817417"/>
            <a:ext cx="2254787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2"/>
                </a:solidFill>
                <a:latin typeface="Lato Light"/>
                <a:cs typeface="Lato Light"/>
              </a:rPr>
              <a:t>Application Management</a:t>
            </a:r>
          </a:p>
        </p:txBody>
      </p:sp>
      <p:sp>
        <p:nvSpPr>
          <p:cNvPr id="13" name="Freeform 143">
            <a:extLst>
              <a:ext uri="{FF2B5EF4-FFF2-40B4-BE49-F238E27FC236}">
                <a16:creationId xmlns:a16="http://schemas.microsoft.com/office/drawing/2014/main" id="{2E6B8D87-DB76-4F43-B80A-8F1AF811E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5F89D1CD-6D1A-E240-AFDF-AEFFB2A01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5" name="Freeform 145">
            <a:extLst>
              <a:ext uri="{FF2B5EF4-FFF2-40B4-BE49-F238E27FC236}">
                <a16:creationId xmlns:a16="http://schemas.microsoft.com/office/drawing/2014/main" id="{DC10A955-FBF1-2443-945E-58C59A7A98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6" name="Freeform 146">
            <a:extLst>
              <a:ext uri="{FF2B5EF4-FFF2-40B4-BE49-F238E27FC236}">
                <a16:creationId xmlns:a16="http://schemas.microsoft.com/office/drawing/2014/main" id="{8FFB8CE2-D2FA-E74E-B6DB-8C4A273B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7" name="TextBox 107">
            <a:extLst>
              <a:ext uri="{FF2B5EF4-FFF2-40B4-BE49-F238E27FC236}">
                <a16:creationId xmlns:a16="http://schemas.microsoft.com/office/drawing/2014/main" id="{5A0F7F77-B3DA-B848-BAF6-67177F50B496}"/>
              </a:ext>
            </a:extLst>
          </p:cNvPr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8" name="TextBox 108">
            <a:extLst>
              <a:ext uri="{FF2B5EF4-FFF2-40B4-BE49-F238E27FC236}">
                <a16:creationId xmlns:a16="http://schemas.microsoft.com/office/drawing/2014/main" id="{68BFA95F-BE6E-7D47-BA27-134A66040E67}"/>
              </a:ext>
            </a:extLst>
          </p:cNvPr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428030-1980-104C-ABBE-43E19AF07742}"/>
              </a:ext>
            </a:extLst>
          </p:cNvPr>
          <p:cNvSpPr txBox="1">
            <a:spLocks/>
          </p:cNvSpPr>
          <p:nvPr/>
        </p:nvSpPr>
        <p:spPr>
          <a:xfrm>
            <a:off x="2582053" y="2449711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Pull required docker images on each host and prepare configuration files</a:t>
            </a:r>
          </a:p>
        </p:txBody>
      </p:sp>
      <p:sp>
        <p:nvSpPr>
          <p:cNvPr id="20" name="Rectangle 111">
            <a:extLst>
              <a:ext uri="{FF2B5EF4-FFF2-40B4-BE49-F238E27FC236}">
                <a16:creationId xmlns:a16="http://schemas.microsoft.com/office/drawing/2014/main" id="{3A085F2C-B681-5642-B414-5D1D9EA81AC8}"/>
              </a:ext>
            </a:extLst>
          </p:cNvPr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Prepare Files </a:t>
            </a:r>
          </a:p>
        </p:txBody>
      </p:sp>
      <p:sp>
        <p:nvSpPr>
          <p:cNvPr id="21" name="Freeform 143">
            <a:extLst>
              <a:ext uri="{FF2B5EF4-FFF2-40B4-BE49-F238E27FC236}">
                <a16:creationId xmlns:a16="http://schemas.microsoft.com/office/drawing/2014/main" id="{8F910ADC-1C3E-B041-A733-C118FD64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2" name="Freeform 144">
            <a:extLst>
              <a:ext uri="{FF2B5EF4-FFF2-40B4-BE49-F238E27FC236}">
                <a16:creationId xmlns:a16="http://schemas.microsoft.com/office/drawing/2014/main" id="{7C09EC89-B7D3-854B-B91C-F72399C6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3" name="Freeform 145">
            <a:extLst>
              <a:ext uri="{FF2B5EF4-FFF2-40B4-BE49-F238E27FC236}">
                <a16:creationId xmlns:a16="http://schemas.microsoft.com/office/drawing/2014/main" id="{C50F4BE9-C9CF-9649-BB28-0DCF74DD76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4" name="Freeform 146">
            <a:extLst>
              <a:ext uri="{FF2B5EF4-FFF2-40B4-BE49-F238E27FC236}">
                <a16:creationId xmlns:a16="http://schemas.microsoft.com/office/drawing/2014/main" id="{C882A495-413E-5D42-96AC-762C0CBBD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5" name="TextBox 107">
            <a:extLst>
              <a:ext uri="{FF2B5EF4-FFF2-40B4-BE49-F238E27FC236}">
                <a16:creationId xmlns:a16="http://schemas.microsoft.com/office/drawing/2014/main" id="{563AD4AF-F39F-C14F-9884-762F304E95E9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26" name="TextBox 108">
            <a:extLst>
              <a:ext uri="{FF2B5EF4-FFF2-40B4-BE49-F238E27FC236}">
                <a16:creationId xmlns:a16="http://schemas.microsoft.com/office/drawing/2014/main" id="{BAD3415C-3976-CD45-93B2-9FE5553B3C75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421F251-EE7B-8F4A-8E08-CA1844EC94A4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32525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Start docker containers on each host</a:t>
            </a:r>
          </a:p>
        </p:txBody>
      </p:sp>
      <p:sp>
        <p:nvSpPr>
          <p:cNvPr id="28" name="Rectangle 111">
            <a:extLst>
              <a:ext uri="{FF2B5EF4-FFF2-40B4-BE49-F238E27FC236}">
                <a16:creationId xmlns:a16="http://schemas.microsoft.com/office/drawing/2014/main" id="{C14A016B-E582-334A-92EF-E960D61A3235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Start Containers</a:t>
            </a:r>
          </a:p>
        </p:txBody>
      </p:sp>
      <p:sp>
        <p:nvSpPr>
          <p:cNvPr id="29" name="Freeform 143">
            <a:extLst>
              <a:ext uri="{FF2B5EF4-FFF2-40B4-BE49-F238E27FC236}">
                <a16:creationId xmlns:a16="http://schemas.microsoft.com/office/drawing/2014/main" id="{57959AE1-AE2C-BC47-9366-1E216865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0" name="Freeform 144">
            <a:extLst>
              <a:ext uri="{FF2B5EF4-FFF2-40B4-BE49-F238E27FC236}">
                <a16:creationId xmlns:a16="http://schemas.microsoft.com/office/drawing/2014/main" id="{61CC237C-C58B-B94D-AE4E-CF3F718F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1" name="Freeform 145">
            <a:extLst>
              <a:ext uri="{FF2B5EF4-FFF2-40B4-BE49-F238E27FC236}">
                <a16:creationId xmlns:a16="http://schemas.microsoft.com/office/drawing/2014/main" id="{97509DF5-8D6D-0642-AE6A-1579FCDE63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2" name="Freeform 146">
            <a:extLst>
              <a:ext uri="{FF2B5EF4-FFF2-40B4-BE49-F238E27FC236}">
                <a16:creationId xmlns:a16="http://schemas.microsoft.com/office/drawing/2014/main" id="{879DCBC5-D210-2949-913C-43998992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3" name="TextBox 107">
            <a:extLst>
              <a:ext uri="{FF2B5EF4-FFF2-40B4-BE49-F238E27FC236}">
                <a16:creationId xmlns:a16="http://schemas.microsoft.com/office/drawing/2014/main" id="{C32D8EAD-B80B-4A45-96AA-81EA56D63B17}"/>
              </a:ext>
            </a:extLst>
          </p:cNvPr>
          <p:cNvSpPr txBox="1"/>
          <p:nvPr/>
        </p:nvSpPr>
        <p:spPr>
          <a:xfrm>
            <a:off x="7260468" y="3528423"/>
            <a:ext cx="593431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34" name="TextBox 108">
            <a:extLst>
              <a:ext uri="{FF2B5EF4-FFF2-40B4-BE49-F238E27FC236}">
                <a16:creationId xmlns:a16="http://schemas.microsoft.com/office/drawing/2014/main" id="{524429C2-DFB3-4D43-B0F0-2AF522EBB7D9}"/>
              </a:ext>
            </a:extLst>
          </p:cNvPr>
          <p:cNvSpPr txBox="1"/>
          <p:nvPr/>
        </p:nvSpPr>
        <p:spPr>
          <a:xfrm>
            <a:off x="7230091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F9B28B9-FF83-924E-9405-5428A31B5ED3}"/>
              </a:ext>
            </a:extLst>
          </p:cNvPr>
          <p:cNvSpPr txBox="1">
            <a:spLocks/>
          </p:cNvSpPr>
          <p:nvPr/>
        </p:nvSpPr>
        <p:spPr>
          <a:xfrm>
            <a:off x="8057302" y="3828234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Collect logs and other outputted results</a:t>
            </a:r>
          </a:p>
        </p:txBody>
      </p:sp>
      <p:sp>
        <p:nvSpPr>
          <p:cNvPr id="36" name="Rectangle 111">
            <a:extLst>
              <a:ext uri="{FF2B5EF4-FFF2-40B4-BE49-F238E27FC236}">
                <a16:creationId xmlns:a16="http://schemas.microsoft.com/office/drawing/2014/main" id="{4E9E360E-2555-1041-8118-C8296E07B022}"/>
              </a:ext>
            </a:extLst>
          </p:cNvPr>
          <p:cNvSpPr>
            <a:spLocks/>
          </p:cNvSpPr>
          <p:nvPr/>
        </p:nvSpPr>
        <p:spPr bwMode="auto">
          <a:xfrm>
            <a:off x="8166767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Collect Results</a:t>
            </a:r>
          </a:p>
        </p:txBody>
      </p:sp>
      <p:sp>
        <p:nvSpPr>
          <p:cNvPr id="37" name="Freeform 143">
            <a:extLst>
              <a:ext uri="{FF2B5EF4-FFF2-40B4-BE49-F238E27FC236}">
                <a16:creationId xmlns:a16="http://schemas.microsoft.com/office/drawing/2014/main" id="{CC678D38-BA18-9449-8CD4-6F4089AEA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73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8" name="Freeform 144">
            <a:extLst>
              <a:ext uri="{FF2B5EF4-FFF2-40B4-BE49-F238E27FC236}">
                <a16:creationId xmlns:a16="http://schemas.microsoft.com/office/drawing/2014/main" id="{3C0EB066-9130-AB46-AB18-115AFAA5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87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9" name="Freeform 145">
            <a:extLst>
              <a:ext uri="{FF2B5EF4-FFF2-40B4-BE49-F238E27FC236}">
                <a16:creationId xmlns:a16="http://schemas.microsoft.com/office/drawing/2014/main" id="{91690985-F64E-4740-B187-F9901D1CD1B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5564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3" name="Freeform 146">
            <a:extLst>
              <a:ext uri="{FF2B5EF4-FFF2-40B4-BE49-F238E27FC236}">
                <a16:creationId xmlns:a16="http://schemas.microsoft.com/office/drawing/2014/main" id="{4CF99059-418F-5042-9CAA-3973AA85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15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9B490573-99C9-E44B-BEB1-5A553DCE6A19}"/>
              </a:ext>
            </a:extLst>
          </p:cNvPr>
          <p:cNvSpPr txBox="1"/>
          <p:nvPr/>
        </p:nvSpPr>
        <p:spPr>
          <a:xfrm>
            <a:off x="1782025" y="3528423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45" name="TextBox 108">
            <a:extLst>
              <a:ext uri="{FF2B5EF4-FFF2-40B4-BE49-F238E27FC236}">
                <a16:creationId xmlns:a16="http://schemas.microsoft.com/office/drawing/2014/main" id="{99E63A9F-0BCD-844E-96DF-4639CFF2F104}"/>
              </a:ext>
            </a:extLst>
          </p:cNvPr>
          <p:cNvSpPr txBox="1"/>
          <p:nvPr/>
        </p:nvSpPr>
        <p:spPr>
          <a:xfrm>
            <a:off x="1751648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4C60129D-7B12-0541-8F29-3EA90CF3E46D}"/>
              </a:ext>
            </a:extLst>
          </p:cNvPr>
          <p:cNvSpPr txBox="1">
            <a:spLocks/>
          </p:cNvSpPr>
          <p:nvPr/>
        </p:nvSpPr>
        <p:spPr>
          <a:xfrm>
            <a:off x="2578859" y="3828234"/>
            <a:ext cx="2711356" cy="32525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Stop docker containers on each host</a:t>
            </a:r>
          </a:p>
        </p:txBody>
      </p:sp>
      <p:sp>
        <p:nvSpPr>
          <p:cNvPr id="47" name="Rectangle 111">
            <a:extLst>
              <a:ext uri="{FF2B5EF4-FFF2-40B4-BE49-F238E27FC236}">
                <a16:creationId xmlns:a16="http://schemas.microsoft.com/office/drawing/2014/main" id="{470F8F0A-99B2-4B45-87BA-A0BF69279C3A}"/>
              </a:ext>
            </a:extLst>
          </p:cNvPr>
          <p:cNvSpPr>
            <a:spLocks/>
          </p:cNvSpPr>
          <p:nvPr/>
        </p:nvSpPr>
        <p:spPr bwMode="auto">
          <a:xfrm>
            <a:off x="2688324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Stop Containers</a:t>
            </a:r>
          </a:p>
        </p:txBody>
      </p:sp>
    </p:spTree>
    <p:extLst>
      <p:ext uri="{BB962C8B-B14F-4D97-AF65-F5344CB8AC3E}">
        <p14:creationId xmlns:p14="http://schemas.microsoft.com/office/powerpoint/2010/main" val="20583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6040" y="3356583"/>
            <a:ext cx="1790323" cy="932433"/>
            <a:chOff x="3913901" y="5865040"/>
            <a:chExt cx="3322518" cy="1730427"/>
          </a:xfrm>
        </p:grpSpPr>
        <p:cxnSp>
          <p:nvCxnSpPr>
            <p:cNvPr id="49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82" name="Oval 81"/>
          <p:cNvSpPr/>
          <p:nvPr/>
        </p:nvSpPr>
        <p:spPr>
          <a:xfrm rot="21316916">
            <a:off x="1686444" y="3316352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83" name="Oval 82"/>
          <p:cNvSpPr/>
          <p:nvPr/>
        </p:nvSpPr>
        <p:spPr>
          <a:xfrm rot="21316916">
            <a:off x="1767217" y="3397146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7" name="Oval 76"/>
          <p:cNvSpPr/>
          <p:nvPr/>
        </p:nvSpPr>
        <p:spPr>
          <a:xfrm rot="21316916">
            <a:off x="7552512" y="3316563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8" name="Oval 77"/>
          <p:cNvSpPr/>
          <p:nvPr/>
        </p:nvSpPr>
        <p:spPr>
          <a:xfrm rot="21316916">
            <a:off x="7633284" y="3397356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4" name="Oval 63"/>
          <p:cNvSpPr/>
          <p:nvPr/>
        </p:nvSpPr>
        <p:spPr>
          <a:xfrm rot="21316916">
            <a:off x="5596657" y="3311420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4" name="Oval 73"/>
          <p:cNvSpPr/>
          <p:nvPr/>
        </p:nvSpPr>
        <p:spPr>
          <a:xfrm rot="21316916">
            <a:off x="5677429" y="3392214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0" name="Oval 59"/>
          <p:cNvSpPr/>
          <p:nvPr/>
        </p:nvSpPr>
        <p:spPr>
          <a:xfrm rot="21316916">
            <a:off x="3635883" y="3308458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1" name="Oval 60"/>
          <p:cNvSpPr/>
          <p:nvPr/>
        </p:nvSpPr>
        <p:spPr>
          <a:xfrm rot="21316916">
            <a:off x="3716656" y="3389252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grpSp>
        <p:nvGrpSpPr>
          <p:cNvPr id="84" name="Group 83"/>
          <p:cNvGrpSpPr/>
          <p:nvPr/>
        </p:nvGrpSpPr>
        <p:grpSpPr>
          <a:xfrm>
            <a:off x="5684839" y="3356583"/>
            <a:ext cx="1790323" cy="932433"/>
            <a:chOff x="3913901" y="5865040"/>
            <a:chExt cx="3322518" cy="1730427"/>
          </a:xfrm>
        </p:grpSpPr>
        <p:cxnSp>
          <p:nvCxnSpPr>
            <p:cNvPr id="9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640694" y="3356583"/>
            <a:ext cx="1790323" cy="932433"/>
            <a:chOff x="3913901" y="5865040"/>
            <a:chExt cx="3322518" cy="1730427"/>
          </a:xfrm>
        </p:grpSpPr>
        <p:cxnSp>
          <p:nvCxnSpPr>
            <p:cNvPr id="10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767580" y="3356583"/>
            <a:ext cx="1790323" cy="932433"/>
            <a:chOff x="3913901" y="5865040"/>
            <a:chExt cx="3322518" cy="1730427"/>
          </a:xfrm>
        </p:grpSpPr>
        <p:cxnSp>
          <p:nvCxnSpPr>
            <p:cNvPr id="106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7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111" name="Oval 110"/>
          <p:cNvSpPr/>
          <p:nvPr/>
        </p:nvSpPr>
        <p:spPr>
          <a:xfrm rot="21316916">
            <a:off x="9464437" y="3316411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112" name="Oval 111"/>
          <p:cNvSpPr/>
          <p:nvPr/>
        </p:nvSpPr>
        <p:spPr>
          <a:xfrm rot="21316916">
            <a:off x="9545209" y="3397205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3131555" y="2485850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prepare var files for the Ansible playbook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14122" y="2079550"/>
            <a:ext cx="217546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Run pre-playbook tasks</a:t>
            </a: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6984729" y="2485850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prepare configuration data for subsequent phases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26515" y="2079550"/>
            <a:ext cx="225702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Run post-playbook tasks</a:t>
            </a:r>
          </a:p>
        </p:txBody>
      </p:sp>
      <p:sp>
        <p:nvSpPr>
          <p:cNvPr id="87" name="Subtitle 2"/>
          <p:cNvSpPr txBox="1">
            <a:spLocks/>
          </p:cNvSpPr>
          <p:nvPr/>
        </p:nvSpPr>
        <p:spPr>
          <a:xfrm>
            <a:off x="1100292" y="4947334"/>
            <a:ext cx="214026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read in configuration data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98224" y="4541034"/>
            <a:ext cx="114473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Parse input</a:t>
            </a: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5036262" y="4947334"/>
            <a:ext cx="214026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Run the Ansible playbook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68798" y="4541034"/>
            <a:ext cx="167552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Execute playbook</a:t>
            </a:r>
          </a:p>
        </p:txBody>
      </p:sp>
      <p:sp>
        <p:nvSpPr>
          <p:cNvPr id="91" name="Subtitle 2"/>
          <p:cNvSpPr txBox="1">
            <a:spLocks/>
          </p:cNvSpPr>
          <p:nvPr/>
        </p:nvSpPr>
        <p:spPr>
          <a:xfrm>
            <a:off x="8889436" y="4947334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remove files that are not needed by subsequent phases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497105" y="4541034"/>
            <a:ext cx="92525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Clean up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62745" y="241509"/>
            <a:ext cx="4266534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Actions per Phase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55365" y="817417"/>
            <a:ext cx="6101930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The actions are executed by the node manager without user intervention</a:t>
            </a:r>
            <a:endParaRPr lang="en-US" sz="155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FC533D-B374-9A4E-891A-F150C94B6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404" y="3560534"/>
            <a:ext cx="408120" cy="501648"/>
          </a:xfrm>
          <a:prstGeom prst="rect">
            <a:avLst/>
          </a:prstGeom>
        </p:spPr>
      </p:pic>
      <p:sp>
        <p:nvSpPr>
          <p:cNvPr id="47" name="Freeform 23">
            <a:extLst>
              <a:ext uri="{FF2B5EF4-FFF2-40B4-BE49-F238E27FC236}">
                <a16:creationId xmlns:a16="http://schemas.microsoft.com/office/drawing/2014/main" id="{D97C27C7-7071-C746-A6CF-DB9D074F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609" y="3601944"/>
            <a:ext cx="329286" cy="428693"/>
          </a:xfrm>
          <a:custGeom>
            <a:avLst/>
            <a:gdLst>
              <a:gd name="T0" fmla="*/ 2147483646 w 467"/>
              <a:gd name="T1" fmla="*/ 2147483646 h 609"/>
              <a:gd name="T2" fmla="*/ 2147483646 w 467"/>
              <a:gd name="T3" fmla="*/ 2147483646 h 609"/>
              <a:gd name="T4" fmla="*/ 2147483646 w 467"/>
              <a:gd name="T5" fmla="*/ 2147483646 h 609"/>
              <a:gd name="T6" fmla="*/ 2147483646 w 467"/>
              <a:gd name="T7" fmla="*/ 2147483646 h 609"/>
              <a:gd name="T8" fmla="*/ 2147483646 w 467"/>
              <a:gd name="T9" fmla="*/ 2147483646 h 609"/>
              <a:gd name="T10" fmla="*/ 2147483646 w 467"/>
              <a:gd name="T11" fmla="*/ 0 h 609"/>
              <a:gd name="T12" fmla="*/ 2147483646 w 467"/>
              <a:gd name="T13" fmla="*/ 0 h 609"/>
              <a:gd name="T14" fmla="*/ 2147483646 w 467"/>
              <a:gd name="T15" fmla="*/ 2147483646 h 609"/>
              <a:gd name="T16" fmla="*/ 2147483646 w 467"/>
              <a:gd name="T17" fmla="*/ 2147483646 h 609"/>
              <a:gd name="T18" fmla="*/ 2147483646 w 467"/>
              <a:gd name="T19" fmla="*/ 2147483646 h 609"/>
              <a:gd name="T20" fmla="*/ 2147483646 w 467"/>
              <a:gd name="T21" fmla="*/ 2147483646 h 609"/>
              <a:gd name="T22" fmla="*/ 2147483646 w 467"/>
              <a:gd name="T23" fmla="*/ 2147483646 h 609"/>
              <a:gd name="T24" fmla="*/ 2147483646 w 467"/>
              <a:gd name="T25" fmla="*/ 2147483646 h 609"/>
              <a:gd name="T26" fmla="*/ 2147483646 w 467"/>
              <a:gd name="T27" fmla="*/ 2147483646 h 609"/>
              <a:gd name="T28" fmla="*/ 2147483646 w 467"/>
              <a:gd name="T29" fmla="*/ 2147483646 h 609"/>
              <a:gd name="T30" fmla="*/ 2147483646 w 467"/>
              <a:gd name="T31" fmla="*/ 2147483646 h 609"/>
              <a:gd name="T32" fmla="*/ 2147483646 w 467"/>
              <a:gd name="T33" fmla="*/ 2147483646 h 609"/>
              <a:gd name="T34" fmla="*/ 2147483646 w 467"/>
              <a:gd name="T35" fmla="*/ 2147483646 h 609"/>
              <a:gd name="T36" fmla="*/ 2147483646 w 467"/>
              <a:gd name="T37" fmla="*/ 2147483646 h 609"/>
              <a:gd name="T38" fmla="*/ 2147483646 w 467"/>
              <a:gd name="T39" fmla="*/ 0 h 609"/>
              <a:gd name="T40" fmla="*/ 2147483646 w 467"/>
              <a:gd name="T41" fmla="*/ 2147483646 h 609"/>
              <a:gd name="T42" fmla="*/ 2147483646 w 467"/>
              <a:gd name="T43" fmla="*/ 2147483646 h 609"/>
              <a:gd name="T44" fmla="*/ 2147483646 w 467"/>
              <a:gd name="T45" fmla="*/ 2147483646 h 609"/>
              <a:gd name="T46" fmla="*/ 2147483646 w 467"/>
              <a:gd name="T47" fmla="*/ 2147483646 h 609"/>
              <a:gd name="T48" fmla="*/ 2147483646 w 467"/>
              <a:gd name="T49" fmla="*/ 2147483646 h 609"/>
              <a:gd name="T50" fmla="*/ 2147483646 w 467"/>
              <a:gd name="T51" fmla="*/ 2147483646 h 609"/>
              <a:gd name="T52" fmla="*/ 2147483646 w 467"/>
              <a:gd name="T53" fmla="*/ 2147483646 h 609"/>
              <a:gd name="T54" fmla="*/ 2147483646 w 467"/>
              <a:gd name="T55" fmla="*/ 2147483646 h 609"/>
              <a:gd name="T56" fmla="*/ 2147483646 w 467"/>
              <a:gd name="T57" fmla="*/ 2147483646 h 609"/>
              <a:gd name="T58" fmla="*/ 2147483646 w 467"/>
              <a:gd name="T59" fmla="*/ 2147483646 h 609"/>
              <a:gd name="T60" fmla="*/ 2147483646 w 467"/>
              <a:gd name="T61" fmla="*/ 2147483646 h 609"/>
              <a:gd name="T62" fmla="*/ 0 w 467"/>
              <a:gd name="T63" fmla="*/ 2147483646 h 609"/>
              <a:gd name="T64" fmla="*/ 0 w 467"/>
              <a:gd name="T65" fmla="*/ 2147483646 h 609"/>
              <a:gd name="T66" fmla="*/ 2147483646 w 467"/>
              <a:gd name="T67" fmla="*/ 2147483646 h 609"/>
              <a:gd name="T68" fmla="*/ 2147483646 w 467"/>
              <a:gd name="T69" fmla="*/ 2147483646 h 609"/>
              <a:gd name="T70" fmla="*/ 2147483646 w 467"/>
              <a:gd name="T71" fmla="*/ 2147483646 h 609"/>
              <a:gd name="T72" fmla="*/ 2147483646 w 467"/>
              <a:gd name="T73" fmla="*/ 2147483646 h 609"/>
              <a:gd name="T74" fmla="*/ 2147483646 w 467"/>
              <a:gd name="T75" fmla="*/ 2147483646 h 609"/>
              <a:gd name="T76" fmla="*/ 2147483646 w 467"/>
              <a:gd name="T77" fmla="*/ 2147483646 h 60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67" h="609">
                <a:moveTo>
                  <a:pt x="438" y="552"/>
                </a:moveTo>
                <a:lnTo>
                  <a:pt x="438" y="552"/>
                </a:lnTo>
                <a:cubicBezTo>
                  <a:pt x="85" y="552"/>
                  <a:pt x="85" y="552"/>
                  <a:pt x="85" y="552"/>
                </a:cubicBezTo>
                <a:cubicBezTo>
                  <a:pt x="63" y="552"/>
                  <a:pt x="56" y="538"/>
                  <a:pt x="56" y="5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15"/>
                  <a:pt x="63" y="0"/>
                  <a:pt x="85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3" y="107"/>
                  <a:pt x="233" y="107"/>
                  <a:pt x="233" y="107"/>
                </a:cubicBezTo>
                <a:cubicBezTo>
                  <a:pt x="233" y="163"/>
                  <a:pt x="233" y="163"/>
                  <a:pt x="233" y="163"/>
                </a:cubicBezTo>
                <a:cubicBezTo>
                  <a:pt x="233" y="191"/>
                  <a:pt x="261" y="220"/>
                  <a:pt x="290" y="220"/>
                </a:cubicBezTo>
                <a:cubicBezTo>
                  <a:pt x="346" y="220"/>
                  <a:pt x="346" y="220"/>
                  <a:pt x="346" y="220"/>
                </a:cubicBezTo>
                <a:cubicBezTo>
                  <a:pt x="466" y="220"/>
                  <a:pt x="466" y="220"/>
                  <a:pt x="466" y="220"/>
                </a:cubicBezTo>
                <a:cubicBezTo>
                  <a:pt x="466" y="446"/>
                  <a:pt x="466" y="446"/>
                  <a:pt x="466" y="446"/>
                </a:cubicBezTo>
                <a:cubicBezTo>
                  <a:pt x="466" y="524"/>
                  <a:pt x="466" y="524"/>
                  <a:pt x="466" y="524"/>
                </a:cubicBezTo>
                <a:cubicBezTo>
                  <a:pt x="466" y="538"/>
                  <a:pt x="459" y="552"/>
                  <a:pt x="438" y="552"/>
                </a:cubicBezTo>
                <a:close/>
                <a:moveTo>
                  <a:pt x="290" y="191"/>
                </a:moveTo>
                <a:lnTo>
                  <a:pt x="290" y="191"/>
                </a:lnTo>
                <a:cubicBezTo>
                  <a:pt x="275" y="191"/>
                  <a:pt x="261" y="177"/>
                  <a:pt x="261" y="163"/>
                </a:cubicBezTo>
                <a:cubicBezTo>
                  <a:pt x="261" y="107"/>
                  <a:pt x="261" y="107"/>
                  <a:pt x="261" y="107"/>
                </a:cubicBezTo>
                <a:cubicBezTo>
                  <a:pt x="261" y="0"/>
                  <a:pt x="261" y="0"/>
                  <a:pt x="261" y="0"/>
                </a:cubicBezTo>
                <a:cubicBezTo>
                  <a:pt x="466" y="191"/>
                  <a:pt x="466" y="191"/>
                  <a:pt x="466" y="191"/>
                </a:cubicBezTo>
                <a:cubicBezTo>
                  <a:pt x="346" y="191"/>
                  <a:pt x="346" y="191"/>
                  <a:pt x="346" y="191"/>
                </a:cubicBezTo>
                <a:lnTo>
                  <a:pt x="290" y="191"/>
                </a:lnTo>
                <a:close/>
                <a:moveTo>
                  <a:pt x="106" y="580"/>
                </a:moveTo>
                <a:lnTo>
                  <a:pt x="106" y="580"/>
                </a:lnTo>
                <a:cubicBezTo>
                  <a:pt x="127" y="580"/>
                  <a:pt x="127" y="580"/>
                  <a:pt x="127" y="580"/>
                </a:cubicBezTo>
                <a:cubicBezTo>
                  <a:pt x="311" y="580"/>
                  <a:pt x="311" y="580"/>
                  <a:pt x="311" y="580"/>
                </a:cubicBezTo>
                <a:cubicBezTo>
                  <a:pt x="353" y="580"/>
                  <a:pt x="353" y="580"/>
                  <a:pt x="353" y="580"/>
                </a:cubicBezTo>
                <a:cubicBezTo>
                  <a:pt x="410" y="580"/>
                  <a:pt x="410" y="580"/>
                  <a:pt x="410" y="580"/>
                </a:cubicBezTo>
                <a:cubicBezTo>
                  <a:pt x="410" y="594"/>
                  <a:pt x="403" y="608"/>
                  <a:pt x="381" y="608"/>
                </a:cubicBezTo>
                <a:cubicBezTo>
                  <a:pt x="56" y="608"/>
                  <a:pt x="56" y="608"/>
                  <a:pt x="56" y="608"/>
                </a:cubicBezTo>
                <a:cubicBezTo>
                  <a:pt x="21" y="608"/>
                  <a:pt x="0" y="580"/>
                  <a:pt x="0" y="55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7" y="57"/>
                  <a:pt x="28" y="57"/>
                </a:cubicBezTo>
                <a:cubicBezTo>
                  <a:pt x="28" y="142"/>
                  <a:pt x="28" y="142"/>
                  <a:pt x="28" y="142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28" y="524"/>
                  <a:pt x="28" y="524"/>
                  <a:pt x="28" y="524"/>
                </a:cubicBezTo>
                <a:cubicBezTo>
                  <a:pt x="28" y="552"/>
                  <a:pt x="49" y="580"/>
                  <a:pt x="85" y="580"/>
                </a:cubicBezTo>
                <a:lnTo>
                  <a:pt x="106" y="5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Shape 2626">
            <a:extLst>
              <a:ext uri="{FF2B5EF4-FFF2-40B4-BE49-F238E27FC236}">
                <a16:creationId xmlns:a16="http://schemas.microsoft.com/office/drawing/2014/main" id="{F65FD7E6-0CBA-9D43-88E8-3B3FD79D0A15}"/>
              </a:ext>
            </a:extLst>
          </p:cNvPr>
          <p:cNvSpPr/>
          <p:nvPr/>
        </p:nvSpPr>
        <p:spPr>
          <a:xfrm>
            <a:off x="9792590" y="3606549"/>
            <a:ext cx="343309" cy="41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1" name="Shape 2920">
            <a:extLst>
              <a:ext uri="{FF2B5EF4-FFF2-40B4-BE49-F238E27FC236}">
                <a16:creationId xmlns:a16="http://schemas.microsoft.com/office/drawing/2014/main" id="{9D16928B-3733-0545-9067-46E347832886}"/>
              </a:ext>
            </a:extLst>
          </p:cNvPr>
          <p:cNvSpPr/>
          <p:nvPr/>
        </p:nvSpPr>
        <p:spPr>
          <a:xfrm>
            <a:off x="3953687" y="3684302"/>
            <a:ext cx="364008" cy="24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2" name="Shape 2920">
            <a:extLst>
              <a:ext uri="{FF2B5EF4-FFF2-40B4-BE49-F238E27FC236}">
                <a16:creationId xmlns:a16="http://schemas.microsoft.com/office/drawing/2014/main" id="{47B52A2C-F9F0-7640-8224-4FCB8CE71BC5}"/>
              </a:ext>
            </a:extLst>
          </p:cNvPr>
          <p:cNvSpPr/>
          <p:nvPr/>
        </p:nvSpPr>
        <p:spPr>
          <a:xfrm>
            <a:off x="7870315" y="3698705"/>
            <a:ext cx="364008" cy="24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697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3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57015" y="817417"/>
            <a:ext cx="2298581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3"/>
                </a:solidFill>
                <a:latin typeface="Lato Light"/>
                <a:cs typeface="Lato Light"/>
              </a:rPr>
              <a:t>Experiment Orchestration</a:t>
            </a:r>
          </a:p>
        </p:txBody>
      </p:sp>
      <p:sp>
        <p:nvSpPr>
          <p:cNvPr id="13" name="Freeform 143">
            <a:extLst>
              <a:ext uri="{FF2B5EF4-FFF2-40B4-BE49-F238E27FC236}">
                <a16:creationId xmlns:a16="http://schemas.microsoft.com/office/drawing/2014/main" id="{E95FF583-AD8D-DB4D-A398-5783EB609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89CFE7DA-814B-E245-BCD5-165404725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5" name="Freeform 145">
            <a:extLst>
              <a:ext uri="{FF2B5EF4-FFF2-40B4-BE49-F238E27FC236}">
                <a16:creationId xmlns:a16="http://schemas.microsoft.com/office/drawing/2014/main" id="{F063EB69-87F9-704C-913F-5171EBF9B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6" name="Freeform 146">
            <a:extLst>
              <a:ext uri="{FF2B5EF4-FFF2-40B4-BE49-F238E27FC236}">
                <a16:creationId xmlns:a16="http://schemas.microsoft.com/office/drawing/2014/main" id="{C148D21F-4B79-CA47-AADF-BAC723F08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7" name="TextBox 107">
            <a:extLst>
              <a:ext uri="{FF2B5EF4-FFF2-40B4-BE49-F238E27FC236}">
                <a16:creationId xmlns:a16="http://schemas.microsoft.com/office/drawing/2014/main" id="{9D745E4F-E460-E141-AC76-3EB30EC7A831}"/>
              </a:ext>
            </a:extLst>
          </p:cNvPr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8" name="TextBox 108">
            <a:extLst>
              <a:ext uri="{FF2B5EF4-FFF2-40B4-BE49-F238E27FC236}">
                <a16:creationId xmlns:a16="http://schemas.microsoft.com/office/drawing/2014/main" id="{5F12CB14-80B4-A04C-AB25-0FF33B6D27DC}"/>
              </a:ext>
            </a:extLst>
          </p:cNvPr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B54BF63-959C-F944-B672-CDF85912F5D6}"/>
              </a:ext>
            </a:extLst>
          </p:cNvPr>
          <p:cNvSpPr txBox="1">
            <a:spLocks/>
          </p:cNvSpPr>
          <p:nvPr/>
        </p:nvSpPr>
        <p:spPr>
          <a:xfrm>
            <a:off x="2582053" y="2449711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Notify Node Agents and applications about upcoming infrastructure updates  </a:t>
            </a:r>
          </a:p>
        </p:txBody>
      </p:sp>
      <p:sp>
        <p:nvSpPr>
          <p:cNvPr id="20" name="Rectangle 111">
            <a:extLst>
              <a:ext uri="{FF2B5EF4-FFF2-40B4-BE49-F238E27FC236}">
                <a16:creationId xmlns:a16="http://schemas.microsoft.com/office/drawing/2014/main" id="{D3DD84F1-7809-1E44-BC1F-BB06708E6F0C}"/>
              </a:ext>
            </a:extLst>
          </p:cNvPr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Distribute Schedule</a:t>
            </a:r>
          </a:p>
        </p:txBody>
      </p:sp>
      <p:sp>
        <p:nvSpPr>
          <p:cNvPr id="21" name="Freeform 143">
            <a:extLst>
              <a:ext uri="{FF2B5EF4-FFF2-40B4-BE49-F238E27FC236}">
                <a16:creationId xmlns:a16="http://schemas.microsoft.com/office/drawing/2014/main" id="{77FE0730-797F-CE4C-861E-260CB3F51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2" name="Freeform 144">
            <a:extLst>
              <a:ext uri="{FF2B5EF4-FFF2-40B4-BE49-F238E27FC236}">
                <a16:creationId xmlns:a16="http://schemas.microsoft.com/office/drawing/2014/main" id="{02B5A49C-4B32-6141-8E51-6FF38DA9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3" name="Freeform 145">
            <a:extLst>
              <a:ext uri="{FF2B5EF4-FFF2-40B4-BE49-F238E27FC236}">
                <a16:creationId xmlns:a16="http://schemas.microsoft.com/office/drawing/2014/main" id="{08D725B5-0EB3-F644-9015-C94349B720E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4" name="Freeform 146">
            <a:extLst>
              <a:ext uri="{FF2B5EF4-FFF2-40B4-BE49-F238E27FC236}">
                <a16:creationId xmlns:a16="http://schemas.microsoft.com/office/drawing/2014/main" id="{645A0FAE-C84A-6547-970E-50B1DE03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5" name="TextBox 107">
            <a:extLst>
              <a:ext uri="{FF2B5EF4-FFF2-40B4-BE49-F238E27FC236}">
                <a16:creationId xmlns:a16="http://schemas.microsoft.com/office/drawing/2014/main" id="{7FDE631B-000A-C34E-82BD-97391448DB49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26" name="TextBox 108">
            <a:extLst>
              <a:ext uri="{FF2B5EF4-FFF2-40B4-BE49-F238E27FC236}">
                <a16:creationId xmlns:a16="http://schemas.microsoft.com/office/drawing/2014/main" id="{E95FE7C0-C779-5E4F-AFB5-01225A4EC472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FC99919-939F-364F-935E-9E7BBBEF7556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Let Node Agents and application apply the scheduled changes at pre-determined times and collect reports</a:t>
            </a:r>
          </a:p>
        </p:txBody>
      </p:sp>
      <p:sp>
        <p:nvSpPr>
          <p:cNvPr id="28" name="Rectangle 111">
            <a:extLst>
              <a:ext uri="{FF2B5EF4-FFF2-40B4-BE49-F238E27FC236}">
                <a16:creationId xmlns:a16="http://schemas.microsoft.com/office/drawing/2014/main" id="{7AA4D7F7-475B-B047-AC92-9752256D2413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Execute Schedule</a:t>
            </a:r>
          </a:p>
        </p:txBody>
      </p:sp>
    </p:spTree>
    <p:extLst>
      <p:ext uri="{BB962C8B-B14F-4D97-AF65-F5344CB8AC3E}">
        <p14:creationId xmlns:p14="http://schemas.microsoft.com/office/powerpoint/2010/main" val="209415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505547" y="241509"/>
            <a:ext cx="7180923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Fixed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662375" y="817417"/>
            <a:ext cx="2887909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Transition time is chosen to small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7386B1F-6362-A943-8A1B-12EC9D2AD193}"/>
              </a:ext>
            </a:extLst>
          </p:cNvPr>
          <p:cNvSpPr/>
          <p:nvPr/>
        </p:nvSpPr>
        <p:spPr>
          <a:xfrm>
            <a:off x="2084187" y="2915734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39CC0CD-85A2-5B44-A2BB-55D77CFE621D}"/>
              </a:ext>
            </a:extLst>
          </p:cNvPr>
          <p:cNvSpPr/>
          <p:nvPr/>
        </p:nvSpPr>
        <p:spPr>
          <a:xfrm>
            <a:off x="4558133" y="291573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30" name="TextBox 69">
            <a:extLst>
              <a:ext uri="{FF2B5EF4-FFF2-40B4-BE49-F238E27FC236}">
                <a16:creationId xmlns:a16="http://schemas.microsoft.com/office/drawing/2014/main" id="{4367D4E3-F416-7347-9CEA-D694BD11EE3D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05E51DD-22D1-A14B-9128-7EAD6EFDACA1}"/>
              </a:ext>
            </a:extLst>
          </p:cNvPr>
          <p:cNvSpPr txBox="1">
            <a:spLocks/>
          </p:cNvSpPr>
          <p:nvPr/>
        </p:nvSpPr>
        <p:spPr>
          <a:xfrm>
            <a:off x="2997954" y="1691192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34AF94B-F2C7-8D4E-9B2F-292C425DA4F2}"/>
              </a:ext>
            </a:extLst>
          </p:cNvPr>
          <p:cNvCxnSpPr>
            <a:cxnSpLocks/>
          </p:cNvCxnSpPr>
          <p:nvPr/>
        </p:nvCxnSpPr>
        <p:spPr>
          <a:xfrm flipH="1">
            <a:off x="4558131" y="2028669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516BD986-DA09-9B4D-9B6C-D95E2D2F03E5}"/>
              </a:ext>
            </a:extLst>
          </p:cNvPr>
          <p:cNvSpPr/>
          <p:nvPr/>
        </p:nvSpPr>
        <p:spPr>
          <a:xfrm>
            <a:off x="2084186" y="3652766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BA3A11-A0CA-464D-8F7C-7F99706D9F95}"/>
              </a:ext>
            </a:extLst>
          </p:cNvPr>
          <p:cNvSpPr/>
          <p:nvPr/>
        </p:nvSpPr>
        <p:spPr>
          <a:xfrm>
            <a:off x="5354878" y="3651056"/>
            <a:ext cx="5392452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47" name="TextBox 69">
            <a:extLst>
              <a:ext uri="{FF2B5EF4-FFF2-40B4-BE49-F238E27FC236}">
                <a16:creationId xmlns:a16="http://schemas.microsoft.com/office/drawing/2014/main" id="{624A090F-A2DF-CF4D-846E-6246B1CBCE66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DD928B5-6B8F-D240-A365-95C375837556}"/>
              </a:ext>
            </a:extLst>
          </p:cNvPr>
          <p:cNvSpPr/>
          <p:nvPr/>
        </p:nvSpPr>
        <p:spPr>
          <a:xfrm>
            <a:off x="4558131" y="3651056"/>
            <a:ext cx="796747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Exceeded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5A4E3-79B3-E040-8F0B-D34E5FE289D2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29F217D-C782-F542-8EB2-4EEA3D3294E5}"/>
              </a:ext>
            </a:extLst>
          </p:cNvPr>
          <p:cNvSpPr/>
          <p:nvPr/>
        </p:nvSpPr>
        <p:spPr>
          <a:xfrm>
            <a:off x="4558131" y="4370810"/>
            <a:ext cx="6189199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55" name="TextBox 69">
            <a:extLst>
              <a:ext uri="{FF2B5EF4-FFF2-40B4-BE49-F238E27FC236}">
                <a16:creationId xmlns:a16="http://schemas.microsoft.com/office/drawing/2014/main" id="{329E1110-6604-634A-8719-192B277BAA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4A396DF-1109-F44A-A288-BDDAA71DBBEF}"/>
              </a:ext>
            </a:extLst>
          </p:cNvPr>
          <p:cNvSpPr/>
          <p:nvPr/>
        </p:nvSpPr>
        <p:spPr>
          <a:xfrm>
            <a:off x="3519814" y="4370810"/>
            <a:ext cx="1038317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22581CD-3E25-E441-AD92-0525A9E603DF}"/>
              </a:ext>
            </a:extLst>
          </p:cNvPr>
          <p:cNvCxnSpPr>
            <a:cxnSpLocks/>
          </p:cNvCxnSpPr>
          <p:nvPr/>
        </p:nvCxnSpPr>
        <p:spPr>
          <a:xfrm flipH="1">
            <a:off x="10747329" y="2038305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B366C982-E8A5-A54E-A5C3-5B62C0D43BBB}"/>
              </a:ext>
            </a:extLst>
          </p:cNvPr>
          <p:cNvSpPr txBox="1">
            <a:spLocks/>
          </p:cNvSpPr>
          <p:nvPr/>
        </p:nvSpPr>
        <p:spPr>
          <a:xfrm>
            <a:off x="8351778" y="164198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970934D-3B8B-DA49-9174-65C4F268FA44}"/>
              </a:ext>
            </a:extLst>
          </p:cNvPr>
          <p:cNvSpPr txBox="1">
            <a:spLocks/>
          </p:cNvSpPr>
          <p:nvPr/>
        </p:nvSpPr>
        <p:spPr>
          <a:xfrm>
            <a:off x="8259383" y="5348237"/>
            <a:ext cx="3657553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This might affect all other components severely as infrastructure manipulations might not be applied, yet.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81D432F-9964-C340-88DC-7DBE27B4F127}"/>
              </a:ext>
            </a:extLst>
          </p:cNvPr>
          <p:cNvCxnSpPr>
            <a:cxnSpLocks/>
          </p:cNvCxnSpPr>
          <p:nvPr/>
        </p:nvCxnSpPr>
        <p:spPr>
          <a:xfrm flipH="1" flipV="1">
            <a:off x="10747330" y="4114801"/>
            <a:ext cx="435927" cy="1284513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505547" y="241509"/>
            <a:ext cx="7180923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Fixed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674165" y="817417"/>
            <a:ext cx="2864312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Transition time is chosen to large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7386B1F-6362-A943-8A1B-12EC9D2AD193}"/>
              </a:ext>
            </a:extLst>
          </p:cNvPr>
          <p:cNvSpPr/>
          <p:nvPr/>
        </p:nvSpPr>
        <p:spPr>
          <a:xfrm>
            <a:off x="2084186" y="2915734"/>
            <a:ext cx="3858813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39CC0CD-85A2-5B44-A2BB-55D77CFE621D}"/>
              </a:ext>
            </a:extLst>
          </p:cNvPr>
          <p:cNvSpPr/>
          <p:nvPr/>
        </p:nvSpPr>
        <p:spPr>
          <a:xfrm>
            <a:off x="5943008" y="291573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30" name="TextBox 69">
            <a:extLst>
              <a:ext uri="{FF2B5EF4-FFF2-40B4-BE49-F238E27FC236}">
                <a16:creationId xmlns:a16="http://schemas.microsoft.com/office/drawing/2014/main" id="{4367D4E3-F416-7347-9CEA-D694BD11EE3D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05E51DD-22D1-A14B-9128-7EAD6EFDACA1}"/>
              </a:ext>
            </a:extLst>
          </p:cNvPr>
          <p:cNvSpPr txBox="1">
            <a:spLocks/>
          </p:cNvSpPr>
          <p:nvPr/>
        </p:nvSpPr>
        <p:spPr>
          <a:xfrm>
            <a:off x="4382821" y="1713825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34AF94B-F2C7-8D4E-9B2F-292C425DA4F2}"/>
              </a:ext>
            </a:extLst>
          </p:cNvPr>
          <p:cNvCxnSpPr>
            <a:cxnSpLocks/>
          </p:cNvCxnSpPr>
          <p:nvPr/>
        </p:nvCxnSpPr>
        <p:spPr>
          <a:xfrm flipH="1">
            <a:off x="5942998" y="2051302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516BD986-DA09-9B4D-9B6C-D95E2D2F03E5}"/>
              </a:ext>
            </a:extLst>
          </p:cNvPr>
          <p:cNvSpPr/>
          <p:nvPr/>
        </p:nvSpPr>
        <p:spPr>
          <a:xfrm>
            <a:off x="2084186" y="3652766"/>
            <a:ext cx="3270692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BA3A11-A0CA-464D-8F7C-7F99706D9F95}"/>
              </a:ext>
            </a:extLst>
          </p:cNvPr>
          <p:cNvSpPr/>
          <p:nvPr/>
        </p:nvSpPr>
        <p:spPr>
          <a:xfrm>
            <a:off x="5942997" y="3652766"/>
            <a:ext cx="6189185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47" name="TextBox 69">
            <a:extLst>
              <a:ext uri="{FF2B5EF4-FFF2-40B4-BE49-F238E27FC236}">
                <a16:creationId xmlns:a16="http://schemas.microsoft.com/office/drawing/2014/main" id="{624A090F-A2DF-CF4D-846E-6246B1CBCE66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5A4E3-79B3-E040-8F0B-D34E5FE289D2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29F217D-C782-F542-8EB2-4EEA3D3294E5}"/>
              </a:ext>
            </a:extLst>
          </p:cNvPr>
          <p:cNvSpPr/>
          <p:nvPr/>
        </p:nvSpPr>
        <p:spPr>
          <a:xfrm>
            <a:off x="5942983" y="4372520"/>
            <a:ext cx="6189199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55" name="TextBox 69">
            <a:extLst>
              <a:ext uri="{FF2B5EF4-FFF2-40B4-BE49-F238E27FC236}">
                <a16:creationId xmlns:a16="http://schemas.microsoft.com/office/drawing/2014/main" id="{329E1110-6604-634A-8719-192B277BAA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4A396DF-1109-F44A-A288-BDDAA71DBBEF}"/>
              </a:ext>
            </a:extLst>
          </p:cNvPr>
          <p:cNvSpPr/>
          <p:nvPr/>
        </p:nvSpPr>
        <p:spPr>
          <a:xfrm>
            <a:off x="3519814" y="4372520"/>
            <a:ext cx="2423169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22581CD-3E25-E441-AD92-0525A9E603DF}"/>
              </a:ext>
            </a:extLst>
          </p:cNvPr>
          <p:cNvCxnSpPr>
            <a:cxnSpLocks/>
          </p:cNvCxnSpPr>
          <p:nvPr/>
        </p:nvCxnSpPr>
        <p:spPr>
          <a:xfrm flipH="1">
            <a:off x="12132181" y="2051302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B366C982-E8A5-A54E-A5C3-5B62C0D43BBB}"/>
              </a:ext>
            </a:extLst>
          </p:cNvPr>
          <p:cNvSpPr txBox="1">
            <a:spLocks/>
          </p:cNvSpPr>
          <p:nvPr/>
        </p:nvSpPr>
        <p:spPr>
          <a:xfrm>
            <a:off x="10433315" y="1711744"/>
            <a:ext cx="1860285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9E02F12-52A2-4D45-A5DA-F5FE23FCF265}"/>
              </a:ext>
            </a:extLst>
          </p:cNvPr>
          <p:cNvSpPr/>
          <p:nvPr/>
        </p:nvSpPr>
        <p:spPr>
          <a:xfrm>
            <a:off x="5354879" y="3652766"/>
            <a:ext cx="58810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38637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64681" y="241509"/>
            <a:ext cx="7662657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Reactive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2686770" y="817417"/>
            <a:ext cx="6839118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Components start as soon as they receive the notification form the Node Manager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D2637BC-D434-EF43-8E59-3EF9AD1A2644}"/>
              </a:ext>
            </a:extLst>
          </p:cNvPr>
          <p:cNvSpPr/>
          <p:nvPr/>
        </p:nvSpPr>
        <p:spPr>
          <a:xfrm>
            <a:off x="2084187" y="2917444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EF9CC8F-05E7-7145-B8C7-BD34DCF4785F}"/>
              </a:ext>
            </a:extLst>
          </p:cNvPr>
          <p:cNvSpPr/>
          <p:nvPr/>
        </p:nvSpPr>
        <p:spPr>
          <a:xfrm>
            <a:off x="5592474" y="291744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57" name="TextBox 69">
            <a:extLst>
              <a:ext uri="{FF2B5EF4-FFF2-40B4-BE49-F238E27FC236}">
                <a16:creationId xmlns:a16="http://schemas.microsoft.com/office/drawing/2014/main" id="{65673EAF-A53D-634A-BD14-EC64721D618B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9CA94DA2-DBFB-EC48-B6F3-E4B5D87F5E73}"/>
              </a:ext>
            </a:extLst>
          </p:cNvPr>
          <p:cNvSpPr/>
          <p:nvPr/>
        </p:nvSpPr>
        <p:spPr>
          <a:xfrm>
            <a:off x="2084186" y="3654476"/>
            <a:ext cx="3270689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2" name="TextBox 69">
            <a:extLst>
              <a:ext uri="{FF2B5EF4-FFF2-40B4-BE49-F238E27FC236}">
                <a16:creationId xmlns:a16="http://schemas.microsoft.com/office/drawing/2014/main" id="{298F88FB-6A0F-A54E-90F3-85A5B8A4B429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944B044-011C-9443-8499-5882944DD0DF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6" name="TextBox 69">
            <a:extLst>
              <a:ext uri="{FF2B5EF4-FFF2-40B4-BE49-F238E27FC236}">
                <a16:creationId xmlns:a16="http://schemas.microsoft.com/office/drawing/2014/main" id="{6863EF3F-8186-874F-AAF9-3E2B8536AF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2F9831D-6F9F-9F44-AD1D-F7894D69A1B5}"/>
              </a:ext>
            </a:extLst>
          </p:cNvPr>
          <p:cNvSpPr/>
          <p:nvPr/>
        </p:nvSpPr>
        <p:spPr>
          <a:xfrm>
            <a:off x="3519814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DBF82DE-C4EF-2B46-8427-315C46B4E6AD}"/>
              </a:ext>
            </a:extLst>
          </p:cNvPr>
          <p:cNvSpPr/>
          <p:nvPr/>
        </p:nvSpPr>
        <p:spPr>
          <a:xfrm>
            <a:off x="3638811" y="4372520"/>
            <a:ext cx="1834666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5113961A-60B9-C745-BB19-323255B689EB}"/>
              </a:ext>
            </a:extLst>
          </p:cNvPr>
          <p:cNvSpPr/>
          <p:nvPr/>
        </p:nvSpPr>
        <p:spPr>
          <a:xfrm>
            <a:off x="5354874" y="3654476"/>
            <a:ext cx="237600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2A62276-F81E-FC43-92C4-6D6D321C0D14}"/>
              </a:ext>
            </a:extLst>
          </p:cNvPr>
          <p:cNvSpPr/>
          <p:nvPr/>
        </p:nvSpPr>
        <p:spPr>
          <a:xfrm>
            <a:off x="5473477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3F0DD71B-A635-0B4B-A84E-63A768A3914E}"/>
              </a:ext>
            </a:extLst>
          </p:cNvPr>
          <p:cNvSpPr/>
          <p:nvPr/>
        </p:nvSpPr>
        <p:spPr>
          <a:xfrm>
            <a:off x="4558132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B447EB9-CE27-694B-BEEA-59396EF3BA61}"/>
              </a:ext>
            </a:extLst>
          </p:cNvPr>
          <p:cNvSpPr/>
          <p:nvPr/>
        </p:nvSpPr>
        <p:spPr>
          <a:xfrm>
            <a:off x="4677129" y="2917444"/>
            <a:ext cx="796348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ED2421B1-A537-ED42-AFEF-C408765C1FEA}"/>
              </a:ext>
            </a:extLst>
          </p:cNvPr>
          <p:cNvSpPr/>
          <p:nvPr/>
        </p:nvSpPr>
        <p:spPr>
          <a:xfrm>
            <a:off x="5473477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5831228-68CB-F845-919F-A6599B7429B4}"/>
              </a:ext>
            </a:extLst>
          </p:cNvPr>
          <p:cNvSpPr/>
          <p:nvPr/>
        </p:nvSpPr>
        <p:spPr>
          <a:xfrm>
            <a:off x="5592474" y="3654476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2552F94-19EA-C54D-B6CB-1C2234C9C16C}"/>
              </a:ext>
            </a:extLst>
          </p:cNvPr>
          <p:cNvSpPr/>
          <p:nvPr/>
        </p:nvSpPr>
        <p:spPr>
          <a:xfrm>
            <a:off x="5592474" y="4372520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79D10A08-BA08-B14B-B48C-00E2834F01C7}"/>
              </a:ext>
            </a:extLst>
          </p:cNvPr>
          <p:cNvSpPr txBox="1">
            <a:spLocks/>
          </p:cNvSpPr>
          <p:nvPr/>
        </p:nvSpPr>
        <p:spPr>
          <a:xfrm>
            <a:off x="3913299" y="1715535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0E27886-CBD4-EA4C-85EA-EEDEE3B9ED27}"/>
              </a:ext>
            </a:extLst>
          </p:cNvPr>
          <p:cNvCxnSpPr>
            <a:cxnSpLocks/>
          </p:cNvCxnSpPr>
          <p:nvPr/>
        </p:nvCxnSpPr>
        <p:spPr>
          <a:xfrm flipH="1">
            <a:off x="5473476" y="2053012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ubtitle 2">
            <a:extLst>
              <a:ext uri="{FF2B5EF4-FFF2-40B4-BE49-F238E27FC236}">
                <a16:creationId xmlns:a16="http://schemas.microsoft.com/office/drawing/2014/main" id="{08B6B894-7861-2643-9F6E-31102807A35E}"/>
              </a:ext>
            </a:extLst>
          </p:cNvPr>
          <p:cNvSpPr txBox="1">
            <a:spLocks/>
          </p:cNvSpPr>
          <p:nvPr/>
        </p:nvSpPr>
        <p:spPr>
          <a:xfrm>
            <a:off x="9147436" y="170855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06B58CF-945C-2A44-A504-56FA78FDD47E}"/>
              </a:ext>
            </a:extLst>
          </p:cNvPr>
          <p:cNvCxnSpPr>
            <a:cxnSpLocks/>
          </p:cNvCxnSpPr>
          <p:nvPr/>
        </p:nvCxnSpPr>
        <p:spPr>
          <a:xfrm flipH="1">
            <a:off x="11781670" y="2027174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42A76729-FAF3-D142-9E4D-CBCB1B0DDF41}"/>
              </a:ext>
            </a:extLst>
          </p:cNvPr>
          <p:cNvSpPr txBox="1">
            <a:spLocks/>
          </p:cNvSpPr>
          <p:nvPr/>
        </p:nvSpPr>
        <p:spPr>
          <a:xfrm>
            <a:off x="5718037" y="5400405"/>
            <a:ext cx="3657553" cy="85578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At this point, infrastructure manipulations are already applied -&gt; components are just doing their actions slightly shorter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24CA1BA5-0AF3-1D40-B0B4-FE2A087F8E3E}"/>
              </a:ext>
            </a:extLst>
          </p:cNvPr>
          <p:cNvCxnSpPr>
            <a:cxnSpLocks/>
          </p:cNvCxnSpPr>
          <p:nvPr/>
        </p:nvCxnSpPr>
        <p:spPr>
          <a:xfrm flipV="1">
            <a:off x="8236857" y="4810909"/>
            <a:ext cx="450215" cy="625052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ubtitle 2">
            <a:extLst>
              <a:ext uri="{FF2B5EF4-FFF2-40B4-BE49-F238E27FC236}">
                <a16:creationId xmlns:a16="http://schemas.microsoft.com/office/drawing/2014/main" id="{018317E9-2E3B-2643-A286-429EB9F52B9F}"/>
              </a:ext>
            </a:extLst>
          </p:cNvPr>
          <p:cNvSpPr txBox="1">
            <a:spLocks/>
          </p:cNvSpPr>
          <p:nvPr/>
        </p:nvSpPr>
        <p:spPr>
          <a:xfrm>
            <a:off x="676575" y="5090564"/>
            <a:ext cx="3657553" cy="85578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logs when it sent the first start notification and when it received the last acknowledgement -&gt; diff must be below threshold </a:t>
            </a:r>
          </a:p>
        </p:txBody>
      </p:sp>
    </p:spTree>
    <p:extLst>
      <p:ext uri="{BB962C8B-B14F-4D97-AF65-F5344CB8AC3E}">
        <p14:creationId xmlns:p14="http://schemas.microsoft.com/office/powerpoint/2010/main" val="5945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64681" y="241509"/>
            <a:ext cx="7662657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Reactive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3529707" y="817417"/>
            <a:ext cx="5153273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The Node Manager instructs components to start a later time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D2637BC-D434-EF43-8E59-3EF9AD1A2644}"/>
              </a:ext>
            </a:extLst>
          </p:cNvPr>
          <p:cNvSpPr/>
          <p:nvPr/>
        </p:nvSpPr>
        <p:spPr>
          <a:xfrm>
            <a:off x="2084187" y="2917444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EF9CC8F-05E7-7145-B8C7-BD34DCF4785F}"/>
              </a:ext>
            </a:extLst>
          </p:cNvPr>
          <p:cNvSpPr/>
          <p:nvPr/>
        </p:nvSpPr>
        <p:spPr>
          <a:xfrm>
            <a:off x="5752128" y="291744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57" name="TextBox 69">
            <a:extLst>
              <a:ext uri="{FF2B5EF4-FFF2-40B4-BE49-F238E27FC236}">
                <a16:creationId xmlns:a16="http://schemas.microsoft.com/office/drawing/2014/main" id="{65673EAF-A53D-634A-BD14-EC64721D618B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9CA94DA2-DBFB-EC48-B6F3-E4B5D87F5E73}"/>
              </a:ext>
            </a:extLst>
          </p:cNvPr>
          <p:cNvSpPr/>
          <p:nvPr/>
        </p:nvSpPr>
        <p:spPr>
          <a:xfrm>
            <a:off x="2084186" y="3654476"/>
            <a:ext cx="3270689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2" name="TextBox 69">
            <a:extLst>
              <a:ext uri="{FF2B5EF4-FFF2-40B4-BE49-F238E27FC236}">
                <a16:creationId xmlns:a16="http://schemas.microsoft.com/office/drawing/2014/main" id="{298F88FB-6A0F-A54E-90F3-85A5B8A4B429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944B044-011C-9443-8499-5882944DD0DF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6" name="TextBox 69">
            <a:extLst>
              <a:ext uri="{FF2B5EF4-FFF2-40B4-BE49-F238E27FC236}">
                <a16:creationId xmlns:a16="http://schemas.microsoft.com/office/drawing/2014/main" id="{6863EF3F-8186-874F-AAF9-3E2B8536AF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2F9831D-6F9F-9F44-AD1D-F7894D69A1B5}"/>
              </a:ext>
            </a:extLst>
          </p:cNvPr>
          <p:cNvSpPr/>
          <p:nvPr/>
        </p:nvSpPr>
        <p:spPr>
          <a:xfrm>
            <a:off x="3519814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DBF82DE-C4EF-2B46-8427-315C46B4E6AD}"/>
              </a:ext>
            </a:extLst>
          </p:cNvPr>
          <p:cNvSpPr/>
          <p:nvPr/>
        </p:nvSpPr>
        <p:spPr>
          <a:xfrm>
            <a:off x="3638811" y="4372520"/>
            <a:ext cx="1834666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5113961A-60B9-C745-BB19-323255B689EB}"/>
              </a:ext>
            </a:extLst>
          </p:cNvPr>
          <p:cNvSpPr/>
          <p:nvPr/>
        </p:nvSpPr>
        <p:spPr>
          <a:xfrm>
            <a:off x="5354874" y="3654476"/>
            <a:ext cx="237600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2A62276-F81E-FC43-92C4-6D6D321C0D14}"/>
              </a:ext>
            </a:extLst>
          </p:cNvPr>
          <p:cNvSpPr/>
          <p:nvPr/>
        </p:nvSpPr>
        <p:spPr>
          <a:xfrm>
            <a:off x="5473477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3F0DD71B-A635-0B4B-A84E-63A768A3914E}"/>
              </a:ext>
            </a:extLst>
          </p:cNvPr>
          <p:cNvSpPr/>
          <p:nvPr/>
        </p:nvSpPr>
        <p:spPr>
          <a:xfrm>
            <a:off x="4558132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B447EB9-CE27-694B-BEEA-59396EF3BA61}"/>
              </a:ext>
            </a:extLst>
          </p:cNvPr>
          <p:cNvSpPr/>
          <p:nvPr/>
        </p:nvSpPr>
        <p:spPr>
          <a:xfrm>
            <a:off x="4677129" y="2917444"/>
            <a:ext cx="796348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ED2421B1-A537-ED42-AFEF-C408765C1FEA}"/>
              </a:ext>
            </a:extLst>
          </p:cNvPr>
          <p:cNvSpPr/>
          <p:nvPr/>
        </p:nvSpPr>
        <p:spPr>
          <a:xfrm>
            <a:off x="5473477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5831228-68CB-F845-919F-A6599B7429B4}"/>
              </a:ext>
            </a:extLst>
          </p:cNvPr>
          <p:cNvSpPr/>
          <p:nvPr/>
        </p:nvSpPr>
        <p:spPr>
          <a:xfrm>
            <a:off x="5752128" y="3654476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2552F94-19EA-C54D-B6CB-1C2234C9C16C}"/>
              </a:ext>
            </a:extLst>
          </p:cNvPr>
          <p:cNvSpPr/>
          <p:nvPr/>
        </p:nvSpPr>
        <p:spPr>
          <a:xfrm>
            <a:off x="5752128" y="4373371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79D10A08-BA08-B14B-B48C-00E2834F01C7}"/>
              </a:ext>
            </a:extLst>
          </p:cNvPr>
          <p:cNvSpPr txBox="1">
            <a:spLocks/>
          </p:cNvSpPr>
          <p:nvPr/>
        </p:nvSpPr>
        <p:spPr>
          <a:xfrm>
            <a:off x="4187280" y="171537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0E27886-CBD4-EA4C-85EA-EEDEE3B9ED27}"/>
              </a:ext>
            </a:extLst>
          </p:cNvPr>
          <p:cNvCxnSpPr>
            <a:cxnSpLocks/>
          </p:cNvCxnSpPr>
          <p:nvPr/>
        </p:nvCxnSpPr>
        <p:spPr>
          <a:xfrm flipH="1">
            <a:off x="5747457" y="2052854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ubtitle 2">
            <a:extLst>
              <a:ext uri="{FF2B5EF4-FFF2-40B4-BE49-F238E27FC236}">
                <a16:creationId xmlns:a16="http://schemas.microsoft.com/office/drawing/2014/main" id="{08B6B894-7861-2643-9F6E-31102807A35E}"/>
              </a:ext>
            </a:extLst>
          </p:cNvPr>
          <p:cNvSpPr txBox="1">
            <a:spLocks/>
          </p:cNvSpPr>
          <p:nvPr/>
        </p:nvSpPr>
        <p:spPr>
          <a:xfrm>
            <a:off x="9285319" y="170855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06B58CF-945C-2A44-A504-56FA78FDD47E}"/>
              </a:ext>
            </a:extLst>
          </p:cNvPr>
          <p:cNvCxnSpPr>
            <a:cxnSpLocks/>
          </p:cNvCxnSpPr>
          <p:nvPr/>
        </p:nvCxnSpPr>
        <p:spPr>
          <a:xfrm flipH="1">
            <a:off x="11919553" y="2027174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42A76729-FAF3-D142-9E4D-CBCB1B0DDF41}"/>
              </a:ext>
            </a:extLst>
          </p:cNvPr>
          <p:cNvSpPr txBox="1">
            <a:spLocks/>
          </p:cNvSpPr>
          <p:nvPr/>
        </p:nvSpPr>
        <p:spPr>
          <a:xfrm>
            <a:off x="2838522" y="5419048"/>
            <a:ext cx="3657553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Choosing this time has the same problems as found in the fixed orchestration schedule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DDCA16F0-5783-F648-98E9-0FF267AC8048}"/>
              </a:ext>
            </a:extLst>
          </p:cNvPr>
          <p:cNvCxnSpPr>
            <a:cxnSpLocks/>
          </p:cNvCxnSpPr>
          <p:nvPr/>
        </p:nvCxnSpPr>
        <p:spPr>
          <a:xfrm flipV="1">
            <a:off x="5145314" y="4774622"/>
            <a:ext cx="528363" cy="733549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B438B615-9840-F846-AAE6-EC8D99767320}"/>
              </a:ext>
            </a:extLst>
          </p:cNvPr>
          <p:cNvSpPr/>
          <p:nvPr/>
        </p:nvSpPr>
        <p:spPr>
          <a:xfrm>
            <a:off x="5592474" y="2917444"/>
            <a:ext cx="15965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Idle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939D49C-CDBC-BA4A-A4ED-9AEA6D4BA36E}"/>
              </a:ext>
            </a:extLst>
          </p:cNvPr>
          <p:cNvSpPr/>
          <p:nvPr/>
        </p:nvSpPr>
        <p:spPr>
          <a:xfrm>
            <a:off x="5592474" y="3654476"/>
            <a:ext cx="15965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Idle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949392F-D125-854C-B340-84EDD574808B}"/>
              </a:ext>
            </a:extLst>
          </p:cNvPr>
          <p:cNvSpPr/>
          <p:nvPr/>
        </p:nvSpPr>
        <p:spPr>
          <a:xfrm>
            <a:off x="5592474" y="4373371"/>
            <a:ext cx="15965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3767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Macintosh PowerPoint</Application>
  <PresentationFormat>Breitbild</PresentationFormat>
  <Paragraphs>238</Paragraphs>
  <Slides>14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Gill Sans</vt:lpstr>
      <vt:lpstr>Lato</vt:lpstr>
      <vt:lpstr>Lato Black</vt:lpstr>
      <vt:lpstr>Lato Bold</vt:lpstr>
      <vt:lpstr>Lato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TU-Pseudonym 1077362825732126</dc:creator>
  <cp:lastModifiedBy>TU-Pseudonym 1077362825732126</cp:lastModifiedBy>
  <cp:revision>165</cp:revision>
  <dcterms:created xsi:type="dcterms:W3CDTF">2020-05-27T10:18:24Z</dcterms:created>
  <dcterms:modified xsi:type="dcterms:W3CDTF">2020-06-30T15:51:47Z</dcterms:modified>
</cp:coreProperties>
</file>