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80175" cy="14400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5E5E5"/>
    <a:srgbClr val="266893"/>
    <a:srgbClr val="F0F5F8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>
        <p:scale>
          <a:sx n="300" d="100"/>
          <a:sy n="300" d="100"/>
        </p:scale>
        <p:origin x="-1068" y="-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2356703"/>
            <a:ext cx="5508149" cy="5013407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7563446"/>
            <a:ext cx="4860131" cy="3476717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5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766678"/>
            <a:ext cx="1397288" cy="1220351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766678"/>
            <a:ext cx="4110861" cy="1220351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3590057"/>
            <a:ext cx="5589151" cy="5990088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9636813"/>
            <a:ext cx="5589151" cy="3150046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4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3833390"/>
            <a:ext cx="2754074" cy="913680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3833390"/>
            <a:ext cx="2754074" cy="913680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6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66681"/>
            <a:ext cx="5589151" cy="278337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3530053"/>
            <a:ext cx="2741417" cy="173002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5260078"/>
            <a:ext cx="2741417" cy="77367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3530053"/>
            <a:ext cx="2754918" cy="173002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5260078"/>
            <a:ext cx="2754918" cy="77367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4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960014"/>
            <a:ext cx="2090025" cy="336005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2073367"/>
            <a:ext cx="3280589" cy="1023348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4320064"/>
            <a:ext cx="2090025" cy="80034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8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960014"/>
            <a:ext cx="2090025" cy="336005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2073367"/>
            <a:ext cx="3280589" cy="1023348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4320064"/>
            <a:ext cx="2090025" cy="80034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766681"/>
            <a:ext cx="5589151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3833390"/>
            <a:ext cx="5589151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3346867"/>
            <a:ext cx="145803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83CD-09FD-4E62-9EF5-475512E112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3346867"/>
            <a:ext cx="218705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3346867"/>
            <a:ext cx="145803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0" y="0"/>
            <a:ext cx="1895491" cy="1521811"/>
          </a:xfrm>
          <a:prstGeom prst="rect">
            <a:avLst/>
          </a:prstGeom>
          <a:solidFill>
            <a:schemeClr val="dk1">
              <a:alpha val="1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23" name="Rechteck 122"/>
          <p:cNvSpPr/>
          <p:nvPr/>
        </p:nvSpPr>
        <p:spPr>
          <a:xfrm>
            <a:off x="0" y="1527048"/>
            <a:ext cx="1895491" cy="1503060"/>
          </a:xfrm>
          <a:prstGeom prst="rect">
            <a:avLst/>
          </a:prstGeom>
          <a:solidFill>
            <a:schemeClr val="dk1">
              <a:alpha val="2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99" name="Rechteck 98"/>
          <p:cNvSpPr/>
          <p:nvPr/>
        </p:nvSpPr>
        <p:spPr>
          <a:xfrm>
            <a:off x="2655634" y="0"/>
            <a:ext cx="1636153" cy="2858467"/>
          </a:xfrm>
          <a:prstGeom prst="rect">
            <a:avLst/>
          </a:prstGeom>
          <a:solidFill>
            <a:schemeClr val="dk1">
              <a:alpha val="18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98" name="Rechteck 97"/>
          <p:cNvSpPr/>
          <p:nvPr/>
        </p:nvSpPr>
        <p:spPr>
          <a:xfrm>
            <a:off x="1912624" y="1528178"/>
            <a:ext cx="731520" cy="1503060"/>
          </a:xfrm>
          <a:prstGeom prst="rect">
            <a:avLst/>
          </a:prstGeom>
          <a:solidFill>
            <a:schemeClr val="dk1">
              <a:alpha val="2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97" name="Rechteck 96"/>
          <p:cNvSpPr/>
          <p:nvPr/>
        </p:nvSpPr>
        <p:spPr>
          <a:xfrm>
            <a:off x="1912694" y="0"/>
            <a:ext cx="731520" cy="1521811"/>
          </a:xfrm>
          <a:prstGeom prst="rect">
            <a:avLst/>
          </a:prstGeom>
          <a:solidFill>
            <a:schemeClr val="dk1">
              <a:alpha val="1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08453" y="45641"/>
            <a:ext cx="365760" cy="40284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526" y="1062008"/>
            <a:ext cx="457200" cy="39768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rcRect r="28533"/>
          <a:stretch/>
        </p:blipFill>
        <p:spPr>
          <a:xfrm>
            <a:off x="160102" y="514193"/>
            <a:ext cx="411480" cy="52194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190" y="1580945"/>
            <a:ext cx="457200" cy="404121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229" y="2032709"/>
            <a:ext cx="548640" cy="37589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7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734" y="2442944"/>
            <a:ext cx="457200" cy="38739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8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573" y="2448652"/>
            <a:ext cx="457200" cy="395418"/>
          </a:xfrm>
          <a:prstGeom prst="rect">
            <a:avLst/>
          </a:prstGeom>
        </p:spPr>
      </p:pic>
      <p:pic>
        <p:nvPicPr>
          <p:cNvPr id="229" name="Grafik 2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86" y="149140"/>
            <a:ext cx="457200" cy="457200"/>
          </a:xfrm>
          <a:prstGeom prst="rect">
            <a:avLst/>
          </a:prstGeom>
        </p:spPr>
      </p:pic>
      <p:pic>
        <p:nvPicPr>
          <p:cNvPr id="230" name="Grafik 2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58" y="781775"/>
            <a:ext cx="457200" cy="457200"/>
          </a:xfrm>
          <a:prstGeom prst="rect">
            <a:avLst/>
          </a:prstGeom>
        </p:spPr>
      </p:pic>
      <p:pic>
        <p:nvPicPr>
          <p:cNvPr id="231" name="Grafik 2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60" y="1346833"/>
            <a:ext cx="457200" cy="457200"/>
          </a:xfrm>
          <a:prstGeom prst="rect">
            <a:avLst/>
          </a:prstGeom>
        </p:spPr>
      </p:pic>
      <p:pic>
        <p:nvPicPr>
          <p:cNvPr id="232" name="Grafik 2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49" y="1860135"/>
            <a:ext cx="457200" cy="457200"/>
          </a:xfrm>
          <a:prstGeom prst="rect">
            <a:avLst/>
          </a:prstGeom>
        </p:spPr>
      </p:pic>
      <p:sp>
        <p:nvSpPr>
          <p:cNvPr id="233" name="Rechteck 232"/>
          <p:cNvSpPr/>
          <p:nvPr/>
        </p:nvSpPr>
        <p:spPr>
          <a:xfrm>
            <a:off x="6554029" y="0"/>
            <a:ext cx="574108" cy="359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hteck 234"/>
          <p:cNvSpPr/>
          <p:nvPr/>
        </p:nvSpPr>
        <p:spPr>
          <a:xfrm>
            <a:off x="2651079" y="2858467"/>
            <a:ext cx="1636153" cy="2708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materials</a:t>
            </a:r>
          </a:p>
        </p:txBody>
      </p:sp>
      <p:sp>
        <p:nvSpPr>
          <p:cNvPr id="76" name="Rechteck 75"/>
          <p:cNvSpPr/>
          <p:nvPr/>
        </p:nvSpPr>
        <p:spPr>
          <a:xfrm>
            <a:off x="0" y="2858467"/>
            <a:ext cx="1899474" cy="2708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categories</a:t>
            </a:r>
            <a:endParaRPr lang="en-US" sz="1100" b="1" dirty="0"/>
          </a:p>
        </p:txBody>
      </p:sp>
      <p:sp>
        <p:nvSpPr>
          <p:cNvPr id="77" name="Rechteck 76"/>
          <p:cNvSpPr/>
          <p:nvPr/>
        </p:nvSpPr>
        <p:spPr>
          <a:xfrm>
            <a:off x="1910280" y="2858467"/>
            <a:ext cx="731520" cy="2708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/>
              <a:t>dimensions</a:t>
            </a:r>
          </a:p>
        </p:txBody>
      </p:sp>
      <p:sp>
        <p:nvSpPr>
          <p:cNvPr id="78" name="Rechteck 77"/>
          <p:cNvSpPr/>
          <p:nvPr/>
        </p:nvSpPr>
        <p:spPr>
          <a:xfrm rot="16200000" flipH="1">
            <a:off x="-659904" y="662019"/>
            <a:ext cx="1495695" cy="182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buildings</a:t>
            </a:r>
            <a:endParaRPr lang="en-US" sz="1100" b="1" dirty="0"/>
          </a:p>
        </p:txBody>
      </p:sp>
      <p:sp>
        <p:nvSpPr>
          <p:cNvPr id="80" name="Rechteck 79"/>
          <p:cNvSpPr/>
          <p:nvPr/>
        </p:nvSpPr>
        <p:spPr>
          <a:xfrm rot="16200000" flipH="1">
            <a:off x="-579803" y="2103172"/>
            <a:ext cx="1327718" cy="182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b="1" dirty="0"/>
              <a:t>mobility infrastructure</a:t>
            </a:r>
            <a:endParaRPr lang="en-US" sz="1100" b="1" dirty="0"/>
          </a:p>
        </p:txBody>
      </p:sp>
      <p:sp>
        <p:nvSpPr>
          <p:cNvPr id="83" name="Rechteck 82"/>
          <p:cNvSpPr/>
          <p:nvPr/>
        </p:nvSpPr>
        <p:spPr>
          <a:xfrm rot="16200000" flipH="1">
            <a:off x="438081" y="106262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residential</a:t>
            </a:r>
            <a:endParaRPr lang="en-US" sz="900" b="1" dirty="0"/>
          </a:p>
        </p:txBody>
      </p:sp>
      <p:sp>
        <p:nvSpPr>
          <p:cNvPr id="84" name="Rechteck 83"/>
          <p:cNvSpPr/>
          <p:nvPr/>
        </p:nvSpPr>
        <p:spPr>
          <a:xfrm rot="16200000" flipH="1">
            <a:off x="439652" y="617095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b="1" dirty="0"/>
              <a:t>residential / commercial mixed use</a:t>
            </a:r>
            <a:endParaRPr lang="en-US" sz="900" b="1" dirty="0"/>
          </a:p>
        </p:txBody>
      </p:sp>
      <p:sp>
        <p:nvSpPr>
          <p:cNvPr id="85" name="Rechteck 84"/>
          <p:cNvSpPr/>
          <p:nvPr/>
        </p:nvSpPr>
        <p:spPr>
          <a:xfrm rot="16200000" flipH="1">
            <a:off x="413587" y="1113856"/>
            <a:ext cx="697605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commercial</a:t>
            </a:r>
          </a:p>
          <a:p>
            <a:pPr algn="ctr"/>
            <a:r>
              <a:rPr lang="en-US" sz="700" b="1" dirty="0"/>
              <a:t> + industrial</a:t>
            </a:r>
            <a:endParaRPr lang="en-US" sz="900" b="1" dirty="0"/>
          </a:p>
        </p:txBody>
      </p:sp>
      <p:sp>
        <p:nvSpPr>
          <p:cNvPr id="87" name="Rechteck 86"/>
          <p:cNvSpPr/>
          <p:nvPr/>
        </p:nvSpPr>
        <p:spPr>
          <a:xfrm>
            <a:off x="878217" y="115950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low-rise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mid-rise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mobile homes + </a:t>
            </a:r>
            <a:br>
              <a:rPr lang="en-US" sz="700" dirty="0"/>
            </a:br>
            <a:r>
              <a:rPr lang="en-US" sz="700" dirty="0"/>
              <a:t>lightweight</a:t>
            </a:r>
          </a:p>
        </p:txBody>
      </p:sp>
      <p:sp>
        <p:nvSpPr>
          <p:cNvPr id="88" name="Rechteck 87"/>
          <p:cNvSpPr/>
          <p:nvPr/>
        </p:nvSpPr>
        <p:spPr>
          <a:xfrm>
            <a:off x="878217" y="621046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low/mid-rise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high-rise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skyscraper</a:t>
            </a:r>
          </a:p>
        </p:txBody>
      </p:sp>
      <p:sp>
        <p:nvSpPr>
          <p:cNvPr id="90" name="Rechteck 89"/>
          <p:cNvSpPr/>
          <p:nvPr/>
        </p:nvSpPr>
        <p:spPr>
          <a:xfrm rot="16200000" flipH="1">
            <a:off x="442336" y="1627937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roads</a:t>
            </a:r>
            <a:endParaRPr lang="en-US" sz="900" b="1" dirty="0"/>
          </a:p>
        </p:txBody>
      </p:sp>
      <p:sp>
        <p:nvSpPr>
          <p:cNvPr id="91" name="Rechteck 90"/>
          <p:cNvSpPr/>
          <p:nvPr/>
        </p:nvSpPr>
        <p:spPr>
          <a:xfrm>
            <a:off x="794530" y="1517332"/>
            <a:ext cx="1228563" cy="49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motorway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primary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secondary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tertiary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local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rural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bridge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tunnel</a:t>
            </a:r>
          </a:p>
        </p:txBody>
      </p:sp>
      <p:sp>
        <p:nvSpPr>
          <p:cNvPr id="92" name="Rechteck 91"/>
          <p:cNvSpPr/>
          <p:nvPr/>
        </p:nvSpPr>
        <p:spPr>
          <a:xfrm rot="16200000" flipH="1">
            <a:off x="442336" y="2074785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rails</a:t>
            </a:r>
            <a:endParaRPr lang="en-US" sz="900" b="1" dirty="0"/>
          </a:p>
        </p:txBody>
      </p:sp>
      <p:sp>
        <p:nvSpPr>
          <p:cNvPr id="93" name="Rechteck 92"/>
          <p:cNvSpPr/>
          <p:nvPr/>
        </p:nvSpPr>
        <p:spPr>
          <a:xfrm>
            <a:off x="796783" y="1959068"/>
            <a:ext cx="1225296" cy="49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railway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tram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subway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bridge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tunnel</a:t>
            </a:r>
          </a:p>
        </p:txBody>
      </p:sp>
      <p:sp>
        <p:nvSpPr>
          <p:cNvPr id="94" name="Rechteck 93"/>
          <p:cNvSpPr/>
          <p:nvPr/>
        </p:nvSpPr>
        <p:spPr>
          <a:xfrm rot="16200000" flipH="1">
            <a:off x="419577" y="2505997"/>
            <a:ext cx="697605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parking</a:t>
            </a:r>
          </a:p>
          <a:p>
            <a:pPr algn="ctr"/>
            <a:r>
              <a:rPr lang="en-US" sz="700" b="1" dirty="0"/>
              <a:t> + yards</a:t>
            </a:r>
            <a:endParaRPr lang="en-US" sz="900" b="1" dirty="0"/>
          </a:p>
        </p:txBody>
      </p:sp>
      <p:sp>
        <p:nvSpPr>
          <p:cNvPr id="95" name="Rechteck 94"/>
          <p:cNvSpPr/>
          <p:nvPr/>
        </p:nvSpPr>
        <p:spPr>
          <a:xfrm rot="16200000" flipH="1">
            <a:off x="1219782" y="2505267"/>
            <a:ext cx="697605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airport runways</a:t>
            </a:r>
            <a:endParaRPr lang="en-US" sz="900" b="1" dirty="0"/>
          </a:p>
        </p:txBody>
      </p:sp>
      <p:sp>
        <p:nvSpPr>
          <p:cNvPr id="103" name="Rechteck 102"/>
          <p:cNvSpPr/>
          <p:nvPr/>
        </p:nvSpPr>
        <p:spPr>
          <a:xfrm rot="16200000" flipH="1">
            <a:off x="2959241" y="276001"/>
            <a:ext cx="731520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metals</a:t>
            </a:r>
            <a:endParaRPr lang="en-US" sz="900" b="1" dirty="0"/>
          </a:p>
        </p:txBody>
      </p:sp>
      <p:sp>
        <p:nvSpPr>
          <p:cNvPr id="108" name="Rechteck 107"/>
          <p:cNvSpPr/>
          <p:nvPr/>
        </p:nvSpPr>
        <p:spPr>
          <a:xfrm rot="16200000" flipH="1">
            <a:off x="2959241" y="878710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non-metallic minerals</a:t>
            </a:r>
            <a:endParaRPr lang="en-US" sz="900" b="1" dirty="0"/>
          </a:p>
        </p:txBody>
      </p:sp>
      <p:sp>
        <p:nvSpPr>
          <p:cNvPr id="109" name="Rechteck 108"/>
          <p:cNvSpPr/>
          <p:nvPr/>
        </p:nvSpPr>
        <p:spPr>
          <a:xfrm rot="16200000" flipH="1">
            <a:off x="2963261" y="1455531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biomass</a:t>
            </a:r>
            <a:endParaRPr lang="en-US" sz="900" b="1" dirty="0"/>
          </a:p>
        </p:txBody>
      </p:sp>
      <p:sp>
        <p:nvSpPr>
          <p:cNvPr id="112" name="Rechteck 111"/>
          <p:cNvSpPr/>
          <p:nvPr/>
        </p:nvSpPr>
        <p:spPr>
          <a:xfrm rot="16200000" flipH="1">
            <a:off x="2959241" y="1953335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petroleum products</a:t>
            </a:r>
            <a:endParaRPr lang="en-US" sz="900" b="1" dirty="0"/>
          </a:p>
        </p:txBody>
      </p:sp>
      <p:sp>
        <p:nvSpPr>
          <p:cNvPr id="113" name="Rechteck 112"/>
          <p:cNvSpPr/>
          <p:nvPr/>
        </p:nvSpPr>
        <p:spPr>
          <a:xfrm>
            <a:off x="3462161" y="262421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iron + steel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copper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err="1"/>
              <a:t>aluminium</a:t>
            </a:r>
            <a:endParaRPr lang="en-US" sz="700" dirty="0"/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3459560" y="870240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concrete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bricks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glass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aggregate </a:t>
            </a:r>
            <a:br>
              <a:rPr lang="en-US" sz="700" dirty="0"/>
            </a:br>
            <a:r>
              <a:rPr lang="en-US" sz="700" dirty="0"/>
              <a:t>(exc. concrete)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462161" y="1433779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timber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3462161" y="1959518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bitumen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other</a:t>
            </a:r>
          </a:p>
        </p:txBody>
      </p:sp>
      <p:pic>
        <p:nvPicPr>
          <p:cNvPr id="243" name="Grafik 242"/>
          <p:cNvPicPr>
            <a:picLocks noChangeAspect="1"/>
          </p:cNvPicPr>
          <p:nvPr/>
        </p:nvPicPr>
        <p:blipFill>
          <a:blip r:embed="rId1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2792388" y="2536942"/>
            <a:ext cx="291850" cy="151796"/>
          </a:xfrm>
          <a:prstGeom prst="rect">
            <a:avLst/>
          </a:prstGeom>
        </p:spPr>
      </p:pic>
      <p:sp>
        <p:nvSpPr>
          <p:cNvPr id="122" name="Rechteck 121"/>
          <p:cNvSpPr/>
          <p:nvPr/>
        </p:nvSpPr>
        <p:spPr>
          <a:xfrm rot="16200000" flipH="1">
            <a:off x="2959200" y="2464179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all other </a:t>
            </a:r>
          </a:p>
          <a:p>
            <a:pPr algn="ctr"/>
            <a:r>
              <a:rPr lang="en-US" sz="700" b="1" dirty="0"/>
              <a:t>materials</a:t>
            </a:r>
            <a:endParaRPr lang="en-US" sz="900" b="1" dirty="0"/>
          </a:p>
        </p:txBody>
      </p:sp>
      <p:grpSp>
        <p:nvGrpSpPr>
          <p:cNvPr id="250" name="Gruppieren 249"/>
          <p:cNvGrpSpPr/>
          <p:nvPr/>
        </p:nvGrpSpPr>
        <p:grpSpPr>
          <a:xfrm>
            <a:off x="1861989" y="43723"/>
            <a:ext cx="881970" cy="482974"/>
            <a:chOff x="2680848" y="123366"/>
            <a:chExt cx="881970" cy="482974"/>
          </a:xfrm>
        </p:grpSpPr>
        <p:grpSp>
          <p:nvGrpSpPr>
            <p:cNvPr id="228" name="Gruppieren 227"/>
            <p:cNvGrpSpPr>
              <a:grpSpLocks noChangeAspect="1"/>
            </p:cNvGrpSpPr>
            <p:nvPr/>
          </p:nvGrpSpPr>
          <p:grpSpPr>
            <a:xfrm>
              <a:off x="2680848" y="123366"/>
              <a:ext cx="731520" cy="482974"/>
              <a:chOff x="2150856" y="1284813"/>
              <a:chExt cx="1142934" cy="754604"/>
            </a:xfrm>
          </p:grpSpPr>
          <p:pic>
            <p:nvPicPr>
              <p:cNvPr id="226" name="Grafik 22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25970">
                <a:off x="2328852" y="1284813"/>
                <a:ext cx="754603" cy="754604"/>
              </a:xfrm>
              <a:prstGeom prst="rect">
                <a:avLst/>
              </a:prstGeom>
            </p:spPr>
          </p:pic>
          <p:sp>
            <p:nvSpPr>
              <p:cNvPr id="227" name="Rechteck 226"/>
              <p:cNvSpPr/>
              <p:nvPr/>
            </p:nvSpPr>
            <p:spPr>
              <a:xfrm rot="1883188">
                <a:off x="2150856" y="1720598"/>
                <a:ext cx="736600" cy="221216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hteck 66"/>
              <p:cNvSpPr/>
              <p:nvPr/>
            </p:nvSpPr>
            <p:spPr>
              <a:xfrm rot="19247931">
                <a:off x="2557190" y="1684995"/>
                <a:ext cx="736600" cy="221216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Rechteck 131"/>
            <p:cNvSpPr/>
            <p:nvPr/>
          </p:nvSpPr>
          <p:spPr>
            <a:xfrm>
              <a:off x="2998486" y="297336"/>
              <a:ext cx="564332" cy="27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/>
              <a:r>
                <a:rPr lang="en-US" sz="700" dirty="0"/>
                <a:t>area (m²)</a:t>
              </a:r>
            </a:p>
          </p:txBody>
        </p:sp>
      </p:grpSp>
      <p:grpSp>
        <p:nvGrpSpPr>
          <p:cNvPr id="252" name="Gruppieren 251"/>
          <p:cNvGrpSpPr/>
          <p:nvPr/>
        </p:nvGrpSpPr>
        <p:grpSpPr>
          <a:xfrm>
            <a:off x="1969209" y="923959"/>
            <a:ext cx="762543" cy="653019"/>
            <a:chOff x="3064393" y="822738"/>
            <a:chExt cx="762543" cy="653019"/>
          </a:xfrm>
        </p:grpSpPr>
        <p:pic>
          <p:nvPicPr>
            <p:cNvPr id="224" name="Grafik 22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88216" flipH="1" flipV="1">
              <a:off x="3064393" y="822738"/>
              <a:ext cx="456560" cy="456560"/>
            </a:xfrm>
            <a:prstGeom prst="rect">
              <a:avLst/>
            </a:prstGeom>
          </p:spPr>
        </p:pic>
        <p:sp>
          <p:nvSpPr>
            <p:cNvPr id="133" name="Rechteck 132"/>
            <p:cNvSpPr/>
            <p:nvPr/>
          </p:nvSpPr>
          <p:spPr>
            <a:xfrm>
              <a:off x="3148906" y="1204957"/>
              <a:ext cx="678030" cy="27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/>
              <a:r>
                <a:rPr lang="en-US" sz="700" dirty="0"/>
                <a:t>volume </a:t>
              </a:r>
              <a:r>
                <a:rPr lang="en-US" sz="700"/>
                <a:t>(m³)</a:t>
              </a:r>
              <a:endParaRPr lang="en-US" sz="700" dirty="0"/>
            </a:p>
          </p:txBody>
        </p:sp>
      </p:grpSp>
      <p:sp>
        <p:nvSpPr>
          <p:cNvPr id="248" name="Rechteck 247"/>
          <p:cNvSpPr/>
          <p:nvPr/>
        </p:nvSpPr>
        <p:spPr>
          <a:xfrm>
            <a:off x="-21685" y="3304481"/>
            <a:ext cx="4315968" cy="49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1" name="Gruppieren 250"/>
          <p:cNvGrpSpPr/>
          <p:nvPr/>
        </p:nvGrpSpPr>
        <p:grpSpPr>
          <a:xfrm>
            <a:off x="1928835" y="2031699"/>
            <a:ext cx="731520" cy="595490"/>
            <a:chOff x="2984114" y="1925627"/>
            <a:chExt cx="731520" cy="595490"/>
          </a:xfrm>
        </p:grpSpPr>
        <p:grpSp>
          <p:nvGrpSpPr>
            <p:cNvPr id="135" name="Gruppieren 134"/>
            <p:cNvGrpSpPr>
              <a:grpSpLocks noChangeAspect="1"/>
            </p:cNvGrpSpPr>
            <p:nvPr/>
          </p:nvGrpSpPr>
          <p:grpSpPr>
            <a:xfrm>
              <a:off x="2984114" y="1925627"/>
              <a:ext cx="731520" cy="482974"/>
              <a:chOff x="2150856" y="1284813"/>
              <a:chExt cx="1142934" cy="754604"/>
            </a:xfrm>
          </p:grpSpPr>
          <p:pic>
            <p:nvPicPr>
              <p:cNvPr id="136" name="Grafik 13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25970">
                <a:off x="2328852" y="1284813"/>
                <a:ext cx="754604" cy="754604"/>
              </a:xfrm>
              <a:prstGeom prst="rect">
                <a:avLst/>
              </a:prstGeom>
            </p:spPr>
          </p:pic>
          <p:sp>
            <p:nvSpPr>
              <p:cNvPr id="137" name="Rechteck 136"/>
              <p:cNvSpPr/>
              <p:nvPr/>
            </p:nvSpPr>
            <p:spPr>
              <a:xfrm rot="1883188">
                <a:off x="2150856" y="1720598"/>
                <a:ext cx="736600" cy="221216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hteck 137"/>
              <p:cNvSpPr/>
              <p:nvPr/>
            </p:nvSpPr>
            <p:spPr>
              <a:xfrm rot="19247931">
                <a:off x="2557190" y="1684995"/>
                <a:ext cx="736600" cy="221216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Rechteck 138"/>
            <p:cNvSpPr/>
            <p:nvPr/>
          </p:nvSpPr>
          <p:spPr>
            <a:xfrm>
              <a:off x="3090732" y="2250317"/>
              <a:ext cx="564332" cy="27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/>
              <a:r>
                <a:rPr lang="en-US" sz="700" dirty="0"/>
                <a:t>area (m²)</a:t>
              </a:r>
            </a:p>
          </p:txBody>
        </p:sp>
      </p:grpSp>
      <p:pic>
        <p:nvPicPr>
          <p:cNvPr id="30" name="Grafik 29"/>
          <p:cNvPicPr>
            <a:picLocks noChangeAspect="1"/>
          </p:cNvPicPr>
          <p:nvPr/>
        </p:nvPicPr>
        <p:blipFill>
          <a:blip r:embed="rId1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4387" y="415354"/>
            <a:ext cx="186942" cy="510878"/>
          </a:xfrm>
          <a:prstGeom prst="rect">
            <a:avLst/>
          </a:prstGeom>
        </p:spPr>
      </p:pic>
      <p:sp>
        <p:nvSpPr>
          <p:cNvPr id="130" name="Rechteck 129"/>
          <p:cNvSpPr/>
          <p:nvPr/>
        </p:nvSpPr>
        <p:spPr>
          <a:xfrm>
            <a:off x="2084610" y="504719"/>
            <a:ext cx="564332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/>
            <a:r>
              <a:rPr lang="en-US" sz="700" dirty="0"/>
              <a:t>height (m)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1882823" y="-42335"/>
            <a:ext cx="45719" cy="328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hteck 143"/>
          <p:cNvSpPr/>
          <p:nvPr/>
        </p:nvSpPr>
        <p:spPr>
          <a:xfrm>
            <a:off x="2622084" y="-14943"/>
            <a:ext cx="45719" cy="328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4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</Words>
  <Application>Microsoft Office PowerPoint</Application>
  <PresentationFormat>Benutzerdefiniert</PresentationFormat>
  <Paragraphs>57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Frantz</dc:creator>
  <cp:lastModifiedBy>Frantz, David, JProf. Dr.</cp:lastModifiedBy>
  <cp:revision>109</cp:revision>
  <dcterms:created xsi:type="dcterms:W3CDTF">2018-05-07T10:11:40Z</dcterms:created>
  <dcterms:modified xsi:type="dcterms:W3CDTF">2022-07-26T07:48:34Z</dcterms:modified>
</cp:coreProperties>
</file>