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882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9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8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8E74-B38D-45F7-8797-B9A641DA381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E6E1-4F10-490F-A9A6-3E025DC502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4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6BFD0AA-64BB-477D-ADBA-0462D0C38448}"/>
              </a:ext>
            </a:extLst>
          </p:cNvPr>
          <p:cNvGrpSpPr/>
          <p:nvPr/>
        </p:nvGrpSpPr>
        <p:grpSpPr>
          <a:xfrm>
            <a:off x="5078795" y="2240335"/>
            <a:ext cx="3848518" cy="3955685"/>
            <a:chOff x="8302993" y="2204931"/>
            <a:chExt cx="3848518" cy="3955685"/>
          </a:xfrm>
        </p:grpSpPr>
        <p:sp>
          <p:nvSpPr>
            <p:cNvPr id="6" name="Rechteck 5"/>
            <p:cNvSpPr/>
            <p:nvPr/>
          </p:nvSpPr>
          <p:spPr>
            <a:xfrm>
              <a:off x="9975178" y="3679893"/>
              <a:ext cx="1068309" cy="18016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/>
            <p:cNvSpPr/>
            <p:nvPr/>
          </p:nvSpPr>
          <p:spPr>
            <a:xfrm>
              <a:off x="9975649" y="2890545"/>
              <a:ext cx="1068309" cy="789348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302993" y="2204931"/>
              <a:ext cx="384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b) </a:t>
              </a:r>
              <a:r>
                <a:rPr lang="de-AT" sz="1400" dirty="0" err="1"/>
                <a:t>Gross</a:t>
              </a:r>
              <a:r>
                <a:rPr lang="de-AT" sz="1400" dirty="0"/>
                <a:t> </a:t>
              </a:r>
              <a:r>
                <a:rPr lang="de-AT" sz="1400" dirty="0" err="1"/>
                <a:t>building</a:t>
              </a:r>
              <a:r>
                <a:rPr lang="de-AT" sz="1400" dirty="0"/>
                <a:t> </a:t>
              </a:r>
              <a:r>
                <a:rPr lang="de-AT" sz="1400" dirty="0" err="1"/>
                <a:t>volume</a:t>
              </a:r>
              <a:r>
                <a:rPr lang="de-AT" sz="1400" dirty="0"/>
                <a:t>, </a:t>
              </a:r>
            </a:p>
            <a:p>
              <a:r>
                <a:rPr lang="de-AT" sz="1400" dirty="0" err="1"/>
                <a:t>roof</a:t>
              </a:r>
              <a:r>
                <a:rPr lang="de-AT" sz="1400" dirty="0"/>
                <a:t> explicit, incl. </a:t>
              </a:r>
              <a:r>
                <a:rPr lang="de-AT" sz="1400" dirty="0" err="1"/>
                <a:t>basements</a:t>
              </a:r>
              <a:r>
                <a:rPr lang="de-AT" sz="1400" dirty="0"/>
                <a:t>/</a:t>
              </a:r>
              <a:r>
                <a:rPr lang="de-AT" sz="1400" dirty="0" err="1"/>
                <a:t>cellars</a:t>
              </a:r>
              <a:endParaRPr lang="en-US" sz="14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129087" y="3868348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10626272" y="3869189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0129086" y="4348684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626271" y="4348684"/>
              <a:ext cx="208230" cy="493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Gerade Verbindung mit Pfeil 38"/>
            <p:cNvCxnSpPr/>
            <p:nvPr/>
          </p:nvCxnSpPr>
          <p:spPr>
            <a:xfrm flipH="1" flipV="1">
              <a:off x="9445774" y="2908029"/>
              <a:ext cx="7414" cy="25358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V="1">
              <a:off x="9449662" y="2874280"/>
              <a:ext cx="1059435" cy="146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>
              <a:off x="9449662" y="5481533"/>
              <a:ext cx="62226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8343478" y="3749556"/>
              <a:ext cx="11507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sz="1200" dirty="0"/>
                <a:t>h</a:t>
              </a:r>
              <a:r>
                <a:rPr lang="de-AT" baseline="-25000" dirty="0"/>
                <a:t>1</a:t>
              </a:r>
              <a:r>
                <a:rPr lang="de-AT" dirty="0"/>
                <a:t> = </a:t>
              </a:r>
              <a:r>
                <a:rPr lang="de-AT" sz="1200" dirty="0" err="1"/>
                <a:t>full</a:t>
              </a:r>
              <a:r>
                <a:rPr lang="de-AT" sz="1200" dirty="0"/>
                <a:t> </a:t>
              </a:r>
              <a:r>
                <a:rPr lang="de-AT" sz="1200" dirty="0" err="1"/>
                <a:t>building</a:t>
              </a:r>
              <a:r>
                <a:rPr lang="de-AT" sz="1200" dirty="0"/>
                <a:t> </a:t>
              </a:r>
              <a:r>
                <a:rPr lang="de-AT" sz="1200" dirty="0" err="1"/>
                <a:t>height</a:t>
              </a:r>
              <a:endParaRPr lang="en-US" sz="1200" dirty="0"/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9982781" y="5717557"/>
              <a:ext cx="1052633" cy="30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9974707" y="5481533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V="1">
              <a:off x="11043487" y="5481533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809300" y="5852839"/>
              <a:ext cx="175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dirty="0"/>
                <a:t>w = </a:t>
              </a:r>
              <a:r>
                <a:rPr lang="de-AT" sz="1200" dirty="0"/>
                <a:t>Building </a:t>
              </a:r>
              <a:r>
                <a:rPr lang="de-AT" sz="1200" dirty="0" err="1"/>
                <a:t>width</a:t>
              </a:r>
              <a:endParaRPr lang="en-US" sz="1200" dirty="0"/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9740310" y="4842069"/>
              <a:ext cx="1629825" cy="0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ACE500C-9253-4A94-9CFF-0887CA3F787C}"/>
              </a:ext>
            </a:extLst>
          </p:cNvPr>
          <p:cNvGrpSpPr/>
          <p:nvPr/>
        </p:nvGrpSpPr>
        <p:grpSpPr>
          <a:xfrm>
            <a:off x="684151" y="2293603"/>
            <a:ext cx="4204806" cy="3286458"/>
            <a:chOff x="684151" y="2293603"/>
            <a:chExt cx="4204806" cy="3286458"/>
          </a:xfrm>
        </p:grpSpPr>
        <p:sp>
          <p:nvSpPr>
            <p:cNvPr id="15" name="Textfeld 14"/>
            <p:cNvSpPr txBox="1"/>
            <p:nvPr/>
          </p:nvSpPr>
          <p:spPr>
            <a:xfrm>
              <a:off x="684151" y="4708464"/>
              <a:ext cx="1027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 err="1"/>
                <a:t>Ground</a:t>
              </a:r>
              <a:r>
                <a:rPr lang="de-AT" sz="1200" dirty="0"/>
                <a:t>-level</a:t>
              </a:r>
              <a:endParaRPr lang="en-US" sz="12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526882" y="3765304"/>
              <a:ext cx="13620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sz="1200" dirty="0"/>
                <a:t>h</a:t>
              </a:r>
              <a:r>
                <a:rPr lang="de-AT" baseline="-25000" dirty="0"/>
                <a:t>2</a:t>
              </a:r>
              <a:r>
                <a:rPr lang="de-AT" dirty="0"/>
                <a:t> = </a:t>
              </a:r>
              <a:r>
                <a:rPr lang="de-AT" sz="1200" dirty="0" err="1"/>
                <a:t>modelled</a:t>
              </a:r>
              <a:r>
                <a:rPr lang="de-AT" sz="1200" dirty="0"/>
                <a:t> </a:t>
              </a:r>
              <a:r>
                <a:rPr lang="de-AT" sz="1200" dirty="0" err="1"/>
                <a:t>above-ground</a:t>
              </a:r>
              <a:r>
                <a:rPr lang="de-AT" sz="1200" dirty="0"/>
                <a:t> </a:t>
              </a:r>
              <a:r>
                <a:rPr lang="de-AT" sz="1200" dirty="0" err="1"/>
                <a:t>building</a:t>
              </a:r>
              <a:r>
                <a:rPr lang="de-AT" sz="1200" dirty="0"/>
                <a:t> </a:t>
              </a:r>
              <a:r>
                <a:rPr lang="de-AT" sz="1200" dirty="0" err="1"/>
                <a:t>height</a:t>
              </a:r>
              <a:endParaRPr lang="en-US" sz="1200" dirty="0"/>
            </a:p>
          </p:txBody>
        </p:sp>
        <p:cxnSp>
          <p:nvCxnSpPr>
            <p:cNvPr id="43" name="Gerader Verbinder 42"/>
            <p:cNvCxnSpPr/>
            <p:nvPr/>
          </p:nvCxnSpPr>
          <p:spPr>
            <a:xfrm flipV="1">
              <a:off x="1787369" y="4861118"/>
              <a:ext cx="1477320" cy="2461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Gleichschenkliges Dreieck 44"/>
            <p:cNvSpPr/>
            <p:nvPr/>
          </p:nvSpPr>
          <p:spPr>
            <a:xfrm>
              <a:off x="1991216" y="2908029"/>
              <a:ext cx="1068309" cy="789348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 Verbindung mit Pfeil 45"/>
            <p:cNvCxnSpPr/>
            <p:nvPr/>
          </p:nvCxnSpPr>
          <p:spPr>
            <a:xfrm flipV="1">
              <a:off x="3407927" y="2908029"/>
              <a:ext cx="0" cy="1930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V="1">
              <a:off x="1996901" y="2893330"/>
              <a:ext cx="1073879" cy="517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Rechteck 50"/>
            <p:cNvSpPr/>
            <p:nvPr/>
          </p:nvSpPr>
          <p:spPr>
            <a:xfrm>
              <a:off x="2177192" y="3885832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2674377" y="3886673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2177191" y="4366168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2674376" y="4366168"/>
              <a:ext cx="208230" cy="4807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mit Pfeil 55"/>
            <p:cNvCxnSpPr/>
            <p:nvPr/>
          </p:nvCxnSpPr>
          <p:spPr>
            <a:xfrm>
              <a:off x="2003251" y="5137002"/>
              <a:ext cx="1052633" cy="30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V="1">
              <a:off x="1998960" y="2893742"/>
              <a:ext cx="667" cy="19673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flipV="1">
              <a:off x="3055884" y="2898505"/>
              <a:ext cx="7288" cy="196261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1829770" y="5272284"/>
              <a:ext cx="175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dirty="0"/>
                <a:t>w = </a:t>
              </a:r>
              <a:r>
                <a:rPr lang="de-AT" sz="1200" dirty="0"/>
                <a:t>Building </a:t>
              </a:r>
              <a:r>
                <a:rPr lang="de-AT" sz="1200" dirty="0" err="1"/>
                <a:t>width</a:t>
              </a:r>
              <a:endParaRPr lang="en-US" sz="1200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1297360" y="2293603"/>
              <a:ext cx="3407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a) </a:t>
              </a:r>
              <a:r>
                <a:rPr lang="de-AT" sz="1400" dirty="0" err="1"/>
                <a:t>Modelled</a:t>
              </a:r>
              <a:r>
                <a:rPr lang="de-AT" sz="1400" dirty="0"/>
                <a:t> </a:t>
              </a:r>
              <a:r>
                <a:rPr lang="de-AT" sz="1400" dirty="0" err="1"/>
                <a:t>building</a:t>
              </a:r>
              <a:r>
                <a:rPr lang="de-AT" sz="1400" dirty="0"/>
                <a:t> </a:t>
              </a:r>
              <a:r>
                <a:rPr lang="de-AT" sz="1400" dirty="0" err="1"/>
                <a:t>volume</a:t>
              </a:r>
              <a:r>
                <a:rPr lang="de-AT" sz="1400" dirty="0"/>
                <a:t>, </a:t>
              </a:r>
            </a:p>
            <a:p>
              <a:r>
                <a:rPr lang="de-AT" sz="1400" dirty="0" err="1"/>
                <a:t>with</a:t>
              </a:r>
              <a:r>
                <a:rPr lang="de-AT" sz="1400" dirty="0"/>
                <a:t> </a:t>
              </a:r>
              <a:r>
                <a:rPr lang="de-AT" sz="1400" dirty="0" err="1"/>
                <a:t>simplified</a:t>
              </a:r>
              <a:r>
                <a:rPr lang="de-AT" sz="1400" dirty="0"/>
                <a:t> </a:t>
              </a:r>
              <a:r>
                <a:rPr lang="de-AT" sz="1400" dirty="0" err="1"/>
                <a:t>roof</a:t>
              </a:r>
              <a:r>
                <a:rPr lang="de-AT" sz="1400" dirty="0"/>
                <a:t> </a:t>
              </a:r>
              <a:r>
                <a:rPr lang="de-AT" sz="1400" dirty="0" err="1"/>
                <a:t>and</a:t>
              </a:r>
              <a:r>
                <a:rPr lang="de-AT" sz="1400" dirty="0"/>
                <a:t> </a:t>
              </a:r>
              <a:r>
                <a:rPr lang="de-AT" sz="1400" dirty="0" err="1"/>
                <a:t>above-ground</a:t>
              </a:r>
              <a:r>
                <a:rPr lang="de-AT" sz="1400" dirty="0"/>
                <a:t> </a:t>
              </a:r>
              <a:r>
                <a:rPr lang="de-AT" sz="1400" dirty="0" err="1"/>
                <a:t>only</a:t>
              </a:r>
              <a:endParaRPr lang="en-US" sz="1400" dirty="0"/>
            </a:p>
          </p:txBody>
        </p:sp>
        <p:cxnSp>
          <p:nvCxnSpPr>
            <p:cNvPr id="67" name="Gerader Verbinder 66"/>
            <p:cNvCxnSpPr/>
            <p:nvPr/>
          </p:nvCxnSpPr>
          <p:spPr>
            <a:xfrm flipV="1">
              <a:off x="1999626" y="4895353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 flipV="1">
              <a:off x="3055540" y="4865678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Nach unten gekrümmter Pfeil 37"/>
          <p:cNvSpPr/>
          <p:nvPr/>
        </p:nvSpPr>
        <p:spPr>
          <a:xfrm flipH="1">
            <a:off x="3246040" y="1013168"/>
            <a:ext cx="3311371" cy="845820"/>
          </a:xfrm>
          <a:prstGeom prst="curvedDownArrow">
            <a:avLst>
              <a:gd name="adj1" fmla="val 16132"/>
              <a:gd name="adj2" fmla="val 29113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 dirty="0">
              <a:solidFill>
                <a:schemeClr val="tx1"/>
              </a:solidFill>
            </a:endParaRPr>
          </a:p>
          <a:p>
            <a:pPr algn="ctr"/>
            <a:endParaRPr lang="de-AT" sz="1400" dirty="0">
              <a:solidFill>
                <a:schemeClr val="tx1"/>
              </a:solidFill>
            </a:endParaRPr>
          </a:p>
          <a:p>
            <a:pPr algn="ctr"/>
            <a:r>
              <a:rPr lang="de-AT" sz="1400" dirty="0">
                <a:solidFill>
                  <a:schemeClr val="tx1"/>
                </a:solidFill>
              </a:rPr>
              <a:t>Material </a:t>
            </a:r>
            <a:r>
              <a:rPr lang="de-AT" sz="1400" dirty="0" err="1">
                <a:solidFill>
                  <a:schemeClr val="tx1"/>
                </a:solidFill>
              </a:rPr>
              <a:t>intensities</a:t>
            </a:r>
            <a:r>
              <a:rPr lang="de-AT" sz="1400" dirty="0">
                <a:solidFill>
                  <a:schemeClr val="tx1"/>
                </a:solidFill>
              </a:rPr>
              <a:t> (</a:t>
            </a:r>
            <a:r>
              <a:rPr lang="de-AT" sz="1400" dirty="0" err="1">
                <a:solidFill>
                  <a:schemeClr val="tx1"/>
                </a:solidFill>
              </a:rPr>
              <a:t>tons</a:t>
            </a:r>
            <a:r>
              <a:rPr lang="de-AT" sz="1400" dirty="0">
                <a:solidFill>
                  <a:schemeClr val="tx1"/>
                </a:solidFill>
              </a:rPr>
              <a:t>/</a:t>
            </a:r>
            <a:r>
              <a:rPr lang="de-AT" sz="1400" dirty="0" err="1">
                <a:solidFill>
                  <a:schemeClr val="tx1"/>
                </a:solidFill>
              </a:rPr>
              <a:t>volume</a:t>
            </a:r>
            <a:r>
              <a:rPr lang="de-AT" sz="1400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de-AT" sz="1400" dirty="0" err="1">
                <a:solidFill>
                  <a:schemeClr val="tx1"/>
                </a:solidFill>
              </a:rPr>
              <a:t>estimated</a:t>
            </a:r>
            <a:r>
              <a:rPr lang="de-AT" sz="1400" dirty="0">
                <a:solidFill>
                  <a:schemeClr val="tx1"/>
                </a:solidFill>
              </a:rPr>
              <a:t> </a:t>
            </a:r>
            <a:r>
              <a:rPr lang="de-AT" sz="1400" dirty="0" err="1">
                <a:solidFill>
                  <a:schemeClr val="tx1"/>
                </a:solidFill>
              </a:rPr>
              <a:t>from</a:t>
            </a:r>
            <a:r>
              <a:rPr lang="de-AT" sz="1400" dirty="0">
                <a:solidFill>
                  <a:schemeClr val="tx1"/>
                </a:solidFill>
              </a:rPr>
              <a:t> b) </a:t>
            </a:r>
          </a:p>
          <a:p>
            <a:pPr algn="ctr"/>
            <a:r>
              <a:rPr lang="de-AT" sz="1400" dirty="0">
                <a:solidFill>
                  <a:schemeClr val="tx1"/>
                </a:solidFill>
              </a:rPr>
              <a:t>and </a:t>
            </a:r>
            <a:r>
              <a:rPr lang="de-AT" sz="1400" dirty="0" err="1">
                <a:solidFill>
                  <a:schemeClr val="tx1"/>
                </a:solidFill>
              </a:rPr>
              <a:t>then</a:t>
            </a:r>
            <a:r>
              <a:rPr lang="de-AT" sz="1400" dirty="0">
                <a:solidFill>
                  <a:schemeClr val="tx1"/>
                </a:solidFill>
              </a:rPr>
              <a:t> </a:t>
            </a:r>
            <a:r>
              <a:rPr lang="de-AT" sz="1400" dirty="0" err="1">
                <a:solidFill>
                  <a:schemeClr val="tx1"/>
                </a:solidFill>
              </a:rPr>
              <a:t>re-calculated</a:t>
            </a:r>
            <a:r>
              <a:rPr lang="de-AT" sz="1400" dirty="0">
                <a:solidFill>
                  <a:schemeClr val="tx1"/>
                </a:solidFill>
              </a:rPr>
              <a:t> </a:t>
            </a:r>
            <a:r>
              <a:rPr lang="de-AT" sz="1400" dirty="0" err="1">
                <a:solidFill>
                  <a:schemeClr val="tx1"/>
                </a:solidFill>
              </a:rPr>
              <a:t>for</a:t>
            </a:r>
            <a:r>
              <a:rPr lang="de-AT" sz="1400" dirty="0">
                <a:solidFill>
                  <a:schemeClr val="tx1"/>
                </a:solidFill>
              </a:rPr>
              <a:t> a)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 64"/>
          <p:cNvSpPr>
            <a:spLocks noGrp="1"/>
          </p:cNvSpPr>
          <p:nvPr>
            <p:ph type="title"/>
          </p:nvPr>
        </p:nvSpPr>
        <p:spPr>
          <a:xfrm>
            <a:off x="52531" y="-371877"/>
            <a:ext cx="10515600" cy="1325563"/>
          </a:xfrm>
        </p:spPr>
        <p:txBody>
          <a:bodyPr/>
          <a:lstStyle/>
          <a:p>
            <a:r>
              <a:rPr lang="de-AT" dirty="0" err="1"/>
              <a:t>Defining</a:t>
            </a:r>
            <a:r>
              <a:rPr lang="de-AT" dirty="0"/>
              <a:t> </a:t>
            </a:r>
            <a:r>
              <a:rPr lang="de-AT" dirty="0" err="1"/>
              <a:t>buildings</a:t>
            </a:r>
            <a:endParaRPr lang="en-US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641258" y="1091536"/>
            <a:ext cx="7559070" cy="5086835"/>
            <a:chOff x="641258" y="1091536"/>
            <a:chExt cx="7559070" cy="5086835"/>
          </a:xfrm>
        </p:grpSpPr>
        <p:sp>
          <p:nvSpPr>
            <p:cNvPr id="6" name="Rechteck 5"/>
            <p:cNvSpPr/>
            <p:nvPr/>
          </p:nvSpPr>
          <p:spPr>
            <a:xfrm>
              <a:off x="2313443" y="3697648"/>
              <a:ext cx="1068309" cy="18016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/>
            <p:cNvSpPr/>
            <p:nvPr/>
          </p:nvSpPr>
          <p:spPr>
            <a:xfrm>
              <a:off x="2313914" y="2908300"/>
              <a:ext cx="1068309" cy="789348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995522" y="4707169"/>
              <a:ext cx="1027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 err="1"/>
                <a:t>Ground</a:t>
              </a:r>
              <a:r>
                <a:rPr lang="de-AT" sz="1200" dirty="0"/>
                <a:t>-level</a:t>
              </a:r>
              <a:endParaRPr lang="en-US" sz="12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41258" y="2222686"/>
              <a:ext cx="3848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lphaLcParenR"/>
              </a:pPr>
              <a:r>
                <a:rPr lang="de-AT" sz="1400" dirty="0" err="1"/>
                <a:t>Gross</a:t>
              </a:r>
              <a:r>
                <a:rPr lang="de-AT" sz="1400" dirty="0"/>
                <a:t> </a:t>
              </a:r>
              <a:r>
                <a:rPr lang="de-AT" sz="1400" dirty="0" err="1"/>
                <a:t>building</a:t>
              </a:r>
              <a:r>
                <a:rPr lang="de-AT" sz="1400" dirty="0"/>
                <a:t> </a:t>
              </a:r>
              <a:r>
                <a:rPr lang="de-AT" sz="1400" dirty="0" err="1"/>
                <a:t>volume</a:t>
              </a:r>
              <a:r>
                <a:rPr lang="de-AT" sz="1400" dirty="0"/>
                <a:t>, </a:t>
              </a:r>
            </a:p>
            <a:p>
              <a:r>
                <a:rPr lang="de-AT" sz="1400" dirty="0" err="1"/>
                <a:t>roof</a:t>
              </a:r>
              <a:r>
                <a:rPr lang="de-AT" sz="1400" dirty="0"/>
                <a:t> explicit, incl. </a:t>
              </a:r>
              <a:r>
                <a:rPr lang="de-AT" sz="1400" dirty="0" err="1"/>
                <a:t>basements</a:t>
              </a:r>
              <a:r>
                <a:rPr lang="de-AT" sz="1400" dirty="0"/>
                <a:t>/</a:t>
              </a:r>
              <a:r>
                <a:rPr lang="de-AT" sz="1400" dirty="0" err="1"/>
                <a:t>cellars</a:t>
              </a:r>
              <a:endParaRPr lang="en-US" sz="14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467352" y="3886103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2964537" y="3886944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467351" y="4366439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2964536" y="4366439"/>
              <a:ext cx="208230" cy="493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Gerade Verbindung mit Pfeil 38"/>
            <p:cNvCxnSpPr/>
            <p:nvPr/>
          </p:nvCxnSpPr>
          <p:spPr>
            <a:xfrm flipH="1" flipV="1">
              <a:off x="1784039" y="2925784"/>
              <a:ext cx="7414" cy="25358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V="1">
              <a:off x="1787927" y="2892035"/>
              <a:ext cx="1059435" cy="1469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>
              <a:off x="1787927" y="5499288"/>
              <a:ext cx="62226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681743" y="3767311"/>
              <a:ext cx="11507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sz="1200" dirty="0"/>
                <a:t>h</a:t>
              </a:r>
              <a:r>
                <a:rPr lang="de-AT" baseline="-25000" dirty="0"/>
                <a:t>1</a:t>
              </a:r>
              <a:r>
                <a:rPr lang="de-AT" dirty="0"/>
                <a:t> = </a:t>
              </a:r>
              <a:r>
                <a:rPr lang="de-AT" sz="1200" dirty="0" err="1"/>
                <a:t>full</a:t>
              </a:r>
              <a:r>
                <a:rPr lang="de-AT" sz="1200" dirty="0"/>
                <a:t> </a:t>
              </a:r>
              <a:r>
                <a:rPr lang="de-AT" sz="1200" dirty="0" err="1"/>
                <a:t>building</a:t>
              </a:r>
              <a:r>
                <a:rPr lang="de-AT" sz="1200" dirty="0"/>
                <a:t> </a:t>
              </a:r>
              <a:r>
                <a:rPr lang="de-AT" sz="1200" dirty="0" err="1"/>
                <a:t>height</a:t>
              </a:r>
              <a:endParaRPr lang="en-US" sz="1200" dirty="0"/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2321046" y="5735312"/>
              <a:ext cx="1052633" cy="30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2312972" y="5499288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V="1">
              <a:off x="3381752" y="5499288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2147565" y="5870594"/>
              <a:ext cx="175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dirty="0"/>
                <a:t>w = </a:t>
              </a:r>
              <a:r>
                <a:rPr lang="de-AT" sz="1200" dirty="0"/>
                <a:t>Building </a:t>
              </a:r>
              <a:r>
                <a:rPr lang="de-AT" sz="1200" dirty="0" err="1"/>
                <a:t>width</a:t>
              </a:r>
              <a:endParaRPr lang="en-US" sz="1200" dirty="0"/>
            </a:p>
          </p:txBody>
        </p:sp>
        <p:cxnSp>
          <p:nvCxnSpPr>
            <p:cNvPr id="9" name="Gerader Verbinder 8"/>
            <p:cNvCxnSpPr/>
            <p:nvPr/>
          </p:nvCxnSpPr>
          <p:spPr>
            <a:xfrm>
              <a:off x="2078575" y="4859824"/>
              <a:ext cx="1629825" cy="0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/>
          </p:nvSpPr>
          <p:spPr>
            <a:xfrm>
              <a:off x="6838253" y="3764009"/>
              <a:ext cx="13620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sz="1200" dirty="0"/>
                <a:t>h</a:t>
              </a:r>
              <a:r>
                <a:rPr lang="de-AT" baseline="-25000" dirty="0"/>
                <a:t>2</a:t>
              </a:r>
              <a:r>
                <a:rPr lang="de-AT" dirty="0"/>
                <a:t> = </a:t>
              </a:r>
              <a:r>
                <a:rPr lang="de-AT" sz="1200" dirty="0" err="1"/>
                <a:t>modelled</a:t>
              </a:r>
              <a:r>
                <a:rPr lang="de-AT" sz="1200" dirty="0"/>
                <a:t> </a:t>
              </a:r>
              <a:r>
                <a:rPr lang="de-AT" sz="1200" dirty="0" err="1"/>
                <a:t>building</a:t>
              </a:r>
              <a:r>
                <a:rPr lang="de-AT" sz="1200" dirty="0"/>
                <a:t> </a:t>
              </a:r>
              <a:r>
                <a:rPr lang="de-AT" sz="1200" dirty="0" err="1"/>
                <a:t>height</a:t>
              </a:r>
              <a:endParaRPr lang="en-US" sz="1200" dirty="0"/>
            </a:p>
          </p:txBody>
        </p:sp>
        <p:cxnSp>
          <p:nvCxnSpPr>
            <p:cNvPr id="43" name="Gerader Verbinder 42"/>
            <p:cNvCxnSpPr/>
            <p:nvPr/>
          </p:nvCxnSpPr>
          <p:spPr>
            <a:xfrm flipV="1">
              <a:off x="5098740" y="4859823"/>
              <a:ext cx="1477320" cy="2461"/>
            </a:xfrm>
            <a:prstGeom prst="line">
              <a:avLst/>
            </a:prstGeom>
            <a:ln w="38100">
              <a:prstDash val="lg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Gleichschenkliges Dreieck 44"/>
            <p:cNvSpPr/>
            <p:nvPr/>
          </p:nvSpPr>
          <p:spPr>
            <a:xfrm>
              <a:off x="5302587" y="2906734"/>
              <a:ext cx="1068309" cy="789348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Gerade Verbindung mit Pfeil 45"/>
            <p:cNvCxnSpPr/>
            <p:nvPr/>
          </p:nvCxnSpPr>
          <p:spPr>
            <a:xfrm flipV="1">
              <a:off x="6719298" y="2906734"/>
              <a:ext cx="0" cy="1930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V="1">
              <a:off x="5308272" y="2892035"/>
              <a:ext cx="1073879" cy="517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Rechteck 50"/>
            <p:cNvSpPr/>
            <p:nvPr/>
          </p:nvSpPr>
          <p:spPr>
            <a:xfrm>
              <a:off x="5488563" y="3884537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5985748" y="3885378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5488562" y="4364873"/>
              <a:ext cx="208229" cy="2625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5985747" y="4364873"/>
              <a:ext cx="208230" cy="4807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mit Pfeil 55"/>
            <p:cNvCxnSpPr/>
            <p:nvPr/>
          </p:nvCxnSpPr>
          <p:spPr>
            <a:xfrm>
              <a:off x="5314622" y="5135707"/>
              <a:ext cx="1052633" cy="30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V="1">
              <a:off x="5310331" y="2892447"/>
              <a:ext cx="667" cy="196737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flipV="1">
              <a:off x="6367255" y="2897210"/>
              <a:ext cx="7288" cy="196261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5141141" y="5270989"/>
              <a:ext cx="175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de-AT" dirty="0"/>
                <a:t>w = </a:t>
              </a:r>
              <a:r>
                <a:rPr lang="de-AT" sz="1200" dirty="0"/>
                <a:t>Building </a:t>
              </a:r>
              <a:r>
                <a:rPr lang="de-AT" sz="1200" dirty="0" err="1"/>
                <a:t>width</a:t>
              </a:r>
              <a:endParaRPr lang="en-US" sz="1200" dirty="0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4608730" y="2292308"/>
              <a:ext cx="3476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b) </a:t>
              </a:r>
              <a:r>
                <a:rPr lang="de-AT" sz="1400" dirty="0" err="1"/>
                <a:t>Modelled</a:t>
              </a:r>
              <a:r>
                <a:rPr lang="de-AT" sz="1400" dirty="0"/>
                <a:t> </a:t>
              </a:r>
              <a:r>
                <a:rPr lang="de-AT" sz="1400" dirty="0" err="1"/>
                <a:t>building</a:t>
              </a:r>
              <a:r>
                <a:rPr lang="de-AT" sz="1400" dirty="0"/>
                <a:t> </a:t>
              </a:r>
              <a:r>
                <a:rPr lang="de-AT" sz="1400" dirty="0" err="1"/>
                <a:t>volume</a:t>
              </a:r>
              <a:r>
                <a:rPr lang="de-AT" sz="1400" dirty="0"/>
                <a:t>, </a:t>
              </a:r>
            </a:p>
            <a:p>
              <a:r>
                <a:rPr lang="de-AT" sz="1400" dirty="0" err="1"/>
                <a:t>with</a:t>
              </a:r>
              <a:r>
                <a:rPr lang="de-AT" sz="1400" dirty="0"/>
                <a:t> </a:t>
              </a:r>
              <a:r>
                <a:rPr lang="de-AT" sz="1400" dirty="0" err="1"/>
                <a:t>simplified</a:t>
              </a:r>
              <a:r>
                <a:rPr lang="de-AT" sz="1400" dirty="0"/>
                <a:t> </a:t>
              </a:r>
              <a:r>
                <a:rPr lang="de-AT" sz="1400" dirty="0" err="1"/>
                <a:t>roof</a:t>
              </a:r>
              <a:r>
                <a:rPr lang="de-AT" sz="1400" dirty="0"/>
                <a:t> </a:t>
              </a:r>
              <a:r>
                <a:rPr lang="de-AT" sz="1400" dirty="0" err="1"/>
                <a:t>and</a:t>
              </a:r>
              <a:r>
                <a:rPr lang="de-AT" sz="1400" dirty="0"/>
                <a:t> </a:t>
              </a:r>
              <a:r>
                <a:rPr lang="de-AT" sz="1400" dirty="0" err="1"/>
                <a:t>above-ground</a:t>
              </a:r>
              <a:r>
                <a:rPr lang="de-AT" sz="1400" dirty="0"/>
                <a:t> </a:t>
              </a:r>
              <a:r>
                <a:rPr lang="de-AT" sz="1400" dirty="0" err="1"/>
                <a:t>only</a:t>
              </a:r>
              <a:endParaRPr lang="en-US" sz="1400" dirty="0"/>
            </a:p>
          </p:txBody>
        </p:sp>
        <p:cxnSp>
          <p:nvCxnSpPr>
            <p:cNvPr id="67" name="Gerader Verbinder 66"/>
            <p:cNvCxnSpPr/>
            <p:nvPr/>
          </p:nvCxnSpPr>
          <p:spPr>
            <a:xfrm flipV="1">
              <a:off x="5310997" y="4894058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 flipV="1">
              <a:off x="6366911" y="4864383"/>
              <a:ext cx="0" cy="2501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Nach unten gekrümmter Pfeil 37"/>
            <p:cNvSpPr/>
            <p:nvPr/>
          </p:nvSpPr>
          <p:spPr>
            <a:xfrm>
              <a:off x="2665396" y="1091536"/>
              <a:ext cx="3518397" cy="845820"/>
            </a:xfrm>
            <a:prstGeom prst="curvedDownArrow">
              <a:avLst>
                <a:gd name="adj1" fmla="val 16132"/>
                <a:gd name="adj2" fmla="val 29113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 dirty="0">
                <a:solidFill>
                  <a:schemeClr val="tx1"/>
                </a:solidFill>
              </a:endParaRPr>
            </a:p>
            <a:p>
              <a:pPr algn="ctr"/>
              <a:endParaRPr lang="de-AT" sz="1400" dirty="0">
                <a:solidFill>
                  <a:schemeClr val="tx1"/>
                </a:solidFill>
              </a:endParaRPr>
            </a:p>
            <a:p>
              <a:pPr algn="ctr"/>
              <a:r>
                <a:rPr lang="de-AT" sz="1400" dirty="0">
                  <a:solidFill>
                    <a:schemeClr val="tx1"/>
                  </a:solidFill>
                </a:rPr>
                <a:t>Material </a:t>
              </a:r>
              <a:r>
                <a:rPr lang="de-AT" sz="1400" dirty="0" err="1">
                  <a:solidFill>
                    <a:schemeClr val="tx1"/>
                  </a:solidFill>
                </a:rPr>
                <a:t>intensities</a:t>
              </a:r>
              <a:r>
                <a:rPr lang="de-AT" sz="1400" dirty="0">
                  <a:solidFill>
                    <a:schemeClr val="tx1"/>
                  </a:solidFill>
                </a:rPr>
                <a:t> (</a:t>
              </a:r>
              <a:r>
                <a:rPr lang="de-AT" sz="1400" dirty="0" err="1">
                  <a:solidFill>
                    <a:schemeClr val="tx1"/>
                  </a:solidFill>
                </a:rPr>
                <a:t>tons</a:t>
              </a:r>
              <a:r>
                <a:rPr lang="de-AT" sz="1400" dirty="0">
                  <a:solidFill>
                    <a:schemeClr val="tx1"/>
                  </a:solidFill>
                </a:rPr>
                <a:t>/</a:t>
              </a:r>
              <a:r>
                <a:rPr lang="de-AT" sz="1400" dirty="0" err="1">
                  <a:solidFill>
                    <a:schemeClr val="tx1"/>
                  </a:solidFill>
                </a:rPr>
                <a:t>volume</a:t>
              </a:r>
              <a:r>
                <a:rPr lang="de-AT" sz="1400" dirty="0">
                  <a:solidFill>
                    <a:schemeClr val="tx1"/>
                  </a:solidFill>
                </a:rPr>
                <a:t>) </a:t>
              </a:r>
            </a:p>
            <a:p>
              <a:pPr algn="ctr"/>
              <a:r>
                <a:rPr lang="de-AT" sz="1400" dirty="0" err="1">
                  <a:solidFill>
                    <a:schemeClr val="tx1"/>
                  </a:solidFill>
                </a:rPr>
                <a:t>estimated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from</a:t>
              </a:r>
              <a:r>
                <a:rPr lang="de-AT" sz="1400" dirty="0">
                  <a:solidFill>
                    <a:schemeClr val="tx1"/>
                  </a:solidFill>
                </a:rPr>
                <a:t> a) </a:t>
              </a:r>
            </a:p>
            <a:p>
              <a:pPr algn="ctr"/>
              <a:r>
                <a:rPr lang="de-AT" sz="1400" dirty="0" err="1">
                  <a:solidFill>
                    <a:schemeClr val="tx1"/>
                  </a:solidFill>
                </a:rPr>
                <a:t>and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then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re-calculated</a:t>
              </a:r>
              <a:r>
                <a:rPr lang="de-AT" sz="1400" dirty="0">
                  <a:solidFill>
                    <a:schemeClr val="tx1"/>
                  </a:solidFill>
                </a:rPr>
                <a:t> </a:t>
              </a:r>
              <a:r>
                <a:rPr lang="de-AT" sz="1400" dirty="0" err="1">
                  <a:solidFill>
                    <a:schemeClr val="tx1"/>
                  </a:solidFill>
                </a:rPr>
                <a:t>for</a:t>
              </a:r>
              <a:r>
                <a:rPr lang="de-AT" sz="1400" dirty="0">
                  <a:solidFill>
                    <a:schemeClr val="tx1"/>
                  </a:solidFill>
                </a:rPr>
                <a:t> 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7D59449-6E46-4817-B4E1-7230A32BEE85}"/>
              </a:ext>
            </a:extLst>
          </p:cNvPr>
          <p:cNvSpPr txBox="1"/>
          <p:nvPr/>
        </p:nvSpPr>
        <p:spPr>
          <a:xfrm>
            <a:off x="7262573" y="168856"/>
            <a:ext cx="4929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FF0000"/>
                </a:solidFill>
              </a:rPr>
              <a:t>As </a:t>
            </a:r>
            <a:r>
              <a:rPr lang="de-DE" sz="4800" b="1" dirty="0" err="1">
                <a:solidFill>
                  <a:srgbClr val="FF0000"/>
                </a:solidFill>
              </a:rPr>
              <a:t>used</a:t>
            </a:r>
            <a:r>
              <a:rPr lang="de-DE" sz="4800" b="1" dirty="0">
                <a:solidFill>
                  <a:srgbClr val="FF0000"/>
                </a:solidFill>
              </a:rPr>
              <a:t> in </a:t>
            </a:r>
          </a:p>
          <a:p>
            <a:r>
              <a:rPr lang="de-DE" sz="4800" b="1" dirty="0">
                <a:solidFill>
                  <a:srgbClr val="FF0000"/>
                </a:solidFill>
              </a:rPr>
              <a:t>Haberl et al. 2021</a:t>
            </a:r>
          </a:p>
        </p:txBody>
      </p:sp>
    </p:spTree>
    <p:extLst>
      <p:ext uri="{BB962C8B-B14F-4D97-AF65-F5344CB8AC3E}">
        <p14:creationId xmlns:p14="http://schemas.microsoft.com/office/powerpoint/2010/main" val="17329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46031" y="1062951"/>
            <a:ext cx="6268411" cy="470130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49441" y="1062950"/>
            <a:ext cx="6268410" cy="47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5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Defining buildings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Wiedenhofer</dc:creator>
  <cp:lastModifiedBy>Dominik Wiedenhofer</cp:lastModifiedBy>
  <cp:revision>40</cp:revision>
  <dcterms:created xsi:type="dcterms:W3CDTF">2020-03-03T13:07:58Z</dcterms:created>
  <dcterms:modified xsi:type="dcterms:W3CDTF">2022-07-27T16:15:37Z</dcterms:modified>
</cp:coreProperties>
</file>