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3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95B96-AE0D-41A0-8EE5-DE73CF8B6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641503-2772-49D7-9C44-D289FEBA6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25E53D-BB96-46FD-9FE3-31CEBD567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7BB4-2F18-4F9F-815F-C6D8E1E160E5}" type="datetimeFigureOut">
              <a:rPr lang="es-ES" smtClean="0"/>
              <a:t>02/12/2020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0158CD-B2A7-4B13-A38A-2D19B74E7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32AE6A-0FF6-4B9D-B2EE-D0B7E87F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06A72-A992-46D8-84F6-5B865290B7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600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C283C-7D9A-4FD6-BCA7-19BD49F40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D8A7BC-9D24-4934-AD36-E83E8C031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7A2EA8-8B59-43C3-A67B-DDC5B12D3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7BB4-2F18-4F9F-815F-C6D8E1E160E5}" type="datetimeFigureOut">
              <a:rPr lang="es-ES" smtClean="0"/>
              <a:t>02/12/2020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E44F14-5CD8-44D5-BB87-E61C0C0C0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1D1F48-1FE3-494A-8CAF-C23008C4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06A72-A992-46D8-84F6-5B865290B7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938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679197-AA58-45FF-B28E-DEDFCE38C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75833B-1F34-4A94-A82D-65A4D6A36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D17F9F-CD11-4E67-95FA-698165FF5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7BB4-2F18-4F9F-815F-C6D8E1E160E5}" type="datetimeFigureOut">
              <a:rPr lang="es-ES" smtClean="0"/>
              <a:t>02/12/2020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730373-9044-41AD-AD6F-69678D8BF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16CDE1-3E11-4F7C-A803-FEE41D6C6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06A72-A992-46D8-84F6-5B865290B7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567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0C8E1-3D3D-4C13-B86E-1EE516441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7AC896-E42E-45D2-B2E6-F381BA33F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873383-D199-4269-AE0E-8BEBD0365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7BB4-2F18-4F9F-815F-C6D8E1E160E5}" type="datetimeFigureOut">
              <a:rPr lang="es-ES" smtClean="0"/>
              <a:t>02/12/2020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EA92A4-A1FD-4A23-81F4-9DBAC029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DBE18D-9E04-43ED-A360-B5C3F5457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06A72-A992-46D8-84F6-5B865290B7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8864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DF800E-D237-4152-84C3-74D195288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D95D9B-2413-4A52-BF0D-2B08C38DB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B39B15-0E6D-42B7-AD26-5ED2E2900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7BB4-2F18-4F9F-815F-C6D8E1E160E5}" type="datetimeFigureOut">
              <a:rPr lang="es-ES" smtClean="0"/>
              <a:t>02/12/2020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2BC0A9-D2E5-4A35-8645-EF58D2D7B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F80FE0-E876-451E-B4DB-B75961C28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06A72-A992-46D8-84F6-5B865290B7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129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8F55CB-8FAB-4FE8-8A46-99B4D33EA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308E34-54FE-4433-9325-1D2362C71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5BD435-DEB5-466B-985E-9104A86ED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037A93-301A-4DE7-B0F8-838C02C48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7BB4-2F18-4F9F-815F-C6D8E1E160E5}" type="datetimeFigureOut">
              <a:rPr lang="es-ES" smtClean="0"/>
              <a:t>02/12/2020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463F0F-DAC1-42AA-A5CB-7EE990C6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A5FAA3-293C-4A86-A637-D490D471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06A72-A992-46D8-84F6-5B865290B7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403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39C87-EFBD-4E0C-B497-B192CFB6D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2CF575-7886-4625-8AB1-8E73DFE26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80E86C-1E00-48AA-9483-FCDA2093A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CEFC28D-9D7C-4ACC-9C5E-9750CB27E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9D77158-4460-478B-9DEF-37537FA08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3E0E6FB-A7CE-464B-A1DB-145649795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7BB4-2F18-4F9F-815F-C6D8E1E160E5}" type="datetimeFigureOut">
              <a:rPr lang="es-ES" smtClean="0"/>
              <a:t>02/12/2020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C5F9DE2-0E88-478C-A3FB-7C2D1EF04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60CFB16-DBF1-4DB5-B919-DC8C7F7AE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06A72-A992-46D8-84F6-5B865290B7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1237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83576-033D-487F-903C-CF3C2C779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F7AC4A8-F881-4D82-8BC5-89FD60C15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7BB4-2F18-4F9F-815F-C6D8E1E160E5}" type="datetimeFigureOut">
              <a:rPr lang="es-ES" smtClean="0"/>
              <a:t>02/12/2020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F575122-63A2-4661-98E7-0709679A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4121B0-49D9-4336-A9EC-89BEFF42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06A72-A992-46D8-84F6-5B865290B7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714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0C856E3-F451-4C63-996B-4F1F88AF5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7BB4-2F18-4F9F-815F-C6D8E1E160E5}" type="datetimeFigureOut">
              <a:rPr lang="es-ES" smtClean="0"/>
              <a:t>02/12/2020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63619B3-F3ED-4584-8410-B96281ABD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993FA39-3F73-439C-9224-4A88BD58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06A72-A992-46D8-84F6-5B865290B7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717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7A3C9-B61B-43BF-A441-559949E57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37E517-94AE-4F21-8D75-8CEBB29C3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0DCE80-84E9-48D5-9F4D-AD841F842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E6E306-324B-4400-8439-F2A548595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7BB4-2F18-4F9F-815F-C6D8E1E160E5}" type="datetimeFigureOut">
              <a:rPr lang="es-ES" smtClean="0"/>
              <a:t>02/12/2020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A3FC50-3720-476D-B55B-B27302B42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999D44-BA72-49EE-A6E4-F7EEAEF4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06A72-A992-46D8-84F6-5B865290B7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9465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9D7D2-FF16-4848-976D-A25DB2458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E7088AB-F1F1-4EBE-AB72-B4794ABAE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950D93-BEE1-4E57-BFB7-FB4B07E18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841580-3D92-4CF7-B71C-D0DE2332B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7BB4-2F18-4F9F-815F-C6D8E1E160E5}" type="datetimeFigureOut">
              <a:rPr lang="es-ES" smtClean="0"/>
              <a:t>02/12/2020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E0F26E-BEC3-4C70-A5AB-FC09E913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D761C2-0B63-408A-89BF-F5BA62B4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06A72-A992-46D8-84F6-5B865290B7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852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2AC2B8F-D802-4AF8-9600-B7889331B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F7AFF9-5E52-4452-A47F-F9CCC0EDD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EB6614-0B15-4628-AC7C-2A0B6EDEB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87BB4-2F18-4F9F-815F-C6D8E1E160E5}" type="datetimeFigureOut">
              <a:rPr lang="es-ES" smtClean="0"/>
              <a:t>02/12/2020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8DE79D-AC4F-484F-9A26-5E7BDDBF3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3B57D1-ECB9-49C2-90AD-FFF9CEEE8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06A72-A992-46D8-84F6-5B865290B7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1465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C829F508-64EC-48B9-97B3-1E900805A34F}"/>
              </a:ext>
            </a:extLst>
          </p:cNvPr>
          <p:cNvSpPr txBox="1"/>
          <p:nvPr/>
        </p:nvSpPr>
        <p:spPr>
          <a:xfrm>
            <a:off x="417251" y="558333"/>
            <a:ext cx="112213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Puedes mirarlas, porfa:</a:t>
            </a:r>
          </a:p>
          <a:p>
            <a:endParaRPr lang="es-ES" sz="14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s-ES" sz="14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1. Total de ‘false-positives’ (indicador 8) ha incrementado desde total 0.08% a 8.12% en 2019. Todo esta calculado bien allí? En PWID es 26.09%.</a:t>
            </a:r>
          </a:p>
          <a:p>
            <a:pPr marL="342900" indent="-342900">
              <a:buAutoNum type="arabicPeriod"/>
            </a:pPr>
            <a:endParaRPr lang="es-ES" sz="14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s-ES" sz="14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2. En el xls de transgender por centro - puedo decir que todos centros que tienen 0, no han recogido datos sobre transgender? Son 12/49.</a:t>
            </a:r>
          </a:p>
          <a:p>
            <a:endParaRPr lang="es-ES" sz="14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s-ES" sz="14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3. Puedes incluir CBVCT 8 y CBVCT 9 en la tabla de Annexo 2?</a:t>
            </a:r>
          </a:p>
          <a:p>
            <a:endParaRPr lang="es-ES" sz="14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s-ES" sz="14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4. No puedo encontrar tabla de n false-positivos por centro. </a:t>
            </a:r>
            <a:endParaRPr lang="es-ES" sz="14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097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C829F508-64EC-48B9-97B3-1E900805A34F}"/>
              </a:ext>
            </a:extLst>
          </p:cNvPr>
          <p:cNvSpPr txBox="1"/>
          <p:nvPr/>
        </p:nvSpPr>
        <p:spPr>
          <a:xfrm>
            <a:off x="0" y="0"/>
            <a:ext cx="12192000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es-ES" sz="1400" b="1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s-ES" sz="1400" b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1. Total de ‘false-positives’ (indicador 8) ha incrementado desde total 0.08% a 8.12% en 2019. Todo esta calculado bien allí?</a:t>
            </a:r>
            <a:r>
              <a:rPr lang="es-ES" sz="1400" b="1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En PWID es 26.09%.</a:t>
            </a:r>
          </a:p>
          <a:p>
            <a:pPr marL="342900" indent="-342900">
              <a:buAutoNum type="arabicPeriod"/>
            </a:pPr>
            <a:endParaRPr lang="es-ES" sz="1400" b="1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DFE2C86-0A46-4BE0-A5D5-EC4E16EA7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61" y="1846555"/>
            <a:ext cx="5204899" cy="488983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04195CF-FF03-4428-B9A1-39425767C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167" y="796777"/>
            <a:ext cx="7957035" cy="775964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39D30B7-3443-4964-A600-4035E14AE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5795" y="1572741"/>
            <a:ext cx="6196205" cy="69009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9473A70-CF75-4C5D-9818-08E0C8E1EE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0607" y="2185478"/>
            <a:ext cx="5466642" cy="455091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6352193-4896-4891-8CDF-2C995DE325FC}"/>
              </a:ext>
            </a:extLst>
          </p:cNvPr>
          <p:cNvSpPr txBox="1"/>
          <p:nvPr/>
        </p:nvSpPr>
        <p:spPr>
          <a:xfrm>
            <a:off x="159798" y="796777"/>
            <a:ext cx="3702305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/>
              <a:t>Canvia el denominador</a:t>
            </a:r>
          </a:p>
          <a:p>
            <a:r>
              <a:rPr lang="es-ES"/>
              <a:t>Si tomamos testados:</a:t>
            </a:r>
          </a:p>
          <a:p>
            <a:r>
              <a:rPr lang="es-ES"/>
              <a:t>0.088 = 114 /129366*100 ~ 0.080</a:t>
            </a:r>
          </a:p>
        </p:txBody>
      </p:sp>
    </p:spTree>
    <p:extLst>
      <p:ext uri="{BB962C8B-B14F-4D97-AF65-F5344CB8AC3E}">
        <p14:creationId xmlns:p14="http://schemas.microsoft.com/office/powerpoint/2010/main" val="981492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C829F508-64EC-48B9-97B3-1E900805A34F}"/>
              </a:ext>
            </a:extLst>
          </p:cNvPr>
          <p:cNvSpPr txBox="1"/>
          <p:nvPr/>
        </p:nvSpPr>
        <p:spPr>
          <a:xfrm>
            <a:off x="0" y="0"/>
            <a:ext cx="12192000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es-ES" sz="1400" b="1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s-ES" sz="1400" b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1. </a:t>
            </a:r>
            <a:r>
              <a:rPr lang="es-ES" sz="1400" b="1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Total de ‘false-positives’ (indicador 8) ha incrementado desde total 0.08% a 8.12% en 2019. Todo esta calculado bien allí? </a:t>
            </a:r>
            <a:r>
              <a:rPr lang="es-ES" sz="1400" b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En PWID es 26.09%.</a:t>
            </a:r>
          </a:p>
          <a:p>
            <a:pPr marL="342900" indent="-342900">
              <a:buAutoNum type="arabicPeriod"/>
            </a:pPr>
            <a:endParaRPr lang="es-ES" sz="1400" b="1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9473A70-CF75-4C5D-9818-08E0C8E1E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72" y="1412991"/>
            <a:ext cx="5526160" cy="460045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CE3E9E6-4385-4473-8D2D-7DC80847B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263" y="1412991"/>
            <a:ext cx="5500063" cy="463238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2F47611-2F53-411A-ADE1-B49880774A36}"/>
              </a:ext>
            </a:extLst>
          </p:cNvPr>
          <p:cNvSpPr txBox="1"/>
          <p:nvPr/>
        </p:nvSpPr>
        <p:spPr>
          <a:xfrm>
            <a:off x="208575" y="887049"/>
            <a:ext cx="96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CBVCT 8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0099CDE-91F7-414E-9E30-52C412029E3F}"/>
              </a:ext>
            </a:extLst>
          </p:cNvPr>
          <p:cNvSpPr txBox="1"/>
          <p:nvPr/>
        </p:nvSpPr>
        <p:spPr>
          <a:xfrm>
            <a:off x="6298766" y="859367"/>
            <a:ext cx="96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CBVCT 5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D88BC03-B655-44FC-9BBE-305CAD5F9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235" y="801146"/>
            <a:ext cx="3438525" cy="48577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483402D-5CA7-4B28-A39D-A3A875E824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1240" y="757180"/>
            <a:ext cx="3552825" cy="59055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C5EE133F-90F8-4F17-AC86-47CCFE45C2D7}"/>
              </a:ext>
            </a:extLst>
          </p:cNvPr>
          <p:cNvSpPr txBox="1"/>
          <p:nvPr/>
        </p:nvSpPr>
        <p:spPr>
          <a:xfrm>
            <a:off x="1376405" y="1117881"/>
            <a:ext cx="302728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200"/>
              <a:t>Number of clients with reactive screening test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33A8949-657E-44E1-8AA1-16D56126758B}"/>
              </a:ext>
            </a:extLst>
          </p:cNvPr>
          <p:cNvSpPr/>
          <p:nvPr/>
        </p:nvSpPr>
        <p:spPr>
          <a:xfrm>
            <a:off x="6454066" y="3814620"/>
            <a:ext cx="5737934" cy="215067"/>
          </a:xfrm>
          <a:prstGeom prst="rect">
            <a:avLst/>
          </a:prstGeom>
          <a:solidFill>
            <a:schemeClr val="accent4">
              <a:alpha val="18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3A308B5-3157-47E1-8B70-394B4BF7ED8C}"/>
              </a:ext>
            </a:extLst>
          </p:cNvPr>
          <p:cNvSpPr/>
          <p:nvPr/>
        </p:nvSpPr>
        <p:spPr>
          <a:xfrm>
            <a:off x="154585" y="3987772"/>
            <a:ext cx="5737934" cy="205269"/>
          </a:xfrm>
          <a:prstGeom prst="rect">
            <a:avLst/>
          </a:prstGeom>
          <a:solidFill>
            <a:schemeClr val="accent4">
              <a:alpha val="18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04FA8D1-30A9-4CD1-8EBB-2B885E0BEFCF}"/>
              </a:ext>
            </a:extLst>
          </p:cNvPr>
          <p:cNvCxnSpPr>
            <a:cxnSpLocks/>
          </p:cNvCxnSpPr>
          <p:nvPr/>
        </p:nvCxnSpPr>
        <p:spPr>
          <a:xfrm flipH="1">
            <a:off x="5837643" y="3913591"/>
            <a:ext cx="710449" cy="215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3" name="Imagen 22">
            <a:extLst>
              <a:ext uri="{FF2B5EF4-FFF2-40B4-BE49-F238E27FC236}">
                <a16:creationId xmlns:a16="http://schemas.microsoft.com/office/drawing/2014/main" id="{993ECA53-6F03-434E-81D2-D88017407B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575" y="6119559"/>
            <a:ext cx="6998807" cy="6807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A63AB86D-7BDF-44C0-AFEE-388621D64333}"/>
              </a:ext>
            </a:extLst>
          </p:cNvPr>
          <p:cNvSpPr txBox="1"/>
          <p:nvPr/>
        </p:nvSpPr>
        <p:spPr>
          <a:xfrm>
            <a:off x="7462235" y="6307831"/>
            <a:ext cx="4507345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ES" sz="1400"/>
              <a:t>En 2019 hay como 3 veces más falsos positivos en PWID.  </a:t>
            </a:r>
          </a:p>
        </p:txBody>
      </p:sp>
    </p:spTree>
    <p:extLst>
      <p:ext uri="{BB962C8B-B14F-4D97-AF65-F5344CB8AC3E}">
        <p14:creationId xmlns:p14="http://schemas.microsoft.com/office/powerpoint/2010/main" val="2427808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C829F508-64EC-48B9-97B3-1E900805A34F}"/>
              </a:ext>
            </a:extLst>
          </p:cNvPr>
          <p:cNvSpPr txBox="1"/>
          <p:nvPr/>
        </p:nvSpPr>
        <p:spPr>
          <a:xfrm>
            <a:off x="0" y="0"/>
            <a:ext cx="12192000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es-ES" sz="1400" b="1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s-ES" sz="1400" b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1. </a:t>
            </a:r>
            <a:r>
              <a:rPr lang="es-ES" sz="1400" b="1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Total de ‘false-positives’ (indicador 8) ha incrementado desde total 0.08% a 8.12% en 2019. Todo esta calculado bien allí? </a:t>
            </a:r>
            <a:r>
              <a:rPr lang="es-ES" sz="1400" b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En PWID es 26.09%.</a:t>
            </a:r>
          </a:p>
          <a:p>
            <a:pPr marL="342900" indent="-342900">
              <a:buAutoNum type="arabicPeriod"/>
            </a:pPr>
            <a:endParaRPr lang="es-ES" sz="1400" b="1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993ECA53-6F03-434E-81D2-D88017407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4165"/>
            <a:ext cx="6998807" cy="68078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C758BAE3-04ED-4102-9168-1EA0C8F94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58" y="1887682"/>
            <a:ext cx="6481906" cy="297945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0BC7930-E6B4-4D35-B931-699157D3FABF}"/>
              </a:ext>
            </a:extLst>
          </p:cNvPr>
          <p:cNvSpPr txBox="1"/>
          <p:nvPr/>
        </p:nvSpPr>
        <p:spPr>
          <a:xfrm>
            <a:off x="138545" y="1518350"/>
            <a:ext cx="349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Numeradors CBVCT_8  para PWID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AEC0ABA-08A2-4369-8994-B6533D3B4A52}"/>
              </a:ext>
            </a:extLst>
          </p:cNvPr>
          <p:cNvSpPr/>
          <p:nvPr/>
        </p:nvSpPr>
        <p:spPr>
          <a:xfrm>
            <a:off x="214458" y="2807145"/>
            <a:ext cx="5438197" cy="194673"/>
          </a:xfrm>
          <a:prstGeom prst="rect">
            <a:avLst/>
          </a:prstGeom>
          <a:solidFill>
            <a:schemeClr val="accent4">
              <a:alpha val="18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8C426F5-0625-45AE-AA28-01189D01E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730" y="1376216"/>
            <a:ext cx="5978593" cy="5420591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BF32543D-F2BA-4C7E-9FC5-56CB2FB5BAD0}"/>
              </a:ext>
            </a:extLst>
          </p:cNvPr>
          <p:cNvSpPr txBox="1"/>
          <p:nvPr/>
        </p:nvSpPr>
        <p:spPr>
          <a:xfrm>
            <a:off x="8861182" y="1001383"/>
            <a:ext cx="73422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ES">
                <a:solidFill>
                  <a:srgbClr val="FF0000"/>
                </a:solidFill>
              </a:rPr>
              <a:t>AIDES</a:t>
            </a:r>
          </a:p>
        </p:txBody>
      </p:sp>
    </p:spTree>
    <p:extLst>
      <p:ext uri="{BB962C8B-B14F-4D97-AF65-F5344CB8AC3E}">
        <p14:creationId xmlns:p14="http://schemas.microsoft.com/office/powerpoint/2010/main" val="1829469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C829F508-64EC-48B9-97B3-1E900805A34F}"/>
              </a:ext>
            </a:extLst>
          </p:cNvPr>
          <p:cNvSpPr txBox="1"/>
          <p:nvPr/>
        </p:nvSpPr>
        <p:spPr>
          <a:xfrm>
            <a:off x="0" y="0"/>
            <a:ext cx="12192000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es-ES" sz="1400" b="1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s-ES" sz="1400" b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2. En el xls de transgender por centro - puedo decir que todos centros que tienen 0, no han recogido datos sobre transgender? Son 12/49.</a:t>
            </a:r>
          </a:p>
          <a:p>
            <a:pPr marL="342900" indent="-342900">
              <a:buAutoNum type="arabicPeriod"/>
            </a:pPr>
            <a:endParaRPr lang="es-ES" sz="1400" b="1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B0C879E-4F16-404E-8E9E-197C8354AFF9}"/>
              </a:ext>
            </a:extLst>
          </p:cNvPr>
          <p:cNvSpPr txBox="1"/>
          <p:nvPr/>
        </p:nvSpPr>
        <p:spPr>
          <a:xfrm>
            <a:off x="73889" y="863250"/>
            <a:ext cx="474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Primero, para datos agregados: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6E9B35B7-8CDD-4FD8-8363-3B9AE88B8E58}"/>
              </a:ext>
            </a:extLst>
          </p:cNvPr>
          <p:cNvGrpSpPr/>
          <p:nvPr/>
        </p:nvGrpSpPr>
        <p:grpSpPr>
          <a:xfrm>
            <a:off x="192528" y="1232582"/>
            <a:ext cx="5027453" cy="3054760"/>
            <a:chOff x="183276" y="1574967"/>
            <a:chExt cx="5027453" cy="305476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EBB7BBC8-61F1-4979-B7AA-AF5F1BF48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3276" y="2066059"/>
              <a:ext cx="5027453" cy="2563668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DAED975B-688F-41AD-864A-6B8E119BD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276" y="1574967"/>
              <a:ext cx="5027453" cy="491092"/>
            </a:xfrm>
            <a:prstGeom prst="rect">
              <a:avLst/>
            </a:prstGeom>
          </p:spPr>
        </p:pic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20929E2-4554-40F9-B3CE-19EF3542CACD}"/>
              </a:ext>
            </a:extLst>
          </p:cNvPr>
          <p:cNvGrpSpPr/>
          <p:nvPr/>
        </p:nvGrpSpPr>
        <p:grpSpPr>
          <a:xfrm>
            <a:off x="5626381" y="863250"/>
            <a:ext cx="6058443" cy="3320134"/>
            <a:chOff x="5219981" y="847123"/>
            <a:chExt cx="6058443" cy="3320134"/>
          </a:xfrm>
        </p:grpSpPr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B1A4E7EB-70AF-4BD9-A845-5BCC71352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8620" y="3140530"/>
              <a:ext cx="5939804" cy="1026727"/>
            </a:xfrm>
            <a:prstGeom prst="rect">
              <a:avLst/>
            </a:prstGeom>
          </p:spPr>
        </p:pic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11F4D5F1-29C7-4C79-9EA4-E3DB7A982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38620" y="2094223"/>
              <a:ext cx="5939804" cy="1023706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A68324E8-7EDD-49AC-A589-3E09B565E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38620" y="1047916"/>
              <a:ext cx="5939804" cy="1046307"/>
            </a:xfrm>
            <a:prstGeom prst="rect">
              <a:avLst/>
            </a:prstGeom>
          </p:spPr>
        </p:pic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4E91765C-D25E-4EB7-8C51-6F8F7AB611FA}"/>
                </a:ext>
              </a:extLst>
            </p:cNvPr>
            <p:cNvSpPr/>
            <p:nvPr/>
          </p:nvSpPr>
          <p:spPr>
            <a:xfrm>
              <a:off x="9217891" y="1031163"/>
              <a:ext cx="785091" cy="3136094"/>
            </a:xfrm>
            <a:prstGeom prst="rect">
              <a:avLst/>
            </a:prstGeom>
            <a:solidFill>
              <a:schemeClr val="accent4">
                <a:alpha val="18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6B8447E3-E1AD-411D-A40A-2AE413B120C8}"/>
                </a:ext>
              </a:extLst>
            </p:cNvPr>
            <p:cNvSpPr txBox="1"/>
            <p:nvPr/>
          </p:nvSpPr>
          <p:spPr>
            <a:xfrm>
              <a:off x="5219981" y="847123"/>
              <a:ext cx="8774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/>
                <a:t>63 Poland</a:t>
              </a:r>
            </a:p>
          </p:txBody>
        </p:sp>
      </p:grp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438F53F-CDAF-4B45-8AA7-6697F31AC107}"/>
              </a:ext>
            </a:extLst>
          </p:cNvPr>
          <p:cNvSpPr txBox="1"/>
          <p:nvPr/>
        </p:nvSpPr>
        <p:spPr>
          <a:xfrm>
            <a:off x="5874327" y="4544291"/>
            <a:ext cx="4387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Revision más exhaustiva sobre la videollamada</a:t>
            </a:r>
          </a:p>
        </p:txBody>
      </p:sp>
    </p:spTree>
    <p:extLst>
      <p:ext uri="{BB962C8B-B14F-4D97-AF65-F5344CB8AC3E}">
        <p14:creationId xmlns:p14="http://schemas.microsoft.com/office/powerpoint/2010/main" val="409189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433ED043-FE20-4B26-BDD2-3FF6F6825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13" y="3194732"/>
            <a:ext cx="2671041" cy="356138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829F508-64EC-48B9-97B3-1E900805A34F}"/>
              </a:ext>
            </a:extLst>
          </p:cNvPr>
          <p:cNvSpPr txBox="1"/>
          <p:nvPr/>
        </p:nvSpPr>
        <p:spPr>
          <a:xfrm>
            <a:off x="0" y="0"/>
            <a:ext cx="12192000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es-ES" sz="1400" b="1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s-ES" sz="1400" b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2. En el xls de transgender por centro - puedo decir que todos centros que tienen 0, no han recogido datos sobre transgender? Son 12/49.</a:t>
            </a:r>
          </a:p>
          <a:p>
            <a:pPr marL="342900" indent="-342900">
              <a:buAutoNum type="arabicPeriod"/>
            </a:pPr>
            <a:endParaRPr lang="es-ES" sz="1400" b="1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B0C879E-4F16-404E-8E9E-197C8354AFF9}"/>
              </a:ext>
            </a:extLst>
          </p:cNvPr>
          <p:cNvSpPr txBox="1"/>
          <p:nvPr/>
        </p:nvSpPr>
        <p:spPr>
          <a:xfrm>
            <a:off x="73889" y="863250"/>
            <a:ext cx="474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para datos desagregados: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15C263A-559E-44D6-AFBB-32BE68062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59" y="1232582"/>
            <a:ext cx="9420225" cy="1962150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EC1D6BA4-DEDA-4ACE-AA65-AA0ED7CA9DC3}"/>
              </a:ext>
            </a:extLst>
          </p:cNvPr>
          <p:cNvSpPr/>
          <p:nvPr/>
        </p:nvSpPr>
        <p:spPr>
          <a:xfrm>
            <a:off x="2586617" y="1726500"/>
            <a:ext cx="1366548" cy="222373"/>
          </a:xfrm>
          <a:prstGeom prst="rect">
            <a:avLst/>
          </a:prstGeom>
          <a:solidFill>
            <a:schemeClr val="accent4">
              <a:alpha val="18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35E61B8C-F50E-424E-BDEC-1442663C4BB1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1265382" y="1948873"/>
            <a:ext cx="2004509" cy="42579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4E2A574-615A-4B8D-939A-ACA31E461A0B}"/>
              </a:ext>
            </a:extLst>
          </p:cNvPr>
          <p:cNvSpPr txBox="1"/>
          <p:nvPr/>
        </p:nvSpPr>
        <p:spPr>
          <a:xfrm>
            <a:off x="3168291" y="3574473"/>
            <a:ext cx="5107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Quitando menores de 16</a:t>
            </a:r>
          </a:p>
          <a:p>
            <a:r>
              <a:rPr lang="es-ES"/>
              <a:t>Quitando tests duplicados</a:t>
            </a:r>
          </a:p>
          <a:p>
            <a:r>
              <a:rPr lang="es-ES"/>
              <a:t>Quitando los que no tienen un resultado HIV test</a:t>
            </a:r>
          </a:p>
          <a:p>
            <a:r>
              <a:rPr lang="es-ES"/>
              <a:t>Quitando los previamente no diagnosticados. 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7738C343-0BBB-4131-ACBD-51F5C81187E0}"/>
              </a:ext>
            </a:extLst>
          </p:cNvPr>
          <p:cNvSpPr/>
          <p:nvPr/>
        </p:nvSpPr>
        <p:spPr>
          <a:xfrm>
            <a:off x="670071" y="6147918"/>
            <a:ext cx="1546656" cy="608202"/>
          </a:xfrm>
          <a:prstGeom prst="rect">
            <a:avLst/>
          </a:prstGeom>
          <a:solidFill>
            <a:schemeClr val="accent4">
              <a:alpha val="18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D7E30F3-974A-4B90-B3C6-11EA075DA18A}"/>
              </a:ext>
            </a:extLst>
          </p:cNvPr>
          <p:cNvSpPr txBox="1"/>
          <p:nvPr/>
        </p:nvSpPr>
        <p:spPr>
          <a:xfrm>
            <a:off x="-18472" y="4864999"/>
            <a:ext cx="144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>
                <a:solidFill>
                  <a:srgbClr val="FF0000"/>
                </a:solidFill>
              </a:rPr>
              <a:t>Vih_tested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FE6BF6B-2E80-46B6-B124-7D253950D59E}"/>
              </a:ext>
            </a:extLst>
          </p:cNvPr>
          <p:cNvSpPr txBox="1"/>
          <p:nvPr/>
        </p:nvSpPr>
        <p:spPr>
          <a:xfrm>
            <a:off x="2086817" y="6296812"/>
            <a:ext cx="192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>
                <a:solidFill>
                  <a:srgbClr val="FF0000"/>
                </a:solidFill>
              </a:rPr>
              <a:t>Vih_tested_final</a:t>
            </a:r>
          </a:p>
        </p:txBody>
      </p:sp>
    </p:spTree>
    <p:extLst>
      <p:ext uri="{BB962C8B-B14F-4D97-AF65-F5344CB8AC3E}">
        <p14:creationId xmlns:p14="http://schemas.microsoft.com/office/powerpoint/2010/main" val="1577604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C829F508-64EC-48B9-97B3-1E900805A34F}"/>
              </a:ext>
            </a:extLst>
          </p:cNvPr>
          <p:cNvSpPr txBox="1"/>
          <p:nvPr/>
        </p:nvSpPr>
        <p:spPr>
          <a:xfrm>
            <a:off x="0" y="0"/>
            <a:ext cx="12192000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es-ES" sz="1400" b="1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s-ES" sz="1400" b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2. En el xls de transgender por centro - puedo decir que todos centros que tienen 0, no han recogido datos sobre transgender? Son 12/49.</a:t>
            </a:r>
          </a:p>
          <a:p>
            <a:pPr marL="342900" indent="-342900">
              <a:buAutoNum type="arabicPeriod"/>
            </a:pPr>
            <a:endParaRPr lang="es-ES" sz="1400" b="1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CCAFD8D-400A-46D8-8041-34B7FB8A5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44" y="842401"/>
            <a:ext cx="5449963" cy="5932471"/>
          </a:xfrm>
          <a:prstGeom prst="rect">
            <a:avLst/>
          </a:prstGeom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E2A51C6C-5DB2-4223-AF85-530C7FB366DB}"/>
              </a:ext>
            </a:extLst>
          </p:cNvPr>
          <p:cNvGrpSpPr/>
          <p:nvPr/>
        </p:nvGrpSpPr>
        <p:grpSpPr>
          <a:xfrm>
            <a:off x="6317673" y="3429000"/>
            <a:ext cx="5449963" cy="3330679"/>
            <a:chOff x="6096000" y="1490703"/>
            <a:chExt cx="5449963" cy="3330679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7F3BAFD6-0DC3-436F-A17C-ADB7DD53F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1490703"/>
              <a:ext cx="5449963" cy="1089993"/>
            </a:xfrm>
            <a:prstGeom prst="rect">
              <a:avLst/>
            </a:prstGeom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BD948664-EF1F-4106-A1AD-092206EBA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2580696"/>
              <a:ext cx="5443920" cy="2240686"/>
            </a:xfrm>
            <a:prstGeom prst="rect">
              <a:avLst/>
            </a:prstGeom>
          </p:spPr>
        </p:pic>
      </p:grp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A6DB3FAF-271F-4304-9F2F-711651AB266D}"/>
              </a:ext>
            </a:extLst>
          </p:cNvPr>
          <p:cNvCxnSpPr/>
          <p:nvPr/>
        </p:nvCxnSpPr>
        <p:spPr>
          <a:xfrm>
            <a:off x="4137891" y="1200727"/>
            <a:ext cx="2438400" cy="240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6C9EEEC-BD7F-46DF-AEBA-5D5EF7D820C7}"/>
              </a:ext>
            </a:extLst>
          </p:cNvPr>
          <p:cNvSpPr txBox="1"/>
          <p:nvPr/>
        </p:nvSpPr>
        <p:spPr>
          <a:xfrm>
            <a:off x="6576291" y="1239124"/>
            <a:ext cx="144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Vih_tested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F451309-10AF-4336-A6AA-60704DBEA659}"/>
              </a:ext>
            </a:extLst>
          </p:cNvPr>
          <p:cNvSpPr txBox="1"/>
          <p:nvPr/>
        </p:nvSpPr>
        <p:spPr>
          <a:xfrm>
            <a:off x="6243780" y="1726001"/>
            <a:ext cx="192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Vih_tested_final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5370021-8A5B-470D-B9A0-ECBA3B135094}"/>
              </a:ext>
            </a:extLst>
          </p:cNvPr>
          <p:cNvCxnSpPr>
            <a:cxnSpLocks/>
          </p:cNvCxnSpPr>
          <p:nvPr/>
        </p:nvCxnSpPr>
        <p:spPr>
          <a:xfrm>
            <a:off x="3491853" y="1372508"/>
            <a:ext cx="3195274" cy="336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1D0107EA-C202-4902-87FD-2599D761EEC2}"/>
              </a:ext>
            </a:extLst>
          </p:cNvPr>
          <p:cNvSpPr/>
          <p:nvPr/>
        </p:nvSpPr>
        <p:spPr>
          <a:xfrm>
            <a:off x="2859089" y="2324726"/>
            <a:ext cx="1167966" cy="215273"/>
          </a:xfrm>
          <a:prstGeom prst="rect">
            <a:avLst/>
          </a:prstGeom>
          <a:solidFill>
            <a:schemeClr val="accent4">
              <a:alpha val="18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570BB179-5B14-469E-9C89-250C78C1BB21}"/>
              </a:ext>
            </a:extLst>
          </p:cNvPr>
          <p:cNvSpPr/>
          <p:nvPr/>
        </p:nvSpPr>
        <p:spPr>
          <a:xfrm>
            <a:off x="2859089" y="3433617"/>
            <a:ext cx="1167966" cy="215273"/>
          </a:xfrm>
          <a:prstGeom prst="rect">
            <a:avLst/>
          </a:prstGeom>
          <a:solidFill>
            <a:schemeClr val="accent4">
              <a:alpha val="18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49D8D0A-3150-4028-8298-81EFDC3F466B}"/>
              </a:ext>
            </a:extLst>
          </p:cNvPr>
          <p:cNvSpPr/>
          <p:nvPr/>
        </p:nvSpPr>
        <p:spPr>
          <a:xfrm>
            <a:off x="2859089" y="4097219"/>
            <a:ext cx="1167966" cy="215273"/>
          </a:xfrm>
          <a:prstGeom prst="rect">
            <a:avLst/>
          </a:prstGeom>
          <a:solidFill>
            <a:schemeClr val="accent4">
              <a:alpha val="18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96033EE5-34D0-4717-9B0A-904F2D6B88C7}"/>
              </a:ext>
            </a:extLst>
          </p:cNvPr>
          <p:cNvSpPr/>
          <p:nvPr/>
        </p:nvSpPr>
        <p:spPr>
          <a:xfrm>
            <a:off x="8968944" y="6542096"/>
            <a:ext cx="1167966" cy="215273"/>
          </a:xfrm>
          <a:prstGeom prst="rect">
            <a:avLst/>
          </a:prstGeom>
          <a:solidFill>
            <a:schemeClr val="accent4">
              <a:alpha val="18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714B5761-497C-472E-BA78-E260D9B562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2452" y="1819901"/>
            <a:ext cx="3543300" cy="504825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DB39995C-5954-430A-9F0C-6142B1765B89}"/>
              </a:ext>
            </a:extLst>
          </p:cNvPr>
          <p:cNvSpPr txBox="1"/>
          <p:nvPr/>
        </p:nvSpPr>
        <p:spPr>
          <a:xfrm>
            <a:off x="8352452" y="805210"/>
            <a:ext cx="3702305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/>
              <a:t>En esta parte, la de datos desagregados se han puesto los que no han pasado el filtro (NAs) a 0.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F186785-CBF2-45EA-ACF4-55CD76C97273}"/>
              </a:ext>
            </a:extLst>
          </p:cNvPr>
          <p:cNvSpPr txBox="1"/>
          <p:nvPr/>
        </p:nvSpPr>
        <p:spPr>
          <a:xfrm>
            <a:off x="6412876" y="2406611"/>
            <a:ext cx="5667125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/>
              <a:t>En ningún caso teníamos casos que hayan dejado el contador a 0 tras filtrar. Por tanto no tenemos 0s distintos a los imputados por NAs.</a:t>
            </a:r>
          </a:p>
        </p:txBody>
      </p:sp>
    </p:spTree>
    <p:extLst>
      <p:ext uri="{BB962C8B-B14F-4D97-AF65-F5344CB8AC3E}">
        <p14:creationId xmlns:p14="http://schemas.microsoft.com/office/powerpoint/2010/main" val="2210141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C829F508-64EC-48B9-97B3-1E900805A34F}"/>
              </a:ext>
            </a:extLst>
          </p:cNvPr>
          <p:cNvSpPr txBox="1"/>
          <p:nvPr/>
        </p:nvSpPr>
        <p:spPr>
          <a:xfrm>
            <a:off x="0" y="0"/>
            <a:ext cx="12192000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es-ES" sz="1400" b="1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s-ES" sz="1400" b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3. Puedes incluir CBVCT 8 y CBVCT 9 en la tabla de Annexo 2?.</a:t>
            </a:r>
          </a:p>
          <a:p>
            <a:pPr marL="342900" indent="-342900">
              <a:buAutoNum type="arabicPeriod"/>
            </a:pPr>
            <a:endParaRPr lang="es-ES" sz="1400" b="1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1EA80B4-F8E5-46D0-AF30-68DE43FBCF1B}"/>
              </a:ext>
            </a:extLst>
          </p:cNvPr>
          <p:cNvSpPr txBox="1"/>
          <p:nvPr/>
        </p:nvSpPr>
        <p:spPr>
          <a:xfrm>
            <a:off x="471771" y="1438004"/>
            <a:ext cx="510770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/>
              <a:t>Fet.   Passar-li el fitxer a la Megi</a:t>
            </a:r>
          </a:p>
        </p:txBody>
      </p:sp>
    </p:spTree>
    <p:extLst>
      <p:ext uri="{BB962C8B-B14F-4D97-AF65-F5344CB8AC3E}">
        <p14:creationId xmlns:p14="http://schemas.microsoft.com/office/powerpoint/2010/main" val="1810619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C829F508-64EC-48B9-97B3-1E900805A34F}"/>
              </a:ext>
            </a:extLst>
          </p:cNvPr>
          <p:cNvSpPr txBox="1"/>
          <p:nvPr/>
        </p:nvSpPr>
        <p:spPr>
          <a:xfrm>
            <a:off x="0" y="0"/>
            <a:ext cx="12192000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es-ES" sz="1400" b="1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s-ES" sz="1400" b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4. No puedo encontrar tabla de n false-positivos por centro.</a:t>
            </a:r>
          </a:p>
          <a:p>
            <a:pPr marL="342900" indent="-342900">
              <a:buAutoNum type="arabicPeriod"/>
            </a:pPr>
            <a:endParaRPr lang="es-ES" sz="1400" b="1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66465C5-4FC7-47B4-A644-5F24C1E2BC2D}"/>
              </a:ext>
            </a:extLst>
          </p:cNvPr>
          <p:cNvSpPr txBox="1"/>
          <p:nvPr/>
        </p:nvSpPr>
        <p:spPr>
          <a:xfrm>
            <a:off x="960582" y="1874982"/>
            <a:ext cx="489527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/>
              <a:t>“Si que está. “   </a:t>
            </a:r>
          </a:p>
        </p:txBody>
      </p:sp>
    </p:spTree>
    <p:extLst>
      <p:ext uri="{BB962C8B-B14F-4D97-AF65-F5344CB8AC3E}">
        <p14:creationId xmlns:p14="http://schemas.microsoft.com/office/powerpoint/2010/main" val="24321888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478</Words>
  <Application>Microsoft Office PowerPoint</Application>
  <PresentationFormat>Panorámica</PresentationFormat>
  <Paragraphs>50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Jordi Aceiton Cardona</dc:creator>
  <cp:lastModifiedBy>Jordi Aceiton Cardona</cp:lastModifiedBy>
  <cp:revision>23</cp:revision>
  <dcterms:created xsi:type="dcterms:W3CDTF">2020-12-01T19:52:12Z</dcterms:created>
  <dcterms:modified xsi:type="dcterms:W3CDTF">2020-12-02T15:32:36Z</dcterms:modified>
</cp:coreProperties>
</file>