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E46CE-F561-4EC1-ABE5-6A2F56101239}" type="datetimeFigureOut">
              <a:rPr lang="es-ES" smtClean="0"/>
              <a:t>12/01/2021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AAA7A-5625-4AEA-A812-C688F8387696}" type="slidenum">
              <a:rPr lang="es-ES" smtClean="0"/>
              <a:t>‹Nº›</a:t>
            </a:fld>
            <a:endParaRPr lang="es-ES"/>
          </a:p>
        </p:txBody>
      </p:sp>
    </p:spTree>
    <p:extLst>
      <p:ext uri="{BB962C8B-B14F-4D97-AF65-F5344CB8AC3E}">
        <p14:creationId xmlns:p14="http://schemas.microsoft.com/office/powerpoint/2010/main" val="993479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47CAAA7A-5625-4AEA-A812-C688F8387696}" type="slidenum">
              <a:rPr lang="es-ES" smtClean="0"/>
              <a:t>4</a:t>
            </a:fld>
            <a:endParaRPr lang="es-ES"/>
          </a:p>
        </p:txBody>
      </p:sp>
    </p:spTree>
    <p:extLst>
      <p:ext uri="{BB962C8B-B14F-4D97-AF65-F5344CB8AC3E}">
        <p14:creationId xmlns:p14="http://schemas.microsoft.com/office/powerpoint/2010/main" val="3218469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95B96-AE0D-41A0-8EE5-DE73CF8B6E8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B1641503-2772-49D7-9C44-D289FEBA61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125E53D-BB96-46FD-9FE3-31CEBD567B9B}"/>
              </a:ext>
            </a:extLst>
          </p:cNvPr>
          <p:cNvSpPr>
            <a:spLocks noGrp="1"/>
          </p:cNvSpPr>
          <p:nvPr>
            <p:ph type="dt" sz="half" idx="10"/>
          </p:nvPr>
        </p:nvSpPr>
        <p:spPr/>
        <p:txBody>
          <a:bodyPr/>
          <a:lstStyle/>
          <a:p>
            <a:fld id="{65087BB4-2F18-4F9F-815F-C6D8E1E160E5}" type="datetimeFigureOut">
              <a:rPr lang="es-ES" smtClean="0"/>
              <a:t>12/01/2021</a:t>
            </a:fld>
            <a:endParaRPr lang="es-ES"/>
          </a:p>
        </p:txBody>
      </p:sp>
      <p:sp>
        <p:nvSpPr>
          <p:cNvPr id="5" name="Marcador de pie de página 4">
            <a:extLst>
              <a:ext uri="{FF2B5EF4-FFF2-40B4-BE49-F238E27FC236}">
                <a16:creationId xmlns:a16="http://schemas.microsoft.com/office/drawing/2014/main" id="{500158CD-B2A7-4B13-A38A-2D19B74E7E8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932AE6A-0FF6-4B9D-B2EE-D0B7E87FD549}"/>
              </a:ext>
            </a:extLst>
          </p:cNvPr>
          <p:cNvSpPr>
            <a:spLocks noGrp="1"/>
          </p:cNvSpPr>
          <p:nvPr>
            <p:ph type="sldNum" sz="quarter" idx="12"/>
          </p:nvPr>
        </p:nvSpPr>
        <p:spPr/>
        <p:txBody>
          <a:bodyPr/>
          <a:lstStyle/>
          <a:p>
            <a:fld id="{F2A06A72-A992-46D8-84F6-5B865290B708}" type="slidenum">
              <a:rPr lang="es-ES" smtClean="0"/>
              <a:t>‹Nº›</a:t>
            </a:fld>
            <a:endParaRPr lang="es-ES"/>
          </a:p>
        </p:txBody>
      </p:sp>
    </p:spTree>
    <p:extLst>
      <p:ext uri="{BB962C8B-B14F-4D97-AF65-F5344CB8AC3E}">
        <p14:creationId xmlns:p14="http://schemas.microsoft.com/office/powerpoint/2010/main" val="306600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CC283C-7D9A-4FD6-BCA7-19BD49F40C9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4D8A7BC-9D24-4934-AD36-E83E8C031DC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D7A2EA8-8B59-43C3-A67B-DDC5B12D38BB}"/>
              </a:ext>
            </a:extLst>
          </p:cNvPr>
          <p:cNvSpPr>
            <a:spLocks noGrp="1"/>
          </p:cNvSpPr>
          <p:nvPr>
            <p:ph type="dt" sz="half" idx="10"/>
          </p:nvPr>
        </p:nvSpPr>
        <p:spPr/>
        <p:txBody>
          <a:bodyPr/>
          <a:lstStyle/>
          <a:p>
            <a:fld id="{65087BB4-2F18-4F9F-815F-C6D8E1E160E5}" type="datetimeFigureOut">
              <a:rPr lang="es-ES" smtClean="0"/>
              <a:t>12/01/2021</a:t>
            </a:fld>
            <a:endParaRPr lang="es-ES"/>
          </a:p>
        </p:txBody>
      </p:sp>
      <p:sp>
        <p:nvSpPr>
          <p:cNvPr id="5" name="Marcador de pie de página 4">
            <a:extLst>
              <a:ext uri="{FF2B5EF4-FFF2-40B4-BE49-F238E27FC236}">
                <a16:creationId xmlns:a16="http://schemas.microsoft.com/office/drawing/2014/main" id="{DCE44F14-5CD8-44D5-BB87-E61C0C0C002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A1D1F48-1FE3-494A-8CAF-C23008C4018A}"/>
              </a:ext>
            </a:extLst>
          </p:cNvPr>
          <p:cNvSpPr>
            <a:spLocks noGrp="1"/>
          </p:cNvSpPr>
          <p:nvPr>
            <p:ph type="sldNum" sz="quarter" idx="12"/>
          </p:nvPr>
        </p:nvSpPr>
        <p:spPr/>
        <p:txBody>
          <a:bodyPr/>
          <a:lstStyle/>
          <a:p>
            <a:fld id="{F2A06A72-A992-46D8-84F6-5B865290B708}" type="slidenum">
              <a:rPr lang="es-ES" smtClean="0"/>
              <a:t>‹Nº›</a:t>
            </a:fld>
            <a:endParaRPr lang="es-ES"/>
          </a:p>
        </p:txBody>
      </p:sp>
    </p:spTree>
    <p:extLst>
      <p:ext uri="{BB962C8B-B14F-4D97-AF65-F5344CB8AC3E}">
        <p14:creationId xmlns:p14="http://schemas.microsoft.com/office/powerpoint/2010/main" val="3539387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4679197-AA58-45FF-B28E-DEDFCE38CBA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275833B-1F34-4A94-A82D-65A4D6A3612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1D17F9F-CD11-4E67-95FA-698165FF5CAD}"/>
              </a:ext>
            </a:extLst>
          </p:cNvPr>
          <p:cNvSpPr>
            <a:spLocks noGrp="1"/>
          </p:cNvSpPr>
          <p:nvPr>
            <p:ph type="dt" sz="half" idx="10"/>
          </p:nvPr>
        </p:nvSpPr>
        <p:spPr/>
        <p:txBody>
          <a:bodyPr/>
          <a:lstStyle/>
          <a:p>
            <a:fld id="{65087BB4-2F18-4F9F-815F-C6D8E1E160E5}" type="datetimeFigureOut">
              <a:rPr lang="es-ES" smtClean="0"/>
              <a:t>12/01/2021</a:t>
            </a:fld>
            <a:endParaRPr lang="es-ES"/>
          </a:p>
        </p:txBody>
      </p:sp>
      <p:sp>
        <p:nvSpPr>
          <p:cNvPr id="5" name="Marcador de pie de página 4">
            <a:extLst>
              <a:ext uri="{FF2B5EF4-FFF2-40B4-BE49-F238E27FC236}">
                <a16:creationId xmlns:a16="http://schemas.microsoft.com/office/drawing/2014/main" id="{F6730373-9044-41AD-AD6F-69678D8BFDE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B16CDE1-3E11-4F7C-A803-FEE41D6C6F01}"/>
              </a:ext>
            </a:extLst>
          </p:cNvPr>
          <p:cNvSpPr>
            <a:spLocks noGrp="1"/>
          </p:cNvSpPr>
          <p:nvPr>
            <p:ph type="sldNum" sz="quarter" idx="12"/>
          </p:nvPr>
        </p:nvSpPr>
        <p:spPr/>
        <p:txBody>
          <a:bodyPr/>
          <a:lstStyle/>
          <a:p>
            <a:fld id="{F2A06A72-A992-46D8-84F6-5B865290B708}" type="slidenum">
              <a:rPr lang="es-ES" smtClean="0"/>
              <a:t>‹Nº›</a:t>
            </a:fld>
            <a:endParaRPr lang="es-ES"/>
          </a:p>
        </p:txBody>
      </p:sp>
    </p:spTree>
    <p:extLst>
      <p:ext uri="{BB962C8B-B14F-4D97-AF65-F5344CB8AC3E}">
        <p14:creationId xmlns:p14="http://schemas.microsoft.com/office/powerpoint/2010/main" val="290567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0C8E1-3D3D-4C13-B86E-1EE5164418D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77AC896-E42E-45D2-B2E6-F381BA33F61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A873383-D199-4269-AE0E-8BEBD0365A99}"/>
              </a:ext>
            </a:extLst>
          </p:cNvPr>
          <p:cNvSpPr>
            <a:spLocks noGrp="1"/>
          </p:cNvSpPr>
          <p:nvPr>
            <p:ph type="dt" sz="half" idx="10"/>
          </p:nvPr>
        </p:nvSpPr>
        <p:spPr/>
        <p:txBody>
          <a:bodyPr/>
          <a:lstStyle/>
          <a:p>
            <a:fld id="{65087BB4-2F18-4F9F-815F-C6D8E1E160E5}" type="datetimeFigureOut">
              <a:rPr lang="es-ES" smtClean="0"/>
              <a:t>12/01/2021</a:t>
            </a:fld>
            <a:endParaRPr lang="es-ES"/>
          </a:p>
        </p:txBody>
      </p:sp>
      <p:sp>
        <p:nvSpPr>
          <p:cNvPr id="5" name="Marcador de pie de página 4">
            <a:extLst>
              <a:ext uri="{FF2B5EF4-FFF2-40B4-BE49-F238E27FC236}">
                <a16:creationId xmlns:a16="http://schemas.microsoft.com/office/drawing/2014/main" id="{90EA92A4-A1FD-4A23-81F4-9DBAC029C1C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9DBE18D-9E04-43ED-A360-B5C3F5457BBA}"/>
              </a:ext>
            </a:extLst>
          </p:cNvPr>
          <p:cNvSpPr>
            <a:spLocks noGrp="1"/>
          </p:cNvSpPr>
          <p:nvPr>
            <p:ph type="sldNum" sz="quarter" idx="12"/>
          </p:nvPr>
        </p:nvSpPr>
        <p:spPr/>
        <p:txBody>
          <a:bodyPr/>
          <a:lstStyle/>
          <a:p>
            <a:fld id="{F2A06A72-A992-46D8-84F6-5B865290B708}" type="slidenum">
              <a:rPr lang="es-ES" smtClean="0"/>
              <a:t>‹Nº›</a:t>
            </a:fld>
            <a:endParaRPr lang="es-ES"/>
          </a:p>
        </p:txBody>
      </p:sp>
    </p:spTree>
    <p:extLst>
      <p:ext uri="{BB962C8B-B14F-4D97-AF65-F5344CB8AC3E}">
        <p14:creationId xmlns:p14="http://schemas.microsoft.com/office/powerpoint/2010/main" val="3828864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DF800E-D237-4152-84C3-74D195288FD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CD95D9B-2413-4A52-BF0D-2B08C38DB6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5B39B15-0E6D-42B7-AD26-5ED2E2900E19}"/>
              </a:ext>
            </a:extLst>
          </p:cNvPr>
          <p:cNvSpPr>
            <a:spLocks noGrp="1"/>
          </p:cNvSpPr>
          <p:nvPr>
            <p:ph type="dt" sz="half" idx="10"/>
          </p:nvPr>
        </p:nvSpPr>
        <p:spPr/>
        <p:txBody>
          <a:bodyPr/>
          <a:lstStyle/>
          <a:p>
            <a:fld id="{65087BB4-2F18-4F9F-815F-C6D8E1E160E5}" type="datetimeFigureOut">
              <a:rPr lang="es-ES" smtClean="0"/>
              <a:t>12/01/2021</a:t>
            </a:fld>
            <a:endParaRPr lang="es-ES"/>
          </a:p>
        </p:txBody>
      </p:sp>
      <p:sp>
        <p:nvSpPr>
          <p:cNvPr id="5" name="Marcador de pie de página 4">
            <a:extLst>
              <a:ext uri="{FF2B5EF4-FFF2-40B4-BE49-F238E27FC236}">
                <a16:creationId xmlns:a16="http://schemas.microsoft.com/office/drawing/2014/main" id="{0B2BC0A9-D2E5-4A35-8645-EF58D2D7BE5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4F80FE0-E876-451E-B4DB-B75961C28948}"/>
              </a:ext>
            </a:extLst>
          </p:cNvPr>
          <p:cNvSpPr>
            <a:spLocks noGrp="1"/>
          </p:cNvSpPr>
          <p:nvPr>
            <p:ph type="sldNum" sz="quarter" idx="12"/>
          </p:nvPr>
        </p:nvSpPr>
        <p:spPr/>
        <p:txBody>
          <a:bodyPr/>
          <a:lstStyle/>
          <a:p>
            <a:fld id="{F2A06A72-A992-46D8-84F6-5B865290B708}" type="slidenum">
              <a:rPr lang="es-ES" smtClean="0"/>
              <a:t>‹Nº›</a:t>
            </a:fld>
            <a:endParaRPr lang="es-ES"/>
          </a:p>
        </p:txBody>
      </p:sp>
    </p:spTree>
    <p:extLst>
      <p:ext uri="{BB962C8B-B14F-4D97-AF65-F5344CB8AC3E}">
        <p14:creationId xmlns:p14="http://schemas.microsoft.com/office/powerpoint/2010/main" val="47129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8F55CB-8FAB-4FE8-8A46-99B4D33EAD1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5308E34-54FE-4433-9325-1D2362C712E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5F5BD435-DEB5-466B-985E-9104A86ED03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B037A93-301A-4DE7-B0F8-838C02C48677}"/>
              </a:ext>
            </a:extLst>
          </p:cNvPr>
          <p:cNvSpPr>
            <a:spLocks noGrp="1"/>
          </p:cNvSpPr>
          <p:nvPr>
            <p:ph type="dt" sz="half" idx="10"/>
          </p:nvPr>
        </p:nvSpPr>
        <p:spPr/>
        <p:txBody>
          <a:bodyPr/>
          <a:lstStyle/>
          <a:p>
            <a:fld id="{65087BB4-2F18-4F9F-815F-C6D8E1E160E5}" type="datetimeFigureOut">
              <a:rPr lang="es-ES" smtClean="0"/>
              <a:t>12/01/2021</a:t>
            </a:fld>
            <a:endParaRPr lang="es-ES"/>
          </a:p>
        </p:txBody>
      </p:sp>
      <p:sp>
        <p:nvSpPr>
          <p:cNvPr id="6" name="Marcador de pie de página 5">
            <a:extLst>
              <a:ext uri="{FF2B5EF4-FFF2-40B4-BE49-F238E27FC236}">
                <a16:creationId xmlns:a16="http://schemas.microsoft.com/office/drawing/2014/main" id="{08463F0F-DAC1-42AA-A5CB-7EE990C6886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6A5FAA3-293C-4A86-A637-D490D47121EB}"/>
              </a:ext>
            </a:extLst>
          </p:cNvPr>
          <p:cNvSpPr>
            <a:spLocks noGrp="1"/>
          </p:cNvSpPr>
          <p:nvPr>
            <p:ph type="sldNum" sz="quarter" idx="12"/>
          </p:nvPr>
        </p:nvSpPr>
        <p:spPr/>
        <p:txBody>
          <a:bodyPr/>
          <a:lstStyle/>
          <a:p>
            <a:fld id="{F2A06A72-A992-46D8-84F6-5B865290B708}" type="slidenum">
              <a:rPr lang="es-ES" smtClean="0"/>
              <a:t>‹Nº›</a:t>
            </a:fld>
            <a:endParaRPr lang="es-ES"/>
          </a:p>
        </p:txBody>
      </p:sp>
    </p:spTree>
    <p:extLst>
      <p:ext uri="{BB962C8B-B14F-4D97-AF65-F5344CB8AC3E}">
        <p14:creationId xmlns:p14="http://schemas.microsoft.com/office/powerpoint/2010/main" val="277403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339C87-EFBD-4E0C-B497-B192CFB6D6D4}"/>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02CF575-7886-4625-8AB1-8E73DFE26C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880E86C-1E00-48AA-9483-FCDA2093AD0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CEFC28D-9D7C-4ACC-9C5E-9750CB27E5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9D77158-4460-478B-9DEF-37537FA088E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3E0E6FB-A7CE-464B-A1DB-145649795561}"/>
              </a:ext>
            </a:extLst>
          </p:cNvPr>
          <p:cNvSpPr>
            <a:spLocks noGrp="1"/>
          </p:cNvSpPr>
          <p:nvPr>
            <p:ph type="dt" sz="half" idx="10"/>
          </p:nvPr>
        </p:nvSpPr>
        <p:spPr/>
        <p:txBody>
          <a:bodyPr/>
          <a:lstStyle/>
          <a:p>
            <a:fld id="{65087BB4-2F18-4F9F-815F-C6D8E1E160E5}" type="datetimeFigureOut">
              <a:rPr lang="es-ES" smtClean="0"/>
              <a:t>12/01/2021</a:t>
            </a:fld>
            <a:endParaRPr lang="es-ES"/>
          </a:p>
        </p:txBody>
      </p:sp>
      <p:sp>
        <p:nvSpPr>
          <p:cNvPr id="8" name="Marcador de pie de página 7">
            <a:extLst>
              <a:ext uri="{FF2B5EF4-FFF2-40B4-BE49-F238E27FC236}">
                <a16:creationId xmlns:a16="http://schemas.microsoft.com/office/drawing/2014/main" id="{2C5F9DE2-0E88-478C-A3FB-7C2D1EF0493D}"/>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D60CFB16-DBF1-4DB5-B919-DC8C7F7AE747}"/>
              </a:ext>
            </a:extLst>
          </p:cNvPr>
          <p:cNvSpPr>
            <a:spLocks noGrp="1"/>
          </p:cNvSpPr>
          <p:nvPr>
            <p:ph type="sldNum" sz="quarter" idx="12"/>
          </p:nvPr>
        </p:nvSpPr>
        <p:spPr/>
        <p:txBody>
          <a:bodyPr/>
          <a:lstStyle/>
          <a:p>
            <a:fld id="{F2A06A72-A992-46D8-84F6-5B865290B708}" type="slidenum">
              <a:rPr lang="es-ES" smtClean="0"/>
              <a:t>‹Nº›</a:t>
            </a:fld>
            <a:endParaRPr lang="es-ES"/>
          </a:p>
        </p:txBody>
      </p:sp>
    </p:spTree>
    <p:extLst>
      <p:ext uri="{BB962C8B-B14F-4D97-AF65-F5344CB8AC3E}">
        <p14:creationId xmlns:p14="http://schemas.microsoft.com/office/powerpoint/2010/main" val="3911237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83576-033D-487F-903C-CF3C2C77962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F7AC4A8-F881-4D82-8BC5-89FD60C15359}"/>
              </a:ext>
            </a:extLst>
          </p:cNvPr>
          <p:cNvSpPr>
            <a:spLocks noGrp="1"/>
          </p:cNvSpPr>
          <p:nvPr>
            <p:ph type="dt" sz="half" idx="10"/>
          </p:nvPr>
        </p:nvSpPr>
        <p:spPr/>
        <p:txBody>
          <a:bodyPr/>
          <a:lstStyle/>
          <a:p>
            <a:fld id="{65087BB4-2F18-4F9F-815F-C6D8E1E160E5}" type="datetimeFigureOut">
              <a:rPr lang="es-ES" smtClean="0"/>
              <a:t>12/01/2021</a:t>
            </a:fld>
            <a:endParaRPr lang="es-ES"/>
          </a:p>
        </p:txBody>
      </p:sp>
      <p:sp>
        <p:nvSpPr>
          <p:cNvPr id="4" name="Marcador de pie de página 3">
            <a:extLst>
              <a:ext uri="{FF2B5EF4-FFF2-40B4-BE49-F238E27FC236}">
                <a16:creationId xmlns:a16="http://schemas.microsoft.com/office/drawing/2014/main" id="{6F575122-63A2-4661-98E7-0709679A90D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74121B0-49D9-4336-A9EC-89BEFF4234ED}"/>
              </a:ext>
            </a:extLst>
          </p:cNvPr>
          <p:cNvSpPr>
            <a:spLocks noGrp="1"/>
          </p:cNvSpPr>
          <p:nvPr>
            <p:ph type="sldNum" sz="quarter" idx="12"/>
          </p:nvPr>
        </p:nvSpPr>
        <p:spPr/>
        <p:txBody>
          <a:bodyPr/>
          <a:lstStyle/>
          <a:p>
            <a:fld id="{F2A06A72-A992-46D8-84F6-5B865290B708}" type="slidenum">
              <a:rPr lang="es-ES" smtClean="0"/>
              <a:t>‹Nº›</a:t>
            </a:fld>
            <a:endParaRPr lang="es-ES"/>
          </a:p>
        </p:txBody>
      </p:sp>
    </p:spTree>
    <p:extLst>
      <p:ext uri="{BB962C8B-B14F-4D97-AF65-F5344CB8AC3E}">
        <p14:creationId xmlns:p14="http://schemas.microsoft.com/office/powerpoint/2010/main" val="3317144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0C856E3-F451-4C63-996B-4F1F88AF56C7}"/>
              </a:ext>
            </a:extLst>
          </p:cNvPr>
          <p:cNvSpPr>
            <a:spLocks noGrp="1"/>
          </p:cNvSpPr>
          <p:nvPr>
            <p:ph type="dt" sz="half" idx="10"/>
          </p:nvPr>
        </p:nvSpPr>
        <p:spPr/>
        <p:txBody>
          <a:bodyPr/>
          <a:lstStyle/>
          <a:p>
            <a:fld id="{65087BB4-2F18-4F9F-815F-C6D8E1E160E5}" type="datetimeFigureOut">
              <a:rPr lang="es-ES" smtClean="0"/>
              <a:t>12/01/2021</a:t>
            </a:fld>
            <a:endParaRPr lang="es-ES"/>
          </a:p>
        </p:txBody>
      </p:sp>
      <p:sp>
        <p:nvSpPr>
          <p:cNvPr id="3" name="Marcador de pie de página 2">
            <a:extLst>
              <a:ext uri="{FF2B5EF4-FFF2-40B4-BE49-F238E27FC236}">
                <a16:creationId xmlns:a16="http://schemas.microsoft.com/office/drawing/2014/main" id="{B63619B3-F3ED-4584-8410-B96281ABD85D}"/>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A993FA39-3F73-439C-9224-4A88BD5890E6}"/>
              </a:ext>
            </a:extLst>
          </p:cNvPr>
          <p:cNvSpPr>
            <a:spLocks noGrp="1"/>
          </p:cNvSpPr>
          <p:nvPr>
            <p:ph type="sldNum" sz="quarter" idx="12"/>
          </p:nvPr>
        </p:nvSpPr>
        <p:spPr/>
        <p:txBody>
          <a:bodyPr/>
          <a:lstStyle/>
          <a:p>
            <a:fld id="{F2A06A72-A992-46D8-84F6-5B865290B708}" type="slidenum">
              <a:rPr lang="es-ES" smtClean="0"/>
              <a:t>‹Nº›</a:t>
            </a:fld>
            <a:endParaRPr lang="es-ES"/>
          </a:p>
        </p:txBody>
      </p:sp>
    </p:spTree>
    <p:extLst>
      <p:ext uri="{BB962C8B-B14F-4D97-AF65-F5344CB8AC3E}">
        <p14:creationId xmlns:p14="http://schemas.microsoft.com/office/powerpoint/2010/main" val="767172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77A3C9-B61B-43BF-A441-559949E5716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A37E517-94AE-4F21-8D75-8CEBB29C38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F0DCE80-84E9-48D5-9F4D-AD841F8429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E6E306-324B-4400-8439-F2A548595E3D}"/>
              </a:ext>
            </a:extLst>
          </p:cNvPr>
          <p:cNvSpPr>
            <a:spLocks noGrp="1"/>
          </p:cNvSpPr>
          <p:nvPr>
            <p:ph type="dt" sz="half" idx="10"/>
          </p:nvPr>
        </p:nvSpPr>
        <p:spPr/>
        <p:txBody>
          <a:bodyPr/>
          <a:lstStyle/>
          <a:p>
            <a:fld id="{65087BB4-2F18-4F9F-815F-C6D8E1E160E5}" type="datetimeFigureOut">
              <a:rPr lang="es-ES" smtClean="0"/>
              <a:t>12/01/2021</a:t>
            </a:fld>
            <a:endParaRPr lang="es-ES"/>
          </a:p>
        </p:txBody>
      </p:sp>
      <p:sp>
        <p:nvSpPr>
          <p:cNvPr id="6" name="Marcador de pie de página 5">
            <a:extLst>
              <a:ext uri="{FF2B5EF4-FFF2-40B4-BE49-F238E27FC236}">
                <a16:creationId xmlns:a16="http://schemas.microsoft.com/office/drawing/2014/main" id="{F4A3FC50-3720-476D-B55B-B27302B42F4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E999D44-BA72-49EE-A6E4-F7EEAEF4DEE8}"/>
              </a:ext>
            </a:extLst>
          </p:cNvPr>
          <p:cNvSpPr>
            <a:spLocks noGrp="1"/>
          </p:cNvSpPr>
          <p:nvPr>
            <p:ph type="sldNum" sz="quarter" idx="12"/>
          </p:nvPr>
        </p:nvSpPr>
        <p:spPr/>
        <p:txBody>
          <a:bodyPr/>
          <a:lstStyle/>
          <a:p>
            <a:fld id="{F2A06A72-A992-46D8-84F6-5B865290B708}" type="slidenum">
              <a:rPr lang="es-ES" smtClean="0"/>
              <a:t>‹Nº›</a:t>
            </a:fld>
            <a:endParaRPr lang="es-ES"/>
          </a:p>
        </p:txBody>
      </p:sp>
    </p:spTree>
    <p:extLst>
      <p:ext uri="{BB962C8B-B14F-4D97-AF65-F5344CB8AC3E}">
        <p14:creationId xmlns:p14="http://schemas.microsoft.com/office/powerpoint/2010/main" val="82946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F9D7D2-FF16-4848-976D-A25DB24582A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E7088AB-F1F1-4EBE-AB72-B4794ABAEA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22950D93-BEE1-4E57-BFB7-FB4B07E18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4841580-3D92-4CF7-B71C-D0DE2332B811}"/>
              </a:ext>
            </a:extLst>
          </p:cNvPr>
          <p:cNvSpPr>
            <a:spLocks noGrp="1"/>
          </p:cNvSpPr>
          <p:nvPr>
            <p:ph type="dt" sz="half" idx="10"/>
          </p:nvPr>
        </p:nvSpPr>
        <p:spPr/>
        <p:txBody>
          <a:bodyPr/>
          <a:lstStyle/>
          <a:p>
            <a:fld id="{65087BB4-2F18-4F9F-815F-C6D8E1E160E5}" type="datetimeFigureOut">
              <a:rPr lang="es-ES" smtClean="0"/>
              <a:t>12/01/2021</a:t>
            </a:fld>
            <a:endParaRPr lang="es-ES"/>
          </a:p>
        </p:txBody>
      </p:sp>
      <p:sp>
        <p:nvSpPr>
          <p:cNvPr id="6" name="Marcador de pie de página 5">
            <a:extLst>
              <a:ext uri="{FF2B5EF4-FFF2-40B4-BE49-F238E27FC236}">
                <a16:creationId xmlns:a16="http://schemas.microsoft.com/office/drawing/2014/main" id="{0FE0F26E-BEC3-4C70-A5AB-FC09E91387C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5D761C2-0B63-408A-89BF-F5BA62B46A7E}"/>
              </a:ext>
            </a:extLst>
          </p:cNvPr>
          <p:cNvSpPr>
            <a:spLocks noGrp="1"/>
          </p:cNvSpPr>
          <p:nvPr>
            <p:ph type="sldNum" sz="quarter" idx="12"/>
          </p:nvPr>
        </p:nvSpPr>
        <p:spPr/>
        <p:txBody>
          <a:bodyPr/>
          <a:lstStyle/>
          <a:p>
            <a:fld id="{F2A06A72-A992-46D8-84F6-5B865290B708}" type="slidenum">
              <a:rPr lang="es-ES" smtClean="0"/>
              <a:t>‹Nº›</a:t>
            </a:fld>
            <a:endParaRPr lang="es-ES"/>
          </a:p>
        </p:txBody>
      </p:sp>
    </p:spTree>
    <p:extLst>
      <p:ext uri="{BB962C8B-B14F-4D97-AF65-F5344CB8AC3E}">
        <p14:creationId xmlns:p14="http://schemas.microsoft.com/office/powerpoint/2010/main" val="588526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2AC2B8F-D802-4AF8-9600-B7889331B0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FF7AFF9-5E52-4452-A47F-F9CCC0EDDD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0EB6614-0B15-4628-AC7C-2A0B6EDEB9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87BB4-2F18-4F9F-815F-C6D8E1E160E5}" type="datetimeFigureOut">
              <a:rPr lang="es-ES" smtClean="0"/>
              <a:t>12/01/2021</a:t>
            </a:fld>
            <a:endParaRPr lang="es-ES"/>
          </a:p>
        </p:txBody>
      </p:sp>
      <p:sp>
        <p:nvSpPr>
          <p:cNvPr id="5" name="Marcador de pie de página 4">
            <a:extLst>
              <a:ext uri="{FF2B5EF4-FFF2-40B4-BE49-F238E27FC236}">
                <a16:creationId xmlns:a16="http://schemas.microsoft.com/office/drawing/2014/main" id="{A38DE79D-AC4F-484F-9A26-5E7BDDBF30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2A3B57D1-ECB9-49C2-90AD-FFF9CEEE84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06A72-A992-46D8-84F6-5B865290B708}" type="slidenum">
              <a:rPr lang="es-ES" smtClean="0"/>
              <a:t>‹Nº›</a:t>
            </a:fld>
            <a:endParaRPr lang="es-ES"/>
          </a:p>
        </p:txBody>
      </p:sp>
    </p:spTree>
    <p:extLst>
      <p:ext uri="{BB962C8B-B14F-4D97-AF65-F5344CB8AC3E}">
        <p14:creationId xmlns:p14="http://schemas.microsoft.com/office/powerpoint/2010/main" val="2851465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cid:05fb8e4e-8e29-45ef-b240-cefa204864f1@eurprd01.prod.exchangelabs.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829F508-64EC-48B9-97B3-1E900805A34F}"/>
              </a:ext>
            </a:extLst>
          </p:cNvPr>
          <p:cNvSpPr txBox="1"/>
          <p:nvPr/>
        </p:nvSpPr>
        <p:spPr>
          <a:xfrm>
            <a:off x="417251" y="558333"/>
            <a:ext cx="11221374" cy="5909310"/>
          </a:xfrm>
          <a:prstGeom prst="rect">
            <a:avLst/>
          </a:prstGeom>
          <a:noFill/>
        </p:spPr>
        <p:txBody>
          <a:bodyPr wrap="square">
            <a:spAutoFit/>
          </a:bodyPr>
          <a:lstStyle/>
          <a:p>
            <a:r>
              <a:rPr lang="es-ES" sz="1400">
                <a:effectLst/>
                <a:latin typeface="Calibri" panose="020F0502020204030204" pitchFamily="34" charset="0"/>
                <a:ea typeface="Times New Roman" panose="02020603050405020304" pitchFamily="18" charset="0"/>
              </a:rPr>
              <a:t>Cómo sabes ya hemos enviado las tablas a los centros y han empezado escribirnos con respuestas. </a:t>
            </a:r>
          </a:p>
          <a:p>
            <a:r>
              <a:rPr lang="es-ES" sz="1400">
                <a:effectLst/>
                <a:latin typeface="Calibri" panose="020F0502020204030204" pitchFamily="34" charset="0"/>
                <a:ea typeface="Times New Roman" panose="02020603050405020304" pitchFamily="18" charset="0"/>
              </a:rPr>
              <a:t>Tenemos 4 centros que han confirmado datos, pues bien :)</a:t>
            </a:r>
          </a:p>
          <a:p>
            <a:r>
              <a:rPr lang="es-ES" sz="1400">
                <a:effectLst/>
                <a:latin typeface="Calibri" panose="020F0502020204030204" pitchFamily="34" charset="0"/>
                <a:ea typeface="Times New Roman" panose="02020603050405020304" pitchFamily="18" charset="0"/>
              </a:rPr>
              <a:t>Pero hay 4 que tienen unos resultados un poco diferentes. Ya les dije a dos de ellos cómo estamos haciendo filter y estoy en espera para qué comprueban que han hecho la limpieza de los datos en la misma manera.  </a:t>
            </a:r>
          </a:p>
          <a:p>
            <a:r>
              <a:rPr lang="es-ES" sz="1400">
                <a:effectLst/>
                <a:latin typeface="Calibri" panose="020F0502020204030204" pitchFamily="34" charset="0"/>
                <a:ea typeface="Times New Roman" panose="02020603050405020304" pitchFamily="18" charset="0"/>
              </a:rPr>
              <a:t>Quiero preguntarte sobre otros dos si puedes mirarlas:</a:t>
            </a:r>
            <a:endParaRPr lang="es-ES" sz="1400">
              <a:latin typeface="Calibri" panose="020F0502020204030204" pitchFamily="34" charset="0"/>
              <a:ea typeface="Times New Roman" panose="02020603050405020304" pitchFamily="18" charset="0"/>
            </a:endParaRPr>
          </a:p>
          <a:p>
            <a:endParaRPr lang="es-ES" sz="1400">
              <a:effectLst/>
              <a:latin typeface="Calibri" panose="020F0502020204030204" pitchFamily="34" charset="0"/>
              <a:ea typeface="Calibri" panose="020F0502020204030204" pitchFamily="34" charset="0"/>
            </a:endParaRPr>
          </a:p>
          <a:p>
            <a:pPr marL="342900" indent="-342900">
              <a:buAutoNum type="arabicPeriod"/>
            </a:pPr>
            <a:r>
              <a:rPr lang="es-ES" sz="1400" b="1">
                <a:effectLst/>
                <a:latin typeface="Calibri" panose="020F0502020204030204" pitchFamily="34" charset="0"/>
                <a:ea typeface="Times New Roman" panose="02020603050405020304" pitchFamily="18" charset="0"/>
              </a:rPr>
              <a:t>OMSIDA</a:t>
            </a:r>
            <a:r>
              <a:rPr lang="es-ES" sz="1400">
                <a:effectLst/>
                <a:latin typeface="Calibri" panose="020F0502020204030204" pitchFamily="34" charset="0"/>
                <a:ea typeface="Times New Roman" panose="02020603050405020304" pitchFamily="18" charset="0"/>
              </a:rPr>
              <a:t>: Laura también ha comprobado datos de OMSIDA y casi se explica la diferencia por el tipo de limpieza de datos que hacemos (te adjunto su email abajo). </a:t>
            </a:r>
            <a:r>
              <a:rPr lang="es-ES" sz="1400" b="1">
                <a:effectLst/>
                <a:latin typeface="Calibri" panose="020F0502020204030204" pitchFamily="34" charset="0"/>
                <a:ea typeface="Times New Roman" panose="02020603050405020304" pitchFamily="18" charset="0"/>
              </a:rPr>
              <a:t>Puedes ver donde perdemos estos un pocos casos? </a:t>
            </a:r>
            <a:r>
              <a:rPr lang="es-ES" sz="1400">
                <a:effectLst/>
                <a:latin typeface="Calibri" panose="020F0502020204030204" pitchFamily="34" charset="0"/>
                <a:ea typeface="Times New Roman" panose="02020603050405020304" pitchFamily="18" charset="0"/>
              </a:rPr>
              <a:t>También te adjunto el archivo que ellos nos han enviado.</a:t>
            </a:r>
          </a:p>
          <a:p>
            <a:pPr marL="342900" indent="-342900">
              <a:buAutoNum type="arabicPeriod"/>
            </a:pPr>
            <a:endParaRPr lang="es-ES" sz="1400">
              <a:effectLst/>
              <a:latin typeface="Calibri" panose="020F0502020204030204" pitchFamily="34" charset="0"/>
              <a:ea typeface="Times New Roman" panose="02020603050405020304" pitchFamily="18" charset="0"/>
            </a:endParaRPr>
          </a:p>
          <a:p>
            <a:pPr marL="342900" indent="-342900">
              <a:buAutoNum type="arabicPeriod"/>
            </a:pPr>
            <a:r>
              <a:rPr lang="es-ES" sz="1400" b="1">
                <a:effectLst/>
                <a:latin typeface="Calibri" panose="020F0502020204030204" pitchFamily="34" charset="0"/>
                <a:ea typeface="Times New Roman" panose="02020603050405020304" pitchFamily="18" charset="0"/>
              </a:rPr>
              <a:t>AVACOS</a:t>
            </a:r>
            <a:r>
              <a:rPr lang="es-ES" sz="1400">
                <a:effectLst/>
                <a:latin typeface="Calibri" panose="020F0502020204030204" pitchFamily="34" charset="0"/>
                <a:ea typeface="Times New Roman" panose="02020603050405020304" pitchFamily="18" charset="0"/>
              </a:rPr>
              <a:t>: Dice que él ve 425 numero de test realizados (nosotros tenemos 415). Te adjunto file que me han enviado (</a:t>
            </a:r>
            <a:r>
              <a:rPr lang="es-ES" sz="1400">
                <a:effectLst/>
                <a:highlight>
                  <a:srgbClr val="FFFF00"/>
                </a:highlight>
                <a:latin typeface="Calibri" panose="020F0502020204030204" pitchFamily="34" charset="0"/>
                <a:ea typeface="Times New Roman" panose="02020603050405020304" pitchFamily="18" charset="0"/>
              </a:rPr>
              <a:t>descarga 2</a:t>
            </a:r>
            <a:r>
              <a:rPr lang="es-ES" sz="1400">
                <a:effectLst/>
                <a:latin typeface="Calibri" panose="020F0502020204030204" pitchFamily="34" charset="0"/>
                <a:ea typeface="Times New Roman" panose="02020603050405020304" pitchFamily="18" charset="0"/>
              </a:rPr>
              <a:t>) pero es lo mismo que tenemos nosotros en COBATEST. </a:t>
            </a:r>
          </a:p>
          <a:p>
            <a:endParaRPr lang="es-ES" sz="1400">
              <a:effectLst/>
              <a:latin typeface="Calibri" panose="020F0502020204030204" pitchFamily="34" charset="0"/>
              <a:ea typeface="Times New Roman" panose="02020603050405020304" pitchFamily="18" charset="0"/>
            </a:endParaRPr>
          </a:p>
          <a:p>
            <a:r>
              <a:rPr lang="es-ES" sz="1400">
                <a:effectLst/>
                <a:latin typeface="Calibri" panose="020F0502020204030204" pitchFamily="34" charset="0"/>
                <a:ea typeface="Times New Roman" panose="02020603050405020304" pitchFamily="18" charset="0"/>
              </a:rPr>
              <a:t>Desafortonadamente, tengo otro centro con errores pero con resultado aumentado desde nuestra parte. Se trata de </a:t>
            </a:r>
            <a:r>
              <a:rPr lang="es-ES" sz="1400" b="1">
                <a:effectLst/>
                <a:latin typeface="Calibri" panose="020F0502020204030204" pitchFamily="34" charset="0"/>
                <a:ea typeface="Times New Roman" panose="02020603050405020304" pitchFamily="18" charset="0"/>
              </a:rPr>
              <a:t>Aidsfondet </a:t>
            </a:r>
            <a:r>
              <a:rPr lang="es-ES" sz="1400">
                <a:effectLst/>
                <a:latin typeface="Calibri" panose="020F0502020204030204" pitchFamily="34" charset="0"/>
                <a:ea typeface="Times New Roman" panose="02020603050405020304" pitchFamily="18" charset="0"/>
              </a:rPr>
              <a:t>(datos desagregados xls):</a:t>
            </a:r>
          </a:p>
          <a:p>
            <a:endParaRPr lang="es-ES" sz="1400">
              <a:effectLst/>
              <a:latin typeface="Calibri" panose="020F0502020204030204" pitchFamily="34" charset="0"/>
              <a:ea typeface="Times New Roman" panose="02020603050405020304" pitchFamily="18" charset="0"/>
            </a:endParaRPr>
          </a:p>
          <a:p>
            <a:r>
              <a:rPr lang="es-ES" sz="1400">
                <a:effectLst/>
                <a:latin typeface="Calibri" panose="020F0502020204030204" pitchFamily="34" charset="0"/>
                <a:ea typeface="Times New Roman" panose="02020603050405020304" pitchFamily="18" charset="0"/>
              </a:rPr>
              <a:t>1. Tabla 2 - no tenemos resultados de edad en la tabla, pero cuando he comprobado su xls, allí sí que tienen variable edad en años.</a:t>
            </a:r>
          </a:p>
          <a:p>
            <a:r>
              <a:rPr lang="es-ES" sz="1400">
                <a:effectLst/>
                <a:latin typeface="Calibri" panose="020F0502020204030204" pitchFamily="34" charset="0"/>
                <a:ea typeface="Times New Roman" panose="02020603050405020304" pitchFamily="18" charset="0"/>
              </a:rPr>
              <a:t>2. Table 4 - tenemos calculado 2367 tests para sífilis pero ellos dicen que no tienen más de 2011. </a:t>
            </a:r>
          </a:p>
          <a:p>
            <a:r>
              <a:rPr lang="es-ES" sz="1400">
                <a:effectLst/>
                <a:latin typeface="Calibri" panose="020F0502020204030204" pitchFamily="34" charset="0"/>
                <a:ea typeface="Times New Roman" panose="02020603050405020304" pitchFamily="18" charset="0"/>
              </a:rPr>
              <a:t>3. Table 5 - lo mismo como en table 4. Tenemos indicado 95 tests de HCV pero ellos dicen que no han hecho más de 88.</a:t>
            </a:r>
          </a:p>
          <a:p>
            <a:endParaRPr lang="es-ES" sz="1400">
              <a:effectLst/>
              <a:latin typeface="Calibri" panose="020F0502020204030204" pitchFamily="34" charset="0"/>
              <a:ea typeface="Times New Roman" panose="02020603050405020304" pitchFamily="18" charset="0"/>
            </a:endParaRPr>
          </a:p>
          <a:p>
            <a:r>
              <a:rPr lang="es-ES" sz="1400">
                <a:effectLst/>
                <a:latin typeface="Calibri" panose="020F0502020204030204" pitchFamily="34" charset="0"/>
                <a:ea typeface="Times New Roman" panose="02020603050405020304" pitchFamily="18" charset="0"/>
              </a:rPr>
              <a:t>Me parece muy raro parte parte de aumento. Eso como puede pasar? No hemos quitado algunos duplicados?</a:t>
            </a:r>
          </a:p>
          <a:p>
            <a:endParaRPr lang="es-ES" sz="1400">
              <a:effectLst/>
              <a:latin typeface="Calibri" panose="020F0502020204030204" pitchFamily="34" charset="0"/>
              <a:ea typeface="Times New Roman" panose="02020603050405020304" pitchFamily="18" charset="0"/>
            </a:endParaRPr>
          </a:p>
          <a:p>
            <a:endParaRPr lang="es-ES" sz="1400">
              <a:effectLst/>
              <a:latin typeface="Calibri" panose="020F0502020204030204" pitchFamily="34" charset="0"/>
              <a:ea typeface="Times New Roman" panose="02020603050405020304" pitchFamily="18" charset="0"/>
            </a:endParaRPr>
          </a:p>
          <a:p>
            <a:r>
              <a:rPr lang="es-ES" sz="1400">
                <a:effectLst/>
                <a:latin typeface="Calibri" panose="020F0502020204030204" pitchFamily="34" charset="0"/>
                <a:ea typeface="Times New Roman" panose="02020603050405020304" pitchFamily="18" charset="0"/>
              </a:rPr>
              <a:t>Me ha contactado checkpoint Milano. Han podido rectificar algunas missing info (discrepancia entre que tienen en papel y que han puesto online, etc).</a:t>
            </a:r>
          </a:p>
          <a:p>
            <a:r>
              <a:rPr lang="es-ES" sz="1400">
                <a:effectLst/>
                <a:latin typeface="Calibri" panose="020F0502020204030204" pitchFamily="34" charset="0"/>
                <a:ea typeface="Times New Roman" panose="02020603050405020304" pitchFamily="18" charset="0"/>
              </a:rPr>
              <a:t>Aun no han hecho la corrección en COBATEST tool, pero si que han hecho en xls que han descargado desde la pagina (adjunto abajo).</a:t>
            </a:r>
          </a:p>
          <a:p>
            <a:r>
              <a:rPr lang="es-ES" sz="1400">
                <a:effectLst/>
                <a:latin typeface="Calibri" panose="020F0502020204030204" pitchFamily="34" charset="0"/>
                <a:ea typeface="Times New Roman" panose="02020603050405020304" pitchFamily="18" charset="0"/>
              </a:rPr>
              <a:t>Me imagino es mejor esperar hasta que tenemos información desde todos los centros y después se puede generar nuevas tablas. Estas en acuerdo?</a:t>
            </a:r>
          </a:p>
          <a:p>
            <a:endParaRPr lang="es-ES" sz="1400">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2422097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829F508-64EC-48B9-97B3-1E900805A34F}"/>
              </a:ext>
            </a:extLst>
          </p:cNvPr>
          <p:cNvSpPr txBox="1"/>
          <p:nvPr/>
        </p:nvSpPr>
        <p:spPr>
          <a:xfrm>
            <a:off x="0" y="0"/>
            <a:ext cx="12192000" cy="523220"/>
          </a:xfrm>
          <a:prstGeom prst="rect">
            <a:avLst/>
          </a:prstGeom>
          <a:solidFill>
            <a:schemeClr val="accent2">
              <a:lumMod val="20000"/>
              <a:lumOff val="80000"/>
            </a:schemeClr>
          </a:solidFill>
          <a:ln>
            <a:solidFill>
              <a:srgbClr val="FF0000"/>
            </a:solidFill>
          </a:ln>
        </p:spPr>
        <p:txBody>
          <a:bodyPr wrap="square">
            <a:spAutoFit/>
          </a:bodyPr>
          <a:lstStyle/>
          <a:p>
            <a:r>
              <a:rPr lang="es-ES" sz="1400" b="1">
                <a:effectLst/>
                <a:latin typeface="Calibri" panose="020F0502020204030204" pitchFamily="34" charset="0"/>
                <a:ea typeface="Calibri" panose="020F0502020204030204" pitchFamily="34" charset="0"/>
              </a:rPr>
              <a:t>OMSIDA</a:t>
            </a:r>
          </a:p>
          <a:p>
            <a:pPr marL="342900" indent="-342900">
              <a:buAutoNum type="arabicPeriod"/>
            </a:pPr>
            <a:endParaRPr lang="es-ES" sz="1400" b="1">
              <a:effectLst/>
              <a:latin typeface="Calibri" panose="020F0502020204030204" pitchFamily="34" charset="0"/>
              <a:ea typeface="Calibri" panose="020F0502020204030204" pitchFamily="34" charset="0"/>
            </a:endParaRPr>
          </a:p>
        </p:txBody>
      </p:sp>
      <p:sp>
        <p:nvSpPr>
          <p:cNvPr id="3" name="Rectangle 2">
            <a:extLst>
              <a:ext uri="{FF2B5EF4-FFF2-40B4-BE49-F238E27FC236}">
                <a16:creationId xmlns:a16="http://schemas.microsoft.com/office/drawing/2014/main" id="{C07216E5-C422-42C2-9157-A1BF91FC8E86}"/>
              </a:ext>
            </a:extLst>
          </p:cNvPr>
          <p:cNvSpPr>
            <a:spLocks noChangeArrowheads="1"/>
          </p:cNvSpPr>
          <p:nvPr/>
        </p:nvSpPr>
        <p:spPr bwMode="auto">
          <a:xfrm>
            <a:off x="228599" y="1341935"/>
            <a:ext cx="112654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Hola Megi, </a:t>
            </a:r>
            <a:endParaRPr kumimoji="0" lang="es-ES" altLang="es-E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He estado comprobando los datos de OMSIDA que tenemos en nuestra base de datos de COBATEST, y siguiendo mas o menos el flowchart de Jordi tendríamos:</a:t>
            </a:r>
            <a:endParaRPr kumimoji="0" lang="es-ES" altLang="es-ES" sz="1800" b="0" i="0" u="none" strike="noStrike" cap="none" normalizeH="0" baseline="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AFC869E9-E0AF-4122-B1D8-48F2CF0C94E0}"/>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459735" y="2082153"/>
            <a:ext cx="5474843" cy="278923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025DB890-3A7F-4A48-96BB-1388E337C59E}"/>
              </a:ext>
            </a:extLst>
          </p:cNvPr>
          <p:cNvSpPr>
            <a:spLocks noChangeArrowheads="1"/>
          </p:cNvSpPr>
          <p:nvPr/>
        </p:nvSpPr>
        <p:spPr bwMode="auto">
          <a:xfrm>
            <a:off x="228599" y="5149944"/>
            <a:ext cx="1165860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Segun las tablas de Jordi, tenemos 655 personas testadas (3 menos)</a:t>
            </a:r>
            <a:endParaRPr kumimoji="0" lang="es-ES" altLang="es-E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Y según ellos, tienen 702 tests realizados y 20 positivos. Casi todo se explica por el proceso de data cleaning y de eliminar duplicados para contar personas testadas en lugar de tests realizados. </a:t>
            </a:r>
            <a:endParaRPr kumimoji="0" lang="es-ES" altLang="es-E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El caso reactivo de más que tienen ellos de más se trata de un positivo anterior. Así que cuadra. </a:t>
            </a:r>
            <a:endParaRPr kumimoji="0" lang="es-ES" altLang="es-E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Faltaría comprobar esos 3 casos de menos que tenemos en las tablas de Jordi. He comprbado si eran menores de 16 años, pero no tienen ninguno. </a:t>
            </a:r>
            <a:endParaRPr kumimoji="0" lang="es-ES" altLang="es-E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Podemos pedirle a Jordi si puede hacer este proceso para el centro OMSIDA (26), a ver dónde  perdemos estos casos. </a:t>
            </a:r>
            <a:endParaRPr kumimoji="0" lang="es-ES" altLang="es-E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Buen fin de semana!</a:t>
            </a:r>
            <a:endParaRPr kumimoji="0" lang="es-ES" altLang="es-E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Laura</a:t>
            </a:r>
            <a:endParaRPr kumimoji="0" lang="es-ES" altLang="es-ES" sz="1800" b="0" i="0" u="none" strike="noStrike" cap="none" normalizeH="0" baseline="0">
              <a:ln>
                <a:noFill/>
              </a:ln>
              <a:solidFill>
                <a:schemeClr val="tx1"/>
              </a:solidFill>
              <a:effectLst/>
              <a:latin typeface="Arial" panose="020B0604020202020204" pitchFamily="34" charset="0"/>
            </a:endParaRPr>
          </a:p>
        </p:txBody>
      </p:sp>
      <p:sp>
        <p:nvSpPr>
          <p:cNvPr id="12" name="CuadroTexto 11">
            <a:extLst>
              <a:ext uri="{FF2B5EF4-FFF2-40B4-BE49-F238E27FC236}">
                <a16:creationId xmlns:a16="http://schemas.microsoft.com/office/drawing/2014/main" id="{1E5091CD-A525-4A7D-B436-E0126EC02381}"/>
              </a:ext>
            </a:extLst>
          </p:cNvPr>
          <p:cNvSpPr txBox="1"/>
          <p:nvPr/>
        </p:nvSpPr>
        <p:spPr>
          <a:xfrm>
            <a:off x="91438" y="658703"/>
            <a:ext cx="11731753" cy="461665"/>
          </a:xfrm>
          <a:prstGeom prst="rect">
            <a:avLst/>
          </a:prstGeom>
          <a:noFill/>
          <a:ln>
            <a:solidFill>
              <a:schemeClr val="tx1"/>
            </a:solidFill>
          </a:ln>
        </p:spPr>
        <p:txBody>
          <a:bodyPr wrap="square">
            <a:spAutoFit/>
          </a:bodyPr>
          <a:lstStyle/>
          <a:p>
            <a:pPr marL="342900" indent="-342900">
              <a:buAutoNum type="arabicPeriod"/>
            </a:pPr>
            <a:r>
              <a:rPr lang="es-ES" sz="1200">
                <a:effectLst/>
                <a:latin typeface="Calibri" panose="020F0502020204030204" pitchFamily="34" charset="0"/>
                <a:ea typeface="Times New Roman" panose="02020603050405020304" pitchFamily="18" charset="0"/>
              </a:rPr>
              <a:t>OMSIDA: Laura también ha comprobado datos de OMSIDA y casi se explica la diferencia por el tipo de limpieza de datos que hacemos (te adjunto su email abajo). </a:t>
            </a:r>
            <a:r>
              <a:rPr lang="es-ES" sz="1200" b="1">
                <a:effectLst/>
                <a:latin typeface="Calibri" panose="020F0502020204030204" pitchFamily="34" charset="0"/>
                <a:ea typeface="Times New Roman" panose="02020603050405020304" pitchFamily="18" charset="0"/>
              </a:rPr>
              <a:t>Puedes ver donde perdemos estos un pocos casos? </a:t>
            </a:r>
            <a:r>
              <a:rPr lang="es-ES" sz="1200">
                <a:effectLst/>
                <a:latin typeface="Calibri" panose="020F0502020204030204" pitchFamily="34" charset="0"/>
                <a:ea typeface="Times New Roman" panose="02020603050405020304" pitchFamily="18" charset="0"/>
              </a:rPr>
              <a:t>También te adjunto el archivo que ellos nos han enviado.</a:t>
            </a:r>
          </a:p>
        </p:txBody>
      </p:sp>
    </p:spTree>
    <p:extLst>
      <p:ext uri="{BB962C8B-B14F-4D97-AF65-F5344CB8AC3E}">
        <p14:creationId xmlns:p14="http://schemas.microsoft.com/office/powerpoint/2010/main" val="981492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829F508-64EC-48B9-97B3-1E900805A34F}"/>
              </a:ext>
            </a:extLst>
          </p:cNvPr>
          <p:cNvSpPr txBox="1"/>
          <p:nvPr/>
        </p:nvSpPr>
        <p:spPr>
          <a:xfrm>
            <a:off x="0" y="0"/>
            <a:ext cx="12192000" cy="523220"/>
          </a:xfrm>
          <a:prstGeom prst="rect">
            <a:avLst/>
          </a:prstGeom>
          <a:solidFill>
            <a:schemeClr val="accent2">
              <a:lumMod val="20000"/>
              <a:lumOff val="80000"/>
            </a:schemeClr>
          </a:solidFill>
          <a:ln>
            <a:solidFill>
              <a:srgbClr val="FF0000"/>
            </a:solidFill>
          </a:ln>
        </p:spPr>
        <p:txBody>
          <a:bodyPr wrap="square">
            <a:spAutoFit/>
          </a:bodyPr>
          <a:lstStyle/>
          <a:p>
            <a:r>
              <a:rPr lang="es-ES" sz="1400" b="1">
                <a:effectLst/>
                <a:latin typeface="Calibri" panose="020F0502020204030204" pitchFamily="34" charset="0"/>
                <a:ea typeface="Calibri" panose="020F0502020204030204" pitchFamily="34" charset="0"/>
              </a:rPr>
              <a:t>AVACOS</a:t>
            </a:r>
          </a:p>
          <a:p>
            <a:pPr marL="342900" indent="-342900">
              <a:buAutoNum type="arabicPeriod"/>
            </a:pPr>
            <a:endParaRPr lang="es-ES" sz="1400" b="1">
              <a:effectLst/>
              <a:latin typeface="Calibri" panose="020F0502020204030204" pitchFamily="34" charset="0"/>
              <a:ea typeface="Calibri" panose="020F0502020204030204" pitchFamily="34" charset="0"/>
            </a:endParaRPr>
          </a:p>
        </p:txBody>
      </p:sp>
      <p:sp>
        <p:nvSpPr>
          <p:cNvPr id="12" name="CuadroTexto 11">
            <a:extLst>
              <a:ext uri="{FF2B5EF4-FFF2-40B4-BE49-F238E27FC236}">
                <a16:creationId xmlns:a16="http://schemas.microsoft.com/office/drawing/2014/main" id="{1E5091CD-A525-4A7D-B436-E0126EC02381}"/>
              </a:ext>
            </a:extLst>
          </p:cNvPr>
          <p:cNvSpPr txBox="1"/>
          <p:nvPr/>
        </p:nvSpPr>
        <p:spPr>
          <a:xfrm>
            <a:off x="91438" y="658703"/>
            <a:ext cx="11731753" cy="461665"/>
          </a:xfrm>
          <a:prstGeom prst="rect">
            <a:avLst/>
          </a:prstGeom>
          <a:noFill/>
          <a:ln>
            <a:solidFill>
              <a:schemeClr val="tx1"/>
            </a:solidFill>
          </a:ln>
        </p:spPr>
        <p:txBody>
          <a:bodyPr wrap="square">
            <a:spAutoFit/>
          </a:bodyPr>
          <a:lstStyle/>
          <a:p>
            <a:r>
              <a:rPr lang="es-ES" sz="1200">
                <a:effectLst/>
                <a:latin typeface="Calibri" panose="020F0502020204030204" pitchFamily="34" charset="0"/>
                <a:ea typeface="Times New Roman" panose="02020603050405020304" pitchFamily="18" charset="0"/>
              </a:rPr>
              <a:t>2.       AVACOS: Dice que él ve 425 numero de test realizados (nosotros tenemos 415). Te adjunto file que me han enviado (</a:t>
            </a:r>
            <a:r>
              <a:rPr lang="es-ES" sz="1200">
                <a:effectLst/>
                <a:highlight>
                  <a:srgbClr val="FFFF00"/>
                </a:highlight>
                <a:latin typeface="Calibri" panose="020F0502020204030204" pitchFamily="34" charset="0"/>
                <a:ea typeface="Times New Roman" panose="02020603050405020304" pitchFamily="18" charset="0"/>
              </a:rPr>
              <a:t>descarga 2</a:t>
            </a:r>
            <a:r>
              <a:rPr lang="es-ES" sz="1200">
                <a:effectLst/>
                <a:latin typeface="Calibri" panose="020F0502020204030204" pitchFamily="34" charset="0"/>
                <a:ea typeface="Times New Roman" panose="02020603050405020304" pitchFamily="18" charset="0"/>
              </a:rPr>
              <a:t>) pero es lo mismo que tenemos nosotros en COBATEST. </a:t>
            </a:r>
          </a:p>
        </p:txBody>
      </p:sp>
      <p:pic>
        <p:nvPicPr>
          <p:cNvPr id="2" name="Imagen 1">
            <a:extLst>
              <a:ext uri="{FF2B5EF4-FFF2-40B4-BE49-F238E27FC236}">
                <a16:creationId xmlns:a16="http://schemas.microsoft.com/office/drawing/2014/main" id="{D9348876-B6A8-4B92-9E37-CCD8340EDA3A}"/>
              </a:ext>
            </a:extLst>
          </p:cNvPr>
          <p:cNvPicPr>
            <a:picLocks noChangeAspect="1"/>
          </p:cNvPicPr>
          <p:nvPr/>
        </p:nvPicPr>
        <p:blipFill>
          <a:blip r:embed="rId2"/>
          <a:stretch>
            <a:fillRect/>
          </a:stretch>
        </p:blipFill>
        <p:spPr>
          <a:xfrm>
            <a:off x="262126" y="1737884"/>
            <a:ext cx="2257425" cy="609600"/>
          </a:xfrm>
          <a:prstGeom prst="rect">
            <a:avLst/>
          </a:prstGeom>
        </p:spPr>
      </p:pic>
      <p:sp>
        <p:nvSpPr>
          <p:cNvPr id="4" name="CuadroTexto 3">
            <a:extLst>
              <a:ext uri="{FF2B5EF4-FFF2-40B4-BE49-F238E27FC236}">
                <a16:creationId xmlns:a16="http://schemas.microsoft.com/office/drawing/2014/main" id="{1175F4BD-F255-4D8E-AC58-BF01CB4DFFA4}"/>
              </a:ext>
            </a:extLst>
          </p:cNvPr>
          <p:cNvSpPr txBox="1"/>
          <p:nvPr/>
        </p:nvSpPr>
        <p:spPr>
          <a:xfrm>
            <a:off x="128967" y="1368552"/>
            <a:ext cx="2523744" cy="369332"/>
          </a:xfrm>
          <a:prstGeom prst="rect">
            <a:avLst/>
          </a:prstGeom>
          <a:noFill/>
        </p:spPr>
        <p:txBody>
          <a:bodyPr wrap="square" rtlCol="0">
            <a:spAutoFit/>
          </a:bodyPr>
          <a:lstStyle/>
          <a:p>
            <a:r>
              <a:rPr lang="es-ES"/>
              <a:t>Descarga 2.xls  :</a:t>
            </a:r>
          </a:p>
        </p:txBody>
      </p:sp>
      <p:sp>
        <p:nvSpPr>
          <p:cNvPr id="21" name="Rectángulo 20">
            <a:extLst>
              <a:ext uri="{FF2B5EF4-FFF2-40B4-BE49-F238E27FC236}">
                <a16:creationId xmlns:a16="http://schemas.microsoft.com/office/drawing/2014/main" id="{1A2F8963-5352-428F-A6DA-EFEB07A24CFD}"/>
              </a:ext>
            </a:extLst>
          </p:cNvPr>
          <p:cNvSpPr/>
          <p:nvPr/>
        </p:nvSpPr>
        <p:spPr>
          <a:xfrm>
            <a:off x="314852" y="3080071"/>
            <a:ext cx="3338774" cy="22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a:t>422 tests</a:t>
            </a:r>
          </a:p>
        </p:txBody>
      </p:sp>
      <p:sp>
        <p:nvSpPr>
          <p:cNvPr id="24" name="Rectángulo 23">
            <a:extLst>
              <a:ext uri="{FF2B5EF4-FFF2-40B4-BE49-F238E27FC236}">
                <a16:creationId xmlns:a16="http://schemas.microsoft.com/office/drawing/2014/main" id="{21319445-1B23-41B2-A95B-270844E59B67}"/>
              </a:ext>
            </a:extLst>
          </p:cNvPr>
          <p:cNvSpPr/>
          <p:nvPr/>
        </p:nvSpPr>
        <p:spPr>
          <a:xfrm>
            <a:off x="314852" y="3549279"/>
            <a:ext cx="3338774" cy="22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a:t>422 tests VIH</a:t>
            </a:r>
          </a:p>
        </p:txBody>
      </p:sp>
      <p:sp>
        <p:nvSpPr>
          <p:cNvPr id="25" name="Rectángulo 24">
            <a:extLst>
              <a:ext uri="{FF2B5EF4-FFF2-40B4-BE49-F238E27FC236}">
                <a16:creationId xmlns:a16="http://schemas.microsoft.com/office/drawing/2014/main" id="{B475F8F5-AB15-4B73-A3E0-74863070B357}"/>
              </a:ext>
            </a:extLst>
          </p:cNvPr>
          <p:cNvSpPr/>
          <p:nvPr/>
        </p:nvSpPr>
        <p:spPr>
          <a:xfrm>
            <a:off x="314852" y="4035648"/>
            <a:ext cx="3338774" cy="22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a:t>422 tests VIH &gt; 16a</a:t>
            </a:r>
          </a:p>
        </p:txBody>
      </p:sp>
      <p:sp>
        <p:nvSpPr>
          <p:cNvPr id="26" name="Rectángulo 25">
            <a:extLst>
              <a:ext uri="{FF2B5EF4-FFF2-40B4-BE49-F238E27FC236}">
                <a16:creationId xmlns:a16="http://schemas.microsoft.com/office/drawing/2014/main" id="{4E3B2BE9-5FA9-4315-A7E1-732AADFF6427}"/>
              </a:ext>
            </a:extLst>
          </p:cNvPr>
          <p:cNvSpPr/>
          <p:nvPr/>
        </p:nvSpPr>
        <p:spPr>
          <a:xfrm>
            <a:off x="324109" y="4527617"/>
            <a:ext cx="3338775" cy="22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a:t>416 tests VIH &gt; 16 años sin duplicados</a:t>
            </a:r>
          </a:p>
        </p:txBody>
      </p:sp>
      <p:sp>
        <p:nvSpPr>
          <p:cNvPr id="27" name="Rectángulo 26">
            <a:extLst>
              <a:ext uri="{FF2B5EF4-FFF2-40B4-BE49-F238E27FC236}">
                <a16:creationId xmlns:a16="http://schemas.microsoft.com/office/drawing/2014/main" id="{E07AC6E7-821F-417D-8456-C7D9602DE977}"/>
              </a:ext>
            </a:extLst>
          </p:cNvPr>
          <p:cNvSpPr/>
          <p:nvPr/>
        </p:nvSpPr>
        <p:spPr>
          <a:xfrm>
            <a:off x="3824599" y="4573121"/>
            <a:ext cx="1639285" cy="226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a:solidFill>
                  <a:schemeClr val="tx1"/>
                </a:solidFill>
              </a:rPr>
              <a:t>6 tests duplicados</a:t>
            </a:r>
          </a:p>
        </p:txBody>
      </p:sp>
      <p:sp>
        <p:nvSpPr>
          <p:cNvPr id="28" name="Rectángulo 27">
            <a:extLst>
              <a:ext uri="{FF2B5EF4-FFF2-40B4-BE49-F238E27FC236}">
                <a16:creationId xmlns:a16="http://schemas.microsoft.com/office/drawing/2014/main" id="{E465A320-2135-40CC-B1D7-7B6A4EE8E0F4}"/>
              </a:ext>
            </a:extLst>
          </p:cNvPr>
          <p:cNvSpPr/>
          <p:nvPr/>
        </p:nvSpPr>
        <p:spPr>
          <a:xfrm>
            <a:off x="333140" y="5055155"/>
            <a:ext cx="3338775" cy="48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a:t>416 tests VIH &gt; 16 años sin duplicados, con resultados Test</a:t>
            </a:r>
          </a:p>
        </p:txBody>
      </p:sp>
      <p:sp>
        <p:nvSpPr>
          <p:cNvPr id="29" name="Rectángulo 28">
            <a:extLst>
              <a:ext uri="{FF2B5EF4-FFF2-40B4-BE49-F238E27FC236}">
                <a16:creationId xmlns:a16="http://schemas.microsoft.com/office/drawing/2014/main" id="{0D625D04-73D1-4FAA-86D5-FA291B1511C7}"/>
              </a:ext>
            </a:extLst>
          </p:cNvPr>
          <p:cNvSpPr/>
          <p:nvPr/>
        </p:nvSpPr>
        <p:spPr>
          <a:xfrm>
            <a:off x="333253" y="5843336"/>
            <a:ext cx="3338775" cy="48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a:t>416 tests VIH &gt; 16 años sin duplicados, con resultados Test sin doble diagnostico</a:t>
            </a:r>
          </a:p>
        </p:txBody>
      </p:sp>
      <p:cxnSp>
        <p:nvCxnSpPr>
          <p:cNvPr id="30" name="Conector recto de flecha 29">
            <a:extLst>
              <a:ext uri="{FF2B5EF4-FFF2-40B4-BE49-F238E27FC236}">
                <a16:creationId xmlns:a16="http://schemas.microsoft.com/office/drawing/2014/main" id="{E8730461-2082-4C66-B7F6-2DE50AB8DD9F}"/>
              </a:ext>
            </a:extLst>
          </p:cNvPr>
          <p:cNvCxnSpPr/>
          <p:nvPr/>
        </p:nvCxnSpPr>
        <p:spPr>
          <a:xfrm>
            <a:off x="3708134" y="5895690"/>
            <a:ext cx="3277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ángulo 31">
            <a:extLst>
              <a:ext uri="{FF2B5EF4-FFF2-40B4-BE49-F238E27FC236}">
                <a16:creationId xmlns:a16="http://schemas.microsoft.com/office/drawing/2014/main" id="{C6A431BB-E92E-43A3-B801-D8BEBE84C7F5}"/>
              </a:ext>
            </a:extLst>
          </p:cNvPr>
          <p:cNvSpPr/>
          <p:nvPr/>
        </p:nvSpPr>
        <p:spPr>
          <a:xfrm>
            <a:off x="4143160" y="5782192"/>
            <a:ext cx="905887" cy="226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a:solidFill>
                  <a:schemeClr val="tx1"/>
                </a:solidFill>
              </a:rPr>
              <a:t>416</a:t>
            </a:r>
          </a:p>
        </p:txBody>
      </p:sp>
      <p:sp>
        <p:nvSpPr>
          <p:cNvPr id="34" name="CuadroTexto 33">
            <a:extLst>
              <a:ext uri="{FF2B5EF4-FFF2-40B4-BE49-F238E27FC236}">
                <a16:creationId xmlns:a16="http://schemas.microsoft.com/office/drawing/2014/main" id="{31326722-6B41-43AE-871C-2E8EB58DC0FC}"/>
              </a:ext>
            </a:extLst>
          </p:cNvPr>
          <p:cNvSpPr txBox="1"/>
          <p:nvPr/>
        </p:nvSpPr>
        <p:spPr>
          <a:xfrm>
            <a:off x="3815455" y="5290379"/>
            <a:ext cx="1853438" cy="369332"/>
          </a:xfrm>
          <a:prstGeom prst="rect">
            <a:avLst/>
          </a:prstGeom>
          <a:solidFill>
            <a:srgbClr val="FFFF00"/>
          </a:solidFill>
          <a:ln w="19050">
            <a:solidFill>
              <a:srgbClr val="FF0000"/>
            </a:solidFill>
          </a:ln>
        </p:spPr>
        <p:txBody>
          <a:bodyPr wrap="square">
            <a:spAutoFit/>
          </a:bodyPr>
          <a:lstStyle/>
          <a:p>
            <a:r>
              <a:rPr lang="es-ES" sz="1800">
                <a:effectLst/>
                <a:latin typeface="Calibri" panose="020F0502020204030204" pitchFamily="34" charset="0"/>
                <a:ea typeface="Times New Roman" panose="02020603050405020304" pitchFamily="18" charset="0"/>
              </a:rPr>
              <a:t>En annex 6 ¿415?</a:t>
            </a:r>
            <a:endParaRPr lang="es-ES"/>
          </a:p>
        </p:txBody>
      </p:sp>
      <p:pic>
        <p:nvPicPr>
          <p:cNvPr id="35" name="Imagen 34">
            <a:extLst>
              <a:ext uri="{FF2B5EF4-FFF2-40B4-BE49-F238E27FC236}">
                <a16:creationId xmlns:a16="http://schemas.microsoft.com/office/drawing/2014/main" id="{0558FC3A-11F3-4112-A509-125AEE98C63C}"/>
              </a:ext>
            </a:extLst>
          </p:cNvPr>
          <p:cNvPicPr>
            <a:picLocks noChangeAspect="1"/>
          </p:cNvPicPr>
          <p:nvPr/>
        </p:nvPicPr>
        <p:blipFill>
          <a:blip r:embed="rId3"/>
          <a:stretch>
            <a:fillRect/>
          </a:stretch>
        </p:blipFill>
        <p:spPr>
          <a:xfrm>
            <a:off x="4307768" y="1216054"/>
            <a:ext cx="6772275" cy="933450"/>
          </a:xfrm>
          <a:prstGeom prst="rect">
            <a:avLst/>
          </a:prstGeom>
        </p:spPr>
      </p:pic>
      <p:sp>
        <p:nvSpPr>
          <p:cNvPr id="3" name="Cerrar llave 2">
            <a:extLst>
              <a:ext uri="{FF2B5EF4-FFF2-40B4-BE49-F238E27FC236}">
                <a16:creationId xmlns:a16="http://schemas.microsoft.com/office/drawing/2014/main" id="{2DB4F21C-2C3F-43A7-82B9-8FF6962C23E1}"/>
              </a:ext>
            </a:extLst>
          </p:cNvPr>
          <p:cNvSpPr/>
          <p:nvPr/>
        </p:nvSpPr>
        <p:spPr>
          <a:xfrm>
            <a:off x="5937387" y="5131563"/>
            <a:ext cx="158613" cy="817399"/>
          </a:xfrm>
          <a:prstGeom prst="rightBrace">
            <a:avLst>
              <a:gd name="adj1" fmla="val 3729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 name="CuadroTexto 5">
            <a:extLst>
              <a:ext uri="{FF2B5EF4-FFF2-40B4-BE49-F238E27FC236}">
                <a16:creationId xmlns:a16="http://schemas.microsoft.com/office/drawing/2014/main" id="{242AB2D1-2CFD-4326-8F3F-34FCF19E4915}"/>
              </a:ext>
            </a:extLst>
          </p:cNvPr>
          <p:cNvSpPr txBox="1"/>
          <p:nvPr/>
        </p:nvSpPr>
        <p:spPr>
          <a:xfrm>
            <a:off x="6186937" y="5013679"/>
            <a:ext cx="5381743" cy="923330"/>
          </a:xfrm>
          <a:prstGeom prst="rect">
            <a:avLst/>
          </a:prstGeom>
          <a:noFill/>
        </p:spPr>
        <p:txBody>
          <a:bodyPr wrap="square" rtlCol="0">
            <a:spAutoFit/>
          </a:bodyPr>
          <a:lstStyle/>
          <a:p>
            <a:r>
              <a:rPr lang="es-ES"/>
              <a:t>Quan treiem duplicats i escollim el de data més recent resulta que perdem el id_main = "00705199810C“ perque apareix en 2 centres (el 16 i el 26.)</a:t>
            </a:r>
          </a:p>
        </p:txBody>
      </p:sp>
      <p:pic>
        <p:nvPicPr>
          <p:cNvPr id="8" name="Imagen 7">
            <a:extLst>
              <a:ext uri="{FF2B5EF4-FFF2-40B4-BE49-F238E27FC236}">
                <a16:creationId xmlns:a16="http://schemas.microsoft.com/office/drawing/2014/main" id="{06157C66-08B9-4A68-82BB-D831088B636D}"/>
              </a:ext>
            </a:extLst>
          </p:cNvPr>
          <p:cNvPicPr>
            <a:picLocks noChangeAspect="1"/>
          </p:cNvPicPr>
          <p:nvPr/>
        </p:nvPicPr>
        <p:blipFill>
          <a:blip r:embed="rId4"/>
          <a:stretch>
            <a:fillRect/>
          </a:stretch>
        </p:blipFill>
        <p:spPr>
          <a:xfrm>
            <a:off x="4345409" y="3682834"/>
            <a:ext cx="7538656" cy="488994"/>
          </a:xfrm>
          <a:prstGeom prst="rect">
            <a:avLst/>
          </a:prstGeom>
        </p:spPr>
      </p:pic>
      <p:sp>
        <p:nvSpPr>
          <p:cNvPr id="9" name="CuadroTexto 8">
            <a:extLst>
              <a:ext uri="{FF2B5EF4-FFF2-40B4-BE49-F238E27FC236}">
                <a16:creationId xmlns:a16="http://schemas.microsoft.com/office/drawing/2014/main" id="{788F4DF0-EDE9-4708-B5AB-B38209662B19}"/>
              </a:ext>
            </a:extLst>
          </p:cNvPr>
          <p:cNvSpPr txBox="1"/>
          <p:nvPr/>
        </p:nvSpPr>
        <p:spPr>
          <a:xfrm>
            <a:off x="4238697" y="6160235"/>
            <a:ext cx="7752081" cy="646331"/>
          </a:xfrm>
          <a:prstGeom prst="rect">
            <a:avLst/>
          </a:prstGeom>
          <a:noFill/>
        </p:spPr>
        <p:txBody>
          <a:bodyPr wrap="square" rtlCol="0">
            <a:spAutoFit/>
          </a:bodyPr>
          <a:lstStyle/>
          <a:p>
            <a:r>
              <a:rPr lang="es-ES"/>
              <a:t>Hem de treure només duplicats per centre???    O és correcte i aquest el perdem de AVACOS pq s’ha visitat posteriormente a OMSIDA? </a:t>
            </a:r>
          </a:p>
        </p:txBody>
      </p:sp>
      <p:pic>
        <p:nvPicPr>
          <p:cNvPr id="11" name="Imagen 10">
            <a:extLst>
              <a:ext uri="{FF2B5EF4-FFF2-40B4-BE49-F238E27FC236}">
                <a16:creationId xmlns:a16="http://schemas.microsoft.com/office/drawing/2014/main" id="{107AC67A-E1E0-4D1C-8986-5D25F3899C54}"/>
              </a:ext>
            </a:extLst>
          </p:cNvPr>
          <p:cNvPicPr>
            <a:picLocks noChangeAspect="1"/>
          </p:cNvPicPr>
          <p:nvPr/>
        </p:nvPicPr>
        <p:blipFill>
          <a:blip r:embed="rId5"/>
          <a:stretch>
            <a:fillRect/>
          </a:stretch>
        </p:blipFill>
        <p:spPr>
          <a:xfrm>
            <a:off x="6728118" y="4264932"/>
            <a:ext cx="3743325" cy="552450"/>
          </a:xfrm>
          <a:prstGeom prst="rect">
            <a:avLst/>
          </a:prstGeom>
        </p:spPr>
      </p:pic>
      <p:sp>
        <p:nvSpPr>
          <p:cNvPr id="31" name="CuadroTexto 30">
            <a:extLst>
              <a:ext uri="{FF2B5EF4-FFF2-40B4-BE49-F238E27FC236}">
                <a16:creationId xmlns:a16="http://schemas.microsoft.com/office/drawing/2014/main" id="{D54838FE-B6FA-4F1D-B5FD-A4CD29A7295C}"/>
              </a:ext>
            </a:extLst>
          </p:cNvPr>
          <p:cNvSpPr txBox="1"/>
          <p:nvPr/>
        </p:nvSpPr>
        <p:spPr>
          <a:xfrm>
            <a:off x="679834" y="2255731"/>
            <a:ext cx="1972875" cy="261610"/>
          </a:xfrm>
          <a:prstGeom prst="rect">
            <a:avLst/>
          </a:prstGeom>
          <a:noFill/>
        </p:spPr>
        <p:txBody>
          <a:bodyPr wrap="square" rtlCol="0">
            <a:spAutoFit/>
          </a:bodyPr>
          <a:lstStyle/>
          <a:p>
            <a:r>
              <a:rPr lang="es-ES" sz="1100"/>
              <a:t>106      9       0              143  425</a:t>
            </a:r>
          </a:p>
        </p:txBody>
      </p:sp>
      <p:sp>
        <p:nvSpPr>
          <p:cNvPr id="33" name="CuadroTexto 32">
            <a:extLst>
              <a:ext uri="{FF2B5EF4-FFF2-40B4-BE49-F238E27FC236}">
                <a16:creationId xmlns:a16="http://schemas.microsoft.com/office/drawing/2014/main" id="{47883F46-FFA1-4F41-9841-F2F1BEE8B7FC}"/>
              </a:ext>
            </a:extLst>
          </p:cNvPr>
          <p:cNvSpPr txBox="1"/>
          <p:nvPr/>
        </p:nvSpPr>
        <p:spPr>
          <a:xfrm>
            <a:off x="3553769" y="1152329"/>
            <a:ext cx="684928" cy="369332"/>
          </a:xfrm>
          <a:prstGeom prst="rect">
            <a:avLst/>
          </a:prstGeom>
          <a:noFill/>
        </p:spPr>
        <p:txBody>
          <a:bodyPr wrap="square" rtlCol="0">
            <a:spAutoFit/>
          </a:bodyPr>
          <a:lstStyle/>
          <a:p>
            <a:r>
              <a:rPr lang="es-ES"/>
              <a:t>RAW</a:t>
            </a:r>
          </a:p>
        </p:txBody>
      </p:sp>
      <p:sp>
        <p:nvSpPr>
          <p:cNvPr id="38" name="CuadroTexto 37">
            <a:extLst>
              <a:ext uri="{FF2B5EF4-FFF2-40B4-BE49-F238E27FC236}">
                <a16:creationId xmlns:a16="http://schemas.microsoft.com/office/drawing/2014/main" id="{7D10E06A-4230-4C37-A12D-881326370B34}"/>
              </a:ext>
            </a:extLst>
          </p:cNvPr>
          <p:cNvSpPr txBox="1"/>
          <p:nvPr/>
        </p:nvSpPr>
        <p:spPr>
          <a:xfrm>
            <a:off x="2720284" y="2250017"/>
            <a:ext cx="1705574" cy="523220"/>
          </a:xfrm>
          <a:prstGeom prst="rect">
            <a:avLst/>
          </a:prstGeom>
          <a:noFill/>
        </p:spPr>
        <p:txBody>
          <a:bodyPr wrap="square" rtlCol="0">
            <a:spAutoFit/>
          </a:bodyPr>
          <a:lstStyle/>
          <a:p>
            <a:r>
              <a:rPr lang="es-ES" sz="1400" b="1"/>
              <a:t>VIH_TESTED_FINAL</a:t>
            </a:r>
          </a:p>
          <a:p>
            <a:r>
              <a:rPr lang="es-ES" sz="1400" b="1"/>
              <a:t>Annex 6 data</a:t>
            </a:r>
          </a:p>
        </p:txBody>
      </p:sp>
      <p:sp>
        <p:nvSpPr>
          <p:cNvPr id="13" name="CuadroTexto 12">
            <a:extLst>
              <a:ext uri="{FF2B5EF4-FFF2-40B4-BE49-F238E27FC236}">
                <a16:creationId xmlns:a16="http://schemas.microsoft.com/office/drawing/2014/main" id="{C0D7A9A0-F2AA-4A14-8CA1-D91C26076CF8}"/>
              </a:ext>
            </a:extLst>
          </p:cNvPr>
          <p:cNvSpPr txBox="1"/>
          <p:nvPr/>
        </p:nvSpPr>
        <p:spPr>
          <a:xfrm>
            <a:off x="232556" y="2762536"/>
            <a:ext cx="2523744" cy="369332"/>
          </a:xfrm>
          <a:prstGeom prst="rect">
            <a:avLst/>
          </a:prstGeom>
          <a:noFill/>
        </p:spPr>
        <p:txBody>
          <a:bodyPr wrap="square" rtlCol="0">
            <a:spAutoFit/>
          </a:bodyPr>
          <a:lstStyle/>
          <a:p>
            <a:r>
              <a:rPr lang="es-ES"/>
              <a:t>AVACOS,  Centre 16.</a:t>
            </a:r>
          </a:p>
        </p:txBody>
      </p:sp>
      <p:cxnSp>
        <p:nvCxnSpPr>
          <p:cNvPr id="20" name="Conector recto de flecha 19">
            <a:extLst>
              <a:ext uri="{FF2B5EF4-FFF2-40B4-BE49-F238E27FC236}">
                <a16:creationId xmlns:a16="http://schemas.microsoft.com/office/drawing/2014/main" id="{D8387DB5-7948-46C7-AE4B-A62C63CF58A9}"/>
              </a:ext>
            </a:extLst>
          </p:cNvPr>
          <p:cNvCxnSpPr>
            <a:stCxn id="21" idx="2"/>
            <a:endCxn id="24" idx="0"/>
          </p:cNvCxnSpPr>
          <p:nvPr/>
        </p:nvCxnSpPr>
        <p:spPr>
          <a:xfrm>
            <a:off x="1984239" y="3307067"/>
            <a:ext cx="0" cy="242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18571F39-F65B-4D0F-85BF-2FAF22E29E24}"/>
              </a:ext>
            </a:extLst>
          </p:cNvPr>
          <p:cNvCxnSpPr>
            <a:cxnSpLocks/>
            <a:stCxn id="24" idx="2"/>
            <a:endCxn id="25" idx="0"/>
          </p:cNvCxnSpPr>
          <p:nvPr/>
        </p:nvCxnSpPr>
        <p:spPr>
          <a:xfrm>
            <a:off x="1984239" y="3776275"/>
            <a:ext cx="0" cy="259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EDA0E22B-C313-4D6D-B3A5-4C75EAB1EEBA}"/>
              </a:ext>
            </a:extLst>
          </p:cNvPr>
          <p:cNvCxnSpPr>
            <a:cxnSpLocks/>
            <a:stCxn id="25" idx="2"/>
            <a:endCxn id="26" idx="0"/>
          </p:cNvCxnSpPr>
          <p:nvPr/>
        </p:nvCxnSpPr>
        <p:spPr>
          <a:xfrm>
            <a:off x="1984239" y="4262644"/>
            <a:ext cx="9258" cy="264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6061AA00-F14A-4031-8BD4-4D0CC396ADE7}"/>
              </a:ext>
            </a:extLst>
          </p:cNvPr>
          <p:cNvCxnSpPr>
            <a:cxnSpLocks/>
            <a:stCxn id="26" idx="2"/>
            <a:endCxn id="28" idx="0"/>
          </p:cNvCxnSpPr>
          <p:nvPr/>
        </p:nvCxnSpPr>
        <p:spPr>
          <a:xfrm>
            <a:off x="1993497" y="4754613"/>
            <a:ext cx="9031" cy="300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A1810D50-6B8F-44FC-BFD8-167B5A28629E}"/>
              </a:ext>
            </a:extLst>
          </p:cNvPr>
          <p:cNvCxnSpPr>
            <a:cxnSpLocks/>
            <a:stCxn id="28" idx="2"/>
            <a:endCxn id="29" idx="0"/>
          </p:cNvCxnSpPr>
          <p:nvPr/>
        </p:nvCxnSpPr>
        <p:spPr>
          <a:xfrm>
            <a:off x="2002528" y="5537277"/>
            <a:ext cx="113" cy="306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ángulo 49">
            <a:extLst>
              <a:ext uri="{FF2B5EF4-FFF2-40B4-BE49-F238E27FC236}">
                <a16:creationId xmlns:a16="http://schemas.microsoft.com/office/drawing/2014/main" id="{9A831745-FB06-4223-AB7D-E7A09C0F63A7}"/>
              </a:ext>
            </a:extLst>
          </p:cNvPr>
          <p:cNvSpPr/>
          <p:nvPr/>
        </p:nvSpPr>
        <p:spPr>
          <a:xfrm>
            <a:off x="10459773" y="1931895"/>
            <a:ext cx="513027" cy="217609"/>
          </a:xfrm>
          <a:prstGeom prst="rect">
            <a:avLst/>
          </a:prstGeom>
          <a:solidFill>
            <a:schemeClr val="accent4">
              <a:alpha val="29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51" name="CuadroTexto 50">
            <a:extLst>
              <a:ext uri="{FF2B5EF4-FFF2-40B4-BE49-F238E27FC236}">
                <a16:creationId xmlns:a16="http://schemas.microsoft.com/office/drawing/2014/main" id="{2A6BA74A-6029-485B-9515-4802C04E322A}"/>
              </a:ext>
            </a:extLst>
          </p:cNvPr>
          <p:cNvSpPr txBox="1"/>
          <p:nvPr/>
        </p:nvSpPr>
        <p:spPr>
          <a:xfrm>
            <a:off x="6753749" y="1885518"/>
            <a:ext cx="459607" cy="307777"/>
          </a:xfrm>
          <a:prstGeom prst="rect">
            <a:avLst/>
          </a:prstGeom>
          <a:noFill/>
        </p:spPr>
        <p:txBody>
          <a:bodyPr wrap="square" rtlCol="0">
            <a:spAutoFit/>
          </a:bodyPr>
          <a:lstStyle/>
          <a:p>
            <a:r>
              <a:rPr lang="es-ES" sz="1400">
                <a:solidFill>
                  <a:srgbClr val="FF0000"/>
                </a:solidFill>
              </a:rPr>
              <a:t>-1</a:t>
            </a:r>
          </a:p>
        </p:txBody>
      </p:sp>
      <p:sp>
        <p:nvSpPr>
          <p:cNvPr id="52" name="CuadroTexto 51">
            <a:extLst>
              <a:ext uri="{FF2B5EF4-FFF2-40B4-BE49-F238E27FC236}">
                <a16:creationId xmlns:a16="http://schemas.microsoft.com/office/drawing/2014/main" id="{CD12F4F5-4C8F-458F-9AAD-CB585B57FAFA}"/>
              </a:ext>
            </a:extLst>
          </p:cNvPr>
          <p:cNvSpPr txBox="1"/>
          <p:nvPr/>
        </p:nvSpPr>
        <p:spPr>
          <a:xfrm>
            <a:off x="9892923" y="1881279"/>
            <a:ext cx="459607" cy="307777"/>
          </a:xfrm>
          <a:prstGeom prst="rect">
            <a:avLst/>
          </a:prstGeom>
          <a:noFill/>
        </p:spPr>
        <p:txBody>
          <a:bodyPr wrap="square" rtlCol="0">
            <a:spAutoFit/>
          </a:bodyPr>
          <a:lstStyle/>
          <a:p>
            <a:r>
              <a:rPr lang="es-ES" sz="1400">
                <a:solidFill>
                  <a:srgbClr val="FF0000"/>
                </a:solidFill>
              </a:rPr>
              <a:t>-1</a:t>
            </a:r>
          </a:p>
        </p:txBody>
      </p:sp>
      <p:sp>
        <p:nvSpPr>
          <p:cNvPr id="53" name="CuadroTexto 52">
            <a:extLst>
              <a:ext uri="{FF2B5EF4-FFF2-40B4-BE49-F238E27FC236}">
                <a16:creationId xmlns:a16="http://schemas.microsoft.com/office/drawing/2014/main" id="{B2EC02BF-5DF4-4811-9640-976B11275A7E}"/>
              </a:ext>
            </a:extLst>
          </p:cNvPr>
          <p:cNvSpPr txBox="1"/>
          <p:nvPr/>
        </p:nvSpPr>
        <p:spPr>
          <a:xfrm>
            <a:off x="11003530" y="1888485"/>
            <a:ext cx="367511" cy="307777"/>
          </a:xfrm>
          <a:prstGeom prst="rect">
            <a:avLst/>
          </a:prstGeom>
          <a:noFill/>
        </p:spPr>
        <p:txBody>
          <a:bodyPr wrap="square" rtlCol="0">
            <a:spAutoFit/>
          </a:bodyPr>
          <a:lstStyle/>
          <a:p>
            <a:r>
              <a:rPr lang="es-ES" sz="1400">
                <a:solidFill>
                  <a:srgbClr val="FF0000"/>
                </a:solidFill>
              </a:rPr>
              <a:t>-3</a:t>
            </a:r>
          </a:p>
        </p:txBody>
      </p:sp>
      <p:pic>
        <p:nvPicPr>
          <p:cNvPr id="57" name="Imagen 56">
            <a:extLst>
              <a:ext uri="{FF2B5EF4-FFF2-40B4-BE49-F238E27FC236}">
                <a16:creationId xmlns:a16="http://schemas.microsoft.com/office/drawing/2014/main" id="{580E10C8-380E-4F3B-991F-3BF3F8DE0C01}"/>
              </a:ext>
            </a:extLst>
          </p:cNvPr>
          <p:cNvPicPr>
            <a:picLocks noChangeAspect="1"/>
          </p:cNvPicPr>
          <p:nvPr/>
        </p:nvPicPr>
        <p:blipFill>
          <a:blip r:embed="rId6"/>
          <a:stretch>
            <a:fillRect/>
          </a:stretch>
        </p:blipFill>
        <p:spPr>
          <a:xfrm>
            <a:off x="4315871" y="2333644"/>
            <a:ext cx="6772275" cy="962025"/>
          </a:xfrm>
          <a:prstGeom prst="rect">
            <a:avLst/>
          </a:prstGeom>
        </p:spPr>
      </p:pic>
      <p:sp>
        <p:nvSpPr>
          <p:cNvPr id="58" name="CuadroTexto 57">
            <a:extLst>
              <a:ext uri="{FF2B5EF4-FFF2-40B4-BE49-F238E27FC236}">
                <a16:creationId xmlns:a16="http://schemas.microsoft.com/office/drawing/2014/main" id="{2D253C00-9130-4748-9B45-63E85634FFF6}"/>
              </a:ext>
            </a:extLst>
          </p:cNvPr>
          <p:cNvSpPr txBox="1"/>
          <p:nvPr/>
        </p:nvSpPr>
        <p:spPr>
          <a:xfrm>
            <a:off x="11055981" y="1225285"/>
            <a:ext cx="1136020" cy="769441"/>
          </a:xfrm>
          <a:prstGeom prst="rect">
            <a:avLst/>
          </a:prstGeom>
          <a:noFill/>
        </p:spPr>
        <p:txBody>
          <a:bodyPr wrap="square" rtlCol="0">
            <a:spAutoFit/>
          </a:bodyPr>
          <a:lstStyle/>
          <a:p>
            <a:r>
              <a:rPr lang="es-ES" sz="1100">
                <a:solidFill>
                  <a:srgbClr val="FF0000"/>
                </a:solidFill>
              </a:rPr>
              <a:t>El nostre nombre de casos raw no coincideixen</a:t>
            </a:r>
          </a:p>
        </p:txBody>
      </p:sp>
      <p:sp>
        <p:nvSpPr>
          <p:cNvPr id="37" name="Elipse 36">
            <a:extLst>
              <a:ext uri="{FF2B5EF4-FFF2-40B4-BE49-F238E27FC236}">
                <a16:creationId xmlns:a16="http://schemas.microsoft.com/office/drawing/2014/main" id="{FA9AA3BA-9669-4B76-98C6-726B30F89C3F}"/>
              </a:ext>
            </a:extLst>
          </p:cNvPr>
          <p:cNvSpPr/>
          <p:nvPr/>
        </p:nvSpPr>
        <p:spPr>
          <a:xfrm>
            <a:off x="9233040" y="128125"/>
            <a:ext cx="2867522" cy="96987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a:t>Treure només duplicats per centre</a:t>
            </a:r>
          </a:p>
        </p:txBody>
      </p:sp>
    </p:spTree>
    <p:extLst>
      <p:ext uri="{BB962C8B-B14F-4D97-AF65-F5344CB8AC3E}">
        <p14:creationId xmlns:p14="http://schemas.microsoft.com/office/powerpoint/2010/main" val="4084677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829F508-64EC-48B9-97B3-1E900805A34F}"/>
              </a:ext>
            </a:extLst>
          </p:cNvPr>
          <p:cNvSpPr txBox="1"/>
          <p:nvPr/>
        </p:nvSpPr>
        <p:spPr>
          <a:xfrm>
            <a:off x="0" y="0"/>
            <a:ext cx="12192000" cy="523220"/>
          </a:xfrm>
          <a:prstGeom prst="rect">
            <a:avLst/>
          </a:prstGeom>
          <a:solidFill>
            <a:schemeClr val="accent2">
              <a:lumMod val="20000"/>
              <a:lumOff val="80000"/>
            </a:schemeClr>
          </a:solidFill>
          <a:ln>
            <a:solidFill>
              <a:srgbClr val="FF0000"/>
            </a:solidFill>
          </a:ln>
        </p:spPr>
        <p:txBody>
          <a:bodyPr wrap="square">
            <a:spAutoFit/>
          </a:bodyPr>
          <a:lstStyle/>
          <a:p>
            <a:r>
              <a:rPr lang="es-ES" sz="1400" b="1">
                <a:effectLst/>
                <a:latin typeface="Calibri" panose="020F0502020204030204" pitchFamily="34" charset="0"/>
                <a:ea typeface="Calibri" panose="020F0502020204030204" pitchFamily="34" charset="0"/>
              </a:rPr>
              <a:t>OMSIDA</a:t>
            </a:r>
          </a:p>
          <a:p>
            <a:pPr marL="342900" indent="-342900">
              <a:buAutoNum type="arabicPeriod"/>
            </a:pPr>
            <a:endParaRPr lang="es-ES" sz="1400" b="1">
              <a:effectLst/>
              <a:latin typeface="Calibri" panose="020F0502020204030204" pitchFamily="34" charset="0"/>
              <a:ea typeface="Calibri" panose="020F0502020204030204" pitchFamily="34" charset="0"/>
            </a:endParaRPr>
          </a:p>
        </p:txBody>
      </p:sp>
      <p:sp>
        <p:nvSpPr>
          <p:cNvPr id="12" name="CuadroTexto 11">
            <a:extLst>
              <a:ext uri="{FF2B5EF4-FFF2-40B4-BE49-F238E27FC236}">
                <a16:creationId xmlns:a16="http://schemas.microsoft.com/office/drawing/2014/main" id="{1E5091CD-A525-4A7D-B436-E0126EC02381}"/>
              </a:ext>
            </a:extLst>
          </p:cNvPr>
          <p:cNvSpPr txBox="1"/>
          <p:nvPr/>
        </p:nvSpPr>
        <p:spPr>
          <a:xfrm>
            <a:off x="91438" y="658703"/>
            <a:ext cx="11731753" cy="461665"/>
          </a:xfrm>
          <a:prstGeom prst="rect">
            <a:avLst/>
          </a:prstGeom>
          <a:noFill/>
          <a:ln>
            <a:solidFill>
              <a:schemeClr val="tx1"/>
            </a:solidFill>
          </a:ln>
        </p:spPr>
        <p:txBody>
          <a:bodyPr wrap="square">
            <a:spAutoFit/>
          </a:bodyPr>
          <a:lstStyle/>
          <a:p>
            <a:pPr marL="342900" indent="-342900">
              <a:buAutoNum type="arabicPeriod"/>
            </a:pPr>
            <a:r>
              <a:rPr lang="es-ES" sz="1200">
                <a:effectLst/>
                <a:latin typeface="Calibri" panose="020F0502020204030204" pitchFamily="34" charset="0"/>
                <a:ea typeface="Times New Roman" panose="02020603050405020304" pitchFamily="18" charset="0"/>
              </a:rPr>
              <a:t>OMSIDA: Laura también ha comprobado datos de OMSIDA y casi se explica la diferencia por el tipo de limpieza de datos que hacemos (te adjunto su email abajo). </a:t>
            </a:r>
            <a:r>
              <a:rPr lang="es-ES" sz="1200" b="1">
                <a:effectLst/>
                <a:latin typeface="Calibri" panose="020F0502020204030204" pitchFamily="34" charset="0"/>
                <a:ea typeface="Times New Roman" panose="02020603050405020304" pitchFamily="18" charset="0"/>
              </a:rPr>
              <a:t>Puedes ver donde perdemos estos un pocos casos? </a:t>
            </a:r>
            <a:r>
              <a:rPr lang="es-ES" sz="1200">
                <a:effectLst/>
                <a:latin typeface="Calibri" panose="020F0502020204030204" pitchFamily="34" charset="0"/>
                <a:ea typeface="Times New Roman" panose="02020603050405020304" pitchFamily="18" charset="0"/>
              </a:rPr>
              <a:t>También te adjunto el archivo que ellos nos han enviado.</a:t>
            </a:r>
          </a:p>
        </p:txBody>
      </p:sp>
      <p:pic>
        <p:nvPicPr>
          <p:cNvPr id="4" name="Imagen 3">
            <a:extLst>
              <a:ext uri="{FF2B5EF4-FFF2-40B4-BE49-F238E27FC236}">
                <a16:creationId xmlns:a16="http://schemas.microsoft.com/office/drawing/2014/main" id="{29CF25BD-BC25-4809-B606-D8AC6019F047}"/>
              </a:ext>
            </a:extLst>
          </p:cNvPr>
          <p:cNvPicPr>
            <a:picLocks noChangeAspect="1"/>
          </p:cNvPicPr>
          <p:nvPr/>
        </p:nvPicPr>
        <p:blipFill>
          <a:blip r:embed="rId3"/>
          <a:stretch>
            <a:fillRect/>
          </a:stretch>
        </p:blipFill>
        <p:spPr>
          <a:xfrm>
            <a:off x="5069966" y="1338643"/>
            <a:ext cx="6753225" cy="962025"/>
          </a:xfrm>
          <a:prstGeom prst="rect">
            <a:avLst/>
          </a:prstGeom>
        </p:spPr>
      </p:pic>
      <p:sp>
        <p:nvSpPr>
          <p:cNvPr id="10" name="CuadroTexto 9">
            <a:extLst>
              <a:ext uri="{FF2B5EF4-FFF2-40B4-BE49-F238E27FC236}">
                <a16:creationId xmlns:a16="http://schemas.microsoft.com/office/drawing/2014/main" id="{CE4648EA-D517-4A69-8528-56F3BAF2DA46}"/>
              </a:ext>
            </a:extLst>
          </p:cNvPr>
          <p:cNvSpPr txBox="1"/>
          <p:nvPr/>
        </p:nvSpPr>
        <p:spPr>
          <a:xfrm>
            <a:off x="4331009" y="1255851"/>
            <a:ext cx="684928" cy="369332"/>
          </a:xfrm>
          <a:prstGeom prst="rect">
            <a:avLst/>
          </a:prstGeom>
          <a:noFill/>
        </p:spPr>
        <p:txBody>
          <a:bodyPr wrap="square" rtlCol="0">
            <a:spAutoFit/>
          </a:bodyPr>
          <a:lstStyle/>
          <a:p>
            <a:r>
              <a:rPr lang="es-ES"/>
              <a:t>RAW</a:t>
            </a:r>
          </a:p>
        </p:txBody>
      </p:sp>
      <p:sp>
        <p:nvSpPr>
          <p:cNvPr id="11" name="CuadroTexto 10">
            <a:extLst>
              <a:ext uri="{FF2B5EF4-FFF2-40B4-BE49-F238E27FC236}">
                <a16:creationId xmlns:a16="http://schemas.microsoft.com/office/drawing/2014/main" id="{F67B100B-E6CE-4DD3-923D-52D6B19F8BD9}"/>
              </a:ext>
            </a:extLst>
          </p:cNvPr>
          <p:cNvSpPr txBox="1"/>
          <p:nvPr/>
        </p:nvSpPr>
        <p:spPr>
          <a:xfrm>
            <a:off x="3497524" y="2353539"/>
            <a:ext cx="1705574" cy="523220"/>
          </a:xfrm>
          <a:prstGeom prst="rect">
            <a:avLst/>
          </a:prstGeom>
          <a:noFill/>
        </p:spPr>
        <p:txBody>
          <a:bodyPr wrap="square" rtlCol="0">
            <a:spAutoFit/>
          </a:bodyPr>
          <a:lstStyle/>
          <a:p>
            <a:r>
              <a:rPr lang="es-ES" sz="1400" b="1"/>
              <a:t>VIH_TESTED_FINAL</a:t>
            </a:r>
          </a:p>
          <a:p>
            <a:r>
              <a:rPr lang="es-ES" sz="1400" b="1"/>
              <a:t>Annex 6 data</a:t>
            </a:r>
          </a:p>
        </p:txBody>
      </p:sp>
      <p:pic>
        <p:nvPicPr>
          <p:cNvPr id="7" name="Imagen 6">
            <a:extLst>
              <a:ext uri="{FF2B5EF4-FFF2-40B4-BE49-F238E27FC236}">
                <a16:creationId xmlns:a16="http://schemas.microsoft.com/office/drawing/2014/main" id="{656A0CC6-E7D5-487B-8CC6-53AE108B293B}"/>
              </a:ext>
            </a:extLst>
          </p:cNvPr>
          <p:cNvPicPr>
            <a:picLocks noChangeAspect="1"/>
          </p:cNvPicPr>
          <p:nvPr/>
        </p:nvPicPr>
        <p:blipFill>
          <a:blip r:embed="rId4"/>
          <a:stretch>
            <a:fillRect/>
          </a:stretch>
        </p:blipFill>
        <p:spPr>
          <a:xfrm>
            <a:off x="5079491" y="2458142"/>
            <a:ext cx="6743700" cy="942975"/>
          </a:xfrm>
          <a:prstGeom prst="rect">
            <a:avLst/>
          </a:prstGeom>
        </p:spPr>
      </p:pic>
      <p:sp>
        <p:nvSpPr>
          <p:cNvPr id="13" name="Rectángulo 12">
            <a:extLst>
              <a:ext uri="{FF2B5EF4-FFF2-40B4-BE49-F238E27FC236}">
                <a16:creationId xmlns:a16="http://schemas.microsoft.com/office/drawing/2014/main" id="{848B8706-0560-4DA7-A61F-B9FB96326614}"/>
              </a:ext>
            </a:extLst>
          </p:cNvPr>
          <p:cNvSpPr/>
          <p:nvPr/>
        </p:nvSpPr>
        <p:spPr>
          <a:xfrm>
            <a:off x="314852" y="3080071"/>
            <a:ext cx="3338774" cy="22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a:t>707 tests</a:t>
            </a:r>
          </a:p>
        </p:txBody>
      </p:sp>
      <p:sp>
        <p:nvSpPr>
          <p:cNvPr id="14" name="Rectángulo 13">
            <a:extLst>
              <a:ext uri="{FF2B5EF4-FFF2-40B4-BE49-F238E27FC236}">
                <a16:creationId xmlns:a16="http://schemas.microsoft.com/office/drawing/2014/main" id="{0E10705D-AA21-4066-BDA8-4046982FDEA3}"/>
              </a:ext>
            </a:extLst>
          </p:cNvPr>
          <p:cNvSpPr/>
          <p:nvPr/>
        </p:nvSpPr>
        <p:spPr>
          <a:xfrm>
            <a:off x="314852" y="3549279"/>
            <a:ext cx="3338774" cy="22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a:t>698 tests VIH</a:t>
            </a:r>
          </a:p>
        </p:txBody>
      </p:sp>
      <p:sp>
        <p:nvSpPr>
          <p:cNvPr id="15" name="Rectángulo 14">
            <a:extLst>
              <a:ext uri="{FF2B5EF4-FFF2-40B4-BE49-F238E27FC236}">
                <a16:creationId xmlns:a16="http://schemas.microsoft.com/office/drawing/2014/main" id="{494FD514-97F9-40A6-9C92-632F193250D5}"/>
              </a:ext>
            </a:extLst>
          </p:cNvPr>
          <p:cNvSpPr/>
          <p:nvPr/>
        </p:nvSpPr>
        <p:spPr>
          <a:xfrm>
            <a:off x="314852" y="4035648"/>
            <a:ext cx="3338774" cy="22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a:t>698 tests VIH &gt; 16a</a:t>
            </a:r>
          </a:p>
        </p:txBody>
      </p:sp>
      <p:sp>
        <p:nvSpPr>
          <p:cNvPr id="16" name="Rectángulo 15">
            <a:extLst>
              <a:ext uri="{FF2B5EF4-FFF2-40B4-BE49-F238E27FC236}">
                <a16:creationId xmlns:a16="http://schemas.microsoft.com/office/drawing/2014/main" id="{EDFAB659-0BAF-41E4-A61C-E89C25D0995D}"/>
              </a:ext>
            </a:extLst>
          </p:cNvPr>
          <p:cNvSpPr/>
          <p:nvPr/>
        </p:nvSpPr>
        <p:spPr>
          <a:xfrm>
            <a:off x="324109" y="4527617"/>
            <a:ext cx="3338775" cy="22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a:t>662 tests VIH &gt; 16 años sin duplicados</a:t>
            </a:r>
          </a:p>
        </p:txBody>
      </p:sp>
      <p:sp>
        <p:nvSpPr>
          <p:cNvPr id="17" name="Rectángulo 16">
            <a:extLst>
              <a:ext uri="{FF2B5EF4-FFF2-40B4-BE49-F238E27FC236}">
                <a16:creationId xmlns:a16="http://schemas.microsoft.com/office/drawing/2014/main" id="{9A55A3D4-8085-466C-BF27-F10328BF9189}"/>
              </a:ext>
            </a:extLst>
          </p:cNvPr>
          <p:cNvSpPr/>
          <p:nvPr/>
        </p:nvSpPr>
        <p:spPr>
          <a:xfrm>
            <a:off x="333140" y="5055155"/>
            <a:ext cx="3338775" cy="48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a:t>661 tests VIH &gt; 16 años sin duplicados, con resultados Test</a:t>
            </a:r>
          </a:p>
        </p:txBody>
      </p:sp>
      <p:sp>
        <p:nvSpPr>
          <p:cNvPr id="18" name="Rectángulo 17">
            <a:extLst>
              <a:ext uri="{FF2B5EF4-FFF2-40B4-BE49-F238E27FC236}">
                <a16:creationId xmlns:a16="http://schemas.microsoft.com/office/drawing/2014/main" id="{CD8686B8-993F-4468-AD4E-E2F06C550987}"/>
              </a:ext>
            </a:extLst>
          </p:cNvPr>
          <p:cNvSpPr/>
          <p:nvPr/>
        </p:nvSpPr>
        <p:spPr>
          <a:xfrm>
            <a:off x="333253" y="5843336"/>
            <a:ext cx="3338775" cy="48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a:t>660 tests VIH &gt; 16 años sin duplicados, con resultados Test sin doble diagnostico</a:t>
            </a:r>
          </a:p>
        </p:txBody>
      </p:sp>
      <p:sp>
        <p:nvSpPr>
          <p:cNvPr id="19" name="CuadroTexto 18">
            <a:extLst>
              <a:ext uri="{FF2B5EF4-FFF2-40B4-BE49-F238E27FC236}">
                <a16:creationId xmlns:a16="http://schemas.microsoft.com/office/drawing/2014/main" id="{A64C444E-A99F-4B64-A525-65499D291A9B}"/>
              </a:ext>
            </a:extLst>
          </p:cNvPr>
          <p:cNvSpPr txBox="1"/>
          <p:nvPr/>
        </p:nvSpPr>
        <p:spPr>
          <a:xfrm>
            <a:off x="232556" y="2762536"/>
            <a:ext cx="2523744" cy="369332"/>
          </a:xfrm>
          <a:prstGeom prst="rect">
            <a:avLst/>
          </a:prstGeom>
          <a:noFill/>
        </p:spPr>
        <p:txBody>
          <a:bodyPr wrap="square" rtlCol="0">
            <a:spAutoFit/>
          </a:bodyPr>
          <a:lstStyle/>
          <a:p>
            <a:r>
              <a:rPr lang="es-ES"/>
              <a:t>OMSIDA,  Centre 16.</a:t>
            </a:r>
          </a:p>
        </p:txBody>
      </p:sp>
      <p:cxnSp>
        <p:nvCxnSpPr>
          <p:cNvPr id="20" name="Conector recto de flecha 19">
            <a:extLst>
              <a:ext uri="{FF2B5EF4-FFF2-40B4-BE49-F238E27FC236}">
                <a16:creationId xmlns:a16="http://schemas.microsoft.com/office/drawing/2014/main" id="{FD7456D1-E0CC-4BB5-B16C-427C01D11918}"/>
              </a:ext>
            </a:extLst>
          </p:cNvPr>
          <p:cNvCxnSpPr>
            <a:stCxn id="13" idx="2"/>
            <a:endCxn id="14" idx="0"/>
          </p:cNvCxnSpPr>
          <p:nvPr/>
        </p:nvCxnSpPr>
        <p:spPr>
          <a:xfrm>
            <a:off x="1984239" y="3307067"/>
            <a:ext cx="0" cy="242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272086B3-9ED9-4AA8-B42C-48A8A35E5AF3}"/>
              </a:ext>
            </a:extLst>
          </p:cNvPr>
          <p:cNvCxnSpPr>
            <a:cxnSpLocks/>
            <a:stCxn id="14" idx="2"/>
            <a:endCxn id="15" idx="0"/>
          </p:cNvCxnSpPr>
          <p:nvPr/>
        </p:nvCxnSpPr>
        <p:spPr>
          <a:xfrm>
            <a:off x="1984239" y="3776275"/>
            <a:ext cx="0" cy="259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987BBC88-C5CA-49A2-81C2-8D9EAE790783}"/>
              </a:ext>
            </a:extLst>
          </p:cNvPr>
          <p:cNvCxnSpPr>
            <a:cxnSpLocks/>
            <a:stCxn id="15" idx="2"/>
            <a:endCxn id="16" idx="0"/>
          </p:cNvCxnSpPr>
          <p:nvPr/>
        </p:nvCxnSpPr>
        <p:spPr>
          <a:xfrm>
            <a:off x="1984239" y="4262644"/>
            <a:ext cx="9258" cy="264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4ACBB239-4AF5-4811-983C-475442B28FF8}"/>
              </a:ext>
            </a:extLst>
          </p:cNvPr>
          <p:cNvCxnSpPr>
            <a:cxnSpLocks/>
            <a:stCxn id="16" idx="2"/>
            <a:endCxn id="17" idx="0"/>
          </p:cNvCxnSpPr>
          <p:nvPr/>
        </p:nvCxnSpPr>
        <p:spPr>
          <a:xfrm>
            <a:off x="1993497" y="4754613"/>
            <a:ext cx="9031" cy="300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2442D0B2-E4AF-457D-9770-A322901FC7D4}"/>
              </a:ext>
            </a:extLst>
          </p:cNvPr>
          <p:cNvCxnSpPr>
            <a:cxnSpLocks/>
            <a:stCxn id="17" idx="2"/>
            <a:endCxn id="18" idx="0"/>
          </p:cNvCxnSpPr>
          <p:nvPr/>
        </p:nvCxnSpPr>
        <p:spPr>
          <a:xfrm>
            <a:off x="2002528" y="5537277"/>
            <a:ext cx="113" cy="306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ángulo 26">
            <a:extLst>
              <a:ext uri="{FF2B5EF4-FFF2-40B4-BE49-F238E27FC236}">
                <a16:creationId xmlns:a16="http://schemas.microsoft.com/office/drawing/2014/main" id="{E9D4FBB4-4963-4AC0-9050-04E2B63570B1}"/>
              </a:ext>
            </a:extLst>
          </p:cNvPr>
          <p:cNvSpPr/>
          <p:nvPr/>
        </p:nvSpPr>
        <p:spPr>
          <a:xfrm>
            <a:off x="4164079" y="5965115"/>
            <a:ext cx="905887" cy="226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a:solidFill>
                  <a:schemeClr val="tx1"/>
                </a:solidFill>
              </a:rPr>
              <a:t>660</a:t>
            </a:r>
          </a:p>
        </p:txBody>
      </p:sp>
      <p:sp>
        <p:nvSpPr>
          <p:cNvPr id="28" name="CuadroTexto 27">
            <a:extLst>
              <a:ext uri="{FF2B5EF4-FFF2-40B4-BE49-F238E27FC236}">
                <a16:creationId xmlns:a16="http://schemas.microsoft.com/office/drawing/2014/main" id="{F5BE0537-54EF-4890-8B29-66211C46464E}"/>
              </a:ext>
            </a:extLst>
          </p:cNvPr>
          <p:cNvSpPr txBox="1"/>
          <p:nvPr/>
        </p:nvSpPr>
        <p:spPr>
          <a:xfrm>
            <a:off x="3852031" y="5519357"/>
            <a:ext cx="1853438" cy="369332"/>
          </a:xfrm>
          <a:prstGeom prst="rect">
            <a:avLst/>
          </a:prstGeom>
          <a:solidFill>
            <a:srgbClr val="FFFF00"/>
          </a:solidFill>
          <a:ln w="19050">
            <a:solidFill>
              <a:srgbClr val="FF0000"/>
            </a:solidFill>
          </a:ln>
        </p:spPr>
        <p:txBody>
          <a:bodyPr wrap="square">
            <a:spAutoFit/>
          </a:bodyPr>
          <a:lstStyle/>
          <a:p>
            <a:r>
              <a:rPr lang="es-ES" sz="1800">
                <a:effectLst/>
                <a:latin typeface="Calibri" panose="020F0502020204030204" pitchFamily="34" charset="0"/>
                <a:ea typeface="Times New Roman" panose="02020603050405020304" pitchFamily="18" charset="0"/>
              </a:rPr>
              <a:t>En annex 6 ¿655?</a:t>
            </a:r>
            <a:endParaRPr lang="es-ES"/>
          </a:p>
        </p:txBody>
      </p:sp>
      <p:cxnSp>
        <p:nvCxnSpPr>
          <p:cNvPr id="29" name="Conector recto de flecha 28">
            <a:extLst>
              <a:ext uri="{FF2B5EF4-FFF2-40B4-BE49-F238E27FC236}">
                <a16:creationId xmlns:a16="http://schemas.microsoft.com/office/drawing/2014/main" id="{E0EEE61B-F085-4569-A2B1-D2178A1B3B26}"/>
              </a:ext>
            </a:extLst>
          </p:cNvPr>
          <p:cNvCxnSpPr>
            <a:cxnSpLocks/>
            <a:stCxn id="18" idx="3"/>
            <a:endCxn id="27" idx="1"/>
          </p:cNvCxnSpPr>
          <p:nvPr/>
        </p:nvCxnSpPr>
        <p:spPr>
          <a:xfrm flipV="1">
            <a:off x="3672028" y="6078613"/>
            <a:ext cx="492051" cy="5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 name="Grupo 43">
            <a:extLst>
              <a:ext uri="{FF2B5EF4-FFF2-40B4-BE49-F238E27FC236}">
                <a16:creationId xmlns:a16="http://schemas.microsoft.com/office/drawing/2014/main" id="{48C674EC-E5D8-409C-A52F-A30FBA506982}"/>
              </a:ext>
            </a:extLst>
          </p:cNvPr>
          <p:cNvGrpSpPr/>
          <p:nvPr/>
        </p:nvGrpSpPr>
        <p:grpSpPr>
          <a:xfrm>
            <a:off x="5508125" y="3776275"/>
            <a:ext cx="3281171" cy="2574787"/>
            <a:chOff x="5705469" y="3976771"/>
            <a:chExt cx="3281171" cy="2574787"/>
          </a:xfrm>
        </p:grpSpPr>
        <p:pic>
          <p:nvPicPr>
            <p:cNvPr id="35" name="Imagen 34">
              <a:extLst>
                <a:ext uri="{FF2B5EF4-FFF2-40B4-BE49-F238E27FC236}">
                  <a16:creationId xmlns:a16="http://schemas.microsoft.com/office/drawing/2014/main" id="{856C4FD0-2FCC-41F5-92C6-211CBF979116}"/>
                </a:ext>
              </a:extLst>
            </p:cNvPr>
            <p:cNvPicPr>
              <a:picLocks noChangeAspect="1"/>
            </p:cNvPicPr>
            <p:nvPr/>
          </p:nvPicPr>
          <p:blipFill>
            <a:blip r:embed="rId5"/>
            <a:stretch>
              <a:fillRect/>
            </a:stretch>
          </p:blipFill>
          <p:spPr>
            <a:xfrm>
              <a:off x="5714613" y="3976771"/>
              <a:ext cx="3272027" cy="467432"/>
            </a:xfrm>
            <a:prstGeom prst="rect">
              <a:avLst/>
            </a:prstGeom>
          </p:spPr>
        </p:pic>
        <p:pic>
          <p:nvPicPr>
            <p:cNvPr id="37" name="Imagen 36">
              <a:extLst>
                <a:ext uri="{FF2B5EF4-FFF2-40B4-BE49-F238E27FC236}">
                  <a16:creationId xmlns:a16="http://schemas.microsoft.com/office/drawing/2014/main" id="{4EE1C3DF-F22C-4AC5-982F-2B3FD7027D87}"/>
                </a:ext>
              </a:extLst>
            </p:cNvPr>
            <p:cNvPicPr>
              <a:picLocks noChangeAspect="1"/>
            </p:cNvPicPr>
            <p:nvPr/>
          </p:nvPicPr>
          <p:blipFill>
            <a:blip r:embed="rId6"/>
            <a:stretch>
              <a:fillRect/>
            </a:stretch>
          </p:blipFill>
          <p:spPr>
            <a:xfrm>
              <a:off x="5705469" y="4508846"/>
              <a:ext cx="3272027" cy="437988"/>
            </a:xfrm>
            <a:prstGeom prst="rect">
              <a:avLst/>
            </a:prstGeom>
          </p:spPr>
        </p:pic>
        <p:pic>
          <p:nvPicPr>
            <p:cNvPr id="39" name="Imagen 38">
              <a:extLst>
                <a:ext uri="{FF2B5EF4-FFF2-40B4-BE49-F238E27FC236}">
                  <a16:creationId xmlns:a16="http://schemas.microsoft.com/office/drawing/2014/main" id="{0C615B4B-D600-4CE4-AE31-7663F2BDA0E8}"/>
                </a:ext>
              </a:extLst>
            </p:cNvPr>
            <p:cNvPicPr>
              <a:picLocks noChangeAspect="1"/>
            </p:cNvPicPr>
            <p:nvPr/>
          </p:nvPicPr>
          <p:blipFill>
            <a:blip r:embed="rId7"/>
            <a:stretch>
              <a:fillRect/>
            </a:stretch>
          </p:blipFill>
          <p:spPr>
            <a:xfrm>
              <a:off x="6114062" y="5022546"/>
              <a:ext cx="2863434" cy="464569"/>
            </a:xfrm>
            <a:prstGeom prst="rect">
              <a:avLst/>
            </a:prstGeom>
          </p:spPr>
        </p:pic>
        <p:pic>
          <p:nvPicPr>
            <p:cNvPr id="41" name="Imagen 40">
              <a:extLst>
                <a:ext uri="{FF2B5EF4-FFF2-40B4-BE49-F238E27FC236}">
                  <a16:creationId xmlns:a16="http://schemas.microsoft.com/office/drawing/2014/main" id="{9E4C7D03-CEE8-40DF-8EEC-229A1F8B70EA}"/>
                </a:ext>
              </a:extLst>
            </p:cNvPr>
            <p:cNvPicPr>
              <a:picLocks noChangeAspect="1"/>
            </p:cNvPicPr>
            <p:nvPr/>
          </p:nvPicPr>
          <p:blipFill>
            <a:blip r:embed="rId8"/>
            <a:stretch>
              <a:fillRect/>
            </a:stretch>
          </p:blipFill>
          <p:spPr>
            <a:xfrm>
              <a:off x="6095773" y="5542152"/>
              <a:ext cx="2887565" cy="470069"/>
            </a:xfrm>
            <a:prstGeom prst="rect">
              <a:avLst/>
            </a:prstGeom>
          </p:spPr>
        </p:pic>
        <p:pic>
          <p:nvPicPr>
            <p:cNvPr id="43" name="Imagen 42">
              <a:extLst>
                <a:ext uri="{FF2B5EF4-FFF2-40B4-BE49-F238E27FC236}">
                  <a16:creationId xmlns:a16="http://schemas.microsoft.com/office/drawing/2014/main" id="{F21EF166-2068-4AB6-83BB-A927A252665D}"/>
                </a:ext>
              </a:extLst>
            </p:cNvPr>
            <p:cNvPicPr>
              <a:picLocks noChangeAspect="1"/>
            </p:cNvPicPr>
            <p:nvPr/>
          </p:nvPicPr>
          <p:blipFill>
            <a:blip r:embed="rId9"/>
            <a:stretch>
              <a:fillRect/>
            </a:stretch>
          </p:blipFill>
          <p:spPr>
            <a:xfrm>
              <a:off x="6054399" y="6067258"/>
              <a:ext cx="2923097" cy="484300"/>
            </a:xfrm>
            <a:prstGeom prst="rect">
              <a:avLst/>
            </a:prstGeom>
          </p:spPr>
        </p:pic>
      </p:grpSp>
      <p:sp>
        <p:nvSpPr>
          <p:cNvPr id="47" name="Elipse 46">
            <a:extLst>
              <a:ext uri="{FF2B5EF4-FFF2-40B4-BE49-F238E27FC236}">
                <a16:creationId xmlns:a16="http://schemas.microsoft.com/office/drawing/2014/main" id="{2317095D-B72B-4358-AA5B-0264849D14B6}"/>
              </a:ext>
            </a:extLst>
          </p:cNvPr>
          <p:cNvSpPr/>
          <p:nvPr/>
        </p:nvSpPr>
        <p:spPr>
          <a:xfrm>
            <a:off x="8823846" y="4074173"/>
            <a:ext cx="149946" cy="1499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53" name="Elipse 52">
            <a:extLst>
              <a:ext uri="{FF2B5EF4-FFF2-40B4-BE49-F238E27FC236}">
                <a16:creationId xmlns:a16="http://schemas.microsoft.com/office/drawing/2014/main" id="{E77175D1-2461-407D-80D7-C5CD47E14129}"/>
              </a:ext>
            </a:extLst>
          </p:cNvPr>
          <p:cNvSpPr/>
          <p:nvPr/>
        </p:nvSpPr>
        <p:spPr>
          <a:xfrm>
            <a:off x="8823846" y="4431533"/>
            <a:ext cx="149946" cy="1499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54" name="Elipse 53">
            <a:extLst>
              <a:ext uri="{FF2B5EF4-FFF2-40B4-BE49-F238E27FC236}">
                <a16:creationId xmlns:a16="http://schemas.microsoft.com/office/drawing/2014/main" id="{3EE5AA12-60DD-4BF0-AB2E-03FF8D3159E4}"/>
              </a:ext>
            </a:extLst>
          </p:cNvPr>
          <p:cNvSpPr/>
          <p:nvPr/>
        </p:nvSpPr>
        <p:spPr>
          <a:xfrm>
            <a:off x="8823846" y="4971506"/>
            <a:ext cx="149946" cy="1499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55" name="Elipse 54">
            <a:extLst>
              <a:ext uri="{FF2B5EF4-FFF2-40B4-BE49-F238E27FC236}">
                <a16:creationId xmlns:a16="http://schemas.microsoft.com/office/drawing/2014/main" id="{DE0C6FDA-0DF8-42AD-9F43-ED49DCDF9EE3}"/>
              </a:ext>
            </a:extLst>
          </p:cNvPr>
          <p:cNvSpPr/>
          <p:nvPr/>
        </p:nvSpPr>
        <p:spPr>
          <a:xfrm>
            <a:off x="8823846" y="5510178"/>
            <a:ext cx="149946" cy="1499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56" name="Elipse 55">
            <a:extLst>
              <a:ext uri="{FF2B5EF4-FFF2-40B4-BE49-F238E27FC236}">
                <a16:creationId xmlns:a16="http://schemas.microsoft.com/office/drawing/2014/main" id="{922ABF08-1181-4A9F-B212-0C7648D852C3}"/>
              </a:ext>
            </a:extLst>
          </p:cNvPr>
          <p:cNvSpPr/>
          <p:nvPr/>
        </p:nvSpPr>
        <p:spPr>
          <a:xfrm>
            <a:off x="8823846" y="6021418"/>
            <a:ext cx="149946" cy="1499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57" name="Cerrar llave 56">
            <a:extLst>
              <a:ext uri="{FF2B5EF4-FFF2-40B4-BE49-F238E27FC236}">
                <a16:creationId xmlns:a16="http://schemas.microsoft.com/office/drawing/2014/main" id="{E1D37135-4CD3-4581-A1C8-F88BA6062FFC}"/>
              </a:ext>
            </a:extLst>
          </p:cNvPr>
          <p:cNvSpPr/>
          <p:nvPr/>
        </p:nvSpPr>
        <p:spPr>
          <a:xfrm>
            <a:off x="9070740" y="3783486"/>
            <a:ext cx="227796" cy="2567576"/>
          </a:xfrm>
          <a:prstGeom prst="rightBrace">
            <a:avLst>
              <a:gd name="adj1" fmla="val 3729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2" name="CuadroTexto 51">
            <a:extLst>
              <a:ext uri="{FF2B5EF4-FFF2-40B4-BE49-F238E27FC236}">
                <a16:creationId xmlns:a16="http://schemas.microsoft.com/office/drawing/2014/main" id="{65E78B73-C45A-46CA-A85E-9B2845B53B6B}"/>
              </a:ext>
            </a:extLst>
          </p:cNvPr>
          <p:cNvSpPr txBox="1"/>
          <p:nvPr/>
        </p:nvSpPr>
        <p:spPr>
          <a:xfrm>
            <a:off x="9372613" y="4596125"/>
            <a:ext cx="1358483" cy="1015663"/>
          </a:xfrm>
          <a:prstGeom prst="rect">
            <a:avLst/>
          </a:prstGeom>
          <a:noFill/>
        </p:spPr>
        <p:txBody>
          <a:bodyPr wrap="square" rtlCol="0">
            <a:spAutoFit/>
          </a:bodyPr>
          <a:lstStyle/>
          <a:p>
            <a:r>
              <a:rPr lang="es-ES" sz="1200"/>
              <a:t>Perdem 5 per tenir-los duplicats amb dates més recents en altres centres.</a:t>
            </a:r>
          </a:p>
        </p:txBody>
      </p:sp>
      <p:sp>
        <p:nvSpPr>
          <p:cNvPr id="59" name="Cerrar llave 58">
            <a:extLst>
              <a:ext uri="{FF2B5EF4-FFF2-40B4-BE49-F238E27FC236}">
                <a16:creationId xmlns:a16="http://schemas.microsoft.com/office/drawing/2014/main" id="{6B20B93C-4AEF-4AFF-9184-E7F9DBA67FB4}"/>
              </a:ext>
            </a:extLst>
          </p:cNvPr>
          <p:cNvSpPr/>
          <p:nvPr/>
        </p:nvSpPr>
        <p:spPr>
          <a:xfrm>
            <a:off x="10652543" y="5049188"/>
            <a:ext cx="227796" cy="1309670"/>
          </a:xfrm>
          <a:prstGeom prst="rightBrace">
            <a:avLst>
              <a:gd name="adj1" fmla="val 3729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0" name="CuadroTexto 59">
            <a:extLst>
              <a:ext uri="{FF2B5EF4-FFF2-40B4-BE49-F238E27FC236}">
                <a16:creationId xmlns:a16="http://schemas.microsoft.com/office/drawing/2014/main" id="{C05FDEE4-9DF5-4577-94FB-428831B8ECCE}"/>
              </a:ext>
            </a:extLst>
          </p:cNvPr>
          <p:cNvSpPr txBox="1"/>
          <p:nvPr/>
        </p:nvSpPr>
        <p:spPr>
          <a:xfrm>
            <a:off x="10880340" y="5182474"/>
            <a:ext cx="1265084" cy="646331"/>
          </a:xfrm>
          <a:prstGeom prst="rect">
            <a:avLst/>
          </a:prstGeom>
          <a:noFill/>
        </p:spPr>
        <p:txBody>
          <a:bodyPr wrap="square" rtlCol="0">
            <a:spAutoFit/>
          </a:bodyPr>
          <a:lstStyle/>
          <a:p>
            <a:r>
              <a:rPr lang="es-ES" sz="1200"/>
              <a:t>Els 3 que deben tenir discrepants amb la Laura.</a:t>
            </a:r>
          </a:p>
        </p:txBody>
      </p:sp>
      <p:sp>
        <p:nvSpPr>
          <p:cNvPr id="40" name="CuadroTexto 39">
            <a:extLst>
              <a:ext uri="{FF2B5EF4-FFF2-40B4-BE49-F238E27FC236}">
                <a16:creationId xmlns:a16="http://schemas.microsoft.com/office/drawing/2014/main" id="{EA3DAC8B-FC84-4093-9630-4D83303B2820}"/>
              </a:ext>
            </a:extLst>
          </p:cNvPr>
          <p:cNvSpPr txBox="1"/>
          <p:nvPr/>
        </p:nvSpPr>
        <p:spPr>
          <a:xfrm>
            <a:off x="91438" y="1528598"/>
            <a:ext cx="6108192" cy="369332"/>
          </a:xfrm>
          <a:prstGeom prst="rect">
            <a:avLst/>
          </a:prstGeom>
          <a:noFill/>
        </p:spPr>
        <p:txBody>
          <a:bodyPr wrap="square">
            <a:spAutoFit/>
          </a:bodyPr>
          <a:lstStyle/>
          <a:p>
            <a:r>
              <a:rPr kumimoji="0" lang="es-ES" altLang="es-E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Tienen 702 tests realizados y 20 positivos</a:t>
            </a:r>
            <a:endParaRPr lang="es-ES"/>
          </a:p>
        </p:txBody>
      </p:sp>
    </p:spTree>
    <p:extLst>
      <p:ext uri="{BB962C8B-B14F-4D97-AF65-F5344CB8AC3E}">
        <p14:creationId xmlns:p14="http://schemas.microsoft.com/office/powerpoint/2010/main" val="1630565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829F508-64EC-48B9-97B3-1E900805A34F}"/>
              </a:ext>
            </a:extLst>
          </p:cNvPr>
          <p:cNvSpPr txBox="1"/>
          <p:nvPr/>
        </p:nvSpPr>
        <p:spPr>
          <a:xfrm>
            <a:off x="0" y="0"/>
            <a:ext cx="12192000" cy="523220"/>
          </a:xfrm>
          <a:prstGeom prst="rect">
            <a:avLst/>
          </a:prstGeom>
          <a:solidFill>
            <a:schemeClr val="accent2">
              <a:lumMod val="20000"/>
              <a:lumOff val="80000"/>
            </a:schemeClr>
          </a:solidFill>
          <a:ln>
            <a:solidFill>
              <a:srgbClr val="FF0000"/>
            </a:solidFill>
          </a:ln>
        </p:spPr>
        <p:txBody>
          <a:bodyPr wrap="square">
            <a:spAutoFit/>
          </a:bodyPr>
          <a:lstStyle/>
          <a:p>
            <a:r>
              <a:rPr lang="es-ES" sz="1400" b="1">
                <a:effectLst/>
                <a:latin typeface="Calibri" panose="020F0502020204030204" pitchFamily="34" charset="0"/>
                <a:ea typeface="Calibri" panose="020F0502020204030204" pitchFamily="34" charset="0"/>
              </a:rPr>
              <a:t>AIDSFONDET desagregados</a:t>
            </a:r>
          </a:p>
          <a:p>
            <a:pPr marL="342900" indent="-342900">
              <a:buAutoNum type="arabicPeriod"/>
            </a:pPr>
            <a:endParaRPr lang="es-ES" sz="1400" b="1">
              <a:effectLst/>
              <a:latin typeface="Calibri" panose="020F0502020204030204" pitchFamily="34" charset="0"/>
              <a:ea typeface="Calibri" panose="020F0502020204030204" pitchFamily="34" charset="0"/>
            </a:endParaRPr>
          </a:p>
        </p:txBody>
      </p:sp>
      <p:sp>
        <p:nvSpPr>
          <p:cNvPr id="12" name="CuadroTexto 11">
            <a:extLst>
              <a:ext uri="{FF2B5EF4-FFF2-40B4-BE49-F238E27FC236}">
                <a16:creationId xmlns:a16="http://schemas.microsoft.com/office/drawing/2014/main" id="{1E5091CD-A525-4A7D-B436-E0126EC02381}"/>
              </a:ext>
            </a:extLst>
          </p:cNvPr>
          <p:cNvSpPr txBox="1"/>
          <p:nvPr/>
        </p:nvSpPr>
        <p:spPr>
          <a:xfrm>
            <a:off x="91438" y="658703"/>
            <a:ext cx="11731753" cy="646331"/>
          </a:xfrm>
          <a:prstGeom prst="rect">
            <a:avLst/>
          </a:prstGeom>
          <a:noFill/>
          <a:ln>
            <a:solidFill>
              <a:schemeClr val="tx1"/>
            </a:solidFill>
          </a:ln>
        </p:spPr>
        <p:txBody>
          <a:bodyPr wrap="square">
            <a:spAutoFit/>
          </a:bodyPr>
          <a:lstStyle/>
          <a:p>
            <a:r>
              <a:rPr lang="es-ES" sz="1200">
                <a:effectLst/>
                <a:latin typeface="Calibri" panose="020F0502020204030204" pitchFamily="34" charset="0"/>
                <a:ea typeface="Times New Roman" panose="02020603050405020304" pitchFamily="18" charset="0"/>
              </a:rPr>
              <a:t>1. Tabla 2 - no tenemos resultados de edad en la tabla, pero cuando he comprobado su xls, allí sí que tienen variable edad en años.</a:t>
            </a:r>
          </a:p>
          <a:p>
            <a:r>
              <a:rPr lang="es-ES" sz="1200">
                <a:effectLst/>
                <a:latin typeface="Calibri" panose="020F0502020204030204" pitchFamily="34" charset="0"/>
                <a:ea typeface="Times New Roman" panose="02020603050405020304" pitchFamily="18" charset="0"/>
              </a:rPr>
              <a:t>2. Table 4 - tenemos calculado 2367 tests para sífilis pero ellos dicen que no tienen más de 2011. </a:t>
            </a:r>
          </a:p>
          <a:p>
            <a:r>
              <a:rPr lang="es-ES" sz="1200">
                <a:effectLst/>
                <a:latin typeface="Calibri" panose="020F0502020204030204" pitchFamily="34" charset="0"/>
                <a:ea typeface="Times New Roman" panose="02020603050405020304" pitchFamily="18" charset="0"/>
              </a:rPr>
              <a:t>3. Table 5 - lo mismo como en table 4. Tenemos indicado 95 tests de HCV pero ellos dicen que no han hecho más de 88.</a:t>
            </a:r>
          </a:p>
        </p:txBody>
      </p:sp>
      <p:sp>
        <p:nvSpPr>
          <p:cNvPr id="6" name="CuadroTexto 5">
            <a:extLst>
              <a:ext uri="{FF2B5EF4-FFF2-40B4-BE49-F238E27FC236}">
                <a16:creationId xmlns:a16="http://schemas.microsoft.com/office/drawing/2014/main" id="{74C12008-83AE-4AE3-AD19-06BAD0B3FF1D}"/>
              </a:ext>
            </a:extLst>
          </p:cNvPr>
          <p:cNvSpPr txBox="1"/>
          <p:nvPr/>
        </p:nvSpPr>
        <p:spPr>
          <a:xfrm>
            <a:off x="289560" y="1440517"/>
            <a:ext cx="11612880" cy="307777"/>
          </a:xfrm>
          <a:prstGeom prst="rect">
            <a:avLst/>
          </a:prstGeom>
          <a:noFill/>
        </p:spPr>
        <p:txBody>
          <a:bodyPr wrap="square">
            <a:spAutoFit/>
          </a:bodyPr>
          <a:lstStyle/>
          <a:p>
            <a:r>
              <a:rPr lang="es-ES" sz="1400" b="1">
                <a:effectLst/>
                <a:latin typeface="Calibri" panose="020F0502020204030204" pitchFamily="34" charset="0"/>
                <a:ea typeface="Times New Roman" panose="02020603050405020304" pitchFamily="18" charset="0"/>
              </a:rPr>
              <a:t>1. Tabla 2 - no tenemos resultados de edad en la tabla, pero cuando he comprobado su xls, allí sí que tienen variable edad en años.</a:t>
            </a:r>
          </a:p>
        </p:txBody>
      </p:sp>
      <p:pic>
        <p:nvPicPr>
          <p:cNvPr id="4" name="Imagen 3">
            <a:extLst>
              <a:ext uri="{FF2B5EF4-FFF2-40B4-BE49-F238E27FC236}">
                <a16:creationId xmlns:a16="http://schemas.microsoft.com/office/drawing/2014/main" id="{D65B2DA5-08DD-4FEC-8426-960728CC8270}"/>
              </a:ext>
            </a:extLst>
          </p:cNvPr>
          <p:cNvPicPr>
            <a:picLocks noChangeAspect="1"/>
          </p:cNvPicPr>
          <p:nvPr/>
        </p:nvPicPr>
        <p:blipFill>
          <a:blip r:embed="rId2"/>
          <a:stretch>
            <a:fillRect/>
          </a:stretch>
        </p:blipFill>
        <p:spPr>
          <a:xfrm>
            <a:off x="289560" y="1748294"/>
            <a:ext cx="3777717" cy="4002673"/>
          </a:xfrm>
          <a:prstGeom prst="rect">
            <a:avLst/>
          </a:prstGeom>
        </p:spPr>
      </p:pic>
      <p:sp>
        <p:nvSpPr>
          <p:cNvPr id="8" name="Rectángulo 7">
            <a:extLst>
              <a:ext uri="{FF2B5EF4-FFF2-40B4-BE49-F238E27FC236}">
                <a16:creationId xmlns:a16="http://schemas.microsoft.com/office/drawing/2014/main" id="{CF4B3765-6D9A-45D8-A2C5-9B6D4939BC86}"/>
              </a:ext>
            </a:extLst>
          </p:cNvPr>
          <p:cNvSpPr/>
          <p:nvPr/>
        </p:nvSpPr>
        <p:spPr>
          <a:xfrm>
            <a:off x="484633" y="4995135"/>
            <a:ext cx="3456432" cy="162081"/>
          </a:xfrm>
          <a:prstGeom prst="rect">
            <a:avLst/>
          </a:prstGeom>
          <a:solidFill>
            <a:schemeClr val="accent4">
              <a:alpha val="29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pic>
        <p:nvPicPr>
          <p:cNvPr id="9" name="Imagen 8">
            <a:extLst>
              <a:ext uri="{FF2B5EF4-FFF2-40B4-BE49-F238E27FC236}">
                <a16:creationId xmlns:a16="http://schemas.microsoft.com/office/drawing/2014/main" id="{291B4075-A057-4EB8-A3FF-09A17A33FCF3}"/>
              </a:ext>
            </a:extLst>
          </p:cNvPr>
          <p:cNvPicPr>
            <a:picLocks noChangeAspect="1"/>
          </p:cNvPicPr>
          <p:nvPr/>
        </p:nvPicPr>
        <p:blipFill>
          <a:blip r:embed="rId3"/>
          <a:stretch>
            <a:fillRect/>
          </a:stretch>
        </p:blipFill>
        <p:spPr>
          <a:xfrm>
            <a:off x="4343399" y="1820234"/>
            <a:ext cx="6259071" cy="2972272"/>
          </a:xfrm>
          <a:prstGeom prst="rect">
            <a:avLst/>
          </a:prstGeom>
        </p:spPr>
      </p:pic>
      <p:sp>
        <p:nvSpPr>
          <p:cNvPr id="11" name="Rectángulo 10">
            <a:extLst>
              <a:ext uri="{FF2B5EF4-FFF2-40B4-BE49-F238E27FC236}">
                <a16:creationId xmlns:a16="http://schemas.microsoft.com/office/drawing/2014/main" id="{6575A284-C41C-4BCC-AC21-FA08819DD21B}"/>
              </a:ext>
            </a:extLst>
          </p:cNvPr>
          <p:cNvSpPr/>
          <p:nvPr/>
        </p:nvSpPr>
        <p:spPr>
          <a:xfrm>
            <a:off x="6324601" y="2281435"/>
            <a:ext cx="1146047" cy="2583011"/>
          </a:xfrm>
          <a:prstGeom prst="rect">
            <a:avLst/>
          </a:prstGeom>
          <a:solidFill>
            <a:schemeClr val="accent4">
              <a:alpha val="29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3" name="CuadroTexto 12">
            <a:extLst>
              <a:ext uri="{FF2B5EF4-FFF2-40B4-BE49-F238E27FC236}">
                <a16:creationId xmlns:a16="http://schemas.microsoft.com/office/drawing/2014/main" id="{FCFDFC51-3245-452F-B8D0-4049AEF29B0D}"/>
              </a:ext>
            </a:extLst>
          </p:cNvPr>
          <p:cNvSpPr txBox="1"/>
          <p:nvPr/>
        </p:nvSpPr>
        <p:spPr>
          <a:xfrm>
            <a:off x="4343398" y="5157216"/>
            <a:ext cx="6336793" cy="369332"/>
          </a:xfrm>
          <a:prstGeom prst="rect">
            <a:avLst/>
          </a:prstGeom>
          <a:solidFill>
            <a:srgbClr val="FFFF00"/>
          </a:solidFill>
          <a:ln w="19050">
            <a:solidFill>
              <a:srgbClr val="FF0000"/>
            </a:solidFill>
          </a:ln>
        </p:spPr>
        <p:txBody>
          <a:bodyPr wrap="square">
            <a:spAutoFit/>
          </a:bodyPr>
          <a:lstStyle/>
          <a:p>
            <a:r>
              <a:rPr lang="es-ES" sz="1800">
                <a:effectLst/>
                <a:latin typeface="Calibri" panose="020F0502020204030204" pitchFamily="34" charset="0"/>
                <a:ea typeface="Times New Roman" panose="02020603050405020304" pitchFamily="18" charset="0"/>
              </a:rPr>
              <a:t>Hay que sacar AgeGroup a partir de edad. </a:t>
            </a:r>
            <a:endParaRPr lang="es-ES"/>
          </a:p>
        </p:txBody>
      </p:sp>
      <p:sp>
        <p:nvSpPr>
          <p:cNvPr id="2" name="Elipse 1">
            <a:extLst>
              <a:ext uri="{FF2B5EF4-FFF2-40B4-BE49-F238E27FC236}">
                <a16:creationId xmlns:a16="http://schemas.microsoft.com/office/drawing/2014/main" id="{85AF3F3D-913D-4E6E-B978-691B93D465BE}"/>
              </a:ext>
            </a:extLst>
          </p:cNvPr>
          <p:cNvSpPr/>
          <p:nvPr/>
        </p:nvSpPr>
        <p:spPr>
          <a:xfrm>
            <a:off x="8481977" y="4864446"/>
            <a:ext cx="969873" cy="96987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a:t>FET</a:t>
            </a:r>
          </a:p>
        </p:txBody>
      </p:sp>
    </p:spTree>
    <p:extLst>
      <p:ext uri="{BB962C8B-B14F-4D97-AF65-F5344CB8AC3E}">
        <p14:creationId xmlns:p14="http://schemas.microsoft.com/office/powerpoint/2010/main" val="3608157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829F508-64EC-48B9-97B3-1E900805A34F}"/>
              </a:ext>
            </a:extLst>
          </p:cNvPr>
          <p:cNvSpPr txBox="1"/>
          <p:nvPr/>
        </p:nvSpPr>
        <p:spPr>
          <a:xfrm>
            <a:off x="0" y="0"/>
            <a:ext cx="12192000" cy="523220"/>
          </a:xfrm>
          <a:prstGeom prst="rect">
            <a:avLst/>
          </a:prstGeom>
          <a:solidFill>
            <a:schemeClr val="accent2">
              <a:lumMod val="20000"/>
              <a:lumOff val="80000"/>
            </a:schemeClr>
          </a:solidFill>
          <a:ln>
            <a:solidFill>
              <a:srgbClr val="FF0000"/>
            </a:solidFill>
          </a:ln>
        </p:spPr>
        <p:txBody>
          <a:bodyPr wrap="square">
            <a:spAutoFit/>
          </a:bodyPr>
          <a:lstStyle/>
          <a:p>
            <a:r>
              <a:rPr lang="es-ES" sz="1400" b="1">
                <a:effectLst/>
                <a:latin typeface="Calibri" panose="020F0502020204030204" pitchFamily="34" charset="0"/>
                <a:ea typeface="Calibri" panose="020F0502020204030204" pitchFamily="34" charset="0"/>
              </a:rPr>
              <a:t>AIDSFONDET desagregados</a:t>
            </a:r>
          </a:p>
          <a:p>
            <a:pPr marL="342900" indent="-342900">
              <a:buAutoNum type="arabicPeriod"/>
            </a:pPr>
            <a:endParaRPr lang="es-ES" sz="1400" b="1">
              <a:effectLst/>
              <a:latin typeface="Calibri" panose="020F0502020204030204" pitchFamily="34" charset="0"/>
              <a:ea typeface="Calibri" panose="020F0502020204030204" pitchFamily="34" charset="0"/>
            </a:endParaRPr>
          </a:p>
        </p:txBody>
      </p:sp>
      <p:sp>
        <p:nvSpPr>
          <p:cNvPr id="12" name="CuadroTexto 11">
            <a:extLst>
              <a:ext uri="{FF2B5EF4-FFF2-40B4-BE49-F238E27FC236}">
                <a16:creationId xmlns:a16="http://schemas.microsoft.com/office/drawing/2014/main" id="{1E5091CD-A525-4A7D-B436-E0126EC02381}"/>
              </a:ext>
            </a:extLst>
          </p:cNvPr>
          <p:cNvSpPr txBox="1"/>
          <p:nvPr/>
        </p:nvSpPr>
        <p:spPr>
          <a:xfrm>
            <a:off x="91438" y="658703"/>
            <a:ext cx="11731753" cy="646331"/>
          </a:xfrm>
          <a:prstGeom prst="rect">
            <a:avLst/>
          </a:prstGeom>
          <a:noFill/>
          <a:ln>
            <a:solidFill>
              <a:schemeClr val="tx1"/>
            </a:solidFill>
          </a:ln>
        </p:spPr>
        <p:txBody>
          <a:bodyPr wrap="square">
            <a:spAutoFit/>
          </a:bodyPr>
          <a:lstStyle/>
          <a:p>
            <a:r>
              <a:rPr lang="es-ES" sz="1200">
                <a:effectLst/>
                <a:latin typeface="Calibri" panose="020F0502020204030204" pitchFamily="34" charset="0"/>
                <a:ea typeface="Times New Roman" panose="02020603050405020304" pitchFamily="18" charset="0"/>
              </a:rPr>
              <a:t>1. Tabla 2 - no tenemos resultados de edad en la tabla, pero cuando he comprobado su xls, allí sí que tienen variable edad en años.</a:t>
            </a:r>
          </a:p>
          <a:p>
            <a:r>
              <a:rPr lang="es-ES" sz="1200">
                <a:effectLst/>
                <a:latin typeface="Calibri" panose="020F0502020204030204" pitchFamily="34" charset="0"/>
                <a:ea typeface="Times New Roman" panose="02020603050405020304" pitchFamily="18" charset="0"/>
              </a:rPr>
              <a:t>2. Table 4 - tenemos calculado 2367 tests para sífilis pero ellos dicen que no tienen más de 2011. </a:t>
            </a:r>
          </a:p>
          <a:p>
            <a:r>
              <a:rPr lang="es-ES" sz="1200">
                <a:effectLst/>
                <a:latin typeface="Calibri" panose="020F0502020204030204" pitchFamily="34" charset="0"/>
                <a:ea typeface="Times New Roman" panose="02020603050405020304" pitchFamily="18" charset="0"/>
              </a:rPr>
              <a:t>3. Table 5 - lo mismo como en table 4. Tenemos indicado 95 tests de HCV pero ellos dicen que no han hecho más de 88.</a:t>
            </a:r>
          </a:p>
        </p:txBody>
      </p:sp>
      <p:sp>
        <p:nvSpPr>
          <p:cNvPr id="6" name="CuadroTexto 5">
            <a:extLst>
              <a:ext uri="{FF2B5EF4-FFF2-40B4-BE49-F238E27FC236}">
                <a16:creationId xmlns:a16="http://schemas.microsoft.com/office/drawing/2014/main" id="{74C12008-83AE-4AE3-AD19-06BAD0B3FF1D}"/>
              </a:ext>
            </a:extLst>
          </p:cNvPr>
          <p:cNvSpPr txBox="1"/>
          <p:nvPr/>
        </p:nvSpPr>
        <p:spPr>
          <a:xfrm>
            <a:off x="289560" y="1440517"/>
            <a:ext cx="11612880" cy="307777"/>
          </a:xfrm>
          <a:prstGeom prst="rect">
            <a:avLst/>
          </a:prstGeom>
          <a:noFill/>
        </p:spPr>
        <p:txBody>
          <a:bodyPr wrap="square">
            <a:spAutoFit/>
          </a:bodyPr>
          <a:lstStyle/>
          <a:p>
            <a:r>
              <a:rPr lang="es-ES" sz="1400" b="1">
                <a:effectLst/>
                <a:latin typeface="Calibri" panose="020F0502020204030204" pitchFamily="34" charset="0"/>
                <a:ea typeface="Times New Roman" panose="02020603050405020304" pitchFamily="18" charset="0"/>
              </a:rPr>
              <a:t>2. Table 4 - tenemos calculado 2367 tests para sífilis pero ellos dicen que no tienen más de 2011. </a:t>
            </a:r>
          </a:p>
        </p:txBody>
      </p:sp>
      <p:pic>
        <p:nvPicPr>
          <p:cNvPr id="3" name="Imagen 2">
            <a:extLst>
              <a:ext uri="{FF2B5EF4-FFF2-40B4-BE49-F238E27FC236}">
                <a16:creationId xmlns:a16="http://schemas.microsoft.com/office/drawing/2014/main" id="{06603677-233B-4434-86F7-EF56983DA29F}"/>
              </a:ext>
            </a:extLst>
          </p:cNvPr>
          <p:cNvPicPr>
            <a:picLocks noChangeAspect="1"/>
          </p:cNvPicPr>
          <p:nvPr/>
        </p:nvPicPr>
        <p:blipFill>
          <a:blip r:embed="rId2"/>
          <a:stretch>
            <a:fillRect/>
          </a:stretch>
        </p:blipFill>
        <p:spPr>
          <a:xfrm>
            <a:off x="384238" y="1748294"/>
            <a:ext cx="9135865" cy="1314946"/>
          </a:xfrm>
          <a:prstGeom prst="rect">
            <a:avLst/>
          </a:prstGeom>
        </p:spPr>
      </p:pic>
      <p:sp>
        <p:nvSpPr>
          <p:cNvPr id="14" name="Rectángulo 13">
            <a:extLst>
              <a:ext uri="{FF2B5EF4-FFF2-40B4-BE49-F238E27FC236}">
                <a16:creationId xmlns:a16="http://schemas.microsoft.com/office/drawing/2014/main" id="{A962E887-AA33-4DFF-BF5C-85C7CAD07FC7}"/>
              </a:ext>
            </a:extLst>
          </p:cNvPr>
          <p:cNvSpPr/>
          <p:nvPr/>
        </p:nvSpPr>
        <p:spPr>
          <a:xfrm>
            <a:off x="374905" y="2343375"/>
            <a:ext cx="3785616" cy="152937"/>
          </a:xfrm>
          <a:prstGeom prst="rect">
            <a:avLst/>
          </a:prstGeom>
          <a:solidFill>
            <a:schemeClr val="accent4">
              <a:alpha val="29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444FEF3E-BF0F-4B67-94DD-8B28ADF0435B}"/>
              </a:ext>
            </a:extLst>
          </p:cNvPr>
          <p:cNvPicPr>
            <a:picLocks noChangeAspect="1"/>
          </p:cNvPicPr>
          <p:nvPr/>
        </p:nvPicPr>
        <p:blipFill>
          <a:blip r:embed="rId3"/>
          <a:stretch>
            <a:fillRect/>
          </a:stretch>
        </p:blipFill>
        <p:spPr>
          <a:xfrm>
            <a:off x="2002726" y="3306163"/>
            <a:ext cx="3600450" cy="857250"/>
          </a:xfrm>
          <a:prstGeom prst="rect">
            <a:avLst/>
          </a:prstGeom>
        </p:spPr>
      </p:pic>
      <p:pic>
        <p:nvPicPr>
          <p:cNvPr id="8" name="Imagen 7">
            <a:extLst>
              <a:ext uri="{FF2B5EF4-FFF2-40B4-BE49-F238E27FC236}">
                <a16:creationId xmlns:a16="http://schemas.microsoft.com/office/drawing/2014/main" id="{188B5A17-9DE2-483C-BE3B-10A97505CA96}"/>
              </a:ext>
            </a:extLst>
          </p:cNvPr>
          <p:cNvPicPr>
            <a:picLocks noChangeAspect="1"/>
          </p:cNvPicPr>
          <p:nvPr/>
        </p:nvPicPr>
        <p:blipFill>
          <a:blip r:embed="rId4"/>
          <a:stretch>
            <a:fillRect/>
          </a:stretch>
        </p:blipFill>
        <p:spPr>
          <a:xfrm>
            <a:off x="5829165" y="3316904"/>
            <a:ext cx="4648200" cy="676275"/>
          </a:xfrm>
          <a:prstGeom prst="rect">
            <a:avLst/>
          </a:prstGeom>
        </p:spPr>
      </p:pic>
      <p:sp>
        <p:nvSpPr>
          <p:cNvPr id="11" name="Rectángulo 10">
            <a:extLst>
              <a:ext uri="{FF2B5EF4-FFF2-40B4-BE49-F238E27FC236}">
                <a16:creationId xmlns:a16="http://schemas.microsoft.com/office/drawing/2014/main" id="{7685A136-82F7-430B-A005-994C7A01F076}"/>
              </a:ext>
            </a:extLst>
          </p:cNvPr>
          <p:cNvSpPr/>
          <p:nvPr/>
        </p:nvSpPr>
        <p:spPr>
          <a:xfrm>
            <a:off x="5829165" y="2343375"/>
            <a:ext cx="1266579" cy="152938"/>
          </a:xfrm>
          <a:prstGeom prst="rect">
            <a:avLst/>
          </a:prstGeom>
          <a:solidFill>
            <a:schemeClr val="accent4">
              <a:alpha val="29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10" name="Conector recto de flecha 9">
            <a:extLst>
              <a:ext uri="{FF2B5EF4-FFF2-40B4-BE49-F238E27FC236}">
                <a16:creationId xmlns:a16="http://schemas.microsoft.com/office/drawing/2014/main" id="{2A990417-648B-40B1-8E96-2D9C927F4DB6}"/>
              </a:ext>
            </a:extLst>
          </p:cNvPr>
          <p:cNvCxnSpPr/>
          <p:nvPr/>
        </p:nvCxnSpPr>
        <p:spPr>
          <a:xfrm flipH="1" flipV="1">
            <a:off x="6309360" y="2419843"/>
            <a:ext cx="594360" cy="817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BA68C32E-791F-4497-BDD4-2FC39D7D8682}"/>
              </a:ext>
            </a:extLst>
          </p:cNvPr>
          <p:cNvCxnSpPr/>
          <p:nvPr/>
        </p:nvCxnSpPr>
        <p:spPr>
          <a:xfrm flipH="1" flipV="1">
            <a:off x="3692977" y="2419842"/>
            <a:ext cx="594360" cy="817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Imagen 15">
            <a:extLst>
              <a:ext uri="{FF2B5EF4-FFF2-40B4-BE49-F238E27FC236}">
                <a16:creationId xmlns:a16="http://schemas.microsoft.com/office/drawing/2014/main" id="{85D8BCDF-D39C-4334-9035-90A99367E489}"/>
              </a:ext>
            </a:extLst>
          </p:cNvPr>
          <p:cNvPicPr>
            <a:picLocks noChangeAspect="1"/>
          </p:cNvPicPr>
          <p:nvPr/>
        </p:nvPicPr>
        <p:blipFill>
          <a:blip r:embed="rId5"/>
          <a:stretch>
            <a:fillRect/>
          </a:stretch>
        </p:blipFill>
        <p:spPr>
          <a:xfrm>
            <a:off x="180348" y="5258799"/>
            <a:ext cx="9086850" cy="800100"/>
          </a:xfrm>
          <a:prstGeom prst="rect">
            <a:avLst/>
          </a:prstGeom>
        </p:spPr>
      </p:pic>
      <p:sp>
        <p:nvSpPr>
          <p:cNvPr id="17" name="CuadroTexto 16">
            <a:extLst>
              <a:ext uri="{FF2B5EF4-FFF2-40B4-BE49-F238E27FC236}">
                <a16:creationId xmlns:a16="http://schemas.microsoft.com/office/drawing/2014/main" id="{7CDCD390-9C47-45A1-8327-2BBCDAAC6578}"/>
              </a:ext>
            </a:extLst>
          </p:cNvPr>
          <p:cNvSpPr txBox="1"/>
          <p:nvPr/>
        </p:nvSpPr>
        <p:spPr>
          <a:xfrm>
            <a:off x="1874409" y="3055294"/>
            <a:ext cx="1705574" cy="307777"/>
          </a:xfrm>
          <a:prstGeom prst="rect">
            <a:avLst/>
          </a:prstGeom>
          <a:noFill/>
        </p:spPr>
        <p:txBody>
          <a:bodyPr wrap="square" rtlCol="0">
            <a:spAutoFit/>
          </a:bodyPr>
          <a:lstStyle/>
          <a:p>
            <a:r>
              <a:rPr lang="es-ES" sz="1400" b="1"/>
              <a:t>RAW</a:t>
            </a:r>
          </a:p>
        </p:txBody>
      </p:sp>
      <p:sp>
        <p:nvSpPr>
          <p:cNvPr id="18" name="CuadroTexto 17">
            <a:extLst>
              <a:ext uri="{FF2B5EF4-FFF2-40B4-BE49-F238E27FC236}">
                <a16:creationId xmlns:a16="http://schemas.microsoft.com/office/drawing/2014/main" id="{15415EB7-99BB-4483-8F27-074845848C13}"/>
              </a:ext>
            </a:extLst>
          </p:cNvPr>
          <p:cNvSpPr txBox="1"/>
          <p:nvPr/>
        </p:nvSpPr>
        <p:spPr>
          <a:xfrm>
            <a:off x="5753752" y="3055293"/>
            <a:ext cx="6148688" cy="307777"/>
          </a:xfrm>
          <a:prstGeom prst="rect">
            <a:avLst/>
          </a:prstGeom>
          <a:noFill/>
        </p:spPr>
        <p:txBody>
          <a:bodyPr wrap="square" rtlCol="0">
            <a:spAutoFit/>
          </a:bodyPr>
          <a:lstStyle/>
          <a:p>
            <a:r>
              <a:rPr lang="es-ES" sz="1400" b="1"/>
              <a:t>Tras quitar duplicados.  </a:t>
            </a:r>
            <a:r>
              <a:rPr lang="es-ES" sz="1400" b="1">
                <a:highlight>
                  <a:srgbClr val="FFFF00"/>
                </a:highlight>
              </a:rPr>
              <a:t>OJO!  Da el mismo resultado por su carácter excepcional</a:t>
            </a:r>
          </a:p>
        </p:txBody>
      </p:sp>
      <p:sp>
        <p:nvSpPr>
          <p:cNvPr id="19" name="CuadroTexto 18">
            <a:extLst>
              <a:ext uri="{FF2B5EF4-FFF2-40B4-BE49-F238E27FC236}">
                <a16:creationId xmlns:a16="http://schemas.microsoft.com/office/drawing/2014/main" id="{246CECDA-0CB3-4886-B391-35E0F67E9287}"/>
              </a:ext>
            </a:extLst>
          </p:cNvPr>
          <p:cNvSpPr txBox="1"/>
          <p:nvPr/>
        </p:nvSpPr>
        <p:spPr>
          <a:xfrm>
            <a:off x="150874" y="4417077"/>
            <a:ext cx="11612880" cy="738664"/>
          </a:xfrm>
          <a:prstGeom prst="rect">
            <a:avLst/>
          </a:prstGeom>
          <a:noFill/>
        </p:spPr>
        <p:txBody>
          <a:bodyPr wrap="square" rtlCol="0">
            <a:spAutoFit/>
          </a:bodyPr>
          <a:lstStyle/>
          <a:p>
            <a:r>
              <a:rPr lang="es-ES" sz="1400" b="1"/>
              <a:t>Su </a:t>
            </a:r>
            <a:r>
              <a:rPr lang="es-ES" sz="1400" b="1">
                <a:highlight>
                  <a:srgbClr val="FFFF00"/>
                </a:highlight>
              </a:rPr>
              <a:t>carácter excepcional:</a:t>
            </a:r>
            <a:r>
              <a:rPr lang="es-ES" sz="1400" b="1"/>
              <a:t>    </a:t>
            </a:r>
          </a:p>
          <a:p>
            <a:r>
              <a:rPr lang="es-ES" sz="1400" b="1"/>
              <a:t>Aids fondet no manda indentificadores, así que no podemos identificar duplicados. Todo lo que tenemos en RAW son los tests hechos.</a:t>
            </a:r>
          </a:p>
          <a:p>
            <a:r>
              <a:rPr lang="es-ES" sz="1400" b="1"/>
              <a:t> Ellos, con 2011, se refieren a Tests o a personas Testeadas?</a:t>
            </a:r>
          </a:p>
        </p:txBody>
      </p:sp>
      <p:sp>
        <p:nvSpPr>
          <p:cNvPr id="20" name="Rectángulo 19">
            <a:extLst>
              <a:ext uri="{FF2B5EF4-FFF2-40B4-BE49-F238E27FC236}">
                <a16:creationId xmlns:a16="http://schemas.microsoft.com/office/drawing/2014/main" id="{EA995969-E2BF-4C39-81FD-74CC3E308B1B}"/>
              </a:ext>
            </a:extLst>
          </p:cNvPr>
          <p:cNvSpPr/>
          <p:nvPr/>
        </p:nvSpPr>
        <p:spPr>
          <a:xfrm>
            <a:off x="5327905" y="5610830"/>
            <a:ext cx="3166871" cy="195610"/>
          </a:xfrm>
          <a:prstGeom prst="rect">
            <a:avLst/>
          </a:prstGeom>
          <a:solidFill>
            <a:schemeClr val="accent4">
              <a:alpha val="29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1" name="CuadroTexto 20">
            <a:extLst>
              <a:ext uri="{FF2B5EF4-FFF2-40B4-BE49-F238E27FC236}">
                <a16:creationId xmlns:a16="http://schemas.microsoft.com/office/drawing/2014/main" id="{AC7763FA-741D-425E-A41F-D5146BEA635B}"/>
              </a:ext>
            </a:extLst>
          </p:cNvPr>
          <p:cNvSpPr txBox="1"/>
          <p:nvPr/>
        </p:nvSpPr>
        <p:spPr>
          <a:xfrm>
            <a:off x="9963657" y="1877057"/>
            <a:ext cx="1853438" cy="923330"/>
          </a:xfrm>
          <a:prstGeom prst="rect">
            <a:avLst/>
          </a:prstGeom>
          <a:solidFill>
            <a:srgbClr val="FFFF00"/>
          </a:solidFill>
          <a:ln w="19050">
            <a:solidFill>
              <a:srgbClr val="FF0000"/>
            </a:solidFill>
          </a:ln>
        </p:spPr>
        <p:txBody>
          <a:bodyPr wrap="square">
            <a:spAutoFit/>
          </a:bodyPr>
          <a:lstStyle/>
          <a:p>
            <a:r>
              <a:rPr lang="es-ES" sz="1800">
                <a:effectLst/>
                <a:latin typeface="Calibri" panose="020F0502020204030204" pitchFamily="34" charset="0"/>
                <a:ea typeface="Times New Roman" panose="02020603050405020304" pitchFamily="18" charset="0"/>
              </a:rPr>
              <a:t>Comprobar con el .xlsx que nos mandan. </a:t>
            </a:r>
            <a:endParaRPr lang="es-ES"/>
          </a:p>
        </p:txBody>
      </p:sp>
    </p:spTree>
    <p:extLst>
      <p:ext uri="{BB962C8B-B14F-4D97-AF65-F5344CB8AC3E}">
        <p14:creationId xmlns:p14="http://schemas.microsoft.com/office/powerpoint/2010/main" val="3435043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829F508-64EC-48B9-97B3-1E900805A34F}"/>
              </a:ext>
            </a:extLst>
          </p:cNvPr>
          <p:cNvSpPr txBox="1"/>
          <p:nvPr/>
        </p:nvSpPr>
        <p:spPr>
          <a:xfrm>
            <a:off x="0" y="0"/>
            <a:ext cx="12192000" cy="523220"/>
          </a:xfrm>
          <a:prstGeom prst="rect">
            <a:avLst/>
          </a:prstGeom>
          <a:solidFill>
            <a:schemeClr val="accent2">
              <a:lumMod val="20000"/>
              <a:lumOff val="80000"/>
            </a:schemeClr>
          </a:solidFill>
          <a:ln>
            <a:solidFill>
              <a:srgbClr val="FF0000"/>
            </a:solidFill>
          </a:ln>
        </p:spPr>
        <p:txBody>
          <a:bodyPr wrap="square">
            <a:spAutoFit/>
          </a:bodyPr>
          <a:lstStyle/>
          <a:p>
            <a:r>
              <a:rPr lang="es-ES" sz="1400" b="1">
                <a:effectLst/>
                <a:latin typeface="Calibri" panose="020F0502020204030204" pitchFamily="34" charset="0"/>
                <a:ea typeface="Calibri" panose="020F0502020204030204" pitchFamily="34" charset="0"/>
              </a:rPr>
              <a:t>RESPUESTA LAURA I MEGI</a:t>
            </a:r>
          </a:p>
          <a:p>
            <a:pPr marL="342900" indent="-342900">
              <a:buAutoNum type="arabicPeriod"/>
            </a:pPr>
            <a:endParaRPr lang="es-ES" sz="1400" b="1">
              <a:effectLst/>
              <a:latin typeface="Calibri" panose="020F0502020204030204" pitchFamily="34" charset="0"/>
              <a:ea typeface="Calibri" panose="020F0502020204030204" pitchFamily="34" charset="0"/>
            </a:endParaRPr>
          </a:p>
        </p:txBody>
      </p:sp>
      <p:sp>
        <p:nvSpPr>
          <p:cNvPr id="22" name="CuadroTexto 21">
            <a:extLst>
              <a:ext uri="{FF2B5EF4-FFF2-40B4-BE49-F238E27FC236}">
                <a16:creationId xmlns:a16="http://schemas.microsoft.com/office/drawing/2014/main" id="{AE746163-C9C2-4563-8DFD-9328A8777A9A}"/>
              </a:ext>
            </a:extLst>
          </p:cNvPr>
          <p:cNvSpPr txBox="1"/>
          <p:nvPr/>
        </p:nvSpPr>
        <p:spPr>
          <a:xfrm>
            <a:off x="257451" y="751344"/>
            <a:ext cx="11478827" cy="5909310"/>
          </a:xfrm>
          <a:prstGeom prst="rect">
            <a:avLst/>
          </a:prstGeom>
          <a:noFill/>
        </p:spPr>
        <p:txBody>
          <a:bodyPr wrap="square">
            <a:spAutoFit/>
          </a:bodyPr>
          <a:lstStyle/>
          <a:p>
            <a:r>
              <a:rPr lang="es-ES" sz="1800">
                <a:effectLst/>
                <a:latin typeface="Calibri" panose="020F0502020204030204" pitchFamily="34" charset="0"/>
                <a:ea typeface="Times New Roman" panose="02020603050405020304" pitchFamily="18" charset="0"/>
              </a:rPr>
              <a:t>Hola Jordi,</a:t>
            </a:r>
            <a:endParaRPr lang="es-ES" sz="1800">
              <a:effectLst/>
              <a:latin typeface="Calibri" panose="020F0502020204030204" pitchFamily="34" charset="0"/>
              <a:ea typeface="Calibri" panose="020F0502020204030204" pitchFamily="34" charset="0"/>
            </a:endParaRPr>
          </a:p>
          <a:p>
            <a:r>
              <a:rPr lang="es-ES" sz="1800">
                <a:effectLst/>
                <a:latin typeface="Calibri" panose="020F0502020204030204" pitchFamily="34" charset="0"/>
                <a:ea typeface="Times New Roman" panose="02020603050405020304" pitchFamily="18" charset="0"/>
              </a:rPr>
              <a:t> </a:t>
            </a:r>
            <a:endParaRPr lang="es-ES" sz="1800">
              <a:effectLst/>
              <a:latin typeface="Calibri" panose="020F0502020204030204" pitchFamily="34" charset="0"/>
              <a:ea typeface="Calibri" panose="020F0502020204030204" pitchFamily="34" charset="0"/>
            </a:endParaRPr>
          </a:p>
          <a:p>
            <a:r>
              <a:rPr lang="es-ES" sz="1800">
                <a:effectLst/>
                <a:latin typeface="Calibri" panose="020F0502020204030204" pitchFamily="34" charset="0"/>
                <a:ea typeface="Times New Roman" panose="02020603050405020304" pitchFamily="18" charset="0"/>
              </a:rPr>
              <a:t>Como estas? Dos mas días y estamos en vacaciones!!! :)</a:t>
            </a:r>
            <a:endParaRPr lang="es-ES" sz="1800">
              <a:effectLst/>
              <a:latin typeface="Calibri" panose="020F0502020204030204" pitchFamily="34" charset="0"/>
              <a:ea typeface="Calibri" panose="020F0502020204030204" pitchFamily="34" charset="0"/>
            </a:endParaRPr>
          </a:p>
          <a:p>
            <a:r>
              <a:rPr lang="es-ES" sz="1800">
                <a:effectLst/>
                <a:latin typeface="Calibri" panose="020F0502020204030204" pitchFamily="34" charset="0"/>
                <a:ea typeface="Times New Roman" panose="02020603050405020304" pitchFamily="18" charset="0"/>
              </a:rPr>
              <a:t> </a:t>
            </a:r>
            <a:endParaRPr lang="es-ES" sz="1800">
              <a:effectLst/>
              <a:latin typeface="Calibri" panose="020F0502020204030204" pitchFamily="34" charset="0"/>
              <a:ea typeface="Calibri" panose="020F0502020204030204" pitchFamily="34" charset="0"/>
            </a:endParaRPr>
          </a:p>
          <a:p>
            <a:r>
              <a:rPr lang="es-ES" sz="1800">
                <a:effectLst/>
                <a:latin typeface="Calibri" panose="020F0502020204030204" pitchFamily="34" charset="0"/>
                <a:ea typeface="Times New Roman" panose="02020603050405020304" pitchFamily="18" charset="0"/>
              </a:rPr>
              <a:t>Sobre los datos:</a:t>
            </a:r>
            <a:endParaRPr lang="es-ES" sz="1800">
              <a:effectLst/>
              <a:latin typeface="Calibri" panose="020F0502020204030204" pitchFamily="34" charset="0"/>
              <a:ea typeface="Calibri" panose="020F0502020204030204" pitchFamily="34" charset="0"/>
            </a:endParaRPr>
          </a:p>
          <a:p>
            <a:r>
              <a:rPr lang="es-ES" sz="1800">
                <a:effectLst/>
                <a:latin typeface="Calibri" panose="020F0502020204030204" pitchFamily="34" charset="0"/>
                <a:ea typeface="Times New Roman" panose="02020603050405020304" pitchFamily="18" charset="0"/>
              </a:rPr>
              <a:t>He hablado con Laura y hemos aclarado todos casos:</a:t>
            </a:r>
          </a:p>
          <a:p>
            <a:endParaRPr lang="es-ES" sz="1800">
              <a:effectLst/>
              <a:latin typeface="Calibri" panose="020F0502020204030204" pitchFamily="34" charset="0"/>
              <a:ea typeface="Calibri" panose="020F0502020204030204" pitchFamily="34" charset="0"/>
            </a:endParaRPr>
          </a:p>
          <a:p>
            <a:pPr marL="342900" indent="-342900">
              <a:buAutoNum type="arabicPeriod"/>
            </a:pPr>
            <a:r>
              <a:rPr lang="es-ES" sz="1800">
                <a:effectLst/>
                <a:latin typeface="Calibri" panose="020F0502020204030204" pitchFamily="34" charset="0"/>
                <a:ea typeface="Times New Roman" panose="02020603050405020304" pitchFamily="18" charset="0"/>
              </a:rPr>
              <a:t>Por favor no borras casos que te han salido (AVACOS, OMSIDA) como duplicados en otro centros por el numero de identificación. Desde el proximo año vamos a pensar cómo diferenciarlas por centro. </a:t>
            </a:r>
          </a:p>
          <a:p>
            <a:pPr marL="342900" indent="-342900">
              <a:buAutoNum type="arabicPeriod"/>
            </a:pPr>
            <a:endParaRPr lang="es-ES" sz="1800">
              <a:effectLst/>
              <a:latin typeface="Calibri" panose="020F0502020204030204" pitchFamily="34" charset="0"/>
              <a:ea typeface="Calibri" panose="020F0502020204030204" pitchFamily="34" charset="0"/>
            </a:endParaRPr>
          </a:p>
          <a:p>
            <a:r>
              <a:rPr lang="es-ES" sz="1800">
                <a:effectLst/>
                <a:latin typeface="Calibri" panose="020F0502020204030204" pitchFamily="34" charset="0"/>
                <a:ea typeface="Times New Roman" panose="02020603050405020304" pitchFamily="18" charset="0"/>
              </a:rPr>
              <a:t>2. Parece que a la hora de crear los variables que necesitamos, antes de enviar los files de COBATEST tool a ti, se elimina algunas participantes porque no tienen resultas de los tests que es necesario para crear estos variables. Pues eso que ha hecho la diferencia entre tus datos ‘raw' and datos ‘raw' de los estos centros.</a:t>
            </a:r>
          </a:p>
          <a:p>
            <a:endParaRPr lang="es-ES" sz="1800">
              <a:effectLst/>
              <a:latin typeface="Calibri" panose="020F0502020204030204" pitchFamily="34" charset="0"/>
              <a:ea typeface="Calibri" panose="020F0502020204030204" pitchFamily="34" charset="0"/>
            </a:endParaRPr>
          </a:p>
          <a:p>
            <a:r>
              <a:rPr lang="es-ES" sz="1800">
                <a:effectLst/>
                <a:latin typeface="Calibri" panose="020F0502020204030204" pitchFamily="34" charset="0"/>
                <a:ea typeface="Times New Roman" panose="02020603050405020304" pitchFamily="18" charset="0"/>
              </a:rPr>
              <a:t>3. Laura piensa lo  mismo sobre AidsFondet, que puede ser que ellos cuentan personas testadas y nosotros tenemos numero de tests hechos. Vamos a ver que me contestan y te diré.</a:t>
            </a:r>
            <a:endParaRPr lang="es-ES" sz="1800">
              <a:effectLst/>
              <a:latin typeface="Calibri" panose="020F0502020204030204" pitchFamily="34" charset="0"/>
              <a:ea typeface="Calibri" panose="020F0502020204030204" pitchFamily="34" charset="0"/>
            </a:endParaRPr>
          </a:p>
          <a:p>
            <a:r>
              <a:rPr lang="es-ES" sz="1800">
                <a:effectLst/>
                <a:latin typeface="Calibri" panose="020F0502020204030204" pitchFamily="34" charset="0"/>
                <a:ea typeface="Times New Roman" panose="02020603050405020304" pitchFamily="18" charset="0"/>
              </a:rPr>
              <a:t> </a:t>
            </a:r>
            <a:endParaRPr lang="es-ES" sz="1800">
              <a:effectLst/>
              <a:latin typeface="Calibri" panose="020F0502020204030204" pitchFamily="34" charset="0"/>
              <a:ea typeface="Calibri" panose="020F0502020204030204" pitchFamily="34" charset="0"/>
            </a:endParaRPr>
          </a:p>
          <a:p>
            <a:r>
              <a:rPr lang="es-ES" sz="1800">
                <a:effectLst/>
                <a:latin typeface="Calibri" panose="020F0502020204030204" pitchFamily="34" charset="0"/>
                <a:ea typeface="Times New Roman" panose="02020603050405020304" pitchFamily="18" charset="0"/>
              </a:rPr>
              <a:t>Gracias!</a:t>
            </a:r>
            <a:endParaRPr lang="es-ES" sz="1800">
              <a:effectLst/>
              <a:latin typeface="Calibri" panose="020F0502020204030204" pitchFamily="34" charset="0"/>
              <a:ea typeface="Calibri" panose="020F0502020204030204" pitchFamily="34" charset="0"/>
            </a:endParaRPr>
          </a:p>
          <a:p>
            <a:r>
              <a:rPr lang="es-ES" sz="1800">
                <a:effectLst/>
                <a:latin typeface="Calibri" panose="020F0502020204030204" pitchFamily="34" charset="0"/>
                <a:ea typeface="Times New Roman" panose="02020603050405020304" pitchFamily="18" charset="0"/>
              </a:rPr>
              <a:t> </a:t>
            </a:r>
            <a:endParaRPr lang="es-ES" sz="1800">
              <a:effectLst/>
              <a:latin typeface="Calibri" panose="020F0502020204030204" pitchFamily="34" charset="0"/>
              <a:ea typeface="Calibri" panose="020F0502020204030204" pitchFamily="34" charset="0"/>
            </a:endParaRPr>
          </a:p>
          <a:p>
            <a:r>
              <a:rPr lang="es-ES" sz="1800">
                <a:effectLst/>
                <a:latin typeface="Calibri" panose="020F0502020204030204" pitchFamily="34" charset="0"/>
                <a:ea typeface="Times New Roman" panose="02020603050405020304" pitchFamily="18" charset="0"/>
              </a:rPr>
              <a:t>Saludos, </a:t>
            </a:r>
            <a:endParaRPr lang="es-ES" sz="1800">
              <a:effectLst/>
              <a:latin typeface="Calibri" panose="020F0502020204030204" pitchFamily="34" charset="0"/>
              <a:ea typeface="Calibri" panose="020F0502020204030204" pitchFamily="34" charset="0"/>
            </a:endParaRPr>
          </a:p>
          <a:p>
            <a:r>
              <a:rPr lang="es-ES" sz="1800">
                <a:effectLst/>
                <a:latin typeface="Calibri" panose="020F0502020204030204" pitchFamily="34" charset="0"/>
                <a:ea typeface="Times New Roman" panose="02020603050405020304" pitchFamily="18" charset="0"/>
              </a:rPr>
              <a:t>Megi</a:t>
            </a:r>
            <a:endParaRPr lang="es-ES" sz="180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25927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829F508-64EC-48B9-97B3-1E900805A34F}"/>
              </a:ext>
            </a:extLst>
          </p:cNvPr>
          <p:cNvSpPr txBox="1"/>
          <p:nvPr/>
        </p:nvSpPr>
        <p:spPr>
          <a:xfrm>
            <a:off x="0" y="0"/>
            <a:ext cx="12192000" cy="523220"/>
          </a:xfrm>
          <a:prstGeom prst="rect">
            <a:avLst/>
          </a:prstGeom>
          <a:solidFill>
            <a:schemeClr val="accent2">
              <a:lumMod val="20000"/>
              <a:lumOff val="80000"/>
            </a:schemeClr>
          </a:solidFill>
          <a:ln>
            <a:solidFill>
              <a:srgbClr val="FF0000"/>
            </a:solidFill>
          </a:ln>
        </p:spPr>
        <p:txBody>
          <a:bodyPr wrap="square">
            <a:spAutoFit/>
          </a:bodyPr>
          <a:lstStyle/>
          <a:p>
            <a:r>
              <a:rPr lang="es-ES" sz="1400" b="1">
                <a:effectLst/>
                <a:latin typeface="Calibri" panose="020F0502020204030204" pitchFamily="34" charset="0"/>
                <a:ea typeface="Calibri" panose="020F0502020204030204" pitchFamily="34" charset="0"/>
              </a:rPr>
              <a:t>RESPUESTA LAURA I MEGI</a:t>
            </a:r>
          </a:p>
          <a:p>
            <a:pPr marL="342900" indent="-342900">
              <a:buAutoNum type="arabicPeriod"/>
            </a:pPr>
            <a:endParaRPr lang="es-ES" sz="1400" b="1">
              <a:effectLst/>
              <a:latin typeface="Calibri" panose="020F0502020204030204" pitchFamily="34" charset="0"/>
              <a:ea typeface="Calibri" panose="020F0502020204030204" pitchFamily="34" charset="0"/>
            </a:endParaRPr>
          </a:p>
        </p:txBody>
      </p:sp>
      <p:sp>
        <p:nvSpPr>
          <p:cNvPr id="22" name="CuadroTexto 21">
            <a:extLst>
              <a:ext uri="{FF2B5EF4-FFF2-40B4-BE49-F238E27FC236}">
                <a16:creationId xmlns:a16="http://schemas.microsoft.com/office/drawing/2014/main" id="{AE746163-C9C2-4563-8DFD-9328A8777A9A}"/>
              </a:ext>
            </a:extLst>
          </p:cNvPr>
          <p:cNvSpPr txBox="1"/>
          <p:nvPr/>
        </p:nvSpPr>
        <p:spPr>
          <a:xfrm>
            <a:off x="257451" y="751344"/>
            <a:ext cx="11478827" cy="3970318"/>
          </a:xfrm>
          <a:prstGeom prst="rect">
            <a:avLst/>
          </a:prstGeom>
          <a:noFill/>
        </p:spPr>
        <p:txBody>
          <a:bodyPr wrap="square">
            <a:spAutoFit/>
          </a:bodyPr>
          <a:lstStyle/>
          <a:p>
            <a:pPr marL="342900" indent="-342900">
              <a:buFont typeface="+mj-lt"/>
              <a:buAutoNum type="arabicPeriod"/>
            </a:pPr>
            <a:r>
              <a:rPr lang="es-ES" sz="1800">
                <a:effectLst/>
                <a:latin typeface="Calibri" panose="020F0502020204030204" pitchFamily="34" charset="0"/>
                <a:ea typeface="Times New Roman" panose="02020603050405020304" pitchFamily="18" charset="0"/>
              </a:rPr>
              <a:t>Por favor no borras casos que te han salido (AVACOS, OMSIDA) como duplicados en otro centros por el numero de identificación. Desde el próximo año vamos a pensar cómo diferenciarlas por centro. </a:t>
            </a:r>
          </a:p>
          <a:p>
            <a:pPr lvl="1"/>
            <a:r>
              <a:rPr lang="es-ES">
                <a:solidFill>
                  <a:schemeClr val="accent2">
                    <a:lumMod val="75000"/>
                  </a:schemeClr>
                </a:solidFill>
                <a:effectLst/>
                <a:latin typeface="Calibri" panose="020F0502020204030204" pitchFamily="34" charset="0"/>
                <a:ea typeface="Times New Roman" panose="02020603050405020304" pitchFamily="18" charset="0"/>
              </a:rPr>
              <a:t>Entendido, hasta ahora se buscaban duplicados por id a lo largo de todos los centros. Entiendo que hay que cambiar a buscar duplicados por id i por centro (es decir, mismo id, distintos centros no cuenta como duplicado i lo mantenemos).  Hay que readaptar el código. </a:t>
            </a:r>
          </a:p>
          <a:p>
            <a:pPr marL="342900" indent="-342900">
              <a:buFont typeface="+mj-lt"/>
              <a:buAutoNum type="arabicPeriod"/>
            </a:pPr>
            <a:endParaRPr lang="es-ES" sz="1800">
              <a:effectLst/>
              <a:latin typeface="Calibri" panose="020F0502020204030204" pitchFamily="34" charset="0"/>
              <a:ea typeface="Times New Roman" panose="02020603050405020304" pitchFamily="18" charset="0"/>
            </a:endParaRPr>
          </a:p>
          <a:p>
            <a:pPr marL="342900" indent="-342900">
              <a:buFont typeface="+mj-lt"/>
              <a:buAutoNum type="arabicPeriod"/>
            </a:pPr>
            <a:r>
              <a:rPr lang="es-ES" sz="1800">
                <a:effectLst/>
                <a:latin typeface="Calibri" panose="020F0502020204030204" pitchFamily="34" charset="0"/>
                <a:ea typeface="Times New Roman" panose="02020603050405020304" pitchFamily="18" charset="0"/>
              </a:rPr>
              <a:t>Parece que a la hora de crear los variables que necesitamos, antes de enviar los files de COBATEST tool a ti, se elimina algunas participantes porque no tienen resultas de los tests que es necesario para crear estos variables. Pues eso que ha hecho la diferencia entre tus datos ‘raw' and datos ‘raw' de los estos centros.</a:t>
            </a:r>
          </a:p>
          <a:p>
            <a:pPr lvl="1"/>
            <a:r>
              <a:rPr lang="es-ES">
                <a:solidFill>
                  <a:schemeClr val="accent2">
                    <a:lumMod val="75000"/>
                  </a:schemeClr>
                </a:solidFill>
                <a:effectLst/>
                <a:latin typeface="Calibri" panose="020F0502020204030204" pitchFamily="34" charset="0"/>
                <a:ea typeface="Times New Roman" panose="02020603050405020304" pitchFamily="18" charset="0"/>
              </a:rPr>
              <a:t>Perfecto, a nivel de código esta parte es transparente a mi. Sigo como recibo los datos. </a:t>
            </a:r>
          </a:p>
          <a:p>
            <a:pPr marL="342900" indent="-342900">
              <a:buFont typeface="+mj-lt"/>
              <a:buAutoNum type="arabicPeriod"/>
            </a:pPr>
            <a:endParaRPr lang="es-ES" sz="1800">
              <a:effectLst/>
              <a:latin typeface="Calibri" panose="020F0502020204030204" pitchFamily="34" charset="0"/>
              <a:ea typeface="Times New Roman" panose="02020603050405020304" pitchFamily="18" charset="0"/>
            </a:endParaRPr>
          </a:p>
          <a:p>
            <a:pPr marL="342900" indent="-342900">
              <a:buFont typeface="+mj-lt"/>
              <a:buAutoNum type="arabicPeriod"/>
            </a:pPr>
            <a:r>
              <a:rPr lang="es-ES" sz="1800">
                <a:effectLst/>
                <a:latin typeface="Calibri" panose="020F0502020204030204" pitchFamily="34" charset="0"/>
                <a:ea typeface="Times New Roman" panose="02020603050405020304" pitchFamily="18" charset="0"/>
              </a:rPr>
              <a:t>Laura piensa lo  mismo sobre AidsFondet, que puede ser que ellos cuentan personas testadas y nosotros tenemos numero de tests hechos. Vamos a ver que me contestan y te diré.</a:t>
            </a:r>
          </a:p>
          <a:p>
            <a:pPr lvl="1"/>
            <a:r>
              <a:rPr lang="es-ES">
                <a:solidFill>
                  <a:schemeClr val="accent2">
                    <a:lumMod val="75000"/>
                  </a:schemeClr>
                </a:solidFill>
                <a:effectLst/>
                <a:latin typeface="Calibri" panose="020F0502020204030204" pitchFamily="34" charset="0"/>
                <a:ea typeface="Times New Roman" panose="02020603050405020304" pitchFamily="18" charset="0"/>
              </a:rPr>
              <a:t>Muy bien, esperemos resupuesta. </a:t>
            </a:r>
          </a:p>
        </p:txBody>
      </p:sp>
      <p:sp>
        <p:nvSpPr>
          <p:cNvPr id="4" name="Elipse 3">
            <a:extLst>
              <a:ext uri="{FF2B5EF4-FFF2-40B4-BE49-F238E27FC236}">
                <a16:creationId xmlns:a16="http://schemas.microsoft.com/office/drawing/2014/main" id="{03D2C076-A1FF-4A02-AD97-74E259F8106E}"/>
              </a:ext>
            </a:extLst>
          </p:cNvPr>
          <p:cNvSpPr/>
          <p:nvPr/>
        </p:nvSpPr>
        <p:spPr>
          <a:xfrm>
            <a:off x="16810" y="1457389"/>
            <a:ext cx="600011" cy="60001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1100"/>
              <a:t>FET</a:t>
            </a:r>
          </a:p>
        </p:txBody>
      </p:sp>
    </p:spTree>
    <p:extLst>
      <p:ext uri="{BB962C8B-B14F-4D97-AF65-F5344CB8AC3E}">
        <p14:creationId xmlns:p14="http://schemas.microsoft.com/office/powerpoint/2010/main" val="217809036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1098</TotalTime>
  <Words>1617</Words>
  <Application>Microsoft Office PowerPoint</Application>
  <PresentationFormat>Panorámica</PresentationFormat>
  <Paragraphs>120</Paragraphs>
  <Slides>8</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Jordi Aceiton Cardona</dc:creator>
  <cp:lastModifiedBy>Jordi Aceiton Cardona</cp:lastModifiedBy>
  <cp:revision>72</cp:revision>
  <dcterms:created xsi:type="dcterms:W3CDTF">2020-12-01T19:52:12Z</dcterms:created>
  <dcterms:modified xsi:type="dcterms:W3CDTF">2021-01-12T13:11:20Z</dcterms:modified>
</cp:coreProperties>
</file>