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C3190-1AF5-42A7-B7C5-6BEF73961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D5D88D-977B-4D62-ADE0-2EE715A9A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630BB1-F65C-40E6-B9FD-102BA155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282C-84CE-4C9B-BC57-1C9CAC31B5FB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364055-D95F-46E7-A2C3-FD9814DB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099BCE-6D22-46C2-89DA-19009F1A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C146-D954-4847-B428-7A612FACF3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583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6F1FE-1E74-4B0C-85E4-E8791B36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216413-8441-4DC5-8BB4-E168070E4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61D212-86F3-4E44-BDD1-80086D3B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282C-84CE-4C9B-BC57-1C9CAC31B5FB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AACA87-745B-41BF-AB2D-D31686A6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86CC78-ABD8-4D1B-9757-B132EF87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C146-D954-4847-B428-7A612FACF3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72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966A52-2CC5-4B3F-A4A0-09D412D6D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6AE21C-5FE2-444E-A7B6-17FEAA9A5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059BAC-F0D6-4137-87F9-A085A563A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282C-84CE-4C9B-BC57-1C9CAC31B5FB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456E89-C869-42A6-8018-B76AC345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21C0E8-B6CF-45AE-8918-DB7D3826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C146-D954-4847-B428-7A612FACF3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460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5DCA0-7493-4303-B26C-75CEC792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648BF8-00E5-4709-BE2E-897C222A9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195168-5311-46EC-A334-83241EBB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282C-84CE-4C9B-BC57-1C9CAC31B5FB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A19D1C-CB3F-4449-B4C2-79EDA083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FB9CF-C0E2-4061-B62A-0D2D11C4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C146-D954-4847-B428-7A612FACF3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450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1434D-BFBB-4B58-8A35-BAF7DC3E7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164FDA-13E9-44A8-96E4-9AB2CA30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F7639D-8A81-4A21-9324-A9535F05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282C-84CE-4C9B-BC57-1C9CAC31B5FB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64CB4B-358E-4A6A-B31D-D9E182E0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717EB2-75A8-4923-B4B8-0B4AEDE4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C146-D954-4847-B428-7A612FACF3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660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38497-71E9-47FC-B00E-2FA8B77F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09D90F-3963-4CA4-B692-6EFD01E24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747FCF-B723-4101-A32F-10A14A9B6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313FEE-E4A5-4B5F-A90A-6670D5C7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282C-84CE-4C9B-BC57-1C9CAC31B5FB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CF89A3-4D33-4534-97BC-2D57AB6A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4426FD-2B5C-427C-BA3D-146F604A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C146-D954-4847-B428-7A612FACF3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246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E9F8D-94F0-4D01-A4E1-4839DF94E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AFC811-8B09-4839-B82D-A4E2FCCD5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09C49C-8424-4684-AAE7-004D4BCCE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379C82-5867-4CBE-BC46-52B75922D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8BF8CB2-CB6E-4308-B46B-7BE6A5E32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ECA684A-94D8-4F9D-B29E-03A309839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282C-84CE-4C9B-BC57-1C9CAC31B5FB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440CD5-41E4-45ED-A14F-E0F85574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F30265A-4559-4B78-BBAA-532D912D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C146-D954-4847-B428-7A612FACF3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500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647AA-9179-4ACA-BB4D-AF94BC4F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DF5F4D-FB15-4454-99F4-77C88CD8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282C-84CE-4C9B-BC57-1C9CAC31B5FB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64C31F-411D-4630-B8BD-87483F50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824E43-F93F-4D36-883C-0E5E11D2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C146-D954-4847-B428-7A612FACF3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217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1B4CC8-DE2D-4A5B-BE50-557F3D4F4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282C-84CE-4C9B-BC57-1C9CAC31B5FB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06B830-465C-4E11-B541-768DB9B1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C9B054-5C02-41F6-9732-E06D185FC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C146-D954-4847-B428-7A612FACF3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649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A2B6A-B47A-44A1-90EB-4F640E99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F832F4-AF9C-47ED-B7BB-A8EC9DF15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1EBB3D-C391-41F6-A92A-8704E884D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ACF7CD-8085-4937-AB81-EFB7147F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282C-84CE-4C9B-BC57-1C9CAC31B5FB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8D1EE6-3254-4D4D-9634-4C50307D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D29271-BC44-4496-A1A3-8F57D182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C146-D954-4847-B428-7A612FACF3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661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9680B-15FC-46B3-A1FA-8D2D6419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E0C23DB-036A-44BC-8D69-1EBF90943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B4608A-6606-4CFB-B91E-F47FEF274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D8A385-75BE-47D7-B5B1-13737FB9D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282C-84CE-4C9B-BC57-1C9CAC31B5FB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215D59-36F5-4EF5-A82C-919E3E2A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C8186F-E7B9-4ED0-9C34-75297C11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C146-D954-4847-B428-7A612FACF3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653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A3C9334-CCF0-47B4-8D3E-66E2D9CFE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969C58-5634-4AA6-A3C2-88EE3831B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65085D-D297-4A50-8909-E087C5A7A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B282C-84CE-4C9B-BC57-1C9CAC31B5FB}" type="datetimeFigureOut">
              <a:rPr lang="es-ES" smtClean="0"/>
              <a:t>15/02/2021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6BB60F-71B4-4446-BDD0-EE5F2975A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374A30-4E93-483C-BB5A-DCD593F2C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7C146-D954-4847-B428-7A612FACF3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111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BFE0A8A-976A-4E72-942D-A78CBD5BFDB8}"/>
              </a:ext>
            </a:extLst>
          </p:cNvPr>
          <p:cNvSpPr txBox="1"/>
          <p:nvPr/>
        </p:nvSpPr>
        <p:spPr>
          <a:xfrm>
            <a:off x="337352" y="0"/>
            <a:ext cx="111059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s-ES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s-ES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 annex 1 CBVCT 5, hay razón porque total de personas testadas es 129618 cuando el máximo de personas testadas tengo 129484 (después el filtro)?  </a:t>
            </a:r>
            <a:r>
              <a:rPr lang="es-ES" sz="180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129618 – 129484 = 134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B0F72A7-65C4-4F6A-B689-F0051D523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44" y="1374560"/>
            <a:ext cx="6493027" cy="446694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801D603-2795-4DCC-81F1-DD7653209A05}"/>
              </a:ext>
            </a:extLst>
          </p:cNvPr>
          <p:cNvSpPr txBox="1"/>
          <p:nvPr/>
        </p:nvSpPr>
        <p:spPr>
          <a:xfrm>
            <a:off x="2701031" y="1016493"/>
            <a:ext cx="1959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annex 1 CBVCT 5</a:t>
            </a:r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9C5B2A5-451B-4488-857F-B958D3C0DEE8}"/>
              </a:ext>
            </a:extLst>
          </p:cNvPr>
          <p:cNvSpPr txBox="1"/>
          <p:nvPr/>
        </p:nvSpPr>
        <p:spPr>
          <a:xfrm>
            <a:off x="3636516" y="5948507"/>
            <a:ext cx="139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solidFill>
                  <a:srgbClr val="C00000"/>
                </a:solidFill>
              </a:rPr>
              <a:t>Tot: 129618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1C3AE3B-2D6B-4F02-B85C-5C4433E150D8}"/>
              </a:ext>
            </a:extLst>
          </p:cNvPr>
          <p:cNvSpPr txBox="1"/>
          <p:nvPr/>
        </p:nvSpPr>
        <p:spPr>
          <a:xfrm>
            <a:off x="6096000" y="5955854"/>
            <a:ext cx="174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solidFill>
                  <a:srgbClr val="C00000"/>
                </a:solidFill>
              </a:rPr>
              <a:t>Tot Missing: 134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E418B77-B257-4214-A935-9A8C3C85EDE9}"/>
              </a:ext>
            </a:extLst>
          </p:cNvPr>
          <p:cNvSpPr txBox="1"/>
          <p:nvPr/>
        </p:nvSpPr>
        <p:spPr>
          <a:xfrm>
            <a:off x="7531225" y="1315933"/>
            <a:ext cx="45224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solidFill>
                  <a:srgbClr val="0070C0"/>
                </a:solidFill>
              </a:rPr>
              <a:t>Quan es fa tot el flowchart de filtres, hi ha un punt on ens quedem solamente amb aquells que tenen</a:t>
            </a:r>
          </a:p>
          <a:p>
            <a:r>
              <a:rPr lang="en-US">
                <a:solidFill>
                  <a:srgbClr val="0070C0"/>
                </a:solidFill>
              </a:rPr>
              <a:t>“People tested for HIV screening test result available” i així al final arribem als 129484. </a:t>
            </a:r>
          </a:p>
          <a:p>
            <a:endParaRPr lang="en-US">
              <a:solidFill>
                <a:srgbClr val="0070C0"/>
              </a:solidFill>
            </a:endParaRPr>
          </a:p>
          <a:p>
            <a:r>
              <a:rPr lang="en-US">
                <a:solidFill>
                  <a:srgbClr val="0070C0"/>
                </a:solidFill>
              </a:rPr>
              <a:t>En aquest indicador es demana informar dels Missings a la variable ScreeningTestResult de manera que no podem filtrar aquells tests que not tenen resultat.  </a:t>
            </a:r>
          </a:p>
          <a:p>
            <a:endParaRPr lang="en-US">
              <a:solidFill>
                <a:srgbClr val="0070C0"/>
              </a:solidFill>
            </a:endParaRPr>
          </a:p>
          <a:p>
            <a:r>
              <a:rPr lang="en-US">
                <a:solidFill>
                  <a:srgbClr val="0070C0"/>
                </a:solidFill>
              </a:rPr>
              <a:t>Per a aquest indicador no s’han tret els missings de la variable screened for HIV de manera que al final tenim 134 més:  129618 -129484 = 134.</a:t>
            </a:r>
            <a:endParaRPr lang="es-E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32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BFE0A8A-976A-4E72-942D-A78CBD5BFDB8}"/>
              </a:ext>
            </a:extLst>
          </p:cNvPr>
          <p:cNvSpPr txBox="1"/>
          <p:nvPr/>
        </p:nvSpPr>
        <p:spPr>
          <a:xfrm>
            <a:off x="319597" y="177553"/>
            <a:ext cx="111059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2. Puedes comprobar tabla de annex 2? Me parece aumento grande en total para cada variable missing en comparación de 2018. </a:t>
            </a:r>
            <a:endParaRPr lang="es-ES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02BBE61-7A8B-4427-9DD5-43ABA3BC9C9B}"/>
              </a:ext>
            </a:extLst>
          </p:cNvPr>
          <p:cNvGrpSpPr/>
          <p:nvPr/>
        </p:nvGrpSpPr>
        <p:grpSpPr>
          <a:xfrm>
            <a:off x="213064" y="1271633"/>
            <a:ext cx="11457491" cy="4967532"/>
            <a:chOff x="213064" y="1271633"/>
            <a:chExt cx="11457491" cy="4967532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CB8FCED4-3AA0-4C03-969C-77659736D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821" y="1624615"/>
              <a:ext cx="11294734" cy="46145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83729043-A036-47EB-9DAD-38D94A5EF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064" y="1271633"/>
              <a:ext cx="11132854" cy="210938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97EB99E-35DE-4648-A5AA-4819BE21CB04}"/>
              </a:ext>
            </a:extLst>
          </p:cNvPr>
          <p:cNvSpPr txBox="1"/>
          <p:nvPr/>
        </p:nvSpPr>
        <p:spPr>
          <a:xfrm>
            <a:off x="3915050" y="2283302"/>
            <a:ext cx="1677881" cy="2154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800">
                <a:solidFill>
                  <a:srgbClr val="C00000"/>
                </a:solidFill>
              </a:rPr>
              <a:t>Comprobat sobre fitxer RAW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1D93F5B-464D-4E78-9989-7E3AEFC85704}"/>
              </a:ext>
            </a:extLst>
          </p:cNvPr>
          <p:cNvSpPr txBox="1"/>
          <p:nvPr/>
        </p:nvSpPr>
        <p:spPr>
          <a:xfrm>
            <a:off x="3915050" y="2746420"/>
            <a:ext cx="1677881" cy="2154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800">
                <a:solidFill>
                  <a:srgbClr val="C00000"/>
                </a:solidFill>
              </a:rPr>
              <a:t>Comprobat sobre fitxer RAW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BCAAAC9-D2A5-43C9-9C5E-72ADE5917A28}"/>
              </a:ext>
            </a:extLst>
          </p:cNvPr>
          <p:cNvSpPr txBox="1"/>
          <p:nvPr/>
        </p:nvSpPr>
        <p:spPr>
          <a:xfrm>
            <a:off x="3996429" y="4656599"/>
            <a:ext cx="1677881" cy="2154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800">
                <a:solidFill>
                  <a:srgbClr val="C00000"/>
                </a:solidFill>
              </a:rPr>
              <a:t>Comprobat sobre fitxer RAW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78A6EB4-2DBE-4019-A6A3-911F8F1E1DC7}"/>
              </a:ext>
            </a:extLst>
          </p:cNvPr>
          <p:cNvSpPr txBox="1"/>
          <p:nvPr/>
        </p:nvSpPr>
        <p:spPr>
          <a:xfrm>
            <a:off x="4418119" y="4902477"/>
            <a:ext cx="1677881" cy="2154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800">
                <a:solidFill>
                  <a:srgbClr val="C00000"/>
                </a:solidFill>
              </a:rPr>
              <a:t>Comprobat sobre fitxer RAW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04B7896-27CD-406B-A860-6544A1807EDA}"/>
              </a:ext>
            </a:extLst>
          </p:cNvPr>
          <p:cNvSpPr txBox="1"/>
          <p:nvPr/>
        </p:nvSpPr>
        <p:spPr>
          <a:xfrm>
            <a:off x="4323113" y="5259965"/>
            <a:ext cx="1677881" cy="2154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800">
                <a:solidFill>
                  <a:srgbClr val="C00000"/>
                </a:solidFill>
              </a:rPr>
              <a:t>Comprobat sobre fitxer RAW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8D314E5-3299-4578-98F6-56B870CE1DB2}"/>
              </a:ext>
            </a:extLst>
          </p:cNvPr>
          <p:cNvSpPr txBox="1"/>
          <p:nvPr/>
        </p:nvSpPr>
        <p:spPr>
          <a:xfrm>
            <a:off x="4293519" y="5810930"/>
            <a:ext cx="1677881" cy="2154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800">
                <a:solidFill>
                  <a:srgbClr val="C00000"/>
                </a:solidFill>
              </a:rPr>
              <a:t>Comprobat sobre fitxer RAW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5708231-C9B4-47FB-891A-F7C82B747A39}"/>
              </a:ext>
            </a:extLst>
          </p:cNvPr>
          <p:cNvSpPr txBox="1"/>
          <p:nvPr/>
        </p:nvSpPr>
        <p:spPr>
          <a:xfrm>
            <a:off x="4323113" y="5509731"/>
            <a:ext cx="1677881" cy="2154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800">
                <a:solidFill>
                  <a:srgbClr val="C00000"/>
                </a:solidFill>
              </a:rPr>
              <a:t>Comprobat sobre fitxer RAW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97DB630-3044-43E6-9003-C2C0625B92FB}"/>
              </a:ext>
            </a:extLst>
          </p:cNvPr>
          <p:cNvSpPr txBox="1"/>
          <p:nvPr/>
        </p:nvSpPr>
        <p:spPr>
          <a:xfrm>
            <a:off x="2080332" y="5121114"/>
            <a:ext cx="1677881" cy="2154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800">
                <a:solidFill>
                  <a:srgbClr val="C00000"/>
                </a:solidFill>
              </a:rPr>
              <a:t>Comprobat sobre fitxer RAW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EBD49C8-2FF6-47E5-BCE4-45A3ADCC96CE}"/>
              </a:ext>
            </a:extLst>
          </p:cNvPr>
          <p:cNvSpPr txBox="1"/>
          <p:nvPr/>
        </p:nvSpPr>
        <p:spPr>
          <a:xfrm>
            <a:off x="1993035" y="5709972"/>
            <a:ext cx="1677881" cy="2154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800">
                <a:solidFill>
                  <a:srgbClr val="C00000"/>
                </a:solidFill>
              </a:rPr>
              <a:t>Comprobat sobre fitxer RAW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280C0D2-075C-4576-8598-5F32D8F2B898}"/>
              </a:ext>
            </a:extLst>
          </p:cNvPr>
          <p:cNvSpPr txBox="1"/>
          <p:nvPr/>
        </p:nvSpPr>
        <p:spPr>
          <a:xfrm>
            <a:off x="3915049" y="1770297"/>
            <a:ext cx="1677881" cy="2154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800">
                <a:solidFill>
                  <a:srgbClr val="C00000"/>
                </a:solidFill>
              </a:rPr>
              <a:t>Comprobat sobre fitxer RAW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FAEE111-F308-4285-8F72-23D8EA948029}"/>
              </a:ext>
            </a:extLst>
          </p:cNvPr>
          <p:cNvSpPr txBox="1"/>
          <p:nvPr/>
        </p:nvSpPr>
        <p:spPr>
          <a:xfrm>
            <a:off x="5971400" y="562274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>
                <a:solidFill>
                  <a:srgbClr val="C00000"/>
                </a:solidFill>
              </a:rPr>
              <a:t>cobatest_tool_final[, .N, Centre]</a:t>
            </a:r>
          </a:p>
          <a:p>
            <a:r>
              <a:rPr lang="es-ES" sz="1400">
                <a:solidFill>
                  <a:srgbClr val="C00000"/>
                </a:solidFill>
              </a:rPr>
              <a:t>colSums(is.na(cobatest_tool_final[Centre == 28, ]))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527C258-22C6-415D-88E8-7D41AB74B54E}"/>
              </a:ext>
            </a:extLst>
          </p:cNvPr>
          <p:cNvSpPr txBox="1"/>
          <p:nvPr/>
        </p:nvSpPr>
        <p:spPr>
          <a:xfrm>
            <a:off x="6712994" y="1763855"/>
            <a:ext cx="1677881" cy="2154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800">
                <a:solidFill>
                  <a:srgbClr val="C00000"/>
                </a:solidFill>
              </a:rPr>
              <a:t>Comprobat sobre fitxer RAW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0EFE7E2-08CA-4364-938F-6D6BDC780F5E}"/>
              </a:ext>
            </a:extLst>
          </p:cNvPr>
          <p:cNvSpPr txBox="1"/>
          <p:nvPr/>
        </p:nvSpPr>
        <p:spPr>
          <a:xfrm>
            <a:off x="6785495" y="2949762"/>
            <a:ext cx="1677881" cy="2154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800">
                <a:solidFill>
                  <a:srgbClr val="C00000"/>
                </a:solidFill>
              </a:rPr>
              <a:t>Comprobat sobre fitxer RAW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83872DB-D6DD-4937-B2EF-04FFDD95E1FF}"/>
              </a:ext>
            </a:extLst>
          </p:cNvPr>
          <p:cNvSpPr txBox="1"/>
          <p:nvPr/>
        </p:nvSpPr>
        <p:spPr>
          <a:xfrm>
            <a:off x="2237168" y="4602998"/>
            <a:ext cx="1677881" cy="2154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800">
                <a:solidFill>
                  <a:srgbClr val="C00000"/>
                </a:solidFill>
              </a:rPr>
              <a:t>Comprobat sobre fitxer RAW</a:t>
            </a:r>
          </a:p>
        </p:txBody>
      </p:sp>
    </p:spTree>
    <p:extLst>
      <p:ext uri="{BB962C8B-B14F-4D97-AF65-F5344CB8AC3E}">
        <p14:creationId xmlns:p14="http://schemas.microsoft.com/office/powerpoint/2010/main" val="296908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243</Words>
  <Application>Microsoft Office PowerPoint</Application>
  <PresentationFormat>Panorámica</PresentationFormat>
  <Paragraphs>27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Jordi Aceiton Cardona</dc:creator>
  <cp:lastModifiedBy>Jordi Aceiton Cardona</cp:lastModifiedBy>
  <cp:revision>14</cp:revision>
  <dcterms:created xsi:type="dcterms:W3CDTF">2021-02-15T19:34:12Z</dcterms:created>
  <dcterms:modified xsi:type="dcterms:W3CDTF">2021-02-15T20:58:24Z</dcterms:modified>
</cp:coreProperties>
</file>