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6" r:id="rId6"/>
    <p:sldId id="275" r:id="rId7"/>
    <p:sldId id="262" r:id="rId8"/>
    <p:sldId id="276" r:id="rId9"/>
    <p:sldId id="277" r:id="rId10"/>
    <p:sldId id="274" r:id="rId11"/>
    <p:sldId id="268" r:id="rId12"/>
    <p:sldId id="263" r:id="rId13"/>
    <p:sldId id="266" r:id="rId14"/>
    <p:sldId id="264" r:id="rId15"/>
    <p:sldId id="267" r:id="rId16"/>
    <p:sldId id="269" r:id="rId17"/>
    <p:sldId id="272" r:id="rId18"/>
    <p:sldId id="270" r:id="rId19"/>
    <p:sldId id="273" r:id="rId20"/>
    <p:sldId id="271" r:id="rId21"/>
    <p:sldId id="278" r:id="rId22"/>
    <p:sldId id="281" r:id="rId23"/>
    <p:sldId id="279" r:id="rId24"/>
    <p:sldId id="280" r:id="rId25"/>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1C6F4-060F-41D0-BFC5-16CE3BB4C3D4}" type="datetimeFigureOut">
              <a:rPr lang="es-ES" smtClean="0"/>
              <a:pPr/>
              <a:t>05/11/2020</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F81B6-844A-47D9-AC5F-9B109B80D66E}" type="slidenum">
              <a:rPr lang="es-ES" smtClean="0"/>
              <a:pPr/>
              <a:t>‹Nº›</a:t>
            </a:fld>
            <a:endParaRPr lang="es-ES"/>
          </a:p>
        </p:txBody>
      </p:sp>
    </p:spTree>
    <p:extLst>
      <p:ext uri="{BB962C8B-B14F-4D97-AF65-F5344CB8AC3E}">
        <p14:creationId xmlns:p14="http://schemas.microsoft.com/office/powerpoint/2010/main" val="397544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a:t>
            </a:fld>
            <a:endParaRPr lang="es-ES"/>
          </a:p>
        </p:txBody>
      </p:sp>
    </p:spTree>
    <p:extLst>
      <p:ext uri="{BB962C8B-B14F-4D97-AF65-F5344CB8AC3E}">
        <p14:creationId xmlns:p14="http://schemas.microsoft.com/office/powerpoint/2010/main" val="1243389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10</a:t>
            </a:fld>
            <a:endParaRPr lang="es-ES"/>
          </a:p>
        </p:txBody>
      </p:sp>
    </p:spTree>
    <p:extLst>
      <p:ext uri="{BB962C8B-B14F-4D97-AF65-F5344CB8AC3E}">
        <p14:creationId xmlns:p14="http://schemas.microsoft.com/office/powerpoint/2010/main" val="1191611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11</a:t>
            </a:fld>
            <a:endParaRPr lang="es-ES"/>
          </a:p>
        </p:txBody>
      </p:sp>
    </p:spTree>
    <p:extLst>
      <p:ext uri="{BB962C8B-B14F-4D97-AF65-F5344CB8AC3E}">
        <p14:creationId xmlns:p14="http://schemas.microsoft.com/office/powerpoint/2010/main" val="739820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12</a:t>
            </a:fld>
            <a:endParaRPr lang="es-ES"/>
          </a:p>
        </p:txBody>
      </p:sp>
    </p:spTree>
    <p:extLst>
      <p:ext uri="{BB962C8B-B14F-4D97-AF65-F5344CB8AC3E}">
        <p14:creationId xmlns:p14="http://schemas.microsoft.com/office/powerpoint/2010/main" val="73982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13</a:t>
            </a:fld>
            <a:endParaRPr lang="es-ES"/>
          </a:p>
        </p:txBody>
      </p:sp>
    </p:spTree>
    <p:extLst>
      <p:ext uri="{BB962C8B-B14F-4D97-AF65-F5344CB8AC3E}">
        <p14:creationId xmlns:p14="http://schemas.microsoft.com/office/powerpoint/2010/main" val="2893435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14</a:t>
            </a:fld>
            <a:endParaRPr lang="es-ES"/>
          </a:p>
        </p:txBody>
      </p:sp>
    </p:spTree>
    <p:extLst>
      <p:ext uri="{BB962C8B-B14F-4D97-AF65-F5344CB8AC3E}">
        <p14:creationId xmlns:p14="http://schemas.microsoft.com/office/powerpoint/2010/main" val="253885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15</a:t>
            </a:fld>
            <a:endParaRPr lang="es-ES"/>
          </a:p>
        </p:txBody>
      </p:sp>
    </p:spTree>
    <p:extLst>
      <p:ext uri="{BB962C8B-B14F-4D97-AF65-F5344CB8AC3E}">
        <p14:creationId xmlns:p14="http://schemas.microsoft.com/office/powerpoint/2010/main" val="1954596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16</a:t>
            </a:fld>
            <a:endParaRPr lang="es-ES"/>
          </a:p>
        </p:txBody>
      </p:sp>
    </p:spTree>
    <p:extLst>
      <p:ext uri="{BB962C8B-B14F-4D97-AF65-F5344CB8AC3E}">
        <p14:creationId xmlns:p14="http://schemas.microsoft.com/office/powerpoint/2010/main" val="395845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17</a:t>
            </a:fld>
            <a:endParaRPr lang="es-ES"/>
          </a:p>
        </p:txBody>
      </p:sp>
    </p:spTree>
    <p:extLst>
      <p:ext uri="{BB962C8B-B14F-4D97-AF65-F5344CB8AC3E}">
        <p14:creationId xmlns:p14="http://schemas.microsoft.com/office/powerpoint/2010/main" val="2122611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18</a:t>
            </a:fld>
            <a:endParaRPr lang="es-ES"/>
          </a:p>
        </p:txBody>
      </p:sp>
    </p:spTree>
    <p:extLst>
      <p:ext uri="{BB962C8B-B14F-4D97-AF65-F5344CB8AC3E}">
        <p14:creationId xmlns:p14="http://schemas.microsoft.com/office/powerpoint/2010/main" val="19333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19</a:t>
            </a:fld>
            <a:endParaRPr lang="es-ES"/>
          </a:p>
        </p:txBody>
      </p:sp>
    </p:spTree>
    <p:extLst>
      <p:ext uri="{BB962C8B-B14F-4D97-AF65-F5344CB8AC3E}">
        <p14:creationId xmlns:p14="http://schemas.microsoft.com/office/powerpoint/2010/main" val="341169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2</a:t>
            </a:fld>
            <a:endParaRPr lang="es-ES"/>
          </a:p>
        </p:txBody>
      </p:sp>
    </p:spTree>
    <p:extLst>
      <p:ext uri="{BB962C8B-B14F-4D97-AF65-F5344CB8AC3E}">
        <p14:creationId xmlns:p14="http://schemas.microsoft.com/office/powerpoint/2010/main" val="3539636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20</a:t>
            </a:fld>
            <a:endParaRPr lang="es-ES"/>
          </a:p>
        </p:txBody>
      </p:sp>
    </p:spTree>
    <p:extLst>
      <p:ext uri="{BB962C8B-B14F-4D97-AF65-F5344CB8AC3E}">
        <p14:creationId xmlns:p14="http://schemas.microsoft.com/office/powerpoint/2010/main" val="4108686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21</a:t>
            </a:fld>
            <a:endParaRPr lang="es-ES"/>
          </a:p>
        </p:txBody>
      </p:sp>
    </p:spTree>
    <p:extLst>
      <p:ext uri="{BB962C8B-B14F-4D97-AF65-F5344CB8AC3E}">
        <p14:creationId xmlns:p14="http://schemas.microsoft.com/office/powerpoint/2010/main" val="92599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3</a:t>
            </a:fld>
            <a:endParaRPr lang="es-ES"/>
          </a:p>
        </p:txBody>
      </p:sp>
    </p:spTree>
    <p:extLst>
      <p:ext uri="{BB962C8B-B14F-4D97-AF65-F5344CB8AC3E}">
        <p14:creationId xmlns:p14="http://schemas.microsoft.com/office/powerpoint/2010/main" val="58979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4</a:t>
            </a:fld>
            <a:endParaRPr lang="es-ES"/>
          </a:p>
        </p:txBody>
      </p:sp>
    </p:spTree>
    <p:extLst>
      <p:ext uri="{BB962C8B-B14F-4D97-AF65-F5344CB8AC3E}">
        <p14:creationId xmlns:p14="http://schemas.microsoft.com/office/powerpoint/2010/main" val="229156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5</a:t>
            </a:fld>
            <a:endParaRPr lang="es-ES"/>
          </a:p>
        </p:txBody>
      </p:sp>
    </p:spTree>
    <p:extLst>
      <p:ext uri="{BB962C8B-B14F-4D97-AF65-F5344CB8AC3E}">
        <p14:creationId xmlns:p14="http://schemas.microsoft.com/office/powerpoint/2010/main" val="101309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6</a:t>
            </a:fld>
            <a:endParaRPr lang="es-ES"/>
          </a:p>
        </p:txBody>
      </p:sp>
    </p:spTree>
    <p:extLst>
      <p:ext uri="{BB962C8B-B14F-4D97-AF65-F5344CB8AC3E}">
        <p14:creationId xmlns:p14="http://schemas.microsoft.com/office/powerpoint/2010/main" val="286819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7</a:t>
            </a:fld>
            <a:endParaRPr lang="es-ES"/>
          </a:p>
        </p:txBody>
      </p:sp>
    </p:spTree>
    <p:extLst>
      <p:ext uri="{BB962C8B-B14F-4D97-AF65-F5344CB8AC3E}">
        <p14:creationId xmlns:p14="http://schemas.microsoft.com/office/powerpoint/2010/main" val="269979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8</a:t>
            </a:fld>
            <a:endParaRPr lang="es-ES"/>
          </a:p>
        </p:txBody>
      </p:sp>
    </p:spTree>
    <p:extLst>
      <p:ext uri="{BB962C8B-B14F-4D97-AF65-F5344CB8AC3E}">
        <p14:creationId xmlns:p14="http://schemas.microsoft.com/office/powerpoint/2010/main" val="249092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9BF81B6-844A-47D9-AC5F-9B109B80D66E}" type="slidenum">
              <a:rPr lang="es-ES" smtClean="0"/>
              <a:pPr/>
              <a:t>9</a:t>
            </a:fld>
            <a:endParaRPr lang="es-ES"/>
          </a:p>
        </p:txBody>
      </p:sp>
    </p:spTree>
    <p:extLst>
      <p:ext uri="{BB962C8B-B14F-4D97-AF65-F5344CB8AC3E}">
        <p14:creationId xmlns:p14="http://schemas.microsoft.com/office/powerpoint/2010/main" val="119161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ca-ES"/>
          </a:p>
        </p:txBody>
      </p:sp>
      <p:sp>
        <p:nvSpPr>
          <p:cNvPr id="4" name="3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6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164F08B-7CA7-43F1-91BA-41899D87880B}" type="datetimeFigureOut">
              <a:rPr lang="ca-ES" smtClean="0"/>
              <a:pPr/>
              <a:t>5/11/2020</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EA6EFA2D-80CB-4AB3-BCDB-8D7497A15A09}" type="slidenum">
              <a:rPr lang="ca-ES" smtClean="0"/>
              <a:pPr/>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4F08B-7CA7-43F1-91BA-41899D87880B}" type="datetimeFigureOut">
              <a:rPr lang="ca-ES" smtClean="0"/>
              <a:pPr/>
              <a:t>5/11/2020</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EFA2D-80CB-4AB3-BCDB-8D7497A15A09}" type="slidenum">
              <a:rPr lang="ca-ES" smtClean="0"/>
              <a:pPr/>
              <a:t>‹Nº›</a:t>
            </a:fld>
            <a:endParaRPr lang="ca-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836712"/>
            <a:ext cx="2268000" cy="540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400" dirty="0"/>
              <a:t>Extracció BBDD  de COBATEST (Excel file)</a:t>
            </a:r>
          </a:p>
        </p:txBody>
      </p:sp>
      <p:sp>
        <p:nvSpPr>
          <p:cNvPr id="10" name="9 Rectángulo"/>
          <p:cNvSpPr/>
          <p:nvPr/>
        </p:nvSpPr>
        <p:spPr>
          <a:xfrm>
            <a:off x="323528" y="2780928"/>
            <a:ext cx="2268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400" dirty="0"/>
              <a:t>Taula final de la BBDD de COBATEST</a:t>
            </a:r>
          </a:p>
        </p:txBody>
      </p:sp>
      <p:cxnSp>
        <p:nvCxnSpPr>
          <p:cNvPr id="12" name="11 Conector recto de flecha"/>
          <p:cNvCxnSpPr>
            <a:stCxn id="4" idx="2"/>
            <a:endCxn id="10" idx="0"/>
          </p:cNvCxnSpPr>
          <p:nvPr/>
        </p:nvCxnSpPr>
        <p:spPr>
          <a:xfrm>
            <a:off x="1457528" y="1376712"/>
            <a:ext cx="0" cy="1404216"/>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13" name="12 Elipse"/>
          <p:cNvSpPr/>
          <p:nvPr/>
        </p:nvSpPr>
        <p:spPr>
          <a:xfrm>
            <a:off x="1547664" y="1772816"/>
            <a:ext cx="172819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ca-ES" sz="1200" dirty="0"/>
              <a:t>Depuració de les dades (sintaxis STATA)</a:t>
            </a:r>
          </a:p>
        </p:txBody>
      </p:sp>
      <p:sp>
        <p:nvSpPr>
          <p:cNvPr id="15" name="14 Rectángulo"/>
          <p:cNvSpPr/>
          <p:nvPr/>
        </p:nvSpPr>
        <p:spPr>
          <a:xfrm>
            <a:off x="3813164"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6" name="15 Rectángulo"/>
          <p:cNvSpPr/>
          <p:nvPr/>
        </p:nvSpPr>
        <p:spPr>
          <a:xfrm>
            <a:off x="4389228"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7" name="16 Rectángulo"/>
          <p:cNvSpPr/>
          <p:nvPr/>
        </p:nvSpPr>
        <p:spPr>
          <a:xfrm>
            <a:off x="4965292"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8" name="17 Rectángulo"/>
          <p:cNvSpPr/>
          <p:nvPr/>
        </p:nvSpPr>
        <p:spPr>
          <a:xfrm>
            <a:off x="5541356"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9" name="18 Rectángulo"/>
          <p:cNvSpPr/>
          <p:nvPr/>
        </p:nvSpPr>
        <p:spPr>
          <a:xfrm>
            <a:off x="6117420"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0" name="19 Rectángulo"/>
          <p:cNvSpPr/>
          <p:nvPr/>
        </p:nvSpPr>
        <p:spPr>
          <a:xfrm>
            <a:off x="6693484"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4" name="23 Cerrar corchete"/>
          <p:cNvSpPr/>
          <p:nvPr/>
        </p:nvSpPr>
        <p:spPr>
          <a:xfrm rot="5400000">
            <a:off x="5362741" y="-289129"/>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25" name="24 Rectángulo"/>
          <p:cNvSpPr/>
          <p:nvPr/>
        </p:nvSpPr>
        <p:spPr>
          <a:xfrm>
            <a:off x="2029785" y="4407495"/>
            <a:ext cx="2268000" cy="540000"/>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a-ES" sz="1400" dirty="0"/>
              <a:t>Taula final pel càlcul dels indicadors</a:t>
            </a:r>
          </a:p>
        </p:txBody>
      </p:sp>
      <p:sp>
        <p:nvSpPr>
          <p:cNvPr id="28" name="27 Rectángulo"/>
          <p:cNvSpPr/>
          <p:nvPr/>
        </p:nvSpPr>
        <p:spPr>
          <a:xfrm>
            <a:off x="3813164"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9" name="28 Rectángulo"/>
          <p:cNvSpPr/>
          <p:nvPr/>
        </p:nvSpPr>
        <p:spPr>
          <a:xfrm>
            <a:off x="4389228"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0" name="29 Rectángulo"/>
          <p:cNvSpPr/>
          <p:nvPr/>
        </p:nvSpPr>
        <p:spPr>
          <a:xfrm>
            <a:off x="4965292"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1" name="30 Rectángulo"/>
          <p:cNvSpPr/>
          <p:nvPr/>
        </p:nvSpPr>
        <p:spPr>
          <a:xfrm>
            <a:off x="5541356"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2" name="31 Rectángulo"/>
          <p:cNvSpPr/>
          <p:nvPr/>
        </p:nvSpPr>
        <p:spPr>
          <a:xfrm>
            <a:off x="6117420"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3" name="32 Rectángulo"/>
          <p:cNvSpPr/>
          <p:nvPr/>
        </p:nvSpPr>
        <p:spPr>
          <a:xfrm>
            <a:off x="6693484"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5" name="34 CuadroTexto"/>
          <p:cNvSpPr txBox="1"/>
          <p:nvPr/>
        </p:nvSpPr>
        <p:spPr>
          <a:xfrm>
            <a:off x="3741156" y="1495817"/>
            <a:ext cx="3672408" cy="276999"/>
          </a:xfrm>
          <a:prstGeom prst="rect">
            <a:avLst/>
          </a:prstGeom>
          <a:noFill/>
        </p:spPr>
        <p:txBody>
          <a:bodyPr wrap="square" rtlCol="0">
            <a:spAutoFit/>
          </a:bodyPr>
          <a:lstStyle/>
          <a:p>
            <a:r>
              <a:rPr lang="ca-ES" sz="1200" dirty="0"/>
              <a:t>Dades desagregades (Excel file) (1 arxiu per centre)</a:t>
            </a:r>
          </a:p>
        </p:txBody>
      </p:sp>
      <p:sp>
        <p:nvSpPr>
          <p:cNvPr id="36" name="35 CuadroTexto"/>
          <p:cNvSpPr txBox="1"/>
          <p:nvPr/>
        </p:nvSpPr>
        <p:spPr>
          <a:xfrm>
            <a:off x="3635896" y="3429000"/>
            <a:ext cx="3672408" cy="276999"/>
          </a:xfrm>
          <a:prstGeom prst="rect">
            <a:avLst/>
          </a:prstGeom>
          <a:noFill/>
        </p:spPr>
        <p:txBody>
          <a:bodyPr wrap="square" rtlCol="0">
            <a:spAutoFit/>
          </a:bodyPr>
          <a:lstStyle/>
          <a:p>
            <a:pPr algn="ctr"/>
            <a:r>
              <a:rPr lang="ca-ES" sz="1200" dirty="0"/>
              <a:t>Taules finals per centre</a:t>
            </a:r>
          </a:p>
        </p:txBody>
      </p:sp>
      <p:sp>
        <p:nvSpPr>
          <p:cNvPr id="38" name="37 CuadroTexto"/>
          <p:cNvSpPr txBox="1"/>
          <p:nvPr/>
        </p:nvSpPr>
        <p:spPr>
          <a:xfrm>
            <a:off x="2987824" y="2852936"/>
            <a:ext cx="360040" cy="584775"/>
          </a:xfrm>
          <a:prstGeom prst="rect">
            <a:avLst/>
          </a:prstGeom>
          <a:noFill/>
        </p:spPr>
        <p:txBody>
          <a:bodyPr wrap="square" rtlCol="0">
            <a:spAutoFit/>
          </a:bodyPr>
          <a:lstStyle/>
          <a:p>
            <a:r>
              <a:rPr lang="ca-ES" sz="3200" dirty="0"/>
              <a:t>+</a:t>
            </a:r>
          </a:p>
        </p:txBody>
      </p:sp>
      <p:sp>
        <p:nvSpPr>
          <p:cNvPr id="39" name="38 CuadroTexto"/>
          <p:cNvSpPr txBox="1"/>
          <p:nvPr/>
        </p:nvSpPr>
        <p:spPr>
          <a:xfrm>
            <a:off x="4131639" y="2900005"/>
            <a:ext cx="360040" cy="369332"/>
          </a:xfrm>
          <a:prstGeom prst="rect">
            <a:avLst/>
          </a:prstGeom>
          <a:noFill/>
        </p:spPr>
        <p:txBody>
          <a:bodyPr wrap="square" rtlCol="0">
            <a:spAutoFit/>
          </a:bodyPr>
          <a:lstStyle/>
          <a:p>
            <a:r>
              <a:rPr lang="ca-ES" dirty="0"/>
              <a:t>+</a:t>
            </a:r>
          </a:p>
        </p:txBody>
      </p:sp>
      <p:sp>
        <p:nvSpPr>
          <p:cNvPr id="40" name="39 CuadroTexto"/>
          <p:cNvSpPr txBox="1"/>
          <p:nvPr/>
        </p:nvSpPr>
        <p:spPr>
          <a:xfrm>
            <a:off x="4707703" y="2900005"/>
            <a:ext cx="360040" cy="369332"/>
          </a:xfrm>
          <a:prstGeom prst="rect">
            <a:avLst/>
          </a:prstGeom>
          <a:noFill/>
        </p:spPr>
        <p:txBody>
          <a:bodyPr wrap="square" rtlCol="0">
            <a:spAutoFit/>
          </a:bodyPr>
          <a:lstStyle/>
          <a:p>
            <a:r>
              <a:rPr lang="ca-ES" dirty="0"/>
              <a:t>+</a:t>
            </a:r>
          </a:p>
        </p:txBody>
      </p:sp>
      <p:sp>
        <p:nvSpPr>
          <p:cNvPr id="41" name="40 CuadroTexto"/>
          <p:cNvSpPr txBox="1"/>
          <p:nvPr/>
        </p:nvSpPr>
        <p:spPr>
          <a:xfrm>
            <a:off x="5283767" y="2900005"/>
            <a:ext cx="360040" cy="369332"/>
          </a:xfrm>
          <a:prstGeom prst="rect">
            <a:avLst/>
          </a:prstGeom>
          <a:noFill/>
        </p:spPr>
        <p:txBody>
          <a:bodyPr wrap="square" rtlCol="0">
            <a:spAutoFit/>
          </a:bodyPr>
          <a:lstStyle/>
          <a:p>
            <a:r>
              <a:rPr lang="ca-ES" dirty="0"/>
              <a:t>+</a:t>
            </a:r>
          </a:p>
        </p:txBody>
      </p:sp>
      <p:sp>
        <p:nvSpPr>
          <p:cNvPr id="42" name="41 CuadroTexto"/>
          <p:cNvSpPr txBox="1"/>
          <p:nvPr/>
        </p:nvSpPr>
        <p:spPr>
          <a:xfrm>
            <a:off x="5859831" y="2900005"/>
            <a:ext cx="360040" cy="369332"/>
          </a:xfrm>
          <a:prstGeom prst="rect">
            <a:avLst/>
          </a:prstGeom>
          <a:noFill/>
        </p:spPr>
        <p:txBody>
          <a:bodyPr wrap="square" rtlCol="0">
            <a:spAutoFit/>
          </a:bodyPr>
          <a:lstStyle/>
          <a:p>
            <a:r>
              <a:rPr lang="ca-ES" dirty="0"/>
              <a:t>+</a:t>
            </a:r>
          </a:p>
        </p:txBody>
      </p:sp>
      <p:sp>
        <p:nvSpPr>
          <p:cNvPr id="43" name="42 CuadroTexto"/>
          <p:cNvSpPr txBox="1"/>
          <p:nvPr/>
        </p:nvSpPr>
        <p:spPr>
          <a:xfrm>
            <a:off x="6444208" y="2900005"/>
            <a:ext cx="360040" cy="369332"/>
          </a:xfrm>
          <a:prstGeom prst="rect">
            <a:avLst/>
          </a:prstGeom>
          <a:noFill/>
        </p:spPr>
        <p:txBody>
          <a:bodyPr wrap="square" rtlCol="0">
            <a:spAutoFit/>
          </a:bodyPr>
          <a:lstStyle/>
          <a:p>
            <a:r>
              <a:rPr lang="ca-ES" dirty="0"/>
              <a:t>+</a:t>
            </a:r>
          </a:p>
        </p:txBody>
      </p:sp>
      <p:cxnSp>
        <p:nvCxnSpPr>
          <p:cNvPr id="47" name="46 Conector recto de flecha"/>
          <p:cNvCxnSpPr>
            <a:stCxn id="38" idx="2"/>
            <a:endCxn id="25" idx="0"/>
          </p:cNvCxnSpPr>
          <p:nvPr/>
        </p:nvCxnSpPr>
        <p:spPr>
          <a:xfrm flipH="1">
            <a:off x="3163785" y="3437711"/>
            <a:ext cx="0" cy="969784"/>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48" name="47 Rectángulo"/>
          <p:cNvSpPr/>
          <p:nvPr/>
        </p:nvSpPr>
        <p:spPr>
          <a:xfrm>
            <a:off x="3528136" y="5805264"/>
            <a:ext cx="2268000" cy="5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ca-ES" sz="1400" dirty="0"/>
              <a:t>Càlcul d’indicadors globals i per centre</a:t>
            </a:r>
          </a:p>
        </p:txBody>
      </p:sp>
      <p:cxnSp>
        <p:nvCxnSpPr>
          <p:cNvPr id="50" name="49 Conector recto de flecha"/>
          <p:cNvCxnSpPr>
            <a:stCxn id="53" idx="2"/>
            <a:endCxn id="48" idx="0"/>
          </p:cNvCxnSpPr>
          <p:nvPr/>
        </p:nvCxnSpPr>
        <p:spPr>
          <a:xfrm flipH="1">
            <a:off x="4662136" y="4992270"/>
            <a:ext cx="0" cy="812994"/>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53" name="52 CuadroTexto"/>
          <p:cNvSpPr txBox="1"/>
          <p:nvPr/>
        </p:nvSpPr>
        <p:spPr>
          <a:xfrm>
            <a:off x="4494488" y="4407495"/>
            <a:ext cx="360040" cy="584775"/>
          </a:xfrm>
          <a:prstGeom prst="rect">
            <a:avLst/>
          </a:prstGeom>
          <a:noFill/>
        </p:spPr>
        <p:txBody>
          <a:bodyPr wrap="square" rtlCol="0">
            <a:spAutoFit/>
          </a:bodyPr>
          <a:lstStyle/>
          <a:p>
            <a:r>
              <a:rPr lang="ca-ES" sz="3200" dirty="0"/>
              <a:t>+</a:t>
            </a:r>
          </a:p>
        </p:txBody>
      </p:sp>
      <p:sp>
        <p:nvSpPr>
          <p:cNvPr id="55" name="54 Rectángulo"/>
          <p:cNvSpPr/>
          <p:nvPr/>
        </p:nvSpPr>
        <p:spPr>
          <a:xfrm>
            <a:off x="5037300"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6" name="55 Rectángulo"/>
          <p:cNvSpPr/>
          <p:nvPr/>
        </p:nvSpPr>
        <p:spPr>
          <a:xfrm>
            <a:off x="5613364"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7" name="56 Rectángulo"/>
          <p:cNvSpPr/>
          <p:nvPr/>
        </p:nvSpPr>
        <p:spPr>
          <a:xfrm>
            <a:off x="6189428"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8" name="57 Rectángulo"/>
          <p:cNvSpPr/>
          <p:nvPr/>
        </p:nvSpPr>
        <p:spPr>
          <a:xfrm>
            <a:off x="6765492"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9" name="58 Rectángulo"/>
          <p:cNvSpPr/>
          <p:nvPr/>
        </p:nvSpPr>
        <p:spPr>
          <a:xfrm>
            <a:off x="7341556"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60" name="59 Rectángulo"/>
          <p:cNvSpPr/>
          <p:nvPr/>
        </p:nvSpPr>
        <p:spPr>
          <a:xfrm>
            <a:off x="7917620"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62" name="61 CuadroTexto"/>
          <p:cNvSpPr txBox="1"/>
          <p:nvPr/>
        </p:nvSpPr>
        <p:spPr>
          <a:xfrm>
            <a:off x="4860032" y="5085184"/>
            <a:ext cx="3672408" cy="461665"/>
          </a:xfrm>
          <a:prstGeom prst="rect">
            <a:avLst/>
          </a:prstGeom>
          <a:noFill/>
        </p:spPr>
        <p:txBody>
          <a:bodyPr wrap="square" rtlCol="0">
            <a:spAutoFit/>
          </a:bodyPr>
          <a:lstStyle/>
          <a:p>
            <a:pPr algn="ctr"/>
            <a:r>
              <a:rPr lang="ca-ES" sz="1200" dirty="0"/>
              <a:t>Dades agregades (indicadors calculats) (1 arxiu per centre)</a:t>
            </a:r>
          </a:p>
        </p:txBody>
      </p:sp>
      <p:sp>
        <p:nvSpPr>
          <p:cNvPr id="63" name="62 CuadroTexto"/>
          <p:cNvSpPr txBox="1"/>
          <p:nvPr/>
        </p:nvSpPr>
        <p:spPr>
          <a:xfrm>
            <a:off x="5355775" y="4518259"/>
            <a:ext cx="360040" cy="369332"/>
          </a:xfrm>
          <a:prstGeom prst="rect">
            <a:avLst/>
          </a:prstGeom>
          <a:noFill/>
        </p:spPr>
        <p:txBody>
          <a:bodyPr wrap="square" rtlCol="0">
            <a:spAutoFit/>
          </a:bodyPr>
          <a:lstStyle/>
          <a:p>
            <a:r>
              <a:rPr lang="ca-ES" dirty="0"/>
              <a:t>+</a:t>
            </a:r>
          </a:p>
        </p:txBody>
      </p:sp>
      <p:sp>
        <p:nvSpPr>
          <p:cNvPr id="64" name="63 CuadroTexto"/>
          <p:cNvSpPr txBox="1"/>
          <p:nvPr/>
        </p:nvSpPr>
        <p:spPr>
          <a:xfrm>
            <a:off x="5931839" y="4518259"/>
            <a:ext cx="360040" cy="369332"/>
          </a:xfrm>
          <a:prstGeom prst="rect">
            <a:avLst/>
          </a:prstGeom>
          <a:noFill/>
        </p:spPr>
        <p:txBody>
          <a:bodyPr wrap="square" rtlCol="0">
            <a:spAutoFit/>
          </a:bodyPr>
          <a:lstStyle/>
          <a:p>
            <a:r>
              <a:rPr lang="ca-ES" dirty="0"/>
              <a:t>+</a:t>
            </a:r>
          </a:p>
        </p:txBody>
      </p:sp>
      <p:sp>
        <p:nvSpPr>
          <p:cNvPr id="65" name="64 CuadroTexto"/>
          <p:cNvSpPr txBox="1"/>
          <p:nvPr/>
        </p:nvSpPr>
        <p:spPr>
          <a:xfrm>
            <a:off x="6507903" y="4518259"/>
            <a:ext cx="360040" cy="369332"/>
          </a:xfrm>
          <a:prstGeom prst="rect">
            <a:avLst/>
          </a:prstGeom>
          <a:noFill/>
        </p:spPr>
        <p:txBody>
          <a:bodyPr wrap="square" rtlCol="0">
            <a:spAutoFit/>
          </a:bodyPr>
          <a:lstStyle/>
          <a:p>
            <a:r>
              <a:rPr lang="ca-ES" dirty="0"/>
              <a:t>+</a:t>
            </a:r>
          </a:p>
        </p:txBody>
      </p:sp>
      <p:sp>
        <p:nvSpPr>
          <p:cNvPr id="66" name="65 CuadroTexto"/>
          <p:cNvSpPr txBox="1"/>
          <p:nvPr/>
        </p:nvSpPr>
        <p:spPr>
          <a:xfrm>
            <a:off x="7083967" y="4518259"/>
            <a:ext cx="360040" cy="369332"/>
          </a:xfrm>
          <a:prstGeom prst="rect">
            <a:avLst/>
          </a:prstGeom>
          <a:noFill/>
        </p:spPr>
        <p:txBody>
          <a:bodyPr wrap="square" rtlCol="0">
            <a:spAutoFit/>
          </a:bodyPr>
          <a:lstStyle/>
          <a:p>
            <a:r>
              <a:rPr lang="ca-ES" dirty="0"/>
              <a:t>+</a:t>
            </a:r>
          </a:p>
        </p:txBody>
      </p:sp>
      <p:sp>
        <p:nvSpPr>
          <p:cNvPr id="67" name="66 CuadroTexto"/>
          <p:cNvSpPr txBox="1"/>
          <p:nvPr/>
        </p:nvSpPr>
        <p:spPr>
          <a:xfrm>
            <a:off x="7668344" y="4518259"/>
            <a:ext cx="360040" cy="369332"/>
          </a:xfrm>
          <a:prstGeom prst="rect">
            <a:avLst/>
          </a:prstGeom>
          <a:noFill/>
        </p:spPr>
        <p:txBody>
          <a:bodyPr wrap="square" rtlCol="0">
            <a:spAutoFit/>
          </a:bodyPr>
          <a:lstStyle/>
          <a:p>
            <a:r>
              <a:rPr lang="ca-ES" dirty="0"/>
              <a:t>+</a:t>
            </a:r>
          </a:p>
        </p:txBody>
      </p:sp>
      <p:cxnSp>
        <p:nvCxnSpPr>
          <p:cNvPr id="70" name="69 Conector recto de flecha"/>
          <p:cNvCxnSpPr/>
          <p:nvPr/>
        </p:nvCxnSpPr>
        <p:spPr>
          <a:xfrm>
            <a:off x="5469348" y="1772816"/>
            <a:ext cx="0" cy="95273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72" name="71 Elipse"/>
          <p:cNvSpPr/>
          <p:nvPr/>
        </p:nvSpPr>
        <p:spPr>
          <a:xfrm>
            <a:off x="5552364" y="1988840"/>
            <a:ext cx="1357144" cy="5040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ca-ES" sz="1200" dirty="0"/>
              <a:t>Depuració de les dades</a:t>
            </a:r>
          </a:p>
        </p:txBody>
      </p:sp>
      <p:sp>
        <p:nvSpPr>
          <p:cNvPr id="75" name="74 Cerrar corchete"/>
          <p:cNvSpPr/>
          <p:nvPr/>
        </p:nvSpPr>
        <p:spPr>
          <a:xfrm rot="5400000">
            <a:off x="5351618" y="1655086"/>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77" name="76 Cerrar corchete"/>
          <p:cNvSpPr/>
          <p:nvPr/>
        </p:nvSpPr>
        <p:spPr>
          <a:xfrm rot="5400000">
            <a:off x="6575755" y="3311270"/>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144929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395536" y="620689"/>
            <a:ext cx="8208912" cy="5262979"/>
          </a:xfrm>
          <a:prstGeom prst="rect">
            <a:avLst/>
          </a:prstGeom>
          <a:noFill/>
        </p:spPr>
        <p:txBody>
          <a:bodyPr wrap="square" rtlCol="0">
            <a:spAutoFit/>
          </a:bodyPr>
          <a:lstStyle/>
          <a:p>
            <a:pPr marL="285750" indent="-285750"/>
            <a:endParaRPr lang="es-ES" sz="1600" dirty="0"/>
          </a:p>
          <a:p>
            <a:pPr marL="285750" indent="-285750">
              <a:buFont typeface="Arial" panose="020B0604020202020204" pitchFamily="34" charset="0"/>
              <a:buChar char="•"/>
            </a:pPr>
            <a:r>
              <a:rPr lang="es-ES" sz="1600" dirty="0"/>
              <a:t>Identificadores:</a:t>
            </a:r>
          </a:p>
          <a:p>
            <a:pPr marL="742950" lvl="1" indent="-285750">
              <a:buFont typeface="Courier New" panose="02070309020205020404" pitchFamily="49" charset="0"/>
              <a:buChar char="o"/>
            </a:pPr>
            <a:r>
              <a:rPr lang="es-ES" sz="1600" dirty="0" err="1"/>
              <a:t>CBVCTIdentifier</a:t>
            </a:r>
            <a:r>
              <a:rPr lang="es-ES" sz="1600" dirty="0"/>
              <a:t>: Qué se debería poner? Dejarlo como está </a:t>
            </a:r>
            <a:r>
              <a:rPr lang="es-ES" sz="1600" dirty="0" err="1"/>
              <a:t>pq</a:t>
            </a:r>
            <a:r>
              <a:rPr lang="es-ES" sz="1600" dirty="0"/>
              <a:t> no influye en el cálculo de indicadores?  </a:t>
            </a:r>
          </a:p>
          <a:p>
            <a:pPr marL="742950" lvl="1" indent="-285750">
              <a:buFont typeface="Courier New" panose="02070309020205020404" pitchFamily="49" charset="0"/>
              <a:buChar char="o"/>
            </a:pPr>
            <a:r>
              <a:rPr lang="es-ES" sz="1600" dirty="0" err="1"/>
              <a:t>COBATEST_Id</a:t>
            </a:r>
            <a:r>
              <a:rPr lang="es-ES" sz="1600" dirty="0"/>
              <a:t>: Qué se debería poner? Dejarlo como está </a:t>
            </a:r>
            <a:r>
              <a:rPr lang="es-ES" sz="1600" dirty="0" err="1"/>
              <a:t>pq</a:t>
            </a:r>
            <a:r>
              <a:rPr lang="es-ES" sz="1600" dirty="0"/>
              <a:t> no influye en el cálculo de indicadores?</a:t>
            </a:r>
          </a:p>
          <a:p>
            <a:pPr marL="742950" lvl="1" indent="-285750">
              <a:buFont typeface="Courier New" panose="02070309020205020404" pitchFamily="49" charset="0"/>
              <a:buChar char="o"/>
            </a:pPr>
            <a:r>
              <a:rPr lang="es-ES" sz="1600" dirty="0"/>
              <a:t>Id: Qué se debería poner? Dejarlo como está </a:t>
            </a:r>
            <a:r>
              <a:rPr lang="es-ES" sz="1600" dirty="0" err="1"/>
              <a:t>pq</a:t>
            </a:r>
            <a:r>
              <a:rPr lang="es-ES" sz="1600" dirty="0"/>
              <a:t> no influye en el cálculo de indicadores?</a:t>
            </a:r>
          </a:p>
          <a:p>
            <a:pPr marL="742950" lvl="1" indent="-285750">
              <a:buFont typeface="Courier New" panose="02070309020205020404" pitchFamily="49" charset="0"/>
              <a:buChar char="o"/>
            </a:pPr>
            <a:r>
              <a:rPr lang="es-ES" sz="1600" dirty="0" err="1"/>
              <a:t>New_id</a:t>
            </a:r>
            <a:r>
              <a:rPr lang="es-ES" sz="1600" dirty="0"/>
              <a:t>: Qué se debería poner? Dejarlo como está </a:t>
            </a:r>
            <a:r>
              <a:rPr lang="es-ES" sz="1600" dirty="0" err="1"/>
              <a:t>pq</a:t>
            </a:r>
            <a:r>
              <a:rPr lang="es-ES" sz="1600" dirty="0"/>
              <a:t> no influye en el cálculo de indicadores?</a:t>
            </a:r>
          </a:p>
          <a:p>
            <a:pPr marL="742950" lvl="1" indent="-285750"/>
            <a:r>
              <a:rPr lang="es-ES" sz="1600" dirty="0">
                <a:solidFill>
                  <a:srgbClr val="FF0000"/>
                </a:solidFill>
              </a:rPr>
              <a:t>Este es un tema complejo. En nuestra BBDD, generamos la variable “Id”, para poder identificar repetidores y quedarnos únicamente con las personas testadas, y poder calcular los indicadores con las personas testadas. </a:t>
            </a:r>
          </a:p>
          <a:p>
            <a:pPr marL="742950" lvl="1" indent="-285750"/>
            <a:r>
              <a:rPr lang="es-ES" sz="1600" dirty="0">
                <a:solidFill>
                  <a:srgbClr val="FF0000"/>
                </a:solidFill>
              </a:rPr>
              <a:t>Los centros pueden haber usado cualquiera de estos nombres de variables para su identificador único de cliente. He marcado en rojo en el Excel de las variables la variable que se debe usar para cada centro, para identificar repetidores. </a:t>
            </a:r>
          </a:p>
          <a:p>
            <a:pPr marL="742950" lvl="1" indent="-285750"/>
            <a:r>
              <a:rPr lang="es-ES" sz="1600" dirty="0">
                <a:solidFill>
                  <a:srgbClr val="FF0000"/>
                </a:solidFill>
              </a:rPr>
              <a:t>Para calcular los indicadores de sífilis i de VHC, tenemos que volver a la tabla con todos los casos (sin eliminar repetidores), pues podríamos haber eliminado algún repetidor de prueba de VIH que en la segunda visita venía a hacerse la prueba de sífilis o VHC, y luego volver a eliminar repetidores para sífilis, y el mismo proceso para VHC. </a:t>
            </a:r>
          </a:p>
          <a:p>
            <a:pPr marL="742950" lvl="1" indent="-285750"/>
            <a:r>
              <a:rPr lang="es-ES" sz="1600" dirty="0">
                <a:solidFill>
                  <a:srgbClr val="FF0000"/>
                </a:solidFill>
              </a:rPr>
              <a:t>(soy consciente que es un lío…, cuando quieras hacemos un </a:t>
            </a:r>
            <a:r>
              <a:rPr lang="es-ES" sz="1600" dirty="0" err="1">
                <a:solidFill>
                  <a:srgbClr val="FF0000"/>
                </a:solidFill>
              </a:rPr>
              <a:t>teams</a:t>
            </a:r>
            <a:r>
              <a:rPr lang="es-ES" sz="1600" dirty="0">
                <a:solidFill>
                  <a:srgbClr val="FF0000"/>
                </a:solidFill>
              </a:rPr>
              <a:t> y te lo explico mejor)</a:t>
            </a:r>
            <a:endParaRPr lang="es-ES" sz="1600" dirty="0"/>
          </a:p>
          <a:p>
            <a:pPr marL="285750" indent="-285750"/>
            <a:endParaRPr lang="es-ES" sz="1600" dirty="0"/>
          </a:p>
        </p:txBody>
      </p:sp>
      <p:pic>
        <p:nvPicPr>
          <p:cNvPr id="3" name="Gráfico 2" descr="Marca de verificación">
            <a:extLst>
              <a:ext uri="{FF2B5EF4-FFF2-40B4-BE49-F238E27FC236}">
                <a16:creationId xmlns:a16="http://schemas.microsoft.com/office/drawing/2014/main" id="{427CB77B-135B-4C39-A95D-18C379A55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80" y="769160"/>
            <a:ext cx="410343" cy="410343"/>
          </a:xfrm>
          <a:prstGeom prst="rect">
            <a:avLst/>
          </a:prstGeom>
        </p:spPr>
      </p:pic>
    </p:spTree>
    <p:extLst>
      <p:ext uri="{BB962C8B-B14F-4D97-AF65-F5344CB8AC3E}">
        <p14:creationId xmlns:p14="http://schemas.microsoft.com/office/powerpoint/2010/main" val="8497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395536" y="620688"/>
            <a:ext cx="8208912" cy="6247864"/>
          </a:xfrm>
          <a:prstGeom prst="rect">
            <a:avLst/>
          </a:prstGeom>
          <a:noFill/>
        </p:spPr>
        <p:txBody>
          <a:bodyPr wrap="square" rtlCol="0">
            <a:spAutoFit/>
          </a:bodyPr>
          <a:lstStyle/>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En el </a:t>
            </a:r>
            <a:r>
              <a:rPr lang="es-ES" sz="1600" dirty="0" err="1"/>
              <a:t>dataset</a:t>
            </a:r>
            <a:r>
              <a:rPr lang="es-ES" sz="1600" dirty="0"/>
              <a:t> </a:t>
            </a:r>
            <a:r>
              <a:rPr lang="es-ES" sz="1600" dirty="0" err="1"/>
              <a:t>Adhara</a:t>
            </a:r>
            <a:r>
              <a:rPr lang="es-ES" sz="1600" dirty="0"/>
              <a:t>. Hay dos variables que no sé identificar: </a:t>
            </a:r>
            <a:r>
              <a:rPr lang="es-ES" sz="1600" dirty="0" err="1"/>
              <a:t>dateoflasthiv</a:t>
            </a:r>
            <a:r>
              <a:rPr lang="es-ES" sz="1600" dirty="0"/>
              <a:t> y </a:t>
            </a:r>
            <a:r>
              <a:rPr lang="es-ES" sz="1600" dirty="0" err="1"/>
              <a:t>resultlasthiv</a:t>
            </a:r>
            <a:r>
              <a:rPr lang="es-ES" sz="1600" dirty="0"/>
              <a:t>.</a:t>
            </a:r>
          </a:p>
          <a:p>
            <a:pPr marL="285750" indent="-285750"/>
            <a:r>
              <a:rPr lang="es-ES" sz="1600" dirty="0">
                <a:solidFill>
                  <a:srgbClr val="FF0000"/>
                </a:solidFill>
              </a:rPr>
              <a:t>Estas son 2 variables de nuestra BBDD, que no necesitamos para el cálculo de indicadores, y que las eliminamos para la BBDD final. </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Tratamiento de fechas. </a:t>
            </a:r>
          </a:p>
          <a:p>
            <a:pPr marL="742950" lvl="1" indent="-285750">
              <a:buFont typeface="Courier New" panose="02070309020205020404" pitchFamily="49" charset="0"/>
              <a:buChar char="o"/>
            </a:pPr>
            <a:r>
              <a:rPr lang="es-ES" sz="1600" dirty="0"/>
              <a:t>Hay fechas con formato </a:t>
            </a:r>
            <a:r>
              <a:rPr lang="es-ES" sz="1600" dirty="0" err="1"/>
              <a:t>dd</a:t>
            </a:r>
            <a:r>
              <a:rPr lang="es-ES" sz="1600" dirty="0"/>
              <a:t>/mm/</a:t>
            </a:r>
            <a:r>
              <a:rPr lang="es-ES" sz="1600" dirty="0" err="1"/>
              <a:t>yyyy</a:t>
            </a:r>
            <a:r>
              <a:rPr lang="es-ES" sz="1600" dirty="0"/>
              <a:t> con valores </a:t>
            </a:r>
            <a:r>
              <a:rPr lang="es-ES" sz="1600" dirty="0" err="1"/>
              <a:t>dd</a:t>
            </a:r>
            <a:r>
              <a:rPr lang="es-ES" sz="1600" dirty="0"/>
              <a:t> = 00 y/o mm= 00 y/o </a:t>
            </a:r>
            <a:r>
              <a:rPr lang="es-ES" sz="1600" dirty="0" err="1"/>
              <a:t>yyyy</a:t>
            </a:r>
            <a:r>
              <a:rPr lang="es-ES" sz="1600" dirty="0"/>
              <a:t> = 0000. Hay que tratar esos valores? </a:t>
            </a:r>
            <a:r>
              <a:rPr lang="es-ES" sz="1600" dirty="0">
                <a:solidFill>
                  <a:srgbClr val="FF0000"/>
                </a:solidFill>
              </a:rPr>
              <a:t>Si el año es 0000, ponemos un </a:t>
            </a:r>
            <a:r>
              <a:rPr lang="es-ES" sz="1600" dirty="0" err="1">
                <a:solidFill>
                  <a:srgbClr val="FF0000"/>
                </a:solidFill>
              </a:rPr>
              <a:t>missing</a:t>
            </a:r>
            <a:r>
              <a:rPr lang="es-ES" sz="1600" dirty="0">
                <a:solidFill>
                  <a:srgbClr val="FF0000"/>
                </a:solidFill>
              </a:rPr>
              <a:t> para la fecha, si hay año pero día= 00, asignamos un 15, y si mes= 00 asignamos un 06</a:t>
            </a:r>
            <a:r>
              <a:rPr lang="es-ES" sz="1600">
                <a:solidFill>
                  <a:srgbClr val="FF0000"/>
                </a:solidFill>
              </a:rPr>
              <a:t>. </a:t>
            </a:r>
            <a:r>
              <a:rPr lang="es-ES" sz="1600">
                <a:solidFill>
                  <a:srgbClr val="0070C0"/>
                </a:solidFill>
              </a:rPr>
              <a:t>No tocamos.</a:t>
            </a:r>
            <a:endParaRPr lang="es-ES" sz="1600" dirty="0">
              <a:solidFill>
                <a:srgbClr val="0070C0"/>
              </a:solidFill>
            </a:endParaRPr>
          </a:p>
          <a:p>
            <a:pPr marL="742950" lvl="1" indent="-285750">
              <a:buFont typeface="Courier New" panose="02070309020205020404" pitchFamily="49" charset="0"/>
              <a:buChar char="o"/>
            </a:pPr>
            <a:r>
              <a:rPr lang="es-ES" sz="1600" dirty="0"/>
              <a:t>Hay fechas raras en los datos del </a:t>
            </a:r>
            <a:r>
              <a:rPr lang="es-ES" sz="1600" dirty="0" err="1"/>
              <a:t>dataset</a:t>
            </a:r>
            <a:r>
              <a:rPr lang="es-ES" sz="1600" dirty="0"/>
              <a:t> “</a:t>
            </a:r>
            <a:r>
              <a:rPr lang="es-ES" sz="1600" dirty="0" err="1"/>
              <a:t>Czech_AIDS_help_society</a:t>
            </a:r>
            <a:r>
              <a:rPr lang="es-ES" sz="1600" dirty="0"/>
              <a:t>”.  Algunas se pueden deducir y otras no. Como lo tratamos? </a:t>
            </a:r>
            <a:r>
              <a:rPr lang="es-ES" sz="1600" dirty="0">
                <a:solidFill>
                  <a:srgbClr val="FF0000"/>
                </a:solidFill>
              </a:rPr>
              <a:t>Yo pondría </a:t>
            </a:r>
            <a:r>
              <a:rPr lang="es-ES" sz="1600" err="1">
                <a:solidFill>
                  <a:srgbClr val="FF0000"/>
                </a:solidFill>
              </a:rPr>
              <a:t>missing</a:t>
            </a:r>
            <a:r>
              <a:rPr lang="es-ES" sz="1600">
                <a:solidFill>
                  <a:srgbClr val="FF0000"/>
                </a:solidFill>
              </a:rPr>
              <a:t>… </a:t>
            </a:r>
            <a:r>
              <a:rPr lang="es-ES" sz="1600">
                <a:solidFill>
                  <a:srgbClr val="0070C0"/>
                </a:solidFill>
              </a:rPr>
              <a:t>No tocamos, no afectan a AgeGroup que se supone fiable..  </a:t>
            </a: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Fechas en “</a:t>
            </a:r>
            <a:r>
              <a:rPr lang="es-ES" sz="1600" dirty="0" err="1"/>
              <a:t>Medicinsdumunde</a:t>
            </a:r>
            <a:r>
              <a:rPr lang="es-ES" sz="1600" dirty="0"/>
              <a:t>”.</a:t>
            </a:r>
          </a:p>
          <a:p>
            <a:pPr marL="742950" lvl="1" indent="-285750">
              <a:buFont typeface="Courier New" panose="02070309020205020404" pitchFamily="49" charset="0"/>
              <a:buChar char="o"/>
            </a:pPr>
            <a:r>
              <a:rPr lang="es-ES" sz="1600" dirty="0"/>
              <a:t>Tenemos tres fechas de visita:  "</a:t>
            </a:r>
            <a:r>
              <a:rPr lang="es-ES" sz="1600" dirty="0" err="1"/>
              <a:t>DateofVisit</a:t>
            </a:r>
            <a:r>
              <a:rPr lang="es-ES" sz="1600" dirty="0"/>
              <a:t>“, "</a:t>
            </a:r>
            <a:r>
              <a:rPr lang="es-ES" sz="1600" dirty="0" err="1"/>
              <a:t>DateofVisit_SYPH</a:t>
            </a:r>
            <a:r>
              <a:rPr lang="es-ES" sz="1600" dirty="0"/>
              <a:t>“, "</a:t>
            </a:r>
            <a:r>
              <a:rPr lang="es-ES" sz="1600" dirty="0" err="1"/>
              <a:t>DateofVisit_HCV</a:t>
            </a:r>
            <a:r>
              <a:rPr lang="es-ES" sz="1600" dirty="0"/>
              <a:t>“. Como </a:t>
            </a:r>
            <a:r>
              <a:rPr lang="es-ES" sz="1600" dirty="0" err="1"/>
              <a:t>Dateofvisit</a:t>
            </a:r>
            <a:r>
              <a:rPr lang="es-ES" sz="1600" dirty="0"/>
              <a:t>, cuál utilizar?  </a:t>
            </a:r>
            <a:r>
              <a:rPr lang="es-ES" sz="1600" dirty="0">
                <a:solidFill>
                  <a:srgbClr val="FF0000"/>
                </a:solidFill>
              </a:rPr>
              <a:t>Deberían ser la misma, per si no, usamos la primera, “</a:t>
            </a:r>
            <a:r>
              <a:rPr lang="es-ES" sz="1600" dirty="0" err="1">
                <a:solidFill>
                  <a:srgbClr val="FF0000"/>
                </a:solidFill>
              </a:rPr>
              <a:t>Dateofvisit</a:t>
            </a:r>
            <a:r>
              <a:rPr lang="es-ES" sz="1600" dirty="0">
                <a:solidFill>
                  <a:srgbClr val="FF0000"/>
                </a:solidFill>
              </a:rPr>
              <a:t>”</a:t>
            </a:r>
            <a:endParaRPr lang="es-ES" sz="1600" dirty="0"/>
          </a:p>
          <a:p>
            <a:pPr marL="742950" lvl="1" indent="-285750">
              <a:buFont typeface="Courier New" panose="02070309020205020404" pitchFamily="49" charset="0"/>
              <a:buChar char="o"/>
            </a:pPr>
            <a:endParaRPr lang="es-ES" sz="1600" dirty="0"/>
          </a:p>
          <a:p>
            <a:pPr marL="742950" lvl="1" indent="-285750">
              <a:buFont typeface="Courier New" panose="02070309020205020404" pitchFamily="49" charset="0"/>
              <a:buChar char="o"/>
            </a:pPr>
            <a:endParaRPr lang="es-ES" sz="1600" dirty="0"/>
          </a:p>
        </p:txBody>
      </p:sp>
      <p:pic>
        <p:nvPicPr>
          <p:cNvPr id="6" name="Imagen 2">
            <a:extLst>
              <a:ext uri="{FF2B5EF4-FFF2-40B4-BE49-F238E27FC236}">
                <a16:creationId xmlns:a16="http://schemas.microsoft.com/office/drawing/2014/main" id="{E3CB17FD-E4E3-498C-84E3-B4A58B3C7D00}"/>
              </a:ext>
            </a:extLst>
          </p:cNvPr>
          <p:cNvPicPr>
            <a:picLocks noChangeAspect="1"/>
          </p:cNvPicPr>
          <p:nvPr/>
        </p:nvPicPr>
        <p:blipFill>
          <a:blip r:embed="rId3" cstate="print"/>
          <a:stretch>
            <a:fillRect/>
          </a:stretch>
        </p:blipFill>
        <p:spPr>
          <a:xfrm>
            <a:off x="744723" y="3798043"/>
            <a:ext cx="3430609" cy="1080120"/>
          </a:xfrm>
          <a:prstGeom prst="rect">
            <a:avLst/>
          </a:prstGeom>
        </p:spPr>
      </p:pic>
      <p:pic>
        <p:nvPicPr>
          <p:cNvPr id="7" name="Imagen 7">
            <a:extLst>
              <a:ext uri="{FF2B5EF4-FFF2-40B4-BE49-F238E27FC236}">
                <a16:creationId xmlns:a16="http://schemas.microsoft.com/office/drawing/2014/main" id="{F890D8CF-C104-4E67-BA2F-76FD5B9EC625}"/>
              </a:ext>
            </a:extLst>
          </p:cNvPr>
          <p:cNvPicPr>
            <a:picLocks noChangeAspect="1"/>
          </p:cNvPicPr>
          <p:nvPr/>
        </p:nvPicPr>
        <p:blipFill>
          <a:blip r:embed="rId4" cstate="print"/>
          <a:stretch>
            <a:fillRect/>
          </a:stretch>
        </p:blipFill>
        <p:spPr>
          <a:xfrm>
            <a:off x="4369657" y="3798043"/>
            <a:ext cx="3797182" cy="1380793"/>
          </a:xfrm>
          <a:prstGeom prst="rect">
            <a:avLst/>
          </a:prstGeom>
        </p:spPr>
      </p:pic>
      <p:pic>
        <p:nvPicPr>
          <p:cNvPr id="3" name="Gráfico 2" descr="Marca de verificación">
            <a:extLst>
              <a:ext uri="{FF2B5EF4-FFF2-40B4-BE49-F238E27FC236}">
                <a16:creationId xmlns:a16="http://schemas.microsoft.com/office/drawing/2014/main" id="{E337AB87-8508-477C-8558-A7F3187EB2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0364" y="855296"/>
            <a:ext cx="410343" cy="410343"/>
          </a:xfrm>
          <a:prstGeom prst="rect">
            <a:avLst/>
          </a:prstGeom>
        </p:spPr>
      </p:pic>
      <p:pic>
        <p:nvPicPr>
          <p:cNvPr id="10" name="Gráfico 9" descr="Marca de verificación">
            <a:extLst>
              <a:ext uri="{FF2B5EF4-FFF2-40B4-BE49-F238E27FC236}">
                <a16:creationId xmlns:a16="http://schemas.microsoft.com/office/drawing/2014/main" id="{7DB6C265-D09F-4D5E-9A22-B036856C7F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4723" y="2132856"/>
            <a:ext cx="410343" cy="410343"/>
          </a:xfrm>
          <a:prstGeom prst="rect">
            <a:avLst/>
          </a:prstGeom>
        </p:spPr>
      </p:pic>
      <p:pic>
        <p:nvPicPr>
          <p:cNvPr id="12" name="Gráfico 11" descr="Marca de verificación">
            <a:extLst>
              <a:ext uri="{FF2B5EF4-FFF2-40B4-BE49-F238E27FC236}">
                <a16:creationId xmlns:a16="http://schemas.microsoft.com/office/drawing/2014/main" id="{36CBE3A7-101A-489F-95A4-2723D4310A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380" y="5287630"/>
            <a:ext cx="410343" cy="410343"/>
          </a:xfrm>
          <a:prstGeom prst="rect">
            <a:avLst/>
          </a:prstGeom>
        </p:spPr>
      </p:pic>
    </p:spTree>
    <p:extLst>
      <p:ext uri="{BB962C8B-B14F-4D97-AF65-F5344CB8AC3E}">
        <p14:creationId xmlns:p14="http://schemas.microsoft.com/office/powerpoint/2010/main" val="64056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395536" y="620688"/>
            <a:ext cx="8208912" cy="2800767"/>
          </a:xfrm>
          <a:prstGeom prst="rect">
            <a:avLst/>
          </a:prstGeom>
          <a:noFill/>
        </p:spPr>
        <p:txBody>
          <a:bodyPr wrap="square" rtlCol="0">
            <a:spAutoFit/>
          </a:bodyPr>
          <a:lstStyle/>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Menores de edad.</a:t>
            </a:r>
          </a:p>
          <a:p>
            <a:r>
              <a:rPr lang="es-ES" sz="1600" dirty="0">
                <a:solidFill>
                  <a:srgbClr val="FF0000"/>
                </a:solidFill>
              </a:rPr>
              <a:t>En nuestra sintaxis para obtener la BBDD de la extracción, no tenemos en cuenta a los menores de 13 años para los grupos de edad</a:t>
            </a:r>
            <a:r>
              <a:rPr lang="es-ES" sz="1600">
                <a:solidFill>
                  <a:srgbClr val="FF0000"/>
                </a:solidFill>
              </a:rPr>
              <a:t>. </a:t>
            </a:r>
          </a:p>
          <a:p>
            <a:endParaRPr lang="es-ES" sz="1600">
              <a:solidFill>
                <a:srgbClr val="FF0000"/>
              </a:solidFill>
            </a:endParaRPr>
          </a:p>
          <a:p>
            <a:r>
              <a:rPr lang="es-ES" sz="1600">
                <a:solidFill>
                  <a:schemeClr val="tx2"/>
                </a:solidFill>
              </a:rPr>
              <a:t>Molt important no recalcular. Si ho fem, tenir en compte aquesta norma.</a:t>
            </a:r>
            <a:endParaRPr lang="es-ES" sz="1600" dirty="0">
              <a:solidFill>
                <a:schemeClr val="tx2"/>
              </a:solidFill>
            </a:endParaRP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Indicador CBVCT8 falsos positivos.  </a:t>
            </a:r>
          </a:p>
          <a:p>
            <a:r>
              <a:rPr lang="es-ES" sz="1600" dirty="0">
                <a:solidFill>
                  <a:srgbClr val="FF0000"/>
                </a:solidFill>
              </a:rPr>
              <a:t>Usar el denominador de casos reactivos, en lugar del de todos las personas testadas. </a:t>
            </a:r>
          </a:p>
          <a:p>
            <a:pPr marL="742950" lvl="1" indent="-285750">
              <a:buFont typeface="Courier New" panose="02070309020205020404" pitchFamily="49" charset="0"/>
              <a:buChar char="o"/>
            </a:pPr>
            <a:endParaRPr lang="es-ES" sz="1600" dirty="0">
              <a:solidFill>
                <a:srgbClr val="FF0000"/>
              </a:solidFill>
            </a:endParaRPr>
          </a:p>
          <a:p>
            <a:pPr marL="742950" lvl="1" indent="-285750">
              <a:buFont typeface="Courier New" panose="02070309020205020404" pitchFamily="49" charset="0"/>
              <a:buChar char="o"/>
            </a:pPr>
            <a:endParaRPr lang="es-ES" sz="1600" dirty="0">
              <a:solidFill>
                <a:srgbClr val="FF0000"/>
              </a:solidFill>
            </a:endParaRPr>
          </a:p>
        </p:txBody>
      </p:sp>
    </p:spTree>
    <p:extLst>
      <p:ext uri="{BB962C8B-B14F-4D97-AF65-F5344CB8AC3E}">
        <p14:creationId xmlns:p14="http://schemas.microsoft.com/office/powerpoint/2010/main" val="64056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15012" y="620688"/>
            <a:ext cx="8208912" cy="4708981"/>
          </a:xfrm>
          <a:prstGeom prst="rect">
            <a:avLst/>
          </a:prstGeom>
          <a:noFill/>
        </p:spPr>
        <p:txBody>
          <a:bodyPr wrap="square" rtlCol="0">
            <a:spAutoFit/>
          </a:bodyPr>
          <a:lstStyle/>
          <a:p>
            <a:pPr marL="342900" lvl="0" indent="-342900">
              <a:buFont typeface="+mj-lt"/>
              <a:buAutoNum type="arabicPeriod"/>
              <a:tabLst>
                <a:tab pos="457200" algn="l"/>
              </a:tabLst>
            </a:pPr>
            <a:r>
              <a:rPr lang="es-ES" sz="1200">
                <a:effectLst/>
                <a:latin typeface="Calibri" panose="020F0502020204030204" pitchFamily="34" charset="0"/>
                <a:ea typeface="Times New Roman" panose="02020603050405020304" pitchFamily="18" charset="0"/>
              </a:rPr>
              <a:t>Las edades en la BBDD de cobatest tool:</a:t>
            </a:r>
            <a:endParaRPr lang="es-ES" sz="1200">
              <a:effectLst/>
              <a:latin typeface="Calibri" panose="020F0502020204030204" pitchFamily="34" charset="0"/>
              <a:ea typeface="Calibri" panose="020F0502020204030204" pitchFamily="34" charset="0"/>
            </a:endParaRPr>
          </a:p>
          <a:p>
            <a:pPr marL="742950" lvl="1" indent="-285750">
              <a:buFont typeface="+mj-lt"/>
              <a:buAutoNum type="alphaLcPeriod"/>
              <a:tabLst>
                <a:tab pos="914400" algn="l"/>
              </a:tabLst>
            </a:pPr>
            <a:r>
              <a:rPr lang="es-ES" sz="1200">
                <a:effectLst/>
                <a:latin typeface="Calibri" panose="020F0502020204030204" pitchFamily="34" charset="0"/>
                <a:ea typeface="Times New Roman" panose="02020603050405020304" pitchFamily="18" charset="0"/>
              </a:rPr>
              <a:t>En la “edad”, tal como viene en el dataset, hay valores negativos (N = 50).  </a:t>
            </a:r>
            <a:endParaRPr lang="es-ES" sz="1200">
              <a:effectLst/>
              <a:latin typeface="Calibri" panose="020F0502020204030204" pitchFamily="34" charset="0"/>
              <a:ea typeface="Calibri" panose="020F0502020204030204" pitchFamily="34" charset="0"/>
            </a:endParaRPr>
          </a:p>
          <a:p>
            <a:pPr marL="914400"/>
            <a:r>
              <a:rPr lang="es-ES" sz="1200">
                <a:effectLst/>
                <a:latin typeface="Calibri" panose="020F0502020204030204" pitchFamily="34" charset="0"/>
                <a:ea typeface="Calibri" panose="020F0502020204030204" pitchFamily="34" charset="0"/>
              </a:rPr>
              <a:t>No son muy negativos y no llegan al -1. En todos los casos tienen “DateOfbirth” posterior a “dateofvisit”. Es decir, han nacido después de visitarse. </a:t>
            </a:r>
          </a:p>
          <a:p>
            <a:pPr marL="914400"/>
            <a:r>
              <a:rPr lang="es-ES" sz="1200">
                <a:effectLst/>
                <a:latin typeface="Calibri" panose="020F0502020204030204" pitchFamily="34" charset="0"/>
                <a:ea typeface="Calibri" panose="020F0502020204030204" pitchFamily="34" charset="0"/>
              </a:rPr>
              <a:t>Además, siempre tienen “AgeGroupc” en NA (no influyen en el conteo de los indicadores). ¿Qué significan? ¿Los tratamos o se quedan así? Son 50 clientes.</a:t>
            </a:r>
            <a:r>
              <a:rPr lang="es-ES" sz="1200">
                <a:solidFill>
                  <a:srgbClr val="C82613"/>
                </a:solidFill>
                <a:effectLst/>
                <a:latin typeface="Calibri" panose="020F0502020204030204" pitchFamily="34" charset="0"/>
                <a:ea typeface="Calibri" panose="020F0502020204030204" pitchFamily="34" charset="0"/>
              </a:rPr>
              <a:t>​ He revisado los casos, y se trat de errores de data entry con la fecha de nacimiento, así que, como no influyen en el cálculo de indicadores (pq ya no los hemos tenido en cuenta al hacer los grupos de edad), se pueden quedar así. Si en algun momento hay que hacer medias de la edad, entonces sí que hay que asignarles valor missing en la variable edad. </a:t>
            </a:r>
          </a:p>
          <a:p>
            <a:pPr marL="914400"/>
            <a:r>
              <a:rPr lang="es-ES" sz="1200">
                <a:solidFill>
                  <a:srgbClr val="0070C0"/>
                </a:solidFill>
                <a:latin typeface="Calibri" panose="020F0502020204030204" pitchFamily="34" charset="0"/>
                <a:ea typeface="Calibri" panose="020F0502020204030204" pitchFamily="34" charset="0"/>
              </a:rPr>
              <a:t>Se quedan. Tratar solo si se usa Edad en algún momento (pej. Medias, etc…)</a:t>
            </a:r>
            <a:endParaRPr lang="es-ES" sz="1200">
              <a:solidFill>
                <a:srgbClr val="0070C0"/>
              </a:solidFill>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Calibri" panose="020F0502020204030204" pitchFamily="34" charset="0"/>
              </a:rPr>
              <a:t> </a:t>
            </a:r>
          </a:p>
          <a:p>
            <a:pPr marL="742950" lvl="1" indent="-285750">
              <a:buFont typeface="+mj-lt"/>
              <a:buAutoNum type="alphaLcPeriod" startAt="2"/>
              <a:tabLst>
                <a:tab pos="914400" algn="l"/>
              </a:tabLst>
            </a:pPr>
            <a:r>
              <a:rPr lang="es-ES" sz="1200">
                <a:effectLst/>
                <a:latin typeface="Calibri" panose="020F0502020204030204" pitchFamily="34" charset="0"/>
                <a:ea typeface="Times New Roman" panose="02020603050405020304" pitchFamily="18" charset="0"/>
              </a:rPr>
              <a:t>Hay N = 172 clientes menores de 13 años. ¿Se quitan? </a:t>
            </a:r>
            <a:r>
              <a:rPr lang="es-ES" sz="1200">
                <a:solidFill>
                  <a:srgbClr val="C82613"/>
                </a:solidFill>
                <a:effectLst/>
                <a:latin typeface="Calibri" panose="020F0502020204030204" pitchFamily="34" charset="0"/>
                <a:ea typeface="Times New Roman" panose="02020603050405020304" pitchFamily="18" charset="0"/>
              </a:rPr>
              <a:t>​He revisado todos los casos, y podemos assumir que son errores de data entry con la fecha de nacimiento, así que yo no los eliminaria, únicamente los consideraría missing para los grupos de edad. Si en algun momento hay que hacer medias de la edad, entonce si que hay que asignarles valor missing en la variable edad. </a:t>
            </a:r>
          </a:p>
          <a:p>
            <a:pPr lvl="1">
              <a:tabLst>
                <a:tab pos="914400" algn="l"/>
              </a:tabLst>
            </a:pPr>
            <a:r>
              <a:rPr lang="es-ES" sz="1200">
                <a:solidFill>
                  <a:srgbClr val="C82613"/>
                </a:solidFill>
                <a:effectLst/>
                <a:latin typeface="Calibri" panose="020F0502020204030204" pitchFamily="34" charset="0"/>
                <a:ea typeface="Calibri" panose="020F0502020204030204" pitchFamily="34" charset="0"/>
              </a:rPr>
              <a:t>	</a:t>
            </a:r>
            <a:endParaRPr lang="es-ES" sz="1200">
              <a:solidFill>
                <a:srgbClr val="0070C0"/>
              </a:solidFill>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Calibri" panose="020F0502020204030204" pitchFamily="34" charset="0"/>
              </a:rPr>
              <a:t> 	(Update)</a:t>
            </a:r>
          </a:p>
          <a:p>
            <a:pPr lvl="2"/>
            <a:r>
              <a:rPr lang="es-ES" sz="1200">
                <a:solidFill>
                  <a:srgbClr val="FF0000"/>
                </a:solidFill>
                <a:effectLst/>
                <a:latin typeface="Calibri" panose="020F0502020204030204" pitchFamily="34" charset="0"/>
                <a:ea typeface="Times New Roman" panose="02020603050405020304" pitchFamily="18" charset="0"/>
              </a:rPr>
              <a:t>Respecto a los menores de 16 años, he revisado los casos, y he visto que los casos de menores reales (no atribuïbles a errores de data entry con la fecha de nacimiento) tienen informado el grupo de edad. </a:t>
            </a:r>
            <a:endParaRPr lang="es-ES" sz="1200">
              <a:solidFill>
                <a:srgbClr val="FF0000"/>
              </a:solidFill>
              <a:effectLst/>
              <a:latin typeface="Calibri" panose="020F0502020204030204" pitchFamily="34" charset="0"/>
              <a:ea typeface="Calibri" panose="020F0502020204030204" pitchFamily="34" charset="0"/>
            </a:endParaRPr>
          </a:p>
          <a:p>
            <a:pPr lvl="2"/>
            <a:r>
              <a:rPr lang="es-ES" sz="1200">
                <a:solidFill>
                  <a:srgbClr val="FF0000"/>
                </a:solidFill>
                <a:effectLst/>
                <a:latin typeface="Calibri" panose="020F0502020204030204" pitchFamily="34" charset="0"/>
                <a:ea typeface="Times New Roman" panose="02020603050405020304" pitchFamily="18" charset="0"/>
              </a:rPr>
              <a:t>Así que si la edad és inferior a 16 años y AgeGroupc== 1, se deberían eliminar. </a:t>
            </a:r>
          </a:p>
          <a:p>
            <a:pPr lvl="2"/>
            <a:endParaRPr lang="es-ES" sz="1200">
              <a:solidFill>
                <a:srgbClr val="FF0000"/>
              </a:solidFill>
              <a:latin typeface="Calibri" panose="020F0502020204030204" pitchFamily="34" charset="0"/>
              <a:ea typeface="Calibri" panose="020F0502020204030204" pitchFamily="34" charset="0"/>
            </a:endParaRPr>
          </a:p>
          <a:p>
            <a:pPr lvl="2"/>
            <a:r>
              <a:rPr lang="es-ES" sz="1200">
                <a:solidFill>
                  <a:srgbClr val="0070C0"/>
                </a:solidFill>
                <a:effectLst/>
                <a:latin typeface="Calibri" panose="020F0502020204030204" pitchFamily="34" charset="0"/>
                <a:ea typeface="Calibri" panose="020F0502020204030204" pitchFamily="34" charset="0"/>
              </a:rPr>
              <a:t>Menores de 16 años con AgeGroupc == 1 (informada) son menores “reales” y se eliminan. Los menores de 16 años restantes deben ser errores de data entry i por lo tanto deben tener AgeGroup = NA. No los eliminamos para no perder la información en otras variables (Pej. MSM, SW, PWID, ….)</a:t>
            </a:r>
          </a:p>
          <a:p>
            <a:endParaRPr lang="es-ES" sz="1200">
              <a:effectLst/>
              <a:latin typeface="Calibri" panose="020F0502020204030204" pitchFamily="34" charset="0"/>
              <a:ea typeface="Calibri" panose="020F0502020204030204" pitchFamily="34" charset="0"/>
            </a:endParaRPr>
          </a:p>
        </p:txBody>
      </p:sp>
      <p:pic>
        <p:nvPicPr>
          <p:cNvPr id="3" name="Gráfico 2" descr="Marca de verificación">
            <a:extLst>
              <a:ext uri="{FF2B5EF4-FFF2-40B4-BE49-F238E27FC236}">
                <a16:creationId xmlns:a16="http://schemas.microsoft.com/office/drawing/2014/main" id="{8AEDE313-0B35-4C33-AAB6-341F886BA7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683" y="764704"/>
            <a:ext cx="410343" cy="410343"/>
          </a:xfrm>
          <a:prstGeom prst="rect">
            <a:avLst/>
          </a:prstGeom>
        </p:spPr>
      </p:pic>
      <p:pic>
        <p:nvPicPr>
          <p:cNvPr id="7" name="Gráfico 6" descr="Marca de verificación">
            <a:extLst>
              <a:ext uri="{FF2B5EF4-FFF2-40B4-BE49-F238E27FC236}">
                <a16:creationId xmlns:a16="http://schemas.microsoft.com/office/drawing/2014/main" id="{887796D0-34E6-46ED-A2D4-3FD4A403C96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591" y="4437112"/>
            <a:ext cx="266327" cy="266327"/>
          </a:xfrm>
          <a:prstGeom prst="rect">
            <a:avLst/>
          </a:prstGeom>
        </p:spPr>
      </p:pic>
    </p:spTree>
    <p:extLst>
      <p:ext uri="{BB962C8B-B14F-4D97-AF65-F5344CB8AC3E}">
        <p14:creationId xmlns:p14="http://schemas.microsoft.com/office/powerpoint/2010/main" val="360858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15012" y="620688"/>
            <a:ext cx="8208912" cy="5632311"/>
          </a:xfrm>
          <a:prstGeom prst="rect">
            <a:avLst/>
          </a:prstGeom>
          <a:noFill/>
        </p:spPr>
        <p:txBody>
          <a:bodyPr wrap="square" rtlCol="0">
            <a:spAutoFit/>
          </a:bodyPr>
          <a:lstStyle/>
          <a:p>
            <a:pPr marL="342900" lvl="0" indent="-342900">
              <a:buFont typeface="+mj-lt"/>
              <a:buAutoNum type="arabicPeriod" startAt="2"/>
              <a:tabLst>
                <a:tab pos="457200" algn="l"/>
              </a:tabLst>
            </a:pPr>
            <a:r>
              <a:rPr lang="es-ES" sz="1200">
                <a:effectLst/>
                <a:latin typeface="Calibri" panose="020F0502020204030204" pitchFamily="34" charset="0"/>
                <a:ea typeface="Times New Roman" panose="02020603050405020304" pitchFamily="18" charset="0"/>
              </a:rPr>
              <a:t>En Medicines du Munde (datos desagregados):</a:t>
            </a:r>
            <a:endParaRPr lang="es-ES" sz="1200">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Calibri" panose="020F0502020204030204" pitchFamily="34" charset="0"/>
              </a:rPr>
              <a:t> </a:t>
            </a:r>
          </a:p>
          <a:p>
            <a:pPr marL="742950" lvl="1" indent="-285750">
              <a:buFont typeface="+mj-lt"/>
              <a:buAutoNum type="alphaLcPeriod"/>
              <a:tabLst>
                <a:tab pos="914400" algn="l"/>
              </a:tabLst>
            </a:pPr>
            <a:r>
              <a:rPr lang="es-ES" sz="1200">
                <a:effectLst/>
                <a:latin typeface="Calibri" panose="020F0502020204030204" pitchFamily="34" charset="0"/>
                <a:ea typeface="Times New Roman" panose="02020603050405020304" pitchFamily="18" charset="0"/>
              </a:rPr>
              <a:t>Tienen tres fechas de visita: Para VIH, para Syph i para VHC. En las dudas revisadas se dice que deberían ser iguales pero no siempre es así en los datos. </a:t>
            </a:r>
            <a:endParaRPr lang="es-ES" sz="1200">
              <a:effectLst/>
              <a:latin typeface="Calibri" panose="020F0502020204030204" pitchFamily="34" charset="0"/>
              <a:ea typeface="Calibri" panose="020F0502020204030204" pitchFamily="34" charset="0"/>
            </a:endParaRPr>
          </a:p>
          <a:p>
            <a:pPr marL="914400"/>
            <a:r>
              <a:rPr lang="es-ES" sz="1200">
                <a:effectLst/>
                <a:latin typeface="Calibri" panose="020F0502020204030204" pitchFamily="34" charset="0"/>
                <a:ea typeface="Calibri" panose="020F0502020204030204" pitchFamily="34" charset="0"/>
              </a:rPr>
              <a:t>Entonces se marca una regla: Si no son iguales, usar la Dateofvisit (VIH). Ahora bien, faltaria tratar un caso: </a:t>
            </a:r>
          </a:p>
          <a:p>
            <a:pPr marL="914400"/>
            <a:r>
              <a:rPr lang="es-ES" sz="1200">
                <a:effectLst/>
                <a:latin typeface="Calibri" panose="020F0502020204030204" pitchFamily="34" charset="0"/>
                <a:ea typeface="Calibri" panose="020F0502020204030204" pitchFamily="34" charset="0"/>
              </a:rPr>
              <a:t>¿Qué hago si Dateofvisit no viene informada i las otras dos sí?¿Cuál pongo? </a:t>
            </a:r>
          </a:p>
          <a:p>
            <a:pPr marL="914400"/>
            <a:r>
              <a:rPr lang="es-ES" sz="1200">
                <a:effectLst/>
                <a:latin typeface="Calibri" panose="020F0502020204030204" pitchFamily="34" charset="0"/>
                <a:ea typeface="Calibri" panose="020F0502020204030204" pitchFamily="34" charset="0"/>
              </a:rPr>
              <a:t>Y, si solo viene una informada que no sea la de VIH, entiendo que pongo esa, ¿verdad?</a:t>
            </a:r>
          </a:p>
          <a:p>
            <a:pPr marL="914400"/>
            <a:r>
              <a:rPr lang="es-ES" sz="1200">
                <a:solidFill>
                  <a:srgbClr val="C82613"/>
                </a:solidFill>
                <a:effectLst/>
                <a:latin typeface="Calibri" panose="020F0502020204030204" pitchFamily="34" charset="0"/>
                <a:ea typeface="Calibri" panose="020F0502020204030204" pitchFamily="34" charset="0"/>
              </a:rPr>
              <a:t>​Aquí la cuestión es que pueden hacerse mas de 1 test, o que pueden hacerse únicamente el de sífilis o el HCV y no hacerse el de VIH...</a:t>
            </a:r>
          </a:p>
          <a:p>
            <a:pPr marL="914400"/>
            <a:endParaRPr lang="es-ES" sz="1200">
              <a:effectLst/>
              <a:latin typeface="Calibri" panose="020F0502020204030204" pitchFamily="34" charset="0"/>
              <a:ea typeface="Calibri" panose="020F0502020204030204" pitchFamily="34" charset="0"/>
            </a:endParaRPr>
          </a:p>
          <a:p>
            <a:pPr marL="914400"/>
            <a:r>
              <a:rPr lang="es-ES" sz="1200">
                <a:solidFill>
                  <a:srgbClr val="C82613"/>
                </a:solidFill>
                <a:effectLst/>
                <a:latin typeface="Calibri" panose="020F0502020204030204" pitchFamily="34" charset="0"/>
                <a:ea typeface="Calibri" panose="020F0502020204030204" pitchFamily="34" charset="0"/>
              </a:rPr>
              <a:t>Para calcular los indicadores de VIH, se debería seleccionar los que se han hecho prueba de VIH, entonces estos deben tener informada la Dateofvisit (VIH).  El resto de fechas aquí no afectan. </a:t>
            </a:r>
            <a:endParaRPr lang="es-ES" sz="1200">
              <a:effectLst/>
              <a:latin typeface="Calibri" panose="020F0502020204030204" pitchFamily="34" charset="0"/>
              <a:ea typeface="Calibri" panose="020F0502020204030204" pitchFamily="34" charset="0"/>
            </a:endParaRPr>
          </a:p>
          <a:p>
            <a:pPr marL="914400"/>
            <a:r>
              <a:rPr lang="es-ES" sz="1200">
                <a:solidFill>
                  <a:srgbClr val="C82613"/>
                </a:solidFill>
                <a:effectLst/>
                <a:latin typeface="Calibri" panose="020F0502020204030204" pitchFamily="34" charset="0"/>
                <a:ea typeface="Calibri" panose="020F0502020204030204" pitchFamily="34" charset="0"/>
              </a:rPr>
              <a:t>Para contar los indicadores de sífilis, debemos seleccionar los que se han hecho la prueba de sífilis, y en estos casos la fecha de visita a tener en cuenta debería ser la DateofVisit_SYPH (que debe ser la misma que la Dateofvisit (VIH) si también se ha hecho la rueba de VIH. </a:t>
            </a:r>
            <a:endParaRPr lang="es-ES" sz="1200">
              <a:effectLst/>
              <a:latin typeface="Calibri" panose="020F0502020204030204" pitchFamily="34" charset="0"/>
              <a:ea typeface="Calibri" panose="020F0502020204030204" pitchFamily="34" charset="0"/>
            </a:endParaRPr>
          </a:p>
          <a:p>
            <a:pPr marL="914400"/>
            <a:r>
              <a:rPr lang="es-ES" sz="1200">
                <a:solidFill>
                  <a:srgbClr val="C82613"/>
                </a:solidFill>
                <a:effectLst/>
                <a:latin typeface="Calibri" panose="020F0502020204030204" pitchFamily="34" charset="0"/>
                <a:ea typeface="Calibri" panose="020F0502020204030204" pitchFamily="34" charset="0"/>
              </a:rPr>
              <a:t>Y lo mismo para los indicadores de VHC, con la fecha de visita DateofVisit_HCV.</a:t>
            </a:r>
          </a:p>
          <a:p>
            <a:pPr marL="914400"/>
            <a:endParaRPr lang="es-ES" sz="1200">
              <a:solidFill>
                <a:srgbClr val="C82613"/>
              </a:solidFill>
              <a:latin typeface="Calibri" panose="020F0502020204030204" pitchFamily="34" charset="0"/>
              <a:ea typeface="Calibri" panose="020F0502020204030204" pitchFamily="34" charset="0"/>
            </a:endParaRPr>
          </a:p>
          <a:p>
            <a:pPr marL="914400"/>
            <a:endParaRPr lang="es-ES" sz="1200">
              <a:solidFill>
                <a:srgbClr val="C82613"/>
              </a:solidFill>
              <a:effectLst/>
              <a:latin typeface="Calibri" panose="020F0502020204030204" pitchFamily="34" charset="0"/>
              <a:ea typeface="Calibri" panose="020F0502020204030204" pitchFamily="34" charset="0"/>
            </a:endParaRPr>
          </a:p>
          <a:p>
            <a:pPr marL="914400"/>
            <a:r>
              <a:rPr lang="es-ES" sz="1200">
                <a:solidFill>
                  <a:srgbClr val="0070C0"/>
                </a:solidFill>
                <a:latin typeface="Calibri" panose="020F0502020204030204" pitchFamily="34" charset="0"/>
                <a:ea typeface="Calibri" panose="020F0502020204030204" pitchFamily="34" charset="0"/>
              </a:rPr>
              <a:t>Para VIH tomamos Dateofvisit en el preproc. de datos. Desagg_XX</a:t>
            </a:r>
          </a:p>
          <a:p>
            <a:pPr marL="914400"/>
            <a:endParaRPr lang="es-ES" sz="1200">
              <a:solidFill>
                <a:srgbClr val="0070C0"/>
              </a:solidFill>
              <a:effectLst/>
              <a:latin typeface="Calibri" panose="020F0502020204030204" pitchFamily="34" charset="0"/>
              <a:ea typeface="Calibri" panose="020F0502020204030204" pitchFamily="34" charset="0"/>
            </a:endParaRPr>
          </a:p>
          <a:p>
            <a:pPr marL="914400"/>
            <a:r>
              <a:rPr lang="es-ES" sz="1200">
                <a:solidFill>
                  <a:srgbClr val="0070C0"/>
                </a:solidFill>
                <a:latin typeface="Calibri" panose="020F0502020204030204" pitchFamily="34" charset="0"/>
                <a:ea typeface="Calibri" panose="020F0502020204030204" pitchFamily="34" charset="0"/>
              </a:rPr>
              <a:t>Para Sifilis tomamos DateofVisit_SYPH en…</a:t>
            </a:r>
          </a:p>
          <a:p>
            <a:pPr marL="914400"/>
            <a:endParaRPr lang="es-ES" sz="1200">
              <a:solidFill>
                <a:srgbClr val="0070C0"/>
              </a:solidFill>
              <a:effectLst/>
              <a:latin typeface="Calibri" panose="020F0502020204030204" pitchFamily="34" charset="0"/>
              <a:ea typeface="Calibri" panose="020F0502020204030204" pitchFamily="34" charset="0"/>
            </a:endParaRPr>
          </a:p>
          <a:p>
            <a:pPr marL="914400"/>
            <a:r>
              <a:rPr lang="es-ES" sz="1200">
                <a:solidFill>
                  <a:srgbClr val="0070C0"/>
                </a:solidFill>
                <a:latin typeface="Calibri" panose="020F0502020204030204" pitchFamily="34" charset="0"/>
                <a:ea typeface="Calibri" panose="020F0502020204030204" pitchFamily="34" charset="0"/>
              </a:rPr>
              <a:t>Para VHC tomamos DateofVisit_HCV en…</a:t>
            </a:r>
          </a:p>
          <a:p>
            <a:pPr marL="914400"/>
            <a:endParaRPr lang="es-ES" sz="1200">
              <a:solidFill>
                <a:srgbClr val="0070C0"/>
              </a:solidFill>
              <a:effectLst/>
              <a:latin typeface="Calibri" panose="020F0502020204030204" pitchFamily="34" charset="0"/>
              <a:ea typeface="Calibri" panose="020F0502020204030204" pitchFamily="34" charset="0"/>
            </a:endParaRPr>
          </a:p>
          <a:p>
            <a:pPr marL="914400"/>
            <a:endParaRPr lang="es-ES" sz="1200">
              <a:solidFill>
                <a:srgbClr val="0070C0"/>
              </a:solidFill>
              <a:latin typeface="Calibri" panose="020F0502020204030204" pitchFamily="34" charset="0"/>
              <a:ea typeface="Calibri" panose="020F0502020204030204" pitchFamily="34" charset="0"/>
            </a:endParaRPr>
          </a:p>
          <a:p>
            <a:pPr marL="914400"/>
            <a:endParaRPr lang="es-ES" sz="1200">
              <a:solidFill>
                <a:srgbClr val="0070C0"/>
              </a:solidFill>
              <a:effectLst/>
              <a:latin typeface="Calibri" panose="020F0502020204030204" pitchFamily="34" charset="0"/>
              <a:ea typeface="Calibri" panose="020F0502020204030204" pitchFamily="34" charset="0"/>
            </a:endParaRPr>
          </a:p>
          <a:p>
            <a:pPr marL="914400"/>
            <a:r>
              <a:rPr lang="es-ES" sz="1200">
                <a:solidFill>
                  <a:srgbClr val="0070C0"/>
                </a:solidFill>
                <a:latin typeface="Calibri" panose="020F0502020204030204" pitchFamily="34" charset="0"/>
                <a:ea typeface="Calibri" panose="020F0502020204030204" pitchFamily="34" charset="0"/>
              </a:rPr>
              <a:t>Para la selección de los indicadores se usa ScreeningHIVTEst para HIV, HCVScreeningTEstREsult para VHC i SyphScreeningTestResult para Sífilis.   Si Medicines du munde tiene bien informada esta variable debería de bastar. COMPROBAR!!!!!!</a:t>
            </a:r>
            <a:endParaRPr lang="es-ES" sz="1200">
              <a:solidFill>
                <a:srgbClr val="0070C0"/>
              </a:solidFill>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Calibri" panose="020F0502020204030204" pitchFamily="34" charset="0"/>
              </a:rPr>
              <a:t> </a:t>
            </a:r>
          </a:p>
        </p:txBody>
      </p:sp>
      <p:sp>
        <p:nvSpPr>
          <p:cNvPr id="3" name="CuadroTexto 2">
            <a:extLst>
              <a:ext uri="{FF2B5EF4-FFF2-40B4-BE49-F238E27FC236}">
                <a16:creationId xmlns:a16="http://schemas.microsoft.com/office/drawing/2014/main" id="{943C3579-418B-4595-BD59-810EE7748B32}"/>
              </a:ext>
            </a:extLst>
          </p:cNvPr>
          <p:cNvSpPr txBox="1"/>
          <p:nvPr/>
        </p:nvSpPr>
        <p:spPr>
          <a:xfrm>
            <a:off x="215012" y="5445224"/>
            <a:ext cx="874949" cy="369332"/>
          </a:xfrm>
          <a:prstGeom prst="rect">
            <a:avLst/>
          </a:prstGeom>
          <a:solidFill>
            <a:srgbClr val="FFFF00"/>
          </a:solidFill>
          <a:ln>
            <a:solidFill>
              <a:srgbClr val="FF0000"/>
            </a:solidFill>
          </a:ln>
        </p:spPr>
        <p:txBody>
          <a:bodyPr wrap="square" rtlCol="0">
            <a:spAutoFit/>
          </a:bodyPr>
          <a:lstStyle/>
          <a:p>
            <a:r>
              <a:rPr lang="es-ES" b="1">
                <a:solidFill>
                  <a:srgbClr val="C00000"/>
                </a:solidFill>
              </a:rPr>
              <a:t>TO DO!</a:t>
            </a:r>
          </a:p>
        </p:txBody>
      </p:sp>
    </p:spTree>
    <p:extLst>
      <p:ext uri="{BB962C8B-B14F-4D97-AF65-F5344CB8AC3E}">
        <p14:creationId xmlns:p14="http://schemas.microsoft.com/office/powerpoint/2010/main" val="40512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95896" y="576999"/>
            <a:ext cx="8208912" cy="6186309"/>
          </a:xfrm>
          <a:prstGeom prst="rect">
            <a:avLst/>
          </a:prstGeom>
          <a:noFill/>
        </p:spPr>
        <p:txBody>
          <a:bodyPr wrap="square" rtlCol="0">
            <a:spAutoFit/>
          </a:bodyPr>
          <a:lstStyle/>
          <a:p>
            <a:endParaRPr lang="es-ES" sz="1200">
              <a:effectLst/>
              <a:latin typeface="Calibri" panose="020F0502020204030204" pitchFamily="34" charset="0"/>
              <a:ea typeface="Calibri" panose="020F0502020204030204" pitchFamily="34" charset="0"/>
            </a:endParaRPr>
          </a:p>
          <a:p>
            <a:pPr marL="342900" lvl="0" indent="-342900">
              <a:buFont typeface="+mj-lt"/>
              <a:buAutoNum type="arabicPeriod" startAt="3"/>
              <a:tabLst>
                <a:tab pos="457200" algn="l"/>
              </a:tabLst>
            </a:pPr>
            <a:r>
              <a:rPr lang="es-ES" sz="1200">
                <a:effectLst/>
                <a:latin typeface="Calibri" panose="020F0502020204030204" pitchFamily="34" charset="0"/>
                <a:ea typeface="Times New Roman" panose="02020603050405020304" pitchFamily="18" charset="0"/>
              </a:rPr>
              <a:t>En los datos agregados de la carpeta “New Data 09 2019” viene el excel: “data opttest_Foundation for Social Education.xlsx” de FSE Polonia. </a:t>
            </a:r>
            <a:endParaRPr lang="es-ES" sz="1200">
              <a:effectLst/>
              <a:latin typeface="Calibri" panose="020F0502020204030204" pitchFamily="34" charset="0"/>
              <a:ea typeface="Calibri" panose="020F0502020204030204" pitchFamily="34" charset="0"/>
            </a:endParaRPr>
          </a:p>
          <a:p>
            <a:pPr marL="457200"/>
            <a:r>
              <a:rPr lang="es-ES" sz="1200">
                <a:effectLst/>
                <a:latin typeface="Calibri" panose="020F0502020204030204" pitchFamily="34" charset="0"/>
                <a:ea typeface="Calibri" panose="020F0502020204030204" pitchFamily="34" charset="0"/>
              </a:rPr>
              <a:t>Estos datos no siguen la plantilla para datos agregados. Con él viene un word tambien que dice que de ese excel puede aprovecharse la parte de sífilis i vhc. </a:t>
            </a:r>
          </a:p>
          <a:p>
            <a:pPr marL="457200"/>
            <a:r>
              <a:rPr lang="es-ES" sz="1200">
                <a:effectLst/>
                <a:latin typeface="Calibri" panose="020F0502020204030204" pitchFamily="34" charset="0"/>
                <a:ea typeface="Calibri" panose="020F0502020204030204" pitchFamily="34" charset="0"/>
              </a:rPr>
              <a:t>Habria que pasar esos datos a un formato como el de la plantilla que es el que uso para el proceso del cálculo de indicadores.  ¿Qué hacemos? </a:t>
            </a:r>
            <a:r>
              <a:rPr lang="es-ES" sz="1200">
                <a:solidFill>
                  <a:srgbClr val="C82613"/>
                </a:solidFill>
                <a:effectLst/>
                <a:latin typeface="Calibri" panose="020F0502020204030204" pitchFamily="34" charset="0"/>
                <a:ea typeface="Calibri" panose="020F0502020204030204" pitchFamily="34" charset="0"/>
              </a:rPr>
              <a:t>​Revisando el Excel, tal vez se puedan sumar manualmente a las tablas finales, pues seran únicamente un par de números. </a:t>
            </a:r>
          </a:p>
          <a:p>
            <a:pPr marL="457200"/>
            <a:endParaRPr lang="es-ES" sz="1200">
              <a:solidFill>
                <a:srgbClr val="C82613"/>
              </a:solidFill>
              <a:latin typeface="Calibri" panose="020F0502020204030204" pitchFamily="34" charset="0"/>
              <a:ea typeface="Calibri" panose="020F0502020204030204" pitchFamily="34" charset="0"/>
            </a:endParaRPr>
          </a:p>
          <a:p>
            <a:pPr lvl="0">
              <a:tabLst>
                <a:tab pos="457200" algn="l"/>
              </a:tabLst>
            </a:pPr>
            <a:r>
              <a:rPr lang="es-ES" sz="1200">
                <a:latin typeface="Calibri" panose="020F0502020204030204" pitchFamily="34" charset="0"/>
              </a:rPr>
              <a:t>	FSE Polonia.</a:t>
            </a:r>
          </a:p>
          <a:p>
            <a:pPr marL="457200"/>
            <a:r>
              <a:rPr lang="es-ES" sz="1200">
                <a:latin typeface="Calibri" panose="020F0502020204030204" pitchFamily="34" charset="0"/>
              </a:rPr>
              <a:t>Los datos de FSE Polonia vienen en formato raro. Puedo incluir-los si generamos su excel de datos aggregados poniendo sus valores en las casillas correspondientes.  Lo hacemos? </a:t>
            </a:r>
            <a:r>
              <a:rPr lang="es-ES" sz="1200">
                <a:solidFill>
                  <a:srgbClr val="FF0000"/>
                </a:solidFill>
                <a:latin typeface="Calibri" panose="020F0502020204030204" pitchFamily="34" charset="0"/>
              </a:rPr>
              <a:t>Si no te va a supone rmucho trabajo si. No se, lo hablamos mañana en la reunión. </a:t>
            </a:r>
          </a:p>
          <a:p>
            <a:pPr marL="457200"/>
            <a:endParaRPr lang="es-ES" sz="1200">
              <a:solidFill>
                <a:srgbClr val="FF0000"/>
              </a:solidFill>
              <a:effectLst/>
              <a:latin typeface="Calibri" panose="020F0502020204030204" pitchFamily="34" charset="0"/>
              <a:ea typeface="Calibri" panose="020F0502020204030204" pitchFamily="34" charset="0"/>
            </a:endParaRPr>
          </a:p>
          <a:p>
            <a:pPr marL="457200"/>
            <a:r>
              <a:rPr lang="es-ES" sz="1200">
                <a:solidFill>
                  <a:srgbClr val="0070C0"/>
                </a:solidFill>
                <a:effectLst/>
                <a:latin typeface="Calibri" panose="020F0502020204030204" pitchFamily="34" charset="0"/>
                <a:ea typeface="Calibri" panose="020F0502020204030204" pitchFamily="34" charset="0"/>
              </a:rPr>
              <a:t>Faig sifilis i Vhc. Vih no </a:t>
            </a:r>
            <a:r>
              <a:rPr lang="es-ES" sz="1200">
                <a:solidFill>
                  <a:srgbClr val="0070C0"/>
                </a:solidFill>
                <a:latin typeface="Calibri" panose="020F0502020204030204" pitchFamily="34" charset="0"/>
                <a:ea typeface="Calibri" panose="020F0502020204030204" pitchFamily="34" charset="0"/>
              </a:rPr>
              <a:t>s’ha de fer perque entra en les dades agregades de Polonia. El tal d’edat s’assumeix error amb &lt;25-&gt;25 agafant el tal als 29 anys.  Només cal completar CBVCT1 i CBVCT5. </a:t>
            </a:r>
            <a:endParaRPr lang="es-ES" sz="1200">
              <a:solidFill>
                <a:srgbClr val="0070C0"/>
              </a:solidFill>
              <a:effectLst/>
              <a:latin typeface="Calibri" panose="020F0502020204030204" pitchFamily="34" charset="0"/>
              <a:ea typeface="Calibri" panose="020F0502020204030204" pitchFamily="34" charset="0"/>
            </a:endParaRPr>
          </a:p>
          <a:p>
            <a:pPr marL="457200"/>
            <a:endParaRPr lang="es-ES" sz="1200">
              <a:solidFill>
                <a:srgbClr val="C82613"/>
              </a:solidFill>
              <a:latin typeface="Calibri" panose="020F0502020204030204" pitchFamily="34" charset="0"/>
              <a:ea typeface="Calibri" panose="020F0502020204030204" pitchFamily="34" charset="0"/>
            </a:endParaRPr>
          </a:p>
          <a:p>
            <a:pPr marL="457200"/>
            <a:endParaRPr lang="es-ES" sz="1200">
              <a:solidFill>
                <a:srgbClr val="C82613"/>
              </a:solidFill>
              <a:effectLst/>
              <a:latin typeface="Calibri" panose="020F0502020204030204" pitchFamily="34" charset="0"/>
              <a:ea typeface="Calibri" panose="020F0502020204030204" pitchFamily="34" charset="0"/>
            </a:endParaRPr>
          </a:p>
          <a:p>
            <a:pPr marL="457200"/>
            <a:endParaRPr lang="es-ES" sz="1200">
              <a:effectLst/>
              <a:latin typeface="Calibri" panose="020F0502020204030204" pitchFamily="34" charset="0"/>
              <a:ea typeface="Calibri" panose="020F0502020204030204" pitchFamily="34" charset="0"/>
            </a:endParaRPr>
          </a:p>
          <a:p>
            <a:pPr marL="457200"/>
            <a:r>
              <a:rPr lang="es-ES" sz="1200">
                <a:effectLst/>
                <a:latin typeface="Calibri" panose="020F0502020204030204" pitchFamily="34" charset="0"/>
                <a:ea typeface="Calibri" panose="020F0502020204030204" pitchFamily="34" charset="0"/>
              </a:rPr>
              <a:t> </a:t>
            </a:r>
          </a:p>
          <a:p>
            <a:pPr marL="342900" lvl="0" indent="-342900">
              <a:buFont typeface="+mj-lt"/>
              <a:buAutoNum type="arabicPeriod" startAt="4"/>
              <a:tabLst>
                <a:tab pos="457200" algn="l"/>
              </a:tabLst>
            </a:pPr>
            <a:r>
              <a:rPr lang="es-ES" sz="1200">
                <a:effectLst/>
                <a:latin typeface="Calibri" panose="020F0502020204030204" pitchFamily="34" charset="0"/>
                <a:ea typeface="Times New Roman" panose="02020603050405020304" pitchFamily="18" charset="0"/>
              </a:rPr>
              <a:t>En el indicador CBVCT_1 se utilizan “people screened for hiv” en que programáticamente me he guiado por el WORD y uso: ScreeningTestResult ¡= NA y HIVTestUsed ¡= NA. </a:t>
            </a:r>
            <a:endParaRPr lang="es-ES" sz="1200">
              <a:effectLst/>
              <a:latin typeface="Calibri" panose="020F0502020204030204" pitchFamily="34" charset="0"/>
              <a:ea typeface="Calibri" panose="020F0502020204030204" pitchFamily="34" charset="0"/>
            </a:endParaRPr>
          </a:p>
          <a:p>
            <a:pPr marL="457200"/>
            <a:r>
              <a:rPr lang="es-ES" sz="1200">
                <a:effectLst/>
                <a:latin typeface="Calibri" panose="020F0502020204030204" pitchFamily="34" charset="0"/>
                <a:ea typeface="Calibri" panose="020F0502020204030204" pitchFamily="34" charset="0"/>
              </a:rPr>
              <a:t>Por otro lado, en CBVCT_9 se definen “Number of clients tested” donde se usa ScreeningHIVTest = 1.</a:t>
            </a:r>
          </a:p>
          <a:p>
            <a:pPr marL="457200"/>
            <a:r>
              <a:rPr lang="es-ES" sz="1200">
                <a:effectLst/>
                <a:latin typeface="Calibri" panose="020F0502020204030204" pitchFamily="34" charset="0"/>
                <a:ea typeface="Calibri" panose="020F0502020204030204" pitchFamily="34" charset="0"/>
              </a:rPr>
              <a:t> </a:t>
            </a:r>
          </a:p>
          <a:p>
            <a:pPr marL="457200"/>
            <a:r>
              <a:rPr lang="es-ES" sz="1200">
                <a:effectLst/>
                <a:latin typeface="Calibri" panose="020F0502020204030204" pitchFamily="34" charset="0"/>
                <a:ea typeface="Calibri" panose="020F0502020204030204" pitchFamily="34" charset="0"/>
              </a:rPr>
              <a:t>Utilizando una definicion o otra los datos son parecidos pero no son exactamente iguales. Hay pequeñas variaciones. </a:t>
            </a:r>
          </a:p>
          <a:p>
            <a:pPr marL="457200"/>
            <a:r>
              <a:rPr lang="es-ES" sz="1200">
                <a:effectLst/>
                <a:latin typeface="Calibri" panose="020F0502020204030204" pitchFamily="34" charset="0"/>
                <a:ea typeface="Calibri" panose="020F0502020204030204" pitchFamily="34" charset="0"/>
              </a:rPr>
              <a:t> </a:t>
            </a:r>
          </a:p>
          <a:p>
            <a:pPr marL="457200"/>
            <a:r>
              <a:rPr lang="es-ES" sz="1200">
                <a:effectLst/>
                <a:latin typeface="Calibri" panose="020F0502020204030204" pitchFamily="34" charset="0"/>
                <a:ea typeface="Calibri" panose="020F0502020204030204" pitchFamily="34" charset="0"/>
              </a:rPr>
              <a:t>¿Lo dejo como está definido ahora o lo modifico para unificar criterios?</a:t>
            </a:r>
          </a:p>
          <a:p>
            <a:pPr marL="457200"/>
            <a:r>
              <a:rPr lang="es-ES" sz="1200">
                <a:solidFill>
                  <a:srgbClr val="000000"/>
                </a:solidFill>
                <a:effectLst/>
                <a:latin typeface="Calibri" panose="020F0502020204030204" pitchFamily="34" charset="0"/>
                <a:ea typeface="Calibri" panose="020F0502020204030204" pitchFamily="34" charset="0"/>
              </a:rPr>
              <a:t> </a:t>
            </a:r>
            <a:r>
              <a:rPr lang="es-ES" sz="1200">
                <a:solidFill>
                  <a:srgbClr val="C82613"/>
                </a:solidFill>
                <a:effectLst/>
                <a:latin typeface="Calibri" panose="020F0502020204030204" pitchFamily="34" charset="0"/>
                <a:ea typeface="Calibri" panose="020F0502020204030204" pitchFamily="34" charset="0"/>
              </a:rPr>
              <a:t>​ESto se debe a que en nuestra BBDD del tool originalmente no tenemos la variable screeningHIVTest, sinó que hay que crearla, y para crearla usábamos ScreeningTestResult ¡= NA y HIVTestUsed ¡= NA.</a:t>
            </a:r>
            <a:endParaRPr lang="es-ES" sz="1200">
              <a:effectLst/>
              <a:latin typeface="Calibri" panose="020F0502020204030204" pitchFamily="34" charset="0"/>
              <a:ea typeface="Calibri" panose="020F0502020204030204" pitchFamily="34" charset="0"/>
            </a:endParaRPr>
          </a:p>
          <a:p>
            <a:pPr marL="457200"/>
            <a:r>
              <a:rPr lang="es-ES" sz="1200">
                <a:solidFill>
                  <a:srgbClr val="C82613"/>
                </a:solidFill>
                <a:effectLst/>
                <a:latin typeface="Calibri" panose="020F0502020204030204" pitchFamily="34" charset="0"/>
                <a:ea typeface="Calibri" panose="020F0502020204030204" pitchFamily="34" charset="0"/>
              </a:rPr>
              <a:t>Revisando nuestra sintaxis, veo que únicamente usamos HIVTestUsed ¡= NA, así que por eso hay alguna diferencia. </a:t>
            </a:r>
            <a:endParaRPr lang="es-ES" sz="1200">
              <a:effectLst/>
              <a:latin typeface="Calibri" panose="020F0502020204030204" pitchFamily="34" charset="0"/>
              <a:ea typeface="Calibri" panose="020F0502020204030204" pitchFamily="34" charset="0"/>
            </a:endParaRPr>
          </a:p>
          <a:p>
            <a:pPr marL="457200"/>
            <a:r>
              <a:rPr lang="es-ES" sz="1200">
                <a:solidFill>
                  <a:srgbClr val="C82613"/>
                </a:solidFill>
                <a:effectLst/>
                <a:latin typeface="Calibri" panose="020F0502020204030204" pitchFamily="34" charset="0"/>
                <a:ea typeface="Calibri" panose="020F0502020204030204" pitchFamily="34" charset="0"/>
              </a:rPr>
              <a:t>Creo que mejor usar ScreeningHIVTest = 1 para ambos indicadores</a:t>
            </a:r>
            <a:r>
              <a:rPr lang="es-ES" sz="1200">
                <a:solidFill>
                  <a:srgbClr val="0070C0"/>
                </a:solidFill>
                <a:effectLst/>
                <a:latin typeface="Calibri" panose="020F0502020204030204" pitchFamily="34" charset="0"/>
                <a:ea typeface="Calibri" panose="020F0502020204030204" pitchFamily="34" charset="0"/>
              </a:rPr>
              <a:t>.    Usamos ScreeningHIVTest == 1.</a:t>
            </a:r>
          </a:p>
          <a:p>
            <a:r>
              <a:rPr lang="es-ES" sz="1200">
                <a:effectLst/>
                <a:latin typeface="Calibri" panose="020F0502020204030204" pitchFamily="34" charset="0"/>
                <a:ea typeface="Times New Roman" panose="02020603050405020304" pitchFamily="18" charset="0"/>
              </a:rPr>
              <a:t> </a:t>
            </a: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dirty="0"/>
          </a:p>
        </p:txBody>
      </p:sp>
      <p:pic>
        <p:nvPicPr>
          <p:cNvPr id="12" name="Gráfico 11" descr="Marca de verificación">
            <a:extLst>
              <a:ext uri="{FF2B5EF4-FFF2-40B4-BE49-F238E27FC236}">
                <a16:creationId xmlns:a16="http://schemas.microsoft.com/office/drawing/2014/main" id="{A32EAB6D-8A4D-4093-B65E-6B277459395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0679" y="4221088"/>
            <a:ext cx="266327" cy="266327"/>
          </a:xfrm>
          <a:prstGeom prst="rect">
            <a:avLst/>
          </a:prstGeom>
        </p:spPr>
      </p:pic>
      <p:pic>
        <p:nvPicPr>
          <p:cNvPr id="3" name="Gráfico 2" descr="Marca de verificación">
            <a:extLst>
              <a:ext uri="{FF2B5EF4-FFF2-40B4-BE49-F238E27FC236}">
                <a16:creationId xmlns:a16="http://schemas.microsoft.com/office/drawing/2014/main" id="{72005153-379A-473F-8111-CE4F8B406E0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2865" y="2204864"/>
            <a:ext cx="266327" cy="266327"/>
          </a:xfrm>
          <a:prstGeom prst="rect">
            <a:avLst/>
          </a:prstGeom>
        </p:spPr>
      </p:pic>
    </p:spTree>
    <p:extLst>
      <p:ext uri="{BB962C8B-B14F-4D97-AF65-F5344CB8AC3E}">
        <p14:creationId xmlns:p14="http://schemas.microsoft.com/office/powerpoint/2010/main" val="53445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87524" y="692696"/>
            <a:ext cx="8208912" cy="5478423"/>
          </a:xfrm>
          <a:prstGeom prst="rect">
            <a:avLst/>
          </a:prstGeom>
          <a:noFill/>
        </p:spPr>
        <p:txBody>
          <a:bodyPr wrap="square" rtlCol="0">
            <a:spAutoFit/>
          </a:bodyPr>
          <a:lstStyle/>
          <a:p>
            <a:pPr marL="342900" lvl="0" indent="-342900">
              <a:buFont typeface="+mj-lt"/>
              <a:buAutoNum type="arabicPeriod" startAt="5"/>
              <a:tabLst>
                <a:tab pos="457200" algn="l"/>
              </a:tabLst>
            </a:pPr>
            <a:r>
              <a:rPr lang="es-ES" sz="1200">
                <a:effectLst/>
                <a:latin typeface="Calibri" panose="020F0502020204030204" pitchFamily="34" charset="0"/>
                <a:ea typeface="Times New Roman" panose="02020603050405020304" pitchFamily="18" charset="0"/>
              </a:rPr>
              <a:t>Lo de los duplicados me gustaría hablarlo por videollamada. Tengo dudas en como se escogen los duplicados según el test realizado (qué variables utilizar para filtrar).</a:t>
            </a:r>
          </a:p>
          <a:p>
            <a:pPr lvl="0">
              <a:tabLst>
                <a:tab pos="457200" algn="l"/>
              </a:tabLst>
            </a:pPr>
            <a:r>
              <a:rPr lang="es-ES" sz="1200">
                <a:solidFill>
                  <a:srgbClr val="0070C0"/>
                </a:solidFill>
                <a:latin typeface="Calibri" panose="020F0502020204030204" pitchFamily="34" charset="0"/>
                <a:ea typeface="Calibri" panose="020F0502020204030204" pitchFamily="34" charset="0"/>
              </a:rPr>
              <a:t>	Para VIH, ScreeningHIVTest == 1. Agafem última visita i cal treure alguns ID.     </a:t>
            </a: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marL="342900" lvl="0" indent="-342900">
              <a:buFont typeface="+mj-lt"/>
              <a:buAutoNum type="arabicPeriod"/>
              <a:tabLst>
                <a:tab pos="457200" algn="l"/>
              </a:tabLst>
            </a:pPr>
            <a:r>
              <a:rPr lang="es-ES" sz="1100">
                <a:effectLst/>
                <a:latin typeface="Calibri" panose="020F0502020204030204" pitchFamily="34" charset="0"/>
                <a:ea typeface="Times New Roman" panose="02020603050405020304" pitchFamily="18" charset="0"/>
              </a:rPr>
              <a:t>Duplicados.</a:t>
            </a:r>
            <a:br>
              <a:rPr lang="es-ES" sz="1100">
                <a:effectLst/>
                <a:latin typeface="Calibri" panose="020F0502020204030204" pitchFamily="34" charset="0"/>
                <a:ea typeface="Times New Roman" panose="02020603050405020304" pitchFamily="18" charset="0"/>
              </a:rPr>
            </a:br>
            <a:r>
              <a:rPr lang="es-ES" sz="1100">
                <a:effectLst/>
                <a:latin typeface="Calibri" panose="020F0502020204030204" pitchFamily="34" charset="0"/>
                <a:ea typeface="Times New Roman" panose="02020603050405020304" pitchFamily="18" charset="0"/>
              </a:rPr>
              <a:t>Cuando había que quitar duplicados, quitábamos también algunos IDs específicos:   .00, .00M, 0000, 000A, etc...  </a:t>
            </a:r>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a:tabLst>
                <a:tab pos="914400" algn="l"/>
              </a:tabLst>
            </a:pPr>
            <a:r>
              <a:rPr lang="es-ES" sz="1100">
                <a:effectLst/>
                <a:latin typeface="Calibri" panose="020F0502020204030204" pitchFamily="34" charset="0"/>
                <a:ea typeface="Times New Roman" panose="02020603050405020304" pitchFamily="18" charset="0"/>
              </a:rPr>
              <a:t>Entiendo que hay que quitar los mismos en los tres procesos de quitar duplicados: En HIV, en HVC i en SYPH.  Correcto?</a:t>
            </a:r>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a:tabLst>
                <a:tab pos="914400" algn="l"/>
              </a:tabLst>
            </a:pPr>
            <a:r>
              <a:rPr lang="es-ES" sz="1100">
                <a:effectLst/>
                <a:latin typeface="Calibri" panose="020F0502020204030204" pitchFamily="34" charset="0"/>
                <a:ea typeface="Times New Roman" panose="02020603050405020304" pitchFamily="18" charset="0"/>
              </a:rPr>
              <a:t>En cada caso he mirado si realmente estos IDs tenian duplicados. En algunos casos sí però  en otros son tests únicos.  Enconces no debería de tratarse como duplicados, verdad? </a:t>
            </a:r>
            <a:r>
              <a:rPr lang="es-ES" sz="1100">
                <a:solidFill>
                  <a:srgbClr val="C82613"/>
                </a:solidFill>
                <a:effectLst/>
                <a:latin typeface="Calibri" panose="020F0502020204030204" pitchFamily="34" charset="0"/>
                <a:ea typeface="Times New Roman" panose="02020603050405020304" pitchFamily="18" charset="0"/>
              </a:rPr>
              <a:t>​</a:t>
            </a:r>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a:tabLst>
                <a:tab pos="914400" algn="l"/>
              </a:tabLst>
            </a:pPr>
            <a:r>
              <a:rPr lang="es-ES" sz="1100">
                <a:effectLst/>
                <a:latin typeface="Calibri" panose="020F0502020204030204" pitchFamily="34" charset="0"/>
                <a:ea typeface="Times New Roman" panose="02020603050405020304" pitchFamily="18" charset="0"/>
              </a:rPr>
              <a:t>Estos IDs que quitamos para duplicados, qué les ocurria? Eran pruebas?  Algunos tienen Cobatest_id definido. Ademàs, hay casos que los duplicados bajo uno de estos códigos tienen hasta 4 cobatest_id distintos. Son tests distintos? Como debería tratarlos? Los quitamos igual? </a:t>
            </a:r>
            <a:endParaRPr lang="es-ES" sz="1100">
              <a:effectLst/>
              <a:latin typeface="Calibri" panose="020F0502020204030204" pitchFamily="34" charset="0"/>
              <a:ea typeface="Calibri" panose="020F0502020204030204" pitchFamily="34" charset="0"/>
            </a:endParaRPr>
          </a:p>
          <a:p>
            <a:r>
              <a:rPr lang="es-ES" sz="1100" b="1">
                <a:solidFill>
                  <a:srgbClr val="C82613"/>
                </a:solidFill>
                <a:effectLst/>
                <a:latin typeface="Calibri" panose="020F0502020204030204" pitchFamily="34" charset="0"/>
                <a:ea typeface="Times New Roman" panose="02020603050405020304" pitchFamily="18" charset="0"/>
              </a:rPr>
              <a:t>​No, estos casos eran los que no se podían considerar duplicados, aunque el sistema los detectara como tal, y lo que yo hacía era no contarlos como duplicados para no eliminarlos. No hay que eliminar ninguno de estos casos. </a:t>
            </a: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dirty="0"/>
          </a:p>
        </p:txBody>
      </p:sp>
      <p:pic>
        <p:nvPicPr>
          <p:cNvPr id="8" name="Imagen 7">
            <a:extLst>
              <a:ext uri="{FF2B5EF4-FFF2-40B4-BE49-F238E27FC236}">
                <a16:creationId xmlns:a16="http://schemas.microsoft.com/office/drawing/2014/main" id="{316615F3-8D95-4786-915D-09F0FF964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9" y="1335627"/>
            <a:ext cx="8649194" cy="1296056"/>
          </a:xfrm>
          <a:prstGeom prst="rect">
            <a:avLst/>
          </a:prstGeom>
        </p:spPr>
      </p:pic>
      <p:pic>
        <p:nvPicPr>
          <p:cNvPr id="6" name="Gráfico 5" descr="Marca de verificación">
            <a:extLst>
              <a:ext uri="{FF2B5EF4-FFF2-40B4-BE49-F238E27FC236}">
                <a16:creationId xmlns:a16="http://schemas.microsoft.com/office/drawing/2014/main" id="{9E094F1F-A96D-4874-943B-149BB4DDB74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512" y="2841622"/>
            <a:ext cx="256221" cy="256221"/>
          </a:xfrm>
          <a:prstGeom prst="rect">
            <a:avLst/>
          </a:prstGeom>
        </p:spPr>
      </p:pic>
    </p:spTree>
    <p:extLst>
      <p:ext uri="{BB962C8B-B14F-4D97-AF65-F5344CB8AC3E}">
        <p14:creationId xmlns:p14="http://schemas.microsoft.com/office/powerpoint/2010/main" val="88131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87524" y="692696"/>
            <a:ext cx="8208912" cy="4708981"/>
          </a:xfrm>
          <a:prstGeom prst="rect">
            <a:avLst/>
          </a:prstGeom>
          <a:noFill/>
        </p:spPr>
        <p:txBody>
          <a:bodyPr wrap="square" rtlCol="0">
            <a:spAutoFit/>
          </a:bodyPr>
          <a:lstStyle/>
          <a:p>
            <a:endParaRPr lang="es-ES" sz="1200">
              <a:effectLst/>
              <a:latin typeface="Calibri" panose="020F0502020204030204" pitchFamily="34" charset="0"/>
              <a:ea typeface="Calibri" panose="020F0502020204030204" pitchFamily="34" charset="0"/>
            </a:endParaRPr>
          </a:p>
          <a:p>
            <a:pPr marL="228600" lvl="0" indent="-228600">
              <a:buFont typeface="+mj-lt"/>
              <a:buAutoNum type="arabicPeriod" startAt="6"/>
              <a:tabLst>
                <a:tab pos="457200" algn="l"/>
              </a:tabLst>
            </a:pPr>
            <a:r>
              <a:rPr lang="es-ES" sz="1200">
                <a:latin typeface="Calibri" panose="020F0502020204030204" pitchFamily="34" charset="0"/>
                <a:ea typeface="Calibri" panose="020F0502020204030204" pitchFamily="34" charset="0"/>
              </a:rPr>
              <a:t>Como filtramos por VIH test, Sifilis Test i VHC test?</a:t>
            </a:r>
          </a:p>
          <a:p>
            <a:pPr lvl="0">
              <a:tabLst>
                <a:tab pos="457200" algn="l"/>
              </a:tabLst>
            </a:pPr>
            <a:endParaRPr lang="es-ES" sz="1200">
              <a:latin typeface="Calibri" panose="020F0502020204030204" pitchFamily="34" charset="0"/>
              <a:ea typeface="Calibri" panose="020F0502020204030204" pitchFamily="34" charset="0"/>
            </a:endParaRPr>
          </a:p>
          <a:p>
            <a:pPr lvl="0">
              <a:tabLst>
                <a:tab pos="457200" algn="l"/>
              </a:tabLst>
            </a:pPr>
            <a:r>
              <a:rPr lang="es-ES" sz="1200">
                <a:effectLst/>
                <a:latin typeface="Calibri" panose="020F0502020204030204" pitchFamily="34" charset="0"/>
                <a:ea typeface="Calibri" panose="020F0502020204030204" pitchFamily="34" charset="0"/>
              </a:rPr>
              <a:t>	</a:t>
            </a:r>
            <a:r>
              <a:rPr lang="es-ES" sz="1200">
                <a:solidFill>
                  <a:srgbClr val="0070C0"/>
                </a:solidFill>
                <a:effectLst/>
                <a:latin typeface="Calibri" panose="020F0502020204030204" pitchFamily="34" charset="0"/>
                <a:ea typeface="Calibri" panose="020F0502020204030204" pitchFamily="34" charset="0"/>
              </a:rPr>
              <a:t>Para VIH indicadores usar f</a:t>
            </a:r>
            <a:r>
              <a:rPr lang="es-ES" sz="1200">
                <a:solidFill>
                  <a:srgbClr val="0070C0"/>
                </a:solidFill>
                <a:latin typeface="Calibri" panose="020F0502020204030204" pitchFamily="34" charset="0"/>
                <a:ea typeface="Calibri" panose="020F0502020204030204" pitchFamily="34" charset="0"/>
              </a:rPr>
              <a:t>iltro  ScreeningHIVTest == 1. </a:t>
            </a: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r>
              <a:rPr lang="es-ES" sz="1200">
                <a:solidFill>
                  <a:srgbClr val="0070C0"/>
                </a:solidFill>
                <a:effectLst/>
                <a:latin typeface="Calibri" panose="020F0502020204030204" pitchFamily="34" charset="0"/>
                <a:ea typeface="Calibri" panose="020F0502020204030204" pitchFamily="34" charset="0"/>
              </a:rPr>
              <a:t>	Para Sifilis indicadores usar filtro SyphScreeningTestResult != NA (informada).</a:t>
            </a: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r>
              <a:rPr lang="es-ES" sz="1200">
                <a:solidFill>
                  <a:srgbClr val="0070C0"/>
                </a:solidFill>
                <a:latin typeface="Calibri" panose="020F0502020204030204" pitchFamily="34" charset="0"/>
                <a:ea typeface="Calibri" panose="020F0502020204030204" pitchFamily="34" charset="0"/>
              </a:rPr>
              <a:t>	Para VHC indicadores usar filtro HCVScreeningTestResult != NA (informada)</a:t>
            </a: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marL="228600" lvl="0" indent="-228600">
              <a:buFont typeface="+mj-lt"/>
              <a:buAutoNum type="arabicPeriod" startAt="7"/>
              <a:tabLst>
                <a:tab pos="457200" algn="l"/>
              </a:tabLst>
            </a:pPr>
            <a:r>
              <a:rPr lang="es-ES" sz="1200">
                <a:effectLst/>
                <a:latin typeface="Calibri" panose="020F0502020204030204" pitchFamily="34" charset="0"/>
                <a:ea typeface="Calibri" panose="020F0502020204030204" pitchFamily="34" charset="0"/>
              </a:rPr>
              <a:t>En la figura 2. Tenemos datos desagregados que son tests (hay personas con más de un test) i los datos agregados son personas testeadas (number of clients with…). Por lo tanto podemos hacer dos cosas:</a:t>
            </a:r>
          </a:p>
          <a:p>
            <a:pPr lvl="0">
              <a:tabLst>
                <a:tab pos="457200" algn="l"/>
              </a:tabLst>
            </a:pPr>
            <a:r>
              <a:rPr lang="es-ES" sz="1200">
                <a:effectLst/>
                <a:latin typeface="Calibri" panose="020F0502020204030204" pitchFamily="34" charset="0"/>
                <a:ea typeface="Calibri" panose="020F0502020204030204" pitchFamily="34" charset="0"/>
              </a:rPr>
              <a:t> 	</a:t>
            </a:r>
            <a:endParaRPr lang="es-ES" sz="1200">
              <a:latin typeface="Calibri" panose="020F0502020204030204" pitchFamily="34" charset="0"/>
              <a:ea typeface="Calibri" panose="020F0502020204030204" pitchFamily="34" charset="0"/>
            </a:endParaRPr>
          </a:p>
          <a:p>
            <a:pPr marL="628650" lvl="1" indent="-171450">
              <a:buFont typeface="Arial" panose="020B0604020202020204" pitchFamily="34" charset="0"/>
              <a:buChar char="•"/>
              <a:tabLst>
                <a:tab pos="457200" algn="l"/>
              </a:tabLst>
            </a:pPr>
            <a:r>
              <a:rPr lang="es-ES" sz="1200">
                <a:latin typeface="Calibri" panose="020F0502020204030204" pitchFamily="34" charset="0"/>
                <a:ea typeface="Calibri" panose="020F0502020204030204" pitchFamily="34" charset="0"/>
              </a:rPr>
              <a:t>O, no quitamos duplicados en los datos desagregados i mostramos N_screened i N_reactive por centro como tests tanto para los desagregados como los agregados i explicamos que unos son tests i los otros clientes</a:t>
            </a:r>
          </a:p>
          <a:p>
            <a:pPr marL="628650" lvl="1" indent="-171450">
              <a:buFont typeface="Arial" panose="020B0604020202020204" pitchFamily="34" charset="0"/>
              <a:buChar char="•"/>
              <a:tabLst>
                <a:tab pos="457200" algn="l"/>
              </a:tabLst>
            </a:pPr>
            <a:endParaRPr lang="es-ES" sz="1200">
              <a:effectLst/>
              <a:latin typeface="Calibri" panose="020F0502020204030204" pitchFamily="34" charset="0"/>
              <a:ea typeface="Calibri" panose="020F0502020204030204" pitchFamily="34" charset="0"/>
            </a:endParaRPr>
          </a:p>
          <a:p>
            <a:pPr marL="628650" lvl="1" indent="-171450">
              <a:buFont typeface="Arial" panose="020B0604020202020204" pitchFamily="34" charset="0"/>
              <a:buChar char="•"/>
              <a:tabLst>
                <a:tab pos="457200" algn="l"/>
              </a:tabLst>
            </a:pPr>
            <a:r>
              <a:rPr lang="es-ES" sz="1200">
                <a:latin typeface="Calibri" panose="020F0502020204030204" pitchFamily="34" charset="0"/>
                <a:ea typeface="Calibri" panose="020F0502020204030204" pitchFamily="34" charset="0"/>
              </a:rPr>
              <a:t>O, quitamos duplicados a todos pero para Fondet i Exaequo que no tienen Ids para quitar duplicados usamos los testeados explicándolo como casuísticas especiales.</a:t>
            </a:r>
          </a:p>
          <a:p>
            <a:pPr lvl="1">
              <a:tabLst>
                <a:tab pos="457200" algn="l"/>
              </a:tabLst>
            </a:pPr>
            <a:endParaRPr lang="es-ES" sz="1200">
              <a:effectLst/>
              <a:latin typeface="Calibri" panose="020F0502020204030204" pitchFamily="34" charset="0"/>
              <a:ea typeface="Calibri" panose="020F0502020204030204" pitchFamily="34" charset="0"/>
            </a:endParaRPr>
          </a:p>
          <a:p>
            <a:pPr lvl="1">
              <a:tabLst>
                <a:tab pos="457200" algn="l"/>
              </a:tabLst>
            </a:pPr>
            <a:r>
              <a:rPr lang="es-ES" sz="1200">
                <a:solidFill>
                  <a:srgbClr val="0070C0"/>
                </a:solidFill>
                <a:latin typeface="Calibri" panose="020F0502020204030204" pitchFamily="34" charset="0"/>
                <a:ea typeface="Calibri" panose="020F0502020204030204" pitchFamily="34" charset="0"/>
              </a:rPr>
              <a:t>Se dan las Ns con duplicados i sin duplicados para los datos desagregados i se elige a posteriori. </a:t>
            </a: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a:solidFill>
                <a:srgbClr val="0070C0"/>
              </a:solidFill>
              <a:effectLst/>
              <a:latin typeface="Calibri" panose="020F0502020204030204" pitchFamily="34" charset="0"/>
              <a:ea typeface="Calibri" panose="020F0502020204030204" pitchFamily="34" charset="0"/>
            </a:endParaRPr>
          </a:p>
          <a:p>
            <a:pPr lvl="0">
              <a:tabLst>
                <a:tab pos="457200" algn="l"/>
              </a:tabLst>
            </a:pPr>
            <a:endParaRPr lang="es-ES" sz="1200" dirty="0"/>
          </a:p>
        </p:txBody>
      </p:sp>
      <p:pic>
        <p:nvPicPr>
          <p:cNvPr id="3" name="Gráfico 2" descr="Marca de verificación">
            <a:extLst>
              <a:ext uri="{FF2B5EF4-FFF2-40B4-BE49-F238E27FC236}">
                <a16:creationId xmlns:a16="http://schemas.microsoft.com/office/drawing/2014/main" id="{842A813B-8079-4E29-B627-27932BFAE2C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465" y="835809"/>
            <a:ext cx="266327" cy="266327"/>
          </a:xfrm>
          <a:prstGeom prst="rect">
            <a:avLst/>
          </a:prstGeom>
        </p:spPr>
      </p:pic>
      <p:pic>
        <p:nvPicPr>
          <p:cNvPr id="6" name="Gráfico 5" descr="Marca de verificación">
            <a:extLst>
              <a:ext uri="{FF2B5EF4-FFF2-40B4-BE49-F238E27FC236}">
                <a16:creationId xmlns:a16="http://schemas.microsoft.com/office/drawing/2014/main" id="{CD3AB69B-D34D-4BA1-A6C3-CB832128EA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524" y="2369407"/>
            <a:ext cx="266327" cy="266327"/>
          </a:xfrm>
          <a:prstGeom prst="rect">
            <a:avLst/>
          </a:prstGeom>
        </p:spPr>
      </p:pic>
    </p:spTree>
    <p:extLst>
      <p:ext uri="{BB962C8B-B14F-4D97-AF65-F5344CB8AC3E}">
        <p14:creationId xmlns:p14="http://schemas.microsoft.com/office/powerpoint/2010/main" val="116986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1F8F097-B591-4A43-9B25-3EBD7FB9A352}"/>
                  </a:ext>
                </a:extLst>
              </p:cNvPr>
              <p:cNvSpPr txBox="1"/>
              <p:nvPr/>
            </p:nvSpPr>
            <p:spPr>
              <a:xfrm>
                <a:off x="287524" y="789960"/>
                <a:ext cx="8208912" cy="5528245"/>
              </a:xfrm>
              <a:prstGeom prst="rect">
                <a:avLst/>
              </a:prstGeom>
              <a:noFill/>
            </p:spPr>
            <p:txBody>
              <a:bodyPr wrap="square" rtlCol="0">
                <a:spAutoFit/>
              </a:bodyPr>
              <a:lstStyle/>
              <a:p>
                <a:pPr marL="342900" lvl="0" indent="-342900">
                  <a:buFont typeface="+mj-lt"/>
                  <a:buAutoNum type="arabicPeriod" startAt="2"/>
                  <a:tabLst>
                    <a:tab pos="457200" algn="l"/>
                  </a:tabLst>
                </a:pPr>
                <a:r>
                  <a:rPr lang="es-ES" sz="1100">
                    <a:effectLst/>
                    <a:latin typeface="Calibri" panose="020F0502020204030204" pitchFamily="34" charset="0"/>
                    <a:ea typeface="Times New Roman" panose="02020603050405020304" pitchFamily="18" charset="0"/>
                  </a:rPr>
                  <a:t>Tablas de indicadores por centro en el Anexo 1.</a:t>
                </a:r>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a:tabLst>
                    <a:tab pos="914400" algn="l"/>
                  </a:tabLst>
                </a:pPr>
                <a:r>
                  <a:rPr lang="es-ES" sz="1100">
                    <a:effectLst/>
                    <a:latin typeface="Calibri" panose="020F0502020204030204" pitchFamily="34" charset="0"/>
                    <a:ea typeface="Times New Roman" panose="02020603050405020304" pitchFamily="18" charset="0"/>
                  </a:rPr>
                  <a:t>Si tomamos una tabla, por ejemplo CBVCT_X, esta està asociada a un indicador (p.ej: X : everTested) y aparecen la N de persons screened, la n del indicador X, el porcentaje n/N *100, los missings  y EMV  n/(N-Missings) *100.</a:t>
                </a:r>
                <a:endParaRPr lang="es-ES" sz="1100">
                  <a:effectLst/>
                  <a:latin typeface="Calibri" panose="020F0502020204030204" pitchFamily="34" charset="0"/>
                  <a:ea typeface="Calibri" panose="020F0502020204030204" pitchFamily="34" charset="0"/>
                </a:endParaRPr>
              </a:p>
              <a:p>
                <a:pPr marL="914400"/>
                <a:r>
                  <a:rPr lang="es-ES" sz="1100">
                    <a:effectLst/>
                    <a:latin typeface="Calibri" panose="020F0502020204030204" pitchFamily="34" charset="0"/>
                    <a:ea typeface="Calibri" panose="020F0502020204030204" pitchFamily="34" charset="0"/>
                  </a:rPr>
                  <a:t>Mi duda es: Los missings, son los valores que faltan al indicador de X ¿verdad? (es como lo calculo).</a:t>
                </a:r>
                <a:r>
                  <a:rPr lang="es-ES" sz="1100" b="1">
                    <a:solidFill>
                      <a:srgbClr val="C82613"/>
                    </a:solidFill>
                    <a:effectLst/>
                    <a:latin typeface="Calibri" panose="020F0502020204030204" pitchFamily="34" charset="0"/>
                    <a:ea typeface="Calibri" panose="020F0502020204030204" pitchFamily="34" charset="0"/>
                  </a:rPr>
                  <a:t> Los missings son de las N persons screened, todas las que no tienen informado el numerador de ese indicador. </a:t>
                </a:r>
                <a:endParaRPr lang="es-ES" sz="1100">
                  <a:effectLst/>
                  <a:latin typeface="Calibri" panose="020F0502020204030204" pitchFamily="34" charset="0"/>
                  <a:ea typeface="Calibri" panose="020F0502020204030204" pitchFamily="34" charset="0"/>
                </a:endParaRPr>
              </a:p>
              <a:p>
                <a:pPr marL="914400"/>
                <a:r>
                  <a:rPr lang="es-ES" sz="1100">
                    <a:effectLst/>
                    <a:latin typeface="Calibri" panose="020F0502020204030204" pitchFamily="34" charset="0"/>
                    <a:ea typeface="Calibri" panose="020F0502020204030204" pitchFamily="34" charset="0"/>
                  </a:rPr>
                  <a:t>El problema me surge al mirar el report de 2018 donde veo (Anex1 CBVCT3 AntiSida lleida) que missings &gt; n (hay más missings que registros). ¿A qué se refieren como missings? </a:t>
                </a:r>
                <a:r>
                  <a:rPr lang="es-ES" sz="1100">
                    <a:solidFill>
                      <a:srgbClr val="C82613"/>
                    </a:solidFill>
                    <a:effectLst/>
                    <a:latin typeface="Calibri" panose="020F0502020204030204" pitchFamily="34" charset="0"/>
                    <a:ea typeface="Calibri" panose="020F0502020204030204" pitchFamily="34" charset="0"/>
                  </a:rPr>
                  <a:t>​</a:t>
                </a:r>
                <a:r>
                  <a:rPr lang="es-ES" sz="1100" b="1">
                    <a:solidFill>
                      <a:srgbClr val="C82613"/>
                    </a:solidFill>
                    <a:effectLst/>
                    <a:latin typeface="Calibri" panose="020F0502020204030204" pitchFamily="34" charset="0"/>
                    <a:ea typeface="Calibri" panose="020F0502020204030204" pitchFamily="34" charset="0"/>
                  </a:rPr>
                  <a:t>En el caso que pones de lleida, hay 119 casos en que hay informada la variable "been tested for HIV during preceding 12 months" y 320 casos en que no hay información sobre esta variable. Estos 320 casos son los missings. </a:t>
                </a:r>
              </a:p>
              <a:p>
                <a:pPr marL="914400"/>
                <a:endParaRPr lang="es-ES" sz="1100" b="1">
                  <a:solidFill>
                    <a:srgbClr val="C82613"/>
                  </a:solidFill>
                  <a:latin typeface="Calibri" panose="020F0502020204030204" pitchFamily="34" charset="0"/>
                  <a:ea typeface="Calibri" panose="020F0502020204030204" pitchFamily="34" charset="0"/>
                </a:endParaRPr>
              </a:p>
              <a:p>
                <a:pPr marL="914400"/>
                <a:endParaRPr lang="es-ES" sz="1100" b="1">
                  <a:solidFill>
                    <a:srgbClr val="C82613"/>
                  </a:solidFill>
                  <a:effectLst/>
                  <a:latin typeface="Calibri" panose="020F0502020204030204" pitchFamily="34" charset="0"/>
                  <a:ea typeface="Calibri" panose="020F0502020204030204" pitchFamily="34" charset="0"/>
                </a:endParaRPr>
              </a:p>
              <a:p>
                <a:pPr marL="914400"/>
                <a:endParaRPr lang="es-ES" sz="1100" b="1">
                  <a:solidFill>
                    <a:srgbClr val="C82613"/>
                  </a:solidFill>
                  <a:latin typeface="Calibri" panose="020F0502020204030204" pitchFamily="34" charset="0"/>
                  <a:ea typeface="Calibri" panose="020F0502020204030204" pitchFamily="34" charset="0"/>
                </a:endParaRPr>
              </a:p>
              <a:p>
                <a:pPr marL="914400"/>
                <a:endParaRPr lang="es-ES" sz="1100" b="1">
                  <a:solidFill>
                    <a:srgbClr val="C82613"/>
                  </a:solidFill>
                  <a:effectLst/>
                  <a:latin typeface="Calibri" panose="020F0502020204030204" pitchFamily="34" charset="0"/>
                  <a:ea typeface="Calibri" panose="020F0502020204030204" pitchFamily="34" charset="0"/>
                </a:endParaRPr>
              </a:p>
              <a:p>
                <a:pPr marL="914400" algn="r"/>
                <a:r>
                  <a:rPr lang="es-ES" sz="1600" b="1">
                    <a:solidFill>
                      <a:srgbClr val="C82613"/>
                    </a:solidFill>
                    <a:ea typeface="Calibri" panose="020F0502020204030204" pitchFamily="34" charset="0"/>
                  </a:rPr>
                  <a:t>		</a:t>
                </a:r>
                <a14:m>
                  <m:oMath xmlns:m="http://schemas.openxmlformats.org/officeDocument/2006/math">
                    <m:r>
                      <a:rPr lang="es-ES" sz="2000" b="1" i="1" smtClean="0">
                        <a:solidFill>
                          <a:srgbClr val="C82613"/>
                        </a:solidFill>
                        <a:latin typeface="Cambria Math" panose="02040503050406030204" pitchFamily="18" charset="0"/>
                        <a:ea typeface="Calibri" panose="020F0502020204030204" pitchFamily="34" charset="0"/>
                      </a:rPr>
                      <m:t>𝑬𝑴𝑽</m:t>
                    </m:r>
                    <m:r>
                      <a:rPr lang="es-ES" sz="2000" b="1" i="1" smtClean="0">
                        <a:solidFill>
                          <a:srgbClr val="C82613"/>
                        </a:solidFill>
                        <a:latin typeface="Cambria Math" panose="02040503050406030204" pitchFamily="18" charset="0"/>
                        <a:ea typeface="Calibri" panose="020F0502020204030204" pitchFamily="34" charset="0"/>
                      </a:rPr>
                      <m:t>= </m:t>
                    </m:r>
                    <m:f>
                      <m:fPr>
                        <m:ctrlPr>
                          <a:rPr lang="es-ES" sz="2000" b="1" i="1" smtClean="0">
                            <a:solidFill>
                              <a:srgbClr val="C82613"/>
                            </a:solidFill>
                            <a:latin typeface="Cambria Math" panose="02040503050406030204" pitchFamily="18" charset="0"/>
                          </a:rPr>
                        </m:ctrlPr>
                      </m:fPr>
                      <m:num>
                        <m:r>
                          <a:rPr lang="es-ES" sz="2000" b="1" i="1" smtClean="0">
                            <a:solidFill>
                              <a:srgbClr val="C82613"/>
                            </a:solidFill>
                            <a:latin typeface="Cambria Math" panose="02040503050406030204" pitchFamily="18" charset="0"/>
                          </a:rPr>
                          <m:t>𝒏</m:t>
                        </m:r>
                      </m:num>
                      <m:den>
                        <m:r>
                          <a:rPr lang="es-ES" sz="2000" b="1" i="1" smtClean="0">
                            <a:solidFill>
                              <a:srgbClr val="C82613"/>
                            </a:solidFill>
                            <a:latin typeface="Cambria Math" panose="02040503050406030204" pitchFamily="18" charset="0"/>
                          </a:rPr>
                          <m:t>𝑵</m:t>
                        </m:r>
                        <m:r>
                          <a:rPr lang="es-ES" sz="2000" b="1" i="1" smtClean="0">
                            <a:solidFill>
                              <a:srgbClr val="C82613"/>
                            </a:solidFill>
                            <a:latin typeface="Cambria Math" panose="02040503050406030204" pitchFamily="18" charset="0"/>
                          </a:rPr>
                          <m:t>−</m:t>
                        </m:r>
                        <m:r>
                          <a:rPr lang="es-ES" sz="2000" b="1" i="1" smtClean="0">
                            <a:solidFill>
                              <a:srgbClr val="C82613"/>
                            </a:solidFill>
                            <a:latin typeface="Cambria Math" panose="02040503050406030204" pitchFamily="18" charset="0"/>
                          </a:rPr>
                          <m:t>𝒎𝒊𝒔𝒔𝒊𝒏𝒈𝒔</m:t>
                        </m:r>
                      </m:den>
                    </m:f>
                    <m:r>
                      <a:rPr lang="es-ES" sz="2000" b="1" i="1" smtClean="0">
                        <a:solidFill>
                          <a:srgbClr val="C82613"/>
                        </a:solidFill>
                        <a:latin typeface="Cambria Math" panose="02040503050406030204" pitchFamily="18" charset="0"/>
                      </a:rPr>
                      <m:t>·</m:t>
                    </m:r>
                    <m:r>
                      <a:rPr lang="es-ES" sz="2000" b="1" i="1" smtClean="0">
                        <a:solidFill>
                          <a:srgbClr val="C82613"/>
                        </a:solidFill>
                        <a:latin typeface="Cambria Math" panose="02040503050406030204" pitchFamily="18" charset="0"/>
                      </a:rPr>
                      <m:t>𝟏𝟎𝟎</m:t>
                    </m:r>
                  </m:oMath>
                </a14:m>
                <a:endParaRPr lang="es-ES" sz="1600" b="1">
                  <a:solidFill>
                    <a:srgbClr val="C82613"/>
                  </a:solidFill>
                  <a:latin typeface="Calibri" panose="020F0502020204030204" pitchFamily="34" charset="0"/>
                  <a:ea typeface="Calibri" panose="020F0502020204030204" pitchFamily="34" charset="0"/>
                </a:endParaRPr>
              </a:p>
              <a:p>
                <a:pPr marL="914400"/>
                <a:endParaRPr lang="es-ES" sz="1600" b="1">
                  <a:solidFill>
                    <a:srgbClr val="C82613"/>
                  </a:solidFill>
                  <a:effectLst/>
                  <a:latin typeface="Calibri" panose="020F0502020204030204" pitchFamily="34" charset="0"/>
                  <a:ea typeface="Calibri" panose="020F0502020204030204" pitchFamily="34" charset="0"/>
                </a:endParaRPr>
              </a:p>
              <a:p>
                <a:pPr marL="914400"/>
                <a:endParaRPr lang="es-ES" sz="1100" b="1">
                  <a:solidFill>
                    <a:srgbClr val="C82613"/>
                  </a:solidFill>
                  <a:latin typeface="Calibri" panose="020F0502020204030204" pitchFamily="34" charset="0"/>
                  <a:ea typeface="Calibri" panose="020F0502020204030204" pitchFamily="34" charset="0"/>
                </a:endParaRPr>
              </a:p>
              <a:p>
                <a:pPr marL="914400"/>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startAt="2"/>
                  <a:tabLst>
                    <a:tab pos="914400" algn="l"/>
                  </a:tabLst>
                </a:pPr>
                <a:r>
                  <a:rPr lang="es-ES" sz="1100">
                    <a:effectLst/>
                    <a:latin typeface="Calibri" panose="020F0502020204030204" pitchFamily="34" charset="0"/>
                    <a:ea typeface="Times New Roman" panose="02020603050405020304" pitchFamily="18" charset="0"/>
                  </a:rPr>
                  <a:t>En las tablas de indicadores por centros contamos personas, verdad? En ese caso para Fondet i para Exaequo no podemos dar datos a nivel de persona (sin duplicados) pq no tienen id para distinguir-los.  Los pongo pero salen sin datos. Va bien? </a:t>
                </a:r>
                <a:r>
                  <a:rPr lang="es-ES" sz="1100" b="1">
                    <a:solidFill>
                      <a:srgbClr val="C82613"/>
                    </a:solidFill>
                    <a:effectLst/>
                    <a:latin typeface="Calibri" panose="020F0502020204030204" pitchFamily="34" charset="0"/>
                    <a:ea typeface="Times New Roman" panose="02020603050405020304" pitchFamily="18" charset="0"/>
                  </a:rPr>
                  <a:t>​Sí, Ok, lo aclararemos con una nota. </a:t>
                </a:r>
                <a:endParaRPr lang="es-ES" sz="1100">
                  <a:effectLst/>
                  <a:latin typeface="Calibri" panose="020F0502020204030204" pitchFamily="34" charset="0"/>
                  <a:ea typeface="Calibri" panose="020F0502020204030204" pitchFamily="34" charset="0"/>
                </a:endParaRPr>
              </a:p>
              <a:p>
                <a:pPr marL="742950" lvl="1" indent="-285750">
                  <a:buFont typeface="+mj-lt"/>
                  <a:buAutoNum type="alphaLcPeriod" startAt="2"/>
                  <a:tabLst>
                    <a:tab pos="914400" algn="l"/>
                  </a:tabLst>
                </a:pPr>
                <a:r>
                  <a:rPr lang="es-ES" sz="1100">
                    <a:effectLst/>
                    <a:latin typeface="Calibri" panose="020F0502020204030204" pitchFamily="34" charset="0"/>
                    <a:ea typeface="Times New Roman" panose="02020603050405020304" pitchFamily="18" charset="0"/>
                  </a:rPr>
                  <a:t>En las n del indicador X, puede pasar que un centro no tenga datos (por ejemplo evertested para Watermael-Boitsfort (centro 51)). Si ocurre esto puedo poner n de evertested a NAs o a 0.  Qué seria más conveniente para la información que se busca: Indicar que no hay datos o poner-los a 0 para indicar que no hay evertested == 1.</a:t>
                </a:r>
                <a:r>
                  <a:rPr lang="es-ES" sz="1100" b="1">
                    <a:solidFill>
                      <a:srgbClr val="C82613"/>
                    </a:solidFill>
                    <a:effectLst/>
                    <a:latin typeface="Calibri" panose="020F0502020204030204" pitchFamily="34" charset="0"/>
                    <a:ea typeface="Times New Roman" panose="02020603050405020304" pitchFamily="18" charset="0"/>
                  </a:rPr>
                  <a:t>  Mejor pon NAs, pues el 0 pareceria que hay 0 casos, y no, se trata de que no han informado esa variable. </a:t>
                </a:r>
                <a:r>
                  <a:rPr lang="es-ES" sz="1100">
                    <a:solidFill>
                      <a:srgbClr val="000000"/>
                    </a:solidFill>
                    <a:effectLst/>
                    <a:latin typeface="Calibri" panose="020F0502020204030204" pitchFamily="34" charset="0"/>
                    <a:ea typeface="Times New Roman" panose="02020603050405020304" pitchFamily="18" charset="0"/>
                  </a:rPr>
                  <a:t> </a:t>
                </a:r>
                <a:r>
                  <a:rPr lang="es-ES" sz="1100">
                    <a:solidFill>
                      <a:srgbClr val="C82613"/>
                    </a:solidFill>
                    <a:effectLst/>
                    <a:latin typeface="Calibri" panose="020F0502020204030204" pitchFamily="34" charset="0"/>
                    <a:ea typeface="Times New Roman" panose="02020603050405020304" pitchFamily="18" charset="0"/>
                  </a:rPr>
                  <a:t>​</a:t>
                </a:r>
                <a:r>
                  <a:rPr lang="es-ES" sz="1100" b="1">
                    <a:solidFill>
                      <a:srgbClr val="C82613"/>
                    </a:solidFill>
                    <a:effectLst/>
                    <a:latin typeface="Calibri" panose="020F0502020204030204" pitchFamily="34" charset="0"/>
                    <a:ea typeface="Times New Roman" panose="02020603050405020304" pitchFamily="18" charset="0"/>
                  </a:rPr>
                  <a:t>Lo que hicimos en el anterior report fue dejarlo en blanco e indicar en una nota a pie de table wue el centro no había reportado ese indicador.</a:t>
                </a:r>
                <a:endParaRPr lang="es-ES" sz="1100">
                  <a:effectLst/>
                  <a:latin typeface="Calibri" panose="020F0502020204030204" pitchFamily="34" charset="0"/>
                  <a:ea typeface="Calibri" panose="020F0502020204030204" pitchFamily="34" charset="0"/>
                </a:endParaRPr>
              </a:p>
              <a:p>
                <a:r>
                  <a:rPr lang="es-ES" sz="1100">
                    <a:effectLst/>
                    <a:latin typeface="Calibri" panose="020F0502020204030204" pitchFamily="34" charset="0"/>
                    <a:ea typeface="Calibri" panose="020F0502020204030204" pitchFamily="34" charset="0"/>
                  </a:rPr>
                  <a:t> </a:t>
                </a:r>
              </a:p>
              <a:p>
                <a:endParaRPr lang="es-ES" sz="1100" b="1">
                  <a:solidFill>
                    <a:srgbClr val="C82613"/>
                  </a:solidFill>
                  <a:latin typeface="Calibri" panose="020F0502020204030204" pitchFamily="34" charset="0"/>
                  <a:ea typeface="Calibri" panose="020F0502020204030204" pitchFamily="34" charset="0"/>
                </a:endParaRPr>
              </a:p>
              <a:p>
                <a:endParaRPr lang="es-ES" sz="1100" b="1">
                  <a:solidFill>
                    <a:srgbClr val="C82613"/>
                  </a:solidFill>
                  <a:effectLst/>
                  <a:latin typeface="Calibri" panose="020F0502020204030204" pitchFamily="34" charset="0"/>
                  <a:ea typeface="Calibri" panose="020F0502020204030204" pitchFamily="34" charset="0"/>
                </a:endParaRPr>
              </a:p>
              <a:p>
                <a:endParaRPr lang="es-ES" sz="1100">
                  <a:effectLst/>
                  <a:latin typeface="Calibri" panose="020F0502020204030204" pitchFamily="34" charset="0"/>
                  <a:ea typeface="Calibri" panose="020F0502020204030204" pitchFamily="34" charset="0"/>
                </a:endParaRPr>
              </a:p>
            </p:txBody>
          </p:sp>
        </mc:Choice>
        <mc:Fallback xmlns="">
          <p:sp>
            <p:nvSpPr>
              <p:cNvPr id="5" name="CuadroTexto 4">
                <a:extLst>
                  <a:ext uri="{FF2B5EF4-FFF2-40B4-BE49-F238E27FC236}">
                    <a16:creationId xmlns:a16="http://schemas.microsoft.com/office/drawing/2014/main" id="{91F8F097-B591-4A43-9B25-3EBD7FB9A352}"/>
                  </a:ext>
                </a:extLst>
              </p:cNvPr>
              <p:cNvSpPr txBox="1">
                <a:spLocks noRot="1" noChangeAspect="1" noMove="1" noResize="1" noEditPoints="1" noAdjustHandles="1" noChangeArrowheads="1" noChangeShapeType="1" noTextEdit="1"/>
              </p:cNvSpPr>
              <p:nvPr/>
            </p:nvSpPr>
            <p:spPr>
              <a:xfrm>
                <a:off x="287524" y="789960"/>
                <a:ext cx="8208912" cy="5528245"/>
              </a:xfrm>
              <a:prstGeom prst="rect">
                <a:avLst/>
              </a:prstGeom>
              <a:blipFill>
                <a:blip r:embed="rId3"/>
                <a:stretch>
                  <a:fillRect t="-110" r="-223"/>
                </a:stretch>
              </a:blipFill>
            </p:spPr>
            <p:txBody>
              <a:bodyPr/>
              <a:lstStyle/>
              <a:p>
                <a:r>
                  <a:rPr lang="es-ES">
                    <a:noFill/>
                  </a:rPr>
                  <a:t> </a:t>
                </a:r>
              </a:p>
            </p:txBody>
          </p:sp>
        </mc:Fallback>
      </mc:AlternateContent>
      <p:pic>
        <p:nvPicPr>
          <p:cNvPr id="3" name="Gráfico 2" descr="Marca de verificación">
            <a:extLst>
              <a:ext uri="{FF2B5EF4-FFF2-40B4-BE49-F238E27FC236}">
                <a16:creationId xmlns:a16="http://schemas.microsoft.com/office/drawing/2014/main" id="{A3340356-2911-4685-992F-7043694AEBE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657" y="3949368"/>
            <a:ext cx="256221" cy="256221"/>
          </a:xfrm>
          <a:prstGeom prst="rect">
            <a:avLst/>
          </a:prstGeom>
        </p:spPr>
      </p:pic>
      <p:pic>
        <p:nvPicPr>
          <p:cNvPr id="11" name="Imagen 10">
            <a:extLst>
              <a:ext uri="{FF2B5EF4-FFF2-40B4-BE49-F238E27FC236}">
                <a16:creationId xmlns:a16="http://schemas.microsoft.com/office/drawing/2014/main" id="{DA34AADA-E826-4785-9227-378D51B46DF7}"/>
              </a:ext>
            </a:extLst>
          </p:cNvPr>
          <p:cNvPicPr>
            <a:picLocks noChangeAspect="1"/>
          </p:cNvPicPr>
          <p:nvPr/>
        </p:nvPicPr>
        <p:blipFill>
          <a:blip r:embed="rId6"/>
          <a:stretch>
            <a:fillRect/>
          </a:stretch>
        </p:blipFill>
        <p:spPr>
          <a:xfrm>
            <a:off x="590829" y="2653490"/>
            <a:ext cx="5007049" cy="976581"/>
          </a:xfrm>
          <a:prstGeom prst="rect">
            <a:avLst/>
          </a:prstGeom>
        </p:spPr>
      </p:pic>
      <p:pic>
        <p:nvPicPr>
          <p:cNvPr id="13" name="Gráfico 12" descr="Marca de verificación">
            <a:extLst>
              <a:ext uri="{FF2B5EF4-FFF2-40B4-BE49-F238E27FC236}">
                <a16:creationId xmlns:a16="http://schemas.microsoft.com/office/drawing/2014/main" id="{C9E6B95A-5C9E-42AC-8B8C-B1F3F0FFA82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564" y="1049406"/>
            <a:ext cx="256221" cy="256221"/>
          </a:xfrm>
          <a:prstGeom prst="rect">
            <a:avLst/>
          </a:prstGeom>
        </p:spPr>
      </p:pic>
      <p:pic>
        <p:nvPicPr>
          <p:cNvPr id="15" name="Gráfico 14" descr="Marca de verificación">
            <a:extLst>
              <a:ext uri="{FF2B5EF4-FFF2-40B4-BE49-F238E27FC236}">
                <a16:creationId xmlns:a16="http://schemas.microsoft.com/office/drawing/2014/main" id="{B3560A67-7C68-4F4D-8222-AB112AF1AC4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657" y="4509584"/>
            <a:ext cx="256221" cy="256221"/>
          </a:xfrm>
          <a:prstGeom prst="rect">
            <a:avLst/>
          </a:prstGeom>
        </p:spPr>
      </p:pic>
    </p:spTree>
    <p:extLst>
      <p:ext uri="{BB962C8B-B14F-4D97-AF65-F5344CB8AC3E}">
        <p14:creationId xmlns:p14="http://schemas.microsoft.com/office/powerpoint/2010/main" val="44131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287524" y="789960"/>
            <a:ext cx="8208912" cy="5432256"/>
          </a:xfrm>
          <a:prstGeom prst="rect">
            <a:avLst/>
          </a:prstGeom>
          <a:noFill/>
        </p:spPr>
        <p:txBody>
          <a:bodyPr wrap="square" rtlCol="0">
            <a:spAutoFit/>
          </a:bodyPr>
          <a:lstStyle/>
          <a:p>
            <a:r>
              <a:rPr lang="es-ES" sz="1200">
                <a:effectLst/>
                <a:latin typeface="Calibri" panose="020F0502020204030204" pitchFamily="34" charset="0"/>
                <a:ea typeface="Calibri" panose="020F0502020204030204" pitchFamily="34" charset="0"/>
              </a:rPr>
              <a:t>Annex2: </a:t>
            </a:r>
          </a:p>
          <a:p>
            <a:endParaRPr lang="es-ES" sz="1200">
              <a:effectLst/>
              <a:latin typeface="Calibri" panose="020F0502020204030204" pitchFamily="34" charset="0"/>
              <a:ea typeface="Calibri" panose="020F0502020204030204" pitchFamily="34" charset="0"/>
            </a:endParaRPr>
          </a:p>
          <a:p>
            <a:pPr lvl="1"/>
            <a:r>
              <a:rPr lang="es-ES" sz="1200">
                <a:effectLst/>
                <a:latin typeface="Calibri" panose="020F0502020204030204" pitchFamily="34" charset="0"/>
                <a:ea typeface="Calibri" panose="020F0502020204030204" pitchFamily="34" charset="0"/>
              </a:rPr>
              <a:t>Tengo hecha la tabla para los centros de cobatest tool i de los centros que mandan los datos desagregados. Iba a completar-lo para los centros que mandan datos agregados.  </a:t>
            </a:r>
          </a:p>
          <a:p>
            <a:r>
              <a:rPr lang="es-ES" sz="1200">
                <a:effectLst/>
                <a:latin typeface="Calibri" panose="020F0502020204030204" pitchFamily="34" charset="0"/>
                <a:ea typeface="Calibri" panose="020F0502020204030204" pitchFamily="34" charset="0"/>
              </a:rPr>
              <a:t> </a:t>
            </a:r>
          </a:p>
          <a:p>
            <a:pPr marL="342900" lvl="0" indent="-342900">
              <a:buSzPts val="1000"/>
              <a:buFont typeface="Symbol" panose="05050102010706020507" pitchFamily="18" charset="2"/>
              <a:buChar char=""/>
              <a:tabLst>
                <a:tab pos="457200" algn="l"/>
              </a:tabLst>
            </a:pPr>
            <a:r>
              <a:rPr lang="es-ES" sz="1200">
                <a:effectLst/>
                <a:latin typeface="Calibri" panose="020F0502020204030204" pitchFamily="34" charset="0"/>
                <a:ea typeface="Times New Roman" panose="02020603050405020304" pitchFamily="18" charset="0"/>
              </a:rPr>
              <a:t>Estos hay que añadirlos?  Aparecen en el report 2018?</a:t>
            </a:r>
            <a:r>
              <a:rPr lang="es-ES" sz="1200">
                <a:solidFill>
                  <a:srgbClr val="C82613"/>
                </a:solidFill>
                <a:effectLst/>
                <a:latin typeface="Calibri" panose="020F0502020204030204" pitchFamily="34" charset="0"/>
                <a:ea typeface="Times New Roman" panose="02020603050405020304" pitchFamily="18" charset="0"/>
              </a:rPr>
              <a:t> Sí, hay que añadirlos, salían en el report de 2018. </a:t>
            </a:r>
            <a:endParaRPr lang="es-ES" sz="1200">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Times New Roman" panose="02020603050405020304" pitchFamily="18" charset="0"/>
              </a:rPr>
              <a:t> </a:t>
            </a:r>
            <a:endParaRPr lang="es-ES" sz="1200">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r>
              <a:rPr lang="es-ES" sz="1200">
                <a:effectLst/>
                <a:latin typeface="Calibri" panose="020F0502020204030204" pitchFamily="34" charset="0"/>
                <a:ea typeface="Times New Roman" panose="02020603050405020304" pitchFamily="18" charset="0"/>
              </a:rPr>
              <a:t>En caso de que se añadiesen,  cómo se notifica si tienen Age informada? I las otras categorias de MSM, SW, PWID i Migran? </a:t>
            </a:r>
            <a:r>
              <a:rPr lang="es-ES" sz="1200">
                <a:solidFill>
                  <a:srgbClr val="C82613"/>
                </a:solidFill>
                <a:effectLst/>
                <a:latin typeface="Calibri" panose="020F0502020204030204" pitchFamily="34" charset="0"/>
                <a:ea typeface="Times New Roman" panose="02020603050405020304" pitchFamily="18" charset="0"/>
              </a:rPr>
              <a:t>​En el CBVCT1, si hay NA (o las casillas esatn en blanco) en toda la fila para MSM, SW, PWID o migrant, consideramos que no han reportado para ese grupo. Para Age, las casillas All de &lt;25 y 25+ deberían estar informadas, sino consideramos qeu no lo han reportado. </a:t>
            </a:r>
          </a:p>
          <a:p>
            <a:pPr marL="342900" lvl="0" indent="-342900">
              <a:buSzPts val="1000"/>
              <a:buFont typeface="Symbol" panose="05050102010706020507" pitchFamily="18" charset="2"/>
              <a:buChar char=""/>
              <a:tabLst>
                <a:tab pos="457200" algn="l"/>
              </a:tabLst>
            </a:pPr>
            <a:endParaRPr lang="es-ES" sz="1200">
              <a:solidFill>
                <a:srgbClr val="C82613"/>
              </a:solidFill>
              <a:latin typeface="Calibri" panose="020F0502020204030204"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s-ES" sz="1200">
              <a:solidFill>
                <a:srgbClr val="C82613"/>
              </a:solidFill>
              <a:effectLst/>
              <a:latin typeface="Calibri" panose="020F0502020204030204"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s-ES" sz="1200">
              <a:solidFill>
                <a:srgbClr val="C82613"/>
              </a:solidFill>
              <a:effectLst/>
              <a:latin typeface="Calibri" panose="020F0502020204030204" pitchFamily="34"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s-ES" sz="1200">
              <a:solidFill>
                <a:srgbClr val="C82613"/>
              </a:solidFill>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solidFill>
                <a:srgbClr val="C82613"/>
              </a:solidFill>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es-ES" sz="1200">
              <a:effectLst/>
              <a:latin typeface="Calibri" panose="020F0502020204030204" pitchFamily="34" charset="0"/>
              <a:ea typeface="Calibri" panose="020F0502020204030204" pitchFamily="34" charset="0"/>
            </a:endParaRPr>
          </a:p>
          <a:p>
            <a:r>
              <a:rPr lang="es-ES" sz="1200">
                <a:effectLst/>
                <a:latin typeface="Calibri" panose="020F0502020204030204" pitchFamily="34" charset="0"/>
                <a:ea typeface="Times New Roman" panose="02020603050405020304" pitchFamily="18" charset="0"/>
              </a:rPr>
              <a:t> </a:t>
            </a:r>
            <a:endParaRPr lang="es-ES" sz="1200">
              <a:effectLst/>
              <a:latin typeface="Calibri" panose="020F0502020204030204" pitchFamily="34" charset="0"/>
              <a:ea typeface="Calibri" panose="020F0502020204030204" pitchFamily="34" charset="0"/>
            </a:endParaRPr>
          </a:p>
          <a:p>
            <a:pPr marL="342900" lvl="0" indent="-342900">
              <a:buSzPts val="1000"/>
              <a:buFont typeface="Symbol" panose="05050102010706020507" pitchFamily="18" charset="2"/>
              <a:buChar char=""/>
              <a:tabLst>
                <a:tab pos="457200" algn="l"/>
              </a:tabLst>
            </a:pPr>
            <a:r>
              <a:rPr lang="es-ES" sz="1200">
                <a:effectLst/>
                <a:latin typeface="Calibri" panose="020F0502020204030204" pitchFamily="34" charset="0"/>
                <a:ea typeface="Times New Roman" panose="02020603050405020304" pitchFamily="18" charset="0"/>
              </a:rPr>
              <a:t>I cómo se notifica si tienen indicadores informados?  Por poner un ejemplo: Si tomamos CBVCT5, allí puede venir datos de todo: Males, Females, Trans i por grupo de edad i por MSM, SW, PWID i Migrant. Aparte se informa el All. Que debo elegir para decir que tiene CBVCT5 informado... si todas las celdas estan informadas? Si almenos All està informada? </a:t>
            </a:r>
            <a:r>
              <a:rPr lang="es-ES" sz="1200">
                <a:solidFill>
                  <a:srgbClr val="C82613"/>
                </a:solidFill>
                <a:effectLst/>
                <a:latin typeface="Calibri" panose="020F0502020204030204" pitchFamily="34" charset="0"/>
                <a:ea typeface="Times New Roman" panose="02020603050405020304" pitchFamily="18" charset="0"/>
              </a:rPr>
              <a:t>Si la casilla All (fila) de All (columna) está informada, consideramos que el indicador está reportado. Si los grupos de edad o categorías no estan informados ya lo tendremos con el CBVCT1. </a:t>
            </a:r>
            <a:endParaRPr lang="es-ES" sz="1200">
              <a:effectLst/>
              <a:latin typeface="Calibri" panose="020F0502020204030204" pitchFamily="34" charset="0"/>
              <a:ea typeface="Calibri" panose="020F0502020204030204" pitchFamily="34" charset="0"/>
            </a:endParaRPr>
          </a:p>
          <a:p>
            <a:endParaRPr lang="es-ES" sz="1100">
              <a:effectLst/>
              <a:latin typeface="Calibri" panose="020F0502020204030204" pitchFamily="34" charset="0"/>
              <a:ea typeface="Calibri" panose="020F0502020204030204" pitchFamily="34" charset="0"/>
            </a:endParaRPr>
          </a:p>
        </p:txBody>
      </p:sp>
      <p:grpSp>
        <p:nvGrpSpPr>
          <p:cNvPr id="16" name="Grupo 15">
            <a:extLst>
              <a:ext uri="{FF2B5EF4-FFF2-40B4-BE49-F238E27FC236}">
                <a16:creationId xmlns:a16="http://schemas.microsoft.com/office/drawing/2014/main" id="{3C491D83-8D95-4FAF-B0DB-1E43CC04138B}"/>
              </a:ext>
            </a:extLst>
          </p:cNvPr>
          <p:cNvGrpSpPr/>
          <p:nvPr/>
        </p:nvGrpSpPr>
        <p:grpSpPr>
          <a:xfrm>
            <a:off x="327223" y="3212976"/>
            <a:ext cx="8277225" cy="1419225"/>
            <a:chOff x="327223" y="3212976"/>
            <a:chExt cx="8277225" cy="1419225"/>
          </a:xfrm>
        </p:grpSpPr>
        <p:pic>
          <p:nvPicPr>
            <p:cNvPr id="6" name="Imagen 5">
              <a:extLst>
                <a:ext uri="{FF2B5EF4-FFF2-40B4-BE49-F238E27FC236}">
                  <a16:creationId xmlns:a16="http://schemas.microsoft.com/office/drawing/2014/main" id="{986A9340-4323-448D-9590-F14F50564C06}"/>
                </a:ext>
              </a:extLst>
            </p:cNvPr>
            <p:cNvPicPr>
              <a:picLocks noChangeAspect="1"/>
            </p:cNvPicPr>
            <p:nvPr/>
          </p:nvPicPr>
          <p:blipFill>
            <a:blip r:embed="rId3"/>
            <a:stretch>
              <a:fillRect/>
            </a:stretch>
          </p:blipFill>
          <p:spPr>
            <a:xfrm>
              <a:off x="327223" y="3212976"/>
              <a:ext cx="8277225" cy="1419225"/>
            </a:xfrm>
            <a:prstGeom prst="rect">
              <a:avLst/>
            </a:prstGeom>
          </p:spPr>
        </p:pic>
        <p:sp>
          <p:nvSpPr>
            <p:cNvPr id="7" name="Rectángulo 6">
              <a:extLst>
                <a:ext uri="{FF2B5EF4-FFF2-40B4-BE49-F238E27FC236}">
                  <a16:creationId xmlns:a16="http://schemas.microsoft.com/office/drawing/2014/main" id="{763341DD-901B-4150-A107-B0683A463C6B}"/>
                </a:ext>
              </a:extLst>
            </p:cNvPr>
            <p:cNvSpPr/>
            <p:nvPr/>
          </p:nvSpPr>
          <p:spPr>
            <a:xfrm>
              <a:off x="6732240" y="4386039"/>
              <a:ext cx="1803895" cy="19508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F176CEF1-8E21-4E3A-AC30-9CE2BAE5951A}"/>
                </a:ext>
              </a:extLst>
            </p:cNvPr>
            <p:cNvSpPr txBox="1"/>
            <p:nvPr/>
          </p:nvSpPr>
          <p:spPr>
            <a:xfrm>
              <a:off x="6732240" y="4103740"/>
              <a:ext cx="1080120" cy="369332"/>
            </a:xfrm>
            <a:prstGeom prst="rect">
              <a:avLst/>
            </a:prstGeom>
            <a:noFill/>
          </p:spPr>
          <p:txBody>
            <a:bodyPr wrap="square" rtlCol="0">
              <a:spAutoFit/>
            </a:bodyPr>
            <a:lstStyle/>
            <a:p>
              <a:pPr algn="ctr"/>
              <a:r>
                <a:rPr lang="es-ES">
                  <a:solidFill>
                    <a:srgbClr val="FF0000"/>
                  </a:solidFill>
                </a:rPr>
                <a:t>Age</a:t>
              </a:r>
            </a:p>
          </p:txBody>
        </p:sp>
        <p:sp>
          <p:nvSpPr>
            <p:cNvPr id="9" name="Rectángulo 8">
              <a:extLst>
                <a:ext uri="{FF2B5EF4-FFF2-40B4-BE49-F238E27FC236}">
                  <a16:creationId xmlns:a16="http://schemas.microsoft.com/office/drawing/2014/main" id="{5ED601D1-71D5-4072-9525-2F2FF1E84F1C}"/>
                </a:ext>
              </a:extLst>
            </p:cNvPr>
            <p:cNvSpPr/>
            <p:nvPr/>
          </p:nvSpPr>
          <p:spPr>
            <a:xfrm>
              <a:off x="3059832" y="3645024"/>
              <a:ext cx="3672408" cy="19508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180D841A-7779-40A5-8581-04A9D5875DD2}"/>
                </a:ext>
              </a:extLst>
            </p:cNvPr>
            <p:cNvSpPr txBox="1"/>
            <p:nvPr/>
          </p:nvSpPr>
          <p:spPr>
            <a:xfrm>
              <a:off x="3007307" y="3553256"/>
              <a:ext cx="1080120" cy="369332"/>
            </a:xfrm>
            <a:prstGeom prst="rect">
              <a:avLst/>
            </a:prstGeom>
            <a:noFill/>
          </p:spPr>
          <p:txBody>
            <a:bodyPr wrap="square" rtlCol="0">
              <a:spAutoFit/>
            </a:bodyPr>
            <a:lstStyle/>
            <a:p>
              <a:pPr algn="ctr"/>
              <a:r>
                <a:rPr lang="es-ES">
                  <a:solidFill>
                    <a:srgbClr val="FF0000"/>
                  </a:solidFill>
                </a:rPr>
                <a:t>MSM</a:t>
              </a:r>
            </a:p>
          </p:txBody>
        </p:sp>
      </p:grpSp>
    </p:spTree>
    <p:extLst>
      <p:ext uri="{BB962C8B-B14F-4D97-AF65-F5344CB8AC3E}">
        <p14:creationId xmlns:p14="http://schemas.microsoft.com/office/powerpoint/2010/main" val="348331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836712"/>
            <a:ext cx="2268000" cy="540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400" dirty="0"/>
              <a:t>Extracció BBDD  de COBATEST (Excel file)</a:t>
            </a:r>
          </a:p>
        </p:txBody>
      </p:sp>
      <p:sp>
        <p:nvSpPr>
          <p:cNvPr id="10" name="9 Rectángulo"/>
          <p:cNvSpPr/>
          <p:nvPr/>
        </p:nvSpPr>
        <p:spPr>
          <a:xfrm>
            <a:off x="323528" y="2780928"/>
            <a:ext cx="2268000" cy="5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400" dirty="0"/>
              <a:t>Taula final de la BBDD de COBATEST</a:t>
            </a:r>
          </a:p>
        </p:txBody>
      </p:sp>
      <p:cxnSp>
        <p:nvCxnSpPr>
          <p:cNvPr id="12" name="11 Conector recto de flecha"/>
          <p:cNvCxnSpPr>
            <a:stCxn id="4" idx="2"/>
            <a:endCxn id="10" idx="0"/>
          </p:cNvCxnSpPr>
          <p:nvPr/>
        </p:nvCxnSpPr>
        <p:spPr>
          <a:xfrm>
            <a:off x="1457528" y="1376712"/>
            <a:ext cx="0" cy="1404216"/>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13" name="12 Elipse"/>
          <p:cNvSpPr/>
          <p:nvPr/>
        </p:nvSpPr>
        <p:spPr>
          <a:xfrm>
            <a:off x="1547664" y="1772816"/>
            <a:ext cx="1728192" cy="64807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ca-ES" sz="1200" dirty="0"/>
              <a:t>Depuració de les dades (sintaxis STATA)</a:t>
            </a:r>
          </a:p>
        </p:txBody>
      </p:sp>
      <p:sp>
        <p:nvSpPr>
          <p:cNvPr id="15" name="14 Rectángulo"/>
          <p:cNvSpPr/>
          <p:nvPr/>
        </p:nvSpPr>
        <p:spPr>
          <a:xfrm>
            <a:off x="3813164"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6" name="15 Rectángulo"/>
          <p:cNvSpPr/>
          <p:nvPr/>
        </p:nvSpPr>
        <p:spPr>
          <a:xfrm>
            <a:off x="4389228"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7" name="16 Rectángulo"/>
          <p:cNvSpPr/>
          <p:nvPr/>
        </p:nvSpPr>
        <p:spPr>
          <a:xfrm>
            <a:off x="4965292"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8" name="17 Rectángulo"/>
          <p:cNvSpPr/>
          <p:nvPr/>
        </p:nvSpPr>
        <p:spPr>
          <a:xfrm>
            <a:off x="5541356"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19" name="18 Rectángulo"/>
          <p:cNvSpPr/>
          <p:nvPr/>
        </p:nvSpPr>
        <p:spPr>
          <a:xfrm>
            <a:off x="6117420"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0" name="19 Rectángulo"/>
          <p:cNvSpPr/>
          <p:nvPr/>
        </p:nvSpPr>
        <p:spPr>
          <a:xfrm>
            <a:off x="6693484" y="836712"/>
            <a:ext cx="360000" cy="540000"/>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4" name="23 Cerrar corchete"/>
          <p:cNvSpPr/>
          <p:nvPr/>
        </p:nvSpPr>
        <p:spPr>
          <a:xfrm rot="5400000">
            <a:off x="5362741" y="-289129"/>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25" name="24 Rectángulo"/>
          <p:cNvSpPr/>
          <p:nvPr/>
        </p:nvSpPr>
        <p:spPr>
          <a:xfrm>
            <a:off x="2029785" y="4407495"/>
            <a:ext cx="2268000" cy="540000"/>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ca-ES" sz="1400" dirty="0"/>
              <a:t>Taula final pel càlcul dels indicadors</a:t>
            </a:r>
          </a:p>
        </p:txBody>
      </p:sp>
      <p:sp>
        <p:nvSpPr>
          <p:cNvPr id="28" name="27 Rectángulo"/>
          <p:cNvSpPr/>
          <p:nvPr/>
        </p:nvSpPr>
        <p:spPr>
          <a:xfrm>
            <a:off x="3813164"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29" name="28 Rectángulo"/>
          <p:cNvSpPr/>
          <p:nvPr/>
        </p:nvSpPr>
        <p:spPr>
          <a:xfrm>
            <a:off x="4389228"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0" name="29 Rectángulo"/>
          <p:cNvSpPr/>
          <p:nvPr/>
        </p:nvSpPr>
        <p:spPr>
          <a:xfrm>
            <a:off x="4965292"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1" name="30 Rectángulo"/>
          <p:cNvSpPr/>
          <p:nvPr/>
        </p:nvSpPr>
        <p:spPr>
          <a:xfrm>
            <a:off x="5541356"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2" name="31 Rectángulo"/>
          <p:cNvSpPr/>
          <p:nvPr/>
        </p:nvSpPr>
        <p:spPr>
          <a:xfrm>
            <a:off x="6117420"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3" name="32 Rectángulo"/>
          <p:cNvSpPr/>
          <p:nvPr/>
        </p:nvSpPr>
        <p:spPr>
          <a:xfrm>
            <a:off x="6693484" y="2780928"/>
            <a:ext cx="360000" cy="54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ca-ES" dirty="0"/>
          </a:p>
        </p:txBody>
      </p:sp>
      <p:sp>
        <p:nvSpPr>
          <p:cNvPr id="35" name="34 CuadroTexto"/>
          <p:cNvSpPr txBox="1"/>
          <p:nvPr/>
        </p:nvSpPr>
        <p:spPr>
          <a:xfrm>
            <a:off x="3741156" y="1495817"/>
            <a:ext cx="3672408" cy="276999"/>
          </a:xfrm>
          <a:prstGeom prst="rect">
            <a:avLst/>
          </a:prstGeom>
          <a:noFill/>
        </p:spPr>
        <p:txBody>
          <a:bodyPr wrap="square" rtlCol="0">
            <a:spAutoFit/>
          </a:bodyPr>
          <a:lstStyle/>
          <a:p>
            <a:r>
              <a:rPr lang="ca-ES" sz="1200" dirty="0"/>
              <a:t>Dades desagregades (Excel file) (1 arxiu per centre)</a:t>
            </a:r>
          </a:p>
        </p:txBody>
      </p:sp>
      <p:sp>
        <p:nvSpPr>
          <p:cNvPr id="36" name="35 CuadroTexto"/>
          <p:cNvSpPr txBox="1"/>
          <p:nvPr/>
        </p:nvSpPr>
        <p:spPr>
          <a:xfrm>
            <a:off x="3635896" y="3429000"/>
            <a:ext cx="3672408" cy="276999"/>
          </a:xfrm>
          <a:prstGeom prst="rect">
            <a:avLst/>
          </a:prstGeom>
          <a:noFill/>
        </p:spPr>
        <p:txBody>
          <a:bodyPr wrap="square" rtlCol="0">
            <a:spAutoFit/>
          </a:bodyPr>
          <a:lstStyle/>
          <a:p>
            <a:pPr algn="ctr"/>
            <a:r>
              <a:rPr lang="ca-ES" sz="1200" dirty="0"/>
              <a:t>Taules finals per centre</a:t>
            </a:r>
          </a:p>
        </p:txBody>
      </p:sp>
      <p:sp>
        <p:nvSpPr>
          <p:cNvPr id="38" name="37 CuadroTexto"/>
          <p:cNvSpPr txBox="1"/>
          <p:nvPr/>
        </p:nvSpPr>
        <p:spPr>
          <a:xfrm>
            <a:off x="2987824" y="2852936"/>
            <a:ext cx="360040" cy="584775"/>
          </a:xfrm>
          <a:prstGeom prst="rect">
            <a:avLst/>
          </a:prstGeom>
          <a:noFill/>
        </p:spPr>
        <p:txBody>
          <a:bodyPr wrap="square" rtlCol="0">
            <a:spAutoFit/>
          </a:bodyPr>
          <a:lstStyle/>
          <a:p>
            <a:r>
              <a:rPr lang="ca-ES" sz="3200" dirty="0"/>
              <a:t>+</a:t>
            </a:r>
          </a:p>
        </p:txBody>
      </p:sp>
      <p:sp>
        <p:nvSpPr>
          <p:cNvPr id="39" name="38 CuadroTexto"/>
          <p:cNvSpPr txBox="1"/>
          <p:nvPr/>
        </p:nvSpPr>
        <p:spPr>
          <a:xfrm>
            <a:off x="4131639" y="2900005"/>
            <a:ext cx="360040" cy="369332"/>
          </a:xfrm>
          <a:prstGeom prst="rect">
            <a:avLst/>
          </a:prstGeom>
          <a:noFill/>
        </p:spPr>
        <p:txBody>
          <a:bodyPr wrap="square" rtlCol="0">
            <a:spAutoFit/>
          </a:bodyPr>
          <a:lstStyle/>
          <a:p>
            <a:r>
              <a:rPr lang="ca-ES" dirty="0"/>
              <a:t>+</a:t>
            </a:r>
          </a:p>
        </p:txBody>
      </p:sp>
      <p:sp>
        <p:nvSpPr>
          <p:cNvPr id="40" name="39 CuadroTexto"/>
          <p:cNvSpPr txBox="1"/>
          <p:nvPr/>
        </p:nvSpPr>
        <p:spPr>
          <a:xfrm>
            <a:off x="4707703" y="2900005"/>
            <a:ext cx="360040" cy="369332"/>
          </a:xfrm>
          <a:prstGeom prst="rect">
            <a:avLst/>
          </a:prstGeom>
          <a:noFill/>
        </p:spPr>
        <p:txBody>
          <a:bodyPr wrap="square" rtlCol="0">
            <a:spAutoFit/>
          </a:bodyPr>
          <a:lstStyle/>
          <a:p>
            <a:r>
              <a:rPr lang="ca-ES" dirty="0"/>
              <a:t>+</a:t>
            </a:r>
          </a:p>
        </p:txBody>
      </p:sp>
      <p:sp>
        <p:nvSpPr>
          <p:cNvPr id="41" name="40 CuadroTexto"/>
          <p:cNvSpPr txBox="1"/>
          <p:nvPr/>
        </p:nvSpPr>
        <p:spPr>
          <a:xfrm>
            <a:off x="5283767" y="2900005"/>
            <a:ext cx="360040" cy="369332"/>
          </a:xfrm>
          <a:prstGeom prst="rect">
            <a:avLst/>
          </a:prstGeom>
          <a:noFill/>
        </p:spPr>
        <p:txBody>
          <a:bodyPr wrap="square" rtlCol="0">
            <a:spAutoFit/>
          </a:bodyPr>
          <a:lstStyle/>
          <a:p>
            <a:r>
              <a:rPr lang="ca-ES" dirty="0"/>
              <a:t>+</a:t>
            </a:r>
          </a:p>
        </p:txBody>
      </p:sp>
      <p:sp>
        <p:nvSpPr>
          <p:cNvPr id="42" name="41 CuadroTexto"/>
          <p:cNvSpPr txBox="1"/>
          <p:nvPr/>
        </p:nvSpPr>
        <p:spPr>
          <a:xfrm>
            <a:off x="5859831" y="2900005"/>
            <a:ext cx="360040" cy="369332"/>
          </a:xfrm>
          <a:prstGeom prst="rect">
            <a:avLst/>
          </a:prstGeom>
          <a:noFill/>
        </p:spPr>
        <p:txBody>
          <a:bodyPr wrap="square" rtlCol="0">
            <a:spAutoFit/>
          </a:bodyPr>
          <a:lstStyle/>
          <a:p>
            <a:r>
              <a:rPr lang="ca-ES" dirty="0"/>
              <a:t>+</a:t>
            </a:r>
          </a:p>
        </p:txBody>
      </p:sp>
      <p:sp>
        <p:nvSpPr>
          <p:cNvPr id="43" name="42 CuadroTexto"/>
          <p:cNvSpPr txBox="1"/>
          <p:nvPr/>
        </p:nvSpPr>
        <p:spPr>
          <a:xfrm>
            <a:off x="6444208" y="2900005"/>
            <a:ext cx="360040" cy="369332"/>
          </a:xfrm>
          <a:prstGeom prst="rect">
            <a:avLst/>
          </a:prstGeom>
          <a:noFill/>
        </p:spPr>
        <p:txBody>
          <a:bodyPr wrap="square" rtlCol="0">
            <a:spAutoFit/>
          </a:bodyPr>
          <a:lstStyle/>
          <a:p>
            <a:r>
              <a:rPr lang="ca-ES" dirty="0"/>
              <a:t>+</a:t>
            </a:r>
          </a:p>
        </p:txBody>
      </p:sp>
      <p:cxnSp>
        <p:nvCxnSpPr>
          <p:cNvPr id="47" name="46 Conector recto de flecha"/>
          <p:cNvCxnSpPr>
            <a:stCxn id="38" idx="2"/>
            <a:endCxn id="25" idx="0"/>
          </p:cNvCxnSpPr>
          <p:nvPr/>
        </p:nvCxnSpPr>
        <p:spPr>
          <a:xfrm flipH="1">
            <a:off x="3163785" y="3437711"/>
            <a:ext cx="0" cy="969784"/>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48" name="47 Rectángulo"/>
          <p:cNvSpPr/>
          <p:nvPr/>
        </p:nvSpPr>
        <p:spPr>
          <a:xfrm>
            <a:off x="3528136" y="5805264"/>
            <a:ext cx="2268000" cy="540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ca-ES" sz="1400" dirty="0"/>
              <a:t>Càlcul d’indicadors globals i per centre</a:t>
            </a:r>
          </a:p>
        </p:txBody>
      </p:sp>
      <p:cxnSp>
        <p:nvCxnSpPr>
          <p:cNvPr id="50" name="49 Conector recto de flecha"/>
          <p:cNvCxnSpPr>
            <a:stCxn id="53" idx="2"/>
            <a:endCxn id="48" idx="0"/>
          </p:cNvCxnSpPr>
          <p:nvPr/>
        </p:nvCxnSpPr>
        <p:spPr>
          <a:xfrm flipH="1">
            <a:off x="4662136" y="4992270"/>
            <a:ext cx="0" cy="812994"/>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53" name="52 CuadroTexto"/>
          <p:cNvSpPr txBox="1"/>
          <p:nvPr/>
        </p:nvSpPr>
        <p:spPr>
          <a:xfrm>
            <a:off x="4494488" y="4407495"/>
            <a:ext cx="360040" cy="584775"/>
          </a:xfrm>
          <a:prstGeom prst="rect">
            <a:avLst/>
          </a:prstGeom>
          <a:noFill/>
        </p:spPr>
        <p:txBody>
          <a:bodyPr wrap="square" rtlCol="0">
            <a:spAutoFit/>
          </a:bodyPr>
          <a:lstStyle/>
          <a:p>
            <a:r>
              <a:rPr lang="ca-ES" sz="3200" dirty="0"/>
              <a:t>+</a:t>
            </a:r>
          </a:p>
        </p:txBody>
      </p:sp>
      <p:sp>
        <p:nvSpPr>
          <p:cNvPr id="55" name="54 Rectángulo"/>
          <p:cNvSpPr/>
          <p:nvPr/>
        </p:nvSpPr>
        <p:spPr>
          <a:xfrm>
            <a:off x="5037300"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6" name="55 Rectángulo"/>
          <p:cNvSpPr/>
          <p:nvPr/>
        </p:nvSpPr>
        <p:spPr>
          <a:xfrm>
            <a:off x="5613364"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7" name="56 Rectángulo"/>
          <p:cNvSpPr/>
          <p:nvPr/>
        </p:nvSpPr>
        <p:spPr>
          <a:xfrm>
            <a:off x="6189428"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8" name="57 Rectángulo"/>
          <p:cNvSpPr/>
          <p:nvPr/>
        </p:nvSpPr>
        <p:spPr>
          <a:xfrm>
            <a:off x="6765492"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59" name="58 Rectángulo"/>
          <p:cNvSpPr/>
          <p:nvPr/>
        </p:nvSpPr>
        <p:spPr>
          <a:xfrm>
            <a:off x="7341556"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60" name="59 Rectángulo"/>
          <p:cNvSpPr/>
          <p:nvPr/>
        </p:nvSpPr>
        <p:spPr>
          <a:xfrm>
            <a:off x="7917620" y="4407495"/>
            <a:ext cx="360000" cy="540000"/>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ca-ES" dirty="0"/>
          </a:p>
        </p:txBody>
      </p:sp>
      <p:sp>
        <p:nvSpPr>
          <p:cNvPr id="62" name="61 CuadroTexto"/>
          <p:cNvSpPr txBox="1"/>
          <p:nvPr/>
        </p:nvSpPr>
        <p:spPr>
          <a:xfrm>
            <a:off x="4860032" y="5085184"/>
            <a:ext cx="3672408" cy="461665"/>
          </a:xfrm>
          <a:prstGeom prst="rect">
            <a:avLst/>
          </a:prstGeom>
          <a:noFill/>
        </p:spPr>
        <p:txBody>
          <a:bodyPr wrap="square" rtlCol="0">
            <a:spAutoFit/>
          </a:bodyPr>
          <a:lstStyle/>
          <a:p>
            <a:pPr algn="ctr"/>
            <a:r>
              <a:rPr lang="ca-ES" sz="1200" dirty="0"/>
              <a:t>Dades agregades (indicadors calculats) (1 arxiu per centre)</a:t>
            </a:r>
          </a:p>
        </p:txBody>
      </p:sp>
      <p:sp>
        <p:nvSpPr>
          <p:cNvPr id="63" name="62 CuadroTexto"/>
          <p:cNvSpPr txBox="1"/>
          <p:nvPr/>
        </p:nvSpPr>
        <p:spPr>
          <a:xfrm>
            <a:off x="5355775" y="4518259"/>
            <a:ext cx="360040" cy="369332"/>
          </a:xfrm>
          <a:prstGeom prst="rect">
            <a:avLst/>
          </a:prstGeom>
          <a:noFill/>
        </p:spPr>
        <p:txBody>
          <a:bodyPr wrap="square" rtlCol="0">
            <a:spAutoFit/>
          </a:bodyPr>
          <a:lstStyle/>
          <a:p>
            <a:r>
              <a:rPr lang="ca-ES" dirty="0"/>
              <a:t>+</a:t>
            </a:r>
          </a:p>
        </p:txBody>
      </p:sp>
      <p:sp>
        <p:nvSpPr>
          <p:cNvPr id="64" name="63 CuadroTexto"/>
          <p:cNvSpPr txBox="1"/>
          <p:nvPr/>
        </p:nvSpPr>
        <p:spPr>
          <a:xfrm>
            <a:off x="5931839" y="4518259"/>
            <a:ext cx="360040" cy="369332"/>
          </a:xfrm>
          <a:prstGeom prst="rect">
            <a:avLst/>
          </a:prstGeom>
          <a:noFill/>
        </p:spPr>
        <p:txBody>
          <a:bodyPr wrap="square" rtlCol="0">
            <a:spAutoFit/>
          </a:bodyPr>
          <a:lstStyle/>
          <a:p>
            <a:r>
              <a:rPr lang="ca-ES" dirty="0"/>
              <a:t>+</a:t>
            </a:r>
          </a:p>
        </p:txBody>
      </p:sp>
      <p:sp>
        <p:nvSpPr>
          <p:cNvPr id="65" name="64 CuadroTexto"/>
          <p:cNvSpPr txBox="1"/>
          <p:nvPr/>
        </p:nvSpPr>
        <p:spPr>
          <a:xfrm>
            <a:off x="6507903" y="4518259"/>
            <a:ext cx="360040" cy="369332"/>
          </a:xfrm>
          <a:prstGeom prst="rect">
            <a:avLst/>
          </a:prstGeom>
          <a:noFill/>
        </p:spPr>
        <p:txBody>
          <a:bodyPr wrap="square" rtlCol="0">
            <a:spAutoFit/>
          </a:bodyPr>
          <a:lstStyle/>
          <a:p>
            <a:r>
              <a:rPr lang="ca-ES" dirty="0"/>
              <a:t>+</a:t>
            </a:r>
          </a:p>
        </p:txBody>
      </p:sp>
      <p:sp>
        <p:nvSpPr>
          <p:cNvPr id="66" name="65 CuadroTexto"/>
          <p:cNvSpPr txBox="1"/>
          <p:nvPr/>
        </p:nvSpPr>
        <p:spPr>
          <a:xfrm>
            <a:off x="7083967" y="4518259"/>
            <a:ext cx="360040" cy="369332"/>
          </a:xfrm>
          <a:prstGeom prst="rect">
            <a:avLst/>
          </a:prstGeom>
          <a:noFill/>
        </p:spPr>
        <p:txBody>
          <a:bodyPr wrap="square" rtlCol="0">
            <a:spAutoFit/>
          </a:bodyPr>
          <a:lstStyle/>
          <a:p>
            <a:r>
              <a:rPr lang="ca-ES" dirty="0"/>
              <a:t>+</a:t>
            </a:r>
          </a:p>
        </p:txBody>
      </p:sp>
      <p:sp>
        <p:nvSpPr>
          <p:cNvPr id="67" name="66 CuadroTexto"/>
          <p:cNvSpPr txBox="1"/>
          <p:nvPr/>
        </p:nvSpPr>
        <p:spPr>
          <a:xfrm>
            <a:off x="7668344" y="4518259"/>
            <a:ext cx="360040" cy="369332"/>
          </a:xfrm>
          <a:prstGeom prst="rect">
            <a:avLst/>
          </a:prstGeom>
          <a:noFill/>
        </p:spPr>
        <p:txBody>
          <a:bodyPr wrap="square" rtlCol="0">
            <a:spAutoFit/>
          </a:bodyPr>
          <a:lstStyle/>
          <a:p>
            <a:r>
              <a:rPr lang="ca-ES" dirty="0"/>
              <a:t>+</a:t>
            </a:r>
          </a:p>
        </p:txBody>
      </p:sp>
      <p:cxnSp>
        <p:nvCxnSpPr>
          <p:cNvPr id="70" name="69 Conector recto de flecha"/>
          <p:cNvCxnSpPr/>
          <p:nvPr/>
        </p:nvCxnSpPr>
        <p:spPr>
          <a:xfrm>
            <a:off x="5469348" y="1772816"/>
            <a:ext cx="0" cy="95273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72" name="71 Elipse"/>
          <p:cNvSpPr/>
          <p:nvPr/>
        </p:nvSpPr>
        <p:spPr>
          <a:xfrm>
            <a:off x="5552364" y="1988840"/>
            <a:ext cx="1357144" cy="5040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ca-ES" sz="1200" dirty="0"/>
              <a:t>Depuració de les dades</a:t>
            </a:r>
          </a:p>
        </p:txBody>
      </p:sp>
      <p:sp>
        <p:nvSpPr>
          <p:cNvPr id="75" name="74 Cerrar corchete"/>
          <p:cNvSpPr/>
          <p:nvPr/>
        </p:nvSpPr>
        <p:spPr>
          <a:xfrm rot="5400000">
            <a:off x="5351618" y="1655086"/>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77" name="76 Cerrar corchete"/>
          <p:cNvSpPr/>
          <p:nvPr/>
        </p:nvSpPr>
        <p:spPr>
          <a:xfrm rot="5400000">
            <a:off x="6575755" y="3311270"/>
            <a:ext cx="130199" cy="34176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49" name="CuadroTexto 48">
            <a:extLst>
              <a:ext uri="{FF2B5EF4-FFF2-40B4-BE49-F238E27FC236}">
                <a16:creationId xmlns:a16="http://schemas.microsoft.com/office/drawing/2014/main" id="{010BA2BC-355B-4402-AB9E-7FF111E70B5A}"/>
              </a:ext>
            </a:extLst>
          </p:cNvPr>
          <p:cNvSpPr txBox="1"/>
          <p:nvPr/>
        </p:nvSpPr>
        <p:spPr>
          <a:xfrm>
            <a:off x="274980" y="132251"/>
            <a:ext cx="5368827" cy="276999"/>
          </a:xfrm>
          <a:prstGeom prst="rect">
            <a:avLst/>
          </a:prstGeom>
          <a:solidFill>
            <a:srgbClr val="FFFF00"/>
          </a:solidFill>
          <a:ln>
            <a:solidFill>
              <a:schemeClr val="accent6">
                <a:lumMod val="75000"/>
              </a:schemeClr>
            </a:solidFill>
          </a:ln>
        </p:spPr>
        <p:txBody>
          <a:bodyPr wrap="square">
            <a:spAutoFit/>
          </a:bodyPr>
          <a:lstStyle/>
          <a:p>
            <a:r>
              <a:rPr lang="es-ES" sz="1200">
                <a:solidFill>
                  <a:srgbClr val="000000"/>
                </a:solidFill>
                <a:effectLst/>
                <a:latin typeface="Calibri" panose="020F0502020204030204" pitchFamily="34" charset="0"/>
                <a:ea typeface="Times New Roman" panose="02020603050405020304" pitchFamily="18" charset="0"/>
              </a:rPr>
              <a:t>COBATEST Data base extraction 2019/Extracted file/</a:t>
            </a:r>
            <a:r>
              <a:rPr lang="es-ES" sz="1200" b="1">
                <a:solidFill>
                  <a:srgbClr val="000000"/>
                </a:solidFill>
                <a:effectLst/>
                <a:latin typeface="Calibri" panose="020F0502020204030204" pitchFamily="34" charset="0"/>
                <a:ea typeface="Times New Roman" panose="02020603050405020304" pitchFamily="18" charset="0"/>
              </a:rPr>
              <a:t>hivtest-2020-05-29-135503.xls</a:t>
            </a:r>
            <a:endParaRPr lang="es-ES" sz="1200"/>
          </a:p>
        </p:txBody>
      </p:sp>
      <p:cxnSp>
        <p:nvCxnSpPr>
          <p:cNvPr id="5" name="Conector recto de flecha 4">
            <a:extLst>
              <a:ext uri="{FF2B5EF4-FFF2-40B4-BE49-F238E27FC236}">
                <a16:creationId xmlns:a16="http://schemas.microsoft.com/office/drawing/2014/main" id="{215E44ED-1407-44D8-8851-7BE1304A4D16}"/>
              </a:ext>
            </a:extLst>
          </p:cNvPr>
          <p:cNvCxnSpPr>
            <a:cxnSpLocks/>
          </p:cNvCxnSpPr>
          <p:nvPr/>
        </p:nvCxnSpPr>
        <p:spPr>
          <a:xfrm flipH="1">
            <a:off x="1547664" y="453996"/>
            <a:ext cx="288032" cy="32611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A929E08A-5624-46FE-910E-9D169A9D38D1}"/>
              </a:ext>
            </a:extLst>
          </p:cNvPr>
          <p:cNvSpPr txBox="1"/>
          <p:nvPr/>
        </p:nvSpPr>
        <p:spPr>
          <a:xfrm>
            <a:off x="4035590" y="501583"/>
            <a:ext cx="4984638" cy="276999"/>
          </a:xfrm>
          <a:prstGeom prst="rect">
            <a:avLst/>
          </a:prstGeom>
          <a:solidFill>
            <a:srgbClr val="FFFF00"/>
          </a:solidFill>
          <a:ln>
            <a:solidFill>
              <a:schemeClr val="accent6">
                <a:lumMod val="75000"/>
              </a:schemeClr>
            </a:solidFill>
          </a:ln>
        </p:spPr>
        <p:txBody>
          <a:bodyPr wrap="square">
            <a:spAutoFit/>
          </a:bodyPr>
          <a:lstStyle/>
          <a:p>
            <a:r>
              <a:rPr lang="en-US" sz="1200"/>
              <a:t>Received Disaggregated data 2019/Disaggregated data received files 2019/*</a:t>
            </a:r>
            <a:endParaRPr lang="es-ES" sz="1200"/>
          </a:p>
        </p:txBody>
      </p:sp>
      <p:sp>
        <p:nvSpPr>
          <p:cNvPr id="2" name="CuadroTexto 1">
            <a:extLst>
              <a:ext uri="{FF2B5EF4-FFF2-40B4-BE49-F238E27FC236}">
                <a16:creationId xmlns:a16="http://schemas.microsoft.com/office/drawing/2014/main" id="{491C94D5-8B1B-4E26-979B-6D1FFE2CBE01}"/>
              </a:ext>
            </a:extLst>
          </p:cNvPr>
          <p:cNvSpPr txBox="1"/>
          <p:nvPr/>
        </p:nvSpPr>
        <p:spPr>
          <a:xfrm>
            <a:off x="4035590" y="849486"/>
            <a:ext cx="4984638" cy="276999"/>
          </a:xfrm>
          <a:prstGeom prst="rect">
            <a:avLst/>
          </a:prstGeom>
          <a:solidFill>
            <a:srgbClr val="FFFF00"/>
          </a:solidFill>
          <a:ln>
            <a:solidFill>
              <a:schemeClr val="accent6">
                <a:lumMod val="75000"/>
              </a:schemeClr>
            </a:solidFill>
          </a:ln>
        </p:spPr>
        <p:txBody>
          <a:bodyPr wrap="square">
            <a:spAutoFit/>
          </a:bodyPr>
          <a:lstStyle/>
          <a:p>
            <a:r>
              <a:rPr lang="en-US" sz="1200"/>
              <a:t>New Data 09 2019/Disaggregated data received files 2019/*</a:t>
            </a:r>
            <a:endParaRPr lang="es-ES" sz="1200"/>
          </a:p>
        </p:txBody>
      </p:sp>
      <p:sp>
        <p:nvSpPr>
          <p:cNvPr id="3" name="CuadroTexto 2">
            <a:extLst>
              <a:ext uri="{FF2B5EF4-FFF2-40B4-BE49-F238E27FC236}">
                <a16:creationId xmlns:a16="http://schemas.microsoft.com/office/drawing/2014/main" id="{1C5281A4-927A-49DD-AB62-E1F5E5B8D2D7}"/>
              </a:ext>
            </a:extLst>
          </p:cNvPr>
          <p:cNvSpPr txBox="1"/>
          <p:nvPr/>
        </p:nvSpPr>
        <p:spPr>
          <a:xfrm>
            <a:off x="4522122" y="4249100"/>
            <a:ext cx="2744615" cy="276999"/>
          </a:xfrm>
          <a:prstGeom prst="rect">
            <a:avLst/>
          </a:prstGeom>
          <a:solidFill>
            <a:srgbClr val="FFFF00"/>
          </a:solidFill>
          <a:ln>
            <a:solidFill>
              <a:schemeClr val="accent6">
                <a:lumMod val="75000"/>
              </a:schemeClr>
            </a:solidFill>
          </a:ln>
        </p:spPr>
        <p:txBody>
          <a:bodyPr wrap="square">
            <a:spAutoFit/>
          </a:bodyPr>
          <a:lstStyle/>
          <a:p>
            <a:r>
              <a:rPr lang="en-US" sz="1200"/>
              <a:t>New Data 09 2019/Aggregated data/*</a:t>
            </a:r>
            <a:endParaRPr lang="es-ES" sz="1200"/>
          </a:p>
        </p:txBody>
      </p:sp>
      <p:sp>
        <p:nvSpPr>
          <p:cNvPr id="6" name="CuadroTexto 5">
            <a:extLst>
              <a:ext uri="{FF2B5EF4-FFF2-40B4-BE49-F238E27FC236}">
                <a16:creationId xmlns:a16="http://schemas.microsoft.com/office/drawing/2014/main" id="{4B3441D7-82BD-48B7-A73F-CBB93FB6986E}"/>
              </a:ext>
            </a:extLst>
          </p:cNvPr>
          <p:cNvSpPr txBox="1"/>
          <p:nvPr/>
        </p:nvSpPr>
        <p:spPr>
          <a:xfrm>
            <a:off x="4524661" y="3911707"/>
            <a:ext cx="4619339" cy="276999"/>
          </a:xfrm>
          <a:prstGeom prst="rect">
            <a:avLst/>
          </a:prstGeom>
          <a:solidFill>
            <a:srgbClr val="FFFF00"/>
          </a:solidFill>
          <a:ln>
            <a:solidFill>
              <a:schemeClr val="accent6">
                <a:lumMod val="75000"/>
              </a:schemeClr>
            </a:solidFill>
          </a:ln>
        </p:spPr>
        <p:txBody>
          <a:bodyPr wrap="square">
            <a:spAutoFit/>
          </a:bodyPr>
          <a:lstStyle/>
          <a:p>
            <a:r>
              <a:rPr lang="en-US" sz="1200"/>
              <a:t>Received Aggregated data 2019/Aggregated data Received files 2019/*</a:t>
            </a:r>
            <a:endParaRPr lang="es-ES" sz="1200"/>
          </a:p>
        </p:txBody>
      </p:sp>
      <p:sp>
        <p:nvSpPr>
          <p:cNvPr id="7" name="3 Rectángulo">
            <a:extLst>
              <a:ext uri="{FF2B5EF4-FFF2-40B4-BE49-F238E27FC236}">
                <a16:creationId xmlns:a16="http://schemas.microsoft.com/office/drawing/2014/main" id="{583C032F-A6ED-40C9-9E6F-C83251D464EA}"/>
              </a:ext>
            </a:extLst>
          </p:cNvPr>
          <p:cNvSpPr/>
          <p:nvPr/>
        </p:nvSpPr>
        <p:spPr>
          <a:xfrm>
            <a:off x="105160" y="3376584"/>
            <a:ext cx="2914609" cy="762623"/>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sz="1400" b="1"/>
              <a:t>COBATEST Dictionary</a:t>
            </a:r>
          </a:p>
          <a:p>
            <a:pPr algn="ctr"/>
            <a:r>
              <a:rPr lang="ca-ES" sz="1400"/>
              <a:t>Disaggregated data requirements.xlsx</a:t>
            </a:r>
            <a:endParaRPr lang="ca-ES" sz="1400" dirty="0"/>
          </a:p>
        </p:txBody>
      </p:sp>
      <p:pic>
        <p:nvPicPr>
          <p:cNvPr id="8" name="Imagen 7">
            <a:extLst>
              <a:ext uri="{FF2B5EF4-FFF2-40B4-BE49-F238E27FC236}">
                <a16:creationId xmlns:a16="http://schemas.microsoft.com/office/drawing/2014/main" id="{AEAFDAEF-EE6E-4A72-9689-2DFDB3173F94}"/>
              </a:ext>
            </a:extLst>
          </p:cNvPr>
          <p:cNvPicPr>
            <a:picLocks noChangeAspect="1"/>
          </p:cNvPicPr>
          <p:nvPr/>
        </p:nvPicPr>
        <p:blipFill>
          <a:blip r:embed="rId3" cstate="print"/>
          <a:stretch>
            <a:fillRect/>
          </a:stretch>
        </p:blipFill>
        <p:spPr>
          <a:xfrm>
            <a:off x="4385145" y="1243647"/>
            <a:ext cx="4095048" cy="2219746"/>
          </a:xfrm>
          <a:prstGeom prst="rect">
            <a:avLst/>
          </a:prstGeom>
          <a:ln w="28575">
            <a:solidFill>
              <a:srgbClr val="C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B52F1D47-E756-49B3-8823-AE931B2846A6}"/>
              </a:ext>
            </a:extLst>
          </p:cNvPr>
          <p:cNvPicPr>
            <a:picLocks noChangeAspect="1"/>
          </p:cNvPicPr>
          <p:nvPr/>
        </p:nvPicPr>
        <p:blipFill>
          <a:blip r:embed="rId3"/>
          <a:stretch>
            <a:fillRect/>
          </a:stretch>
        </p:blipFill>
        <p:spPr>
          <a:xfrm>
            <a:off x="2051720" y="647253"/>
            <a:ext cx="5249847" cy="6086476"/>
          </a:xfrm>
          <a:prstGeom prst="rect">
            <a:avLst/>
          </a:prstGeom>
        </p:spPr>
      </p:pic>
      <p:cxnSp>
        <p:nvCxnSpPr>
          <p:cNvPr id="8" name="Conector recto de flecha 7">
            <a:extLst>
              <a:ext uri="{FF2B5EF4-FFF2-40B4-BE49-F238E27FC236}">
                <a16:creationId xmlns:a16="http://schemas.microsoft.com/office/drawing/2014/main" id="{4EEA08B5-8563-4226-B054-5158767EC4CC}"/>
              </a:ext>
            </a:extLst>
          </p:cNvPr>
          <p:cNvCxnSpPr>
            <a:cxnSpLocks/>
            <a:stCxn id="19" idx="0"/>
          </p:cNvCxnSpPr>
          <p:nvPr/>
        </p:nvCxnSpPr>
        <p:spPr>
          <a:xfrm flipV="1">
            <a:off x="2728546" y="2348881"/>
            <a:ext cx="1267390" cy="3674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Conector recto de flecha 11">
            <a:extLst>
              <a:ext uri="{FF2B5EF4-FFF2-40B4-BE49-F238E27FC236}">
                <a16:creationId xmlns:a16="http://schemas.microsoft.com/office/drawing/2014/main" id="{6864F9DE-EEA7-4488-BF37-757DEF960701}"/>
              </a:ext>
            </a:extLst>
          </p:cNvPr>
          <p:cNvCxnSpPr>
            <a:cxnSpLocks/>
            <a:stCxn id="22" idx="0"/>
          </p:cNvCxnSpPr>
          <p:nvPr/>
        </p:nvCxnSpPr>
        <p:spPr>
          <a:xfrm flipH="1" flipV="1">
            <a:off x="6804249" y="3789040"/>
            <a:ext cx="1259146" cy="4377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CuadroTexto 18">
            <a:extLst>
              <a:ext uri="{FF2B5EF4-FFF2-40B4-BE49-F238E27FC236}">
                <a16:creationId xmlns:a16="http://schemas.microsoft.com/office/drawing/2014/main" id="{6F288AF1-BCB0-4AF9-8326-B8E2C05A6BA9}"/>
              </a:ext>
            </a:extLst>
          </p:cNvPr>
          <p:cNvSpPr txBox="1"/>
          <p:nvPr/>
        </p:nvSpPr>
        <p:spPr>
          <a:xfrm>
            <a:off x="1900454" y="2716319"/>
            <a:ext cx="1656184" cy="307777"/>
          </a:xfrm>
          <a:prstGeom prst="rect">
            <a:avLst/>
          </a:prstGeom>
          <a:noFill/>
          <a:ln>
            <a:solidFill>
              <a:srgbClr val="C00000"/>
            </a:solidFill>
          </a:ln>
        </p:spPr>
        <p:txBody>
          <a:bodyPr wrap="square" rtlCol="0">
            <a:spAutoFit/>
          </a:bodyPr>
          <a:lstStyle/>
          <a:p>
            <a:pPr algn="ctr"/>
            <a:r>
              <a:rPr lang="es-ES" sz="1400">
                <a:solidFill>
                  <a:srgbClr val="C00000"/>
                </a:solidFill>
              </a:rPr>
              <a:t>HIV tests performed</a:t>
            </a:r>
          </a:p>
        </p:txBody>
      </p:sp>
      <p:sp>
        <p:nvSpPr>
          <p:cNvPr id="22" name="CuadroTexto 21">
            <a:extLst>
              <a:ext uri="{FF2B5EF4-FFF2-40B4-BE49-F238E27FC236}">
                <a16:creationId xmlns:a16="http://schemas.microsoft.com/office/drawing/2014/main" id="{69F8543C-723C-417A-936A-341F97BCF57C}"/>
              </a:ext>
            </a:extLst>
          </p:cNvPr>
          <p:cNvSpPr txBox="1"/>
          <p:nvPr/>
        </p:nvSpPr>
        <p:spPr>
          <a:xfrm>
            <a:off x="7235303" y="4226770"/>
            <a:ext cx="1656184" cy="523220"/>
          </a:xfrm>
          <a:prstGeom prst="rect">
            <a:avLst/>
          </a:prstGeom>
          <a:noFill/>
          <a:ln>
            <a:solidFill>
              <a:srgbClr val="C00000"/>
            </a:solidFill>
          </a:ln>
        </p:spPr>
        <p:txBody>
          <a:bodyPr wrap="square" rtlCol="0">
            <a:spAutoFit/>
          </a:bodyPr>
          <a:lstStyle/>
          <a:p>
            <a:pPr algn="ctr"/>
            <a:r>
              <a:rPr lang="es-ES" sz="1400">
                <a:solidFill>
                  <a:srgbClr val="C00000"/>
                </a:solidFill>
              </a:rPr>
              <a:t>HIV tests de la mateixa persona</a:t>
            </a:r>
          </a:p>
        </p:txBody>
      </p:sp>
      <p:cxnSp>
        <p:nvCxnSpPr>
          <p:cNvPr id="24" name="Conector recto de flecha 23">
            <a:extLst>
              <a:ext uri="{FF2B5EF4-FFF2-40B4-BE49-F238E27FC236}">
                <a16:creationId xmlns:a16="http://schemas.microsoft.com/office/drawing/2014/main" id="{BE5E4070-514F-4EC7-9C0B-5E6868D006BF}"/>
              </a:ext>
            </a:extLst>
          </p:cNvPr>
          <p:cNvCxnSpPr>
            <a:cxnSpLocks/>
            <a:stCxn id="25" idx="0"/>
          </p:cNvCxnSpPr>
          <p:nvPr/>
        </p:nvCxnSpPr>
        <p:spPr>
          <a:xfrm flipH="1" flipV="1">
            <a:off x="6804249" y="4749990"/>
            <a:ext cx="1259146" cy="4377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CuadroTexto 24">
            <a:extLst>
              <a:ext uri="{FF2B5EF4-FFF2-40B4-BE49-F238E27FC236}">
                <a16:creationId xmlns:a16="http://schemas.microsoft.com/office/drawing/2014/main" id="{01AD4158-8951-42A0-B9BF-035A42AD895F}"/>
              </a:ext>
            </a:extLst>
          </p:cNvPr>
          <p:cNvSpPr txBox="1"/>
          <p:nvPr/>
        </p:nvSpPr>
        <p:spPr>
          <a:xfrm>
            <a:off x="7235303" y="5187720"/>
            <a:ext cx="1656184" cy="523220"/>
          </a:xfrm>
          <a:prstGeom prst="rect">
            <a:avLst/>
          </a:prstGeom>
          <a:noFill/>
          <a:ln>
            <a:solidFill>
              <a:srgbClr val="C00000"/>
            </a:solidFill>
          </a:ln>
        </p:spPr>
        <p:txBody>
          <a:bodyPr wrap="square" rtlCol="0">
            <a:spAutoFit/>
          </a:bodyPr>
          <a:lstStyle/>
          <a:p>
            <a:pPr algn="ctr"/>
            <a:r>
              <a:rPr lang="en-US" sz="1400">
                <a:solidFill>
                  <a:srgbClr val="C00000"/>
                </a:solidFill>
              </a:rPr>
              <a:t>People with No HIV test result available</a:t>
            </a:r>
          </a:p>
        </p:txBody>
      </p:sp>
      <p:sp>
        <p:nvSpPr>
          <p:cNvPr id="3" name="CuadroTexto 2">
            <a:extLst>
              <a:ext uri="{FF2B5EF4-FFF2-40B4-BE49-F238E27FC236}">
                <a16:creationId xmlns:a16="http://schemas.microsoft.com/office/drawing/2014/main" id="{7A21783D-8E1C-4541-8ED0-AE8AABD849C0}"/>
              </a:ext>
            </a:extLst>
          </p:cNvPr>
          <p:cNvSpPr txBox="1"/>
          <p:nvPr/>
        </p:nvSpPr>
        <p:spPr>
          <a:xfrm>
            <a:off x="5416547" y="4026431"/>
            <a:ext cx="1885020" cy="276999"/>
          </a:xfrm>
          <a:prstGeom prst="rect">
            <a:avLst/>
          </a:prstGeom>
          <a:noFill/>
        </p:spPr>
        <p:txBody>
          <a:bodyPr wrap="square" rtlCol="0">
            <a:spAutoFit/>
          </a:bodyPr>
          <a:lstStyle/>
          <a:p>
            <a:pPr algn="ctr"/>
            <a:r>
              <a:rPr lang="es-ES" sz="1200">
                <a:solidFill>
                  <a:srgbClr val="FF0000"/>
                </a:solidFill>
              </a:rPr>
              <a:t>ScreeningTestResult != NA</a:t>
            </a:r>
          </a:p>
        </p:txBody>
      </p:sp>
      <p:sp>
        <p:nvSpPr>
          <p:cNvPr id="7" name="CuadroTexto 6">
            <a:extLst>
              <a:ext uri="{FF2B5EF4-FFF2-40B4-BE49-F238E27FC236}">
                <a16:creationId xmlns:a16="http://schemas.microsoft.com/office/drawing/2014/main" id="{C065DF8F-361D-4522-8630-F092E806957A}"/>
              </a:ext>
            </a:extLst>
          </p:cNvPr>
          <p:cNvSpPr txBox="1"/>
          <p:nvPr/>
        </p:nvSpPr>
        <p:spPr>
          <a:xfrm>
            <a:off x="6511100" y="5848816"/>
            <a:ext cx="1448405" cy="523220"/>
          </a:xfrm>
          <a:prstGeom prst="rect">
            <a:avLst/>
          </a:prstGeom>
          <a:solidFill>
            <a:srgbClr val="FFFF00"/>
          </a:solidFill>
        </p:spPr>
        <p:txBody>
          <a:bodyPr wrap="square" rtlCol="0">
            <a:spAutoFit/>
          </a:bodyPr>
          <a:lstStyle/>
          <a:p>
            <a:pPr algn="ctr"/>
            <a:r>
              <a:rPr lang="es-ES" sz="1400">
                <a:solidFill>
                  <a:srgbClr val="FF0000"/>
                </a:solidFill>
              </a:rPr>
              <a:t>Falta la variable per discriminar</a:t>
            </a:r>
          </a:p>
        </p:txBody>
      </p:sp>
    </p:spTree>
    <p:extLst>
      <p:ext uri="{BB962C8B-B14F-4D97-AF65-F5344CB8AC3E}">
        <p14:creationId xmlns:p14="http://schemas.microsoft.com/office/powerpoint/2010/main" val="17280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COBATEST 2019 Flowchart</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8AE14096-44BE-4476-9D0E-C7BF99A0BC1B}"/>
              </a:ext>
            </a:extLst>
          </p:cNvPr>
          <p:cNvSpPr txBox="1"/>
          <p:nvPr/>
        </p:nvSpPr>
        <p:spPr>
          <a:xfrm>
            <a:off x="1619672" y="692696"/>
            <a:ext cx="1296144" cy="738664"/>
          </a:xfrm>
          <a:prstGeom prst="rect">
            <a:avLst/>
          </a:prstGeom>
          <a:noFill/>
          <a:ln>
            <a:solidFill>
              <a:schemeClr val="tx1"/>
            </a:solidFill>
          </a:ln>
        </p:spPr>
        <p:txBody>
          <a:bodyPr wrap="square" rtlCol="0">
            <a:spAutoFit/>
          </a:bodyPr>
          <a:lstStyle/>
          <a:p>
            <a:pPr algn="ctr"/>
            <a:r>
              <a:rPr lang="es-ES" sz="1050"/>
              <a:t>Disaggregated data (tool)</a:t>
            </a:r>
          </a:p>
          <a:p>
            <a:pPr algn="ctr"/>
            <a:endParaRPr lang="es-ES" sz="1050"/>
          </a:p>
          <a:p>
            <a:pPr algn="ctr"/>
            <a:r>
              <a:rPr lang="es-ES" sz="1050"/>
              <a:t>N = 12580</a:t>
            </a:r>
          </a:p>
        </p:txBody>
      </p:sp>
      <p:sp>
        <p:nvSpPr>
          <p:cNvPr id="5" name="CuadroTexto 4">
            <a:extLst>
              <a:ext uri="{FF2B5EF4-FFF2-40B4-BE49-F238E27FC236}">
                <a16:creationId xmlns:a16="http://schemas.microsoft.com/office/drawing/2014/main" id="{87E0BC4B-779C-449F-9640-A5B47630A32B}"/>
              </a:ext>
            </a:extLst>
          </p:cNvPr>
          <p:cNvSpPr txBox="1"/>
          <p:nvPr/>
        </p:nvSpPr>
        <p:spPr>
          <a:xfrm>
            <a:off x="3617154" y="692696"/>
            <a:ext cx="1296144" cy="738664"/>
          </a:xfrm>
          <a:prstGeom prst="rect">
            <a:avLst/>
          </a:prstGeom>
          <a:noFill/>
          <a:ln>
            <a:solidFill>
              <a:schemeClr val="tx1"/>
            </a:solidFill>
          </a:ln>
        </p:spPr>
        <p:txBody>
          <a:bodyPr wrap="square" rtlCol="0">
            <a:spAutoFit/>
          </a:bodyPr>
          <a:lstStyle/>
          <a:p>
            <a:pPr algn="ctr"/>
            <a:r>
              <a:rPr lang="es-ES" sz="1050"/>
              <a:t>Disaggregated data (non-tool)</a:t>
            </a:r>
          </a:p>
          <a:p>
            <a:pPr algn="ctr"/>
            <a:endParaRPr lang="es-ES" sz="1050"/>
          </a:p>
          <a:p>
            <a:pPr algn="ctr"/>
            <a:r>
              <a:rPr lang="es-ES" sz="1050"/>
              <a:t>N = 20657</a:t>
            </a:r>
          </a:p>
        </p:txBody>
      </p:sp>
      <p:sp>
        <p:nvSpPr>
          <p:cNvPr id="7" name="CuadroTexto 6">
            <a:extLst>
              <a:ext uri="{FF2B5EF4-FFF2-40B4-BE49-F238E27FC236}">
                <a16:creationId xmlns:a16="http://schemas.microsoft.com/office/drawing/2014/main" id="{A4A6383F-9392-4042-9FD4-5D55F942A1E1}"/>
              </a:ext>
            </a:extLst>
          </p:cNvPr>
          <p:cNvSpPr txBox="1"/>
          <p:nvPr/>
        </p:nvSpPr>
        <p:spPr>
          <a:xfrm>
            <a:off x="5580112" y="692696"/>
            <a:ext cx="1231336" cy="738664"/>
          </a:xfrm>
          <a:prstGeom prst="rect">
            <a:avLst/>
          </a:prstGeom>
          <a:noFill/>
          <a:ln>
            <a:solidFill>
              <a:schemeClr val="tx1"/>
            </a:solidFill>
          </a:ln>
        </p:spPr>
        <p:txBody>
          <a:bodyPr wrap="square" rtlCol="0">
            <a:spAutoFit/>
          </a:bodyPr>
          <a:lstStyle/>
          <a:p>
            <a:pPr algn="ctr"/>
            <a:r>
              <a:rPr lang="es-ES" sz="1050"/>
              <a:t>Aggregated data </a:t>
            </a:r>
          </a:p>
          <a:p>
            <a:pPr algn="ctr"/>
            <a:endParaRPr lang="es-ES" sz="1050"/>
          </a:p>
          <a:p>
            <a:pPr algn="ctr"/>
            <a:endParaRPr lang="es-ES" sz="1050"/>
          </a:p>
          <a:p>
            <a:pPr algn="ctr"/>
            <a:r>
              <a:rPr lang="es-ES" sz="1050"/>
              <a:t>N = 98407</a:t>
            </a:r>
          </a:p>
        </p:txBody>
      </p:sp>
      <p:sp>
        <p:nvSpPr>
          <p:cNvPr id="9" name="CuadroTexto 8">
            <a:extLst>
              <a:ext uri="{FF2B5EF4-FFF2-40B4-BE49-F238E27FC236}">
                <a16:creationId xmlns:a16="http://schemas.microsoft.com/office/drawing/2014/main" id="{35FB5120-8E70-402F-86FE-A3A04453FFE1}"/>
              </a:ext>
            </a:extLst>
          </p:cNvPr>
          <p:cNvSpPr txBox="1"/>
          <p:nvPr/>
        </p:nvSpPr>
        <p:spPr>
          <a:xfrm>
            <a:off x="3474686" y="1832914"/>
            <a:ext cx="1586003" cy="577081"/>
          </a:xfrm>
          <a:prstGeom prst="rect">
            <a:avLst/>
          </a:prstGeom>
          <a:noFill/>
          <a:ln>
            <a:solidFill>
              <a:schemeClr val="tx1"/>
            </a:solidFill>
          </a:ln>
        </p:spPr>
        <p:txBody>
          <a:bodyPr wrap="square" rtlCol="0">
            <a:spAutoFit/>
          </a:bodyPr>
          <a:lstStyle/>
          <a:p>
            <a:pPr algn="ctr"/>
            <a:r>
              <a:rPr lang="es-ES" sz="1050"/>
              <a:t>HIV Tests performed</a:t>
            </a:r>
          </a:p>
          <a:p>
            <a:pPr algn="ctr"/>
            <a:endParaRPr lang="es-ES" sz="1050"/>
          </a:p>
          <a:p>
            <a:pPr algn="ctr"/>
            <a:r>
              <a:rPr lang="es-ES" sz="1050"/>
              <a:t>N = 131644</a:t>
            </a:r>
          </a:p>
        </p:txBody>
      </p:sp>
      <p:sp>
        <p:nvSpPr>
          <p:cNvPr id="10" name="CuadroTexto 9">
            <a:extLst>
              <a:ext uri="{FF2B5EF4-FFF2-40B4-BE49-F238E27FC236}">
                <a16:creationId xmlns:a16="http://schemas.microsoft.com/office/drawing/2014/main" id="{E09DB604-8037-4FA2-9562-066571B0AC04}"/>
              </a:ext>
            </a:extLst>
          </p:cNvPr>
          <p:cNvSpPr txBox="1"/>
          <p:nvPr/>
        </p:nvSpPr>
        <p:spPr>
          <a:xfrm>
            <a:off x="3467782" y="2780928"/>
            <a:ext cx="1586003" cy="577081"/>
          </a:xfrm>
          <a:prstGeom prst="rect">
            <a:avLst/>
          </a:prstGeom>
          <a:noFill/>
          <a:ln>
            <a:solidFill>
              <a:schemeClr val="tx1"/>
            </a:solidFill>
          </a:ln>
        </p:spPr>
        <p:txBody>
          <a:bodyPr wrap="square" rtlCol="0">
            <a:spAutoFit/>
          </a:bodyPr>
          <a:lstStyle/>
          <a:p>
            <a:pPr algn="ctr"/>
            <a:r>
              <a:rPr lang="es-ES" sz="1050"/>
              <a:t>Tests of people aged ≥ 16</a:t>
            </a:r>
          </a:p>
          <a:p>
            <a:pPr algn="ctr"/>
            <a:endParaRPr lang="es-ES" sz="1050"/>
          </a:p>
          <a:p>
            <a:pPr algn="ctr"/>
            <a:r>
              <a:rPr lang="es-ES" sz="1050"/>
              <a:t>N = 131578</a:t>
            </a:r>
          </a:p>
        </p:txBody>
      </p:sp>
      <p:sp>
        <p:nvSpPr>
          <p:cNvPr id="11" name="CuadroTexto 10">
            <a:extLst>
              <a:ext uri="{FF2B5EF4-FFF2-40B4-BE49-F238E27FC236}">
                <a16:creationId xmlns:a16="http://schemas.microsoft.com/office/drawing/2014/main" id="{416C9AB3-D173-433B-90E0-403037E142FB}"/>
              </a:ext>
            </a:extLst>
          </p:cNvPr>
          <p:cNvSpPr txBox="1"/>
          <p:nvPr/>
        </p:nvSpPr>
        <p:spPr>
          <a:xfrm>
            <a:off x="3463420" y="3662779"/>
            <a:ext cx="1586003" cy="577081"/>
          </a:xfrm>
          <a:prstGeom prst="rect">
            <a:avLst/>
          </a:prstGeom>
          <a:noFill/>
          <a:ln>
            <a:solidFill>
              <a:schemeClr val="tx1"/>
            </a:solidFill>
          </a:ln>
        </p:spPr>
        <p:txBody>
          <a:bodyPr wrap="square" rtlCol="0">
            <a:spAutoFit/>
          </a:bodyPr>
          <a:lstStyle/>
          <a:p>
            <a:pPr algn="ctr"/>
            <a:r>
              <a:rPr lang="es-ES" sz="1050"/>
              <a:t>People Tested</a:t>
            </a:r>
          </a:p>
          <a:p>
            <a:pPr algn="ctr"/>
            <a:endParaRPr lang="es-ES" sz="1050"/>
          </a:p>
          <a:p>
            <a:pPr algn="ctr"/>
            <a:r>
              <a:rPr lang="es-ES" sz="1050"/>
              <a:t>N = 125814</a:t>
            </a:r>
          </a:p>
        </p:txBody>
      </p:sp>
      <p:sp>
        <p:nvSpPr>
          <p:cNvPr id="21" name="CuadroTexto 20">
            <a:extLst>
              <a:ext uri="{FF2B5EF4-FFF2-40B4-BE49-F238E27FC236}">
                <a16:creationId xmlns:a16="http://schemas.microsoft.com/office/drawing/2014/main" id="{E0366B78-6298-401C-B5A5-F5FB240B9E63}"/>
              </a:ext>
            </a:extLst>
          </p:cNvPr>
          <p:cNvSpPr txBox="1"/>
          <p:nvPr/>
        </p:nvSpPr>
        <p:spPr>
          <a:xfrm>
            <a:off x="3465808" y="4653136"/>
            <a:ext cx="1586003" cy="900246"/>
          </a:xfrm>
          <a:prstGeom prst="rect">
            <a:avLst/>
          </a:prstGeom>
          <a:noFill/>
          <a:ln>
            <a:solidFill>
              <a:schemeClr val="tx1"/>
            </a:solidFill>
          </a:ln>
        </p:spPr>
        <p:txBody>
          <a:bodyPr wrap="square" rtlCol="0">
            <a:spAutoFit/>
          </a:bodyPr>
          <a:lstStyle/>
          <a:p>
            <a:pPr algn="ctr"/>
            <a:r>
              <a:rPr lang="en-US" sz="1050"/>
              <a:t>People tested for HIV screening test result available</a:t>
            </a:r>
          </a:p>
          <a:p>
            <a:pPr algn="ctr"/>
            <a:endParaRPr lang="es-ES" sz="1050"/>
          </a:p>
          <a:p>
            <a:pPr algn="ctr"/>
            <a:r>
              <a:rPr lang="es-ES" sz="1050"/>
              <a:t>N = 125674</a:t>
            </a:r>
          </a:p>
        </p:txBody>
      </p:sp>
      <p:sp>
        <p:nvSpPr>
          <p:cNvPr id="25" name="CuadroTexto 24">
            <a:extLst>
              <a:ext uri="{FF2B5EF4-FFF2-40B4-BE49-F238E27FC236}">
                <a16:creationId xmlns:a16="http://schemas.microsoft.com/office/drawing/2014/main" id="{77F0A22C-811E-4532-9134-B6B194324CF5}"/>
              </a:ext>
            </a:extLst>
          </p:cNvPr>
          <p:cNvSpPr txBox="1"/>
          <p:nvPr/>
        </p:nvSpPr>
        <p:spPr>
          <a:xfrm>
            <a:off x="5798105" y="2276872"/>
            <a:ext cx="1586003" cy="577081"/>
          </a:xfrm>
          <a:prstGeom prst="rect">
            <a:avLst/>
          </a:prstGeom>
          <a:noFill/>
          <a:ln>
            <a:solidFill>
              <a:schemeClr val="tx1"/>
            </a:solidFill>
          </a:ln>
        </p:spPr>
        <p:txBody>
          <a:bodyPr wrap="square" rtlCol="0">
            <a:spAutoFit/>
          </a:bodyPr>
          <a:lstStyle/>
          <a:p>
            <a:pPr algn="ctr"/>
            <a:r>
              <a:rPr lang="es-ES" sz="1050"/>
              <a:t>Tests of people aged &lt; 16</a:t>
            </a:r>
          </a:p>
          <a:p>
            <a:pPr algn="ctr"/>
            <a:endParaRPr lang="es-ES" sz="1050"/>
          </a:p>
          <a:p>
            <a:pPr algn="ctr"/>
            <a:r>
              <a:rPr lang="es-ES" sz="1050"/>
              <a:t>N = 66</a:t>
            </a:r>
          </a:p>
        </p:txBody>
      </p:sp>
      <p:sp>
        <p:nvSpPr>
          <p:cNvPr id="27" name="CuadroTexto 26">
            <a:extLst>
              <a:ext uri="{FF2B5EF4-FFF2-40B4-BE49-F238E27FC236}">
                <a16:creationId xmlns:a16="http://schemas.microsoft.com/office/drawing/2014/main" id="{7A565C6A-EF32-4CE2-8B32-D85BA67DF77A}"/>
              </a:ext>
            </a:extLst>
          </p:cNvPr>
          <p:cNvSpPr txBox="1"/>
          <p:nvPr/>
        </p:nvSpPr>
        <p:spPr>
          <a:xfrm>
            <a:off x="5796136" y="3032810"/>
            <a:ext cx="1586003" cy="900246"/>
          </a:xfrm>
          <a:prstGeom prst="rect">
            <a:avLst/>
          </a:prstGeom>
          <a:noFill/>
          <a:ln>
            <a:solidFill>
              <a:schemeClr val="tx1"/>
            </a:solidFill>
          </a:ln>
        </p:spPr>
        <p:txBody>
          <a:bodyPr wrap="square" rtlCol="0">
            <a:spAutoFit/>
          </a:bodyPr>
          <a:lstStyle/>
          <a:p>
            <a:pPr algn="ctr"/>
            <a:r>
              <a:rPr lang="en-US" sz="1050"/>
              <a:t>Test prior to most recent for those tested more than once</a:t>
            </a:r>
          </a:p>
          <a:p>
            <a:pPr algn="ctr"/>
            <a:endParaRPr lang="es-ES" sz="1050"/>
          </a:p>
          <a:p>
            <a:pPr algn="ctr"/>
            <a:r>
              <a:rPr lang="es-ES" sz="1050"/>
              <a:t>N = 5845</a:t>
            </a:r>
          </a:p>
        </p:txBody>
      </p:sp>
      <p:sp>
        <p:nvSpPr>
          <p:cNvPr id="29" name="CuadroTexto 28">
            <a:extLst>
              <a:ext uri="{FF2B5EF4-FFF2-40B4-BE49-F238E27FC236}">
                <a16:creationId xmlns:a16="http://schemas.microsoft.com/office/drawing/2014/main" id="{2F39CD0E-1581-4910-8F9D-9F6725B19908}"/>
              </a:ext>
            </a:extLst>
          </p:cNvPr>
          <p:cNvSpPr txBox="1"/>
          <p:nvPr/>
        </p:nvSpPr>
        <p:spPr>
          <a:xfrm>
            <a:off x="5796136" y="4076371"/>
            <a:ext cx="1586003" cy="738664"/>
          </a:xfrm>
          <a:prstGeom prst="rect">
            <a:avLst/>
          </a:prstGeom>
          <a:noFill/>
          <a:ln>
            <a:solidFill>
              <a:schemeClr val="tx1"/>
            </a:solidFill>
          </a:ln>
        </p:spPr>
        <p:txBody>
          <a:bodyPr wrap="square" rtlCol="0">
            <a:spAutoFit/>
          </a:bodyPr>
          <a:lstStyle/>
          <a:p>
            <a:pPr algn="ctr"/>
            <a:r>
              <a:rPr lang="en-US" sz="1050"/>
              <a:t>People with No HIV test result available</a:t>
            </a:r>
          </a:p>
          <a:p>
            <a:pPr algn="ctr"/>
            <a:endParaRPr lang="es-ES" sz="1050"/>
          </a:p>
          <a:p>
            <a:pPr algn="ctr"/>
            <a:r>
              <a:rPr lang="es-ES" sz="1050"/>
              <a:t>N = 140</a:t>
            </a:r>
          </a:p>
        </p:txBody>
      </p:sp>
      <p:sp>
        <p:nvSpPr>
          <p:cNvPr id="31" name="CuadroTexto 30">
            <a:extLst>
              <a:ext uri="{FF2B5EF4-FFF2-40B4-BE49-F238E27FC236}">
                <a16:creationId xmlns:a16="http://schemas.microsoft.com/office/drawing/2014/main" id="{4803F34C-76DA-4B47-BC93-EBED3D58DDB0}"/>
              </a:ext>
            </a:extLst>
          </p:cNvPr>
          <p:cNvSpPr txBox="1"/>
          <p:nvPr/>
        </p:nvSpPr>
        <p:spPr>
          <a:xfrm>
            <a:off x="5806993" y="5157192"/>
            <a:ext cx="1586003" cy="738664"/>
          </a:xfrm>
          <a:prstGeom prst="rect">
            <a:avLst/>
          </a:prstGeom>
          <a:noFill/>
          <a:ln>
            <a:solidFill>
              <a:schemeClr val="tx1"/>
            </a:solidFill>
          </a:ln>
        </p:spPr>
        <p:txBody>
          <a:bodyPr wrap="square" rtlCol="0">
            <a:spAutoFit/>
          </a:bodyPr>
          <a:lstStyle/>
          <a:p>
            <a:pPr algn="ctr"/>
            <a:r>
              <a:rPr lang="en-US" sz="1050"/>
              <a:t>Previously diagnosed with HIV</a:t>
            </a:r>
          </a:p>
          <a:p>
            <a:pPr algn="ctr"/>
            <a:endParaRPr lang="es-ES" sz="1050"/>
          </a:p>
          <a:p>
            <a:pPr algn="ctr"/>
            <a:r>
              <a:rPr lang="es-ES" sz="1050"/>
              <a:t>N = 74</a:t>
            </a:r>
          </a:p>
        </p:txBody>
      </p:sp>
      <p:sp>
        <p:nvSpPr>
          <p:cNvPr id="33" name="CuadroTexto 32">
            <a:extLst>
              <a:ext uri="{FF2B5EF4-FFF2-40B4-BE49-F238E27FC236}">
                <a16:creationId xmlns:a16="http://schemas.microsoft.com/office/drawing/2014/main" id="{81670A3D-8700-4853-980A-CE9DD75D88F2}"/>
              </a:ext>
            </a:extLst>
          </p:cNvPr>
          <p:cNvSpPr txBox="1"/>
          <p:nvPr/>
        </p:nvSpPr>
        <p:spPr>
          <a:xfrm>
            <a:off x="2708670" y="6021288"/>
            <a:ext cx="3096343" cy="738664"/>
          </a:xfrm>
          <a:prstGeom prst="rect">
            <a:avLst/>
          </a:prstGeom>
          <a:noFill/>
          <a:ln>
            <a:solidFill>
              <a:schemeClr val="tx1"/>
            </a:solidFill>
          </a:ln>
        </p:spPr>
        <p:txBody>
          <a:bodyPr wrap="square" rtlCol="0">
            <a:spAutoFit/>
          </a:bodyPr>
          <a:lstStyle/>
          <a:p>
            <a:pPr algn="ctr"/>
            <a:r>
              <a:rPr lang="en-US" sz="1050"/>
              <a:t>People tested with HIV screening test result available who are not previously diagnosed with HIV</a:t>
            </a:r>
          </a:p>
          <a:p>
            <a:pPr algn="ctr"/>
            <a:endParaRPr lang="en-US" sz="1050"/>
          </a:p>
          <a:p>
            <a:pPr algn="ctr"/>
            <a:r>
              <a:rPr lang="es-ES" sz="1050"/>
              <a:t>N = 125600</a:t>
            </a:r>
          </a:p>
        </p:txBody>
      </p:sp>
      <p:cxnSp>
        <p:nvCxnSpPr>
          <p:cNvPr id="8" name="Conector: angular 7">
            <a:extLst>
              <a:ext uri="{FF2B5EF4-FFF2-40B4-BE49-F238E27FC236}">
                <a16:creationId xmlns:a16="http://schemas.microsoft.com/office/drawing/2014/main" id="{48A7803E-B490-4AFD-ACD4-AAAE7590CAB1}"/>
              </a:ext>
            </a:extLst>
          </p:cNvPr>
          <p:cNvCxnSpPr>
            <a:stCxn id="3" idx="2"/>
            <a:endCxn id="9" idx="0"/>
          </p:cNvCxnSpPr>
          <p:nvPr/>
        </p:nvCxnSpPr>
        <p:spPr>
          <a:xfrm rot="16200000" flipH="1">
            <a:off x="3066939" y="632165"/>
            <a:ext cx="401554" cy="199994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a:extLst>
              <a:ext uri="{FF2B5EF4-FFF2-40B4-BE49-F238E27FC236}">
                <a16:creationId xmlns:a16="http://schemas.microsoft.com/office/drawing/2014/main" id="{7A69C0D2-1611-4A0F-974F-6059BFE0AA19}"/>
              </a:ext>
            </a:extLst>
          </p:cNvPr>
          <p:cNvCxnSpPr>
            <a:stCxn id="7" idx="2"/>
            <a:endCxn id="9" idx="0"/>
          </p:cNvCxnSpPr>
          <p:nvPr/>
        </p:nvCxnSpPr>
        <p:spPr>
          <a:xfrm rot="5400000">
            <a:off x="5030957" y="668091"/>
            <a:ext cx="401554" cy="19280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E434A0DB-E7F3-4A48-B422-011D1684F7F9}"/>
              </a:ext>
            </a:extLst>
          </p:cNvPr>
          <p:cNvCxnSpPr>
            <a:stCxn id="5" idx="2"/>
            <a:endCxn id="9" idx="0"/>
          </p:cNvCxnSpPr>
          <p:nvPr/>
        </p:nvCxnSpPr>
        <p:spPr>
          <a:xfrm rot="16200000" flipH="1">
            <a:off x="4065680" y="1630906"/>
            <a:ext cx="401554" cy="24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3B76384-565C-43A0-A3D2-AEC8375642CC}"/>
              </a:ext>
            </a:extLst>
          </p:cNvPr>
          <p:cNvCxnSpPr>
            <a:stCxn id="9" idx="2"/>
            <a:endCxn id="10" idx="0"/>
          </p:cNvCxnSpPr>
          <p:nvPr/>
        </p:nvCxnSpPr>
        <p:spPr>
          <a:xfrm flipH="1">
            <a:off x="4260784" y="2409995"/>
            <a:ext cx="6904" cy="370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10E79991-E612-4C3A-A96B-E86B4A420CBC}"/>
              </a:ext>
            </a:extLst>
          </p:cNvPr>
          <p:cNvCxnSpPr>
            <a:cxnSpLocks/>
            <a:endCxn id="25" idx="1"/>
          </p:cNvCxnSpPr>
          <p:nvPr/>
        </p:nvCxnSpPr>
        <p:spPr>
          <a:xfrm>
            <a:off x="4267687" y="2565413"/>
            <a:ext cx="1530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13CA8C09-40FD-49CB-8BC8-CB8E40A7F690}"/>
              </a:ext>
            </a:extLst>
          </p:cNvPr>
          <p:cNvCxnSpPr>
            <a:stCxn id="10" idx="2"/>
            <a:endCxn id="11" idx="0"/>
          </p:cNvCxnSpPr>
          <p:nvPr/>
        </p:nvCxnSpPr>
        <p:spPr>
          <a:xfrm flipH="1">
            <a:off x="4256422" y="3358009"/>
            <a:ext cx="4362" cy="304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956E7AC9-E73E-4708-A03A-D87AF3A765A5}"/>
              </a:ext>
            </a:extLst>
          </p:cNvPr>
          <p:cNvCxnSpPr>
            <a:cxnSpLocks/>
            <a:endCxn id="27" idx="1"/>
          </p:cNvCxnSpPr>
          <p:nvPr/>
        </p:nvCxnSpPr>
        <p:spPr>
          <a:xfrm>
            <a:off x="4265226" y="3482933"/>
            <a:ext cx="15309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C7D3C1E-870A-408D-857F-56316DA3C131}"/>
              </a:ext>
            </a:extLst>
          </p:cNvPr>
          <p:cNvCxnSpPr>
            <a:cxnSpLocks/>
            <a:stCxn id="11" idx="2"/>
            <a:endCxn id="21" idx="0"/>
          </p:cNvCxnSpPr>
          <p:nvPr/>
        </p:nvCxnSpPr>
        <p:spPr>
          <a:xfrm>
            <a:off x="4256422" y="4239860"/>
            <a:ext cx="2388" cy="413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3A494F8F-3ABC-487D-BC33-CA91278B24D9}"/>
              </a:ext>
            </a:extLst>
          </p:cNvPr>
          <p:cNvCxnSpPr>
            <a:cxnSpLocks/>
            <a:endCxn id="29" idx="1"/>
          </p:cNvCxnSpPr>
          <p:nvPr/>
        </p:nvCxnSpPr>
        <p:spPr>
          <a:xfrm>
            <a:off x="4265226" y="4445703"/>
            <a:ext cx="15309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789548A7-310F-4CB6-9101-96F027DE4A00}"/>
              </a:ext>
            </a:extLst>
          </p:cNvPr>
          <p:cNvCxnSpPr>
            <a:cxnSpLocks/>
            <a:stCxn id="21" idx="2"/>
            <a:endCxn id="33" idx="0"/>
          </p:cNvCxnSpPr>
          <p:nvPr/>
        </p:nvCxnSpPr>
        <p:spPr>
          <a:xfrm flipH="1">
            <a:off x="4256842" y="5553382"/>
            <a:ext cx="1968" cy="467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392C212C-5485-4585-92E2-570135A58E16}"/>
              </a:ext>
            </a:extLst>
          </p:cNvPr>
          <p:cNvCxnSpPr>
            <a:cxnSpLocks/>
          </p:cNvCxnSpPr>
          <p:nvPr/>
        </p:nvCxnSpPr>
        <p:spPr>
          <a:xfrm>
            <a:off x="4256421" y="5733256"/>
            <a:ext cx="15309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98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TABLAS para el REPORT</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611560" y="907224"/>
            <a:ext cx="8208912" cy="5509200"/>
          </a:xfrm>
          <a:prstGeom prst="rect">
            <a:avLst/>
          </a:prstGeom>
          <a:noFill/>
        </p:spPr>
        <p:txBody>
          <a:bodyPr wrap="square" rtlCol="0">
            <a:spAutoFit/>
          </a:bodyPr>
          <a:lstStyle/>
          <a:p>
            <a:pPr marL="285750" indent="-285750">
              <a:buFont typeface="Wingdings" panose="05000000000000000000" pitchFamily="2" charset="2"/>
              <a:buChar char="q"/>
            </a:pPr>
            <a:r>
              <a:rPr lang="es-ES" sz="1600" b="1">
                <a:solidFill>
                  <a:schemeClr val="accent1"/>
                </a:solidFill>
              </a:rPr>
              <a:t>Figure 1.</a:t>
            </a:r>
            <a:r>
              <a:rPr lang="es-ES" sz="1600"/>
              <a:t> Flowchart of HIV testing data submission. (p.21) </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00B050"/>
                </a:solidFill>
              </a:rPr>
              <a:t>Table 1.</a:t>
            </a:r>
            <a:r>
              <a:rPr lang="es-ES" sz="1600"/>
              <a:t> Summary of people screened for HIV. (p.22) </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1:</a:t>
            </a:r>
            <a:r>
              <a:rPr lang="es-ES" sz="1600"/>
              <a:t> People Screened for HIV. (p.23)</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2:</a:t>
            </a:r>
            <a:r>
              <a:rPr lang="es-ES" sz="1600"/>
              <a:t> Proportion of clients who reported to have been previously tested for HIV. (p.24)</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3:</a:t>
            </a:r>
            <a:r>
              <a:rPr lang="es-ES" sz="1600"/>
              <a:t> Proportion of clients who reported to have been tested for HIV during preceding 12 months (p.25)</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4:</a:t>
            </a:r>
            <a:r>
              <a:rPr lang="es-ES" sz="1600"/>
              <a:t> Proportion of clients who reported to have been tested for HIV at the same CBVCT facility during preceding 12 months (p.26)</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5: </a:t>
            </a:r>
            <a:r>
              <a:rPr lang="es-ES" sz="1600"/>
              <a:t>Proportion of clients with reactive HIV screening test result (p.27)</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chemeClr val="accent1"/>
                </a:solidFill>
              </a:rPr>
              <a:t>Figure 2.</a:t>
            </a:r>
            <a:r>
              <a:rPr lang="es-ES" sz="1600"/>
              <a:t> HIV Screening (N)  and Reactive Tests (%) by centre in the COBATEST Net. (p.29)</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6:</a:t>
            </a:r>
            <a:r>
              <a:rPr lang="es-ES" sz="1600"/>
              <a:t> Proportion of clients with reactive HIV screning test result who wew tested with confirmatory HIV test (p.30)</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7:</a:t>
            </a:r>
            <a:r>
              <a:rPr lang="es-ES" sz="1600"/>
              <a:t> Proportion of clients with positive confirmatory HIV test result. (p.31)</a:t>
            </a:r>
          </a:p>
        </p:txBody>
      </p:sp>
      <p:pic>
        <p:nvPicPr>
          <p:cNvPr id="3" name="Gráfico 2" descr="Marca de verificación">
            <a:extLst>
              <a:ext uri="{FF2B5EF4-FFF2-40B4-BE49-F238E27FC236}">
                <a16:creationId xmlns:a16="http://schemas.microsoft.com/office/drawing/2014/main" id="{B6D60E66-5CEC-4452-9FC5-764580E124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1340768"/>
            <a:ext cx="256221" cy="256221"/>
          </a:xfrm>
          <a:prstGeom prst="rect">
            <a:avLst/>
          </a:prstGeom>
        </p:spPr>
      </p:pic>
      <p:pic>
        <p:nvPicPr>
          <p:cNvPr id="8" name="Gráfico 7" descr="Marca de verificación">
            <a:extLst>
              <a:ext uri="{FF2B5EF4-FFF2-40B4-BE49-F238E27FC236}">
                <a16:creationId xmlns:a16="http://schemas.microsoft.com/office/drawing/2014/main" id="{15D2959F-18C7-4965-8865-2BAB8E0B54B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311" y="1844824"/>
            <a:ext cx="256221" cy="256221"/>
          </a:xfrm>
          <a:prstGeom prst="rect">
            <a:avLst/>
          </a:prstGeom>
        </p:spPr>
      </p:pic>
      <p:pic>
        <p:nvPicPr>
          <p:cNvPr id="10" name="Gráfico 9" descr="Marca de verificación">
            <a:extLst>
              <a:ext uri="{FF2B5EF4-FFF2-40B4-BE49-F238E27FC236}">
                <a16:creationId xmlns:a16="http://schemas.microsoft.com/office/drawing/2014/main" id="{AC7D86E9-55BD-4029-A10D-8506BF4AFE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2348880"/>
            <a:ext cx="256221" cy="256221"/>
          </a:xfrm>
          <a:prstGeom prst="rect">
            <a:avLst/>
          </a:prstGeom>
        </p:spPr>
      </p:pic>
      <p:pic>
        <p:nvPicPr>
          <p:cNvPr id="12" name="Gráfico 11" descr="Marca de verificación">
            <a:extLst>
              <a:ext uri="{FF2B5EF4-FFF2-40B4-BE49-F238E27FC236}">
                <a16:creationId xmlns:a16="http://schemas.microsoft.com/office/drawing/2014/main" id="{EC435438-6BCF-4918-803D-34F7DD9064C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90" y="2816438"/>
            <a:ext cx="256221" cy="256221"/>
          </a:xfrm>
          <a:prstGeom prst="rect">
            <a:avLst/>
          </a:prstGeom>
        </p:spPr>
      </p:pic>
      <p:pic>
        <p:nvPicPr>
          <p:cNvPr id="14" name="Gráfico 13" descr="Marca de verificación">
            <a:extLst>
              <a:ext uri="{FF2B5EF4-FFF2-40B4-BE49-F238E27FC236}">
                <a16:creationId xmlns:a16="http://schemas.microsoft.com/office/drawing/2014/main" id="{69A47244-70CA-462C-9DDB-AAD5B1C936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3549603"/>
            <a:ext cx="256221" cy="256221"/>
          </a:xfrm>
          <a:prstGeom prst="rect">
            <a:avLst/>
          </a:prstGeom>
        </p:spPr>
      </p:pic>
      <p:pic>
        <p:nvPicPr>
          <p:cNvPr id="16" name="Gráfico 15" descr="Marca de verificación">
            <a:extLst>
              <a:ext uri="{FF2B5EF4-FFF2-40B4-BE49-F238E27FC236}">
                <a16:creationId xmlns:a16="http://schemas.microsoft.com/office/drawing/2014/main" id="{B7590AF2-23DE-4714-89F4-C7A763C2911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4280793"/>
            <a:ext cx="256221" cy="256221"/>
          </a:xfrm>
          <a:prstGeom prst="rect">
            <a:avLst/>
          </a:prstGeom>
        </p:spPr>
      </p:pic>
      <p:pic>
        <p:nvPicPr>
          <p:cNvPr id="18" name="Gráfico 17" descr="Marca de verificación">
            <a:extLst>
              <a:ext uri="{FF2B5EF4-FFF2-40B4-BE49-F238E27FC236}">
                <a16:creationId xmlns:a16="http://schemas.microsoft.com/office/drawing/2014/main" id="{A0DA3C8A-4D3B-4C8E-A5B3-B248B8928E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4756956"/>
            <a:ext cx="256221" cy="256221"/>
          </a:xfrm>
          <a:prstGeom prst="rect">
            <a:avLst/>
          </a:prstGeom>
        </p:spPr>
      </p:pic>
      <p:pic>
        <p:nvPicPr>
          <p:cNvPr id="20" name="Gráfico 19" descr="Marca de verificación">
            <a:extLst>
              <a:ext uri="{FF2B5EF4-FFF2-40B4-BE49-F238E27FC236}">
                <a16:creationId xmlns:a16="http://schemas.microsoft.com/office/drawing/2014/main" id="{676EA0CE-96FD-4636-8606-DC23E1B452A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5259308"/>
            <a:ext cx="256221" cy="256221"/>
          </a:xfrm>
          <a:prstGeom prst="rect">
            <a:avLst/>
          </a:prstGeom>
        </p:spPr>
      </p:pic>
      <p:pic>
        <p:nvPicPr>
          <p:cNvPr id="22" name="Gráfico 21" descr="Marca de verificación">
            <a:extLst>
              <a:ext uri="{FF2B5EF4-FFF2-40B4-BE49-F238E27FC236}">
                <a16:creationId xmlns:a16="http://schemas.microsoft.com/office/drawing/2014/main" id="{1E365C23-485D-4A24-8C4D-CA86478CC2F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810" y="5981091"/>
            <a:ext cx="256221" cy="256221"/>
          </a:xfrm>
          <a:prstGeom prst="rect">
            <a:avLst/>
          </a:prstGeom>
        </p:spPr>
      </p:pic>
      <p:pic>
        <p:nvPicPr>
          <p:cNvPr id="6" name="Gráfico 5" descr="Marca de verificación">
            <a:extLst>
              <a:ext uri="{FF2B5EF4-FFF2-40B4-BE49-F238E27FC236}">
                <a16:creationId xmlns:a16="http://schemas.microsoft.com/office/drawing/2014/main" id="{5CD10BD9-2484-444A-9983-31DA6DBD7DE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690" y="863824"/>
            <a:ext cx="256221" cy="256221"/>
          </a:xfrm>
          <a:prstGeom prst="rect">
            <a:avLst/>
          </a:prstGeom>
        </p:spPr>
      </p:pic>
    </p:spTree>
    <p:extLst>
      <p:ext uri="{BB962C8B-B14F-4D97-AF65-F5344CB8AC3E}">
        <p14:creationId xmlns:p14="http://schemas.microsoft.com/office/powerpoint/2010/main" val="68461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TABLAS para el REPORT</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611560" y="862836"/>
            <a:ext cx="8208912" cy="4770537"/>
          </a:xfrm>
          <a:prstGeom prst="rect">
            <a:avLst/>
          </a:prstGeom>
          <a:noFill/>
        </p:spPr>
        <p:txBody>
          <a:bodyPr wrap="square" rtlCol="0">
            <a:spAutoFit/>
          </a:bodyPr>
          <a:lstStyle/>
          <a:p>
            <a:pPr marL="285750" indent="-285750">
              <a:buFont typeface="Wingdings" panose="05000000000000000000" pitchFamily="2" charset="2"/>
              <a:buChar char="q"/>
            </a:pPr>
            <a:r>
              <a:rPr lang="es-ES" sz="1600" b="1">
                <a:solidFill>
                  <a:srgbClr val="C00000"/>
                </a:solidFill>
              </a:rPr>
              <a:t>CBVCT 8:</a:t>
            </a:r>
            <a:r>
              <a:rPr lang="es-ES" sz="1600"/>
              <a:t> Proportion of clients with false positive test result (p.32)</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C00000"/>
                </a:solidFill>
              </a:rPr>
              <a:t>CBVCT 9:</a:t>
            </a:r>
            <a:r>
              <a:rPr lang="es-ES" sz="1600"/>
              <a:t> Number of clients needed to test to find a positive HIV (p.33)</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chemeClr val="accent1"/>
                </a:solidFill>
              </a:rPr>
              <a:t>Figure 3.</a:t>
            </a:r>
            <a:r>
              <a:rPr lang="es-ES" sz="1600"/>
              <a:t> Hepatitis C Screening (N) and reactive tests (%) by centre in the COBATEST Net. (p.34)</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chemeClr val="accent1"/>
                </a:solidFill>
              </a:rPr>
              <a:t>Figure 4.</a:t>
            </a:r>
            <a:r>
              <a:rPr lang="es-ES" sz="1600"/>
              <a:t> Syphilis Screening (N) and reactive tests (%) by centre in the COBATEST Net. (p.35)</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00B050"/>
                </a:solidFill>
              </a:rPr>
              <a:t>Table 2.</a:t>
            </a:r>
            <a:r>
              <a:rPr lang="es-ES" sz="1600"/>
              <a:t> People screened for HIV, screening results and confirmatory test results. (p.36)</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chemeClr val="accent1"/>
                </a:solidFill>
              </a:rPr>
              <a:t>Figure 6.</a:t>
            </a:r>
            <a:r>
              <a:rPr lang="es-ES" sz="1600"/>
              <a:t> Number of people screened for Hepatitis C, proportion of reactive tests and number of centres submiting data by year. (p.37)</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chemeClr val="accent1"/>
                </a:solidFill>
              </a:rPr>
              <a:t>Figure 7.</a:t>
            </a:r>
            <a:r>
              <a:rPr lang="es-ES" sz="1600"/>
              <a:t> Number of people screened for Syphilis, proportion of reactive tests and number of centres submiting data by year. (p.38)</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endParaRPr lang="es-ES" sz="1600" dirty="0"/>
          </a:p>
        </p:txBody>
      </p:sp>
      <p:pic>
        <p:nvPicPr>
          <p:cNvPr id="3" name="Gráfico 2" descr="Marca de verificación">
            <a:extLst>
              <a:ext uri="{FF2B5EF4-FFF2-40B4-BE49-F238E27FC236}">
                <a16:creationId xmlns:a16="http://schemas.microsoft.com/office/drawing/2014/main" id="{2A93AA8E-21E9-4D21-9FE0-EEB9DDDA67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827918"/>
            <a:ext cx="256221" cy="256221"/>
          </a:xfrm>
          <a:prstGeom prst="rect">
            <a:avLst/>
          </a:prstGeom>
        </p:spPr>
      </p:pic>
      <p:pic>
        <p:nvPicPr>
          <p:cNvPr id="8" name="Gráfico 7" descr="Marca de verificación">
            <a:extLst>
              <a:ext uri="{FF2B5EF4-FFF2-40B4-BE49-F238E27FC236}">
                <a16:creationId xmlns:a16="http://schemas.microsoft.com/office/drawing/2014/main" id="{2AA87CE2-0753-42DF-9B97-6A7ECC3C059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1297981"/>
            <a:ext cx="256221" cy="256221"/>
          </a:xfrm>
          <a:prstGeom prst="rect">
            <a:avLst/>
          </a:prstGeom>
        </p:spPr>
      </p:pic>
      <p:pic>
        <p:nvPicPr>
          <p:cNvPr id="10" name="Gráfico 9" descr="Marca de verificación">
            <a:extLst>
              <a:ext uri="{FF2B5EF4-FFF2-40B4-BE49-F238E27FC236}">
                <a16:creationId xmlns:a16="http://schemas.microsoft.com/office/drawing/2014/main" id="{CEA17D06-4377-422F-B0C1-DDC212C0D8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1802962"/>
            <a:ext cx="256221" cy="256221"/>
          </a:xfrm>
          <a:prstGeom prst="rect">
            <a:avLst/>
          </a:prstGeom>
        </p:spPr>
      </p:pic>
      <p:pic>
        <p:nvPicPr>
          <p:cNvPr id="12" name="Gráfico 11" descr="Marca de verificación">
            <a:extLst>
              <a:ext uri="{FF2B5EF4-FFF2-40B4-BE49-F238E27FC236}">
                <a16:creationId xmlns:a16="http://schemas.microsoft.com/office/drawing/2014/main" id="{45A6D467-99D9-458E-84AE-EC5F335630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446" y="2539253"/>
            <a:ext cx="256221" cy="256221"/>
          </a:xfrm>
          <a:prstGeom prst="rect">
            <a:avLst/>
          </a:prstGeom>
        </p:spPr>
      </p:pic>
      <p:pic>
        <p:nvPicPr>
          <p:cNvPr id="14" name="Gráfico 13" descr="Marca de verificación">
            <a:extLst>
              <a:ext uri="{FF2B5EF4-FFF2-40B4-BE49-F238E27FC236}">
                <a16:creationId xmlns:a16="http://schemas.microsoft.com/office/drawing/2014/main" id="{8A651F04-8545-4FA0-9273-480CD6568A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256" y="3019323"/>
            <a:ext cx="256221" cy="256221"/>
          </a:xfrm>
          <a:prstGeom prst="rect">
            <a:avLst/>
          </a:prstGeom>
        </p:spPr>
      </p:pic>
      <p:pic>
        <p:nvPicPr>
          <p:cNvPr id="6" name="Gráfico 5" descr="Marca de verificación">
            <a:extLst>
              <a:ext uri="{FF2B5EF4-FFF2-40B4-BE49-F238E27FC236}">
                <a16:creationId xmlns:a16="http://schemas.microsoft.com/office/drawing/2014/main" id="{A3864AB3-7F3C-4E6C-BAB3-BAC20F9BFC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446" y="3516410"/>
            <a:ext cx="256221" cy="256221"/>
          </a:xfrm>
          <a:prstGeom prst="rect">
            <a:avLst/>
          </a:prstGeom>
        </p:spPr>
      </p:pic>
      <p:pic>
        <p:nvPicPr>
          <p:cNvPr id="7" name="Gráfico 6" descr="Marca de verificación">
            <a:extLst>
              <a:ext uri="{FF2B5EF4-FFF2-40B4-BE49-F238E27FC236}">
                <a16:creationId xmlns:a16="http://schemas.microsoft.com/office/drawing/2014/main" id="{F76D4BAB-C09E-4C77-AD41-5509679F33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7" y="4250588"/>
            <a:ext cx="256221" cy="256221"/>
          </a:xfrm>
          <a:prstGeom prst="rect">
            <a:avLst/>
          </a:prstGeom>
        </p:spPr>
      </p:pic>
    </p:spTree>
    <p:extLst>
      <p:ext uri="{BB962C8B-B14F-4D97-AF65-F5344CB8AC3E}">
        <p14:creationId xmlns:p14="http://schemas.microsoft.com/office/powerpoint/2010/main" val="422372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TABLAS para el REPORT</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611560" y="862836"/>
            <a:ext cx="8208912" cy="5509200"/>
          </a:xfrm>
          <a:prstGeom prst="rect">
            <a:avLst/>
          </a:prstGeom>
          <a:noFill/>
        </p:spPr>
        <p:txBody>
          <a:bodyPr wrap="square" rtlCol="0">
            <a:spAutoFit/>
          </a:bodyPr>
          <a:lstStyle/>
          <a:p>
            <a:pPr marL="285750" indent="-285750">
              <a:buFont typeface="Wingdings" panose="05000000000000000000" pitchFamily="2" charset="2"/>
              <a:buChar char="q"/>
            </a:pPr>
            <a:r>
              <a:rPr lang="en-US" sz="1600" b="1">
                <a:solidFill>
                  <a:srgbClr val="7030A0"/>
                </a:solidFill>
              </a:rPr>
              <a:t>Annex1 - CBVCT 2: </a:t>
            </a:r>
            <a:r>
              <a:rPr lang="en-US" sz="1600"/>
              <a:t>Proportion of clients who reported to have been previously tested for HIV by centre with corresponding estimates of indicators taking into account missing information (EMV) (p.42)</a:t>
            </a:r>
          </a:p>
          <a:p>
            <a:pPr marL="285750" indent="-285750">
              <a:buFont typeface="Wingdings" panose="05000000000000000000" pitchFamily="2" charset="2"/>
              <a:buChar char="q"/>
            </a:pPr>
            <a:endParaRPr lang="en-US" sz="1600"/>
          </a:p>
          <a:p>
            <a:pPr marL="285750" indent="-285750">
              <a:buFont typeface="Wingdings" panose="05000000000000000000" pitchFamily="2" charset="2"/>
              <a:buChar char="q"/>
            </a:pPr>
            <a:r>
              <a:rPr lang="en-US" sz="1600" b="1">
                <a:solidFill>
                  <a:srgbClr val="7030A0"/>
                </a:solidFill>
              </a:rPr>
              <a:t>Annex1 - CBVCT 3: </a:t>
            </a:r>
            <a:r>
              <a:rPr lang="en-US" sz="1600"/>
              <a:t>Proportion of clients who reported to have been tested for HIV during preceding 12 months by centre with corresponding estimates of indicators taking into account missing information (EMV) (p.43)</a:t>
            </a:r>
          </a:p>
          <a:p>
            <a:pPr marL="285750" indent="-285750">
              <a:buFont typeface="Wingdings" panose="05000000000000000000" pitchFamily="2" charset="2"/>
              <a:buChar char="q"/>
            </a:pPr>
            <a:endParaRPr lang="en-US" sz="1600"/>
          </a:p>
          <a:p>
            <a:pPr marL="285750" indent="-285750">
              <a:buFont typeface="Wingdings" panose="05000000000000000000" pitchFamily="2" charset="2"/>
              <a:buChar char="q"/>
            </a:pPr>
            <a:r>
              <a:rPr lang="en-US" sz="1600" b="1">
                <a:solidFill>
                  <a:srgbClr val="7030A0"/>
                </a:solidFill>
              </a:rPr>
              <a:t>Annex1 - CBVCT 4:</a:t>
            </a:r>
            <a:r>
              <a:rPr lang="en-US" sz="1600" b="1"/>
              <a:t> </a:t>
            </a:r>
            <a:r>
              <a:rPr lang="en-US" sz="1600"/>
              <a:t>Proportion of clients who reported to have been tested for HIV at the same CBVCT facility during preceding 12 months by centre with corresponding estimates of indicators taking into account missing information (EMV) (p.44)</a:t>
            </a:r>
          </a:p>
          <a:p>
            <a:pPr marL="285750" indent="-285750">
              <a:buFont typeface="Wingdings" panose="05000000000000000000" pitchFamily="2" charset="2"/>
              <a:buChar char="q"/>
            </a:pPr>
            <a:endParaRPr lang="en-US" sz="1600"/>
          </a:p>
          <a:p>
            <a:pPr marL="285750" indent="-285750">
              <a:buFont typeface="Wingdings" panose="05000000000000000000" pitchFamily="2" charset="2"/>
              <a:buChar char="q"/>
            </a:pPr>
            <a:r>
              <a:rPr lang="en-US" sz="1600" b="1">
                <a:solidFill>
                  <a:srgbClr val="7030A0"/>
                </a:solidFill>
              </a:rPr>
              <a:t>Annex1 - CBVCT 5:</a:t>
            </a:r>
            <a:r>
              <a:rPr lang="en-US" sz="1600"/>
              <a:t> Proportion of clients with reactive screening HIV test result by centre with corresponding estimates of indicators taking into account missing information (EMV) (p.45)</a:t>
            </a:r>
            <a:endParaRPr lang="es-ES" sz="1600"/>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7030A0"/>
                </a:solidFill>
              </a:rPr>
              <a:t>Annex1 - CBVCT 6: </a:t>
            </a:r>
            <a:r>
              <a:rPr lang="en-US" sz="1600"/>
              <a:t>Proportion of clients with reactive screening HIV test result who were tested with confirmatory HIV test by centre with corresponding estimates of indicators taking into account missing information (EMV) (p.46)</a:t>
            </a:r>
          </a:p>
          <a:p>
            <a:pPr marL="285750" indent="-285750">
              <a:buFont typeface="Wingdings" panose="05000000000000000000" pitchFamily="2" charset="2"/>
              <a:buChar char="q"/>
            </a:pPr>
            <a:endParaRPr lang="es-ES" sz="1600"/>
          </a:p>
          <a:p>
            <a:pPr marL="285750" indent="-285750">
              <a:buFont typeface="Wingdings" panose="05000000000000000000" pitchFamily="2" charset="2"/>
              <a:buChar char="q"/>
            </a:pPr>
            <a:r>
              <a:rPr lang="es-ES" sz="1600" b="1">
                <a:solidFill>
                  <a:srgbClr val="7030A0"/>
                </a:solidFill>
              </a:rPr>
              <a:t>Annex1 – CBVCT 7: </a:t>
            </a:r>
            <a:r>
              <a:rPr lang="en-US" sz="1600"/>
              <a:t>Proportion of clients with positive confirmatory HIV test result by centre with corresponding estimates of indicators taking into account missing information (EMV)</a:t>
            </a:r>
            <a:endParaRPr lang="es-ES" sz="1600"/>
          </a:p>
          <a:p>
            <a:endParaRPr lang="es-ES" sz="1600" dirty="0"/>
          </a:p>
        </p:txBody>
      </p:sp>
      <p:pic>
        <p:nvPicPr>
          <p:cNvPr id="3" name="Gráfico 2" descr="Marca de verificación">
            <a:extLst>
              <a:ext uri="{FF2B5EF4-FFF2-40B4-BE49-F238E27FC236}">
                <a16:creationId xmlns:a16="http://schemas.microsoft.com/office/drawing/2014/main" id="{1D55F87D-A865-44DD-89C5-D2722169C91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323" y="825863"/>
            <a:ext cx="256221" cy="256221"/>
          </a:xfrm>
          <a:prstGeom prst="rect">
            <a:avLst/>
          </a:prstGeom>
        </p:spPr>
      </p:pic>
      <p:pic>
        <p:nvPicPr>
          <p:cNvPr id="8" name="Gráfico 7" descr="Marca de verificación">
            <a:extLst>
              <a:ext uri="{FF2B5EF4-FFF2-40B4-BE49-F238E27FC236}">
                <a16:creationId xmlns:a16="http://schemas.microsoft.com/office/drawing/2014/main" id="{A3AAD915-9A26-4FAA-AA6B-57E2D47E74E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925" y="1795009"/>
            <a:ext cx="256221" cy="256221"/>
          </a:xfrm>
          <a:prstGeom prst="rect">
            <a:avLst/>
          </a:prstGeom>
        </p:spPr>
      </p:pic>
      <p:pic>
        <p:nvPicPr>
          <p:cNvPr id="10" name="Gráfico 9" descr="Marca de verificación">
            <a:extLst>
              <a:ext uri="{FF2B5EF4-FFF2-40B4-BE49-F238E27FC236}">
                <a16:creationId xmlns:a16="http://schemas.microsoft.com/office/drawing/2014/main" id="{F590B937-073C-4821-9270-E2F90645238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924" y="2779284"/>
            <a:ext cx="256221" cy="256221"/>
          </a:xfrm>
          <a:prstGeom prst="rect">
            <a:avLst/>
          </a:prstGeom>
        </p:spPr>
      </p:pic>
      <p:pic>
        <p:nvPicPr>
          <p:cNvPr id="12" name="Gráfico 11" descr="Marca de verificación">
            <a:extLst>
              <a:ext uri="{FF2B5EF4-FFF2-40B4-BE49-F238E27FC236}">
                <a16:creationId xmlns:a16="http://schemas.microsoft.com/office/drawing/2014/main" id="{30C7252F-19A1-4507-B235-99EE3950DEE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557" y="3753011"/>
            <a:ext cx="256221" cy="256221"/>
          </a:xfrm>
          <a:prstGeom prst="rect">
            <a:avLst/>
          </a:prstGeom>
        </p:spPr>
      </p:pic>
      <p:pic>
        <p:nvPicPr>
          <p:cNvPr id="14" name="Gráfico 13" descr="Marca de verificación">
            <a:extLst>
              <a:ext uri="{FF2B5EF4-FFF2-40B4-BE49-F238E27FC236}">
                <a16:creationId xmlns:a16="http://schemas.microsoft.com/office/drawing/2014/main" id="{C6732AC6-771F-474D-AFC8-36B893D4491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557" y="4481065"/>
            <a:ext cx="256221" cy="256221"/>
          </a:xfrm>
          <a:prstGeom prst="rect">
            <a:avLst/>
          </a:prstGeom>
        </p:spPr>
      </p:pic>
      <p:pic>
        <p:nvPicPr>
          <p:cNvPr id="16" name="Gráfico 15" descr="Marca de verificación">
            <a:extLst>
              <a:ext uri="{FF2B5EF4-FFF2-40B4-BE49-F238E27FC236}">
                <a16:creationId xmlns:a16="http://schemas.microsoft.com/office/drawing/2014/main" id="{C2289221-FC4C-41BF-A92F-0646EEFCB0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323" y="5450211"/>
            <a:ext cx="256221" cy="256221"/>
          </a:xfrm>
          <a:prstGeom prst="rect">
            <a:avLst/>
          </a:prstGeom>
        </p:spPr>
      </p:pic>
    </p:spTree>
    <p:extLst>
      <p:ext uri="{BB962C8B-B14F-4D97-AF65-F5344CB8AC3E}">
        <p14:creationId xmlns:p14="http://schemas.microsoft.com/office/powerpoint/2010/main" val="81807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TABLAS para el REPORT</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611560" y="862836"/>
            <a:ext cx="8208912" cy="3785652"/>
          </a:xfrm>
          <a:prstGeom prst="rect">
            <a:avLst/>
          </a:prstGeom>
          <a:noFill/>
        </p:spPr>
        <p:txBody>
          <a:bodyPr wrap="square" rtlCol="0">
            <a:spAutoFit/>
          </a:bodyPr>
          <a:lstStyle/>
          <a:p>
            <a:pPr marL="285750" indent="-285750">
              <a:buFont typeface="Wingdings" panose="05000000000000000000" pitchFamily="2" charset="2"/>
              <a:buChar char="q"/>
            </a:pPr>
            <a:r>
              <a:rPr lang="en-US" sz="1600" b="1">
                <a:solidFill>
                  <a:srgbClr val="7030A0"/>
                </a:solidFill>
                <a:highlight>
                  <a:srgbClr val="FFFF00"/>
                </a:highlight>
              </a:rPr>
              <a:t>Annex2</a:t>
            </a:r>
            <a:r>
              <a:rPr lang="en-US" sz="1600" b="1">
                <a:solidFill>
                  <a:srgbClr val="7030A0"/>
                </a:solidFill>
              </a:rPr>
              <a:t>: </a:t>
            </a:r>
            <a:r>
              <a:rPr lang="en-US" sz="1600"/>
              <a:t>Completeness of indicator reporting by each COBATEST network member (p.48-49)</a:t>
            </a:r>
          </a:p>
          <a:p>
            <a:r>
              <a:rPr lang="en-US" sz="1600"/>
              <a:t>	</a:t>
            </a:r>
            <a:r>
              <a:rPr lang="en-US" sz="1600">
                <a:highlight>
                  <a:srgbClr val="FFFF00"/>
                </a:highlight>
              </a:rPr>
              <a:t>Aquest, qui el fa?? es de dades origen rebudes.</a:t>
            </a:r>
          </a:p>
          <a:p>
            <a:pPr marL="285750" indent="-285750">
              <a:buFont typeface="Wingdings" panose="05000000000000000000" pitchFamily="2" charset="2"/>
              <a:buChar char="q"/>
            </a:pPr>
            <a:endParaRPr lang="en-US" sz="1600"/>
          </a:p>
          <a:p>
            <a:pPr marL="285750" indent="-285750">
              <a:buFont typeface="Wingdings" panose="05000000000000000000" pitchFamily="2" charset="2"/>
              <a:buChar char="q"/>
            </a:pPr>
            <a:r>
              <a:rPr lang="en-US" sz="1600" b="1">
                <a:solidFill>
                  <a:srgbClr val="7030A0"/>
                </a:solidFill>
              </a:rPr>
              <a:t>Annex3: </a:t>
            </a:r>
            <a:r>
              <a:rPr lang="en-US" sz="1600"/>
              <a:t>People screened for HIV (N) and reactive tests (n,%) by centre in the COBATEST network (p.50)   </a:t>
            </a:r>
            <a:r>
              <a:rPr lang="en-US" sz="1600">
                <a:highlight>
                  <a:srgbClr val="FFFF00"/>
                </a:highlight>
              </a:rPr>
              <a:t>És la mateixa que Annex1 – CBVCT 5, oi?</a:t>
            </a:r>
          </a:p>
          <a:p>
            <a:pPr marL="285750" indent="-285750">
              <a:buFont typeface="Wingdings" panose="05000000000000000000" pitchFamily="2" charset="2"/>
              <a:buChar char="q"/>
            </a:pPr>
            <a:endParaRPr lang="en-US" sz="1600">
              <a:highlight>
                <a:srgbClr val="FFFF00"/>
              </a:highlight>
            </a:endParaRPr>
          </a:p>
          <a:p>
            <a:pPr marL="285750" indent="-285750">
              <a:buFont typeface="Wingdings" panose="05000000000000000000" pitchFamily="2" charset="2"/>
              <a:buChar char="q"/>
            </a:pPr>
            <a:r>
              <a:rPr lang="en-US" sz="1600" b="1">
                <a:solidFill>
                  <a:srgbClr val="7030A0"/>
                </a:solidFill>
              </a:rPr>
              <a:t>Annex4: </a:t>
            </a:r>
            <a:r>
              <a:rPr lang="en-US" sz="1600"/>
              <a:t>People screened for syphilis (N) and reactive tests (n,%) by centre in the COBATEST Network (p.51)  </a:t>
            </a:r>
            <a:r>
              <a:rPr lang="en-US" sz="1600">
                <a:highlight>
                  <a:srgbClr val="FFFF00"/>
                </a:highlight>
              </a:rPr>
              <a:t>sembla que pot treure’s de Figure4 data,oi ??</a:t>
            </a:r>
          </a:p>
          <a:p>
            <a:pPr marL="285750" indent="-285750">
              <a:buFont typeface="Wingdings" panose="05000000000000000000" pitchFamily="2" charset="2"/>
              <a:buChar char="q"/>
            </a:pPr>
            <a:endParaRPr lang="en-US" sz="1600">
              <a:highlight>
                <a:srgbClr val="FFFF00"/>
              </a:highlight>
            </a:endParaRPr>
          </a:p>
          <a:p>
            <a:pPr marL="285750" indent="-285750">
              <a:buFont typeface="Wingdings" panose="05000000000000000000" pitchFamily="2" charset="2"/>
              <a:buChar char="q"/>
            </a:pPr>
            <a:r>
              <a:rPr lang="en-US" sz="1600" b="1">
                <a:solidFill>
                  <a:srgbClr val="7030A0"/>
                </a:solidFill>
              </a:rPr>
              <a:t>Annex5</a:t>
            </a:r>
            <a:r>
              <a:rPr lang="en-US" sz="1600"/>
              <a:t>: People screened for Hepatitis C (N) and reactive tests (n, %) by centre in the COBATEST Network (p.52) </a:t>
            </a:r>
            <a:r>
              <a:rPr lang="en-US" sz="1600">
                <a:highlight>
                  <a:srgbClr val="FFFF00"/>
                </a:highlight>
              </a:rPr>
              <a:t>sembla que pot treure’s de Figure3 data, oi??</a:t>
            </a:r>
            <a:endParaRPr lang="en-US" sz="1600"/>
          </a:p>
          <a:p>
            <a:pPr marL="285750" indent="-285750">
              <a:buFont typeface="Wingdings" panose="05000000000000000000" pitchFamily="2" charset="2"/>
              <a:buChar char="q"/>
            </a:pPr>
            <a:endParaRPr lang="en-US" sz="1600"/>
          </a:p>
          <a:p>
            <a:pPr marL="285750" indent="-285750">
              <a:buFont typeface="Wingdings" panose="05000000000000000000" pitchFamily="2" charset="2"/>
              <a:buChar char="q"/>
            </a:pPr>
            <a:r>
              <a:rPr lang="en-US" sz="1600" b="1">
                <a:solidFill>
                  <a:srgbClr val="7030A0"/>
                </a:solidFill>
              </a:rPr>
              <a:t>Annex6:</a:t>
            </a:r>
            <a:r>
              <a:rPr lang="en-US" sz="1600"/>
              <a:t> People screened for HIV (N) and reactive tests (n,%) by sociodemographic characteristics of tester and centre in the COBATEST</a:t>
            </a:r>
            <a:endParaRPr lang="en-US" sz="1600">
              <a:highlight>
                <a:srgbClr val="FFFF00"/>
              </a:highlight>
            </a:endParaRPr>
          </a:p>
          <a:p>
            <a:pPr marL="285750" indent="-285750">
              <a:buFont typeface="Wingdings" panose="05000000000000000000" pitchFamily="2" charset="2"/>
              <a:buChar char="q"/>
            </a:pPr>
            <a:endParaRPr lang="es-ES" sz="1600" dirty="0"/>
          </a:p>
        </p:txBody>
      </p:sp>
      <p:pic>
        <p:nvPicPr>
          <p:cNvPr id="3" name="Gráfico 2" descr="Marca de verificación">
            <a:extLst>
              <a:ext uri="{FF2B5EF4-FFF2-40B4-BE49-F238E27FC236}">
                <a16:creationId xmlns:a16="http://schemas.microsoft.com/office/drawing/2014/main" id="{111C102D-5818-4CE3-8C8A-DFFCA399FB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1556792"/>
            <a:ext cx="256221" cy="256221"/>
          </a:xfrm>
          <a:prstGeom prst="rect">
            <a:avLst/>
          </a:prstGeom>
        </p:spPr>
      </p:pic>
      <p:pic>
        <p:nvPicPr>
          <p:cNvPr id="8" name="Gráfico 7" descr="Marca de verificación">
            <a:extLst>
              <a:ext uri="{FF2B5EF4-FFF2-40B4-BE49-F238E27FC236}">
                <a16:creationId xmlns:a16="http://schemas.microsoft.com/office/drawing/2014/main" id="{23ED748E-E13E-4E1B-95F1-3E5BD4A573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2306233"/>
            <a:ext cx="256221" cy="256221"/>
          </a:xfrm>
          <a:prstGeom prst="rect">
            <a:avLst/>
          </a:prstGeom>
        </p:spPr>
      </p:pic>
      <p:pic>
        <p:nvPicPr>
          <p:cNvPr id="10" name="Gráfico 9" descr="Marca de verificación">
            <a:extLst>
              <a:ext uri="{FF2B5EF4-FFF2-40B4-BE49-F238E27FC236}">
                <a16:creationId xmlns:a16="http://schemas.microsoft.com/office/drawing/2014/main" id="{7229DD21-BF64-4D20-BFD4-7F38192263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68" y="2994810"/>
            <a:ext cx="256221" cy="256221"/>
          </a:xfrm>
          <a:prstGeom prst="rect">
            <a:avLst/>
          </a:prstGeom>
        </p:spPr>
      </p:pic>
      <p:pic>
        <p:nvPicPr>
          <p:cNvPr id="12" name="Gráfico 11" descr="Marca de verificación">
            <a:extLst>
              <a:ext uri="{FF2B5EF4-FFF2-40B4-BE49-F238E27FC236}">
                <a16:creationId xmlns:a16="http://schemas.microsoft.com/office/drawing/2014/main" id="{1A6E1A4D-1042-4E1E-A81B-ACDC69B6F0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133" y="3789040"/>
            <a:ext cx="256221" cy="256221"/>
          </a:xfrm>
          <a:prstGeom prst="rect">
            <a:avLst/>
          </a:prstGeom>
        </p:spPr>
      </p:pic>
    </p:spTree>
    <p:extLst>
      <p:ext uri="{BB962C8B-B14F-4D97-AF65-F5344CB8AC3E}">
        <p14:creationId xmlns:p14="http://schemas.microsoft.com/office/powerpoint/2010/main" val="286459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395536" y="620688"/>
            <a:ext cx="8208912" cy="5509200"/>
          </a:xfrm>
          <a:prstGeom prst="rect">
            <a:avLst/>
          </a:prstGeom>
          <a:noFill/>
        </p:spPr>
        <p:txBody>
          <a:bodyPr wrap="square" rtlCol="0">
            <a:spAutoFit/>
          </a:bodyPr>
          <a:lstStyle/>
          <a:p>
            <a:pPr marL="285750" indent="-285750">
              <a:buFont typeface="Arial" panose="020B0604020202020204" pitchFamily="34" charset="0"/>
              <a:buChar char="•"/>
            </a:pPr>
            <a:r>
              <a:rPr lang="es-ES" sz="1600" dirty="0"/>
              <a:t>En el fichero de la extracción de la BBDD, faltan variables:  </a:t>
            </a:r>
            <a:r>
              <a:rPr lang="es-ES" sz="1600" dirty="0" err="1"/>
              <a:t>SyphEverTested</a:t>
            </a:r>
            <a:r>
              <a:rPr lang="es-ES" sz="1600" dirty="0"/>
              <a:t>, </a:t>
            </a:r>
            <a:r>
              <a:rPr lang="es-ES" sz="1600" dirty="0" err="1"/>
              <a:t>SyphTestedLastYear</a:t>
            </a:r>
            <a:r>
              <a:rPr lang="es-ES" sz="1600" dirty="0"/>
              <a:t>, </a:t>
            </a:r>
            <a:r>
              <a:rPr lang="es-ES" sz="1600" dirty="0" err="1"/>
              <a:t>HCVEverTested</a:t>
            </a:r>
            <a:r>
              <a:rPr lang="es-ES" sz="1600" dirty="0"/>
              <a:t> y </a:t>
            </a:r>
            <a:r>
              <a:rPr lang="es-ES" sz="1600" dirty="0" err="1"/>
              <a:t>HCVTestedLastYearSameCBVCT</a:t>
            </a:r>
            <a:r>
              <a:rPr lang="es-ES" sz="1600" dirty="0"/>
              <a:t>.</a:t>
            </a:r>
          </a:p>
          <a:p>
            <a:pPr marL="742950" lvl="1" indent="-285750">
              <a:buFont typeface="Courier New" panose="02070309020205020404" pitchFamily="49" charset="0"/>
              <a:buChar char="o"/>
            </a:pPr>
            <a:r>
              <a:rPr lang="es-ES" sz="1600" dirty="0"/>
              <a:t>Deberían estar? </a:t>
            </a:r>
            <a:r>
              <a:rPr lang="es-ES" sz="1600" dirty="0">
                <a:solidFill>
                  <a:srgbClr val="FF0000"/>
                </a:solidFill>
              </a:rPr>
              <a:t>No tenemos estas variable en nuestra BBDD, pues en el formulario no se recoge. Pero diría que no se usan para calcular los indicadores.</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En el diccionario de datos se especifican códigos para los </a:t>
            </a:r>
            <a:r>
              <a:rPr lang="es-ES" sz="1600" dirty="0" err="1"/>
              <a:t>missings</a:t>
            </a:r>
            <a:r>
              <a:rPr lang="es-ES" sz="1600" dirty="0"/>
              <a:t> (p.ej. 9, 9999, etc.). </a:t>
            </a:r>
          </a:p>
          <a:p>
            <a:pPr marL="285750" indent="-285750">
              <a:buFont typeface="Arial" panose="020B0604020202020204" pitchFamily="34" charset="0"/>
              <a:buChar char="•"/>
            </a:pPr>
            <a:endParaRPr lang="es-ES" sz="1600" dirty="0"/>
          </a:p>
          <a:p>
            <a:pPr lvl="1"/>
            <a:r>
              <a:rPr lang="es-ES" sz="1600" dirty="0"/>
              <a:t>Por otro lado, hay variables categóricas con categorías </a:t>
            </a:r>
          </a:p>
          <a:p>
            <a:pPr lvl="1"/>
            <a:r>
              <a:rPr lang="es-ES" sz="1600" dirty="0"/>
              <a:t>	3: </a:t>
            </a:r>
            <a:r>
              <a:rPr lang="es-ES" sz="1600" dirty="0" err="1"/>
              <a:t>Don’t</a:t>
            </a:r>
            <a:r>
              <a:rPr lang="es-ES" sz="1600" dirty="0"/>
              <a:t> </a:t>
            </a:r>
            <a:r>
              <a:rPr lang="es-ES" sz="1600" dirty="0" err="1"/>
              <a:t>know</a:t>
            </a:r>
            <a:r>
              <a:rPr lang="es-ES" sz="1600" dirty="0"/>
              <a:t>, </a:t>
            </a:r>
          </a:p>
          <a:p>
            <a:pPr lvl="1"/>
            <a:r>
              <a:rPr lang="es-ES" sz="1600" dirty="0"/>
              <a:t>	</a:t>
            </a:r>
            <a:r>
              <a:rPr lang="en-US" sz="1600" dirty="0"/>
              <a:t>4: does not want to tell, </a:t>
            </a:r>
          </a:p>
          <a:p>
            <a:pPr lvl="1"/>
            <a:r>
              <a:rPr lang="en-US" sz="1600" dirty="0"/>
              <a:t>	5 not asked</a:t>
            </a:r>
            <a:r>
              <a:rPr lang="es-ES" sz="1600" dirty="0"/>
              <a:t> </a:t>
            </a:r>
          </a:p>
          <a:p>
            <a:pPr lvl="1"/>
            <a:r>
              <a:rPr lang="es-ES" sz="1600" dirty="0"/>
              <a:t>	y algunas incluyen otros valores (</a:t>
            </a:r>
            <a:r>
              <a:rPr lang="es-ES" sz="1600" dirty="0" err="1"/>
              <a:t>p.ej</a:t>
            </a:r>
            <a:r>
              <a:rPr lang="es-ES" sz="1600" dirty="0"/>
              <a:t> 8) o la celda vacía (</a:t>
            </a:r>
            <a:r>
              <a:rPr lang="es-ES" sz="1600" dirty="0" err="1"/>
              <a:t>NAs</a:t>
            </a:r>
            <a:r>
              <a:rPr lang="es-ES" sz="1600" dirty="0"/>
              <a:t>)</a:t>
            </a:r>
          </a:p>
          <a:p>
            <a:pPr lvl="1"/>
            <a:endParaRPr lang="es-ES" sz="1600" dirty="0"/>
          </a:p>
          <a:p>
            <a:pPr marL="742950" lvl="1" indent="-285750">
              <a:buFont typeface="Courier New" panose="02070309020205020404" pitchFamily="49" charset="0"/>
              <a:buChar char="o"/>
            </a:pPr>
            <a:r>
              <a:rPr lang="es-ES" sz="1600" dirty="0"/>
              <a:t>Cómo unificamos los </a:t>
            </a:r>
            <a:r>
              <a:rPr lang="es-ES" sz="1600" dirty="0" err="1"/>
              <a:t>missings</a:t>
            </a:r>
            <a:r>
              <a:rPr lang="es-ES" sz="1600" dirty="0"/>
              <a:t>? A efectos de calculo de indicadores, los ponemos todos a </a:t>
            </a:r>
            <a:r>
              <a:rPr lang="es-ES" sz="1600" dirty="0" err="1"/>
              <a:t>Nas</a:t>
            </a:r>
            <a:r>
              <a:rPr lang="es-ES" sz="1600" dirty="0"/>
              <a:t> (Excel: celda vacía)? </a:t>
            </a:r>
          </a:p>
          <a:p>
            <a:pPr lvl="1"/>
            <a:r>
              <a:rPr lang="es-ES" sz="1600" dirty="0">
                <a:solidFill>
                  <a:srgbClr val="FF0000"/>
                </a:solidFill>
              </a:rPr>
              <a:t>Sí, podemos considerar todos estos casos como </a:t>
            </a:r>
            <a:r>
              <a:rPr lang="es-ES" sz="1600" dirty="0" err="1">
                <a:solidFill>
                  <a:srgbClr val="FF0000"/>
                </a:solidFill>
              </a:rPr>
              <a:t>missings</a:t>
            </a:r>
            <a:r>
              <a:rPr lang="es-ES" sz="1600" dirty="0">
                <a:solidFill>
                  <a:srgbClr val="FF0000"/>
                </a:solidFill>
              </a:rPr>
              <a:t>.</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En el diccionario se especifica que las fechas vengan en formato </a:t>
            </a:r>
            <a:r>
              <a:rPr lang="es-ES" sz="1600" dirty="0" err="1"/>
              <a:t>dd.mm.yyyy</a:t>
            </a:r>
            <a:r>
              <a:rPr lang="es-ES" sz="1600" dirty="0"/>
              <a:t> . Para analizar datos es mejor usar </a:t>
            </a:r>
            <a:r>
              <a:rPr lang="es-ES" sz="1600" dirty="0" err="1"/>
              <a:t>yyyy</a:t>
            </a:r>
            <a:r>
              <a:rPr lang="es-ES" sz="1600" dirty="0"/>
              <a:t>-mm-</a:t>
            </a:r>
            <a:r>
              <a:rPr lang="es-ES" sz="1600" dirty="0" err="1"/>
              <a:t>dd</a:t>
            </a:r>
            <a:r>
              <a:rPr lang="es-ES" sz="1600" dirty="0"/>
              <a:t> (permite reordenar sin ambigüedad). Cambiamos? Se puede </a:t>
            </a:r>
            <a:r>
              <a:rPr lang="es-ES" sz="1600" dirty="0" err="1"/>
              <a:t>canviar</a:t>
            </a:r>
            <a:r>
              <a:rPr lang="es-ES" sz="1600" dirty="0"/>
              <a:t> a otros, por ejemplo </a:t>
            </a:r>
            <a:r>
              <a:rPr lang="es-ES" sz="1600" dirty="0" err="1"/>
              <a:t>dd</a:t>
            </a:r>
            <a:r>
              <a:rPr lang="es-ES" sz="1600" dirty="0"/>
              <a:t>-mm-</a:t>
            </a:r>
            <a:r>
              <a:rPr lang="es-ES" sz="1600" dirty="0" err="1"/>
              <a:t>yyyy</a:t>
            </a:r>
            <a:r>
              <a:rPr lang="es-ES" sz="1600" dirty="0"/>
              <a:t>. </a:t>
            </a:r>
            <a:r>
              <a:rPr lang="es-ES" sz="1600" dirty="0">
                <a:solidFill>
                  <a:srgbClr val="FF0000"/>
                </a:solidFill>
              </a:rPr>
              <a:t>Puedes cambiar, como mejor te vaya</a:t>
            </a:r>
            <a:r>
              <a:rPr lang="es-ES" sz="1600">
                <a:solidFill>
                  <a:srgbClr val="FF0000"/>
                </a:solidFill>
              </a:rPr>
              <a:t>. </a:t>
            </a:r>
          </a:p>
          <a:p>
            <a:r>
              <a:rPr lang="es-ES" sz="1600">
                <a:solidFill>
                  <a:srgbClr val="FF0000"/>
                </a:solidFill>
              </a:rPr>
              <a:t>	</a:t>
            </a:r>
            <a:r>
              <a:rPr lang="es-ES" sz="1600">
                <a:solidFill>
                  <a:srgbClr val="0070C0"/>
                </a:solidFill>
              </a:rPr>
              <a:t>No se toca.</a:t>
            </a:r>
            <a:endParaRPr lang="es-ES" sz="1600" dirty="0">
              <a:solidFill>
                <a:srgbClr val="0070C0"/>
              </a:solidFill>
            </a:endParaRPr>
          </a:p>
          <a:p>
            <a:pPr marL="285750" indent="-285750">
              <a:buFont typeface="Arial" panose="020B0604020202020204" pitchFamily="34" charset="0"/>
              <a:buChar char="•"/>
            </a:pPr>
            <a:endParaRPr lang="es-ES" sz="1600" dirty="0"/>
          </a:p>
        </p:txBody>
      </p:sp>
      <p:pic>
        <p:nvPicPr>
          <p:cNvPr id="6" name="Gráfico 5" descr="Marca de verificación">
            <a:extLst>
              <a:ext uri="{FF2B5EF4-FFF2-40B4-BE49-F238E27FC236}">
                <a16:creationId xmlns:a16="http://schemas.microsoft.com/office/drawing/2014/main" id="{5BAE8786-87DA-4AD0-864E-5692ACD9E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80" y="538583"/>
            <a:ext cx="410343" cy="410343"/>
          </a:xfrm>
          <a:prstGeom prst="rect">
            <a:avLst/>
          </a:prstGeom>
        </p:spPr>
      </p:pic>
      <p:pic>
        <p:nvPicPr>
          <p:cNvPr id="10" name="Gráfico 9" descr="Marca de verificación">
            <a:extLst>
              <a:ext uri="{FF2B5EF4-FFF2-40B4-BE49-F238E27FC236}">
                <a16:creationId xmlns:a16="http://schemas.microsoft.com/office/drawing/2014/main" id="{5E61EA5D-D9A4-45F8-9A96-CF25FB2BB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80" y="1844824"/>
            <a:ext cx="410343" cy="410343"/>
          </a:xfrm>
          <a:prstGeom prst="rect">
            <a:avLst/>
          </a:prstGeom>
        </p:spPr>
      </p:pic>
      <p:pic>
        <p:nvPicPr>
          <p:cNvPr id="12" name="Gráfico 11" descr="Marca de verificación">
            <a:extLst>
              <a:ext uri="{FF2B5EF4-FFF2-40B4-BE49-F238E27FC236}">
                <a16:creationId xmlns:a16="http://schemas.microsoft.com/office/drawing/2014/main" id="{5C13C607-6E0A-43FC-B956-41F5B2E2F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79" y="4725144"/>
            <a:ext cx="410343" cy="410343"/>
          </a:xfrm>
          <a:prstGeom prst="rect">
            <a:avLst/>
          </a:prstGeom>
        </p:spPr>
      </p:pic>
    </p:spTree>
    <p:extLst>
      <p:ext uri="{BB962C8B-B14F-4D97-AF65-F5344CB8AC3E}">
        <p14:creationId xmlns:p14="http://schemas.microsoft.com/office/powerpoint/2010/main" val="39298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98864" y="491148"/>
            <a:ext cx="3393015" cy="5262979"/>
          </a:xfrm>
          <a:prstGeom prst="rect">
            <a:avLst/>
          </a:prstGeom>
          <a:noFill/>
        </p:spPr>
        <p:txBody>
          <a:bodyPr wrap="square" rtlCol="0">
            <a:spAutoFit/>
          </a:bodyPr>
          <a:lstStyle/>
          <a:p>
            <a:pPr marL="285750" indent="-285750">
              <a:buFont typeface="Arial" panose="020B0604020202020204" pitchFamily="34" charset="0"/>
              <a:buChar char="•"/>
            </a:pPr>
            <a:r>
              <a:rPr lang="es-ES" sz="1600"/>
              <a:t>En </a:t>
            </a:r>
            <a:r>
              <a:rPr lang="es-ES" sz="1600" dirty="0"/>
              <a:t>el diccionario de datos se especifican códigos para los </a:t>
            </a:r>
            <a:r>
              <a:rPr lang="es-ES" sz="1600" dirty="0" err="1"/>
              <a:t>missings</a:t>
            </a:r>
            <a:r>
              <a:rPr lang="es-ES" sz="1600" dirty="0"/>
              <a:t> (p.ej. 9, 9999, etc.). </a:t>
            </a:r>
          </a:p>
          <a:p>
            <a:pPr marL="285750" indent="-285750">
              <a:buFont typeface="Arial" panose="020B0604020202020204" pitchFamily="34" charset="0"/>
              <a:buChar char="•"/>
            </a:pPr>
            <a:endParaRPr lang="es-ES" sz="1600" dirty="0"/>
          </a:p>
          <a:p>
            <a:pPr lvl="1"/>
            <a:r>
              <a:rPr lang="es-ES" sz="1600" dirty="0"/>
              <a:t>Por otro lado, hay variables categóricas con categorías </a:t>
            </a:r>
          </a:p>
          <a:p>
            <a:pPr lvl="1"/>
            <a:r>
              <a:rPr lang="es-ES" sz="1600" dirty="0"/>
              <a:t>	3: </a:t>
            </a:r>
            <a:r>
              <a:rPr lang="es-ES" sz="1600" dirty="0" err="1"/>
              <a:t>Don’t</a:t>
            </a:r>
            <a:r>
              <a:rPr lang="es-ES" sz="1600" dirty="0"/>
              <a:t> </a:t>
            </a:r>
            <a:r>
              <a:rPr lang="es-ES" sz="1600" dirty="0" err="1"/>
              <a:t>know</a:t>
            </a:r>
            <a:r>
              <a:rPr lang="es-ES" sz="1600" dirty="0"/>
              <a:t>, </a:t>
            </a:r>
          </a:p>
          <a:p>
            <a:pPr lvl="1"/>
            <a:r>
              <a:rPr lang="es-ES" sz="1600" dirty="0"/>
              <a:t>	</a:t>
            </a:r>
            <a:r>
              <a:rPr lang="en-US" sz="1600" dirty="0"/>
              <a:t>4: does not want to tell, </a:t>
            </a:r>
          </a:p>
          <a:p>
            <a:pPr lvl="1"/>
            <a:r>
              <a:rPr lang="en-US" sz="1600" dirty="0"/>
              <a:t>	5 not asked</a:t>
            </a:r>
            <a:r>
              <a:rPr lang="es-ES" sz="1600" dirty="0"/>
              <a:t> </a:t>
            </a:r>
          </a:p>
          <a:p>
            <a:pPr lvl="1"/>
            <a:r>
              <a:rPr lang="es-ES" sz="1600" dirty="0"/>
              <a:t>	y algunas incluyen otros valores (</a:t>
            </a:r>
            <a:r>
              <a:rPr lang="es-ES" sz="1600" dirty="0" err="1"/>
              <a:t>p.ej</a:t>
            </a:r>
            <a:r>
              <a:rPr lang="es-ES" sz="1600" dirty="0"/>
              <a:t> 8) o la celda vacía (</a:t>
            </a:r>
            <a:r>
              <a:rPr lang="es-ES" sz="1600" dirty="0" err="1"/>
              <a:t>NAs</a:t>
            </a:r>
            <a:r>
              <a:rPr lang="es-ES" sz="1600" dirty="0"/>
              <a:t>)</a:t>
            </a:r>
          </a:p>
          <a:p>
            <a:pPr lvl="1"/>
            <a:endParaRPr lang="es-ES" sz="1600" dirty="0"/>
          </a:p>
          <a:p>
            <a:pPr marL="742950" lvl="1" indent="-285750">
              <a:buFont typeface="Courier New" panose="02070309020205020404" pitchFamily="49" charset="0"/>
              <a:buChar char="o"/>
            </a:pPr>
            <a:r>
              <a:rPr lang="es-ES" sz="1600" dirty="0"/>
              <a:t>Cómo unificamos los </a:t>
            </a:r>
            <a:r>
              <a:rPr lang="es-ES" sz="1600" dirty="0" err="1"/>
              <a:t>missings</a:t>
            </a:r>
            <a:r>
              <a:rPr lang="es-ES" sz="1600" dirty="0"/>
              <a:t>? A efectos de calculo de indicadores, los ponemos todos a </a:t>
            </a:r>
            <a:r>
              <a:rPr lang="es-ES" sz="1600" dirty="0" err="1"/>
              <a:t>Nas</a:t>
            </a:r>
            <a:r>
              <a:rPr lang="es-ES" sz="1600" dirty="0"/>
              <a:t> (Excel: celda vacía)? </a:t>
            </a:r>
          </a:p>
          <a:p>
            <a:pPr lvl="1"/>
            <a:r>
              <a:rPr lang="es-ES" sz="1600" dirty="0">
                <a:solidFill>
                  <a:srgbClr val="FF0000"/>
                </a:solidFill>
              </a:rPr>
              <a:t>Sí, podemos considerar todos estos casos como </a:t>
            </a:r>
            <a:r>
              <a:rPr lang="es-ES" sz="1600" dirty="0" err="1">
                <a:solidFill>
                  <a:srgbClr val="FF0000"/>
                </a:solidFill>
              </a:rPr>
              <a:t>missings</a:t>
            </a:r>
            <a:r>
              <a:rPr lang="es-ES" sz="1600" dirty="0">
                <a:solidFill>
                  <a:srgbClr val="FF0000"/>
                </a:solidFill>
              </a:rPr>
              <a:t>.</a:t>
            </a:r>
            <a:endParaRPr lang="es-ES" sz="1600" dirty="0"/>
          </a:p>
          <a:p>
            <a:pPr marL="285750" indent="-285750">
              <a:buFont typeface="Arial" panose="020B0604020202020204" pitchFamily="34" charset="0"/>
              <a:buChar char="•"/>
            </a:pPr>
            <a:endParaRPr lang="es-ES" sz="1600" dirty="0"/>
          </a:p>
        </p:txBody>
      </p:sp>
      <p:pic>
        <p:nvPicPr>
          <p:cNvPr id="3" name="Imagen 2">
            <a:extLst>
              <a:ext uri="{FF2B5EF4-FFF2-40B4-BE49-F238E27FC236}">
                <a16:creationId xmlns:a16="http://schemas.microsoft.com/office/drawing/2014/main" id="{BF12B2C0-B698-45CE-8106-C2F4D540B6DF}"/>
              </a:ext>
            </a:extLst>
          </p:cNvPr>
          <p:cNvPicPr>
            <a:picLocks noChangeAspect="1"/>
          </p:cNvPicPr>
          <p:nvPr/>
        </p:nvPicPr>
        <p:blipFill>
          <a:blip r:embed="rId3"/>
          <a:stretch>
            <a:fillRect/>
          </a:stretch>
        </p:blipFill>
        <p:spPr>
          <a:xfrm>
            <a:off x="3635897" y="613046"/>
            <a:ext cx="5409239" cy="6072096"/>
          </a:xfrm>
          <a:prstGeom prst="rect">
            <a:avLst/>
          </a:prstGeom>
        </p:spPr>
      </p:pic>
      <p:pic>
        <p:nvPicPr>
          <p:cNvPr id="7" name="Gráfico 6" descr="Marca de verificación">
            <a:extLst>
              <a:ext uri="{FF2B5EF4-FFF2-40B4-BE49-F238E27FC236}">
                <a16:creationId xmlns:a16="http://schemas.microsoft.com/office/drawing/2014/main" id="{59D84DEB-70BE-447E-B04D-F37FE750F4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1536" y="491147"/>
            <a:ext cx="410343" cy="410343"/>
          </a:xfrm>
          <a:prstGeom prst="rect">
            <a:avLst/>
          </a:prstGeom>
        </p:spPr>
      </p:pic>
    </p:spTree>
    <p:extLst>
      <p:ext uri="{BB962C8B-B14F-4D97-AF65-F5344CB8AC3E}">
        <p14:creationId xmlns:p14="http://schemas.microsoft.com/office/powerpoint/2010/main" val="361234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9085A9-D8DB-467D-AB3A-DB3547252E7B}"/>
              </a:ext>
            </a:extLst>
          </p:cNvPr>
          <p:cNvSpPr txBox="1"/>
          <p:nvPr/>
        </p:nvSpPr>
        <p:spPr>
          <a:xfrm>
            <a:off x="179512" y="116632"/>
            <a:ext cx="7488832" cy="369332"/>
          </a:xfrm>
          <a:prstGeom prst="rect">
            <a:avLst/>
          </a:prstGeom>
          <a:noFill/>
        </p:spPr>
        <p:txBody>
          <a:bodyPr wrap="square" rtlCol="0">
            <a:spAutoFit/>
          </a:bodyPr>
          <a:lstStyle/>
          <a:p>
            <a:r>
              <a:rPr lang="es-ES"/>
              <a:t>Preguntas  generales</a:t>
            </a:r>
          </a:p>
        </p:txBody>
      </p:sp>
      <p:cxnSp>
        <p:nvCxnSpPr>
          <p:cNvPr id="4" name="Conector recto 3">
            <a:extLst>
              <a:ext uri="{FF2B5EF4-FFF2-40B4-BE49-F238E27FC236}">
                <a16:creationId xmlns:a16="http://schemas.microsoft.com/office/drawing/2014/main" id="{586CCCC7-B3E5-4EA1-90D2-D2C2A4232245}"/>
              </a:ext>
            </a:extLst>
          </p:cNvPr>
          <p:cNvCxnSpPr/>
          <p:nvPr/>
        </p:nvCxnSpPr>
        <p:spPr>
          <a:xfrm>
            <a:off x="179512" y="485964"/>
            <a:ext cx="84249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91F8F097-B591-4A43-9B25-3EBD7FB9A352}"/>
              </a:ext>
            </a:extLst>
          </p:cNvPr>
          <p:cNvSpPr txBox="1"/>
          <p:nvPr/>
        </p:nvSpPr>
        <p:spPr>
          <a:xfrm>
            <a:off x="395536" y="620689"/>
            <a:ext cx="8208912" cy="4278094"/>
          </a:xfrm>
          <a:prstGeom prst="rect">
            <a:avLst/>
          </a:prstGeom>
          <a:noFill/>
        </p:spPr>
        <p:txBody>
          <a:bodyPr wrap="square" rtlCol="0">
            <a:spAutoFit/>
          </a:bodyPr>
          <a:lstStyle/>
          <a:p>
            <a:pPr marL="285750" indent="-285750">
              <a:buFont typeface="Arial" panose="020B0604020202020204" pitchFamily="34" charset="0"/>
              <a:buChar char="•"/>
            </a:pPr>
            <a:r>
              <a:rPr lang="es-ES" sz="1600" dirty="0"/>
              <a:t>Edad.</a:t>
            </a:r>
          </a:p>
          <a:p>
            <a:pPr marL="742950" lvl="1" indent="-285750">
              <a:buFont typeface="Courier New" panose="02070309020205020404" pitchFamily="49" charset="0"/>
              <a:buChar char="o"/>
            </a:pPr>
            <a:r>
              <a:rPr lang="es-ES" sz="1600" dirty="0"/>
              <a:t>La edad respecto a qué fecha viene dada (2018, 2019, 2020, en el momento de la visita)? </a:t>
            </a:r>
            <a:r>
              <a:rPr lang="es-ES" sz="1600" dirty="0">
                <a:solidFill>
                  <a:srgbClr val="FF0000"/>
                </a:solidFill>
              </a:rPr>
              <a:t>La edad se calcula respecto a la fecha de visita. </a:t>
            </a:r>
            <a:endParaRPr lang="es-ES" sz="1600" dirty="0"/>
          </a:p>
          <a:p>
            <a:pPr marL="742950" lvl="1" indent="-285750">
              <a:buFont typeface="Courier New" panose="02070309020205020404" pitchFamily="49" charset="0"/>
              <a:buChar char="o"/>
            </a:pPr>
            <a:r>
              <a:rPr lang="es-ES" sz="1600" dirty="0"/>
              <a:t>En algunos casos tenemos edad en formato decimal: 25,241234 años. La podemos truncar a 25 o recalcular con </a:t>
            </a:r>
            <a:r>
              <a:rPr lang="es-ES" sz="1600" dirty="0" err="1"/>
              <a:t>DateOfBirth</a:t>
            </a:r>
            <a:r>
              <a:rPr lang="es-ES" sz="1600" dirty="0"/>
              <a:t> o </a:t>
            </a:r>
            <a:r>
              <a:rPr lang="es-ES" sz="1600" dirty="0" err="1"/>
              <a:t>Dateofvisit</a:t>
            </a:r>
            <a:r>
              <a:rPr lang="es-ES" sz="1600" dirty="0"/>
              <a:t>.  Qué haríamos</a:t>
            </a:r>
            <a:r>
              <a:rPr lang="es-ES" sz="1600" dirty="0">
                <a:solidFill>
                  <a:srgbClr val="FF0000"/>
                </a:solidFill>
              </a:rPr>
              <a:t>? En nuestra BBDD tenemos la variable edad calculada (a partir de la fecha de nacimiento y la fecha de visita) en formato decimal. Teniendo en cuenta que no usaremos esta variable para ningún análisis, únicamente para hacer los grupos de edad, la podemos truncar sin problema</a:t>
            </a:r>
            <a:r>
              <a:rPr lang="es-ES" sz="1600">
                <a:solidFill>
                  <a:srgbClr val="FF0000"/>
                </a:solidFill>
              </a:rPr>
              <a:t>. </a:t>
            </a:r>
          </a:p>
          <a:p>
            <a:pPr lvl="2"/>
            <a:r>
              <a:rPr lang="es-ES" sz="1600">
                <a:solidFill>
                  <a:schemeClr val="tx2"/>
                </a:solidFill>
              </a:rPr>
              <a:t>Tinc edats negatives i quan calculo jo l’edat a partir de dateofvisit em surten 2 amb -1 anys.  Pot ser que Stata l’estigui calculant amb l’any del sistema?</a:t>
            </a:r>
            <a:endParaRPr lang="es-ES" sz="1600" dirty="0">
              <a:solidFill>
                <a:schemeClr val="tx2"/>
              </a:solidFill>
            </a:endParaRPr>
          </a:p>
          <a:p>
            <a:pPr marL="285750" indent="-285750"/>
            <a:endParaRPr lang="es-ES" sz="1600" dirty="0"/>
          </a:p>
          <a:p>
            <a:pPr marL="285750" indent="-285750">
              <a:buFont typeface="Arial" panose="020B0604020202020204" pitchFamily="34" charset="0"/>
              <a:buChar char="•"/>
            </a:pPr>
            <a:r>
              <a:rPr lang="es-ES" sz="1600" dirty="0"/>
              <a:t>Identificadores:</a:t>
            </a:r>
          </a:p>
          <a:p>
            <a:pPr marL="742950" lvl="1" indent="-285750">
              <a:buFont typeface="Courier New" panose="02070309020205020404" pitchFamily="49" charset="0"/>
              <a:buChar char="o"/>
            </a:pPr>
            <a:r>
              <a:rPr lang="es-ES" sz="1600" dirty="0"/>
              <a:t>Centre: En unos casos tenemos un texto descriptivo i en otros, o no viene informada o tiene un código numérico. Qué criterio seguir y qué valores poner en cada caso?</a:t>
            </a:r>
            <a:r>
              <a:rPr lang="es-ES" sz="1600" dirty="0">
                <a:solidFill>
                  <a:srgbClr val="FF0000"/>
                </a:solidFill>
              </a:rPr>
              <a:t> Adjunto Excel con los códigos asignados a cada centro.</a:t>
            </a:r>
            <a:endParaRPr lang="es-ES" sz="1600" dirty="0"/>
          </a:p>
          <a:p>
            <a:pPr marL="285750" indent="-285750"/>
            <a:endParaRPr lang="es-ES" sz="1600" dirty="0"/>
          </a:p>
        </p:txBody>
      </p:sp>
      <p:pic>
        <p:nvPicPr>
          <p:cNvPr id="3" name="Gráfico 2" descr="Marca de verificación">
            <a:extLst>
              <a:ext uri="{FF2B5EF4-FFF2-40B4-BE49-F238E27FC236}">
                <a16:creationId xmlns:a16="http://schemas.microsoft.com/office/drawing/2014/main" id="{6C7A840A-8996-4D6F-AE41-F69749162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80" y="592334"/>
            <a:ext cx="410343" cy="410343"/>
          </a:xfrm>
          <a:prstGeom prst="rect">
            <a:avLst/>
          </a:prstGeom>
        </p:spPr>
      </p:pic>
      <p:pic>
        <p:nvPicPr>
          <p:cNvPr id="8" name="Gráfico 7" descr="Marca de verificación">
            <a:extLst>
              <a:ext uri="{FF2B5EF4-FFF2-40B4-BE49-F238E27FC236}">
                <a16:creationId xmlns:a16="http://schemas.microsoft.com/office/drawing/2014/main" id="{C05D5551-35B2-4E36-A981-2E2D51E94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79" y="3429000"/>
            <a:ext cx="410343" cy="410343"/>
          </a:xfrm>
          <a:prstGeom prst="rect">
            <a:avLst/>
          </a:prstGeom>
        </p:spPr>
      </p:pic>
    </p:spTree>
    <p:extLst>
      <p:ext uri="{BB962C8B-B14F-4D97-AF65-F5344CB8AC3E}">
        <p14:creationId xmlns:p14="http://schemas.microsoft.com/office/powerpoint/2010/main" val="84976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1E35DE47651DF429210691EF696823B" ma:contentTypeVersion="0" ma:contentTypeDescription="Crear nuevo documento." ma:contentTypeScope="" ma:versionID="462170b0097c646a0923dfbe585fad99">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03A038-5B35-4EF1-81A1-5948F72EF2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11525E6-DE74-420B-8866-2BB208993212}">
  <ds:schemaRefs>
    <ds:schemaRef ds:uri="http://schemas.microsoft.com/sharepoint/v3/contenttype/forms"/>
  </ds:schemaRefs>
</ds:datastoreItem>
</file>

<file path=customXml/itemProps3.xml><?xml version="1.0" encoding="utf-8"?>
<ds:datastoreItem xmlns:ds="http://schemas.openxmlformats.org/officeDocument/2006/customXml" ds:itemID="{BD1AFF17-BC14-442E-9E44-0709BFFF76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3624</TotalTime>
  <Words>4358</Words>
  <Application>Microsoft Office PowerPoint</Application>
  <PresentationFormat>Presentación en pantalla (4:3)</PresentationFormat>
  <Paragraphs>392</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Cambria Math</vt:lpstr>
      <vt:lpstr>Courier New</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Laura</dc:creator>
  <cp:lastModifiedBy>Jordi Aceiton Cardona</cp:lastModifiedBy>
  <cp:revision>165</cp:revision>
  <dcterms:created xsi:type="dcterms:W3CDTF">2020-09-15T14:33:21Z</dcterms:created>
  <dcterms:modified xsi:type="dcterms:W3CDTF">2020-11-05T20:33:11Z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0x01010061E35DE47651DF429210691EF696823B</vt:lpwstr>
  </property>
</Properties>
</file>