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64655C-5496-44F1-8202-DE233C3C4A52}" v="637" dt="2023-07-04T15:37:55.963"/>
    <p1510:client id="{F9544B18-6A16-45C9-8249-23BF417BFC41}" v="1329" dt="2023-07-04T16:08:21.0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0B9F61-D3D0-F931-7A4F-92E9421E7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BB8EFA-CD04-E378-6508-9DE53B07A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0B3C34-AA13-3727-992B-C7FE52DB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190D-284A-494B-819F-4FEB30E2AF75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6E91B1-945F-8D7E-803D-920E40BC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078EA7-9DCE-FF55-B9E0-93E21C67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8926-40E5-4D4E-801B-E63AB0430E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54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FA01B-3867-0C1F-AC61-E9974236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FD27D6-C9C2-B9E0-D6A3-2CBA85AE6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6DA9A2-E73B-11E2-A39A-745F1CD2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190D-284A-494B-819F-4FEB30E2AF75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12A607-1D19-2F38-DD14-AA089286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F83643-E09E-4E49-3842-3EE5B808F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8926-40E5-4D4E-801B-E63AB0430E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40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E33FE58-F3D4-165B-27F6-943423388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DF654B-18AF-265C-19B9-ED5E39256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5D8FCC-051B-3C39-64EA-E16764462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190D-284A-494B-819F-4FEB30E2AF75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C6FCC-EAE4-8F18-0608-06873AEC6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D8C0C0-917F-6958-3DF7-001145A97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8926-40E5-4D4E-801B-E63AB0430E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60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55C14-3209-8E5E-D23E-49EB15DA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9DC4E0-D133-E696-A1A6-2D37DAC0D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1342AA-7EB2-4A3D-26A2-7C68E954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190D-284A-494B-819F-4FEB30E2AF75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3CC4C2-AF00-1909-91BF-4AF582C6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E7E28C-34A6-401C-23DD-097EEF37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8926-40E5-4D4E-801B-E63AB0430E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65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89AA1-EF08-00AC-7ED3-7A8FE6FE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700157-DCFF-4181-D611-590DE2073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6FEA5D-E8D3-5879-DCB7-3F1AF0AE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190D-284A-494B-819F-4FEB30E2AF75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ADE934-B6F0-53A7-7272-E533EC8B4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28F9AD-814D-5FAE-D97A-FD35224B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8926-40E5-4D4E-801B-E63AB0430E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27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C5A0B-48B8-2DB5-9394-5296CD684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DC85A0-F9C0-D3E3-85CA-278FB127A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F11274-4547-A793-E23F-D7C8D863E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ABAB0E-2244-782E-9DFF-38C421A08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190D-284A-494B-819F-4FEB30E2AF75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01BAC6-5C3E-0EA2-FE1A-3C3BAF08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4AFC92-0A4D-C2F3-5F7E-40D527EB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8926-40E5-4D4E-801B-E63AB0430E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67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FDE23-F5C3-C794-9934-EEDD310B9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D6FA3D-44E3-EF5C-A104-AC46B0583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41DB5F-C9B4-771D-4BDB-48354DD00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117173-26E6-0386-BC28-5AB64C571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55DE04-584F-A88B-A9CC-56C613960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8B243D-C862-6746-78AD-39404CAC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190D-284A-494B-819F-4FEB30E2AF75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C658DF0-1CC3-3BBA-D507-03D365B0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3D66FE6-E7B7-6675-17D7-F58066CF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8926-40E5-4D4E-801B-E63AB0430E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06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6C0534-5BD8-CB17-22B7-01572BC72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D65567-4471-A1E3-C059-2802C2F2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190D-284A-494B-819F-4FEB30E2AF75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7086FA-48C1-7AD4-CDAF-F67A0703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BF5307-0969-2330-E985-9FDD0CD6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8926-40E5-4D4E-801B-E63AB0430E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19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D6986B-2A0E-1A5D-51AC-3AF55049F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190D-284A-494B-819F-4FEB30E2AF75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C32739-9CDC-1A10-CFE2-819B94177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D5EC2D-1A81-B136-F24C-F443A71D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8926-40E5-4D4E-801B-E63AB0430E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837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DB1077-8D2E-8C45-6BAE-5FAF3E73E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31C34-9D1D-307D-F8B2-A7C27572B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F6DF71-42FC-1E58-B94A-08742712E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CC8B42-4F45-9125-9750-511702961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190D-284A-494B-819F-4FEB30E2AF75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414A90-49BD-DA12-0731-0D2D07A92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C8E2B0-A8C3-9CFF-A4C2-C896CBA7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8926-40E5-4D4E-801B-E63AB0430E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40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608CB-F39E-ECC1-3A0C-8A9161DC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06909DC-241F-6813-F023-E9E1BB56B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0FDE77-5077-8D8B-F651-A592B2A99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E5D218-FEC3-3497-7A69-51D7F75D1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190D-284A-494B-819F-4FEB30E2AF75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EF5F17-B05D-3E0D-BBC7-0BB5CC77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5F7B13-E2C7-7564-DB6C-486C718B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8926-40E5-4D4E-801B-E63AB0430E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94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4539A1F-BDA3-A702-D730-E783C90A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ED5EA8-101A-A89C-C937-B95E50669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3B68E3-669F-36B9-07BF-9B6799F56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E190D-284A-494B-819F-4FEB30E2AF75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CF3906-4DEF-35DB-A639-0D76EB653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9DFA6E-88B3-27FA-955C-607FCB165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F8926-40E5-4D4E-801B-E63AB0430E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53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emf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A342FA-C156-7C43-72E9-3E702C191F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00" r="27255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75D027-F077-A632-11EF-BCDC1A481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/>
              <a:t>Machine Learning in Manufacturing-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797C5B-EF99-993F-772C-3EC201800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de-DE" sz="1900"/>
              <a:t>RUL-Prognostizierung von Kugellagern</a:t>
            </a:r>
          </a:p>
          <a:p>
            <a:pPr algn="l"/>
            <a:r>
              <a:rPr lang="de-DE" sz="1900"/>
              <a:t>Simon Köller, Hans-Joachim Redeker, Johannes Lehner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7769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2260-846C-F2D6-956B-36B51CEF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 der Ergebnisse</a:t>
            </a:r>
            <a:endParaRPr lang="en-GB" dirty="0"/>
          </a:p>
        </p:txBody>
      </p:sp>
      <p:pic>
        <p:nvPicPr>
          <p:cNvPr id="3" name="Picture 2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625EA400-4CA7-BEFA-710D-AFA17ED30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56" y="1690688"/>
            <a:ext cx="3944125" cy="2022896"/>
          </a:xfrm>
          <a:prstGeom prst="rect">
            <a:avLst/>
          </a:prstGeom>
        </p:spPr>
      </p:pic>
      <p:sp>
        <p:nvSpPr>
          <p:cNvPr id="4" name="Text Box 25109844">
            <a:extLst>
              <a:ext uri="{FF2B5EF4-FFF2-40B4-BE49-F238E27FC236}">
                <a16:creationId xmlns:a16="http://schemas.microsoft.com/office/drawing/2014/main" id="{C88554D0-3A77-9647-4EA3-0F1E488BB8AF}"/>
              </a:ext>
            </a:extLst>
          </p:cNvPr>
          <p:cNvSpPr txBox="1"/>
          <p:nvPr/>
        </p:nvSpPr>
        <p:spPr>
          <a:xfrm>
            <a:off x="208990" y="3722915"/>
            <a:ext cx="2639695" cy="173355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20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Abbildung: </a:t>
            </a:r>
            <a:r>
              <a:rPr lang="de-DE" sz="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</a:t>
            </a:r>
            <a:r>
              <a:rPr lang="de-DE" sz="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1, Bearing_1_3</a:t>
            </a:r>
            <a:endParaRPr lang="en-GB" sz="9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line, plot, text, diagram&#10;&#10;Description automatically generated">
            <a:extLst>
              <a:ext uri="{FF2B5EF4-FFF2-40B4-BE49-F238E27FC236}">
                <a16:creationId xmlns:a16="http://schemas.microsoft.com/office/drawing/2014/main" id="{6FA6CD81-4A26-FD4F-06C4-1BB79B55BC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10" y="1690688"/>
            <a:ext cx="3889965" cy="2022896"/>
          </a:xfrm>
          <a:prstGeom prst="rect">
            <a:avLst/>
          </a:prstGeom>
        </p:spPr>
      </p:pic>
      <p:sp>
        <p:nvSpPr>
          <p:cNvPr id="6" name="Text Box 1846139459">
            <a:extLst>
              <a:ext uri="{FF2B5EF4-FFF2-40B4-BE49-F238E27FC236}">
                <a16:creationId xmlns:a16="http://schemas.microsoft.com/office/drawing/2014/main" id="{E1ECE5D2-A975-0D42-2D93-BF797C3CC4A9}"/>
              </a:ext>
            </a:extLst>
          </p:cNvPr>
          <p:cNvSpPr txBox="1"/>
          <p:nvPr/>
        </p:nvSpPr>
        <p:spPr>
          <a:xfrm>
            <a:off x="4302110" y="3722915"/>
            <a:ext cx="2593340" cy="218440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20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Abbildung: </a:t>
            </a:r>
            <a:r>
              <a:rPr lang="de-DE" sz="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</a:t>
            </a:r>
            <a:r>
              <a:rPr lang="de-DE" sz="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2, Bearing_2_2</a:t>
            </a:r>
            <a:endParaRPr lang="en-GB" sz="9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picture containing text, plot, line, screenshot&#10;&#10;Description automatically generated">
            <a:extLst>
              <a:ext uri="{FF2B5EF4-FFF2-40B4-BE49-F238E27FC236}">
                <a16:creationId xmlns:a16="http://schemas.microsoft.com/office/drawing/2014/main" id="{5B42EE33-D52B-2C7A-CBB5-54DAAD62CD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55" y="1690688"/>
            <a:ext cx="3672089" cy="2022896"/>
          </a:xfrm>
          <a:prstGeom prst="rect">
            <a:avLst/>
          </a:prstGeom>
        </p:spPr>
      </p:pic>
      <p:sp>
        <p:nvSpPr>
          <p:cNvPr id="8" name="Text Box 1266392823">
            <a:extLst>
              <a:ext uri="{FF2B5EF4-FFF2-40B4-BE49-F238E27FC236}">
                <a16:creationId xmlns:a16="http://schemas.microsoft.com/office/drawing/2014/main" id="{9124EBF6-BD3F-0DDE-2AF8-DCCC9AAE3B5E}"/>
              </a:ext>
            </a:extLst>
          </p:cNvPr>
          <p:cNvSpPr txBox="1"/>
          <p:nvPr/>
        </p:nvSpPr>
        <p:spPr>
          <a:xfrm>
            <a:off x="8283855" y="3727677"/>
            <a:ext cx="2492375" cy="163830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20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Abbildung: </a:t>
            </a:r>
            <a:r>
              <a:rPr lang="de-DE" sz="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</a:t>
            </a:r>
            <a:r>
              <a:rPr lang="de-DE" sz="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2+3, Bearing_3_1</a:t>
            </a:r>
            <a:endParaRPr lang="en-GB" sz="9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B81A6B-4C32-9951-751B-AF17600E1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0057" y="4382585"/>
            <a:ext cx="5891885" cy="156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BCC7C-25F3-C403-3B45-9EA8E93D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Ausgangssituation</a:t>
            </a:r>
            <a:endParaRPr lang="de-DE"/>
          </a:p>
        </p:txBody>
      </p:sp>
      <p:pic>
        <p:nvPicPr>
          <p:cNvPr id="4" name="Grafik 3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F7E0D6AA-8765-E468-6EB0-53875EEF0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13" y="2436918"/>
            <a:ext cx="8651973" cy="198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4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16936E1-68C7-9224-0C4A-8695CDC7D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Preprocessing</a:t>
            </a:r>
            <a:endParaRPr lang="de-DE"/>
          </a:p>
        </p:txBody>
      </p:sp>
      <p:pic>
        <p:nvPicPr>
          <p:cNvPr id="5" name="Grafik 4" descr="Ein Bild, das Text, Screenshot, Quittung, Schrift enthält.&#10;&#10;Automatisch generierte Beschreibung">
            <a:extLst>
              <a:ext uri="{FF2B5EF4-FFF2-40B4-BE49-F238E27FC236}">
                <a16:creationId xmlns:a16="http://schemas.microsoft.com/office/drawing/2014/main" id="{CB0B7B9E-6CDB-9C77-D5BA-535F8C4D0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25" y="4447192"/>
            <a:ext cx="9337250" cy="173831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F910E89-764F-8577-784A-E3707DBB3ED2}"/>
              </a:ext>
            </a:extLst>
          </p:cNvPr>
          <p:cNvSpPr txBox="1"/>
          <p:nvPr/>
        </p:nvSpPr>
        <p:spPr>
          <a:xfrm>
            <a:off x="1425075" y="1564204"/>
            <a:ext cx="9338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Bilden einer „</a:t>
            </a:r>
            <a:r>
              <a:rPr lang="de-DE" err="1"/>
              <a:t>Timestamp</a:t>
            </a:r>
            <a:r>
              <a:rPr lang="de-DE"/>
              <a:t>“-Spalte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Berechnung einer kombinierten Beschleunigung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Standardisieren der 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Konstruieren einer „</a:t>
            </a:r>
            <a:r>
              <a:rPr lang="de-DE" err="1"/>
              <a:t>Defect</a:t>
            </a:r>
            <a:r>
              <a:rPr lang="de-DE"/>
              <a:t>“-Spalte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Berechnen der RUL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Klassifizieren des Zustandes der Kugellager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Erzeugen einer ID (Voraussetzung für die Feature </a:t>
            </a:r>
            <a:r>
              <a:rPr lang="de-DE" err="1"/>
              <a:t>Extraction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err="1"/>
              <a:t>Backward</a:t>
            </a:r>
            <a:r>
              <a:rPr lang="de-DE"/>
              <a:t>-Fill der </a:t>
            </a:r>
            <a:r>
              <a:rPr lang="de-DE" err="1"/>
              <a:t>NaN</a:t>
            </a:r>
            <a:r>
              <a:rPr lang="de-DE"/>
              <a:t>-Werte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Entfernen der Spalten, die nicht benötigt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Umwandlung in dreidimensionale Arrays</a:t>
            </a:r>
          </a:p>
        </p:txBody>
      </p:sp>
    </p:spTree>
    <p:extLst>
      <p:ext uri="{BB962C8B-B14F-4D97-AF65-F5344CB8AC3E}">
        <p14:creationId xmlns:p14="http://schemas.microsoft.com/office/powerpoint/2010/main" val="163844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B9AD3E-0A79-4FAE-7AAC-9F7415EC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</a:t>
            </a:r>
            <a:r>
              <a:rPr lang="de-DE" err="1"/>
              <a:t>Extraction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B52F35-30E0-18BE-9DE3-B447F9AFA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Feature-</a:t>
            </a:r>
            <a:r>
              <a:rPr lang="de-DE" dirty="0" err="1"/>
              <a:t>Extraction</a:t>
            </a:r>
            <a:r>
              <a:rPr lang="de-DE" dirty="0"/>
              <a:t> mit </a:t>
            </a:r>
            <a:r>
              <a:rPr lang="de-DE" dirty="0" err="1"/>
              <a:t>tsfresh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/>
              <a:t>Erweiterung auf 39 Features + die RUL-Spalte</a:t>
            </a:r>
          </a:p>
          <a:p>
            <a:pPr>
              <a:lnSpc>
                <a:spcPct val="200000"/>
              </a:lnSpc>
            </a:pPr>
            <a:r>
              <a:rPr lang="de-DE" dirty="0"/>
              <a:t>Mit dem Anlegen eines Indexes wurden mit </a:t>
            </a:r>
            <a:r>
              <a:rPr lang="de-DE" dirty="0" err="1"/>
              <a:t>tsfresh</a:t>
            </a:r>
            <a:r>
              <a:rPr lang="de-DE" dirty="0"/>
              <a:t> jeweils 100 Zeilen komprimiert, um performantere Datensätze zu generieren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736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08AB-124F-4DB6-6D7B-C8F025D2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LSTM-Modell (Long-Short-Term-Memory)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6862D-DE4E-6155-0791-8F8C307CE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LSTM-Modell ist auf einen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Recurrent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Neural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Network aufgebaut </a:t>
            </a:r>
          </a:p>
          <a:p>
            <a:pPr>
              <a:lnSpc>
                <a:spcPct val="150000"/>
              </a:lnSpc>
            </a:pPr>
            <a:r>
              <a:rPr lang="de-DE" sz="1800" dirty="0">
                <a:latin typeface="Arial" panose="020B0604020202020204" pitchFamily="34" charset="0"/>
                <a:cs typeface="Times New Roman" panose="02020603050405020304" pitchFamily="18" charset="0"/>
              </a:rPr>
              <a:t>Arbeitet mit 3D-arrays</a:t>
            </a:r>
          </a:p>
          <a:p>
            <a:pPr>
              <a:lnSpc>
                <a:spcPct val="150000"/>
              </a:lnSpc>
            </a:pPr>
            <a:r>
              <a:rPr lang="de-DE" sz="1800" dirty="0">
                <a:latin typeface="Arial" panose="020B0604020202020204" pitchFamily="34" charset="0"/>
                <a:cs typeface="Times New Roman" panose="02020603050405020304" pitchFamily="18" charset="0"/>
              </a:rPr>
              <a:t>Es wird eine Sequenzlänge festgelegt, um die letzten Prognosen, der Sequenzlänge </a:t>
            </a:r>
            <a:r>
              <a:rPr lang="de-DE" sz="1800" dirty="0" err="1">
                <a:latin typeface="Arial" panose="020B0604020202020204" pitchFamily="34" charset="0"/>
                <a:cs typeface="Times New Roman" panose="02020603050405020304" pitchFamily="18" charset="0"/>
              </a:rPr>
              <a:t>enstprechend</a:t>
            </a:r>
            <a:r>
              <a:rPr lang="de-DE" sz="1800" dirty="0">
                <a:latin typeface="Arial" panose="020B0604020202020204" pitchFamily="34" charset="0"/>
                <a:cs typeface="Times New Roman" panose="02020603050405020304" pitchFamily="18" charset="0"/>
              </a:rPr>
              <a:t> mit berücksichtigt</a:t>
            </a:r>
          </a:p>
          <a:p>
            <a:r>
              <a:rPr lang="de-DE" sz="1800" dirty="0">
                <a:latin typeface="Arial" panose="020B0604020202020204" pitchFamily="34" charset="0"/>
                <a:cs typeface="Times New Roman" panose="02020603050405020304" pitchFamily="18" charset="0"/>
              </a:rPr>
              <a:t>Eignet sich wenn ein Muster in Datensequenzen erkannt werden soll</a:t>
            </a:r>
          </a:p>
          <a:p>
            <a:endParaRPr lang="de-DE" sz="18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de-DE" sz="18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391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35CF1-7FA1-AEEE-F588-3D9D637B1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LSTM-Modellarchitektur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B38B91-5581-387D-C420-D9094F12F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392" y="1411888"/>
            <a:ext cx="5876476" cy="523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02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C51CC-0400-FBBF-28E5-4D2B6CB4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Ergebnisse </a:t>
            </a:r>
            <a:r>
              <a:rPr lang="de-DE" dirty="0" err="1"/>
              <a:t>Condition</a:t>
            </a:r>
            <a:r>
              <a:rPr lang="de-DE" dirty="0"/>
              <a:t> 1 (Test Bearing_1_3)</a:t>
            </a:r>
          </a:p>
        </p:txBody>
      </p:sp>
      <p:pic>
        <p:nvPicPr>
          <p:cNvPr id="4" name="Grafik 3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188E53D4-A449-C50B-19DE-683867E02F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09" y="2061923"/>
            <a:ext cx="6814532" cy="34950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013824-11B1-37D2-4E2A-CC9A7674E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123" y="2061923"/>
            <a:ext cx="3679678" cy="21076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7337CB-886A-6E13-306F-3A3E9130B2CA}"/>
              </a:ext>
            </a:extLst>
          </p:cNvPr>
          <p:cNvSpPr txBox="1"/>
          <p:nvPr/>
        </p:nvSpPr>
        <p:spPr>
          <a:xfrm>
            <a:off x="7612880" y="4277914"/>
            <a:ext cx="3958811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rgbClr val="FF0000"/>
                </a:solidFill>
              </a:rPr>
              <a:t>Roter Graph: 	prognostiziere RUL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accent1"/>
                </a:solidFill>
              </a:rPr>
              <a:t>Blauer Graph: 	tatsächliche RUL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63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C51CC-0400-FBBF-28E5-4D2B6CB4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Ergebnisse </a:t>
            </a:r>
            <a:r>
              <a:rPr lang="de-DE" dirty="0" err="1"/>
              <a:t>Condition</a:t>
            </a:r>
            <a:r>
              <a:rPr lang="de-DE" dirty="0"/>
              <a:t> 2 (Test Bearing_2_2)</a:t>
            </a:r>
          </a:p>
        </p:txBody>
      </p:sp>
      <p:pic>
        <p:nvPicPr>
          <p:cNvPr id="5" name="Picture 4" descr="A picture containing line, plot, text, diagram&#10;&#10;Description automatically generated">
            <a:extLst>
              <a:ext uri="{FF2B5EF4-FFF2-40B4-BE49-F238E27FC236}">
                <a16:creationId xmlns:a16="http://schemas.microsoft.com/office/drawing/2014/main" id="{A8DB6E11-4F42-E0CE-A1A9-1421EC1B99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58" y="2034586"/>
            <a:ext cx="6691558" cy="34798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1314E8-E8EA-46C2-30D2-DB3E57F60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371" y="2034586"/>
            <a:ext cx="3664429" cy="2098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78D03F-67B4-5366-022D-38AA6604A2DB}"/>
              </a:ext>
            </a:extLst>
          </p:cNvPr>
          <p:cNvSpPr txBox="1"/>
          <p:nvPr/>
        </p:nvSpPr>
        <p:spPr>
          <a:xfrm>
            <a:off x="7612880" y="4277914"/>
            <a:ext cx="3958811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rgbClr val="FF0000"/>
                </a:solidFill>
              </a:rPr>
              <a:t>Roter Graph: 	prognostiziere RUL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accent1"/>
                </a:solidFill>
              </a:rPr>
              <a:t>Blauer Graph: 	tatsächliche RUL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475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C51CC-0400-FBBF-28E5-4D2B6CB4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Ergebnisse </a:t>
            </a:r>
            <a:r>
              <a:rPr lang="de-DE" dirty="0" err="1"/>
              <a:t>Condition</a:t>
            </a:r>
            <a:r>
              <a:rPr lang="de-DE" dirty="0"/>
              <a:t> 2+3 (Test Bearing_3_1)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24119-14B9-FA1F-10D3-DF4942F9F4DA}"/>
              </a:ext>
            </a:extLst>
          </p:cNvPr>
          <p:cNvSpPr txBox="1"/>
          <p:nvPr/>
        </p:nvSpPr>
        <p:spPr>
          <a:xfrm>
            <a:off x="7612880" y="4277914"/>
            <a:ext cx="3958811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rgbClr val="FF0000"/>
                </a:solidFill>
              </a:rPr>
              <a:t>Roter Graph: 	prognostiziere RUL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accent1"/>
                </a:solidFill>
              </a:rPr>
              <a:t>Blauer Graph: 	tatsächliche RUL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4" name="Picture 3" descr="A picture containing text, plot, line, screenshot&#10;&#10;Description automatically generated">
            <a:extLst>
              <a:ext uri="{FF2B5EF4-FFF2-40B4-BE49-F238E27FC236}">
                <a16:creationId xmlns:a16="http://schemas.microsoft.com/office/drawing/2014/main" id="{CAF3BFE3-7915-5D66-845C-587EB8CDF5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15" y="2034586"/>
            <a:ext cx="6688699" cy="33660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6D3709-DA54-08CC-FDA1-F70FF8E54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123" y="2034585"/>
            <a:ext cx="3610125" cy="206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3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Machine Learning in Manufacturing-</vt:lpstr>
      <vt:lpstr>Ausgangssituation</vt:lpstr>
      <vt:lpstr>Data Preprocessing</vt:lpstr>
      <vt:lpstr>Feature Extraction</vt:lpstr>
      <vt:lpstr>LSTM-Modell (Long-Short-Term-Memory)</vt:lpstr>
      <vt:lpstr>LSTM-Modellarchitektur</vt:lpstr>
      <vt:lpstr>Ergebnisse Condition 1 (Test Bearing_1_3)</vt:lpstr>
      <vt:lpstr>Ergebnisse Condition 2 (Test Bearing_2_2)</vt:lpstr>
      <vt:lpstr>Ergebnisse Condition 2+3 (Test Bearing_3_1)</vt:lpstr>
      <vt:lpstr>Überblick der Ergebnisse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Manufacturing</dc:title>
  <dc:creator>Simon Köller</dc:creator>
  <cp:lastModifiedBy>Johannes Lehner</cp:lastModifiedBy>
  <cp:revision>2</cp:revision>
  <dcterms:created xsi:type="dcterms:W3CDTF">2023-07-04T12:25:21Z</dcterms:created>
  <dcterms:modified xsi:type="dcterms:W3CDTF">2023-07-04T16:08:21Z</dcterms:modified>
</cp:coreProperties>
</file>