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4" r:id="rId4"/>
    <p:sldId id="273" r:id="rId5"/>
    <p:sldId id="272" r:id="rId6"/>
    <p:sldId id="279" r:id="rId7"/>
    <p:sldId id="278" r:id="rId8"/>
    <p:sldId id="271" r:id="rId9"/>
    <p:sldId id="277" r:id="rId10"/>
    <p:sldId id="276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08" userDrawn="1">
          <p15:clr>
            <a:srgbClr val="A4A3A4"/>
          </p15:clr>
        </p15:guide>
        <p15:guide id="4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684"/>
      </p:cViewPr>
      <p:guideLst>
        <p:guide orient="horz" pos="2160"/>
        <p:guide pos="3840"/>
        <p:guide pos="6108"/>
        <p:guide pos="1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lehr-lern-labor.info/" TargetMode="External"/><Relationship Id="rId11" Type="http://schemas.openxmlformats.org/officeDocument/2006/relationships/hyperlink" Target="https://www.instagram.com/lehr_lern_labor_informatik/" TargetMode="External"/><Relationship Id="rId5" Type="http://schemas.openxmlformats.org/officeDocument/2006/relationships/image" Target="../media/image5.jpg"/><Relationship Id="rId10" Type="http://schemas.openxmlformats.org/officeDocument/2006/relationships/hyperlink" Target="mailto:lehr-lern-labor@informatik.kit.edu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C65E9-5C24-4068-B24D-4B832CC2F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1273E5-A456-4FD5-A495-CAFC46720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6146A-4421-4F20-B5CC-2B536398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A0451-79E1-4F2A-AB55-E169EB7F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DFD2C-2B5E-4BBC-A442-1E75409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594BF9-1EC8-4C1B-A07B-63695DC03878}"/>
              </a:ext>
            </a:extLst>
          </p:cNvPr>
          <p:cNvSpPr/>
          <p:nvPr userDrawn="1"/>
        </p:nvSpPr>
        <p:spPr>
          <a:xfrm>
            <a:off x="0" y="5575652"/>
            <a:ext cx="12192000" cy="365124"/>
          </a:xfrm>
          <a:prstGeom prst="rect">
            <a:avLst/>
          </a:prstGeom>
          <a:solidFill>
            <a:srgbClr val="69A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969972-19DB-45FF-AAD8-514C2111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57" y="4988983"/>
            <a:ext cx="3854286" cy="11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5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9143B5-F6F3-4C43-9731-FE21E01BC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10C75-5F49-4FA6-83BB-5EF1F07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516292-55BF-4248-BD9B-8797B574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C30D9-7291-4F80-83FD-5FB86EEA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25CD57AB-A988-4894-AFE4-02DE7DFB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94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8;p3">
            <a:extLst>
              <a:ext uri="{FF2B5EF4-FFF2-40B4-BE49-F238E27FC236}">
                <a16:creationId xmlns:a16="http://schemas.microsoft.com/office/drawing/2014/main" id="{188C9AC6-57C4-4D2F-BC9F-A64898A17F1F}"/>
              </a:ext>
            </a:extLst>
          </p:cNvPr>
          <p:cNvPicPr/>
          <p:nvPr userDrawn="1"/>
        </p:nvPicPr>
        <p:blipFill>
          <a:blip r:embed="rId2">
            <a:alphaModFix/>
          </a:blip>
          <a:stretch/>
        </p:blipFill>
        <p:spPr bwMode="auto">
          <a:xfrm>
            <a:off x="2206928" y="225053"/>
            <a:ext cx="2406904" cy="89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28B377F9-BE89-4833-BEFC-065FE36D8E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63352" y="403489"/>
            <a:ext cx="1512168" cy="694613"/>
          </a:xfrm>
          <a:prstGeom prst="rect">
            <a:avLst/>
          </a:prstGeom>
        </p:spPr>
      </p:pic>
      <p:sp>
        <p:nvSpPr>
          <p:cNvPr id="9" name="Rechteck 12">
            <a:extLst>
              <a:ext uri="{FF2B5EF4-FFF2-40B4-BE49-F238E27FC236}">
                <a16:creationId xmlns:a16="http://schemas.microsoft.com/office/drawing/2014/main" id="{50CC3863-235D-4CC5-ACB1-4BCB5FB8166B}"/>
              </a:ext>
            </a:extLst>
          </p:cNvPr>
          <p:cNvSpPr/>
          <p:nvPr userDrawn="1"/>
        </p:nvSpPr>
        <p:spPr bwMode="auto">
          <a:xfrm>
            <a:off x="0" y="5643880"/>
            <a:ext cx="12192000" cy="7915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0" name="Google Shape;95;p13">
            <a:extLst>
              <a:ext uri="{FF2B5EF4-FFF2-40B4-BE49-F238E27FC236}">
                <a16:creationId xmlns:a16="http://schemas.microsoft.com/office/drawing/2014/main" id="{F651FBE8-7D30-4C92-9B55-593AC7E4F718}"/>
              </a:ext>
            </a:extLst>
          </p:cNvPr>
          <p:cNvPicPr/>
          <p:nvPr userDrawn="1"/>
        </p:nvPicPr>
        <p:blipFill>
          <a:blip r:embed="rId4">
            <a:alphaModFix/>
          </a:blip>
          <a:stretch/>
        </p:blipFill>
        <p:spPr bwMode="auto">
          <a:xfrm>
            <a:off x="8592056" y="5257801"/>
            <a:ext cx="3284082" cy="11776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1;p13">
            <a:extLst>
              <a:ext uri="{FF2B5EF4-FFF2-40B4-BE49-F238E27FC236}">
                <a16:creationId xmlns:a16="http://schemas.microsoft.com/office/drawing/2014/main" id="{777DE978-FEE0-4166-A087-DD7FB5B7D9A7}"/>
              </a:ext>
            </a:extLst>
          </p:cNvPr>
          <p:cNvSpPr>
            <a:spLocks/>
          </p:cNvSpPr>
          <p:nvPr userDrawn="1"/>
        </p:nvSpPr>
        <p:spPr bwMode="auto">
          <a:xfrm>
            <a:off x="405104" y="5666902"/>
            <a:ext cx="111889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b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Unterstützt durch die</a:t>
            </a:r>
            <a:endParaRPr sz="36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966643-DE61-4819-A24F-5EB3D1D749E9}"/>
              </a:ext>
            </a:extLst>
          </p:cNvPr>
          <p:cNvSpPr/>
          <p:nvPr userDrawn="1"/>
        </p:nvSpPr>
        <p:spPr bwMode="auto">
          <a:xfrm>
            <a:off x="0" y="5827791"/>
            <a:ext cx="1035952" cy="423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1B399D6-D69B-45A1-8742-EB42BF1DC7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tretch/>
        </p:blipFill>
        <p:spPr bwMode="auto">
          <a:xfrm>
            <a:off x="427110" y="5827791"/>
            <a:ext cx="1096890" cy="423758"/>
          </a:xfrm>
          <a:prstGeom prst="rect">
            <a:avLst/>
          </a:prstGeom>
          <a:noFill/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F4DF089-52EE-45FA-8547-A9259648F2FF}"/>
              </a:ext>
            </a:extLst>
          </p:cNvPr>
          <p:cNvSpPr txBox="1"/>
          <p:nvPr userDrawn="1"/>
        </p:nvSpPr>
        <p:spPr>
          <a:xfrm>
            <a:off x="2903460" y="1268760"/>
            <a:ext cx="63850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>
                <a:latin typeface="Calibri" panose="020F0502020204030204" pitchFamily="34" charset="0"/>
                <a:cs typeface="Calibri" panose="020F0502020204030204" pitchFamily="34" charset="0"/>
              </a:rPr>
              <a:t>Lehr-Lern-Labor Informatik</a:t>
            </a:r>
            <a:br>
              <a:rPr lang="de-DE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4400" dirty="0">
                <a:latin typeface="Calibri" panose="020F0502020204030204" pitchFamily="34" charset="0"/>
                <a:cs typeface="Calibri" panose="020F0502020204030204" pitchFamily="34" charset="0"/>
              </a:rPr>
              <a:t>Karlsruhe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AA82964-10C0-4361-AEB7-401E6E249CF0}"/>
              </a:ext>
            </a:extLst>
          </p:cNvPr>
          <p:cNvGrpSpPr/>
          <p:nvPr userDrawn="1"/>
        </p:nvGrpSpPr>
        <p:grpSpPr>
          <a:xfrm>
            <a:off x="2982701" y="2930665"/>
            <a:ext cx="6226598" cy="2239908"/>
            <a:chOff x="3275944" y="2930665"/>
            <a:chExt cx="6226598" cy="2239908"/>
          </a:xfrm>
        </p:grpSpPr>
        <p:sp>
          <p:nvSpPr>
            <p:cNvPr id="13" name="Textfeld 12">
              <a:hlinkClick r:id="rId6"/>
              <a:extLst>
                <a:ext uri="{FF2B5EF4-FFF2-40B4-BE49-F238E27FC236}">
                  <a16:creationId xmlns:a16="http://schemas.microsoft.com/office/drawing/2014/main" id="{F273A7BE-EE90-43C5-B1F1-5D5EF7B25FAF}"/>
                </a:ext>
              </a:extLst>
            </p:cNvPr>
            <p:cNvSpPr txBox="1"/>
            <p:nvPr userDrawn="1"/>
          </p:nvSpPr>
          <p:spPr>
            <a:xfrm>
              <a:off x="4180251" y="2993055"/>
              <a:ext cx="3831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www.lehr-lern-labor.info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318141E-1AD7-4B68-B757-84E07D48C5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944" y="4522573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FDB52E5-57C4-44B0-9EC0-CF783391E5D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944" y="2930665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9315113-84DC-43FC-AD01-76F1A2B8A8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944" y="3726619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feld 29">
              <a:hlinkClick r:id="rId10"/>
              <a:extLst>
                <a:ext uri="{FF2B5EF4-FFF2-40B4-BE49-F238E27FC236}">
                  <a16:creationId xmlns:a16="http://schemas.microsoft.com/office/drawing/2014/main" id="{1082068B-BD55-47DD-8778-4A438C6957D8}"/>
                </a:ext>
              </a:extLst>
            </p:cNvPr>
            <p:cNvSpPr txBox="1"/>
            <p:nvPr userDrawn="1"/>
          </p:nvSpPr>
          <p:spPr>
            <a:xfrm>
              <a:off x="4180251" y="3789009"/>
              <a:ext cx="53222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lehr-lern-labor@informatik.kit.edu</a:t>
              </a:r>
            </a:p>
          </p:txBody>
        </p:sp>
        <p:sp>
          <p:nvSpPr>
            <p:cNvPr id="31" name="Textfeld 30">
              <a:hlinkClick r:id="rId11"/>
              <a:extLst>
                <a:ext uri="{FF2B5EF4-FFF2-40B4-BE49-F238E27FC236}">
                  <a16:creationId xmlns:a16="http://schemas.microsoft.com/office/drawing/2014/main" id="{85885AE1-DBB3-4DC1-868C-24AE4B4DA896}"/>
                </a:ext>
              </a:extLst>
            </p:cNvPr>
            <p:cNvSpPr txBox="1"/>
            <p:nvPr userDrawn="1"/>
          </p:nvSpPr>
          <p:spPr>
            <a:xfrm>
              <a:off x="4180251" y="4584963"/>
              <a:ext cx="4466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@lehr_lern_labor_informatik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0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D5459-D659-496A-B8BA-0402C6A2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defRPr lang="de-DE"/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F1187-9475-4DCD-8A1C-F6CE0673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CC09B-46B7-4E65-A00F-A31835DF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AB12F-7928-4FBD-BE2C-BD248FDD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8C6851-0F95-4D4C-A9BD-5CA4BC6C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29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BA1D6-9783-4C96-96BC-3E580936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7FEA1F-4AD1-42FA-9361-89D9651D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53269-9CA1-44E8-B570-1ECD69AE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0CB35-8604-4144-BCBE-568E65BD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6F0C59-1EDD-49C1-AB73-715286E5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29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FE128-6053-41FF-BC8D-166D131AC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A30B89-28C6-4E64-9D36-19B77251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C2045-0928-4B3C-9367-E12F00A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592502-5B6A-4629-B95C-1C02DB85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C965E-8A1D-4BEE-AFA0-34AF7E06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1E6A8116-C130-4C9C-93CF-4FC479406FA2}"/>
              </a:ext>
            </a:extLst>
          </p:cNvPr>
          <p:cNvSpPr txBox="1">
            <a:spLocks/>
          </p:cNvSpPr>
          <p:nvPr userDrawn="1"/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9AF2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0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6E8C5C-F1D4-4541-B218-2A708F9D2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29266B-EC82-4784-9350-EFBC4948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55A728-D014-4D33-8A5E-9660E80B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27D3BB-9204-44F6-98CD-689D1F00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E621F4-A8B9-45FD-B5FD-1A087784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81914E-94EB-4104-9A27-A6DCAED4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B0882B-E50D-423D-916B-937F6478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ABA2998-48DF-4DF6-B9E5-D3204E0B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20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BEB65D-4CA7-4CF2-B8A4-0E5CC401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AB0193-9092-4DD5-8AB4-27F2359A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8A4D5D-15E7-4C1C-A653-A5E0420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679D06A7-D231-4A8E-9C6B-48EC42BB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2260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1765B-F6E5-46CC-944A-CC459ABE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9CBDB4-9790-4438-879B-0736EF1E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0480FC-7E87-48E4-A508-9D2102BB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4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C7D95-28CC-41B5-915D-931D6B24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7488F-4B6C-45C0-B8C7-7CE286BE6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3DBC7B-7EC1-41AB-8B13-60198741C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13562-CE58-4545-8635-DDA9EF89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38EF4B-AFDF-4C83-B073-3581DCAF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0136E1-37B5-48BF-9A34-8C2B30BD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6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CD0EF-E8DD-4631-8704-C89CEDE4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522555-6E6C-40F8-AC47-914990AA5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7E931-199C-4C9C-A18A-A740FA42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477231-C3B9-4773-8BE1-A9514BE2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D9184-83B3-474D-B9FE-29A7D8D4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8F02F-D797-4B88-AC08-7C89C7D9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32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7DE8368-0390-4F4A-B2EF-47D6D08F53F3}"/>
              </a:ext>
            </a:extLst>
          </p:cNvPr>
          <p:cNvSpPr/>
          <p:nvPr userDrawn="1"/>
        </p:nvSpPr>
        <p:spPr>
          <a:xfrm>
            <a:off x="0" y="490457"/>
            <a:ext cx="12192000" cy="365124"/>
          </a:xfrm>
          <a:prstGeom prst="rect">
            <a:avLst/>
          </a:prstGeom>
          <a:solidFill>
            <a:srgbClr val="69A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C6D668-4240-4F73-B0D2-7ECA2974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9288F-D614-4A7E-82FF-0CDB4ECD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66" y="1079500"/>
            <a:ext cx="11749068" cy="560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38E2080-82BD-4C12-804B-0D8A46D766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066" y="172605"/>
            <a:ext cx="2503468" cy="7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9AF2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02FC1-37BF-44FF-B409-67B1B6E9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2497717" cy="387798"/>
          </a:xfrm>
        </p:spPr>
        <p:txBody>
          <a:bodyPr/>
          <a:lstStyle/>
          <a:p>
            <a:r>
              <a:rPr lang="de-DE" dirty="0"/>
              <a:t>Eierklassifikation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9CA9F24-DEE8-4CA9-AB86-1A0DF3F1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07" y="1314468"/>
            <a:ext cx="2314575" cy="21050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333BCF-9F23-42C3-9003-38BA32F7F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77" y="1366939"/>
            <a:ext cx="1766945" cy="200008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31FD198-ABC7-45D8-8CE1-29D617475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11" y="1366939"/>
            <a:ext cx="3819978" cy="200008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14D16B7-6889-4A95-A4CE-77CBC83A4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3926507"/>
            <a:ext cx="1885950" cy="200008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E406A60-8904-4180-BFF7-C24CBBB7E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77" y="3838351"/>
            <a:ext cx="1578074" cy="217639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D83BD22-F345-4BFC-9688-10D2BA7A7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4" y="3907373"/>
            <a:ext cx="1438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EB08-AEE3-4D31-9585-E6F3C3D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2497717" cy="387798"/>
          </a:xfrm>
        </p:spPr>
        <p:txBody>
          <a:bodyPr/>
          <a:lstStyle/>
          <a:p>
            <a:r>
              <a:rPr lang="de-DE" dirty="0"/>
              <a:t>Eierklassifikation</a:t>
            </a:r>
            <a:endParaRPr lang="en-US" dirty="0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5E6646C8-339F-4592-B0DA-05F56EB69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6" b="1605"/>
          <a:stretch/>
        </p:blipFill>
        <p:spPr>
          <a:xfrm>
            <a:off x="520027" y="1079500"/>
            <a:ext cx="11151946" cy="5605463"/>
          </a:xfrm>
        </p:spPr>
      </p:pic>
    </p:spTree>
    <p:extLst>
      <p:ext uri="{BB962C8B-B14F-4D97-AF65-F5344CB8AC3E}">
        <p14:creationId xmlns:p14="http://schemas.microsoft.com/office/powerpoint/2010/main" val="399511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EB08-AEE3-4D31-9585-E6F3C3D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3294986" cy="387798"/>
          </a:xfrm>
        </p:spPr>
        <p:txBody>
          <a:bodyPr/>
          <a:lstStyle/>
          <a:p>
            <a:r>
              <a:rPr lang="de-DE" dirty="0"/>
              <a:t>Codierung von Bildern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E484C4-63FA-4266-984F-AD06A5931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2448719"/>
            <a:ext cx="6600825" cy="2867025"/>
          </a:xfrm>
        </p:spPr>
      </p:pic>
    </p:spTree>
    <p:extLst>
      <p:ext uri="{BB962C8B-B14F-4D97-AF65-F5344CB8AC3E}">
        <p14:creationId xmlns:p14="http://schemas.microsoft.com/office/powerpoint/2010/main" val="1389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EB08-AEE3-4D31-9585-E6F3C3D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3294986" cy="387798"/>
          </a:xfrm>
        </p:spPr>
        <p:txBody>
          <a:bodyPr/>
          <a:lstStyle/>
          <a:p>
            <a:r>
              <a:rPr lang="de-DE" dirty="0"/>
              <a:t>Codierung von Bildern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2252E3-93CC-4F5C-9128-43ED665B3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630956"/>
            <a:ext cx="11747500" cy="4502550"/>
          </a:xfrm>
        </p:spPr>
      </p:pic>
    </p:spTree>
    <p:extLst>
      <p:ext uri="{BB962C8B-B14F-4D97-AF65-F5344CB8AC3E}">
        <p14:creationId xmlns:p14="http://schemas.microsoft.com/office/powerpoint/2010/main" val="8371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EB08-AEE3-4D31-9585-E6F3C3D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3294986" cy="387798"/>
          </a:xfrm>
        </p:spPr>
        <p:txBody>
          <a:bodyPr/>
          <a:lstStyle/>
          <a:p>
            <a:r>
              <a:rPr lang="de-DE" dirty="0"/>
              <a:t>Codierung von Bildern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2748A08-7755-463B-B3D7-8E01021C1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77" y="2062172"/>
            <a:ext cx="7091445" cy="3640118"/>
          </a:xfrm>
        </p:spPr>
      </p:pic>
    </p:spTree>
    <p:extLst>
      <p:ext uri="{BB962C8B-B14F-4D97-AF65-F5344CB8AC3E}">
        <p14:creationId xmlns:p14="http://schemas.microsoft.com/office/powerpoint/2010/main" val="19338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EB08-AEE3-4D31-9585-E6F3C3D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549048" cy="387798"/>
          </a:xfrm>
        </p:spPr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58FB593-6A58-419C-967D-0263D344E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7"/>
          <a:stretch/>
        </p:blipFill>
        <p:spPr>
          <a:xfrm>
            <a:off x="2899727" y="1079500"/>
            <a:ext cx="6392545" cy="5605463"/>
          </a:xfrm>
        </p:spPr>
      </p:pic>
    </p:spTree>
    <p:extLst>
      <p:ext uri="{BB962C8B-B14F-4D97-AF65-F5344CB8AC3E}">
        <p14:creationId xmlns:p14="http://schemas.microsoft.com/office/powerpoint/2010/main" val="171356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EB08-AEE3-4D31-9585-E6F3C3D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549048" cy="387798"/>
          </a:xfrm>
        </p:spPr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444A40-212B-40A5-9C41-07D3E6F0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030D9C7C-F6CC-44FC-BE08-71132D75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65"/>
          <a:stretch/>
        </p:blipFill>
        <p:spPr>
          <a:xfrm>
            <a:off x="1730218" y="2186086"/>
            <a:ext cx="8731563" cy="37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EB08-AEE3-4D31-9585-E6F3C3D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549048" cy="387798"/>
          </a:xfrm>
        </p:spPr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2EBC636-C7B8-4806-9860-2DAF1302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3" y="2717040"/>
            <a:ext cx="6530973" cy="23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EB08-AEE3-4D31-9585-E6F3C3D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549048" cy="387798"/>
          </a:xfrm>
        </p:spPr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DEAFC1-FC8D-4E08-A312-1F8888214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902657"/>
            <a:ext cx="11747500" cy="3959149"/>
          </a:xfrm>
        </p:spPr>
      </p:pic>
    </p:spTree>
    <p:extLst>
      <p:ext uri="{BB962C8B-B14F-4D97-AF65-F5344CB8AC3E}">
        <p14:creationId xmlns:p14="http://schemas.microsoft.com/office/powerpoint/2010/main" val="282587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EB08-AEE3-4D31-9585-E6F3C3D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2943480" cy="387798"/>
          </a:xfrm>
        </p:spPr>
        <p:txBody>
          <a:bodyPr/>
          <a:lstStyle/>
          <a:p>
            <a:r>
              <a:rPr lang="de-DE" dirty="0"/>
              <a:t>Over- / </a:t>
            </a:r>
            <a:r>
              <a:rPr lang="de-DE" dirty="0" err="1"/>
              <a:t>Underfitting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72EC7CF-7588-44CC-85B3-E55BE1C12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48" y="1079500"/>
            <a:ext cx="7630103" cy="5605463"/>
          </a:xfrm>
        </p:spPr>
      </p:pic>
    </p:spTree>
    <p:extLst>
      <p:ext uri="{BB962C8B-B14F-4D97-AF65-F5344CB8AC3E}">
        <p14:creationId xmlns:p14="http://schemas.microsoft.com/office/powerpoint/2010/main" val="366407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Eierklassifikation</vt:lpstr>
      <vt:lpstr>Codierung von Bildern</vt:lpstr>
      <vt:lpstr>Codierung von Bildern</vt:lpstr>
      <vt:lpstr>Codierung von Bildern</vt:lpstr>
      <vt:lpstr>Convolutional Neural Networks</vt:lpstr>
      <vt:lpstr>Convolutional Neural Networks</vt:lpstr>
      <vt:lpstr>Convolutional Neural Networks</vt:lpstr>
      <vt:lpstr>Convolutional Neural Networks</vt:lpstr>
      <vt:lpstr>Over- / Underfitting</vt:lpstr>
      <vt:lpstr>Eierklassifikation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Softwareentwicklung</dc:title>
  <dc:creator>Annika</dc:creator>
  <cp:lastModifiedBy>vielsack</cp:lastModifiedBy>
  <cp:revision>11</cp:revision>
  <dcterms:created xsi:type="dcterms:W3CDTF">2021-08-30T14:34:28Z</dcterms:created>
  <dcterms:modified xsi:type="dcterms:W3CDTF">2023-08-03T11:06:41Z</dcterms:modified>
</cp:coreProperties>
</file>