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8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24384000" cy="13716000"/>
  <p:notesSz cx="24384000" cy="13716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1pPr>
    <a:lvl2pPr marL="0" marR="0" indent="2286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2pPr>
    <a:lvl3pPr marL="0" marR="0" indent="4572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3pPr>
    <a:lvl4pPr marL="0" marR="0" indent="6858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4pPr>
    <a:lvl5pPr marL="0" marR="0" indent="9144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5pPr>
    <a:lvl6pPr marL="0" marR="0" indent="11430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6pPr>
    <a:lvl7pPr marL="0" marR="0" indent="13716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7pPr>
    <a:lvl8pPr marL="0" marR="0" indent="16002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8pPr>
    <a:lvl9pPr marL="0" marR="0" indent="1828800" algn="ctr" defTabSz="8255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3000" b="1" i="0" u="none" strike="noStrike" cap="none" spc="0">
        <a:ln>
          <a:noFill/>
        </a:ln>
        <a:solidFill>
          <a:srgbClr val="FFFFFF"/>
        </a:solidFill>
        <a:latin typeface="Helvetica Neue"/>
        <a:ea typeface="Helvetica Neue"/>
        <a:cs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4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3811250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A9388-9056-49CF-A740-CE4E92856CC0}" type="datetimeFigureOut">
              <a:rPr lang="de-DE" smtClean="0"/>
              <a:t>07.09.2022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077200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07200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3811250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C1735-3842-4F7C-9B26-5961F2680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63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Squash and stretch 2. </a:t>
            </a:r>
            <a:r>
              <a:rPr lang="de-DE" dirty="0" err="1"/>
              <a:t>Anticipation</a:t>
            </a:r>
            <a:r>
              <a:rPr lang="de-DE" dirty="0"/>
              <a:t> 3. </a:t>
            </a:r>
            <a:r>
              <a:rPr lang="de-DE" dirty="0" err="1"/>
              <a:t>Staging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Pose </a:t>
            </a:r>
            <a:r>
              <a:rPr lang="de-DE" dirty="0" err="1"/>
              <a:t>to</a:t>
            </a:r>
            <a:r>
              <a:rPr lang="de-DE" dirty="0"/>
              <a:t> Pose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Streigt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5. Follow </a:t>
            </a:r>
            <a:r>
              <a:rPr lang="de-DE" dirty="0" err="1"/>
              <a:t>through</a:t>
            </a:r>
            <a:endParaRPr lang="de-DE" dirty="0"/>
          </a:p>
          <a:p>
            <a:r>
              <a:rPr lang="de-DE" dirty="0"/>
              <a:t>6. Slow in and out 7. </a:t>
            </a:r>
            <a:r>
              <a:rPr lang="de-DE" dirty="0" err="1"/>
              <a:t>Arcs</a:t>
            </a:r>
            <a:r>
              <a:rPr lang="de-DE" dirty="0"/>
              <a:t> 8.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action</a:t>
            </a:r>
            <a:endParaRPr lang="de-DE" dirty="0"/>
          </a:p>
          <a:p>
            <a:r>
              <a:rPr lang="de-DE" dirty="0"/>
              <a:t>9. Timing 10. Exaggeration 11. Solid </a:t>
            </a:r>
            <a:r>
              <a:rPr lang="de-DE" dirty="0" err="1"/>
              <a:t>drawing</a:t>
            </a:r>
            <a:r>
              <a:rPr lang="de-DE" dirty="0"/>
              <a:t> 12. Appeal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1735-3842-4F7C-9B26-5961F268089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2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Einfluss durch:</a:t>
            </a:r>
          </a:p>
          <a:p>
            <a:r>
              <a:rPr lang="de-DE" dirty="0"/>
              <a:t>Größe, Form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1735-3842-4F7C-9B26-5961F2680897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197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1. Squash and stretch 2. </a:t>
            </a:r>
            <a:r>
              <a:rPr lang="de-DE" dirty="0" err="1"/>
              <a:t>Anticipation</a:t>
            </a:r>
            <a:r>
              <a:rPr lang="de-DE" dirty="0"/>
              <a:t> 3. </a:t>
            </a:r>
            <a:r>
              <a:rPr lang="de-DE" dirty="0" err="1"/>
              <a:t>Staging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Pose </a:t>
            </a:r>
            <a:r>
              <a:rPr lang="de-DE" dirty="0" err="1"/>
              <a:t>to</a:t>
            </a:r>
            <a:r>
              <a:rPr lang="de-DE" dirty="0"/>
              <a:t> Pose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Streigt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5. Follow </a:t>
            </a:r>
            <a:r>
              <a:rPr lang="de-DE" dirty="0" err="1"/>
              <a:t>through</a:t>
            </a:r>
            <a:endParaRPr lang="de-DE" dirty="0"/>
          </a:p>
          <a:p>
            <a:r>
              <a:rPr lang="de-DE" dirty="0"/>
              <a:t>6. Slow in and out 7. </a:t>
            </a:r>
            <a:r>
              <a:rPr lang="de-DE" dirty="0" err="1"/>
              <a:t>Arcs</a:t>
            </a:r>
            <a:r>
              <a:rPr lang="de-DE" dirty="0"/>
              <a:t> 8. </a:t>
            </a:r>
            <a:r>
              <a:rPr lang="de-DE" dirty="0" err="1"/>
              <a:t>secondary</a:t>
            </a:r>
            <a:r>
              <a:rPr lang="de-DE" dirty="0"/>
              <a:t> </a:t>
            </a:r>
            <a:r>
              <a:rPr lang="de-DE" dirty="0" err="1"/>
              <a:t>action</a:t>
            </a:r>
            <a:endParaRPr lang="de-DE" dirty="0"/>
          </a:p>
          <a:p>
            <a:r>
              <a:rPr lang="de-DE" dirty="0"/>
              <a:t>9. Timing 10. Exaggeration 11. Solid </a:t>
            </a:r>
            <a:r>
              <a:rPr lang="de-DE" dirty="0" err="1"/>
              <a:t>drawing</a:t>
            </a:r>
            <a:r>
              <a:rPr lang="de-DE" dirty="0"/>
              <a:t> 12. Appeal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1735-3842-4F7C-9B26-5961F2680897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1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C1735-3842-4F7C-9B26-5961F268089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417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userDrawn="1">
  <p:cSld name="Titel &amp;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Titeltext"/>
          <p:cNvSpPr txBox="1">
            <a:spLocks noGrp="1"/>
          </p:cNvSpPr>
          <p:nvPr>
            <p:ph type="title"/>
          </p:nvPr>
        </p:nvSpPr>
        <p:spPr bwMode="auto"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12" name="Textebene 1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13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Zita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–Christian Bauer"/>
          <p:cNvSpPr txBox="1">
            <a:spLocks noGrp="1"/>
          </p:cNvSpPr>
          <p:nvPr>
            <p:ph type="body" sz="quarter" idx="21"/>
          </p:nvPr>
        </p:nvSpPr>
        <p:spPr bwMode="auto"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200" i="1"/>
            </a:lvl1pPr>
          </a:lstStyle>
          <a:p>
            <a:pPr>
              <a:defRPr/>
            </a:pPr>
            <a:r>
              <a:t>–Christian Bauer</a:t>
            </a:r>
          </a:p>
        </p:txBody>
      </p:sp>
      <p:sp>
        <p:nvSpPr>
          <p:cNvPr id="94" name="„Zitat hier eingeben.“"/>
          <p:cNvSpPr txBox="1">
            <a:spLocks noGrp="1"/>
          </p:cNvSpPr>
          <p:nvPr>
            <p:ph type="body" sz="quarter" idx="22"/>
          </p:nvPr>
        </p:nvSpPr>
        <p:spPr bwMode="auto"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t>„Zitat hier eingeben.“ </a:t>
            </a:r>
          </a:p>
        </p:txBody>
      </p:sp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Bild"/>
          <p:cNvSpPr>
            <a:spLocks noGrp="1"/>
          </p:cNvSpPr>
          <p:nvPr>
            <p:ph type="pic" idx="21"/>
          </p:nvPr>
        </p:nvSpPr>
        <p:spPr bwMode="auto">
          <a:xfrm>
            <a:off x="0" y="-1291579"/>
            <a:ext cx="29260800" cy="19507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 - Horizont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Bild"/>
          <p:cNvSpPr>
            <a:spLocks noGrp="1"/>
          </p:cNvSpPr>
          <p:nvPr>
            <p:ph type="pic" idx="21"/>
          </p:nvPr>
        </p:nvSpPr>
        <p:spPr bwMode="auto">
          <a:xfrm>
            <a:off x="2921000" y="330200"/>
            <a:ext cx="18542000" cy="9207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21" name="Titeltext"/>
          <p:cNvSpPr txBox="1">
            <a:spLocks noGrp="1"/>
          </p:cNvSpPr>
          <p:nvPr>
            <p:ph type="title"/>
          </p:nvPr>
        </p:nvSpPr>
        <p:spPr bwMode="auto"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22" name="Textebene 1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23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itel - Mit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eltext"/>
          <p:cNvSpPr txBox="1">
            <a:spLocks noGrp="1"/>
          </p:cNvSpPr>
          <p:nvPr>
            <p:ph type="title"/>
          </p:nvPr>
        </p:nvSpPr>
        <p:spPr bwMode="auto"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 - Vertik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Bild"/>
          <p:cNvSpPr>
            <a:spLocks noGrp="1"/>
          </p:cNvSpPr>
          <p:nvPr>
            <p:ph type="pic" idx="21"/>
          </p:nvPr>
        </p:nvSpPr>
        <p:spPr bwMode="auto">
          <a:xfrm>
            <a:off x="8016875" y="-63500"/>
            <a:ext cx="19831050" cy="13220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39" name="Titeltext"/>
          <p:cNvSpPr txBox="1">
            <a:spLocks noGrp="1"/>
          </p:cNvSpPr>
          <p:nvPr>
            <p:ph type="title"/>
          </p:nvPr>
        </p:nvSpPr>
        <p:spPr bwMode="auto"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>
              <a:defRPr/>
            </a:pPr>
            <a:r>
              <a:t>Titeltext</a:t>
            </a:r>
          </a:p>
        </p:txBody>
      </p:sp>
      <p:sp>
        <p:nvSpPr>
          <p:cNvPr id="40" name="Textebene 1…"/>
          <p:cNvSpPr txBox="1">
            <a:spLocks noGrp="1"/>
          </p:cNvSpPr>
          <p:nvPr>
            <p:ph type="body" sz="quarter" idx="1"/>
          </p:nvPr>
        </p:nvSpPr>
        <p:spPr bwMode="auto"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41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itel - Ob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Titel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49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itel &amp; Pun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" name="Titel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57" name="Textebene 1…"/>
          <p:cNvSpPr txBox="1"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58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Titel, Punkte &amp; Fo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Bild"/>
          <p:cNvSpPr>
            <a:spLocks noGrp="1"/>
          </p:cNvSpPr>
          <p:nvPr>
            <p:ph type="pic" idx="21"/>
          </p:nvPr>
        </p:nvSpPr>
        <p:spPr bwMode="auto">
          <a:xfrm>
            <a:off x="9972675" y="2125132"/>
            <a:ext cx="16402050" cy="10934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66" name="Titeltext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67" name="Textebene 1…"/>
          <p:cNvSpPr txBox="1">
            <a:spLocks noGrp="1"/>
          </p:cNvSpPr>
          <p:nvPr>
            <p:ph type="body" sz="half" idx="1"/>
          </p:nvPr>
        </p:nvSpPr>
        <p:spPr bwMode="auto"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68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Pun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Textebene 1…"/>
          <p:cNvSpPr txBox="1">
            <a:spLocks noGrp="1"/>
          </p:cNvSpPr>
          <p:nvPr>
            <p:ph type="body" idx="1"/>
          </p:nvPr>
        </p:nvSpPr>
        <p:spPr bwMode="auto"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76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userDrawn="1">
  <p:cSld name="Foto - 3 Stüc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" name="Bild"/>
          <p:cNvSpPr>
            <a:spLocks noGrp="1"/>
          </p:cNvSpPr>
          <p:nvPr>
            <p:ph type="pic" sz="quarter" idx="21"/>
          </p:nvPr>
        </p:nvSpPr>
        <p:spPr bwMode="auto">
          <a:xfrm>
            <a:off x="15290800" y="6870700"/>
            <a:ext cx="8343900" cy="5562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4" name="Bild"/>
          <p:cNvSpPr>
            <a:spLocks noGrp="1"/>
          </p:cNvSpPr>
          <p:nvPr>
            <p:ph type="pic" sz="quarter" idx="22"/>
          </p:nvPr>
        </p:nvSpPr>
        <p:spPr bwMode="auto">
          <a:xfrm>
            <a:off x="15316200" y="952500"/>
            <a:ext cx="8305800" cy="5537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5" name="Bild"/>
          <p:cNvSpPr>
            <a:spLocks noGrp="1"/>
          </p:cNvSpPr>
          <p:nvPr>
            <p:ph type="pic" idx="23"/>
          </p:nvPr>
        </p:nvSpPr>
        <p:spPr bwMode="auto">
          <a:xfrm>
            <a:off x="-1739900" y="-258233"/>
            <a:ext cx="20065998" cy="1337733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86" name="Foliennummer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 bwMode="auto"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/>
            </a:pPr>
            <a:r>
              <a:t>Titeltext</a:t>
            </a:r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 bwMode="auto"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/>
            </a:pPr>
            <a:r>
              <a:t>Textebene 1</a:t>
            </a:r>
          </a:p>
          <a:p>
            <a:pPr lvl="1">
              <a:defRPr/>
            </a:pPr>
            <a:r>
              <a:t>Textebene 2</a:t>
            </a:r>
          </a:p>
          <a:p>
            <a:pPr lvl="2">
              <a:defRPr/>
            </a:pPr>
            <a:r>
              <a:t>Textebene 3</a:t>
            </a:r>
          </a:p>
          <a:p>
            <a:pPr lvl="3">
              <a:defRPr/>
            </a:pPr>
            <a:r>
              <a:t>Textebene 4</a:t>
            </a:r>
          </a:p>
          <a:p>
            <a:pPr lvl="4">
              <a:defRPr/>
            </a:pPr>
            <a:r>
              <a:t>Textebene 5</a:t>
            </a:r>
          </a:p>
        </p:txBody>
      </p:sp>
      <p:sp>
        <p:nvSpPr>
          <p:cNvPr id="4" name="Foliennummer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‹Nr.›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1pPr>
      <a:lvl2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2pPr>
      <a:lvl3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3pPr>
      <a:lvl4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4pPr>
      <a:lvl5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5pPr>
      <a:lvl6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6pPr>
      <a:lvl7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7pPr>
      <a:lvl8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8pPr>
      <a:lvl9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>
          <a:solidFill>
            <a:srgbClr val="FFFFFF"/>
          </a:solidFill>
          <a:latin typeface="+mn-lt"/>
          <a:ea typeface="+mn-ea"/>
          <a:cs typeface="+mn-cs"/>
        </a:defRPr>
      </a:lvl9pPr>
    </p:titleStyle>
    <p:bodyStyle>
      <a:lvl1pPr marL="63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1pPr>
      <a:lvl2pPr marL="127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2pPr>
      <a:lvl3pPr marL="190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3pPr>
      <a:lvl4pPr marL="254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4pPr>
      <a:lvl5pPr marL="317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5pPr>
      <a:lvl6pPr marL="381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6pPr>
      <a:lvl7pPr marL="444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7pPr>
      <a:lvl8pPr marL="5080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8pPr>
      <a:lvl9pPr marL="5715000" marR="0" indent="-635000" algn="l" defTabSz="82550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defRPr sz="4800" b="0" i="0" u="none" strike="noStrike" cap="none" spc="0">
          <a:solidFill>
            <a:srgbClr val="FFFFFF"/>
          </a:solidFill>
          <a:latin typeface="Helvetica Neue"/>
          <a:ea typeface="Helvetica Neue"/>
          <a:cs typeface="Helvetica Neue"/>
        </a:defRPr>
      </a:lvl9pPr>
    </p:bodyStyle>
    <p:otherStyle>
      <a:lvl1pPr marL="0" marR="0" indent="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228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457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685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9144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11430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13716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16002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1828800" algn="ctr" defTabSz="8255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g6dAE3mI0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v20j8Cht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4eVkanDkgg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6PG2mdU_i8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Ctr54kopo8I" TargetMode="Externa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estaltung und Animation…"/>
          <p:cNvSpPr txBox="1">
            <a:spLocks noGrp="1"/>
          </p:cNvSpPr>
          <p:nvPr>
            <p:ph type="ctrTitle"/>
          </p:nvPr>
        </p:nvSpPr>
        <p:spPr bwMode="auto">
          <a:xfrm>
            <a:off x="1778000" y="2870200"/>
            <a:ext cx="20828000" cy="4648200"/>
          </a:xfrm>
          <a:prstGeom prst="rect">
            <a:avLst/>
          </a:prstGeom>
        </p:spPr>
        <p:txBody>
          <a:bodyPr/>
          <a:lstStyle/>
          <a:p>
            <a:pPr>
              <a:defRPr sz="9000">
                <a:latin typeface="DIN Next LT Pro"/>
                <a:ea typeface="DIN Next LT Pro"/>
                <a:cs typeface="DIN Next LT Pro"/>
              </a:defRPr>
            </a:pPr>
            <a:r>
              <a:t>Gestaltung und Animation</a:t>
            </a:r>
          </a:p>
          <a:p>
            <a:pPr>
              <a:defRPr sz="9000">
                <a:latin typeface="DIN Next LT Pro"/>
                <a:ea typeface="DIN Next LT Pro"/>
                <a:cs typeface="DIN Next LT Pro"/>
              </a:defRPr>
            </a:pPr>
            <a:r>
              <a:t>einer Spielfigur</a:t>
            </a:r>
          </a:p>
        </p:txBody>
      </p:sp>
      <p:sp>
        <p:nvSpPr>
          <p:cNvPr id="122" name="Ein Crashkurs"/>
          <p:cNvSpPr txBox="1"/>
          <p:nvPr/>
        </p:nvSpPr>
        <p:spPr bwMode="auto">
          <a:xfrm>
            <a:off x="1778000" y="89854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>
              <a:defRPr sz="6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t>Ein Crashkurs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575486" y="2001677"/>
            <a:ext cx="13233028" cy="9712645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Bild: Wikipedia"/>
          <p:cNvSpPr txBox="1"/>
          <p:nvPr/>
        </p:nvSpPr>
        <p:spPr bwMode="auto">
          <a:xfrm>
            <a:off x="8592095" y="12419210"/>
            <a:ext cx="8215810" cy="15775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lnSpc>
                <a:spcPct val="150000"/>
              </a:lnSpc>
              <a:defRPr sz="3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t>Bild: Wikipedia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Zoetrop (Wundertrommel)"/>
          <p:cNvSpPr txBox="1"/>
          <p:nvPr/>
        </p:nvSpPr>
        <p:spPr bwMode="auto">
          <a:xfrm>
            <a:off x="1515241" y="695463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b" anchorCtr="0" forceAA="0" compatLnSpc="0">
            <a:normAutofit fontScale="90000" lnSpcReduction="12000"/>
          </a:bodyPr>
          <a:lstStyle>
            <a:lvl1pPr>
              <a:defRPr sz="6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 sz="9000">
                <a:solidFill>
                  <a:schemeClr val="tx1"/>
                </a:solidFill>
              </a:rPr>
              <a:t>Zoetrope (Wundertrommel)</a:t>
            </a:r>
          </a:p>
        </p:txBody>
      </p:sp>
      <p:sp>
        <p:nvSpPr>
          <p:cNvPr id="150" name="Bild: Wikipedia"/>
          <p:cNvSpPr txBox="1"/>
          <p:nvPr/>
        </p:nvSpPr>
        <p:spPr bwMode="auto">
          <a:xfrm>
            <a:off x="16229612" y="10779427"/>
            <a:ext cx="8215809" cy="1077554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t" anchorCtr="0" forceAA="0" compatLnSpc="0">
            <a:normAutofit/>
          </a:bodyPr>
          <a:lstStyle>
            <a:lvl1pPr algn="l">
              <a:lnSpc>
                <a:spcPct val="150000"/>
              </a:lnSpc>
              <a:defRPr sz="3600" b="0">
                <a:solidFill>
                  <a:srgbClr val="A9A9A9"/>
                </a:solidFill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>
                <a:solidFill>
                  <a:schemeClr val="tx1"/>
                </a:solidFill>
              </a:rPr>
              <a:t>Bild: Wikipedia</a:t>
            </a:r>
          </a:p>
        </p:txBody>
      </p:sp>
      <p:sp>
        <p:nvSpPr>
          <p:cNvPr id="1141110276" name=" 1141110275"/>
          <p:cNvSpPr/>
          <p:nvPr/>
        </p:nvSpPr>
        <p:spPr bwMode="auto">
          <a:xfrm>
            <a:off x="25169645" y="9092761"/>
            <a:ext cx="987381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00799643" name="Grafik 170079964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14137" y="2693275"/>
            <a:ext cx="8116034" cy="8890746"/>
          </a:xfrm>
          <a:prstGeom prst="rect">
            <a:avLst/>
          </a:prstGeom>
        </p:spPr>
      </p:pic>
      <p:sp>
        <p:nvSpPr>
          <p:cNvPr id="894935303" name="Textfeld 894935302"/>
          <p:cNvSpPr txBox="1"/>
          <p:nvPr/>
        </p:nvSpPr>
        <p:spPr bwMode="auto">
          <a:xfrm>
            <a:off x="1583049" y="12304132"/>
            <a:ext cx="21217902" cy="12425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4800" b="1" i="0" u="none" strike="noStrike" cap="none" spc="0" dirty="0">
                <a:ln>
                  <a:noFill/>
                </a:ln>
                <a:solidFill>
                  <a:schemeClr val="tx1"/>
                </a:solidFill>
                <a:latin typeface="Helvetica Neue"/>
                <a:ea typeface="Helvetica Neue"/>
                <a:cs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https://www.youtube.com/watch?v=SBg6dAE3mI0</a:t>
            </a:r>
            <a:endParaRPr lang="en-US" sz="4800" b="1" i="0" u="none" strike="noStrike" cap="none" spc="0" dirty="0">
              <a:ln>
                <a:noFill/>
              </a:ln>
              <a:solidFill>
                <a:schemeClr val="tx1"/>
              </a:solidFill>
              <a:latin typeface="Helvetica Neue"/>
              <a:ea typeface="Helvetica Neue"/>
              <a:cs typeface="Helvetica Neue"/>
            </a:endParaRPr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Rotoskopie"/>
          <p:cNvSpPr txBox="1"/>
          <p:nvPr/>
        </p:nvSpPr>
        <p:spPr bwMode="auto">
          <a:xfrm>
            <a:off x="1843689" y="720863"/>
            <a:ext cx="20827999" cy="2136636"/>
          </a:xfrm>
          <a:prstGeom prst="rect">
            <a:avLst/>
          </a:prstGeom>
          <a:ln w="12700">
            <a:miter lim="400000"/>
          </a:ln>
        </p:spPr>
        <p:txBody>
          <a:bodyPr vertOverflow="overflow" horzOverflow="clip" vert="horz" wrap="square" lIns="50799" tIns="50799" rIns="50799" bIns="50799" numCol="1" spcCol="0" rtlCol="0" fromWordArt="0" anchor="t" anchorCtr="0" forceAA="0" compatLnSpc="0">
            <a:normAutofit fontScale="90000" lnSpcReduction="2000"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Rotoskopie</a:t>
            </a: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</p:txBody>
      </p:sp>
      <p:sp>
        <p:nvSpPr>
          <p:cNvPr id="572760586" name=" 572760585"/>
          <p:cNvSpPr/>
          <p:nvPr/>
        </p:nvSpPr>
        <p:spPr bwMode="auto">
          <a:xfrm>
            <a:off x="15250507" y="8994227"/>
            <a:ext cx="147419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02840491" name="Grafik 30284049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74223" y="2573151"/>
            <a:ext cx="16578269" cy="9283830"/>
          </a:xfrm>
          <a:prstGeom prst="rect">
            <a:avLst/>
          </a:prstGeom>
        </p:spPr>
      </p:pic>
      <p:sp>
        <p:nvSpPr>
          <p:cNvPr id="1929845638" name="Textfeld 1929845637"/>
          <p:cNvSpPr txBox="1"/>
          <p:nvPr/>
        </p:nvSpPr>
        <p:spPr bwMode="auto">
          <a:xfrm>
            <a:off x="8969999" y="12152585"/>
            <a:ext cx="6471114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/>
              <a:t>Bild: skdesu.com</a:t>
            </a:r>
          </a:p>
        </p:txBody>
      </p:sp>
      <p:sp>
        <p:nvSpPr>
          <p:cNvPr id="290978945" name="Textfeld 290978944"/>
          <p:cNvSpPr txBox="1"/>
          <p:nvPr/>
        </p:nvSpPr>
        <p:spPr bwMode="auto">
          <a:xfrm>
            <a:off x="2663793" y="12152585"/>
            <a:ext cx="18754396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" name="Prince of Persia (1989)"/>
          <p:cNvSpPr txBox="1"/>
          <p:nvPr/>
        </p:nvSpPr>
        <p:spPr bwMode="auto">
          <a:xfrm>
            <a:off x="1778000" y="45150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t>Prince of Persia (1989)</a:t>
            </a:r>
          </a:p>
        </p:txBody>
      </p:sp>
      <p:sp>
        <p:nvSpPr>
          <p:cNvPr id="155" name="https://www.youtube.com/watch?v=Xv20j8ChtRY"/>
          <p:cNvSpPr txBox="1"/>
          <p:nvPr/>
        </p:nvSpPr>
        <p:spPr bwMode="auto">
          <a:xfrm>
            <a:off x="1778000" y="8883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8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https://www.youtube.com/watch?v=Xv20j8ChtRY</a:t>
            </a: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" name="Legetrick…"/>
          <p:cNvSpPr txBox="1"/>
          <p:nvPr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Legetrick</a:t>
            </a:r>
            <a:r>
              <a:t> </a:t>
            </a:r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Cut-Out-Animation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Terry Gilliam (1968)"/>
          <p:cNvSpPr txBox="1"/>
          <p:nvPr/>
        </p:nvSpPr>
        <p:spPr bwMode="auto">
          <a:xfrm>
            <a:off x="1778000" y="3549898"/>
            <a:ext cx="20828000" cy="1276102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>
            <a:lvl1pPr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t>Terry Gilliam (1968)</a:t>
            </a:r>
          </a:p>
        </p:txBody>
      </p:sp>
      <p:sp>
        <p:nvSpPr>
          <p:cNvPr id="160" name="https://www.youtube.com/watch?v=I4eVkanDkgg"/>
          <p:cNvSpPr txBox="1"/>
          <p:nvPr/>
        </p:nvSpPr>
        <p:spPr bwMode="auto">
          <a:xfrm>
            <a:off x="1778000" y="84266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48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rPr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https://www.youtube.com/watch?v=I4eVkanDkgg</a:t>
            </a:r>
            <a:endParaRPr lang="de-DE" dirty="0">
              <a:solidFill>
                <a:schemeClr val="tx1"/>
              </a:solidFill>
            </a:endParaRPr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Charakterdesign"/>
          <p:cNvSpPr txBox="1"/>
          <p:nvPr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 sz="6600"/>
            </a:pPr>
            <a:r>
              <a:rPr sz="9000"/>
              <a:t>Charakterdesign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" name="Welt?…"/>
          <p:cNvSpPr txBox="1"/>
          <p:nvPr/>
        </p:nvSpPr>
        <p:spPr bwMode="auto">
          <a:xfrm>
            <a:off x="9179020" y="3438301"/>
            <a:ext cx="6025960" cy="9056143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Welt?</a:t>
            </a:r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Geschichte?</a:t>
            </a:r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Mission?</a:t>
            </a:r>
          </a:p>
          <a:p>
            <a:pPr algn="l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Eigenschaften?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" name="Wendigkeit…"/>
          <p:cNvSpPr txBox="1"/>
          <p:nvPr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 lnSpcReduction="1000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Sichtweite</a:t>
            </a:r>
          </a:p>
        </p:txBody>
      </p:sp>
      <p:sp>
        <p:nvSpPr>
          <p:cNvPr id="165" name="Kreis"/>
          <p:cNvSpPr/>
          <p:nvPr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6" name="Kreis"/>
          <p:cNvSpPr/>
          <p:nvPr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7" name="Kreis"/>
          <p:cNvSpPr/>
          <p:nvPr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8" name="Kreis"/>
          <p:cNvSpPr/>
          <p:nvPr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69" name="Kreis"/>
          <p:cNvSpPr/>
          <p:nvPr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0" name="Kreis"/>
          <p:cNvSpPr/>
          <p:nvPr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1" name="Kreis"/>
          <p:cNvSpPr/>
          <p:nvPr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2" name="Kreis"/>
          <p:cNvSpPr/>
          <p:nvPr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3" name="Kreis"/>
          <p:cNvSpPr/>
          <p:nvPr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4" name="Kreis"/>
          <p:cNvSpPr/>
          <p:nvPr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5" name="Kreis"/>
          <p:cNvSpPr/>
          <p:nvPr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6" name="Kreis"/>
          <p:cNvSpPr/>
          <p:nvPr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7" name="Kreis"/>
          <p:cNvSpPr/>
          <p:nvPr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8" name="Kreis"/>
          <p:cNvSpPr/>
          <p:nvPr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79" name="Kreis"/>
          <p:cNvSpPr/>
          <p:nvPr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Wendigkeit…"/>
          <p:cNvSpPr txBox="1"/>
          <p:nvPr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 lnSpcReduction="1000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Sichtweite</a:t>
            </a:r>
          </a:p>
        </p:txBody>
      </p:sp>
      <p:sp>
        <p:nvSpPr>
          <p:cNvPr id="182" name="Kreis"/>
          <p:cNvSpPr/>
          <p:nvPr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3" name="Kreis"/>
          <p:cNvSpPr/>
          <p:nvPr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4" name="Kreis"/>
          <p:cNvSpPr/>
          <p:nvPr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5" name="Kreis"/>
          <p:cNvSpPr/>
          <p:nvPr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6" name="Kreis"/>
          <p:cNvSpPr/>
          <p:nvPr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7" name="Kreis"/>
          <p:cNvSpPr/>
          <p:nvPr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8" name="Kreis"/>
          <p:cNvSpPr/>
          <p:nvPr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89" name="Kreis"/>
          <p:cNvSpPr/>
          <p:nvPr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0" name="Kreis"/>
          <p:cNvSpPr/>
          <p:nvPr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1" name="Kreis"/>
          <p:cNvSpPr/>
          <p:nvPr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2" name="Kreis"/>
          <p:cNvSpPr/>
          <p:nvPr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3" name="Kreis"/>
          <p:cNvSpPr/>
          <p:nvPr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4" name="Kreis"/>
          <p:cNvSpPr/>
          <p:nvPr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5" name="Kreis"/>
          <p:cNvSpPr/>
          <p:nvPr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196" name="Kreis"/>
          <p:cNvSpPr/>
          <p:nvPr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Ein kleiner Rückblick in die Geschichte der Computerspiele…"/>
          <p:cNvSpPr txBox="1"/>
          <p:nvPr/>
        </p:nvSpPr>
        <p:spPr bwMode="auto">
          <a:xfrm>
            <a:off x="2946400" y="5184551"/>
            <a:ext cx="19087704" cy="541699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t>Ein kleiner Rückblick in die Geschichte der Computerspiele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t>Animationstechniken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t>Charakterdesign</a:t>
            </a:r>
          </a:p>
          <a:p>
            <a:pPr marL="963083" indent="-963083" algn="l">
              <a:lnSpc>
                <a:spcPct val="150000"/>
              </a:lnSpc>
              <a:buSzPct val="100000"/>
              <a:buAutoNum type="arabicPeriod"/>
              <a:defRPr sz="5200" b="0">
                <a:latin typeface="DIN Next LT Pro"/>
                <a:ea typeface="DIN Next LT Pro"/>
                <a:cs typeface="DIN Next LT Pro"/>
              </a:defRPr>
            </a:pPr>
            <a:r>
              <a:t>Zeichnen</a:t>
            </a:r>
          </a:p>
        </p:txBody>
      </p:sp>
      <p:sp>
        <p:nvSpPr>
          <p:cNvPr id="125" name="Inhalt"/>
          <p:cNvSpPr txBox="1"/>
          <p:nvPr/>
        </p:nvSpPr>
        <p:spPr bwMode="auto">
          <a:xfrm>
            <a:off x="2895600" y="3114451"/>
            <a:ext cx="19087704" cy="14165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 algn="l">
              <a:defRPr sz="66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/>
            </a:pPr>
            <a:r>
              <a:t>Inhalt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" name="Wendigkeit…"/>
          <p:cNvSpPr txBox="1"/>
          <p:nvPr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 lnSpcReduction="1000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Sichtweite</a:t>
            </a:r>
          </a:p>
        </p:txBody>
      </p:sp>
      <p:sp>
        <p:nvSpPr>
          <p:cNvPr id="199" name="Kreis"/>
          <p:cNvSpPr/>
          <p:nvPr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0" name="Kreis"/>
          <p:cNvSpPr/>
          <p:nvPr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1" name="Kreis"/>
          <p:cNvSpPr/>
          <p:nvPr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2" name="Kreis"/>
          <p:cNvSpPr/>
          <p:nvPr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3" name="Kreis"/>
          <p:cNvSpPr/>
          <p:nvPr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4" name="Kreis"/>
          <p:cNvSpPr/>
          <p:nvPr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5" name="Kreis"/>
          <p:cNvSpPr/>
          <p:nvPr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6" name="Kreis"/>
          <p:cNvSpPr/>
          <p:nvPr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7" name="Kreis"/>
          <p:cNvSpPr/>
          <p:nvPr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8" name="Kreis"/>
          <p:cNvSpPr/>
          <p:nvPr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09" name="Kreis"/>
          <p:cNvSpPr/>
          <p:nvPr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0" name="Kreis"/>
          <p:cNvSpPr/>
          <p:nvPr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1" name="Kreis"/>
          <p:cNvSpPr/>
          <p:nvPr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2" name="Kreis"/>
          <p:cNvSpPr/>
          <p:nvPr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3" name="Kreis"/>
          <p:cNvSpPr/>
          <p:nvPr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14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382116" y="3689321"/>
            <a:ext cx="7736340" cy="40506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" name="Wendigkeit…"/>
          <p:cNvSpPr txBox="1"/>
          <p:nvPr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 lnSpcReduction="1000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Sichtweite</a:t>
            </a:r>
          </a:p>
        </p:txBody>
      </p:sp>
      <p:sp>
        <p:nvSpPr>
          <p:cNvPr id="217" name="Kreis"/>
          <p:cNvSpPr/>
          <p:nvPr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8" name="Kreis"/>
          <p:cNvSpPr/>
          <p:nvPr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19" name="Kreis"/>
          <p:cNvSpPr/>
          <p:nvPr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0" name="Kreis"/>
          <p:cNvSpPr/>
          <p:nvPr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1" name="Kreis"/>
          <p:cNvSpPr/>
          <p:nvPr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2" name="Kreis"/>
          <p:cNvSpPr/>
          <p:nvPr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3" name="Kreis"/>
          <p:cNvSpPr/>
          <p:nvPr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4" name="Kreis"/>
          <p:cNvSpPr/>
          <p:nvPr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5" name="Kreis"/>
          <p:cNvSpPr/>
          <p:nvPr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6" name="Kreis"/>
          <p:cNvSpPr/>
          <p:nvPr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7" name="Kreis"/>
          <p:cNvSpPr/>
          <p:nvPr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8" name="Kreis"/>
          <p:cNvSpPr/>
          <p:nvPr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29" name="Kreis"/>
          <p:cNvSpPr/>
          <p:nvPr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0" name="Kreis"/>
          <p:cNvSpPr/>
          <p:nvPr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1" name="Kreis"/>
          <p:cNvSpPr/>
          <p:nvPr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32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026551" y="4049817"/>
            <a:ext cx="4621926" cy="5231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Wendigkeit…"/>
          <p:cNvSpPr txBox="1"/>
          <p:nvPr/>
        </p:nvSpPr>
        <p:spPr bwMode="auto">
          <a:xfrm>
            <a:off x="1050452" y="4430747"/>
            <a:ext cx="6627226" cy="541699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92500" lnSpcReduction="10000"/>
          </a:bodyPr>
          <a:lstStyle/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Wendigkeit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Geschwindigkeit</a:t>
            </a:r>
          </a:p>
          <a:p>
            <a:pPr algn="r">
              <a:lnSpc>
                <a:spcPct val="200000"/>
              </a:lnSpc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t>Sichtweite</a:t>
            </a:r>
          </a:p>
        </p:txBody>
      </p:sp>
      <p:sp>
        <p:nvSpPr>
          <p:cNvPr id="235" name="Kreis"/>
          <p:cNvSpPr/>
          <p:nvPr/>
        </p:nvSpPr>
        <p:spPr bwMode="auto">
          <a:xfrm>
            <a:off x="882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6" name="Kreis"/>
          <p:cNvSpPr/>
          <p:nvPr/>
        </p:nvSpPr>
        <p:spPr bwMode="auto">
          <a:xfrm>
            <a:off x="10098915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7" name="Kreis"/>
          <p:cNvSpPr/>
          <p:nvPr/>
        </p:nvSpPr>
        <p:spPr bwMode="auto">
          <a:xfrm>
            <a:off x="1136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8" name="Kreis"/>
          <p:cNvSpPr/>
          <p:nvPr/>
        </p:nvSpPr>
        <p:spPr bwMode="auto">
          <a:xfrm>
            <a:off x="1263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39" name="Kreis"/>
          <p:cNvSpPr/>
          <p:nvPr/>
        </p:nvSpPr>
        <p:spPr bwMode="auto">
          <a:xfrm>
            <a:off x="13908916" y="45069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0" name="Kreis"/>
          <p:cNvSpPr/>
          <p:nvPr/>
        </p:nvSpPr>
        <p:spPr bwMode="auto">
          <a:xfrm>
            <a:off x="882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1" name="Kreis"/>
          <p:cNvSpPr/>
          <p:nvPr/>
        </p:nvSpPr>
        <p:spPr bwMode="auto">
          <a:xfrm>
            <a:off x="10098915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2" name="Kreis"/>
          <p:cNvSpPr/>
          <p:nvPr/>
        </p:nvSpPr>
        <p:spPr bwMode="auto">
          <a:xfrm>
            <a:off x="11368916" y="6297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3" name="Kreis"/>
          <p:cNvSpPr/>
          <p:nvPr/>
        </p:nvSpPr>
        <p:spPr bwMode="auto">
          <a:xfrm>
            <a:off x="1263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4" name="Kreis"/>
          <p:cNvSpPr/>
          <p:nvPr/>
        </p:nvSpPr>
        <p:spPr bwMode="auto">
          <a:xfrm>
            <a:off x="13908916" y="6297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5" name="Kreis"/>
          <p:cNvSpPr/>
          <p:nvPr/>
        </p:nvSpPr>
        <p:spPr bwMode="auto">
          <a:xfrm>
            <a:off x="8828916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6" name="Kreis"/>
          <p:cNvSpPr/>
          <p:nvPr/>
        </p:nvSpPr>
        <p:spPr bwMode="auto">
          <a:xfrm>
            <a:off x="10098915" y="8202662"/>
            <a:ext cx="736074" cy="736073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7" name="Kreis"/>
          <p:cNvSpPr/>
          <p:nvPr/>
        </p:nvSpPr>
        <p:spPr bwMode="auto">
          <a:xfrm>
            <a:off x="1136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8" name="Kreis"/>
          <p:cNvSpPr/>
          <p:nvPr/>
        </p:nvSpPr>
        <p:spPr bwMode="auto">
          <a:xfrm>
            <a:off x="1263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49" name="Kreis"/>
          <p:cNvSpPr/>
          <p:nvPr/>
        </p:nvSpPr>
        <p:spPr bwMode="auto">
          <a:xfrm>
            <a:off x="13908916" y="8202662"/>
            <a:ext cx="736074" cy="736073"/>
          </a:xfrm>
          <a:prstGeom prst="ellipse">
            <a:avLst/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50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6448916" y="3449499"/>
            <a:ext cx="6627226" cy="6027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2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ild" descr="Bil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ild" descr="Bil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932722" y="1745412"/>
            <a:ext cx="3783413" cy="1980939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Pfeil"/>
          <p:cNvSpPr/>
          <p:nvPr/>
        </p:nvSpPr>
        <p:spPr bwMode="auto"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56" name="Pfeil"/>
          <p:cNvSpPr/>
          <p:nvPr/>
        </p:nvSpPr>
        <p:spPr bwMode="auto"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57" name="Pfeil"/>
          <p:cNvSpPr/>
          <p:nvPr/>
        </p:nvSpPr>
        <p:spPr bwMode="auto"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9" name="Bild" descr="Bild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716994" y="9434968"/>
            <a:ext cx="2885784" cy="2624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ild" descr="Bil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61437" y="5180129"/>
            <a:ext cx="2725983" cy="3085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ild" descr="Bil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932722" y="1745412"/>
            <a:ext cx="3783413" cy="19809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xel-duck.png" descr="pixel-duck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6474563" y="5750335"/>
            <a:ext cx="2540001" cy="17945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xel-eagle.png" descr="pixel-eagle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6474563" y="2197130"/>
            <a:ext cx="2540001" cy="17945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xel-sparrow.png" descr="pixel-sparrow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6474563" y="9684873"/>
            <a:ext cx="2540001" cy="179450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Pfeil"/>
          <p:cNvSpPr/>
          <p:nvPr/>
        </p:nvSpPr>
        <p:spPr bwMode="auto">
          <a:xfrm>
            <a:off x="10916245" y="2479127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66" name="Pfeil"/>
          <p:cNvSpPr/>
          <p:nvPr/>
        </p:nvSpPr>
        <p:spPr bwMode="auto">
          <a:xfrm>
            <a:off x="10916245" y="6109091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sp>
        <p:nvSpPr>
          <p:cNvPr id="267" name="Pfeil"/>
          <p:cNvSpPr/>
          <p:nvPr/>
        </p:nvSpPr>
        <p:spPr bwMode="auto">
          <a:xfrm>
            <a:off x="10916245" y="9966872"/>
            <a:ext cx="255151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>
              <a:alpha val="3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" name="Rechteck"/>
          <p:cNvSpPr/>
          <p:nvPr/>
        </p:nvSpPr>
        <p:spPr bwMode="auto">
          <a:xfrm>
            <a:off x="-454819" y="-309960"/>
            <a:ext cx="25220216" cy="14125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 b="0">
                <a:latin typeface="+mn-lt"/>
                <a:ea typeface="+mn-ea"/>
                <a:cs typeface="+mn-cs"/>
              </a:defRPr>
            </a:pPr>
            <a:endParaRPr/>
          </a:p>
        </p:txBody>
      </p:sp>
      <p:pic>
        <p:nvPicPr>
          <p:cNvPr id="2" name="kit-birds.gif">
            <a:extLst>
              <a:ext uri="{FF2B5EF4-FFF2-40B4-BE49-F238E27FC236}">
                <a16:creationId xmlns:a16="http://schemas.microsoft.com/office/drawing/2014/main" id="{1F209A57-BC6F-6DAE-5AF3-1AB460E634B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350"/>
            <a:ext cx="12192000" cy="13449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" name="Zeichnen"/>
          <p:cNvSpPr txBox="1"/>
          <p:nvPr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>
            <a:lvl1pPr>
              <a:defRPr sz="9000" b="0">
                <a:latin typeface="DIN Next LT Pro"/>
                <a:ea typeface="DIN Next LT Pro"/>
                <a:cs typeface="DIN Next LT Pro"/>
              </a:defRPr>
            </a:lvl1pPr>
          </a:lstStyle>
          <a:p>
            <a:pPr>
              <a:defRPr sz="6600"/>
            </a:pPr>
            <a:r>
              <a:rPr sz="9000"/>
              <a:t>Zeichnen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4" name="selber-game-jp-fenster.jpg" descr="selber-game-jp-fenster.jp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6" name="selber-game-jp-fenster.jpg" descr="selber-game-jp-fenster.jp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4850" y="2272903"/>
            <a:ext cx="11430000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selber-game-beitrag.jpg" descr="selber-game-beitrag.jp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79" name="selber-game-beitrag.jpg" descr="selber-game-beitrag.jp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364640" y="2272903"/>
            <a:ext cx="11430001" cy="863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kadett-huhn.gif" descr="kadett-huhn.gif"/>
          <p:cNvPicPr>
            <a:picLocks/>
          </p:cNvPicPr>
          <p:nvPr/>
        </p:nvPicPr>
        <p:blipFill>
          <a:blip r:embed="rId3"/>
          <a:stretch/>
        </p:blipFill>
        <p:spPr bwMode="auto">
          <a:xfrm>
            <a:off x="3009178" y="2399980"/>
            <a:ext cx="5885175" cy="8916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238552" name="Textfeld 143238551"/>
          <p:cNvSpPr txBox="1"/>
          <p:nvPr/>
        </p:nvSpPr>
        <p:spPr bwMode="auto">
          <a:xfrm>
            <a:off x="1514224" y="821120"/>
            <a:ext cx="7619999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03626816" name="Textfeld 403626815"/>
          <p:cNvSpPr txBox="1"/>
          <p:nvPr/>
        </p:nvSpPr>
        <p:spPr bwMode="auto">
          <a:xfrm>
            <a:off x="6342413" y="5288016"/>
            <a:ext cx="12546723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49489805" name="Textfeld 749489804"/>
          <p:cNvSpPr txBox="1"/>
          <p:nvPr/>
        </p:nvSpPr>
        <p:spPr bwMode="auto">
          <a:xfrm>
            <a:off x="627413" y="4964579"/>
            <a:ext cx="22598141" cy="2834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9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DIN Next LT Pro"/>
                <a:ea typeface="DIN Next LT Pro"/>
                <a:cs typeface="DIN Next LT Pro"/>
              </a:rPr>
              <a:t>Rückblick in die Geschichte der Computerspiele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759571" name="Textfeld 1879759570"/>
          <p:cNvSpPr txBox="1"/>
          <p:nvPr/>
        </p:nvSpPr>
        <p:spPr bwMode="auto">
          <a:xfrm>
            <a:off x="955861" y="821120"/>
            <a:ext cx="22531623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9000" b="0" i="0" u="none" strike="noStrike" cap="none" spc="0" dirty="0" err="1">
                <a:ln>
                  <a:noFill/>
                </a:ln>
                <a:solidFill>
                  <a:srgbClr val="FFFFFF"/>
                </a:solidFill>
                <a:latin typeface="DIN Next LT Pro"/>
                <a:ea typeface="DIN Next LT Pro"/>
                <a:cs typeface="DIN Next LT Pro"/>
              </a:rPr>
              <a:t>Anfänge</a:t>
            </a:r>
            <a:endParaRPr dirty="0"/>
          </a:p>
        </p:txBody>
      </p:sp>
      <p:sp>
        <p:nvSpPr>
          <p:cNvPr id="2126960621" name=" 2126960620"/>
          <p:cNvSpPr/>
          <p:nvPr/>
        </p:nvSpPr>
        <p:spPr bwMode="auto">
          <a:xfrm>
            <a:off x="13871025" y="10570779"/>
            <a:ext cx="1058384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72653456" name="Grafik 187265345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806465" y="4729655"/>
            <a:ext cx="7451149" cy="5977758"/>
          </a:xfrm>
          <a:prstGeom prst="rect">
            <a:avLst/>
          </a:prstGeom>
        </p:spPr>
      </p:pic>
      <p:sp>
        <p:nvSpPr>
          <p:cNvPr id="959494736" name="Textfeld 959494735"/>
          <p:cNvSpPr txBox="1"/>
          <p:nvPr/>
        </p:nvSpPr>
        <p:spPr bwMode="auto">
          <a:xfrm>
            <a:off x="2466723" y="10845117"/>
            <a:ext cx="5256000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/>
              <a:t>Bild</a:t>
            </a:r>
            <a:r>
              <a:t>: </a:t>
            </a:r>
            <a:r>
              <a:rPr b="0"/>
              <a:t>Wikipedia</a:t>
            </a:r>
            <a:endParaRPr/>
          </a:p>
        </p:txBody>
      </p:sp>
      <p:sp>
        <p:nvSpPr>
          <p:cNvPr id="795087569" name="Textfeld 795087568"/>
          <p:cNvSpPr txBox="1"/>
          <p:nvPr/>
        </p:nvSpPr>
        <p:spPr bwMode="auto">
          <a:xfrm>
            <a:off x="917305" y="3419033"/>
            <a:ext cx="922946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7200" dirty="0">
                <a:latin typeface="DIN Alternate"/>
                <a:ea typeface="DIN Alternate"/>
                <a:cs typeface="DIN Alternate"/>
              </a:rPr>
              <a:t>Tic-</a:t>
            </a:r>
            <a:r>
              <a:rPr lang="de-DE" sz="7200" dirty="0" err="1">
                <a:latin typeface="DIN Alternate"/>
                <a:ea typeface="DIN Alternate"/>
                <a:cs typeface="DIN Alternate"/>
              </a:rPr>
              <a:t>Tac</a:t>
            </a:r>
            <a:r>
              <a:rPr lang="de-DE" sz="7200" dirty="0">
                <a:latin typeface="DIN Alternate"/>
                <a:ea typeface="DIN Alternate"/>
                <a:cs typeface="DIN Alternate"/>
              </a:rPr>
              <a:t>-Toe</a:t>
            </a:r>
            <a:r>
              <a:rPr sz="7200" dirty="0">
                <a:latin typeface="DIN Alternate"/>
                <a:ea typeface="DIN Alternate"/>
                <a:cs typeface="DIN Alternate"/>
              </a:rPr>
              <a:t> (1952)</a:t>
            </a:r>
          </a:p>
        </p:txBody>
      </p:sp>
      <p:sp>
        <p:nvSpPr>
          <p:cNvPr id="949774313" name=" 949774312"/>
          <p:cNvSpPr/>
          <p:nvPr/>
        </p:nvSpPr>
        <p:spPr bwMode="auto">
          <a:xfrm>
            <a:off x="26034119" y="11359055"/>
            <a:ext cx="823624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62457066" name="Grafik 166245706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032000" y="4729655"/>
            <a:ext cx="6860671" cy="6098374"/>
          </a:xfrm>
          <a:prstGeom prst="rect">
            <a:avLst/>
          </a:prstGeom>
        </p:spPr>
      </p:pic>
      <p:sp>
        <p:nvSpPr>
          <p:cNvPr id="396777624" name="Textfeld 396777623"/>
          <p:cNvSpPr txBox="1"/>
          <p:nvPr/>
        </p:nvSpPr>
        <p:spPr bwMode="auto">
          <a:xfrm>
            <a:off x="13108448" y="3419033"/>
            <a:ext cx="877046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Tennis for Two (1958)</a:t>
            </a:r>
          </a:p>
        </p:txBody>
      </p:sp>
      <p:sp>
        <p:nvSpPr>
          <p:cNvPr id="1219820783" name="Textfeld 1219820782"/>
          <p:cNvSpPr txBox="1"/>
          <p:nvPr/>
        </p:nvSpPr>
        <p:spPr bwMode="auto">
          <a:xfrm>
            <a:off x="14695821" y="11119642"/>
            <a:ext cx="5780725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EC35EAC-10CB-D3CB-6E4A-2A8D4AE244E9}"/>
              </a:ext>
            </a:extLst>
          </p:cNvPr>
          <p:cNvSpPr txBox="1"/>
          <p:nvPr/>
        </p:nvSpPr>
        <p:spPr bwMode="auto">
          <a:xfrm>
            <a:off x="13118957" y="12005725"/>
            <a:ext cx="9236680" cy="135421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r>
              <a:rPr lang="en-US" sz="3200" b="1" i="0" u="none" strike="noStrike" cap="none" spc="0" dirty="0">
                <a:ln>
                  <a:noFill/>
                </a:ln>
                <a:solidFill>
                  <a:schemeClr val="tx1"/>
                </a:solidFill>
                <a:latin typeface="DIN Alternate"/>
                <a:ea typeface="DIN Alternate"/>
                <a:cs typeface="DIN Alternat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https://www.youtube.com/watch?v=6PG2mdU_i8k</a:t>
            </a:r>
            <a:endParaRPr lang="en-US" sz="3200" b="1" i="0" u="none" strike="noStrike" cap="none" spc="0" dirty="0">
              <a:ln>
                <a:noFill/>
              </a:ln>
              <a:solidFill>
                <a:schemeClr val="tx1"/>
              </a:solidFill>
              <a:latin typeface="DIN Alternate"/>
              <a:ea typeface="DIN Alternate"/>
              <a:cs typeface="DIN Alternate"/>
            </a:endParaRPr>
          </a:p>
          <a:p>
            <a:endParaRPr lang="en-US" sz="2000" dirty="0">
              <a:latin typeface="DIN Alternate"/>
              <a:ea typeface="DIN Alternate"/>
              <a:cs typeface="DIN Alternate"/>
            </a:endParaRP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04573" name="Textfeld 1794904572"/>
          <p:cNvSpPr txBox="1"/>
          <p:nvPr/>
        </p:nvSpPr>
        <p:spPr bwMode="auto">
          <a:xfrm>
            <a:off x="298965" y="788275"/>
            <a:ext cx="23024440" cy="15012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9000" dirty="0">
                <a:latin typeface="DIN Alternate"/>
                <a:ea typeface="DIN Alternate"/>
                <a:cs typeface="DIN Alternate"/>
              </a:rPr>
              <a:t>Kommerzielle Anfänge</a:t>
            </a:r>
            <a:endParaRPr sz="9000" dirty="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391518907" name=" 391518906"/>
          <p:cNvSpPr/>
          <p:nvPr/>
        </p:nvSpPr>
        <p:spPr bwMode="auto">
          <a:xfrm>
            <a:off x="10694928" y="9805333"/>
            <a:ext cx="85637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67382064" name="Grafik 56738206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682505" y="4226454"/>
            <a:ext cx="7262068" cy="5446551"/>
          </a:xfrm>
          <a:prstGeom prst="rect">
            <a:avLst/>
          </a:prstGeom>
        </p:spPr>
      </p:pic>
      <p:sp>
        <p:nvSpPr>
          <p:cNvPr id="1634405098" name=" 1634405097"/>
          <p:cNvSpPr/>
          <p:nvPr/>
        </p:nvSpPr>
        <p:spPr bwMode="auto">
          <a:xfrm>
            <a:off x="18255356" y="10239283"/>
            <a:ext cx="849412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82735491" name=" 1182735490"/>
          <p:cNvSpPr/>
          <p:nvPr/>
        </p:nvSpPr>
        <p:spPr bwMode="auto">
          <a:xfrm>
            <a:off x="29538007" y="11227675"/>
            <a:ext cx="66872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48329165" name="Grafik 4483291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9925" y="4840836"/>
            <a:ext cx="7969042" cy="4034327"/>
          </a:xfrm>
          <a:prstGeom prst="rect">
            <a:avLst/>
          </a:prstGeom>
        </p:spPr>
      </p:pic>
      <p:sp>
        <p:nvSpPr>
          <p:cNvPr id="1084098616" name="Textfeld 1084098615"/>
          <p:cNvSpPr txBox="1"/>
          <p:nvPr/>
        </p:nvSpPr>
        <p:spPr bwMode="auto">
          <a:xfrm>
            <a:off x="2682505" y="2854241"/>
            <a:ext cx="686507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 dirty="0">
                <a:latin typeface="DIN Alternate"/>
                <a:ea typeface="DIN Alternate"/>
                <a:cs typeface="DIN Alternate"/>
              </a:rPr>
              <a:t>Pong (1971)</a:t>
            </a:r>
          </a:p>
        </p:txBody>
      </p:sp>
      <p:sp>
        <p:nvSpPr>
          <p:cNvPr id="1044451758" name="Textfeld 1044451757"/>
          <p:cNvSpPr txBox="1"/>
          <p:nvPr/>
        </p:nvSpPr>
        <p:spPr bwMode="auto">
          <a:xfrm>
            <a:off x="13187102" y="2275348"/>
            <a:ext cx="8149914" cy="234654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7200" dirty="0" err="1">
                <a:latin typeface="DIN Alternate"/>
                <a:ea typeface="DIN Alternate"/>
                <a:cs typeface="DIN Alternate"/>
              </a:rPr>
              <a:t>Magnavox</a:t>
            </a:r>
            <a:r>
              <a:rPr lang="de-DE" sz="7200" dirty="0">
                <a:latin typeface="DIN Alternate"/>
                <a:ea typeface="DIN Alternate"/>
                <a:cs typeface="DIN Alternate"/>
              </a:rPr>
              <a:t> Odyssey</a:t>
            </a:r>
            <a:r>
              <a:rPr sz="7200" dirty="0">
                <a:latin typeface="DIN Alternate"/>
                <a:ea typeface="DIN Alternate"/>
                <a:cs typeface="DIN Alternate"/>
              </a:rPr>
              <a:t>(197</a:t>
            </a:r>
            <a:r>
              <a:rPr lang="de-DE" sz="7200" dirty="0">
                <a:latin typeface="DIN Alternate"/>
                <a:ea typeface="DIN Alternate"/>
                <a:cs typeface="DIN Alternate"/>
              </a:rPr>
              <a:t>2</a:t>
            </a:r>
            <a:r>
              <a:rPr sz="7200" dirty="0">
                <a:latin typeface="DIN Alternate"/>
                <a:ea typeface="DIN Alternate"/>
                <a:cs typeface="DIN Alternate"/>
              </a:rPr>
              <a:t>)</a:t>
            </a:r>
          </a:p>
        </p:txBody>
      </p:sp>
      <p:sp>
        <p:nvSpPr>
          <p:cNvPr id="1762619160" name="Textfeld 1762619159"/>
          <p:cNvSpPr txBox="1"/>
          <p:nvPr/>
        </p:nvSpPr>
        <p:spPr bwMode="auto">
          <a:xfrm>
            <a:off x="3513253" y="10366527"/>
            <a:ext cx="5222363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3000" b="0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 dirty="0"/>
          </a:p>
        </p:txBody>
      </p:sp>
      <p:sp>
        <p:nvSpPr>
          <p:cNvPr id="1015501141" name="Textfeld 1015501140"/>
          <p:cNvSpPr txBox="1"/>
          <p:nvPr/>
        </p:nvSpPr>
        <p:spPr bwMode="auto">
          <a:xfrm>
            <a:off x="13763743" y="10366902"/>
            <a:ext cx="6996632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 dirty="0"/>
              <a:t>Bild</a:t>
            </a:r>
            <a:r>
              <a:rPr lang="de-DE" b="0" dirty="0"/>
              <a:t>er</a:t>
            </a:r>
            <a:r>
              <a:rPr b="0" dirty="0"/>
              <a:t>: </a:t>
            </a:r>
            <a:r>
              <a:rPr lang="de-DE" b="0" dirty="0"/>
              <a:t>Wikipedia</a:t>
            </a:r>
            <a:endParaRPr b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438208A-5690-0A1E-4FD4-4511C4090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353" y="7106846"/>
            <a:ext cx="4508946" cy="3387674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68B59446-F9B6-2D36-C98A-4B566D279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4768" y="4840836"/>
            <a:ext cx="3746296" cy="18731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904573" name="Textfeld 1794904572"/>
          <p:cNvSpPr txBox="1"/>
          <p:nvPr/>
        </p:nvSpPr>
        <p:spPr bwMode="auto">
          <a:xfrm>
            <a:off x="298965" y="788275"/>
            <a:ext cx="23024440" cy="150124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9000" dirty="0">
                <a:latin typeface="DIN Alternate"/>
                <a:ea typeface="DIN Alternate"/>
                <a:cs typeface="DIN Alternate"/>
              </a:rPr>
              <a:t>Raster- und Vektoranzeigen</a:t>
            </a:r>
            <a:endParaRPr sz="9000" dirty="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391518907" name=" 391518906"/>
          <p:cNvSpPr/>
          <p:nvPr/>
        </p:nvSpPr>
        <p:spPr bwMode="auto">
          <a:xfrm>
            <a:off x="12918525" y="9805333"/>
            <a:ext cx="85637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67382064" name="Grafik 5673820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63008" y="4582281"/>
            <a:ext cx="4949877" cy="5657002"/>
          </a:xfrm>
          <a:prstGeom prst="rect">
            <a:avLst/>
          </a:prstGeom>
        </p:spPr>
      </p:pic>
      <p:sp>
        <p:nvSpPr>
          <p:cNvPr id="1634405098" name=" 1634405097"/>
          <p:cNvSpPr/>
          <p:nvPr/>
        </p:nvSpPr>
        <p:spPr bwMode="auto">
          <a:xfrm>
            <a:off x="18295886" y="10239283"/>
            <a:ext cx="849412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82735491" name=" 1182735490"/>
          <p:cNvSpPr/>
          <p:nvPr/>
        </p:nvSpPr>
        <p:spPr bwMode="auto">
          <a:xfrm>
            <a:off x="29538007" y="11227675"/>
            <a:ext cx="668728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48329165" name="Grafik 44832916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992200" y="4453101"/>
            <a:ext cx="7969042" cy="5641007"/>
          </a:xfrm>
          <a:prstGeom prst="rect">
            <a:avLst/>
          </a:prstGeom>
        </p:spPr>
      </p:pic>
      <p:sp>
        <p:nvSpPr>
          <p:cNvPr id="1084098616" name="Textfeld 1084098615"/>
          <p:cNvSpPr txBox="1"/>
          <p:nvPr/>
        </p:nvSpPr>
        <p:spPr bwMode="auto">
          <a:xfrm>
            <a:off x="1481837" y="2977692"/>
            <a:ext cx="8521256" cy="1219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7200" dirty="0">
                <a:latin typeface="DIN Alternate"/>
                <a:ea typeface="DIN Alternate"/>
                <a:cs typeface="DIN Alternate"/>
              </a:rPr>
              <a:t>Space Invaders</a:t>
            </a:r>
            <a:r>
              <a:rPr sz="7200" dirty="0">
                <a:latin typeface="DIN Alternate"/>
                <a:ea typeface="DIN Alternate"/>
                <a:cs typeface="DIN Alternate"/>
              </a:rPr>
              <a:t> (197</a:t>
            </a:r>
            <a:r>
              <a:rPr lang="de-DE" sz="7200" dirty="0">
                <a:latin typeface="DIN Alternate"/>
                <a:ea typeface="DIN Alternate"/>
                <a:cs typeface="DIN Alternate"/>
              </a:rPr>
              <a:t>8</a:t>
            </a:r>
            <a:r>
              <a:rPr sz="7200" dirty="0">
                <a:latin typeface="DIN Alternate"/>
                <a:ea typeface="DIN Alternate"/>
                <a:cs typeface="DIN Alternate"/>
              </a:rPr>
              <a:t>)</a:t>
            </a:r>
          </a:p>
        </p:txBody>
      </p:sp>
      <p:sp>
        <p:nvSpPr>
          <p:cNvPr id="1044451758" name="Textfeld 1044451757"/>
          <p:cNvSpPr txBox="1"/>
          <p:nvPr/>
        </p:nvSpPr>
        <p:spPr bwMode="auto">
          <a:xfrm>
            <a:off x="14111329" y="3153103"/>
            <a:ext cx="7850525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Asteroids(1979)</a:t>
            </a:r>
          </a:p>
        </p:txBody>
      </p:sp>
      <p:sp>
        <p:nvSpPr>
          <p:cNvPr id="1762619160" name="Textfeld 1762619159"/>
          <p:cNvSpPr txBox="1"/>
          <p:nvPr/>
        </p:nvSpPr>
        <p:spPr bwMode="auto">
          <a:xfrm>
            <a:off x="3126764" y="10543188"/>
            <a:ext cx="5222363" cy="54905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3000" b="0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Bild</a:t>
            </a:r>
            <a:r>
              <a:rPr lang="en-US" sz="3000" b="1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: </a:t>
            </a:r>
            <a:r>
              <a:rPr lang="en-US" sz="3000" b="0" i="0" u="none" strike="noStrike" cap="none" spc="0" dirty="0">
                <a:ln>
                  <a:noFill/>
                </a:ln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Wikipedia</a:t>
            </a:r>
            <a:endParaRPr dirty="0"/>
          </a:p>
        </p:txBody>
      </p:sp>
      <p:sp>
        <p:nvSpPr>
          <p:cNvPr id="1015501141" name="Textfeld 1015501140"/>
          <p:cNvSpPr txBox="1"/>
          <p:nvPr/>
        </p:nvSpPr>
        <p:spPr bwMode="auto">
          <a:xfrm>
            <a:off x="14374087" y="10543563"/>
            <a:ext cx="6996632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/>
              <a:t>Bild: iconspng.com</a:t>
            </a:r>
          </a:p>
        </p:txBody>
      </p:sp>
    </p:spTree>
    <p:extLst>
      <p:ext uri="{BB962C8B-B14F-4D97-AF65-F5344CB8AC3E}">
        <p14:creationId xmlns:p14="http://schemas.microsoft.com/office/powerpoint/2010/main" val="386326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47569" name="Textfeld 1924347568"/>
          <p:cNvSpPr txBox="1"/>
          <p:nvPr/>
        </p:nvSpPr>
        <p:spPr bwMode="auto">
          <a:xfrm>
            <a:off x="1218620" y="558361"/>
            <a:ext cx="22663110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0">
                <a:latin typeface="DIN Alternate"/>
                <a:ea typeface="DIN Alternate"/>
                <a:cs typeface="DIN Alternate"/>
              </a:rPr>
              <a:t>1980er</a:t>
            </a:r>
          </a:p>
        </p:txBody>
      </p:sp>
      <p:sp>
        <p:nvSpPr>
          <p:cNvPr id="620495109" name=" 620495108"/>
          <p:cNvSpPr/>
          <p:nvPr/>
        </p:nvSpPr>
        <p:spPr bwMode="auto">
          <a:xfrm>
            <a:off x="13444042" y="9341684"/>
            <a:ext cx="199455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19326310" name="Grafik 141932630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5947" y="4631120"/>
            <a:ext cx="7886199" cy="5563442"/>
          </a:xfrm>
          <a:prstGeom prst="rect">
            <a:avLst/>
          </a:prstGeom>
        </p:spPr>
      </p:pic>
      <p:sp>
        <p:nvSpPr>
          <p:cNvPr id="1646436644" name="Textfeld 1646436643"/>
          <p:cNvSpPr txBox="1"/>
          <p:nvPr/>
        </p:nvSpPr>
        <p:spPr bwMode="auto">
          <a:xfrm>
            <a:off x="1697384" y="10510344"/>
            <a:ext cx="6504067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/>
              <a:t>Bild: redbull.com</a:t>
            </a:r>
          </a:p>
        </p:txBody>
      </p:sp>
      <p:sp>
        <p:nvSpPr>
          <p:cNvPr id="1710587462" name="Textfeld 1710587461"/>
          <p:cNvSpPr txBox="1"/>
          <p:nvPr/>
        </p:nvSpPr>
        <p:spPr bwMode="auto">
          <a:xfrm>
            <a:off x="331810" y="3021724"/>
            <a:ext cx="8770180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Pacman (1980)</a:t>
            </a:r>
          </a:p>
        </p:txBody>
      </p:sp>
      <p:sp>
        <p:nvSpPr>
          <p:cNvPr id="1591255391" name=" 1591255390"/>
          <p:cNvSpPr/>
          <p:nvPr/>
        </p:nvSpPr>
        <p:spPr bwMode="auto">
          <a:xfrm>
            <a:off x="21950852" y="10359874"/>
            <a:ext cx="766859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49143334" name="Grafik 3491433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41551" y="4804208"/>
            <a:ext cx="6355847" cy="4766885"/>
          </a:xfrm>
          <a:prstGeom prst="rect">
            <a:avLst/>
          </a:prstGeom>
        </p:spPr>
      </p:pic>
      <p:sp>
        <p:nvSpPr>
          <p:cNvPr id="1237512967" name="Textfeld 1237512966"/>
          <p:cNvSpPr txBox="1"/>
          <p:nvPr/>
        </p:nvSpPr>
        <p:spPr bwMode="auto">
          <a:xfrm>
            <a:off x="9971424" y="10510344"/>
            <a:ext cx="5157501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 dirty="0"/>
              <a:t>Bild: </a:t>
            </a:r>
            <a:r>
              <a:rPr lang="de-DE" b="0" dirty="0"/>
              <a:t>Wikipedia</a:t>
            </a:r>
            <a:endParaRPr dirty="0"/>
          </a:p>
        </p:txBody>
      </p:sp>
      <p:sp>
        <p:nvSpPr>
          <p:cNvPr id="1348118158" name="Textfeld 1348118157"/>
          <p:cNvSpPr txBox="1"/>
          <p:nvPr/>
        </p:nvSpPr>
        <p:spPr bwMode="auto">
          <a:xfrm>
            <a:off x="8838170" y="2948801"/>
            <a:ext cx="7424010" cy="1219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7200" dirty="0" err="1">
                <a:latin typeface="DIN Alternate"/>
                <a:ea typeface="DIN Alternate"/>
                <a:cs typeface="DIN Alternate"/>
              </a:rPr>
              <a:t>Battlezone</a:t>
            </a:r>
            <a:r>
              <a:rPr sz="7200" dirty="0">
                <a:latin typeface="DIN Alternate"/>
                <a:ea typeface="DIN Alternate"/>
                <a:cs typeface="DIN Alternate"/>
              </a:rPr>
              <a:t>(1980)</a:t>
            </a:r>
          </a:p>
        </p:txBody>
      </p:sp>
      <p:sp>
        <p:nvSpPr>
          <p:cNvPr id="1690852021" name=" 1690852020"/>
          <p:cNvSpPr/>
          <p:nvPr/>
        </p:nvSpPr>
        <p:spPr bwMode="auto">
          <a:xfrm>
            <a:off x="12064559" y="6629400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46972655" name="Grafik 184697265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6619482" y="4631120"/>
            <a:ext cx="7065000" cy="6323175"/>
          </a:xfrm>
          <a:prstGeom prst="rect">
            <a:avLst/>
          </a:prstGeom>
        </p:spPr>
      </p:pic>
      <p:sp>
        <p:nvSpPr>
          <p:cNvPr id="339014973" name="Textfeld 339014972"/>
          <p:cNvSpPr txBox="1"/>
          <p:nvPr/>
        </p:nvSpPr>
        <p:spPr bwMode="auto">
          <a:xfrm>
            <a:off x="17476810" y="11242616"/>
            <a:ext cx="5354426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/>
              <a:t>Bild: Wikipedia</a:t>
            </a:r>
          </a:p>
        </p:txBody>
      </p:sp>
      <p:sp>
        <p:nvSpPr>
          <p:cNvPr id="1107096674" name="Textfeld 1107096673"/>
          <p:cNvSpPr txBox="1"/>
          <p:nvPr/>
        </p:nvSpPr>
        <p:spPr bwMode="auto">
          <a:xfrm>
            <a:off x="17575344" y="3021724"/>
            <a:ext cx="5748384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>
                <a:latin typeface="DIN Alternate"/>
                <a:ea typeface="DIN Alternate"/>
                <a:cs typeface="DIN Alternate"/>
              </a:rPr>
              <a:t>Tetris (1985)</a:t>
            </a:r>
          </a:p>
        </p:txBody>
      </p:sp>
      <p:sp>
        <p:nvSpPr>
          <p:cNvPr id="1786675380" name="Textfeld 1786675379"/>
          <p:cNvSpPr txBox="1"/>
          <p:nvPr/>
        </p:nvSpPr>
        <p:spPr bwMode="auto">
          <a:xfrm>
            <a:off x="4055096" y="11791291"/>
            <a:ext cx="17572018" cy="128612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4800" b="0" i="0" u="none" strike="noStrike" cap="none" spc="0" dirty="0">
                <a:ln>
                  <a:noFill/>
                </a:ln>
                <a:solidFill>
                  <a:schemeClr val="tx1"/>
                </a:solidFill>
                <a:latin typeface="DIN Next LT Pro"/>
                <a:ea typeface="DIN Next LT Pro"/>
                <a:cs typeface="DIN Next LT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https://www.youtube.com/watch?v=Ctr54kopo8I</a:t>
            </a:r>
            <a:endParaRPr lang="en-US" sz="4800" b="0" i="0" u="none" strike="noStrike" cap="none" spc="0" dirty="0">
              <a:ln>
                <a:noFill/>
              </a:ln>
              <a:solidFill>
                <a:schemeClr val="tx1"/>
              </a:solidFill>
              <a:latin typeface="DIN Next LT Pro"/>
              <a:ea typeface="DIN Next LT Pro"/>
              <a:cs typeface="DIN Next LT Pro"/>
            </a:endParaRPr>
          </a:p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0193639" name=" 890193638"/>
          <p:cNvSpPr/>
          <p:nvPr/>
        </p:nvSpPr>
        <p:spPr bwMode="auto">
          <a:xfrm>
            <a:off x="13673956" y="11030606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88757805" name="Grafik 208875780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24981" y="4071756"/>
            <a:ext cx="8687499" cy="5212499"/>
          </a:xfrm>
          <a:prstGeom prst="rect">
            <a:avLst/>
          </a:prstGeom>
        </p:spPr>
      </p:pic>
      <p:sp>
        <p:nvSpPr>
          <p:cNvPr id="40307606" name="Textfeld 40307605"/>
          <p:cNvSpPr txBox="1"/>
          <p:nvPr/>
        </p:nvSpPr>
        <p:spPr bwMode="auto">
          <a:xfrm>
            <a:off x="6937052" y="10481931"/>
            <a:ext cx="9099349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 dirty="0"/>
              <a:t>Bild: dailygame.at</a:t>
            </a:r>
          </a:p>
        </p:txBody>
      </p:sp>
      <p:sp>
        <p:nvSpPr>
          <p:cNvPr id="485350487" name="Textfeld 485350486"/>
          <p:cNvSpPr txBox="1"/>
          <p:nvPr/>
        </p:nvSpPr>
        <p:spPr bwMode="auto">
          <a:xfrm>
            <a:off x="6863408" y="2841993"/>
            <a:ext cx="10511532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 dirty="0">
                <a:latin typeface="DIN Alternate"/>
                <a:ea typeface="DIN Alternate"/>
                <a:cs typeface="DIN Alternate"/>
              </a:rPr>
              <a:t>Super Mario 64 (1996)</a:t>
            </a:r>
          </a:p>
        </p:txBody>
      </p:sp>
      <p:sp>
        <p:nvSpPr>
          <p:cNvPr id="1463985412" name=" 1463985411"/>
          <p:cNvSpPr/>
          <p:nvPr/>
        </p:nvSpPr>
        <p:spPr bwMode="auto">
          <a:xfrm>
            <a:off x="25993432" y="11030606"/>
            <a:ext cx="254916" cy="5486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37224110" name="Grafik 123722410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872520" y="4044022"/>
            <a:ext cx="7190257" cy="5406266"/>
          </a:xfrm>
          <a:prstGeom prst="rect">
            <a:avLst/>
          </a:prstGeom>
        </p:spPr>
      </p:pic>
      <p:sp>
        <p:nvSpPr>
          <p:cNvPr id="1054279488" name="Textfeld 1054279487"/>
          <p:cNvSpPr txBox="1"/>
          <p:nvPr/>
        </p:nvSpPr>
        <p:spPr bwMode="auto">
          <a:xfrm>
            <a:off x="16944528" y="10481931"/>
            <a:ext cx="7226474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 dirty="0"/>
              <a:t>Bild: spiegel.de</a:t>
            </a:r>
          </a:p>
        </p:txBody>
      </p:sp>
      <p:sp>
        <p:nvSpPr>
          <p:cNvPr id="197961924" name="Textfeld 197961923"/>
          <p:cNvSpPr txBox="1"/>
          <p:nvPr/>
        </p:nvSpPr>
        <p:spPr bwMode="auto">
          <a:xfrm>
            <a:off x="15936416" y="2800985"/>
            <a:ext cx="9164318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7200" dirty="0" err="1">
                <a:latin typeface="DIN Alternate"/>
                <a:ea typeface="DIN Alternate"/>
                <a:cs typeface="DIN Alternate"/>
              </a:rPr>
              <a:t>Moorhuhn</a:t>
            </a:r>
            <a:r>
              <a:rPr sz="7200" dirty="0">
                <a:latin typeface="DIN Alternate"/>
                <a:ea typeface="DIN Alternate"/>
                <a:cs typeface="DIN Alternate"/>
              </a:rPr>
              <a:t> (1998)</a:t>
            </a:r>
          </a:p>
        </p:txBody>
      </p:sp>
      <p:sp>
        <p:nvSpPr>
          <p:cNvPr id="589673260" name="Textfeld 589673259"/>
          <p:cNvSpPr txBox="1"/>
          <p:nvPr/>
        </p:nvSpPr>
        <p:spPr bwMode="auto">
          <a:xfrm>
            <a:off x="824482" y="459827"/>
            <a:ext cx="22564504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9000">
                <a:latin typeface="DIN Alternate"/>
                <a:ea typeface="DIN Alternate"/>
                <a:cs typeface="DIN Alternate"/>
              </a:rPr>
              <a:t>1990er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1C0037-96D0-3078-3181-28C4B990C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96" y="4576067"/>
            <a:ext cx="6881472" cy="430092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316645-4D00-397B-74F5-5FAF6E979397}"/>
              </a:ext>
            </a:extLst>
          </p:cNvPr>
          <p:cNvSpPr txBox="1"/>
          <p:nvPr/>
        </p:nvSpPr>
        <p:spPr bwMode="auto">
          <a:xfrm>
            <a:off x="-686727" y="2263100"/>
            <a:ext cx="9164318" cy="234654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de-DE" sz="7200" dirty="0">
                <a:latin typeface="DIN Alternate"/>
                <a:ea typeface="DIN Alternate"/>
                <a:cs typeface="DIN Alternate"/>
              </a:rPr>
              <a:t>Wolfenstein 3D</a:t>
            </a:r>
          </a:p>
          <a:p>
            <a:pPr>
              <a:defRPr/>
            </a:pPr>
            <a:r>
              <a:rPr lang="de-DE" sz="7200" dirty="0">
                <a:latin typeface="DIN Alternate"/>
                <a:ea typeface="DIN Alternate"/>
                <a:cs typeface="DIN Alternate"/>
              </a:rPr>
              <a:t> (1992)</a:t>
            </a:r>
            <a:endParaRPr sz="7200" dirty="0">
              <a:latin typeface="DIN Alternate"/>
              <a:ea typeface="DIN Alternate"/>
              <a:cs typeface="DIN Alternate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BAA4FE-96E3-E994-86CE-8A64D3C44BF6}"/>
              </a:ext>
            </a:extLst>
          </p:cNvPr>
          <p:cNvSpPr txBox="1"/>
          <p:nvPr/>
        </p:nvSpPr>
        <p:spPr bwMode="auto">
          <a:xfrm>
            <a:off x="65837" y="10481930"/>
            <a:ext cx="7659189" cy="5486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0" dirty="0"/>
              <a:t>Bild: </a:t>
            </a:r>
            <a:r>
              <a:rPr lang="de-DE" b="0" dirty="0"/>
              <a:t>Steam</a:t>
            </a:r>
            <a:endParaRPr b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Animation"/>
          <p:cNvSpPr txBox="1"/>
          <p:nvPr/>
        </p:nvSpPr>
        <p:spPr bwMode="auto">
          <a:xfrm>
            <a:off x="1778000" y="5581898"/>
            <a:ext cx="20828000" cy="417825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r>
              <a:rPr sz="9000"/>
              <a:t>Animation</a:t>
            </a:r>
            <a:endParaRPr/>
          </a:p>
          <a:p>
            <a:pPr>
              <a:defRPr sz="6600" b="0">
                <a:latin typeface="DIN Next LT Pro"/>
                <a:ea typeface="DIN Next LT Pro"/>
                <a:cs typeface="DIN Next LT Pro"/>
              </a:defRPr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1">
            <a:lumOff val="13529"/>
          </a:schemeClr>
        </a:solidFill>
        <a:ln w="12700" cap="flat">
          <a:noFill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rgbClr val="FFFFFF"/>
          </a:solidFill>
          <a:prstDash val="solid"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366</Words>
  <Application>Microsoft Office PowerPoint</Application>
  <DocSecurity>0</DocSecurity>
  <PresentationFormat>Benutzerdefiniert</PresentationFormat>
  <Paragraphs>90</Paragraphs>
  <Slides>29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7" baseType="lpstr">
      <vt:lpstr>Arial</vt:lpstr>
      <vt:lpstr>Calibri</vt:lpstr>
      <vt:lpstr>DIN Alternate</vt:lpstr>
      <vt:lpstr>DIN Next LT Pro</vt:lpstr>
      <vt:lpstr>Helvetica Neue</vt:lpstr>
      <vt:lpstr>Helvetica Neue Light</vt:lpstr>
      <vt:lpstr>Helvetica Neue Medium</vt:lpstr>
      <vt:lpstr>Black</vt:lpstr>
      <vt:lpstr>Gestaltung und Animation einer Spielfigur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Gestaltung und Animation einer Spielfigur</dc:title>
  <dc:subject/>
  <dc:creator>Elias</dc:creator>
  <cp:keywords/>
  <dc:description/>
  <cp:lastModifiedBy>Elias Kia</cp:lastModifiedBy>
  <cp:revision>16</cp:revision>
  <dcterms:modified xsi:type="dcterms:W3CDTF">2022-09-07T18:30:27Z</dcterms:modified>
  <cp:category/>
  <dc:identifier/>
  <cp:contentStatus/>
  <dc:language/>
  <cp:version/>
</cp:coreProperties>
</file>