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uronales Netz"/>
          <p:cNvSpPr txBox="1"/>
          <p:nvPr/>
        </p:nvSpPr>
        <p:spPr>
          <a:xfrm>
            <a:off x="8046338" y="4083050"/>
            <a:ext cx="8291323" cy="402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Neuronales Netz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as hat eine Funktion mit einem Neuron zu tun?"/>
          <p:cNvSpPr txBox="1"/>
          <p:nvPr/>
        </p:nvSpPr>
        <p:spPr>
          <a:xfrm>
            <a:off x="3436429" y="5290820"/>
            <a:ext cx="17511142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hat eine Funktion mit einem Neuron zu tun?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put"/>
          <p:cNvSpPr txBox="1"/>
          <p:nvPr/>
        </p:nvSpPr>
        <p:spPr>
          <a:xfrm>
            <a:off x="1369079" y="8750292"/>
            <a:ext cx="1791819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63" name="Output"/>
          <p:cNvSpPr txBox="1"/>
          <p:nvPr/>
        </p:nvSpPr>
        <p:spPr>
          <a:xfrm>
            <a:off x="1146854" y="364940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sp>
        <p:nvSpPr>
          <p:cNvPr id="164" name="Funktion"/>
          <p:cNvSpPr txBox="1"/>
          <p:nvPr/>
        </p:nvSpPr>
        <p:spPr>
          <a:xfrm>
            <a:off x="5170881" y="1666505"/>
            <a:ext cx="25868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Funktion</a:t>
            </a:r>
          </a:p>
        </p:txBody>
      </p:sp>
      <p:sp>
        <p:nvSpPr>
          <p:cNvPr id="165" name="Neuron"/>
          <p:cNvSpPr txBox="1"/>
          <p:nvPr/>
        </p:nvSpPr>
        <p:spPr>
          <a:xfrm>
            <a:off x="14661108" y="1666505"/>
            <a:ext cx="21991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Neuron</a:t>
            </a:r>
          </a:p>
        </p:txBody>
      </p:sp>
      <p:sp>
        <p:nvSpPr>
          <p:cNvPr id="166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Dentride (Empfänger)</a:t>
            </a:r>
          </a:p>
        </p:txBody>
      </p:sp>
      <p:sp>
        <p:nvSpPr>
          <p:cNvPr id="167" name="Axon (Sender)"/>
          <p:cNvSpPr txBox="1"/>
          <p:nvPr/>
        </p:nvSpPr>
        <p:spPr>
          <a:xfrm>
            <a:off x="17628158" y="3038105"/>
            <a:ext cx="41136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 (Sender)</a:t>
            </a:r>
          </a:p>
        </p:txBody>
      </p:sp>
      <p:sp>
        <p:nvSpPr>
          <p:cNvPr id="168" name="Zellkörper"/>
          <p:cNvSpPr txBox="1"/>
          <p:nvPr/>
        </p:nvSpPr>
        <p:spPr>
          <a:xfrm>
            <a:off x="17987746" y="6149605"/>
            <a:ext cx="306430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Zellkörper</a:t>
            </a:r>
          </a:p>
        </p:txBody>
      </p:sp>
      <p:sp>
        <p:nvSpPr>
          <p:cNvPr id="169" name="Axonhügel"/>
          <p:cNvSpPr txBox="1"/>
          <p:nvPr/>
        </p:nvSpPr>
        <p:spPr>
          <a:xfrm>
            <a:off x="17709642" y="5031740"/>
            <a:ext cx="3112517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Axonhügel</a:t>
            </a:r>
          </a:p>
        </p:txBody>
      </p:sp>
      <p:pic>
        <p:nvPicPr>
          <p:cNvPr id="17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2813" y="3353065"/>
            <a:ext cx="3762973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put"/>
          <p:cNvSpPr txBox="1"/>
          <p:nvPr/>
        </p:nvSpPr>
        <p:spPr>
          <a:xfrm>
            <a:off x="401460" y="10215543"/>
            <a:ext cx="179181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74" name="Output"/>
          <p:cNvSpPr txBox="1"/>
          <p:nvPr/>
        </p:nvSpPr>
        <p:spPr>
          <a:xfrm>
            <a:off x="179235" y="3677051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sp>
        <p:nvSpPr>
          <p:cNvPr id="175" name="Funktion"/>
          <p:cNvSpPr txBox="1"/>
          <p:nvPr/>
        </p:nvSpPr>
        <p:spPr>
          <a:xfrm>
            <a:off x="5170881" y="1666505"/>
            <a:ext cx="25868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Funktion</a:t>
            </a:r>
          </a:p>
        </p:txBody>
      </p:sp>
      <p:sp>
        <p:nvSpPr>
          <p:cNvPr id="176" name="Neuron"/>
          <p:cNvSpPr txBox="1"/>
          <p:nvPr/>
        </p:nvSpPr>
        <p:spPr>
          <a:xfrm>
            <a:off x="14661108" y="1666505"/>
            <a:ext cx="21991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Neuron</a:t>
            </a:r>
          </a:p>
        </p:txBody>
      </p:sp>
      <p:sp>
        <p:nvSpPr>
          <p:cNvPr id="177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Dentride (Empfänger)</a:t>
            </a:r>
          </a:p>
        </p:txBody>
      </p:sp>
      <p:sp>
        <p:nvSpPr>
          <p:cNvPr id="178" name="Axon (Sender)"/>
          <p:cNvSpPr txBox="1"/>
          <p:nvPr/>
        </p:nvSpPr>
        <p:spPr>
          <a:xfrm>
            <a:off x="17628158" y="3038105"/>
            <a:ext cx="41136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 (Sender)</a:t>
            </a:r>
          </a:p>
        </p:txBody>
      </p:sp>
      <p:sp>
        <p:nvSpPr>
          <p:cNvPr id="179" name="Zellkörper"/>
          <p:cNvSpPr txBox="1"/>
          <p:nvPr/>
        </p:nvSpPr>
        <p:spPr>
          <a:xfrm>
            <a:off x="17987746" y="6149605"/>
            <a:ext cx="306430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Zellkörper</a:t>
            </a:r>
          </a:p>
        </p:txBody>
      </p:sp>
      <p:sp>
        <p:nvSpPr>
          <p:cNvPr id="180" name="Axonhügel"/>
          <p:cNvSpPr txBox="1"/>
          <p:nvPr/>
        </p:nvSpPr>
        <p:spPr>
          <a:xfrm>
            <a:off x="17709642" y="5031740"/>
            <a:ext cx="3112517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Axonhügel</a:t>
            </a:r>
          </a:p>
        </p:txBody>
      </p:sp>
      <p:pic>
        <p:nvPicPr>
          <p:cNvPr id="18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302" y="3423161"/>
            <a:ext cx="4571996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85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18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9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0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93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19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7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8" name="10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9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00" name="(2+5+3)"/>
          <p:cNvSpPr txBox="1"/>
          <p:nvPr/>
        </p:nvSpPr>
        <p:spPr>
          <a:xfrm>
            <a:off x="14003680" y="6308065"/>
            <a:ext cx="228041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(2+5+3)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sp>
        <p:nvSpPr>
          <p:cNvPr id="203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04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0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8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9" name="10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0" name="5"/>
          <p:cNvSpPr txBox="1"/>
          <p:nvPr/>
        </p:nvSpPr>
        <p:spPr>
          <a:xfrm>
            <a:off x="11945731" y="23837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1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2" name="(2+5+3)"/>
          <p:cNvSpPr txBox="1"/>
          <p:nvPr/>
        </p:nvSpPr>
        <p:spPr>
          <a:xfrm>
            <a:off x="14003680" y="6308065"/>
            <a:ext cx="228041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(2+5+3)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ewichte und Bias"/>
          <p:cNvSpPr txBox="1"/>
          <p:nvPr/>
        </p:nvSpPr>
        <p:spPr>
          <a:xfrm>
            <a:off x="7602854" y="5137150"/>
            <a:ext cx="9178291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Gewichte und 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sp>
        <p:nvSpPr>
          <p:cNvPr id="217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18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1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2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3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24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25" name="Gewichte"/>
          <p:cNvSpPr txBox="1"/>
          <p:nvPr/>
        </p:nvSpPr>
        <p:spPr>
          <a:xfrm>
            <a:off x="728753" y="802562"/>
            <a:ext cx="464972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Gewichte</a:t>
            </a:r>
          </a:p>
        </p:txBody>
      </p:sp>
      <p:sp>
        <p:nvSpPr>
          <p:cNvPr id="226" name="Pfeil"/>
          <p:cNvSpPr/>
          <p:nvPr/>
        </p:nvSpPr>
        <p:spPr>
          <a:xfrm>
            <a:off x="6161293" y="8534400"/>
            <a:ext cx="320724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sp>
        <p:nvSpPr>
          <p:cNvPr id="229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30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3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3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4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5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36" name="8,5"/>
          <p:cNvSpPr txBox="1"/>
          <p:nvPr/>
        </p:nvSpPr>
        <p:spPr>
          <a:xfrm>
            <a:off x="11740880" y="2388845"/>
            <a:ext cx="881939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6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8,5</a:t>
            </a:r>
          </a:p>
        </p:txBody>
      </p:sp>
      <p:sp>
        <p:nvSpPr>
          <p:cNvPr id="237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8" name="(2 x 3) + (5 x 2) + (3 x 1)"/>
          <p:cNvSpPr txBox="1"/>
          <p:nvPr/>
        </p:nvSpPr>
        <p:spPr>
          <a:xfrm>
            <a:off x="14003680" y="6308065"/>
            <a:ext cx="664301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(2 x 3) + (5 x 2) + (3 x 1)</a:t>
            </a:r>
          </a:p>
        </p:txBody>
      </p:sp>
      <p:sp>
        <p:nvSpPr>
          <p:cNvPr id="239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0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1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2" name="Gewichte"/>
          <p:cNvSpPr txBox="1"/>
          <p:nvPr/>
        </p:nvSpPr>
        <p:spPr>
          <a:xfrm>
            <a:off x="728753" y="802562"/>
            <a:ext cx="464972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Gewichte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sp>
        <p:nvSpPr>
          <p:cNvPr id="245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46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4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9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0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52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53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4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5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" name="Bias"/>
          <p:cNvSpPr txBox="1"/>
          <p:nvPr/>
        </p:nvSpPr>
        <p:spPr>
          <a:xfrm>
            <a:off x="789904" y="802562"/>
            <a:ext cx="22414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Bias</a:t>
            </a:r>
          </a:p>
        </p:txBody>
      </p:sp>
      <p:sp>
        <p:nvSpPr>
          <p:cNvPr id="257" name="Pfeil"/>
          <p:cNvSpPr/>
          <p:nvPr/>
        </p:nvSpPr>
        <p:spPr>
          <a:xfrm>
            <a:off x="6161293" y="4787900"/>
            <a:ext cx="3207247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Komplexe mathematische Funktion"/>
          <p:cNvSpPr txBox="1"/>
          <p:nvPr/>
        </p:nvSpPr>
        <p:spPr>
          <a:xfrm>
            <a:off x="5773331" y="7272020"/>
            <a:ext cx="12837338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Komplexe mathematische Funktion</a:t>
            </a:r>
          </a:p>
        </p:txBody>
      </p:sp>
      <p:sp>
        <p:nvSpPr>
          <p:cNvPr id="122" name="Neuronales Netz"/>
          <p:cNvSpPr txBox="1"/>
          <p:nvPr/>
        </p:nvSpPr>
        <p:spPr>
          <a:xfrm>
            <a:off x="8046338" y="4083050"/>
            <a:ext cx="8291323" cy="402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Neuronales Netz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halbieren (x 0,5)"/>
          <p:cNvSpPr txBox="1"/>
          <p:nvPr/>
        </p:nvSpPr>
        <p:spPr>
          <a:xfrm>
            <a:off x="13882918" y="4009365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sp>
        <p:nvSpPr>
          <p:cNvPr id="260" name="Input"/>
          <p:cNvSpPr txBox="1"/>
          <p:nvPr/>
        </p:nvSpPr>
        <p:spPr>
          <a:xfrm>
            <a:off x="7837631" y="103720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61" name="Output"/>
          <p:cNvSpPr txBox="1"/>
          <p:nvPr/>
        </p:nvSpPr>
        <p:spPr>
          <a:xfrm>
            <a:off x="7393181" y="23837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6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6290" y="2241524"/>
            <a:ext cx="3811419" cy="889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2"/>
          <p:cNvSpPr txBox="1"/>
          <p:nvPr/>
        </p:nvSpPr>
        <p:spPr>
          <a:xfrm>
            <a:off x="105106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4" name="5"/>
          <p:cNvSpPr txBox="1"/>
          <p:nvPr/>
        </p:nvSpPr>
        <p:spPr>
          <a:xfrm>
            <a:off x="11945731" y="103720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5" name="3"/>
          <p:cNvSpPr txBox="1"/>
          <p:nvPr/>
        </p:nvSpPr>
        <p:spPr>
          <a:xfrm>
            <a:off x="13368130" y="10372065"/>
            <a:ext cx="47223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6" name="19"/>
          <p:cNvSpPr txBox="1"/>
          <p:nvPr/>
        </p:nvSpPr>
        <p:spPr>
          <a:xfrm>
            <a:off x="11766762" y="6346165"/>
            <a:ext cx="83017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67" name="13"/>
          <p:cNvSpPr txBox="1"/>
          <p:nvPr/>
        </p:nvSpPr>
        <p:spPr>
          <a:xfrm>
            <a:off x="11808063" y="2388845"/>
            <a:ext cx="747573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6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68" name="f"/>
          <p:cNvSpPr txBox="1"/>
          <p:nvPr/>
        </p:nvSpPr>
        <p:spPr>
          <a:xfrm>
            <a:off x="12019695" y="40093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9" name="+7"/>
          <p:cNvSpPr txBox="1"/>
          <p:nvPr/>
        </p:nvSpPr>
        <p:spPr>
          <a:xfrm>
            <a:off x="14003680" y="5038065"/>
            <a:ext cx="83017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+7</a:t>
            </a:r>
          </a:p>
        </p:txBody>
      </p:sp>
      <p:sp>
        <p:nvSpPr>
          <p:cNvPr id="270" name="3"/>
          <p:cNvSpPr txBox="1"/>
          <p:nvPr/>
        </p:nvSpPr>
        <p:spPr>
          <a:xfrm>
            <a:off x="105233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2"/>
          <p:cNvSpPr txBox="1"/>
          <p:nvPr/>
        </p:nvSpPr>
        <p:spPr>
          <a:xfrm>
            <a:off x="119584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2" name="1"/>
          <p:cNvSpPr txBox="1"/>
          <p:nvPr/>
        </p:nvSpPr>
        <p:spPr>
          <a:xfrm>
            <a:off x="13393531" y="8831650"/>
            <a:ext cx="47223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Bias"/>
          <p:cNvSpPr txBox="1"/>
          <p:nvPr/>
        </p:nvSpPr>
        <p:spPr>
          <a:xfrm>
            <a:off x="789904" y="802562"/>
            <a:ext cx="22414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Bias</a:t>
            </a:r>
          </a:p>
        </p:txBody>
      </p:sp>
      <p:sp>
        <p:nvSpPr>
          <p:cNvPr id="274" name="7"/>
          <p:cNvSpPr txBox="1"/>
          <p:nvPr/>
        </p:nvSpPr>
        <p:spPr>
          <a:xfrm>
            <a:off x="11945731" y="51015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Von der Funktion bzw. Neuron…"/>
          <p:cNvSpPr txBox="1"/>
          <p:nvPr/>
        </p:nvSpPr>
        <p:spPr>
          <a:xfrm>
            <a:off x="6761149" y="4782820"/>
            <a:ext cx="1086170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Von der Funktion bzw. Neuron</a:t>
            </a:r>
          </a:p>
          <a:p>
            <a: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zum Netz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entride (Empfänger)"/>
          <p:cNvSpPr txBox="1"/>
          <p:nvPr/>
        </p:nvSpPr>
        <p:spPr>
          <a:xfrm>
            <a:off x="14502561" y="9985005"/>
            <a:ext cx="6250078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Dentride (Empfänger)</a:t>
            </a:r>
          </a:p>
        </p:txBody>
      </p:sp>
      <p:sp>
        <p:nvSpPr>
          <p:cNvPr id="279" name="Axon (Sender)"/>
          <p:cNvSpPr txBox="1"/>
          <p:nvPr/>
        </p:nvSpPr>
        <p:spPr>
          <a:xfrm>
            <a:off x="17650873" y="3677051"/>
            <a:ext cx="4113684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 (Sender)</a:t>
            </a:r>
          </a:p>
        </p:txBody>
      </p:sp>
      <p:sp>
        <p:nvSpPr>
          <p:cNvPr id="280" name="Zellkörper"/>
          <p:cNvSpPr txBox="1"/>
          <p:nvPr/>
        </p:nvSpPr>
        <p:spPr>
          <a:xfrm>
            <a:off x="17908246" y="6683395"/>
            <a:ext cx="306430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Zellkörper</a:t>
            </a:r>
          </a:p>
        </p:txBody>
      </p:sp>
      <p:sp>
        <p:nvSpPr>
          <p:cNvPr id="281" name="Axonhügel"/>
          <p:cNvSpPr txBox="1"/>
          <p:nvPr/>
        </p:nvSpPr>
        <p:spPr>
          <a:xfrm>
            <a:off x="17743714" y="5679102"/>
            <a:ext cx="311251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Axonhügel</a:t>
            </a:r>
          </a:p>
        </p:txBody>
      </p:sp>
      <p:pic>
        <p:nvPicPr>
          <p:cNvPr id="28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7258" y="1298442"/>
            <a:ext cx="6250077" cy="852224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nput"/>
          <p:cNvSpPr txBox="1"/>
          <p:nvPr/>
        </p:nvSpPr>
        <p:spPr>
          <a:xfrm>
            <a:off x="401460" y="10215543"/>
            <a:ext cx="179181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284" name="Output"/>
          <p:cNvSpPr txBox="1"/>
          <p:nvPr/>
        </p:nvSpPr>
        <p:spPr>
          <a:xfrm>
            <a:off x="179235" y="3677051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  <p:pic>
        <p:nvPicPr>
          <p:cNvPr id="28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8302" y="3423161"/>
            <a:ext cx="4571996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Elementare Funktion"/>
          <p:cNvSpPr txBox="1"/>
          <p:nvPr/>
        </p:nvSpPr>
        <p:spPr>
          <a:xfrm>
            <a:off x="2977063" y="795890"/>
            <a:ext cx="7637984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Elementare Funktion</a:t>
            </a:r>
          </a:p>
        </p:txBody>
      </p:sp>
      <p:sp>
        <p:nvSpPr>
          <p:cNvPr id="287" name="Neuron"/>
          <p:cNvSpPr txBox="1"/>
          <p:nvPr/>
        </p:nvSpPr>
        <p:spPr>
          <a:xfrm>
            <a:off x="13528802" y="795890"/>
            <a:ext cx="2760498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Neuron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733726" y="3633999"/>
            <a:ext cx="10479885" cy="7859914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Funktion"/>
          <p:cNvSpPr txBox="1"/>
          <p:nvPr/>
        </p:nvSpPr>
        <p:spPr>
          <a:xfrm>
            <a:off x="5169794" y="795890"/>
            <a:ext cx="3252522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Funktion</a:t>
            </a:r>
          </a:p>
        </p:txBody>
      </p:sp>
      <p:sp>
        <p:nvSpPr>
          <p:cNvPr id="291" name="Neuronales Netz"/>
          <p:cNvSpPr txBox="1"/>
          <p:nvPr/>
        </p:nvSpPr>
        <p:spPr>
          <a:xfrm>
            <a:off x="14266659" y="795890"/>
            <a:ext cx="6110784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Neuronales Netz</a:t>
            </a:r>
          </a:p>
        </p:txBody>
      </p:sp>
      <p:pic>
        <p:nvPicPr>
          <p:cNvPr id="292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842" y="2413619"/>
            <a:ext cx="11762208" cy="9637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esteht aus vielen kleinen Funktionen"/>
          <p:cNvSpPr txBox="1"/>
          <p:nvPr/>
        </p:nvSpPr>
        <p:spPr>
          <a:xfrm>
            <a:off x="5295137" y="5621020"/>
            <a:ext cx="13793725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Besteht aus vielen kleinen Funktionen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400" y="5410205"/>
            <a:ext cx="3759200" cy="281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halbieren"/>
          <p:cNvSpPr txBox="1"/>
          <p:nvPr/>
        </p:nvSpPr>
        <p:spPr>
          <a:xfrm>
            <a:off x="15568455" y="6047740"/>
            <a:ext cx="2812695" cy="154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</a:t>
            </a:r>
          </a:p>
        </p:txBody>
      </p:sp>
      <p:sp>
        <p:nvSpPr>
          <p:cNvPr id="130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albieren…"/>
          <p:cNvSpPr txBox="1"/>
          <p:nvPr/>
        </p:nvSpPr>
        <p:spPr>
          <a:xfrm>
            <a:off x="15568455" y="6047740"/>
            <a:ext cx="2812695" cy="154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halbieren</a:t>
            </a:r>
          </a:p>
          <a:p>
            <a: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(x 0,5)</a:t>
            </a:r>
          </a:p>
        </p:txBody>
      </p:sp>
      <p:pic>
        <p:nvPicPr>
          <p:cNvPr id="13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400" y="5410205"/>
            <a:ext cx="3759200" cy="281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  <p:sp>
        <p:nvSpPr>
          <p:cNvPr id="137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pic>
        <p:nvPicPr>
          <p:cNvPr id="13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0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41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  <p:sp>
        <p:nvSpPr>
          <p:cNvPr id="144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pic>
        <p:nvPicPr>
          <p:cNvPr id="1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7" name="5"/>
          <p:cNvSpPr txBox="1"/>
          <p:nvPr/>
        </p:nvSpPr>
        <p:spPr>
          <a:xfrm>
            <a:off x="11945731" y="90893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8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49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s ist eine Funktion?"/>
          <p:cNvSpPr txBox="1"/>
          <p:nvPr/>
        </p:nvSpPr>
        <p:spPr>
          <a:xfrm>
            <a:off x="502719" y="996086"/>
            <a:ext cx="11073385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Was ist eine Funktion?</a:t>
            </a:r>
          </a:p>
        </p:txBody>
      </p:sp>
      <p:sp>
        <p:nvSpPr>
          <p:cNvPr id="152" name="halbieren (x 0,5)"/>
          <p:cNvSpPr txBox="1"/>
          <p:nvPr/>
        </p:nvSpPr>
        <p:spPr>
          <a:xfrm>
            <a:off x="14613663" y="6447016"/>
            <a:ext cx="469087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halbieren (x 0,5)</a:t>
            </a:r>
          </a:p>
        </p:txBody>
      </p:sp>
      <p:pic>
        <p:nvPicPr>
          <p:cNvPr id="15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514" y="3650476"/>
            <a:ext cx="3762973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2,5"/>
          <p:cNvSpPr txBox="1"/>
          <p:nvPr/>
        </p:nvSpPr>
        <p:spPr>
          <a:xfrm>
            <a:off x="11690816" y="3933165"/>
            <a:ext cx="98206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2,5</a:t>
            </a:r>
          </a:p>
        </p:txBody>
      </p:sp>
      <p:sp>
        <p:nvSpPr>
          <p:cNvPr id="155" name="f"/>
          <p:cNvSpPr txBox="1"/>
          <p:nvPr/>
        </p:nvSpPr>
        <p:spPr>
          <a:xfrm>
            <a:off x="12019695" y="6460465"/>
            <a:ext cx="32430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6" name="5"/>
          <p:cNvSpPr txBox="1"/>
          <p:nvPr/>
        </p:nvSpPr>
        <p:spPr>
          <a:xfrm>
            <a:off x="11945731" y="9089365"/>
            <a:ext cx="472237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7" name="Input"/>
          <p:cNvSpPr txBox="1"/>
          <p:nvPr/>
        </p:nvSpPr>
        <p:spPr>
          <a:xfrm>
            <a:off x="7257732" y="9089365"/>
            <a:ext cx="179181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Input</a:t>
            </a:r>
          </a:p>
        </p:txBody>
      </p:sp>
      <p:sp>
        <p:nvSpPr>
          <p:cNvPr id="158" name="Output"/>
          <p:cNvSpPr txBox="1"/>
          <p:nvPr/>
        </p:nvSpPr>
        <p:spPr>
          <a:xfrm>
            <a:off x="7035508" y="3933165"/>
            <a:ext cx="22362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 b="0" sz="52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