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21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21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21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21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21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22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23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efe Netze…"/>
          <p:cNvSpPr txBox="1"/>
          <p:nvPr/>
        </p:nvSpPr>
        <p:spPr>
          <a:xfrm>
            <a:off x="4776787" y="2698750"/>
            <a:ext cx="14830426" cy="679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Tiefe Netze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Convolutional Neural Network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"/>
          <p:cNvSpPr/>
          <p:nvPr/>
        </p:nvSpPr>
        <p:spPr>
          <a:xfrm>
            <a:off x="10883900" y="8394569"/>
            <a:ext cx="6306716" cy="7112262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8300" y="7810500"/>
            <a:ext cx="7315200" cy="828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uchen"/>
          <p:cNvSpPr/>
          <p:nvPr/>
        </p:nvSpPr>
        <p:spPr>
          <a:xfrm flipH="1">
            <a:off x="11877645" y="11142673"/>
            <a:ext cx="1679253" cy="196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Konturen finden"/>
          <p:cNvSpPr txBox="1"/>
          <p:nvPr/>
        </p:nvSpPr>
        <p:spPr>
          <a:xfrm>
            <a:off x="7469260" y="1287462"/>
            <a:ext cx="8014717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Konturen finden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"/>
          <p:cNvSpPr/>
          <p:nvPr/>
        </p:nvSpPr>
        <p:spPr>
          <a:xfrm>
            <a:off x="10883900" y="8394569"/>
            <a:ext cx="6306716" cy="7112262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10"/>
          <p:cNvSpPr txBox="1"/>
          <p:nvPr/>
        </p:nvSpPr>
        <p:spPr>
          <a:xfrm>
            <a:off x="8460974" y="6015037"/>
            <a:ext cx="1077977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28" name="Quadrat"/>
          <p:cNvSpPr/>
          <p:nvPr/>
        </p:nvSpPr>
        <p:spPr>
          <a:xfrm>
            <a:off x="7679318" y="3252787"/>
            <a:ext cx="2531327" cy="2531326"/>
          </a:xfrm>
          <a:prstGeom prst="rect">
            <a:avLst/>
          </a:prstGeom>
          <a:solidFill>
            <a:srgbClr val="FFFFFF">
              <a:alpha val="90000"/>
            </a:srgbClr>
          </a:solidFill>
          <a:ln w="38100">
            <a:solidFill>
              <a:srgbClr val="000000">
                <a:alpha val="9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Quadrat"/>
          <p:cNvSpPr/>
          <p:nvPr/>
        </p:nvSpPr>
        <p:spPr>
          <a:xfrm>
            <a:off x="10210955" y="3252787"/>
            <a:ext cx="2531327" cy="2531326"/>
          </a:xfrm>
          <a:prstGeom prst="rect">
            <a:avLst/>
          </a:prstGeom>
          <a:solidFill>
            <a:srgbClr val="8E8777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Quadrat"/>
          <p:cNvSpPr/>
          <p:nvPr/>
        </p:nvSpPr>
        <p:spPr>
          <a:xfrm>
            <a:off x="12750956" y="3252787"/>
            <a:ext cx="2531326" cy="2531326"/>
          </a:xfrm>
          <a:prstGeom prst="rect">
            <a:avLst/>
          </a:prstGeom>
          <a:solidFill>
            <a:srgbClr val="8E8777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Black:"/>
          <p:cNvSpPr txBox="1"/>
          <p:nvPr/>
        </p:nvSpPr>
        <p:spPr>
          <a:xfrm>
            <a:off x="4244510" y="6015037"/>
            <a:ext cx="2449704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Black:</a:t>
            </a:r>
          </a:p>
        </p:txBody>
      </p:sp>
      <p:sp>
        <p:nvSpPr>
          <p:cNvPr id="132" name="60"/>
          <p:cNvSpPr txBox="1"/>
          <p:nvPr/>
        </p:nvSpPr>
        <p:spPr>
          <a:xfrm>
            <a:off x="10992611" y="6015037"/>
            <a:ext cx="1077977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60</a:t>
            </a:r>
          </a:p>
        </p:txBody>
      </p:sp>
      <p:sp>
        <p:nvSpPr>
          <p:cNvPr id="133" name="60"/>
          <p:cNvSpPr txBox="1"/>
          <p:nvPr/>
        </p:nvSpPr>
        <p:spPr>
          <a:xfrm>
            <a:off x="13532611" y="6015037"/>
            <a:ext cx="1077977" cy="100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60</a:t>
            </a:r>
          </a:p>
        </p:txBody>
      </p:sp>
      <p:pic>
        <p:nvPicPr>
          <p:cNvPr id="134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8300" y="7810500"/>
            <a:ext cx="7315200" cy="828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uchen"/>
          <p:cNvSpPr/>
          <p:nvPr/>
        </p:nvSpPr>
        <p:spPr>
          <a:xfrm flipH="1">
            <a:off x="11877645" y="11142673"/>
            <a:ext cx="1679253" cy="196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Konturen finden"/>
          <p:cNvSpPr txBox="1"/>
          <p:nvPr/>
        </p:nvSpPr>
        <p:spPr>
          <a:xfrm>
            <a:off x="7469260" y="1287462"/>
            <a:ext cx="8014717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Konturen finden</a:t>
            </a:r>
          </a:p>
        </p:txBody>
      </p:sp>
      <p:sp>
        <p:nvSpPr>
          <p:cNvPr id="137" name="-1 x 10 + 0 x 60 + 1 x 60 =  50…"/>
          <p:cNvSpPr txBox="1"/>
          <p:nvPr/>
        </p:nvSpPr>
        <p:spPr>
          <a:xfrm>
            <a:off x="600639" y="9198293"/>
            <a:ext cx="9737446" cy="145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-1 x 10 + 0 x 60 + 1 x 60 =  50</a:t>
            </a:r>
          </a:p>
          <a:p>
            <a:pPr>
              <a:defRPr b="0" sz="48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hoher Wert = hoher Kontrast = Kante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volution…"/>
          <p:cNvSpPr txBox="1"/>
          <p:nvPr/>
        </p:nvSpPr>
        <p:spPr>
          <a:xfrm>
            <a:off x="9112758" y="603250"/>
            <a:ext cx="6158485" cy="402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Convolution 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„Faltung“</a:t>
            </a:r>
          </a:p>
        </p:txBody>
      </p:sp>
      <p:pic>
        <p:nvPicPr>
          <p:cNvPr id="140" name="filter.gif" descr="filt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9555" y="4338232"/>
            <a:ext cx="7993911" cy="7071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ild" descr="Bild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3377" y="3478667"/>
            <a:ext cx="10983646" cy="8790666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Quelle: Wikipedia"/>
          <p:cNvSpPr txBox="1"/>
          <p:nvPr/>
        </p:nvSpPr>
        <p:spPr>
          <a:xfrm>
            <a:off x="1973021" y="12080240"/>
            <a:ext cx="3115158" cy="985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Quelle: Wikipedia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wichte vorgegeben"/>
          <p:cNvSpPr txBox="1"/>
          <p:nvPr/>
        </p:nvSpPr>
        <p:spPr>
          <a:xfrm>
            <a:off x="6839902" y="1295400"/>
            <a:ext cx="10704196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Gewichte vorgegeben</a:t>
            </a:r>
          </a:p>
        </p:txBody>
      </p:sp>
      <p:graphicFrame>
        <p:nvGraphicFramePr>
          <p:cNvPr id="145" name="Tabelle"/>
          <p:cNvGraphicFramePr/>
          <p:nvPr/>
        </p:nvGraphicFramePr>
        <p:xfrm>
          <a:off x="6039413" y="3339200"/>
          <a:ext cx="12317874" cy="9082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01724"/>
                <a:gridCol w="4101724"/>
                <a:gridCol w="4101724"/>
              </a:tblGrid>
              <a:tr h="30232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solidFill>
                            <a:srgbClr val="FFFFFF"/>
                          </a:solidFill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solidFill>
                            <a:srgbClr val="FFFFFF"/>
                          </a:solidFill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-1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rgbClr val="FFFFFF"/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vs. Gewichte lernen"/>
          <p:cNvSpPr txBox="1"/>
          <p:nvPr/>
        </p:nvSpPr>
        <p:spPr>
          <a:xfrm>
            <a:off x="7324534" y="1295400"/>
            <a:ext cx="9734932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vs. Gewichte lernen</a:t>
            </a:r>
          </a:p>
        </p:txBody>
      </p:sp>
      <p:graphicFrame>
        <p:nvGraphicFramePr>
          <p:cNvPr id="148" name="Tabelle"/>
          <p:cNvGraphicFramePr/>
          <p:nvPr/>
        </p:nvGraphicFramePr>
        <p:xfrm>
          <a:off x="6039413" y="3339200"/>
          <a:ext cx="12317874" cy="9082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01724"/>
                <a:gridCol w="4101724"/>
                <a:gridCol w="4101724"/>
              </a:tblGrid>
              <a:tr h="3023200">
                <a:tc>
                  <a:txBody>
                    <a:bodyPr/>
                    <a:lstStyle/>
                    <a:p>
                      <a:pPr>
                        <a:defRPr sz="6000"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0"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59758" y="-10062944"/>
            <a:ext cx="24261845" cy="1987852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C"/>
          <p:cNvSpPr/>
          <p:nvPr/>
        </p:nvSpPr>
        <p:spPr>
          <a:xfrm>
            <a:off x="11573933" y="1946880"/>
            <a:ext cx="11313746" cy="169022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 </a:t>
            </a:r>
          </a:p>
        </p:txBody>
      </p:sp>
      <p:graphicFrame>
        <p:nvGraphicFramePr>
          <p:cNvPr id="152" name="Tabelle"/>
          <p:cNvGraphicFramePr/>
          <p:nvPr/>
        </p:nvGraphicFramePr>
        <p:xfrm>
          <a:off x="11906813" y="2323200"/>
          <a:ext cx="12317874" cy="9082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101724"/>
                <a:gridCol w="4101724"/>
                <a:gridCol w="4101724"/>
              </a:tblGrid>
              <a:tr h="3023200">
                <a:tc>
                  <a:txBody>
                    <a:bodyPr/>
                    <a:lstStyle/>
                    <a:p>
                      <a:pPr>
                        <a:defRPr sz="6000"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defRPr>
                      </a:pPr>
                      <a:r>
                        <a:t>w</a:t>
                      </a:r>
                      <a:r>
                        <a:rPr baseline="-5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0">
                          <a:latin typeface="DIN Next LT Pro Medium"/>
                          <a:ea typeface="DIN Next LT Pro Medium"/>
                          <a:cs typeface="DIN Next LT Pro Medium"/>
                          <a:sym typeface="DIN Next LT Pro Medium"/>
                        </a:defRPr>
                      </a:pPr>
                      <a:r>
                        <a:t>w</a:t>
                      </a:r>
                      <a:r>
                        <a:rPr baseline="-5999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  <a:tr h="3023200"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5200">
                          <a:sym typeface="Helvetica Neue"/>
                        </a:defRPr>
                      </a:pPr>
                      <a:r>
                        <a:t>w</a:t>
                      </a:r>
                      <a:r>
                        <a:rPr baseline="-5999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63500">
                      <a:solidFill>
                        <a:srgbClr val="6C6C6C"/>
                      </a:solidFill>
                      <a:miter lim="400000"/>
                    </a:lnL>
                    <a:lnR w="63500">
                      <a:solidFill>
                        <a:srgbClr val="6C6C6C"/>
                      </a:solidFill>
                      <a:miter lim="400000"/>
                    </a:lnR>
                    <a:lnT w="63500">
                      <a:solidFill>
                        <a:srgbClr val="6C6C6C"/>
                      </a:solidFill>
                      <a:miter lim="400000"/>
                    </a:lnT>
                    <a:lnB w="63500">
                      <a:solidFill>
                        <a:srgbClr val="6C6C6C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3" name="Linie"/>
          <p:cNvSpPr/>
          <p:nvPr/>
        </p:nvSpPr>
        <p:spPr>
          <a:xfrm flipH="1">
            <a:off x="1997736" y="4362896"/>
            <a:ext cx="11829199" cy="3737350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63500" dist="30285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ie"/>
          <p:cNvSpPr/>
          <p:nvPr/>
        </p:nvSpPr>
        <p:spPr>
          <a:xfrm flipH="1">
            <a:off x="6813576" y="6896857"/>
            <a:ext cx="6226566" cy="1203389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  <a:effectLst>
            <a:outerShdw sx="100000" sy="100000" kx="0" ky="0" algn="b" rotWithShape="0" blurRad="63500" dist="109396" dir="5400000">
              <a:srgbClr val="000000">
                <a:alpha val="84265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0" y="4762500"/>
            <a:ext cx="7239000" cy="419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Pooling…"/>
          <p:cNvSpPr txBox="1"/>
          <p:nvPr/>
        </p:nvSpPr>
        <p:spPr>
          <a:xfrm>
            <a:off x="9065895" y="723900"/>
            <a:ext cx="625221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Pooling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  <a:r>
              <a:t>„Bündelung“</a:t>
            </a:r>
          </a:p>
          <a:p>
            <a:pPr>
              <a:defRPr b="0" sz="9000">
                <a:latin typeface="DIN Next LT Pro"/>
                <a:ea typeface="DIN Next LT Pro"/>
                <a:cs typeface="DIN Next LT Pro"/>
                <a:sym typeface="DIN Next LT Pr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ensatz"/>
          <p:cNvSpPr txBox="1"/>
          <p:nvPr/>
        </p:nvSpPr>
        <p:spPr>
          <a:xfrm>
            <a:off x="10326014" y="1760220"/>
            <a:ext cx="3731972" cy="94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600">
                <a:latin typeface="DIN Next LT Pro"/>
                <a:ea typeface="DIN Next LT Pro"/>
                <a:cs typeface="DIN Next LT Pro"/>
                <a:sym typeface="DIN Next LT Pro"/>
              </a:defRPr>
            </a:lvl1pPr>
          </a:lstStyle>
          <a:p>
            <a:pPr/>
            <a:r>
              <a:t>Datensatz</a:t>
            </a:r>
          </a:p>
        </p:txBody>
      </p:sp>
      <p:pic>
        <p:nvPicPr>
          <p:cNvPr id="160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9636" y="4362033"/>
            <a:ext cx="2304729" cy="7023934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Ellipse"/>
          <p:cNvSpPr txBox="1"/>
          <p:nvPr/>
        </p:nvSpPr>
        <p:spPr>
          <a:xfrm>
            <a:off x="15422117" y="6882575"/>
            <a:ext cx="131216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Ellipse</a:t>
            </a:r>
          </a:p>
        </p:txBody>
      </p:sp>
      <p:sp>
        <p:nvSpPr>
          <p:cNvPr id="162" name="Kreis"/>
          <p:cNvSpPr txBox="1"/>
          <p:nvPr/>
        </p:nvSpPr>
        <p:spPr>
          <a:xfrm>
            <a:off x="15552039" y="4342575"/>
            <a:ext cx="105232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Kreis</a:t>
            </a:r>
          </a:p>
        </p:txBody>
      </p:sp>
      <p:sp>
        <p:nvSpPr>
          <p:cNvPr id="163" name="Tropfen"/>
          <p:cNvSpPr txBox="1"/>
          <p:nvPr/>
        </p:nvSpPr>
        <p:spPr>
          <a:xfrm>
            <a:off x="15332964" y="10133775"/>
            <a:ext cx="1490473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Tropfen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