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21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21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idx="21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idx="21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21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22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idx="23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g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Relationship Id="rId3" Type="http://schemas.openxmlformats.org/officeDocument/2006/relationships/image" Target="../media/image4.tif"/><Relationship Id="rId4" Type="http://schemas.openxmlformats.org/officeDocument/2006/relationships/image" Target="../media/image3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Relationship Id="rId3" Type="http://schemas.openxmlformats.org/officeDocument/2006/relationships/image" Target="../media/image4.tif"/><Relationship Id="rId4" Type="http://schemas.openxmlformats.org/officeDocument/2006/relationships/image" Target="../media/image3.tif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g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3.g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de.wikipedia.org/wiki/16._November" TargetMode="External"/><Relationship Id="rId3" Type="http://schemas.openxmlformats.org/officeDocument/2006/relationships/hyperlink" Target="https://de.wikipedia.org/wiki/1952" TargetMode="External"/><Relationship Id="rId4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estaltung und Animation…"/>
          <p:cNvSpPr txBox="1"/>
          <p:nvPr>
            <p:ph type="ctrTitle"/>
          </p:nvPr>
        </p:nvSpPr>
        <p:spPr>
          <a:xfrm>
            <a:off x="1778000" y="2870200"/>
            <a:ext cx="20828000" cy="4648200"/>
          </a:xfrm>
          <a:prstGeom prst="rect">
            <a:avLst/>
          </a:prstGeom>
        </p:spPr>
        <p:txBody>
          <a:bodyPr/>
          <a:lstStyle/>
          <a:p>
            <a:pPr>
              <a:defRPr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Gestaltung und Animation</a:t>
            </a:r>
          </a:p>
          <a:p>
            <a:pPr>
              <a:defRPr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einer Spielfigur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Zoopraxiscope_16485u.gif" descr="Zoopraxiscope_16485u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0" y="2032000"/>
            <a:ext cx="8636000" cy="863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Zoetrop (Wundertrommel)"/>
          <p:cNvSpPr txBox="1"/>
          <p:nvPr/>
        </p:nvSpPr>
        <p:spPr>
          <a:xfrm>
            <a:off x="1778000" y="11271498"/>
            <a:ext cx="20828000" cy="12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66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Zoetrop (Wundertrommel)</a:t>
            </a:r>
          </a:p>
        </p:txBody>
      </p:sp>
      <p:sp>
        <p:nvSpPr>
          <p:cNvPr id="150" name="Bild: Wikipedia"/>
          <p:cNvSpPr txBox="1"/>
          <p:nvPr/>
        </p:nvSpPr>
        <p:spPr>
          <a:xfrm>
            <a:off x="17228095" y="9472810"/>
            <a:ext cx="8215810" cy="1577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50000"/>
              </a:lnSpc>
              <a:defRPr b="0" sz="36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Bild: Wikipedia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toskopie"/>
          <p:cNvSpPr txBox="1"/>
          <p:nvPr/>
        </p:nvSpPr>
        <p:spPr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sz="9000"/>
              <a:t>Rotoskopie</a:t>
            </a:r>
          </a:p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rince of Persia (1989)"/>
          <p:cNvSpPr txBox="1"/>
          <p:nvPr/>
        </p:nvSpPr>
        <p:spPr>
          <a:xfrm>
            <a:off x="1778000" y="4515098"/>
            <a:ext cx="20828000" cy="12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Prince of Persia (1989)</a:t>
            </a:r>
          </a:p>
        </p:txBody>
      </p:sp>
      <p:sp>
        <p:nvSpPr>
          <p:cNvPr id="155" name="https://www.youtube.com/watch?v=Xv20j8ChtRY"/>
          <p:cNvSpPr txBox="1"/>
          <p:nvPr/>
        </p:nvSpPr>
        <p:spPr>
          <a:xfrm>
            <a:off x="1778000" y="88838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48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https://www.youtube.com/watch?v=Xv20j8ChtRY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egetrick…"/>
          <p:cNvSpPr txBox="1"/>
          <p:nvPr/>
        </p:nvSpPr>
        <p:spPr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sz="9000"/>
              <a:t>Legetrick</a:t>
            </a:r>
            <a:r>
              <a:t> </a:t>
            </a:r>
          </a:p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Cut-Out-Animation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rry Gilliam (1968)"/>
          <p:cNvSpPr txBox="1"/>
          <p:nvPr/>
        </p:nvSpPr>
        <p:spPr>
          <a:xfrm>
            <a:off x="1778000" y="3549898"/>
            <a:ext cx="20828000" cy="12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Terry Gilliam (1968)</a:t>
            </a:r>
          </a:p>
        </p:txBody>
      </p:sp>
      <p:sp>
        <p:nvSpPr>
          <p:cNvPr id="160" name="https://www.youtube.com/watch?v=I4eVkanDkgg"/>
          <p:cNvSpPr txBox="1"/>
          <p:nvPr/>
        </p:nvSpPr>
        <p:spPr>
          <a:xfrm>
            <a:off x="1778000" y="84266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48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https://www.youtube.com/watch?v=I4eVkanDkgg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harakterdesign"/>
          <p:cNvSpPr txBox="1"/>
          <p:nvPr/>
        </p:nvSpPr>
        <p:spPr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>
              <a:defRPr sz="6600"/>
            </a:pPr>
            <a:r>
              <a:rPr sz="9000"/>
              <a:t>Charakterdesign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endigkeit…"/>
          <p:cNvSpPr txBox="1"/>
          <p:nvPr/>
        </p:nvSpPr>
        <p:spPr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Wendigkeit</a:t>
            </a:r>
          </a:p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Geschwindigkeit</a:t>
            </a:r>
          </a:p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Sichtweite</a:t>
            </a:r>
          </a:p>
        </p:txBody>
      </p:sp>
      <p:sp>
        <p:nvSpPr>
          <p:cNvPr id="165" name="Kreis"/>
          <p:cNvSpPr/>
          <p:nvPr/>
        </p:nvSpPr>
        <p:spPr>
          <a:xfrm>
            <a:off x="882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Kreis"/>
          <p:cNvSpPr/>
          <p:nvPr/>
        </p:nvSpPr>
        <p:spPr>
          <a:xfrm>
            <a:off x="1009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Kreis"/>
          <p:cNvSpPr/>
          <p:nvPr/>
        </p:nvSpPr>
        <p:spPr>
          <a:xfrm>
            <a:off x="1136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Kreis"/>
          <p:cNvSpPr/>
          <p:nvPr/>
        </p:nvSpPr>
        <p:spPr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Kreis"/>
          <p:cNvSpPr/>
          <p:nvPr/>
        </p:nvSpPr>
        <p:spPr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Kreis"/>
          <p:cNvSpPr/>
          <p:nvPr/>
        </p:nvSpPr>
        <p:spPr>
          <a:xfrm>
            <a:off x="882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Kreis"/>
          <p:cNvSpPr/>
          <p:nvPr/>
        </p:nvSpPr>
        <p:spPr>
          <a:xfrm>
            <a:off x="1009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Kreis"/>
          <p:cNvSpPr/>
          <p:nvPr/>
        </p:nvSpPr>
        <p:spPr>
          <a:xfrm>
            <a:off x="1136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Kreis"/>
          <p:cNvSpPr/>
          <p:nvPr/>
        </p:nvSpPr>
        <p:spPr>
          <a:xfrm>
            <a:off x="1263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Kreis"/>
          <p:cNvSpPr/>
          <p:nvPr/>
        </p:nvSpPr>
        <p:spPr>
          <a:xfrm>
            <a:off x="1390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Kreis"/>
          <p:cNvSpPr/>
          <p:nvPr/>
        </p:nvSpPr>
        <p:spPr>
          <a:xfrm>
            <a:off x="882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Kreis"/>
          <p:cNvSpPr/>
          <p:nvPr/>
        </p:nvSpPr>
        <p:spPr>
          <a:xfrm>
            <a:off x="1009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Kreis"/>
          <p:cNvSpPr/>
          <p:nvPr/>
        </p:nvSpPr>
        <p:spPr>
          <a:xfrm>
            <a:off x="1136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Kreis"/>
          <p:cNvSpPr/>
          <p:nvPr/>
        </p:nvSpPr>
        <p:spPr>
          <a:xfrm>
            <a:off x="1263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Kreis"/>
          <p:cNvSpPr/>
          <p:nvPr/>
        </p:nvSpPr>
        <p:spPr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endigkeit…"/>
          <p:cNvSpPr txBox="1"/>
          <p:nvPr/>
        </p:nvSpPr>
        <p:spPr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Wendigkeit</a:t>
            </a:r>
          </a:p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Geschwindigkeit</a:t>
            </a:r>
          </a:p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Sichtweite</a:t>
            </a:r>
          </a:p>
        </p:txBody>
      </p:sp>
      <p:sp>
        <p:nvSpPr>
          <p:cNvPr id="182" name="Kreis"/>
          <p:cNvSpPr/>
          <p:nvPr/>
        </p:nvSpPr>
        <p:spPr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Kreis"/>
          <p:cNvSpPr/>
          <p:nvPr/>
        </p:nvSpPr>
        <p:spPr>
          <a:xfrm>
            <a:off x="1009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Kreis"/>
          <p:cNvSpPr/>
          <p:nvPr/>
        </p:nvSpPr>
        <p:spPr>
          <a:xfrm>
            <a:off x="1136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Kreis"/>
          <p:cNvSpPr/>
          <p:nvPr/>
        </p:nvSpPr>
        <p:spPr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Kreis"/>
          <p:cNvSpPr/>
          <p:nvPr/>
        </p:nvSpPr>
        <p:spPr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Kreis"/>
          <p:cNvSpPr/>
          <p:nvPr/>
        </p:nvSpPr>
        <p:spPr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Kreis"/>
          <p:cNvSpPr/>
          <p:nvPr/>
        </p:nvSpPr>
        <p:spPr>
          <a:xfrm>
            <a:off x="1009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Kreis"/>
          <p:cNvSpPr/>
          <p:nvPr/>
        </p:nvSpPr>
        <p:spPr>
          <a:xfrm>
            <a:off x="1136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Kreis"/>
          <p:cNvSpPr/>
          <p:nvPr/>
        </p:nvSpPr>
        <p:spPr>
          <a:xfrm>
            <a:off x="1263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Kreis"/>
          <p:cNvSpPr/>
          <p:nvPr/>
        </p:nvSpPr>
        <p:spPr>
          <a:xfrm>
            <a:off x="1390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Kreis"/>
          <p:cNvSpPr/>
          <p:nvPr/>
        </p:nvSpPr>
        <p:spPr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Kreis"/>
          <p:cNvSpPr/>
          <p:nvPr/>
        </p:nvSpPr>
        <p:spPr>
          <a:xfrm>
            <a:off x="1009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Kreis"/>
          <p:cNvSpPr/>
          <p:nvPr/>
        </p:nvSpPr>
        <p:spPr>
          <a:xfrm>
            <a:off x="1136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Kreis"/>
          <p:cNvSpPr/>
          <p:nvPr/>
        </p:nvSpPr>
        <p:spPr>
          <a:xfrm>
            <a:off x="1263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Kreis"/>
          <p:cNvSpPr/>
          <p:nvPr/>
        </p:nvSpPr>
        <p:spPr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endigkeit…"/>
          <p:cNvSpPr txBox="1"/>
          <p:nvPr/>
        </p:nvSpPr>
        <p:spPr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Wendigkeit</a:t>
            </a:r>
          </a:p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Geschwindigkeit</a:t>
            </a:r>
          </a:p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Sichtweite</a:t>
            </a:r>
          </a:p>
        </p:txBody>
      </p:sp>
      <p:sp>
        <p:nvSpPr>
          <p:cNvPr id="199" name="Kreis"/>
          <p:cNvSpPr/>
          <p:nvPr/>
        </p:nvSpPr>
        <p:spPr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Kreis"/>
          <p:cNvSpPr/>
          <p:nvPr/>
        </p:nvSpPr>
        <p:spPr>
          <a:xfrm>
            <a:off x="1009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Kreis"/>
          <p:cNvSpPr/>
          <p:nvPr/>
        </p:nvSpPr>
        <p:spPr>
          <a:xfrm>
            <a:off x="1136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Kreis"/>
          <p:cNvSpPr/>
          <p:nvPr/>
        </p:nvSpPr>
        <p:spPr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Kreis"/>
          <p:cNvSpPr/>
          <p:nvPr/>
        </p:nvSpPr>
        <p:spPr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Kreis"/>
          <p:cNvSpPr/>
          <p:nvPr/>
        </p:nvSpPr>
        <p:spPr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Kreis"/>
          <p:cNvSpPr/>
          <p:nvPr/>
        </p:nvSpPr>
        <p:spPr>
          <a:xfrm>
            <a:off x="1009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Kreis"/>
          <p:cNvSpPr/>
          <p:nvPr/>
        </p:nvSpPr>
        <p:spPr>
          <a:xfrm>
            <a:off x="1136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Kreis"/>
          <p:cNvSpPr/>
          <p:nvPr/>
        </p:nvSpPr>
        <p:spPr>
          <a:xfrm>
            <a:off x="1263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Kreis"/>
          <p:cNvSpPr/>
          <p:nvPr/>
        </p:nvSpPr>
        <p:spPr>
          <a:xfrm>
            <a:off x="1390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Kreis"/>
          <p:cNvSpPr/>
          <p:nvPr/>
        </p:nvSpPr>
        <p:spPr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Kreis"/>
          <p:cNvSpPr/>
          <p:nvPr/>
        </p:nvSpPr>
        <p:spPr>
          <a:xfrm>
            <a:off x="1009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Kreis"/>
          <p:cNvSpPr/>
          <p:nvPr/>
        </p:nvSpPr>
        <p:spPr>
          <a:xfrm>
            <a:off x="1136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Kreis"/>
          <p:cNvSpPr/>
          <p:nvPr/>
        </p:nvSpPr>
        <p:spPr>
          <a:xfrm>
            <a:off x="1263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Kreis"/>
          <p:cNvSpPr/>
          <p:nvPr/>
        </p:nvSpPr>
        <p:spPr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2116" y="3689321"/>
            <a:ext cx="7736340" cy="4050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endigkeit…"/>
          <p:cNvSpPr txBox="1"/>
          <p:nvPr/>
        </p:nvSpPr>
        <p:spPr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Wendigkeit</a:t>
            </a:r>
          </a:p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Geschwindigkeit</a:t>
            </a:r>
          </a:p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Sichtweite</a:t>
            </a:r>
          </a:p>
        </p:txBody>
      </p:sp>
      <p:sp>
        <p:nvSpPr>
          <p:cNvPr id="217" name="Kreis"/>
          <p:cNvSpPr/>
          <p:nvPr/>
        </p:nvSpPr>
        <p:spPr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Kreis"/>
          <p:cNvSpPr/>
          <p:nvPr/>
        </p:nvSpPr>
        <p:spPr>
          <a:xfrm>
            <a:off x="1009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Kreis"/>
          <p:cNvSpPr/>
          <p:nvPr/>
        </p:nvSpPr>
        <p:spPr>
          <a:xfrm>
            <a:off x="1136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Kreis"/>
          <p:cNvSpPr/>
          <p:nvPr/>
        </p:nvSpPr>
        <p:spPr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Kreis"/>
          <p:cNvSpPr/>
          <p:nvPr/>
        </p:nvSpPr>
        <p:spPr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Kreis"/>
          <p:cNvSpPr/>
          <p:nvPr/>
        </p:nvSpPr>
        <p:spPr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Kreis"/>
          <p:cNvSpPr/>
          <p:nvPr/>
        </p:nvSpPr>
        <p:spPr>
          <a:xfrm>
            <a:off x="1009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Kreis"/>
          <p:cNvSpPr/>
          <p:nvPr/>
        </p:nvSpPr>
        <p:spPr>
          <a:xfrm>
            <a:off x="1136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Kreis"/>
          <p:cNvSpPr/>
          <p:nvPr/>
        </p:nvSpPr>
        <p:spPr>
          <a:xfrm>
            <a:off x="1263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Kreis"/>
          <p:cNvSpPr/>
          <p:nvPr/>
        </p:nvSpPr>
        <p:spPr>
          <a:xfrm>
            <a:off x="1390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Kreis"/>
          <p:cNvSpPr/>
          <p:nvPr/>
        </p:nvSpPr>
        <p:spPr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Kreis"/>
          <p:cNvSpPr/>
          <p:nvPr/>
        </p:nvSpPr>
        <p:spPr>
          <a:xfrm>
            <a:off x="1009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Kreis"/>
          <p:cNvSpPr/>
          <p:nvPr/>
        </p:nvSpPr>
        <p:spPr>
          <a:xfrm>
            <a:off x="1136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Kreis"/>
          <p:cNvSpPr/>
          <p:nvPr/>
        </p:nvSpPr>
        <p:spPr>
          <a:xfrm>
            <a:off x="1263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Kreis"/>
          <p:cNvSpPr/>
          <p:nvPr/>
        </p:nvSpPr>
        <p:spPr>
          <a:xfrm>
            <a:off x="1390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26551" y="4049817"/>
            <a:ext cx="4621926" cy="5231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estaltung und Animation…"/>
          <p:cNvSpPr txBox="1"/>
          <p:nvPr>
            <p:ph type="ctrTitle"/>
          </p:nvPr>
        </p:nvSpPr>
        <p:spPr>
          <a:xfrm>
            <a:off x="1778000" y="2870200"/>
            <a:ext cx="20828000" cy="4648200"/>
          </a:xfrm>
          <a:prstGeom prst="rect">
            <a:avLst/>
          </a:prstGeom>
        </p:spPr>
        <p:txBody>
          <a:bodyPr/>
          <a:lstStyle/>
          <a:p>
            <a:pPr>
              <a:defRPr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Gestaltung und Animation</a:t>
            </a:r>
          </a:p>
          <a:p>
            <a:pPr>
              <a:defRPr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einer Spielfigur</a:t>
            </a:r>
          </a:p>
        </p:txBody>
      </p:sp>
      <p:sp>
        <p:nvSpPr>
          <p:cNvPr id="122" name="Ein Crashkurs"/>
          <p:cNvSpPr txBox="1"/>
          <p:nvPr/>
        </p:nvSpPr>
        <p:spPr>
          <a:xfrm>
            <a:off x="1778000" y="8985498"/>
            <a:ext cx="20828000" cy="12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66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Ein Crashkurs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Wendigkeit…"/>
          <p:cNvSpPr txBox="1"/>
          <p:nvPr/>
        </p:nvSpPr>
        <p:spPr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Wendigkeit</a:t>
            </a:r>
          </a:p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Geschwindigkeit</a:t>
            </a:r>
          </a:p>
          <a:p>
            <a:pPr algn="r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Sichtweite</a:t>
            </a:r>
          </a:p>
        </p:txBody>
      </p:sp>
      <p:sp>
        <p:nvSpPr>
          <p:cNvPr id="235" name="Kreis"/>
          <p:cNvSpPr/>
          <p:nvPr/>
        </p:nvSpPr>
        <p:spPr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Kreis"/>
          <p:cNvSpPr/>
          <p:nvPr/>
        </p:nvSpPr>
        <p:spPr>
          <a:xfrm>
            <a:off x="1009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Kreis"/>
          <p:cNvSpPr/>
          <p:nvPr/>
        </p:nvSpPr>
        <p:spPr>
          <a:xfrm>
            <a:off x="1136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Kreis"/>
          <p:cNvSpPr/>
          <p:nvPr/>
        </p:nvSpPr>
        <p:spPr>
          <a:xfrm>
            <a:off x="1263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Kreis"/>
          <p:cNvSpPr/>
          <p:nvPr/>
        </p:nvSpPr>
        <p:spPr>
          <a:xfrm>
            <a:off x="1390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Kreis"/>
          <p:cNvSpPr/>
          <p:nvPr/>
        </p:nvSpPr>
        <p:spPr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Kreis"/>
          <p:cNvSpPr/>
          <p:nvPr/>
        </p:nvSpPr>
        <p:spPr>
          <a:xfrm>
            <a:off x="1009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Kreis"/>
          <p:cNvSpPr/>
          <p:nvPr/>
        </p:nvSpPr>
        <p:spPr>
          <a:xfrm>
            <a:off x="1136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Kreis"/>
          <p:cNvSpPr/>
          <p:nvPr/>
        </p:nvSpPr>
        <p:spPr>
          <a:xfrm>
            <a:off x="1263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Kreis"/>
          <p:cNvSpPr/>
          <p:nvPr/>
        </p:nvSpPr>
        <p:spPr>
          <a:xfrm>
            <a:off x="1390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Kreis"/>
          <p:cNvSpPr/>
          <p:nvPr/>
        </p:nvSpPr>
        <p:spPr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Kreis"/>
          <p:cNvSpPr/>
          <p:nvPr/>
        </p:nvSpPr>
        <p:spPr>
          <a:xfrm>
            <a:off x="1009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Kreis"/>
          <p:cNvSpPr/>
          <p:nvPr/>
        </p:nvSpPr>
        <p:spPr>
          <a:xfrm>
            <a:off x="1136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Kreis"/>
          <p:cNvSpPr/>
          <p:nvPr/>
        </p:nvSpPr>
        <p:spPr>
          <a:xfrm>
            <a:off x="1263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Kreis"/>
          <p:cNvSpPr/>
          <p:nvPr/>
        </p:nvSpPr>
        <p:spPr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8916" y="3449499"/>
            <a:ext cx="6627226" cy="6027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6994" y="9434968"/>
            <a:ext cx="2885784" cy="2624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437" y="5180129"/>
            <a:ext cx="2725983" cy="3085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2722" y="1745412"/>
            <a:ext cx="3783414" cy="1980939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Pfeil"/>
          <p:cNvSpPr/>
          <p:nvPr/>
        </p:nvSpPr>
        <p:spPr>
          <a:xfrm>
            <a:off x="10916245" y="2479127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Pfeil"/>
          <p:cNvSpPr/>
          <p:nvPr/>
        </p:nvSpPr>
        <p:spPr>
          <a:xfrm>
            <a:off x="10916245" y="6109091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Pfeil"/>
          <p:cNvSpPr/>
          <p:nvPr/>
        </p:nvSpPr>
        <p:spPr>
          <a:xfrm>
            <a:off x="10916245" y="9966872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6994" y="9434968"/>
            <a:ext cx="2885784" cy="2624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437" y="5180129"/>
            <a:ext cx="2725983" cy="3085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2722" y="1745412"/>
            <a:ext cx="3783414" cy="1980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xel-duck.png" descr="pixel-du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74563" y="5750335"/>
            <a:ext cx="2540001" cy="1794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xel-eagle.png" descr="pixel-eagl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74563" y="2197130"/>
            <a:ext cx="2540001" cy="1794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xel-sparrow.png" descr="pixel-sparrow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474563" y="9684873"/>
            <a:ext cx="2540001" cy="179450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Pfeil"/>
          <p:cNvSpPr/>
          <p:nvPr/>
        </p:nvSpPr>
        <p:spPr>
          <a:xfrm>
            <a:off x="10916245" y="2479127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Pfeil"/>
          <p:cNvSpPr/>
          <p:nvPr/>
        </p:nvSpPr>
        <p:spPr>
          <a:xfrm>
            <a:off x="10916245" y="6109091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Pfeil"/>
          <p:cNvSpPr/>
          <p:nvPr/>
        </p:nvSpPr>
        <p:spPr>
          <a:xfrm>
            <a:off x="10916245" y="9966872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hteck"/>
          <p:cNvSpPr/>
          <p:nvPr/>
        </p:nvSpPr>
        <p:spPr>
          <a:xfrm>
            <a:off x="-454819" y="-309960"/>
            <a:ext cx="25220216" cy="14125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0" name="kit-birds.gif" descr="kit-bird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590550"/>
            <a:ext cx="12192000" cy="1344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Zeichnen"/>
          <p:cNvSpPr txBox="1"/>
          <p:nvPr/>
        </p:nvSpPr>
        <p:spPr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>
              <a:defRPr sz="6600"/>
            </a:pPr>
            <a:r>
              <a:rPr sz="9000"/>
              <a:t>Zeichnen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elber-game-jp-fenster.jpg" descr="selber-game-jp-fenst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2272903"/>
            <a:ext cx="11430000" cy="863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elber-game-jp-fenster.jpg" descr="selber-game-jp-fenst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2272903"/>
            <a:ext cx="11430000" cy="863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elber-game-beitrag.jpg" descr="selber-game-beitra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64640" y="2272903"/>
            <a:ext cx="11430001" cy="863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elber-game-beitrag.jpg" descr="selber-game-beitra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4640" y="2272903"/>
            <a:ext cx="11430001" cy="863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kadett-huhn.gif" descr="kadett-huhn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9178" y="2399980"/>
            <a:ext cx="5885175" cy="8916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Welt?…"/>
          <p:cNvSpPr txBox="1"/>
          <p:nvPr/>
        </p:nvSpPr>
        <p:spPr>
          <a:xfrm>
            <a:off x="9179020" y="3438301"/>
            <a:ext cx="6025960" cy="9056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Welt?</a:t>
            </a:r>
          </a:p>
          <a:p>
            <a:pPr algn="l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Geschichte?</a:t>
            </a:r>
          </a:p>
          <a:p>
            <a:pPr algn="l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Mission?</a:t>
            </a:r>
          </a:p>
          <a:p>
            <a:pPr algn="l">
              <a:lnSpc>
                <a:spcPct val="20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Eigenschaften?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in kleiner Rückblick in die Geschichte der Computerspiele…"/>
          <p:cNvSpPr txBox="1"/>
          <p:nvPr/>
        </p:nvSpPr>
        <p:spPr>
          <a:xfrm>
            <a:off x="2946400" y="5184551"/>
            <a:ext cx="19087704" cy="5416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Ein kleiner Rückblick in die Geschichte der Computerspiele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Animationstechniken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Charakterdesign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Zeichnen</a:t>
            </a:r>
          </a:p>
        </p:txBody>
      </p:sp>
      <p:sp>
        <p:nvSpPr>
          <p:cNvPr id="125" name="Inhalt"/>
          <p:cNvSpPr txBox="1"/>
          <p:nvPr/>
        </p:nvSpPr>
        <p:spPr>
          <a:xfrm>
            <a:off x="2895600" y="3114451"/>
            <a:ext cx="19087704" cy="1416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Inhalt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pace Panik…"/>
          <p:cNvSpPr txBox="1"/>
          <p:nvPr/>
        </p:nvSpPr>
        <p:spPr>
          <a:xfrm>
            <a:off x="1778000" y="32958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sz="9000"/>
              <a:t>Space Panik</a:t>
            </a:r>
          </a:p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1980</a:t>
            </a:r>
          </a:p>
        </p:txBody>
      </p:sp>
      <p:sp>
        <p:nvSpPr>
          <p:cNvPr id="128" name="https://www.youtube.com/watch?v=dLd1xABCsaQ"/>
          <p:cNvSpPr txBox="1"/>
          <p:nvPr/>
        </p:nvSpPr>
        <p:spPr>
          <a:xfrm>
            <a:off x="1778000" y="88838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48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https://www.youtube.com/watch?v=dLd1xABCsaQ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onkey Kong…"/>
          <p:cNvSpPr txBox="1"/>
          <p:nvPr/>
        </p:nvSpPr>
        <p:spPr>
          <a:xfrm>
            <a:off x="1778000" y="41086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sz="9000"/>
              <a:t>Donkey Kong</a:t>
            </a:r>
          </a:p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1981</a:t>
            </a:r>
          </a:p>
        </p:txBody>
      </p:sp>
      <p:sp>
        <p:nvSpPr>
          <p:cNvPr id="131" name="https://www.youtube.com/watch?v=Pp2aMs38ERY"/>
          <p:cNvSpPr txBox="1"/>
          <p:nvPr/>
        </p:nvSpPr>
        <p:spPr>
          <a:xfrm>
            <a:off x="1778000" y="88838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48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https://www.youtube.com/watch?v=Pp2aMs38ERY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* 16. November 1952"/>
          <p:cNvSpPr txBox="1"/>
          <p:nvPr/>
        </p:nvSpPr>
        <p:spPr>
          <a:xfrm>
            <a:off x="8084095" y="11200010"/>
            <a:ext cx="8215810" cy="1577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150000"/>
              </a:lnSpc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* </a:t>
            </a:r>
            <a:r>
              <a:rPr>
                <a:hlinkClick r:id="rId2" invalidUrl="" action="" tgtFrame="" tooltip="" history="1" highlightClick="0" endSnd="0"/>
              </a:rPr>
              <a:t>16. November</a:t>
            </a:r>
            <a:r>
              <a:t> </a:t>
            </a:r>
            <a:r>
              <a:rPr>
                <a:hlinkClick r:id="rId3" invalidUrl="" action="" tgtFrame="" tooltip="" history="1" highlightClick="0" endSnd="0"/>
              </a:rPr>
              <a:t>1952</a:t>
            </a:r>
          </a:p>
        </p:txBody>
      </p:sp>
      <p:sp>
        <p:nvSpPr>
          <p:cNvPr id="134" name="Shigeru Miyamoto"/>
          <p:cNvSpPr txBox="1"/>
          <p:nvPr/>
        </p:nvSpPr>
        <p:spPr>
          <a:xfrm>
            <a:off x="6746" y="1803747"/>
            <a:ext cx="24370508" cy="19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Shigeru Miyamoto</a:t>
            </a:r>
          </a:p>
        </p:txBody>
      </p:sp>
      <p:pic>
        <p:nvPicPr>
          <p:cNvPr id="135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27854" y="3912226"/>
            <a:ext cx="4928292" cy="5891548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Bild: Wikipedia"/>
          <p:cNvSpPr txBox="1"/>
          <p:nvPr/>
        </p:nvSpPr>
        <p:spPr>
          <a:xfrm>
            <a:off x="15145295" y="9168010"/>
            <a:ext cx="8215810" cy="1577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50000"/>
              </a:lnSpc>
              <a:defRPr b="0" sz="36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Bild: Wikipedia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nimation"/>
          <p:cNvSpPr txBox="1"/>
          <p:nvPr/>
        </p:nvSpPr>
        <p:spPr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sz="9000"/>
              <a:t>Animation</a:t>
            </a:r>
          </a:p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9. April 1830 – 8. Mai 1904"/>
          <p:cNvSpPr txBox="1"/>
          <p:nvPr/>
        </p:nvSpPr>
        <p:spPr>
          <a:xfrm>
            <a:off x="8084095" y="11250810"/>
            <a:ext cx="8215810" cy="1577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50000"/>
              </a:lnSpc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9. April 1830 – 8. Mai 1904</a:t>
            </a:r>
          </a:p>
        </p:txBody>
      </p:sp>
      <p:sp>
        <p:nvSpPr>
          <p:cNvPr id="141" name="Eadweard Muybridge"/>
          <p:cNvSpPr txBox="1"/>
          <p:nvPr/>
        </p:nvSpPr>
        <p:spPr>
          <a:xfrm>
            <a:off x="6746" y="1702147"/>
            <a:ext cx="24370508" cy="19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Eadweard Muybridge</a:t>
            </a:r>
          </a:p>
        </p:txBody>
      </p:sp>
      <p:pic>
        <p:nvPicPr>
          <p:cNvPr id="142" name="lossy-page1-220px-Eadweard_Muybridge_by_Frances_Benjamin_Johnston_(cph_3b02731).tif.jpg" descr="lossy-page1-220px-Eadweard_Muybridge_by_Frances_Benjamin_Johnston_(cph_3b02731).tif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8958" y="3725971"/>
            <a:ext cx="4006083" cy="626405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Bild: Wikipedia"/>
          <p:cNvSpPr txBox="1"/>
          <p:nvPr/>
        </p:nvSpPr>
        <p:spPr>
          <a:xfrm>
            <a:off x="15145295" y="9168010"/>
            <a:ext cx="8215810" cy="1577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50000"/>
              </a:lnSpc>
              <a:defRPr b="0" sz="36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Bild: Wikipedia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5486" y="2001677"/>
            <a:ext cx="13233028" cy="971264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Bild: Wikipedia"/>
          <p:cNvSpPr txBox="1"/>
          <p:nvPr/>
        </p:nvSpPr>
        <p:spPr>
          <a:xfrm>
            <a:off x="8592095" y="12419210"/>
            <a:ext cx="8215810" cy="1577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b="0" sz="36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Bild: Wikipedia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