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nva Sans Bold" panose="020B0604020202020204" charset="0"/>
      <p:regular r:id="rId23"/>
    </p:embeddedFont>
    <p:embeddedFont>
      <p:font typeface="IreneFlorentina" panose="020B0604020202020204" charset="0"/>
      <p:regular r:id="rId24"/>
    </p:embeddedFont>
    <p:embeddedFont>
      <p:font typeface="Lazydog"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2.svg"/><Relationship Id="rId12"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2.svg"/><Relationship Id="rId12"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766949" y="6679011"/>
            <a:ext cx="4846248" cy="4114800"/>
          </a:xfrm>
          <a:custGeom>
            <a:avLst/>
            <a:gdLst/>
            <a:ahLst/>
            <a:cxnLst/>
            <a:rect l="l" t="t" r="r" b="b"/>
            <a:pathLst>
              <a:path w="4846248" h="4114800">
                <a:moveTo>
                  <a:pt x="0" y="0"/>
                </a:moveTo>
                <a:lnTo>
                  <a:pt x="4846248" y="0"/>
                </a:lnTo>
                <a:lnTo>
                  <a:pt x="4846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13298576" y="7346847"/>
            <a:ext cx="6107572" cy="2779128"/>
          </a:xfrm>
          <a:custGeom>
            <a:avLst/>
            <a:gdLst/>
            <a:ahLst/>
            <a:cxnLst/>
            <a:rect l="l" t="t" r="r" b="b"/>
            <a:pathLst>
              <a:path w="6107572" h="2779128">
                <a:moveTo>
                  <a:pt x="0" y="0"/>
                </a:moveTo>
                <a:lnTo>
                  <a:pt x="6107571" y="0"/>
                </a:lnTo>
                <a:lnTo>
                  <a:pt x="6107571" y="2779128"/>
                </a:lnTo>
                <a:lnTo>
                  <a:pt x="0" y="2779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a:off x="5545932" y="6728380"/>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5" name="Freeform 5"/>
          <p:cNvSpPr/>
          <p:nvPr/>
        </p:nvSpPr>
        <p:spPr>
          <a:xfrm rot="2586551">
            <a:off x="-664424" y="-102774"/>
            <a:ext cx="4969221" cy="2262947"/>
          </a:xfrm>
          <a:custGeom>
            <a:avLst/>
            <a:gdLst/>
            <a:ahLst/>
            <a:cxnLst/>
            <a:rect l="l" t="t" r="r" b="b"/>
            <a:pathLst>
              <a:path w="4969221" h="2262947">
                <a:moveTo>
                  <a:pt x="0" y="0"/>
                </a:moveTo>
                <a:lnTo>
                  <a:pt x="4969220" y="0"/>
                </a:lnTo>
                <a:lnTo>
                  <a:pt x="4969220" y="2262948"/>
                </a:lnTo>
                <a:lnTo>
                  <a:pt x="0" y="22629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6" name="Freeform 6"/>
          <p:cNvSpPr/>
          <p:nvPr/>
        </p:nvSpPr>
        <p:spPr>
          <a:xfrm>
            <a:off x="15120743" y="-1375419"/>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7" name="TextBox 7"/>
          <p:cNvSpPr txBox="1"/>
          <p:nvPr/>
        </p:nvSpPr>
        <p:spPr>
          <a:xfrm>
            <a:off x="4517449" y="2996556"/>
            <a:ext cx="9253101" cy="1882230"/>
          </a:xfrm>
          <a:prstGeom prst="rect">
            <a:avLst/>
          </a:prstGeom>
        </p:spPr>
        <p:txBody>
          <a:bodyPr lIns="0" tIns="0" rIns="0" bIns="0" rtlCol="0" anchor="t">
            <a:spAutoFit/>
          </a:bodyPr>
          <a:lstStyle/>
          <a:p>
            <a:pPr marL="0" lvl="0" indent="0" algn="ctr">
              <a:lnSpc>
                <a:spcPts val="14196"/>
              </a:lnSpc>
            </a:pPr>
            <a:r>
              <a:rPr lang="en-US" sz="14056" spc="-534">
                <a:solidFill>
                  <a:srgbClr val="000000"/>
                </a:solidFill>
                <a:latin typeface="Lazydog"/>
                <a:ea typeface="Lazydog"/>
                <a:cs typeface="Lazydog"/>
                <a:sym typeface="Lazydog"/>
              </a:rPr>
              <a:t>KESAPIAN</a:t>
            </a:r>
          </a:p>
        </p:txBody>
      </p:sp>
      <p:sp>
        <p:nvSpPr>
          <p:cNvPr id="8" name="TextBox 8"/>
          <p:cNvSpPr txBox="1"/>
          <p:nvPr/>
        </p:nvSpPr>
        <p:spPr>
          <a:xfrm>
            <a:off x="5925415" y="4821636"/>
            <a:ext cx="6556235" cy="1866024"/>
          </a:xfrm>
          <a:prstGeom prst="rect">
            <a:avLst/>
          </a:prstGeom>
        </p:spPr>
        <p:txBody>
          <a:bodyPr lIns="0" tIns="0" rIns="0" bIns="0" rtlCol="0" anchor="t">
            <a:spAutoFit/>
          </a:bodyPr>
          <a:lstStyle/>
          <a:p>
            <a:pPr algn="ctr">
              <a:lnSpc>
                <a:spcPts val="3666"/>
              </a:lnSpc>
            </a:pPr>
            <a:r>
              <a:rPr lang="en-US" sz="2618" b="1" dirty="0">
                <a:solidFill>
                  <a:srgbClr val="000000"/>
                </a:solidFill>
                <a:latin typeface="Canva Sans Bold"/>
                <a:ea typeface="Canva Sans Bold"/>
                <a:cs typeface="Canva Sans Bold"/>
                <a:sym typeface="Canva Sans Bold"/>
              </a:rPr>
              <a:t>Bryan Valentino Wijaya       - 2702301395</a:t>
            </a:r>
          </a:p>
          <a:p>
            <a:pPr algn="ctr">
              <a:lnSpc>
                <a:spcPts val="3666"/>
              </a:lnSpc>
            </a:pPr>
            <a:r>
              <a:rPr lang="en-US" sz="2618" b="1" dirty="0">
                <a:solidFill>
                  <a:srgbClr val="000000"/>
                </a:solidFill>
                <a:latin typeface="Canva Sans Bold"/>
                <a:ea typeface="Canva Sans Bold"/>
                <a:cs typeface="Canva Sans Bold"/>
                <a:sym typeface="Canva Sans Bold"/>
              </a:rPr>
              <a:t>Cladio Bernard Octaviano  - 2702362876</a:t>
            </a:r>
          </a:p>
          <a:p>
            <a:pPr algn="ctr">
              <a:lnSpc>
                <a:spcPts val="3666"/>
              </a:lnSpc>
            </a:pPr>
            <a:r>
              <a:rPr lang="en-US" sz="2618" b="1" dirty="0">
                <a:solidFill>
                  <a:srgbClr val="000000"/>
                </a:solidFill>
                <a:latin typeface="Canva Sans Bold"/>
                <a:ea typeface="Canva Sans Bold"/>
                <a:cs typeface="Canva Sans Bold"/>
                <a:sym typeface="Canva Sans Bold"/>
              </a:rPr>
              <a:t>Kevin Jeremia                          - 2702292932</a:t>
            </a:r>
          </a:p>
          <a:p>
            <a:pPr algn="ctr">
              <a:lnSpc>
                <a:spcPts val="3666"/>
              </a:lnSpc>
            </a:pPr>
            <a:r>
              <a:rPr lang="en-US" sz="2618" b="1" dirty="0">
                <a:solidFill>
                  <a:srgbClr val="000000"/>
                </a:solidFill>
                <a:latin typeface="Canva Sans Bold"/>
                <a:ea typeface="Canva Sans Bold"/>
                <a:cs typeface="Canva Sans Bold"/>
                <a:sym typeface="Canva Sans Bold"/>
              </a:rPr>
              <a:t>Marco </a:t>
            </a:r>
            <a:r>
              <a:rPr lang="en-US" sz="2618" b="1" dirty="0" err="1">
                <a:solidFill>
                  <a:srgbClr val="000000"/>
                </a:solidFill>
                <a:latin typeface="Canva Sans Bold"/>
                <a:ea typeface="Canva Sans Bold"/>
                <a:cs typeface="Canva Sans Bold"/>
                <a:sym typeface="Canva Sans Bold"/>
              </a:rPr>
              <a:t>Bennedict</a:t>
            </a:r>
            <a:r>
              <a:rPr lang="en-US" sz="2618" b="1" dirty="0">
                <a:solidFill>
                  <a:srgbClr val="000000"/>
                </a:solidFill>
                <a:latin typeface="Canva Sans Bold"/>
                <a:ea typeface="Canva Sans Bold"/>
                <a:cs typeface="Canva Sans Bold"/>
                <a:sym typeface="Canva Sans Bold"/>
              </a:rPr>
              <a:t> Makin      - 2702336631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6E0F7E4-3AEA-4C16-DC55-95E5F23E751A}"/>
              </a:ext>
            </a:extLst>
          </p:cNvPr>
          <p:cNvPicPr>
            <a:picLocks noChangeAspect="1"/>
          </p:cNvPicPr>
          <p:nvPr/>
        </p:nvPicPr>
        <p:blipFill>
          <a:blip r:embed="rId2"/>
          <a:stretch>
            <a:fillRect/>
          </a:stretch>
        </p:blipFill>
        <p:spPr>
          <a:xfrm>
            <a:off x="1028700" y="725377"/>
            <a:ext cx="9421365" cy="3111105"/>
          </a:xfrm>
          <a:prstGeom prst="rect">
            <a:avLst/>
          </a:prstGeom>
        </p:spPr>
      </p:pic>
      <p:pic>
        <p:nvPicPr>
          <p:cNvPr id="14" name="Picture 13">
            <a:extLst>
              <a:ext uri="{FF2B5EF4-FFF2-40B4-BE49-F238E27FC236}">
                <a16:creationId xmlns:a16="http://schemas.microsoft.com/office/drawing/2014/main" id="{92934127-F51C-4B2B-2880-6BD42F3BF872}"/>
              </a:ext>
            </a:extLst>
          </p:cNvPr>
          <p:cNvPicPr>
            <a:picLocks noChangeAspect="1"/>
          </p:cNvPicPr>
          <p:nvPr/>
        </p:nvPicPr>
        <p:blipFill>
          <a:blip r:embed="rId3"/>
          <a:stretch>
            <a:fillRect/>
          </a:stretch>
        </p:blipFill>
        <p:spPr>
          <a:xfrm>
            <a:off x="6311317" y="3413955"/>
            <a:ext cx="10452897" cy="2800465"/>
          </a:xfrm>
          <a:prstGeom prst="rect">
            <a:avLst/>
          </a:prstGeom>
        </p:spPr>
      </p:pic>
      <p:sp>
        <p:nvSpPr>
          <p:cNvPr id="3" name="Freeform 3"/>
          <p:cNvSpPr/>
          <p:nvPr/>
        </p:nvSpPr>
        <p:spPr>
          <a:xfrm rot="1360324">
            <a:off x="4669168" y="3825679"/>
            <a:ext cx="1693341" cy="478369"/>
          </a:xfrm>
          <a:custGeom>
            <a:avLst/>
            <a:gdLst/>
            <a:ahLst/>
            <a:cxnLst/>
            <a:rect l="l" t="t" r="r" b="b"/>
            <a:pathLst>
              <a:path w="1693341" h="478369">
                <a:moveTo>
                  <a:pt x="0" y="0"/>
                </a:moveTo>
                <a:lnTo>
                  <a:pt x="1693340" y="0"/>
                </a:lnTo>
                <a:lnTo>
                  <a:pt x="1693340" y="478369"/>
                </a:lnTo>
                <a:lnTo>
                  <a:pt x="0" y="478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TextBox 5"/>
          <p:cNvSpPr txBox="1"/>
          <p:nvPr/>
        </p:nvSpPr>
        <p:spPr>
          <a:xfrm>
            <a:off x="16160003" y="2674159"/>
            <a:ext cx="807659"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2</a:t>
            </a:r>
          </a:p>
        </p:txBody>
      </p:sp>
      <p:sp>
        <p:nvSpPr>
          <p:cNvPr id="7" name="Freeform 7"/>
          <p:cNvSpPr/>
          <p:nvPr/>
        </p:nvSpPr>
        <p:spPr>
          <a:xfrm rot="-1777352" flipH="1">
            <a:off x="11619024" y="6707375"/>
            <a:ext cx="1693341" cy="478369"/>
          </a:xfrm>
          <a:custGeom>
            <a:avLst/>
            <a:gdLst/>
            <a:ahLst/>
            <a:cxnLst/>
            <a:rect l="l" t="t" r="r" b="b"/>
            <a:pathLst>
              <a:path w="1693341" h="478369">
                <a:moveTo>
                  <a:pt x="1693341" y="0"/>
                </a:moveTo>
                <a:lnTo>
                  <a:pt x="0" y="0"/>
                </a:lnTo>
                <a:lnTo>
                  <a:pt x="0" y="478369"/>
                </a:lnTo>
                <a:lnTo>
                  <a:pt x="1693341" y="478369"/>
                </a:lnTo>
                <a:lnTo>
                  <a:pt x="169334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TextBox 8"/>
          <p:cNvSpPr txBox="1"/>
          <p:nvPr/>
        </p:nvSpPr>
        <p:spPr>
          <a:xfrm>
            <a:off x="1235714" y="6022842"/>
            <a:ext cx="807659"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3</a:t>
            </a:r>
          </a:p>
        </p:txBody>
      </p:sp>
      <p:sp>
        <p:nvSpPr>
          <p:cNvPr id="9" name="TextBox 9"/>
          <p:cNvSpPr txBox="1"/>
          <p:nvPr/>
        </p:nvSpPr>
        <p:spPr>
          <a:xfrm>
            <a:off x="16764214" y="2443210"/>
            <a:ext cx="406896" cy="423799"/>
          </a:xfrm>
          <a:prstGeom prst="rect">
            <a:avLst/>
          </a:prstGeom>
        </p:spPr>
        <p:txBody>
          <a:bodyPr lIns="0" tIns="0" rIns="0" bIns="0" rtlCol="0" anchor="t">
            <a:spAutoFit/>
          </a:bodyPr>
          <a:lstStyle/>
          <a:p>
            <a:pPr algn="ctr">
              <a:lnSpc>
                <a:spcPts val="3247"/>
              </a:lnSpc>
              <a:spcBef>
                <a:spcPct val="0"/>
              </a:spcBef>
            </a:pPr>
            <a:r>
              <a:rPr lang="en-US" sz="2799" spc="-106">
                <a:solidFill>
                  <a:srgbClr val="000000"/>
                </a:solidFill>
                <a:latin typeface="Lazydog"/>
                <a:ea typeface="Lazydog"/>
                <a:cs typeface="Lazydog"/>
                <a:sym typeface="Lazydog"/>
              </a:rPr>
              <a:t>ND</a:t>
            </a:r>
          </a:p>
        </p:txBody>
      </p:sp>
      <p:sp>
        <p:nvSpPr>
          <p:cNvPr id="10" name="TextBox 10"/>
          <p:cNvSpPr txBox="1"/>
          <p:nvPr/>
        </p:nvSpPr>
        <p:spPr>
          <a:xfrm>
            <a:off x="1840520" y="5791893"/>
            <a:ext cx="405705" cy="423799"/>
          </a:xfrm>
          <a:prstGeom prst="rect">
            <a:avLst/>
          </a:prstGeom>
        </p:spPr>
        <p:txBody>
          <a:bodyPr lIns="0" tIns="0" rIns="0" bIns="0" rtlCol="0" anchor="t">
            <a:spAutoFit/>
          </a:bodyPr>
          <a:lstStyle/>
          <a:p>
            <a:pPr algn="ctr">
              <a:lnSpc>
                <a:spcPts val="3247"/>
              </a:lnSpc>
              <a:spcBef>
                <a:spcPct val="0"/>
              </a:spcBef>
            </a:pPr>
            <a:r>
              <a:rPr lang="en-US" sz="2799" spc="-106">
                <a:solidFill>
                  <a:srgbClr val="000000"/>
                </a:solidFill>
                <a:latin typeface="Lazydog"/>
                <a:ea typeface="Lazydog"/>
                <a:cs typeface="Lazydog"/>
                <a:sym typeface="Lazydog"/>
              </a:rPr>
              <a:t>RD</a:t>
            </a:r>
          </a:p>
        </p:txBody>
      </p:sp>
      <p:pic>
        <p:nvPicPr>
          <p:cNvPr id="16" name="Picture 15">
            <a:extLst>
              <a:ext uri="{FF2B5EF4-FFF2-40B4-BE49-F238E27FC236}">
                <a16:creationId xmlns:a16="http://schemas.microsoft.com/office/drawing/2014/main" id="{7F5BEB9B-8630-97E7-8F3B-8617A789E585}"/>
              </a:ext>
            </a:extLst>
          </p:cNvPr>
          <p:cNvPicPr>
            <a:picLocks noChangeAspect="1"/>
          </p:cNvPicPr>
          <p:nvPr/>
        </p:nvPicPr>
        <p:blipFill>
          <a:blip r:embed="rId6"/>
          <a:stretch>
            <a:fillRect/>
          </a:stretch>
        </p:blipFill>
        <p:spPr>
          <a:xfrm>
            <a:off x="1371600" y="6891665"/>
            <a:ext cx="10239858" cy="23163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2512655-44DA-BE03-D1A3-A9F1E8F55A95}"/>
              </a:ext>
            </a:extLst>
          </p:cNvPr>
          <p:cNvPicPr>
            <a:picLocks noChangeAspect="1"/>
          </p:cNvPicPr>
          <p:nvPr/>
        </p:nvPicPr>
        <p:blipFill>
          <a:blip r:embed="rId2"/>
          <a:stretch>
            <a:fillRect/>
          </a:stretch>
        </p:blipFill>
        <p:spPr>
          <a:xfrm>
            <a:off x="6995426" y="4402373"/>
            <a:ext cx="10878376" cy="4881755"/>
          </a:xfrm>
          <a:prstGeom prst="rect">
            <a:avLst/>
          </a:prstGeom>
        </p:spPr>
      </p:pic>
      <p:sp>
        <p:nvSpPr>
          <p:cNvPr id="5" name="Freeform 5"/>
          <p:cNvSpPr/>
          <p:nvPr/>
        </p:nvSpPr>
        <p:spPr>
          <a:xfrm rot="8100000">
            <a:off x="5308275" y="2082962"/>
            <a:ext cx="1693341" cy="478369"/>
          </a:xfrm>
          <a:custGeom>
            <a:avLst/>
            <a:gdLst/>
            <a:ahLst/>
            <a:cxnLst/>
            <a:rect l="l" t="t" r="r" b="b"/>
            <a:pathLst>
              <a:path w="1693341" h="478369">
                <a:moveTo>
                  <a:pt x="0" y="0"/>
                </a:moveTo>
                <a:lnTo>
                  <a:pt x="1693341" y="0"/>
                </a:lnTo>
                <a:lnTo>
                  <a:pt x="1693341" y="478368"/>
                </a:lnTo>
                <a:lnTo>
                  <a:pt x="0" y="4783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6" name="TextBox 6"/>
          <p:cNvSpPr txBox="1"/>
          <p:nvPr/>
        </p:nvSpPr>
        <p:spPr>
          <a:xfrm>
            <a:off x="1006185" y="2203620"/>
            <a:ext cx="807659"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4</a:t>
            </a:r>
          </a:p>
        </p:txBody>
      </p:sp>
      <p:sp>
        <p:nvSpPr>
          <p:cNvPr id="7" name="Freeform 7"/>
          <p:cNvSpPr/>
          <p:nvPr/>
        </p:nvSpPr>
        <p:spPr>
          <a:xfrm rot="2510373">
            <a:off x="5308275" y="6570356"/>
            <a:ext cx="1693341" cy="478369"/>
          </a:xfrm>
          <a:custGeom>
            <a:avLst/>
            <a:gdLst/>
            <a:ahLst/>
            <a:cxnLst/>
            <a:rect l="l" t="t" r="r" b="b"/>
            <a:pathLst>
              <a:path w="1693341" h="478369">
                <a:moveTo>
                  <a:pt x="0" y="0"/>
                </a:moveTo>
                <a:lnTo>
                  <a:pt x="1693341" y="0"/>
                </a:lnTo>
                <a:lnTo>
                  <a:pt x="1693341" y="478369"/>
                </a:lnTo>
                <a:lnTo>
                  <a:pt x="0" y="478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8" name="TextBox 8"/>
          <p:cNvSpPr txBox="1"/>
          <p:nvPr/>
        </p:nvSpPr>
        <p:spPr>
          <a:xfrm>
            <a:off x="5202360" y="8070552"/>
            <a:ext cx="807659"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5</a:t>
            </a:r>
          </a:p>
        </p:txBody>
      </p:sp>
      <p:sp>
        <p:nvSpPr>
          <p:cNvPr id="9" name="TextBox 9"/>
          <p:cNvSpPr txBox="1"/>
          <p:nvPr/>
        </p:nvSpPr>
        <p:spPr>
          <a:xfrm>
            <a:off x="1613596" y="1898347"/>
            <a:ext cx="400496" cy="423799"/>
          </a:xfrm>
          <a:prstGeom prst="rect">
            <a:avLst/>
          </a:prstGeom>
        </p:spPr>
        <p:txBody>
          <a:bodyPr lIns="0" tIns="0" rIns="0" bIns="0" rtlCol="0" anchor="t">
            <a:spAutoFit/>
          </a:bodyPr>
          <a:lstStyle/>
          <a:p>
            <a:pPr algn="ctr">
              <a:lnSpc>
                <a:spcPts val="3247"/>
              </a:lnSpc>
              <a:spcBef>
                <a:spcPct val="0"/>
              </a:spcBef>
            </a:pPr>
            <a:r>
              <a:rPr lang="en-US" sz="2799" spc="-106">
                <a:solidFill>
                  <a:srgbClr val="000000"/>
                </a:solidFill>
                <a:latin typeface="Lazydog"/>
                <a:ea typeface="Lazydog"/>
                <a:cs typeface="Lazydog"/>
                <a:sym typeface="Lazydog"/>
              </a:rPr>
              <a:t>TH</a:t>
            </a:r>
          </a:p>
        </p:txBody>
      </p:sp>
      <p:sp>
        <p:nvSpPr>
          <p:cNvPr id="10" name="TextBox 10"/>
          <p:cNvSpPr txBox="1"/>
          <p:nvPr/>
        </p:nvSpPr>
        <p:spPr>
          <a:xfrm>
            <a:off x="5809771" y="7800156"/>
            <a:ext cx="400496" cy="423799"/>
          </a:xfrm>
          <a:prstGeom prst="rect">
            <a:avLst/>
          </a:prstGeom>
        </p:spPr>
        <p:txBody>
          <a:bodyPr lIns="0" tIns="0" rIns="0" bIns="0" rtlCol="0" anchor="t">
            <a:spAutoFit/>
          </a:bodyPr>
          <a:lstStyle/>
          <a:p>
            <a:pPr algn="ctr">
              <a:lnSpc>
                <a:spcPts val="3247"/>
              </a:lnSpc>
              <a:spcBef>
                <a:spcPct val="0"/>
              </a:spcBef>
            </a:pPr>
            <a:r>
              <a:rPr lang="en-US" sz="2799" spc="-106">
                <a:solidFill>
                  <a:srgbClr val="000000"/>
                </a:solidFill>
                <a:latin typeface="Lazydog"/>
                <a:ea typeface="Lazydog"/>
                <a:cs typeface="Lazydog"/>
                <a:sym typeface="Lazydog"/>
              </a:rPr>
              <a:t>TH</a:t>
            </a:r>
          </a:p>
        </p:txBody>
      </p:sp>
      <p:pic>
        <p:nvPicPr>
          <p:cNvPr id="12" name="Picture 11">
            <a:extLst>
              <a:ext uri="{FF2B5EF4-FFF2-40B4-BE49-F238E27FC236}">
                <a16:creationId xmlns:a16="http://schemas.microsoft.com/office/drawing/2014/main" id="{23B0CC2B-0A43-1C79-79AA-6B8EA1DB4375}"/>
              </a:ext>
            </a:extLst>
          </p:cNvPr>
          <p:cNvPicPr>
            <a:picLocks noChangeAspect="1"/>
          </p:cNvPicPr>
          <p:nvPr/>
        </p:nvPicPr>
        <p:blipFill>
          <a:blip r:embed="rId5"/>
          <a:stretch>
            <a:fillRect/>
          </a:stretch>
        </p:blipFill>
        <p:spPr>
          <a:xfrm>
            <a:off x="6922761" y="658180"/>
            <a:ext cx="11023706" cy="2480333"/>
          </a:xfrm>
          <a:prstGeom prst="rect">
            <a:avLst/>
          </a:prstGeom>
        </p:spPr>
      </p:pic>
      <p:pic>
        <p:nvPicPr>
          <p:cNvPr id="16" name="Picture 15">
            <a:extLst>
              <a:ext uri="{FF2B5EF4-FFF2-40B4-BE49-F238E27FC236}">
                <a16:creationId xmlns:a16="http://schemas.microsoft.com/office/drawing/2014/main" id="{299AB866-A16D-613F-790D-B6328E913345}"/>
              </a:ext>
            </a:extLst>
          </p:cNvPr>
          <p:cNvPicPr>
            <a:picLocks noChangeAspect="1"/>
          </p:cNvPicPr>
          <p:nvPr/>
        </p:nvPicPr>
        <p:blipFill>
          <a:blip r:embed="rId6"/>
          <a:stretch>
            <a:fillRect/>
          </a:stretch>
        </p:blipFill>
        <p:spPr>
          <a:xfrm>
            <a:off x="1499713" y="3219242"/>
            <a:ext cx="9843013" cy="29147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5086350" y="722461"/>
            <a:ext cx="8115300" cy="1123953"/>
          </a:xfrm>
          <a:prstGeom prst="rect">
            <a:avLst/>
          </a:prstGeom>
        </p:spPr>
        <p:txBody>
          <a:bodyPr lIns="0" tIns="0" rIns="0" bIns="0" rtlCol="0" anchor="t">
            <a:spAutoFit/>
          </a:bodyPr>
          <a:lstStyle/>
          <a:p>
            <a:pPr marL="0" lvl="0" indent="0" algn="ctr">
              <a:lnSpc>
                <a:spcPts val="8700"/>
              </a:lnSpc>
            </a:pPr>
            <a:r>
              <a:rPr lang="en-US" sz="7500" spc="-285">
                <a:solidFill>
                  <a:srgbClr val="000000"/>
                </a:solidFill>
                <a:latin typeface="Lazydog"/>
                <a:ea typeface="Lazydog"/>
                <a:cs typeface="Lazydog"/>
                <a:sym typeface="Lazydog"/>
              </a:rPr>
              <a:t>LESSON LEARNED</a:t>
            </a:r>
          </a:p>
        </p:txBody>
      </p:sp>
      <p:sp>
        <p:nvSpPr>
          <p:cNvPr id="3" name="Freeform 3"/>
          <p:cNvSpPr/>
          <p:nvPr/>
        </p:nvSpPr>
        <p:spPr>
          <a:xfrm>
            <a:off x="5442338" y="1521106"/>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1312062" y="3362227"/>
            <a:ext cx="6957018" cy="5896073"/>
          </a:xfrm>
          <a:custGeom>
            <a:avLst/>
            <a:gdLst/>
            <a:ahLst/>
            <a:cxnLst/>
            <a:rect l="l" t="t" r="r" b="b"/>
            <a:pathLst>
              <a:path w="6957018" h="5896073">
                <a:moveTo>
                  <a:pt x="0" y="0"/>
                </a:moveTo>
                <a:lnTo>
                  <a:pt x="6957019" y="0"/>
                </a:lnTo>
                <a:lnTo>
                  <a:pt x="6957019" y="5896073"/>
                </a:lnTo>
                <a:lnTo>
                  <a:pt x="0" y="58960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9279028" y="3362227"/>
            <a:ext cx="6957018" cy="5896073"/>
          </a:xfrm>
          <a:custGeom>
            <a:avLst/>
            <a:gdLst/>
            <a:ahLst/>
            <a:cxnLst/>
            <a:rect l="l" t="t" r="r" b="b"/>
            <a:pathLst>
              <a:path w="6957018" h="5896073">
                <a:moveTo>
                  <a:pt x="0" y="0"/>
                </a:moveTo>
                <a:lnTo>
                  <a:pt x="6957019" y="0"/>
                </a:lnTo>
                <a:lnTo>
                  <a:pt x="6957019" y="5896073"/>
                </a:lnTo>
                <a:lnTo>
                  <a:pt x="0" y="58960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6" name="Freeform 6"/>
          <p:cNvSpPr/>
          <p:nvPr/>
        </p:nvSpPr>
        <p:spPr>
          <a:xfrm>
            <a:off x="14546504"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7" name="Freeform 7"/>
          <p:cNvSpPr/>
          <p:nvPr/>
        </p:nvSpPr>
        <p:spPr>
          <a:xfrm>
            <a:off x="-929432" y="923156"/>
            <a:ext cx="4969221" cy="2262947"/>
          </a:xfrm>
          <a:custGeom>
            <a:avLst/>
            <a:gdLst/>
            <a:ahLst/>
            <a:cxnLst/>
            <a:rect l="l" t="t" r="r" b="b"/>
            <a:pathLst>
              <a:path w="4969221" h="2262947">
                <a:moveTo>
                  <a:pt x="0" y="0"/>
                </a:moveTo>
                <a:lnTo>
                  <a:pt x="4969220" y="0"/>
                </a:lnTo>
                <a:lnTo>
                  <a:pt x="4969220" y="2262947"/>
                </a:lnTo>
                <a:lnTo>
                  <a:pt x="0" y="22629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8" name="TextBox 8"/>
          <p:cNvSpPr txBox="1"/>
          <p:nvPr/>
        </p:nvSpPr>
        <p:spPr>
          <a:xfrm>
            <a:off x="1312062" y="3614817"/>
            <a:ext cx="6329137" cy="2581372"/>
          </a:xfrm>
          <a:prstGeom prst="rect">
            <a:avLst/>
          </a:prstGeom>
        </p:spPr>
        <p:txBody>
          <a:bodyPr lIns="0" tIns="0" rIns="0" bIns="0" rtlCol="0" anchor="t">
            <a:spAutoFit/>
          </a:bodyPr>
          <a:lstStyle/>
          <a:p>
            <a:pPr marL="633223" lvl="1" indent="-316612" algn="l">
              <a:lnSpc>
                <a:spcPts val="4106"/>
              </a:lnSpc>
              <a:buFont typeface="Arial"/>
              <a:buChar char="•"/>
            </a:pPr>
            <a:r>
              <a:rPr lang="en-US" sz="2932">
                <a:solidFill>
                  <a:srgbClr val="000000"/>
                </a:solidFill>
                <a:latin typeface="IreneFlorentina"/>
                <a:ea typeface="IreneFlorentina"/>
                <a:cs typeface="IreneFlorentina"/>
                <a:sym typeface="IreneFlorentina"/>
              </a:rPr>
              <a:t>Time Management : hal yang kita pelajari adalah, time management merupakan kunci untuk mengerjakan projek ini. </a:t>
            </a:r>
          </a:p>
        </p:txBody>
      </p:sp>
      <p:sp>
        <p:nvSpPr>
          <p:cNvPr id="9" name="TextBox 9"/>
          <p:cNvSpPr txBox="1"/>
          <p:nvPr/>
        </p:nvSpPr>
        <p:spPr>
          <a:xfrm>
            <a:off x="9603554" y="3633867"/>
            <a:ext cx="6196673" cy="3446118"/>
          </a:xfrm>
          <a:prstGeom prst="rect">
            <a:avLst/>
          </a:prstGeom>
        </p:spPr>
        <p:txBody>
          <a:bodyPr lIns="0" tIns="0" rIns="0" bIns="0" rtlCol="0" anchor="t">
            <a:spAutoFit/>
          </a:bodyPr>
          <a:lstStyle/>
          <a:p>
            <a:pPr marL="607299" lvl="1" indent="-303649" algn="l">
              <a:lnSpc>
                <a:spcPts val="3938"/>
              </a:lnSpc>
              <a:buFont typeface="Arial"/>
              <a:buChar char="•"/>
            </a:pPr>
            <a:r>
              <a:rPr lang="en-US" sz="2812">
                <a:solidFill>
                  <a:srgbClr val="000000"/>
                </a:solidFill>
                <a:latin typeface="IreneFlorentina"/>
                <a:ea typeface="IreneFlorentina"/>
                <a:cs typeface="IreneFlorentina"/>
                <a:sym typeface="IreneFlorentina"/>
              </a:rPr>
              <a:t>Different Background : Setiap anggota di kelompok ini memiliki skill yang berbeda-beda dan pengalaman yang berbeda-beda dengan yang lainnya.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2854583" y="1402175"/>
            <a:ext cx="12578835" cy="1123953"/>
          </a:xfrm>
          <a:prstGeom prst="rect">
            <a:avLst/>
          </a:prstGeom>
        </p:spPr>
        <p:txBody>
          <a:bodyPr lIns="0" tIns="0" rIns="0" bIns="0" rtlCol="0" anchor="t">
            <a:spAutoFit/>
          </a:bodyPr>
          <a:lstStyle/>
          <a:p>
            <a:pPr marL="0" lvl="0" indent="0" algn="ctr">
              <a:lnSpc>
                <a:spcPts val="8700"/>
              </a:lnSpc>
            </a:pPr>
            <a:r>
              <a:rPr lang="en-US" sz="7500" spc="-285">
                <a:solidFill>
                  <a:srgbClr val="000000"/>
                </a:solidFill>
                <a:latin typeface="Lazydog"/>
                <a:ea typeface="Lazydog"/>
                <a:cs typeface="Lazydog"/>
                <a:sym typeface="Lazydog"/>
              </a:rPr>
              <a:t>FINAL PRODUCT DESCRIPTION</a:t>
            </a:r>
          </a:p>
        </p:txBody>
      </p:sp>
      <p:sp>
        <p:nvSpPr>
          <p:cNvPr id="3" name="Freeform 3"/>
          <p:cNvSpPr/>
          <p:nvPr/>
        </p:nvSpPr>
        <p:spPr>
          <a:xfrm>
            <a:off x="15625717" y="-1501140"/>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2114638" y="1383125"/>
            <a:ext cx="4969221" cy="2262947"/>
          </a:xfrm>
          <a:custGeom>
            <a:avLst/>
            <a:gdLst/>
            <a:ahLst/>
            <a:cxnLst/>
            <a:rect l="l" t="t" r="r" b="b"/>
            <a:pathLst>
              <a:path w="4969221" h="2262947">
                <a:moveTo>
                  <a:pt x="0" y="0"/>
                </a:moveTo>
                <a:lnTo>
                  <a:pt x="4969221" y="0"/>
                </a:lnTo>
                <a:lnTo>
                  <a:pt x="4969221"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TextBox 5"/>
          <p:cNvSpPr txBox="1"/>
          <p:nvPr/>
        </p:nvSpPr>
        <p:spPr>
          <a:xfrm>
            <a:off x="2375493" y="2537460"/>
            <a:ext cx="13537013" cy="7211060"/>
          </a:xfrm>
          <a:prstGeom prst="rect">
            <a:avLst/>
          </a:prstGeom>
        </p:spPr>
        <p:txBody>
          <a:bodyPr lIns="0" tIns="0" rIns="0" bIns="0" rtlCol="0" anchor="t">
            <a:spAutoFit/>
          </a:bodyPr>
          <a:lstStyle/>
          <a:p>
            <a:pPr algn="l">
              <a:lnSpc>
                <a:spcPts val="3919"/>
              </a:lnSpc>
            </a:pPr>
            <a:r>
              <a:rPr lang="en-US" sz="2799">
                <a:solidFill>
                  <a:srgbClr val="000000"/>
                </a:solidFill>
                <a:latin typeface="IreneFlorentina"/>
                <a:ea typeface="IreneFlorentina"/>
                <a:cs typeface="IreneFlorentina"/>
                <a:sym typeface="IreneFlorentina"/>
              </a:rPr>
              <a:t>User Log In and Register</a:t>
            </a:r>
          </a:p>
          <a:p>
            <a:pPr algn="l">
              <a:lnSpc>
                <a:spcPts val="3359"/>
              </a:lnSpc>
            </a:pPr>
            <a:endParaRPr lang="en-US" sz="2799">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a:solidFill>
                  <a:srgbClr val="000000"/>
                </a:solidFill>
                <a:latin typeface="IreneFlorentina"/>
                <a:ea typeface="IreneFlorentina"/>
                <a:cs typeface="IreneFlorentina"/>
                <a:sym typeface="IreneFlorentina"/>
              </a:rPr>
              <a:t> Description</a:t>
            </a:r>
          </a:p>
          <a:p>
            <a:pPr algn="l">
              <a:lnSpc>
                <a:spcPts val="3359"/>
              </a:lnSpc>
            </a:pPr>
            <a:r>
              <a:rPr lang="en-US" sz="2399">
                <a:solidFill>
                  <a:srgbClr val="000000"/>
                </a:solidFill>
                <a:latin typeface="IreneFlorentina"/>
                <a:ea typeface="IreneFlorentina"/>
                <a:cs typeface="IreneFlorentina"/>
                <a:sym typeface="IreneFlorentina"/>
              </a:rPr>
              <a:t>Allows the user to create an account and log in to that account, whilst choosing their preference when they have just created their account or registered it.</a:t>
            </a:r>
          </a:p>
          <a:p>
            <a:pPr marL="518158" lvl="1" indent="-259079" algn="l">
              <a:lnSpc>
                <a:spcPts val="3359"/>
              </a:lnSpc>
              <a:buFont typeface="Arial"/>
              <a:buChar char="•"/>
            </a:pPr>
            <a:r>
              <a:rPr lang="en-US" sz="2399">
                <a:solidFill>
                  <a:srgbClr val="000000"/>
                </a:solidFill>
                <a:latin typeface="IreneFlorentina"/>
                <a:ea typeface="IreneFlorentina"/>
                <a:cs typeface="IreneFlorentina"/>
                <a:sym typeface="IreneFlorentina"/>
              </a:rPr>
              <a:t>Size    = M</a:t>
            </a:r>
          </a:p>
          <a:p>
            <a:pPr marL="518158" lvl="1" indent="-259079" algn="l">
              <a:lnSpc>
                <a:spcPts val="3359"/>
              </a:lnSpc>
              <a:buFont typeface="Arial"/>
              <a:buChar char="•"/>
            </a:pPr>
            <a:r>
              <a:rPr lang="en-US" sz="2399">
                <a:solidFill>
                  <a:srgbClr val="000000"/>
                </a:solidFill>
                <a:latin typeface="IreneFlorentina"/>
                <a:ea typeface="IreneFlorentina"/>
                <a:cs typeface="IreneFlorentina"/>
                <a:sym typeface="IreneFlorentina"/>
              </a:rPr>
              <a:t>Priority= Must Have</a:t>
            </a:r>
          </a:p>
          <a:p>
            <a:pPr marL="518158" lvl="1" indent="-259079" algn="l">
              <a:lnSpc>
                <a:spcPts val="3359"/>
              </a:lnSpc>
              <a:buFont typeface="Arial"/>
              <a:buChar char="•"/>
            </a:pPr>
            <a:r>
              <a:rPr lang="en-US" sz="2399">
                <a:solidFill>
                  <a:srgbClr val="000000"/>
                </a:solidFill>
                <a:latin typeface="IreneFlorentina"/>
                <a:ea typeface="IreneFlorentina"/>
                <a:cs typeface="IreneFlorentina"/>
                <a:sym typeface="IreneFlorentina"/>
              </a:rPr>
              <a:t>DoR</a:t>
            </a:r>
          </a:p>
          <a:p>
            <a:pPr marL="1036317" lvl="2" indent="-345439" algn="l">
              <a:lnSpc>
                <a:spcPts val="3359"/>
              </a:lnSpc>
              <a:buFont typeface="Arial"/>
              <a:buChar char="⚬"/>
            </a:pPr>
            <a:r>
              <a:rPr lang="en-US" sz="2399">
                <a:solidFill>
                  <a:srgbClr val="000000"/>
                </a:solidFill>
                <a:latin typeface="IreneFlorentina"/>
                <a:ea typeface="IreneFlorentina"/>
                <a:cs typeface="IreneFlorentina"/>
                <a:sym typeface="IreneFlorentina"/>
              </a:rPr>
              <a:t>The user database is already built</a:t>
            </a:r>
          </a:p>
          <a:p>
            <a:pPr marL="1036317" lvl="2" indent="-345439" algn="l">
              <a:lnSpc>
                <a:spcPts val="3359"/>
              </a:lnSpc>
              <a:buFont typeface="Arial"/>
              <a:buChar char="⚬"/>
            </a:pPr>
            <a:r>
              <a:rPr lang="en-US" sz="2399">
                <a:solidFill>
                  <a:srgbClr val="000000"/>
                </a:solidFill>
                <a:latin typeface="IreneFlorentina"/>
                <a:ea typeface="IreneFlorentina"/>
                <a:cs typeface="IreneFlorentina"/>
                <a:sym typeface="IreneFlorentina"/>
              </a:rPr>
              <a:t>Database integration is successful</a:t>
            </a:r>
          </a:p>
          <a:p>
            <a:pPr marL="1036317" lvl="2" indent="-345439" algn="l">
              <a:lnSpc>
                <a:spcPts val="3359"/>
              </a:lnSpc>
              <a:buFont typeface="Arial"/>
              <a:buChar char="⚬"/>
            </a:pPr>
            <a:r>
              <a:rPr lang="en-US" sz="2399">
                <a:solidFill>
                  <a:srgbClr val="000000"/>
                </a:solidFill>
                <a:latin typeface="IreneFlorentina"/>
                <a:ea typeface="IreneFlorentina"/>
                <a:cs typeface="IreneFlorentina"/>
                <a:sym typeface="IreneFlorentina"/>
              </a:rPr>
              <a:t>UI is already designed</a:t>
            </a:r>
          </a:p>
          <a:p>
            <a:pPr marL="518158" lvl="1" indent="-259079" algn="l">
              <a:lnSpc>
                <a:spcPts val="3359"/>
              </a:lnSpc>
              <a:buFont typeface="Arial"/>
              <a:buChar char="•"/>
            </a:pPr>
            <a:r>
              <a:rPr lang="en-US" sz="2399">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a:solidFill>
                  <a:srgbClr val="000000"/>
                </a:solidFill>
                <a:latin typeface="IreneFlorentina"/>
                <a:ea typeface="IreneFlorentina"/>
                <a:cs typeface="IreneFlorentina"/>
                <a:sym typeface="IreneFlorentina"/>
              </a:rPr>
              <a:t>The user can create a profile, and the created profile will be saved to the database.</a:t>
            </a:r>
          </a:p>
          <a:p>
            <a:pPr marL="1036317" lvl="2" indent="-345439" algn="l">
              <a:lnSpc>
                <a:spcPts val="3359"/>
              </a:lnSpc>
              <a:buFont typeface="Arial"/>
              <a:buChar char="⚬"/>
            </a:pPr>
            <a:r>
              <a:rPr lang="en-US" sz="2399">
                <a:solidFill>
                  <a:srgbClr val="000000"/>
                </a:solidFill>
                <a:latin typeface="IreneFlorentina"/>
                <a:ea typeface="IreneFlorentina"/>
                <a:cs typeface="IreneFlorentina"/>
                <a:sym typeface="IreneFlorentina"/>
              </a:rPr>
              <a:t>The user can log in to the created account.</a:t>
            </a:r>
          </a:p>
          <a:p>
            <a:pPr algn="l">
              <a:lnSpc>
                <a:spcPts val="3359"/>
              </a:lnSpc>
            </a:pPr>
            <a:r>
              <a:rPr lang="en-US" sz="2399">
                <a:solidFill>
                  <a:srgbClr val="000000"/>
                </a:solidFill>
                <a:latin typeface="IreneFlorentina"/>
                <a:ea typeface="IreneFlorentina"/>
                <a:cs typeface="IreneFlorentina"/>
                <a:sym typeface="IreneFlorentina"/>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2948693" y="1569540"/>
            <a:ext cx="12390613" cy="1123953"/>
          </a:xfrm>
          <a:prstGeom prst="rect">
            <a:avLst/>
          </a:prstGeom>
        </p:spPr>
        <p:txBody>
          <a:bodyPr lIns="0" tIns="0" rIns="0" bIns="0" rtlCol="0" anchor="t">
            <a:spAutoFit/>
          </a:bodyPr>
          <a:lstStyle/>
          <a:p>
            <a:pPr marL="0" lvl="0" indent="0" algn="ctr">
              <a:lnSpc>
                <a:spcPts val="8700"/>
              </a:lnSpc>
            </a:pPr>
            <a:r>
              <a:rPr lang="en-US" sz="7500" spc="-285">
                <a:solidFill>
                  <a:srgbClr val="000000"/>
                </a:solidFill>
                <a:latin typeface="Lazydog"/>
                <a:ea typeface="Lazydog"/>
                <a:cs typeface="Lazydog"/>
                <a:sym typeface="Lazydog"/>
              </a:rPr>
              <a:t>FINAL PRODUCT DESCRIPTION</a:t>
            </a:r>
          </a:p>
        </p:txBody>
      </p:sp>
      <p:sp>
        <p:nvSpPr>
          <p:cNvPr id="3" name="Freeform 3"/>
          <p:cNvSpPr/>
          <p:nvPr/>
        </p:nvSpPr>
        <p:spPr>
          <a:xfrm>
            <a:off x="15339307" y="-1231899"/>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2020527" y="1234247"/>
            <a:ext cx="4969221" cy="2262947"/>
          </a:xfrm>
          <a:custGeom>
            <a:avLst/>
            <a:gdLst/>
            <a:ahLst/>
            <a:cxnLst/>
            <a:rect l="l" t="t" r="r" b="b"/>
            <a:pathLst>
              <a:path w="4969221" h="2262947">
                <a:moveTo>
                  <a:pt x="0" y="0"/>
                </a:moveTo>
                <a:lnTo>
                  <a:pt x="4969220" y="0"/>
                </a:lnTo>
                <a:lnTo>
                  <a:pt x="4969220" y="2262948"/>
                </a:lnTo>
                <a:lnTo>
                  <a:pt x="0" y="22629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TextBox 5"/>
          <p:cNvSpPr txBox="1"/>
          <p:nvPr/>
        </p:nvSpPr>
        <p:spPr>
          <a:xfrm>
            <a:off x="2375493" y="2958228"/>
            <a:ext cx="13537013" cy="6638290"/>
          </a:xfrm>
          <a:prstGeom prst="rect">
            <a:avLst/>
          </a:prstGeom>
        </p:spPr>
        <p:txBody>
          <a:bodyPr lIns="0" tIns="0" rIns="0" bIns="0" rtlCol="0" anchor="t">
            <a:spAutoFit/>
          </a:bodyPr>
          <a:lstStyle/>
          <a:p>
            <a:pPr algn="l">
              <a:lnSpc>
                <a:spcPts val="3919"/>
              </a:lnSpc>
            </a:pPr>
            <a:r>
              <a:rPr lang="en-US" sz="2799">
                <a:solidFill>
                  <a:srgbClr val="000000"/>
                </a:solidFill>
                <a:latin typeface="IreneFlorentina"/>
                <a:ea typeface="IreneFlorentina"/>
                <a:cs typeface="IreneFlorentina"/>
                <a:sym typeface="IreneFlorentina"/>
              </a:rPr>
              <a:t>Chat Feature</a:t>
            </a:r>
          </a:p>
          <a:p>
            <a:pPr algn="l">
              <a:lnSpc>
                <a:spcPts val="3499"/>
              </a:lnSpc>
            </a:pPr>
            <a:endParaRPr lang="en-US" sz="2799">
              <a:solidFill>
                <a:srgbClr val="000000"/>
              </a:solidFill>
              <a:latin typeface="IreneFlorentina"/>
              <a:ea typeface="IreneFlorentina"/>
              <a:cs typeface="IreneFlorentina"/>
              <a:sym typeface="IreneFlorentina"/>
            </a:endParaRPr>
          </a:p>
          <a:p>
            <a:pPr marL="539748" lvl="1" indent="-269874" algn="l">
              <a:lnSpc>
                <a:spcPts val="3499"/>
              </a:lnSpc>
              <a:buFont typeface="Arial"/>
              <a:buChar char="•"/>
            </a:pPr>
            <a:r>
              <a:rPr lang="en-US" sz="2499">
                <a:solidFill>
                  <a:srgbClr val="000000"/>
                </a:solidFill>
                <a:latin typeface="IreneFlorentina"/>
                <a:ea typeface="IreneFlorentina"/>
                <a:cs typeface="IreneFlorentina"/>
                <a:sym typeface="IreneFlorentina"/>
              </a:rPr>
              <a:t>Description</a:t>
            </a:r>
          </a:p>
          <a:p>
            <a:pPr algn="l">
              <a:lnSpc>
                <a:spcPts val="3499"/>
              </a:lnSpc>
            </a:pPr>
            <a:r>
              <a:rPr lang="en-US" sz="2499">
                <a:solidFill>
                  <a:srgbClr val="000000"/>
                </a:solidFill>
                <a:latin typeface="IreneFlorentina"/>
                <a:ea typeface="IreneFlorentina"/>
                <a:cs typeface="IreneFlorentina"/>
                <a:sym typeface="IreneFlorentina"/>
              </a:rPr>
              <a:t>This feature allows the user to communicate with other users and create friendships on the platform via an Asynchronous system.</a:t>
            </a:r>
          </a:p>
          <a:p>
            <a:pPr marL="539748" lvl="1" indent="-269874" algn="l">
              <a:lnSpc>
                <a:spcPts val="3499"/>
              </a:lnSpc>
              <a:buFont typeface="Arial"/>
              <a:buChar char="•"/>
            </a:pPr>
            <a:r>
              <a:rPr lang="en-US" sz="2499">
                <a:solidFill>
                  <a:srgbClr val="000000"/>
                </a:solidFill>
                <a:latin typeface="IreneFlorentina"/>
                <a:ea typeface="IreneFlorentina"/>
                <a:cs typeface="IreneFlorentina"/>
                <a:sym typeface="IreneFlorentina"/>
              </a:rPr>
              <a:t>Size     = XL</a:t>
            </a:r>
          </a:p>
          <a:p>
            <a:pPr marL="539748" lvl="1" indent="-269874" algn="l">
              <a:lnSpc>
                <a:spcPts val="3499"/>
              </a:lnSpc>
              <a:buFont typeface="Arial"/>
              <a:buChar char="•"/>
            </a:pPr>
            <a:r>
              <a:rPr lang="en-US" sz="2499">
                <a:solidFill>
                  <a:srgbClr val="000000"/>
                </a:solidFill>
                <a:latin typeface="IreneFlorentina"/>
                <a:ea typeface="IreneFlorentina"/>
                <a:cs typeface="IreneFlorentina"/>
                <a:sym typeface="IreneFlorentina"/>
              </a:rPr>
              <a:t>Priority = Must Have</a:t>
            </a:r>
          </a:p>
          <a:p>
            <a:pPr marL="539748" lvl="1" indent="-269874" algn="l">
              <a:lnSpc>
                <a:spcPts val="3499"/>
              </a:lnSpc>
              <a:buFont typeface="Arial"/>
              <a:buChar char="•"/>
            </a:pPr>
            <a:r>
              <a:rPr lang="en-US" sz="2499">
                <a:solidFill>
                  <a:srgbClr val="000000"/>
                </a:solidFill>
                <a:latin typeface="IreneFlorentina"/>
                <a:ea typeface="IreneFlorentina"/>
                <a:cs typeface="IreneFlorentina"/>
                <a:sym typeface="IreneFlorentina"/>
              </a:rPr>
              <a:t>DoR</a:t>
            </a:r>
          </a:p>
          <a:p>
            <a:pPr marL="1079496" lvl="2" indent="-359832" algn="l">
              <a:lnSpc>
                <a:spcPts val="3499"/>
              </a:lnSpc>
              <a:buFont typeface="Arial"/>
              <a:buChar char="⚬"/>
            </a:pPr>
            <a:r>
              <a:rPr lang="en-US" sz="2499">
                <a:solidFill>
                  <a:srgbClr val="000000"/>
                </a:solidFill>
                <a:latin typeface="IreneFlorentina"/>
                <a:ea typeface="IreneFlorentina"/>
                <a:cs typeface="IreneFlorentina"/>
                <a:sym typeface="IreneFlorentina"/>
              </a:rPr>
              <a:t>The integration of the database is successful</a:t>
            </a:r>
          </a:p>
          <a:p>
            <a:pPr marL="1079496" lvl="2" indent="-359832" algn="l">
              <a:lnSpc>
                <a:spcPts val="3499"/>
              </a:lnSpc>
              <a:buFont typeface="Arial"/>
              <a:buChar char="⚬"/>
            </a:pPr>
            <a:r>
              <a:rPr lang="en-US" sz="2499">
                <a:solidFill>
                  <a:srgbClr val="000000"/>
                </a:solidFill>
                <a:latin typeface="IreneFlorentina"/>
                <a:ea typeface="IreneFlorentina"/>
                <a:cs typeface="IreneFlorentina"/>
                <a:sym typeface="IreneFlorentina"/>
              </a:rPr>
              <a:t>The UI is already built</a:t>
            </a:r>
          </a:p>
          <a:p>
            <a:pPr marL="1079496" lvl="2" indent="-359832" algn="l">
              <a:lnSpc>
                <a:spcPts val="3499"/>
              </a:lnSpc>
              <a:buFont typeface="Arial"/>
              <a:buChar char="⚬"/>
            </a:pPr>
            <a:r>
              <a:rPr lang="en-US" sz="2499">
                <a:solidFill>
                  <a:srgbClr val="000000"/>
                </a:solidFill>
                <a:latin typeface="IreneFlorentina"/>
                <a:ea typeface="IreneFlorentina"/>
                <a:cs typeface="IreneFlorentina"/>
                <a:sym typeface="IreneFlorentina"/>
              </a:rPr>
              <a:t>User authentication is completed</a:t>
            </a:r>
          </a:p>
          <a:p>
            <a:pPr marL="539748" lvl="1" indent="-269874" algn="l">
              <a:lnSpc>
                <a:spcPts val="3499"/>
              </a:lnSpc>
              <a:buFont typeface="Arial"/>
              <a:buChar char="•"/>
            </a:pPr>
            <a:r>
              <a:rPr lang="en-US" sz="2499">
                <a:solidFill>
                  <a:srgbClr val="000000"/>
                </a:solidFill>
                <a:latin typeface="IreneFlorentina"/>
                <a:ea typeface="IreneFlorentina"/>
                <a:cs typeface="IreneFlorentina"/>
                <a:sym typeface="IreneFlorentina"/>
              </a:rPr>
              <a:t>DoD = </a:t>
            </a:r>
          </a:p>
          <a:p>
            <a:pPr marL="1079496" lvl="2" indent="-359832" algn="l">
              <a:lnSpc>
                <a:spcPts val="3499"/>
              </a:lnSpc>
              <a:buFont typeface="Arial"/>
              <a:buChar char="⚬"/>
            </a:pPr>
            <a:r>
              <a:rPr lang="en-US" sz="2499">
                <a:solidFill>
                  <a:srgbClr val="000000"/>
                </a:solidFill>
                <a:latin typeface="IreneFlorentina"/>
                <a:ea typeface="IreneFlorentina"/>
                <a:cs typeface="IreneFlorentina"/>
                <a:sym typeface="IreneFlorentina"/>
              </a:rPr>
              <a:t>The user can communicate with another user, whether it’s receiving or sending messages.</a:t>
            </a:r>
          </a:p>
          <a:p>
            <a:pPr marL="1079496" lvl="2" indent="-359832" algn="l">
              <a:lnSpc>
                <a:spcPts val="3499"/>
              </a:lnSpc>
              <a:buFont typeface="Arial"/>
              <a:buChar char="⚬"/>
            </a:pPr>
            <a:r>
              <a:rPr lang="en-US" sz="2499">
                <a:solidFill>
                  <a:srgbClr val="000000"/>
                </a:solidFill>
                <a:latin typeface="IreneFlorentina"/>
                <a:ea typeface="IreneFlorentina"/>
                <a:cs typeface="IreneFlorentina"/>
                <a:sym typeface="IreneFlorentina"/>
              </a:rPr>
              <a:t>Chat notification is optional.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2720139" y="1380432"/>
            <a:ext cx="12847722" cy="1123953"/>
          </a:xfrm>
          <a:prstGeom prst="rect">
            <a:avLst/>
          </a:prstGeom>
        </p:spPr>
        <p:txBody>
          <a:bodyPr lIns="0" tIns="0" rIns="0" bIns="0" rtlCol="0" anchor="t">
            <a:spAutoFit/>
          </a:bodyPr>
          <a:lstStyle/>
          <a:p>
            <a:pPr marL="0" lvl="0" indent="0" algn="ctr">
              <a:lnSpc>
                <a:spcPts val="8700"/>
              </a:lnSpc>
            </a:pPr>
            <a:r>
              <a:rPr lang="en-US" sz="7500" spc="-285">
                <a:solidFill>
                  <a:srgbClr val="000000"/>
                </a:solidFill>
                <a:latin typeface="Lazydog"/>
                <a:ea typeface="Lazydog"/>
                <a:cs typeface="Lazydog"/>
                <a:sym typeface="Lazydog"/>
              </a:rPr>
              <a:t>FINAL PRODUCT DESCRIPTION</a:t>
            </a:r>
          </a:p>
        </p:txBody>
      </p:sp>
      <p:sp>
        <p:nvSpPr>
          <p:cNvPr id="3" name="Freeform 3"/>
          <p:cNvSpPr/>
          <p:nvPr/>
        </p:nvSpPr>
        <p:spPr>
          <a:xfrm>
            <a:off x="15567861" y="-1383125"/>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1984809" y="1028700"/>
            <a:ext cx="4969221" cy="2262947"/>
          </a:xfrm>
          <a:custGeom>
            <a:avLst/>
            <a:gdLst/>
            <a:ahLst/>
            <a:cxnLst/>
            <a:rect l="l" t="t" r="r" b="b"/>
            <a:pathLst>
              <a:path w="4969221" h="2262947">
                <a:moveTo>
                  <a:pt x="0" y="0"/>
                </a:moveTo>
                <a:lnTo>
                  <a:pt x="4969221" y="0"/>
                </a:lnTo>
                <a:lnTo>
                  <a:pt x="4969221"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TextBox 5"/>
          <p:cNvSpPr txBox="1"/>
          <p:nvPr/>
        </p:nvSpPr>
        <p:spPr>
          <a:xfrm>
            <a:off x="2375493" y="2655475"/>
            <a:ext cx="13537013" cy="6791960"/>
          </a:xfrm>
          <a:prstGeom prst="rect">
            <a:avLst/>
          </a:prstGeom>
        </p:spPr>
        <p:txBody>
          <a:bodyPr lIns="0" tIns="0" rIns="0" bIns="0" rtlCol="0" anchor="t">
            <a:spAutoFit/>
          </a:bodyPr>
          <a:lstStyle/>
          <a:p>
            <a:pPr algn="l">
              <a:lnSpc>
                <a:spcPts val="3919"/>
              </a:lnSpc>
            </a:pPr>
            <a:r>
              <a:rPr lang="en-US" sz="2799" u="none" strike="noStrike">
                <a:solidFill>
                  <a:srgbClr val="000000"/>
                </a:solidFill>
                <a:latin typeface="IreneFlorentina"/>
                <a:ea typeface="IreneFlorentina"/>
                <a:cs typeface="IreneFlorentina"/>
                <a:sym typeface="IreneFlorentina"/>
              </a:rPr>
              <a:t>Near Me feature</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 This feature allows the user to know another user nearby, so that they can select the user and create a plan to do something in real life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L</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Must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Add Friend UI is built</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see another user who’s near their location, with the approximate distances.</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add and chat with other users who are near their location</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whose distance is more than 5km will not be shown in this feature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5912507" y="-1635036"/>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2147857" y="923156"/>
            <a:ext cx="4969221" cy="2262947"/>
          </a:xfrm>
          <a:custGeom>
            <a:avLst/>
            <a:gdLst/>
            <a:ahLst/>
            <a:cxnLst/>
            <a:rect l="l" t="t" r="r" b="b"/>
            <a:pathLst>
              <a:path w="4969221" h="2262947">
                <a:moveTo>
                  <a:pt x="0" y="0"/>
                </a:moveTo>
                <a:lnTo>
                  <a:pt x="4969221" y="0"/>
                </a:lnTo>
                <a:lnTo>
                  <a:pt x="4969221"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1807267" y="2403564"/>
            <a:ext cx="14938638" cy="7630160"/>
          </a:xfrm>
          <a:prstGeom prst="rect">
            <a:avLst/>
          </a:prstGeom>
        </p:spPr>
        <p:txBody>
          <a:bodyPr lIns="0" tIns="0" rIns="0" bIns="0" rtlCol="0" anchor="t">
            <a:spAutoFit/>
          </a:bodyPr>
          <a:lstStyle/>
          <a:p>
            <a:pPr algn="l">
              <a:lnSpc>
                <a:spcPts val="3919"/>
              </a:lnSpc>
            </a:pPr>
            <a:r>
              <a:rPr lang="en-US" sz="2799">
                <a:solidFill>
                  <a:srgbClr val="000000"/>
                </a:solidFill>
                <a:latin typeface="IreneFlorentina"/>
                <a:ea typeface="IreneFlorentina"/>
                <a:cs typeface="IreneFlorentina"/>
                <a:sym typeface="IreneFlorentina"/>
              </a:rPr>
              <a:t>Us</a:t>
            </a:r>
            <a:r>
              <a:rPr lang="en-US" sz="2799" u="none" strike="noStrike">
                <a:solidFill>
                  <a:srgbClr val="000000"/>
                </a:solidFill>
                <a:latin typeface="IreneFlorentina"/>
                <a:ea typeface="IreneFlorentina"/>
                <a:cs typeface="IreneFlorentina"/>
                <a:sym typeface="IreneFlorentina"/>
              </a:rPr>
              <a:t>er Customization</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Allows the user to change their username, password, toggle their location to be shown or not, and change their preferences.</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M</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Must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login and register system is fully developed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design or the UI of the user Profile page is completed</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set their location as “private,” which means that no other user can see their current location, or “Public”, which allows the user to know the location of the user.</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select and change their preferences, and the change will be saved in the database.</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change their old password to the new one.</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change their username.</a:t>
            </a:r>
          </a:p>
          <a:p>
            <a:pPr algn="l">
              <a:lnSpc>
                <a:spcPts val="3359"/>
              </a:lnSpc>
            </a:pPr>
            <a:endParaRPr lang="en-US" sz="2399" u="none" strike="noStrike">
              <a:solidFill>
                <a:srgbClr val="000000"/>
              </a:solidFill>
              <a:latin typeface="IreneFlorentina"/>
              <a:ea typeface="IreneFlorentina"/>
              <a:cs typeface="IreneFlorentina"/>
              <a:sym typeface="IreneFlorentina"/>
            </a:endParaRPr>
          </a:p>
        </p:txBody>
      </p:sp>
      <p:sp>
        <p:nvSpPr>
          <p:cNvPr id="5" name="TextBox 5"/>
          <p:cNvSpPr txBox="1"/>
          <p:nvPr/>
        </p:nvSpPr>
        <p:spPr>
          <a:xfrm>
            <a:off x="2821364" y="1237005"/>
            <a:ext cx="12645272" cy="1123953"/>
          </a:xfrm>
          <a:prstGeom prst="rect">
            <a:avLst/>
          </a:prstGeom>
        </p:spPr>
        <p:txBody>
          <a:bodyPr lIns="0" tIns="0" rIns="0" bIns="0" rtlCol="0" anchor="t">
            <a:spAutoFit/>
          </a:bodyPr>
          <a:lstStyle/>
          <a:p>
            <a:pPr algn="ctr">
              <a:lnSpc>
                <a:spcPts val="8700"/>
              </a:lnSpc>
              <a:spcBef>
                <a:spcPct val="0"/>
              </a:spcBef>
            </a:pPr>
            <a:r>
              <a:rPr lang="en-US" sz="7500" spc="-285">
                <a:solidFill>
                  <a:srgbClr val="000000"/>
                </a:solidFill>
                <a:latin typeface="Lazydog"/>
                <a:ea typeface="Lazydog"/>
                <a:cs typeface="Lazydog"/>
                <a:sym typeface="Lazydog"/>
              </a:rPr>
              <a:t>FINAL PRODUCT DESCRIPTION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5514499" y="-1028700"/>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2058760" y="1483128"/>
            <a:ext cx="4969221" cy="2262947"/>
          </a:xfrm>
          <a:custGeom>
            <a:avLst/>
            <a:gdLst/>
            <a:ahLst/>
            <a:cxnLst/>
            <a:rect l="l" t="t" r="r" b="b"/>
            <a:pathLst>
              <a:path w="4969221" h="2262947">
                <a:moveTo>
                  <a:pt x="0" y="0"/>
                </a:moveTo>
                <a:lnTo>
                  <a:pt x="4969220" y="0"/>
                </a:lnTo>
                <a:lnTo>
                  <a:pt x="4969220"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2214496" y="2777221"/>
            <a:ext cx="13859008" cy="5953760"/>
          </a:xfrm>
          <a:prstGeom prst="rect">
            <a:avLst/>
          </a:prstGeom>
        </p:spPr>
        <p:txBody>
          <a:bodyPr lIns="0" tIns="0" rIns="0" bIns="0" rtlCol="0" anchor="t">
            <a:spAutoFit/>
          </a:bodyPr>
          <a:lstStyle/>
          <a:p>
            <a:pPr algn="l">
              <a:lnSpc>
                <a:spcPts val="3919"/>
              </a:lnSpc>
            </a:pPr>
            <a:r>
              <a:rPr lang="en-US" sz="2799">
                <a:solidFill>
                  <a:srgbClr val="000000"/>
                </a:solidFill>
                <a:latin typeface="IreneFlorentina"/>
                <a:ea typeface="IreneFlorentina"/>
                <a:cs typeface="IreneFlorentina"/>
                <a:sym typeface="IreneFlorentina"/>
              </a:rPr>
              <a:t>Conv</a:t>
            </a:r>
            <a:r>
              <a:rPr lang="en-US" sz="2799" u="none" strike="noStrike">
                <a:solidFill>
                  <a:srgbClr val="000000"/>
                </a:solidFill>
                <a:latin typeface="IreneFlorentina"/>
                <a:ea typeface="IreneFlorentina"/>
                <a:cs typeface="IreneFlorentina"/>
                <a:sym typeface="IreneFlorentina"/>
              </a:rPr>
              <a:t>ersation Starters</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 Allows the user to select and send various prompts for conversation starters listed above, where the user types their messages.</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M</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Should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 </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chat feature is fully developed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add friend feature is fully developed</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select and send the prompt listed above their place to type</a:t>
            </a:r>
          </a:p>
          <a:p>
            <a:pPr algn="l">
              <a:lnSpc>
                <a:spcPts val="3359"/>
              </a:lnSpc>
            </a:pPr>
            <a:endParaRPr lang="en-US" sz="2399" u="none" strike="noStrike">
              <a:solidFill>
                <a:srgbClr val="000000"/>
              </a:solidFill>
              <a:latin typeface="IreneFlorentina"/>
              <a:ea typeface="IreneFlorentina"/>
              <a:cs typeface="IreneFlorentina"/>
              <a:sym typeface="IreneFlorentina"/>
            </a:endParaRPr>
          </a:p>
        </p:txBody>
      </p:sp>
      <p:sp>
        <p:nvSpPr>
          <p:cNvPr id="5" name="TextBox 5"/>
          <p:cNvSpPr txBox="1"/>
          <p:nvPr/>
        </p:nvSpPr>
        <p:spPr>
          <a:xfrm>
            <a:off x="3097798" y="1502178"/>
            <a:ext cx="12004279" cy="1123953"/>
          </a:xfrm>
          <a:prstGeom prst="rect">
            <a:avLst/>
          </a:prstGeom>
        </p:spPr>
        <p:txBody>
          <a:bodyPr lIns="0" tIns="0" rIns="0" bIns="0" rtlCol="0" anchor="t">
            <a:spAutoFit/>
          </a:bodyPr>
          <a:lstStyle/>
          <a:p>
            <a:pPr algn="ctr">
              <a:lnSpc>
                <a:spcPts val="8700"/>
              </a:lnSpc>
              <a:spcBef>
                <a:spcPct val="0"/>
              </a:spcBef>
            </a:pPr>
            <a:r>
              <a:rPr lang="en-US" sz="7500" spc="-285">
                <a:solidFill>
                  <a:srgbClr val="000000"/>
                </a:solidFill>
                <a:latin typeface="Lazydog"/>
                <a:ea typeface="Lazydog"/>
                <a:cs typeface="Lazydog"/>
                <a:sym typeface="Lazydog"/>
              </a:rPr>
              <a:t>FINAL PRODUCT DESCRIPTION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5675832"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1827360" y="1245821"/>
            <a:ext cx="4969221" cy="2262947"/>
          </a:xfrm>
          <a:custGeom>
            <a:avLst/>
            <a:gdLst/>
            <a:ahLst/>
            <a:cxnLst/>
            <a:rect l="l" t="t" r="r" b="b"/>
            <a:pathLst>
              <a:path w="4969221" h="2262947">
                <a:moveTo>
                  <a:pt x="0" y="0"/>
                </a:moveTo>
                <a:lnTo>
                  <a:pt x="4969221" y="0"/>
                </a:lnTo>
                <a:lnTo>
                  <a:pt x="4969221"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2394434" y="2663576"/>
            <a:ext cx="13499132" cy="6791960"/>
          </a:xfrm>
          <a:prstGeom prst="rect">
            <a:avLst/>
          </a:prstGeom>
        </p:spPr>
        <p:txBody>
          <a:bodyPr lIns="0" tIns="0" rIns="0" bIns="0" rtlCol="0" anchor="t">
            <a:spAutoFit/>
          </a:bodyPr>
          <a:lstStyle/>
          <a:p>
            <a:pPr algn="l">
              <a:lnSpc>
                <a:spcPts val="3919"/>
              </a:lnSpc>
            </a:pPr>
            <a:r>
              <a:rPr lang="en-US" sz="2799" u="none" strike="noStrike">
                <a:solidFill>
                  <a:srgbClr val="000000"/>
                </a:solidFill>
                <a:latin typeface="IreneFlorentina"/>
                <a:ea typeface="IreneFlorentina"/>
                <a:cs typeface="IreneFlorentina"/>
                <a:sym typeface="IreneFlorentina"/>
              </a:rPr>
              <a:t>Add Friend</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 Allows the user to add their friend, either by email or by username. And list the added friend on the homepage.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L</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Must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database is integrated into the software</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There is more than one user in the app</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main or homepage UI is fully developed</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 </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A user befriends another user by adding their username, and the added user will be saved in the database.</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A user can befriend another user by adding their email, and the added user will be saved in the database.</a:t>
            </a:r>
          </a:p>
          <a:p>
            <a:pPr algn="l">
              <a:lnSpc>
                <a:spcPts val="3359"/>
              </a:lnSpc>
            </a:pPr>
            <a:endParaRPr lang="en-US" sz="2399" u="none" strike="noStrike">
              <a:solidFill>
                <a:srgbClr val="000000"/>
              </a:solidFill>
              <a:latin typeface="IreneFlorentina"/>
              <a:ea typeface="IreneFlorentina"/>
              <a:cs typeface="IreneFlorentina"/>
              <a:sym typeface="IreneFlorentina"/>
            </a:endParaRPr>
          </a:p>
        </p:txBody>
      </p:sp>
      <p:sp>
        <p:nvSpPr>
          <p:cNvPr id="5" name="TextBox 5"/>
          <p:cNvSpPr txBox="1"/>
          <p:nvPr/>
        </p:nvSpPr>
        <p:spPr>
          <a:xfrm>
            <a:off x="3141861" y="1407473"/>
            <a:ext cx="12004279" cy="1123953"/>
          </a:xfrm>
          <a:prstGeom prst="rect">
            <a:avLst/>
          </a:prstGeom>
        </p:spPr>
        <p:txBody>
          <a:bodyPr lIns="0" tIns="0" rIns="0" bIns="0" rtlCol="0" anchor="t">
            <a:spAutoFit/>
          </a:bodyPr>
          <a:lstStyle/>
          <a:p>
            <a:pPr algn="ctr">
              <a:lnSpc>
                <a:spcPts val="8700"/>
              </a:lnSpc>
              <a:spcBef>
                <a:spcPct val="0"/>
              </a:spcBef>
            </a:pPr>
            <a:r>
              <a:rPr lang="en-US" sz="7500" spc="-285">
                <a:solidFill>
                  <a:srgbClr val="000000"/>
                </a:solidFill>
                <a:latin typeface="Lazydog"/>
                <a:ea typeface="Lazydog"/>
                <a:cs typeface="Lazydog"/>
                <a:sym typeface="Lazydog"/>
              </a:rPr>
              <a:t>FINAL PRODUCT DESCRIPTION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5335853" y="-1408003"/>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1827360" y="923156"/>
            <a:ext cx="4969221" cy="2262947"/>
          </a:xfrm>
          <a:custGeom>
            <a:avLst/>
            <a:gdLst/>
            <a:ahLst/>
            <a:cxnLst/>
            <a:rect l="l" t="t" r="r" b="b"/>
            <a:pathLst>
              <a:path w="4969221" h="2262947">
                <a:moveTo>
                  <a:pt x="0" y="0"/>
                </a:moveTo>
                <a:lnTo>
                  <a:pt x="4969221" y="0"/>
                </a:lnTo>
                <a:lnTo>
                  <a:pt x="4969221"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2375493" y="2825790"/>
            <a:ext cx="13537013" cy="5534660"/>
          </a:xfrm>
          <a:prstGeom prst="rect">
            <a:avLst/>
          </a:prstGeom>
        </p:spPr>
        <p:txBody>
          <a:bodyPr lIns="0" tIns="0" rIns="0" bIns="0" rtlCol="0" anchor="t">
            <a:spAutoFit/>
          </a:bodyPr>
          <a:lstStyle/>
          <a:p>
            <a:pPr algn="l">
              <a:lnSpc>
                <a:spcPts val="3919"/>
              </a:lnSpc>
            </a:pPr>
            <a:r>
              <a:rPr lang="en-US" sz="2799" u="none" strike="noStrike">
                <a:solidFill>
                  <a:srgbClr val="000000"/>
                </a:solidFill>
                <a:latin typeface="IreneFlorentina"/>
                <a:ea typeface="IreneFlorentina"/>
                <a:cs typeface="IreneFlorentina"/>
                <a:sym typeface="IreneFlorentina"/>
              </a:rPr>
              <a:t>Friend Recommendation</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 allows the user to see another user who has similar preferences to them.</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M</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Should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 </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database is integrated into the Software</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Add friend page is fully developed</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user can see the other user who has a similar preference to them</a:t>
            </a:r>
          </a:p>
          <a:p>
            <a:pPr algn="l">
              <a:lnSpc>
                <a:spcPts val="3359"/>
              </a:lnSpc>
            </a:pPr>
            <a:endParaRPr lang="en-US" sz="2399" u="none" strike="noStrike">
              <a:solidFill>
                <a:srgbClr val="000000"/>
              </a:solidFill>
              <a:latin typeface="IreneFlorentina"/>
              <a:ea typeface="IreneFlorentina"/>
              <a:cs typeface="IreneFlorentina"/>
              <a:sym typeface="IreneFlorentina"/>
            </a:endParaRPr>
          </a:p>
        </p:txBody>
      </p:sp>
      <p:sp>
        <p:nvSpPr>
          <p:cNvPr id="5" name="TextBox 5"/>
          <p:cNvSpPr txBox="1"/>
          <p:nvPr/>
        </p:nvSpPr>
        <p:spPr>
          <a:xfrm>
            <a:off x="3141861" y="1331710"/>
            <a:ext cx="12004279" cy="1123953"/>
          </a:xfrm>
          <a:prstGeom prst="rect">
            <a:avLst/>
          </a:prstGeom>
        </p:spPr>
        <p:txBody>
          <a:bodyPr lIns="0" tIns="0" rIns="0" bIns="0" rtlCol="0" anchor="t">
            <a:spAutoFit/>
          </a:bodyPr>
          <a:lstStyle/>
          <a:p>
            <a:pPr algn="ctr">
              <a:lnSpc>
                <a:spcPts val="8700"/>
              </a:lnSpc>
              <a:spcBef>
                <a:spcPct val="0"/>
              </a:spcBef>
            </a:pPr>
            <a:r>
              <a:rPr lang="en-US" sz="7500" spc="-285">
                <a:solidFill>
                  <a:srgbClr val="000000"/>
                </a:solidFill>
                <a:latin typeface="Lazydog"/>
                <a:ea typeface="Lazydog"/>
                <a:cs typeface="Lazydog"/>
                <a:sym typeface="Lazydog"/>
              </a:rPr>
              <a:t>FINAL PRODUCT DESCRIPTION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4445418" y="1047750"/>
            <a:ext cx="9705555"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PROJECT OVERVIEW</a:t>
            </a:r>
          </a:p>
        </p:txBody>
      </p:sp>
      <p:sp>
        <p:nvSpPr>
          <p:cNvPr id="3" name="Freeform 3"/>
          <p:cNvSpPr/>
          <p:nvPr/>
        </p:nvSpPr>
        <p:spPr>
          <a:xfrm>
            <a:off x="14546504"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770967" y="-218443"/>
            <a:ext cx="2583003" cy="2900282"/>
          </a:xfrm>
          <a:custGeom>
            <a:avLst/>
            <a:gdLst/>
            <a:ahLst/>
            <a:cxnLst/>
            <a:rect l="l" t="t" r="r" b="b"/>
            <a:pathLst>
              <a:path w="2583003" h="2900282">
                <a:moveTo>
                  <a:pt x="0" y="0"/>
                </a:moveTo>
                <a:lnTo>
                  <a:pt x="2583002" y="0"/>
                </a:lnTo>
                <a:lnTo>
                  <a:pt x="2583002" y="2900282"/>
                </a:lnTo>
                <a:lnTo>
                  <a:pt x="0" y="29002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394424" y="7978178"/>
            <a:ext cx="4846248" cy="4114800"/>
          </a:xfrm>
          <a:custGeom>
            <a:avLst/>
            <a:gdLst/>
            <a:ahLst/>
            <a:cxnLst/>
            <a:rect l="l" t="t" r="r" b="b"/>
            <a:pathLst>
              <a:path w="4846248" h="4114800">
                <a:moveTo>
                  <a:pt x="0" y="0"/>
                </a:moveTo>
                <a:lnTo>
                  <a:pt x="4846248" y="0"/>
                </a:lnTo>
                <a:lnTo>
                  <a:pt x="484624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6" name="Freeform 6"/>
          <p:cNvSpPr/>
          <p:nvPr/>
        </p:nvSpPr>
        <p:spPr>
          <a:xfrm flipH="1">
            <a:off x="16001256" y="8027708"/>
            <a:ext cx="1911786" cy="2461185"/>
          </a:xfrm>
          <a:custGeom>
            <a:avLst/>
            <a:gdLst/>
            <a:ahLst/>
            <a:cxnLst/>
            <a:rect l="l" t="t" r="r" b="b"/>
            <a:pathLst>
              <a:path w="1911786" h="2461185">
                <a:moveTo>
                  <a:pt x="1911786" y="0"/>
                </a:moveTo>
                <a:lnTo>
                  <a:pt x="0" y="0"/>
                </a:lnTo>
                <a:lnTo>
                  <a:pt x="0" y="2461184"/>
                </a:lnTo>
                <a:lnTo>
                  <a:pt x="1911786" y="2461184"/>
                </a:lnTo>
                <a:lnTo>
                  <a:pt x="1911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7" name="Freeform 7"/>
          <p:cNvSpPr/>
          <p:nvPr/>
        </p:nvSpPr>
        <p:spPr>
          <a:xfrm>
            <a:off x="5640596" y="1444905"/>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8" name="TextBox 8"/>
          <p:cNvSpPr txBox="1"/>
          <p:nvPr/>
        </p:nvSpPr>
        <p:spPr>
          <a:xfrm>
            <a:off x="3102642" y="2874010"/>
            <a:ext cx="12082716" cy="4462780"/>
          </a:xfrm>
          <a:prstGeom prst="rect">
            <a:avLst/>
          </a:prstGeom>
        </p:spPr>
        <p:txBody>
          <a:bodyPr lIns="0" tIns="0" rIns="0" bIns="0" rtlCol="0" anchor="t">
            <a:spAutoFit/>
          </a:bodyPr>
          <a:lstStyle/>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Project goals &amp; objectives: </a:t>
            </a:r>
          </a:p>
          <a:p>
            <a:pPr algn="just">
              <a:lnSpc>
                <a:spcPts val="3919"/>
              </a:lnSpc>
            </a:pPr>
            <a:r>
              <a:rPr lang="en-US" sz="2799">
                <a:solidFill>
                  <a:srgbClr val="000000"/>
                </a:solidFill>
                <a:latin typeface="IreneFlorentina"/>
                <a:ea typeface="IreneFlorentina"/>
                <a:cs typeface="IreneFlorentina"/>
                <a:sym typeface="IreneFlorentina"/>
              </a:rPr>
              <a:t>membuat aplikasi web khusus untuk para Introvert agar mereka dapat berteman dengan orang-orang di sekitar mereka. </a:t>
            </a:r>
          </a:p>
          <a:p>
            <a:pPr algn="just">
              <a:lnSpc>
                <a:spcPts val="3919"/>
              </a:lnSpc>
            </a:pPr>
            <a:endParaRPr lang="en-US" sz="2799">
              <a:solidFill>
                <a:srgbClr val="000000"/>
              </a:solidFill>
              <a:latin typeface="IreneFlorentina"/>
              <a:ea typeface="IreneFlorentina"/>
              <a:cs typeface="IreneFlorentina"/>
              <a:sym typeface="IreneFlorentina"/>
            </a:endParaRPr>
          </a:p>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Target Audience:</a:t>
            </a:r>
          </a:p>
          <a:p>
            <a:pPr marL="0" lvl="0" indent="0" algn="just">
              <a:lnSpc>
                <a:spcPts val="3919"/>
              </a:lnSpc>
              <a:spcBef>
                <a:spcPct val="0"/>
              </a:spcBef>
            </a:pPr>
            <a:r>
              <a:rPr lang="en-US" sz="2799">
                <a:solidFill>
                  <a:srgbClr val="000000"/>
                </a:solidFill>
                <a:latin typeface="IreneFlorentina"/>
                <a:ea typeface="IreneFlorentina"/>
                <a:cs typeface="IreneFlorentina"/>
                <a:sym typeface="IreneFlorentina"/>
              </a:rPr>
              <a:t>mahasiswa, siswa sekolah menengah, dan pekerja sosial yang mengalami kesulitan menemukan teman di lingkungan baru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5700763"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2166315" y="823153"/>
            <a:ext cx="4969221" cy="2262947"/>
          </a:xfrm>
          <a:custGeom>
            <a:avLst/>
            <a:gdLst/>
            <a:ahLst/>
            <a:cxnLst/>
            <a:rect l="l" t="t" r="r" b="b"/>
            <a:pathLst>
              <a:path w="4969221" h="2262947">
                <a:moveTo>
                  <a:pt x="0" y="0"/>
                </a:moveTo>
                <a:lnTo>
                  <a:pt x="4969220" y="0"/>
                </a:lnTo>
                <a:lnTo>
                  <a:pt x="4969220"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2375493" y="2877314"/>
            <a:ext cx="13537013" cy="5534660"/>
          </a:xfrm>
          <a:prstGeom prst="rect">
            <a:avLst/>
          </a:prstGeom>
        </p:spPr>
        <p:txBody>
          <a:bodyPr lIns="0" tIns="0" rIns="0" bIns="0" rtlCol="0" anchor="t">
            <a:spAutoFit/>
          </a:bodyPr>
          <a:lstStyle/>
          <a:p>
            <a:pPr algn="l">
              <a:lnSpc>
                <a:spcPts val="3919"/>
              </a:lnSpc>
            </a:pPr>
            <a:r>
              <a:rPr lang="en-US" sz="2799" u="none" strike="noStrike">
                <a:solidFill>
                  <a:srgbClr val="000000"/>
                </a:solidFill>
                <a:latin typeface="IreneFlorentina"/>
                <a:ea typeface="IreneFlorentina"/>
                <a:cs typeface="IreneFlorentina"/>
                <a:sym typeface="IreneFlorentina"/>
              </a:rPr>
              <a:t>Blocking Offensive Words</a:t>
            </a:r>
          </a:p>
          <a:p>
            <a:pPr algn="l">
              <a:lnSpc>
                <a:spcPts val="3359"/>
              </a:lnSpc>
            </a:pPr>
            <a:endParaRPr lang="en-US" sz="2799" u="none" strike="noStrike">
              <a:solidFill>
                <a:srgbClr val="000000"/>
              </a:solidFill>
              <a:latin typeface="IreneFlorentina"/>
              <a:ea typeface="IreneFlorentina"/>
              <a:cs typeface="IreneFlorentina"/>
              <a:sym typeface="IreneFlorentina"/>
            </a:endParaRP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Description = The system will cancel the user submission of text whenever their text contains specific offensive words.</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Size     = S</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Priority = Could Have</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DoR</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chat feature is fully developed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database for the blocked word is developed</a:t>
            </a:r>
          </a:p>
          <a:p>
            <a:pPr marL="518158" lvl="1" indent="-25907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DoD</a:t>
            </a:r>
          </a:p>
          <a:p>
            <a:pPr marL="1036317" lvl="2" indent="-345439" algn="l">
              <a:lnSpc>
                <a:spcPts val="3359"/>
              </a:lnSpc>
              <a:buFont typeface="Arial"/>
              <a:buChar char="⚬"/>
            </a:pPr>
            <a:r>
              <a:rPr lang="en-US" sz="2399" u="none" strike="noStrike">
                <a:solidFill>
                  <a:srgbClr val="000000"/>
                </a:solidFill>
                <a:latin typeface="IreneFlorentina"/>
                <a:ea typeface="IreneFlorentina"/>
                <a:cs typeface="IreneFlorentina"/>
                <a:sym typeface="IreneFlorentina"/>
              </a:rPr>
              <a:t>The sent message containing the offensive word will be aborted, and the system will show a warning to the user.</a:t>
            </a:r>
          </a:p>
          <a:p>
            <a:pPr algn="l">
              <a:lnSpc>
                <a:spcPts val="3359"/>
              </a:lnSpc>
            </a:pPr>
            <a:endParaRPr lang="en-US" sz="2399" u="none" strike="noStrike">
              <a:solidFill>
                <a:srgbClr val="000000"/>
              </a:solidFill>
              <a:latin typeface="IreneFlorentina"/>
              <a:ea typeface="IreneFlorentina"/>
              <a:cs typeface="IreneFlorentina"/>
              <a:sym typeface="IreneFlorentina"/>
            </a:endParaRPr>
          </a:p>
        </p:txBody>
      </p:sp>
      <p:sp>
        <p:nvSpPr>
          <p:cNvPr id="5" name="TextBox 5"/>
          <p:cNvSpPr txBox="1"/>
          <p:nvPr/>
        </p:nvSpPr>
        <p:spPr>
          <a:xfrm>
            <a:off x="2499113" y="1402175"/>
            <a:ext cx="13201650" cy="1123953"/>
          </a:xfrm>
          <a:prstGeom prst="rect">
            <a:avLst/>
          </a:prstGeom>
        </p:spPr>
        <p:txBody>
          <a:bodyPr lIns="0" tIns="0" rIns="0" bIns="0" rtlCol="0" anchor="t">
            <a:spAutoFit/>
          </a:bodyPr>
          <a:lstStyle/>
          <a:p>
            <a:pPr algn="ctr">
              <a:lnSpc>
                <a:spcPts val="8700"/>
              </a:lnSpc>
              <a:spcBef>
                <a:spcPct val="0"/>
              </a:spcBef>
            </a:pPr>
            <a:r>
              <a:rPr lang="en-US" sz="7500" spc="-285">
                <a:solidFill>
                  <a:srgbClr val="000000"/>
                </a:solidFill>
                <a:latin typeface="Lazydog"/>
                <a:ea typeface="Lazydog"/>
                <a:cs typeface="Lazydog"/>
                <a:sym typeface="Lazydog"/>
              </a:rPr>
              <a:t>FINAL PRODUCT DESCRIPTION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3409876" y="2523042"/>
            <a:ext cx="10470360" cy="4423316"/>
          </a:xfrm>
          <a:prstGeom prst="rect">
            <a:avLst/>
          </a:prstGeom>
        </p:spPr>
        <p:txBody>
          <a:bodyPr lIns="0" tIns="0" rIns="0" bIns="0" rtlCol="0" anchor="t">
            <a:spAutoFit/>
          </a:bodyPr>
          <a:lstStyle/>
          <a:p>
            <a:pPr marL="0" lvl="0" indent="0" algn="ctr">
              <a:lnSpc>
                <a:spcPts val="17355"/>
              </a:lnSpc>
            </a:pPr>
            <a:r>
              <a:rPr lang="en-US" sz="14961" spc="-568">
                <a:solidFill>
                  <a:srgbClr val="000000"/>
                </a:solidFill>
                <a:latin typeface="Lazydog"/>
                <a:ea typeface="Lazydog"/>
                <a:cs typeface="Lazydog"/>
                <a:sym typeface="Lazydog"/>
              </a:rPr>
              <a:t>TERIMA KASIH</a:t>
            </a:r>
          </a:p>
        </p:txBody>
      </p:sp>
      <p:sp>
        <p:nvSpPr>
          <p:cNvPr id="3" name="Freeform 3"/>
          <p:cNvSpPr/>
          <p:nvPr/>
        </p:nvSpPr>
        <p:spPr>
          <a:xfrm>
            <a:off x="13298576" y="-1028700"/>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524301" y="7079500"/>
            <a:ext cx="4846248" cy="4114800"/>
          </a:xfrm>
          <a:custGeom>
            <a:avLst/>
            <a:gdLst/>
            <a:ahLst/>
            <a:cxnLst/>
            <a:rect l="l" t="t" r="r" b="b"/>
            <a:pathLst>
              <a:path w="4846248" h="4114800">
                <a:moveTo>
                  <a:pt x="0" y="0"/>
                </a:moveTo>
                <a:lnTo>
                  <a:pt x="4846249" y="0"/>
                </a:lnTo>
                <a:lnTo>
                  <a:pt x="484624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3298576" y="7346847"/>
            <a:ext cx="6107572" cy="2779128"/>
          </a:xfrm>
          <a:custGeom>
            <a:avLst/>
            <a:gdLst/>
            <a:ahLst/>
            <a:cxnLst/>
            <a:rect l="l" t="t" r="r" b="b"/>
            <a:pathLst>
              <a:path w="6107572" h="2779128">
                <a:moveTo>
                  <a:pt x="0" y="0"/>
                </a:moveTo>
                <a:lnTo>
                  <a:pt x="6107571" y="0"/>
                </a:lnTo>
                <a:lnTo>
                  <a:pt x="6107571" y="2779128"/>
                </a:lnTo>
                <a:lnTo>
                  <a:pt x="0" y="27791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6" name="Freeform 6"/>
          <p:cNvSpPr/>
          <p:nvPr/>
        </p:nvSpPr>
        <p:spPr>
          <a:xfrm>
            <a:off x="6775515" y="6946358"/>
            <a:ext cx="4736971" cy="800979"/>
          </a:xfrm>
          <a:custGeom>
            <a:avLst/>
            <a:gdLst/>
            <a:ahLst/>
            <a:cxnLst/>
            <a:rect l="l" t="t" r="r" b="b"/>
            <a:pathLst>
              <a:path w="4736971" h="800979">
                <a:moveTo>
                  <a:pt x="0" y="0"/>
                </a:moveTo>
                <a:lnTo>
                  <a:pt x="4736970" y="0"/>
                </a:lnTo>
                <a:lnTo>
                  <a:pt x="4736970" y="800978"/>
                </a:lnTo>
                <a:lnTo>
                  <a:pt x="0" y="8009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7" name="Freeform 7"/>
          <p:cNvSpPr/>
          <p:nvPr/>
        </p:nvSpPr>
        <p:spPr>
          <a:xfrm rot="1494690">
            <a:off x="-923231" y="-256443"/>
            <a:ext cx="5644109" cy="2570287"/>
          </a:xfrm>
          <a:custGeom>
            <a:avLst/>
            <a:gdLst/>
            <a:ahLst/>
            <a:cxnLst/>
            <a:rect l="l" t="t" r="r" b="b"/>
            <a:pathLst>
              <a:path w="5644109" h="2570287">
                <a:moveTo>
                  <a:pt x="0" y="0"/>
                </a:moveTo>
                <a:lnTo>
                  <a:pt x="5644109" y="0"/>
                </a:lnTo>
                <a:lnTo>
                  <a:pt x="5644109" y="2570286"/>
                </a:lnTo>
                <a:lnTo>
                  <a:pt x="0" y="257028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4445418" y="1047750"/>
            <a:ext cx="9705555"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PROJECT OVERVIEW</a:t>
            </a:r>
          </a:p>
        </p:txBody>
      </p:sp>
      <p:sp>
        <p:nvSpPr>
          <p:cNvPr id="3" name="Freeform 3"/>
          <p:cNvSpPr/>
          <p:nvPr/>
        </p:nvSpPr>
        <p:spPr>
          <a:xfrm>
            <a:off x="14546504"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770967" y="-218443"/>
            <a:ext cx="2583003" cy="2900282"/>
          </a:xfrm>
          <a:custGeom>
            <a:avLst/>
            <a:gdLst/>
            <a:ahLst/>
            <a:cxnLst/>
            <a:rect l="l" t="t" r="r" b="b"/>
            <a:pathLst>
              <a:path w="2583003" h="2900282">
                <a:moveTo>
                  <a:pt x="0" y="0"/>
                </a:moveTo>
                <a:lnTo>
                  <a:pt x="2583002" y="0"/>
                </a:lnTo>
                <a:lnTo>
                  <a:pt x="2583002" y="2900282"/>
                </a:lnTo>
                <a:lnTo>
                  <a:pt x="0" y="29002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394424" y="7978178"/>
            <a:ext cx="4846248" cy="4114800"/>
          </a:xfrm>
          <a:custGeom>
            <a:avLst/>
            <a:gdLst/>
            <a:ahLst/>
            <a:cxnLst/>
            <a:rect l="l" t="t" r="r" b="b"/>
            <a:pathLst>
              <a:path w="4846248" h="4114800">
                <a:moveTo>
                  <a:pt x="0" y="0"/>
                </a:moveTo>
                <a:lnTo>
                  <a:pt x="4846248" y="0"/>
                </a:lnTo>
                <a:lnTo>
                  <a:pt x="484624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6" name="Freeform 6"/>
          <p:cNvSpPr/>
          <p:nvPr/>
        </p:nvSpPr>
        <p:spPr>
          <a:xfrm flipH="1">
            <a:off x="16001256" y="8027708"/>
            <a:ext cx="1911786" cy="2461185"/>
          </a:xfrm>
          <a:custGeom>
            <a:avLst/>
            <a:gdLst/>
            <a:ahLst/>
            <a:cxnLst/>
            <a:rect l="l" t="t" r="r" b="b"/>
            <a:pathLst>
              <a:path w="1911786" h="2461185">
                <a:moveTo>
                  <a:pt x="1911786" y="0"/>
                </a:moveTo>
                <a:lnTo>
                  <a:pt x="0" y="0"/>
                </a:lnTo>
                <a:lnTo>
                  <a:pt x="0" y="2461184"/>
                </a:lnTo>
                <a:lnTo>
                  <a:pt x="1911786" y="2461184"/>
                </a:lnTo>
                <a:lnTo>
                  <a:pt x="1911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7" name="Freeform 7"/>
          <p:cNvSpPr/>
          <p:nvPr/>
        </p:nvSpPr>
        <p:spPr>
          <a:xfrm>
            <a:off x="5640596" y="1444905"/>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8" name="TextBox 8"/>
          <p:cNvSpPr txBox="1"/>
          <p:nvPr/>
        </p:nvSpPr>
        <p:spPr>
          <a:xfrm>
            <a:off x="2847351" y="2524797"/>
            <a:ext cx="12082716" cy="5948680"/>
          </a:xfrm>
          <a:prstGeom prst="rect">
            <a:avLst/>
          </a:prstGeom>
        </p:spPr>
        <p:txBody>
          <a:bodyPr lIns="0" tIns="0" rIns="0" bIns="0" rtlCol="0" anchor="t">
            <a:spAutoFit/>
          </a:bodyPr>
          <a:lstStyle/>
          <a:p>
            <a:pPr algn="just">
              <a:lnSpc>
                <a:spcPts val="3919"/>
              </a:lnSpc>
            </a:pPr>
            <a:r>
              <a:rPr lang="en-US" sz="2799">
                <a:solidFill>
                  <a:srgbClr val="000000"/>
                </a:solidFill>
                <a:latin typeface="IreneFlorentina"/>
                <a:ea typeface="IreneFlorentina"/>
                <a:cs typeface="IreneFlorentina"/>
                <a:sym typeface="IreneFlorentina"/>
              </a:rPr>
              <a:t>Project scope</a:t>
            </a:r>
          </a:p>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Profile Page, pengguna dapat mengatur preferensi, nama, dan privasi akun.</a:t>
            </a:r>
          </a:p>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Near Me, fitur ini memungkinkan pengguna mengetahui perkiraan jarak antara mereka dan pengguna lain.</a:t>
            </a:r>
          </a:p>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Conversations Starters, fitur ini memungkinkan pengguna yang memiliki masalah dalam memulai percakapan. </a:t>
            </a:r>
          </a:p>
          <a:p>
            <a:pPr marL="604518" lvl="1" indent="-302259" algn="just">
              <a:lnSpc>
                <a:spcPts val="3919"/>
              </a:lnSpc>
              <a:buFont typeface="Arial"/>
              <a:buChar char="•"/>
            </a:pPr>
            <a:r>
              <a:rPr lang="en-US" sz="2799">
                <a:solidFill>
                  <a:srgbClr val="000000"/>
                </a:solidFill>
                <a:latin typeface="IreneFlorentina"/>
                <a:ea typeface="IreneFlorentina"/>
                <a:cs typeface="IreneFlorentina"/>
                <a:sym typeface="IreneFlorentina"/>
              </a:rPr>
              <a:t>Chat, fitur ini memungkinkan pengguna untuk berkomunikasi dengan pengguna lain. </a:t>
            </a:r>
          </a:p>
          <a:p>
            <a:pPr marL="0" lvl="0" indent="0" algn="just">
              <a:lnSpc>
                <a:spcPts val="3919"/>
              </a:lnSpc>
              <a:spcBef>
                <a:spcPct val="0"/>
              </a:spcBef>
            </a:pPr>
            <a:endParaRPr lang="en-US" sz="2799">
              <a:solidFill>
                <a:srgbClr val="000000"/>
              </a:solidFill>
              <a:latin typeface="IreneFlorentina"/>
              <a:ea typeface="IreneFlorentina"/>
              <a:cs typeface="IreneFlorentina"/>
              <a:sym typeface="IreneFlorenti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4445418" y="733412"/>
            <a:ext cx="9705555"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SDLC</a:t>
            </a:r>
          </a:p>
        </p:txBody>
      </p:sp>
      <p:sp>
        <p:nvSpPr>
          <p:cNvPr id="3" name="Freeform 3"/>
          <p:cNvSpPr/>
          <p:nvPr/>
        </p:nvSpPr>
        <p:spPr>
          <a:xfrm>
            <a:off x="14546504"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770967" y="-218443"/>
            <a:ext cx="2583003" cy="2900282"/>
          </a:xfrm>
          <a:custGeom>
            <a:avLst/>
            <a:gdLst/>
            <a:ahLst/>
            <a:cxnLst/>
            <a:rect l="l" t="t" r="r" b="b"/>
            <a:pathLst>
              <a:path w="2583003" h="2900282">
                <a:moveTo>
                  <a:pt x="0" y="0"/>
                </a:moveTo>
                <a:lnTo>
                  <a:pt x="2583002" y="0"/>
                </a:lnTo>
                <a:lnTo>
                  <a:pt x="2583002" y="2900282"/>
                </a:lnTo>
                <a:lnTo>
                  <a:pt x="0" y="29002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661943" y="6905042"/>
            <a:ext cx="4846248" cy="4114800"/>
          </a:xfrm>
          <a:custGeom>
            <a:avLst/>
            <a:gdLst/>
            <a:ahLst/>
            <a:cxnLst/>
            <a:rect l="l" t="t" r="r" b="b"/>
            <a:pathLst>
              <a:path w="4846248" h="4114800">
                <a:moveTo>
                  <a:pt x="0" y="0"/>
                </a:moveTo>
                <a:lnTo>
                  <a:pt x="4846249" y="0"/>
                </a:lnTo>
                <a:lnTo>
                  <a:pt x="4846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6" name="Freeform 6"/>
          <p:cNvSpPr/>
          <p:nvPr/>
        </p:nvSpPr>
        <p:spPr>
          <a:xfrm flipH="1">
            <a:off x="16001256" y="8027708"/>
            <a:ext cx="1911786" cy="2461185"/>
          </a:xfrm>
          <a:custGeom>
            <a:avLst/>
            <a:gdLst/>
            <a:ahLst/>
            <a:cxnLst/>
            <a:rect l="l" t="t" r="r" b="b"/>
            <a:pathLst>
              <a:path w="1911786" h="2461185">
                <a:moveTo>
                  <a:pt x="1911786" y="0"/>
                </a:moveTo>
                <a:lnTo>
                  <a:pt x="0" y="0"/>
                </a:lnTo>
                <a:lnTo>
                  <a:pt x="0" y="2461184"/>
                </a:lnTo>
                <a:lnTo>
                  <a:pt x="1911786" y="2461184"/>
                </a:lnTo>
                <a:lnTo>
                  <a:pt x="1911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7" name="Freeform 7"/>
          <p:cNvSpPr/>
          <p:nvPr/>
        </p:nvSpPr>
        <p:spPr>
          <a:xfrm>
            <a:off x="5640596" y="1130567"/>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8" name="Freeform 8"/>
          <p:cNvSpPr/>
          <p:nvPr/>
        </p:nvSpPr>
        <p:spPr>
          <a:xfrm>
            <a:off x="5561448" y="4675155"/>
            <a:ext cx="7165104" cy="5320089"/>
          </a:xfrm>
          <a:custGeom>
            <a:avLst/>
            <a:gdLst/>
            <a:ahLst/>
            <a:cxnLst/>
            <a:rect l="l" t="t" r="r" b="b"/>
            <a:pathLst>
              <a:path w="7165104" h="5320089">
                <a:moveTo>
                  <a:pt x="0" y="0"/>
                </a:moveTo>
                <a:lnTo>
                  <a:pt x="7165104" y="0"/>
                </a:lnTo>
                <a:lnTo>
                  <a:pt x="7165104" y="5320090"/>
                </a:lnTo>
                <a:lnTo>
                  <a:pt x="0" y="5320090"/>
                </a:lnTo>
                <a:lnTo>
                  <a:pt x="0" y="0"/>
                </a:lnTo>
                <a:close/>
              </a:path>
            </a:pathLst>
          </a:custGeom>
          <a:blipFill>
            <a:blip r:embed="rId12"/>
            <a:stretch>
              <a:fillRect/>
            </a:stretch>
          </a:blipFill>
        </p:spPr>
        <p:txBody>
          <a:bodyPr/>
          <a:lstStyle/>
          <a:p>
            <a:endParaRPr lang="en-ID"/>
          </a:p>
        </p:txBody>
      </p:sp>
      <p:sp>
        <p:nvSpPr>
          <p:cNvPr id="9" name="TextBox 9"/>
          <p:cNvSpPr txBox="1"/>
          <p:nvPr/>
        </p:nvSpPr>
        <p:spPr>
          <a:xfrm>
            <a:off x="4016968" y="2251222"/>
            <a:ext cx="10562456" cy="2169408"/>
          </a:xfrm>
          <a:prstGeom prst="rect">
            <a:avLst/>
          </a:prstGeom>
        </p:spPr>
        <p:txBody>
          <a:bodyPr lIns="0" tIns="0" rIns="0" bIns="0" rtlCol="0" anchor="t">
            <a:spAutoFit/>
          </a:bodyPr>
          <a:lstStyle/>
          <a:p>
            <a:pPr algn="just">
              <a:lnSpc>
                <a:spcPts val="3426"/>
              </a:lnSpc>
            </a:pPr>
            <a:r>
              <a:rPr lang="en-US" sz="2447">
                <a:solidFill>
                  <a:srgbClr val="000000"/>
                </a:solidFill>
                <a:latin typeface="IreneFlorentina"/>
                <a:ea typeface="IreneFlorentina"/>
                <a:cs typeface="IreneFlorentina"/>
                <a:sym typeface="IreneFlorentina"/>
              </a:rPr>
              <a:t>Dalam project Kesapian ini, Agile Methodology yang kita gunakan adalah Kanban.</a:t>
            </a:r>
          </a:p>
          <a:p>
            <a:pPr algn="just">
              <a:lnSpc>
                <a:spcPts val="3426"/>
              </a:lnSpc>
            </a:pPr>
            <a:endParaRPr lang="en-US" sz="2447">
              <a:solidFill>
                <a:srgbClr val="000000"/>
              </a:solidFill>
              <a:latin typeface="IreneFlorentina"/>
              <a:ea typeface="IreneFlorentina"/>
              <a:cs typeface="IreneFlorentina"/>
              <a:sym typeface="IreneFlorentina"/>
            </a:endParaRPr>
          </a:p>
          <a:p>
            <a:pPr marL="0" lvl="0" indent="0" algn="just">
              <a:lnSpc>
                <a:spcPts val="3426"/>
              </a:lnSpc>
              <a:spcBef>
                <a:spcPct val="0"/>
              </a:spcBef>
            </a:pPr>
            <a:r>
              <a:rPr lang="en-US" sz="2447">
                <a:solidFill>
                  <a:srgbClr val="000000"/>
                </a:solidFill>
                <a:latin typeface="IreneFlorentina"/>
                <a:ea typeface="IreneFlorentina"/>
                <a:cs typeface="IreneFlorentina"/>
                <a:sym typeface="IreneFlorentina"/>
              </a:rPr>
              <a:t>Dalam konsep Kanban ini kita menggunakan sebuah visual Workflow 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grpSp>
        <p:nvGrpSpPr>
          <p:cNvPr id="2" name="Group 2"/>
          <p:cNvGrpSpPr/>
          <p:nvPr/>
        </p:nvGrpSpPr>
        <p:grpSpPr>
          <a:xfrm>
            <a:off x="1496717" y="5143500"/>
            <a:ext cx="502056" cy="50205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lnTo>
                    <a:pt x="523042" y="124802"/>
                  </a:lnTo>
                  <a:lnTo>
                    <a:pt x="693768" y="119032"/>
                  </a:lnTo>
                  <a:lnTo>
                    <a:pt x="687998" y="289758"/>
                  </a:lnTo>
                  <a:lnTo>
                    <a:pt x="812800" y="406400"/>
                  </a:lnTo>
                  <a:lnTo>
                    <a:pt x="687998" y="523042"/>
                  </a:lnTo>
                  <a:lnTo>
                    <a:pt x="693768" y="693768"/>
                  </a:lnTo>
                  <a:lnTo>
                    <a:pt x="523042" y="687998"/>
                  </a:lnTo>
                  <a:lnTo>
                    <a:pt x="406400" y="812800"/>
                  </a:lnTo>
                  <a:lnTo>
                    <a:pt x="289758" y="687998"/>
                  </a:lnTo>
                  <a:lnTo>
                    <a:pt x="119032" y="693768"/>
                  </a:lnTo>
                  <a:lnTo>
                    <a:pt x="124802" y="523042"/>
                  </a:lnTo>
                  <a:lnTo>
                    <a:pt x="0" y="406400"/>
                  </a:lnTo>
                  <a:lnTo>
                    <a:pt x="124802" y="289758"/>
                  </a:lnTo>
                  <a:lnTo>
                    <a:pt x="119032" y="119032"/>
                  </a:lnTo>
                  <a:lnTo>
                    <a:pt x="289758" y="124802"/>
                  </a:lnTo>
                  <a:lnTo>
                    <a:pt x="406400" y="0"/>
                  </a:lnTo>
                  <a:close/>
                </a:path>
              </a:pathLst>
            </a:custGeom>
            <a:solidFill>
              <a:srgbClr val="E4E4E4"/>
            </a:solidFill>
          </p:spPr>
          <p:txBody>
            <a:bodyPr/>
            <a:lstStyle/>
            <a:p>
              <a:endParaRPr lang="en-ID"/>
            </a:p>
          </p:txBody>
        </p:sp>
        <p:sp>
          <p:nvSpPr>
            <p:cNvPr id="4" name="TextBox 4"/>
            <p:cNvSpPr txBox="1"/>
            <p:nvPr/>
          </p:nvSpPr>
          <p:spPr>
            <a:xfrm>
              <a:off x="127000" y="136525"/>
              <a:ext cx="558800" cy="549275"/>
            </a:xfrm>
            <a:prstGeom prst="rect">
              <a:avLst/>
            </a:prstGeom>
          </p:spPr>
          <p:txBody>
            <a:bodyPr lIns="50800" tIns="50800" rIns="50800" bIns="50800" rtlCol="0" anchor="ctr"/>
            <a:lstStyle/>
            <a:p>
              <a:pPr algn="ctr">
                <a:lnSpc>
                  <a:spcPts val="2266"/>
                </a:lnSpc>
              </a:pPr>
              <a:endParaRPr/>
            </a:p>
          </p:txBody>
        </p:sp>
      </p:grpSp>
      <p:sp>
        <p:nvSpPr>
          <p:cNvPr id="5" name="TextBox 5"/>
          <p:cNvSpPr txBox="1"/>
          <p:nvPr/>
        </p:nvSpPr>
        <p:spPr>
          <a:xfrm>
            <a:off x="3826503" y="747762"/>
            <a:ext cx="11053855" cy="1123953"/>
          </a:xfrm>
          <a:prstGeom prst="rect">
            <a:avLst/>
          </a:prstGeom>
        </p:spPr>
        <p:txBody>
          <a:bodyPr lIns="0" tIns="0" rIns="0" bIns="0" rtlCol="0" anchor="t">
            <a:spAutoFit/>
          </a:bodyPr>
          <a:lstStyle/>
          <a:p>
            <a:pPr marL="0" lvl="0" indent="0" algn="ctr">
              <a:lnSpc>
                <a:spcPts val="8700"/>
              </a:lnSpc>
            </a:pPr>
            <a:r>
              <a:rPr lang="en-US" sz="7500" spc="-285">
                <a:solidFill>
                  <a:srgbClr val="000000"/>
                </a:solidFill>
                <a:latin typeface="Lazydog"/>
                <a:ea typeface="Lazydog"/>
                <a:cs typeface="Lazydog"/>
                <a:sym typeface="Lazydog"/>
              </a:rPr>
              <a:t>PRODUCT VISION BOARD</a:t>
            </a:r>
          </a:p>
        </p:txBody>
      </p:sp>
      <p:sp>
        <p:nvSpPr>
          <p:cNvPr id="6" name="Freeform 6"/>
          <p:cNvSpPr/>
          <p:nvPr/>
        </p:nvSpPr>
        <p:spPr>
          <a:xfrm flipH="1">
            <a:off x="16376214" y="8304953"/>
            <a:ext cx="1911786" cy="2461185"/>
          </a:xfrm>
          <a:custGeom>
            <a:avLst/>
            <a:gdLst/>
            <a:ahLst/>
            <a:cxnLst/>
            <a:rect l="l" t="t" r="r" b="b"/>
            <a:pathLst>
              <a:path w="1911786" h="2461185">
                <a:moveTo>
                  <a:pt x="1911786" y="0"/>
                </a:moveTo>
                <a:lnTo>
                  <a:pt x="0" y="0"/>
                </a:lnTo>
                <a:lnTo>
                  <a:pt x="0" y="2461185"/>
                </a:lnTo>
                <a:lnTo>
                  <a:pt x="1911786" y="2461185"/>
                </a:lnTo>
                <a:lnTo>
                  <a:pt x="191178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1455910" y="823153"/>
            <a:ext cx="4969221" cy="2262947"/>
          </a:xfrm>
          <a:custGeom>
            <a:avLst/>
            <a:gdLst/>
            <a:ahLst/>
            <a:cxnLst/>
            <a:rect l="l" t="t" r="r" b="b"/>
            <a:pathLst>
              <a:path w="4969221" h="2262947">
                <a:moveTo>
                  <a:pt x="0" y="0"/>
                </a:moveTo>
                <a:lnTo>
                  <a:pt x="4969220" y="0"/>
                </a:lnTo>
                <a:lnTo>
                  <a:pt x="4969220" y="2262947"/>
                </a:lnTo>
                <a:lnTo>
                  <a:pt x="0" y="22629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8" name="Freeform 8"/>
          <p:cNvSpPr/>
          <p:nvPr/>
        </p:nvSpPr>
        <p:spPr>
          <a:xfrm>
            <a:off x="14880358" y="-1328688"/>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pic>
        <p:nvPicPr>
          <p:cNvPr id="11" name="Picture 10">
            <a:extLst>
              <a:ext uri="{FF2B5EF4-FFF2-40B4-BE49-F238E27FC236}">
                <a16:creationId xmlns:a16="http://schemas.microsoft.com/office/drawing/2014/main" id="{71D94411-2168-9D68-7BB4-A2DD90F3ED87}"/>
              </a:ext>
            </a:extLst>
          </p:cNvPr>
          <p:cNvPicPr>
            <a:picLocks noChangeAspect="1"/>
          </p:cNvPicPr>
          <p:nvPr/>
        </p:nvPicPr>
        <p:blipFill>
          <a:blip r:embed="rId8"/>
          <a:stretch>
            <a:fillRect/>
          </a:stretch>
        </p:blipFill>
        <p:spPr>
          <a:xfrm>
            <a:off x="2939392" y="2512857"/>
            <a:ext cx="11943424" cy="65088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1858689" y="1367265"/>
            <a:ext cx="10862854" cy="1015622"/>
          </a:xfrm>
          <a:prstGeom prst="rect">
            <a:avLst/>
          </a:prstGeom>
        </p:spPr>
        <p:txBody>
          <a:bodyPr lIns="0" tIns="0" rIns="0" bIns="0" rtlCol="0" anchor="t">
            <a:spAutoFit/>
          </a:bodyPr>
          <a:lstStyle/>
          <a:p>
            <a:pPr marL="0" lvl="0" indent="0" algn="l">
              <a:lnSpc>
                <a:spcPts val="7888"/>
              </a:lnSpc>
            </a:pPr>
            <a:r>
              <a:rPr lang="en-US" sz="6800" spc="-258">
                <a:solidFill>
                  <a:srgbClr val="000000"/>
                </a:solidFill>
                <a:latin typeface="Lazydog"/>
                <a:ea typeface="Lazydog"/>
                <a:cs typeface="Lazydog"/>
                <a:sym typeface="Lazydog"/>
              </a:rPr>
              <a:t>CHALLENGES AND SOLUTIONS</a:t>
            </a:r>
          </a:p>
        </p:txBody>
      </p:sp>
      <p:sp>
        <p:nvSpPr>
          <p:cNvPr id="3" name="TextBox 3"/>
          <p:cNvSpPr txBox="1"/>
          <p:nvPr/>
        </p:nvSpPr>
        <p:spPr>
          <a:xfrm>
            <a:off x="1605189" y="3019425"/>
            <a:ext cx="10397133" cy="879475"/>
          </a:xfrm>
          <a:prstGeom prst="rect">
            <a:avLst/>
          </a:prstGeom>
        </p:spPr>
        <p:txBody>
          <a:bodyPr lIns="0" tIns="0" rIns="0" bIns="0" rtlCol="0" anchor="t">
            <a:spAutoFit/>
          </a:bodyPr>
          <a:lstStyle/>
          <a:p>
            <a:pPr marL="0" lvl="0" indent="0" algn="l">
              <a:lnSpc>
                <a:spcPts val="3499"/>
              </a:lnSpc>
              <a:spcBef>
                <a:spcPct val="0"/>
              </a:spcBef>
            </a:pPr>
            <a:r>
              <a:rPr lang="en-US" sz="2499">
                <a:solidFill>
                  <a:srgbClr val="000000"/>
                </a:solidFill>
                <a:latin typeface="IreneFlorentina"/>
                <a:ea typeface="IreneFlorentina"/>
                <a:cs typeface="IreneFlorentina"/>
                <a:sym typeface="IreneFlorentina"/>
              </a:rPr>
              <a:t>Tantangan yang kita hadapi dalam mengerjakan project ini adalah : </a:t>
            </a:r>
          </a:p>
        </p:txBody>
      </p:sp>
      <p:sp>
        <p:nvSpPr>
          <p:cNvPr id="4" name="Freeform 4"/>
          <p:cNvSpPr/>
          <p:nvPr/>
        </p:nvSpPr>
        <p:spPr>
          <a:xfrm>
            <a:off x="1605189" y="1865551"/>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15120743" y="-1271008"/>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6" name="Freeform 6"/>
          <p:cNvSpPr/>
          <p:nvPr/>
        </p:nvSpPr>
        <p:spPr>
          <a:xfrm>
            <a:off x="-1331523" y="6679011"/>
            <a:ext cx="4846248" cy="4114800"/>
          </a:xfrm>
          <a:custGeom>
            <a:avLst/>
            <a:gdLst/>
            <a:ahLst/>
            <a:cxnLst/>
            <a:rect l="l" t="t" r="r" b="b"/>
            <a:pathLst>
              <a:path w="4846248" h="4114800">
                <a:moveTo>
                  <a:pt x="0" y="0"/>
                </a:moveTo>
                <a:lnTo>
                  <a:pt x="4846249" y="0"/>
                </a:lnTo>
                <a:lnTo>
                  <a:pt x="4846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7" name="Freeform 7"/>
          <p:cNvSpPr/>
          <p:nvPr/>
        </p:nvSpPr>
        <p:spPr>
          <a:xfrm flipH="1">
            <a:off x="16001256" y="8027708"/>
            <a:ext cx="1911786" cy="2461185"/>
          </a:xfrm>
          <a:custGeom>
            <a:avLst/>
            <a:gdLst/>
            <a:ahLst/>
            <a:cxnLst/>
            <a:rect l="l" t="t" r="r" b="b"/>
            <a:pathLst>
              <a:path w="1911786" h="2461185">
                <a:moveTo>
                  <a:pt x="1911786" y="0"/>
                </a:moveTo>
                <a:lnTo>
                  <a:pt x="0" y="0"/>
                </a:lnTo>
                <a:lnTo>
                  <a:pt x="0" y="2461184"/>
                </a:lnTo>
                <a:lnTo>
                  <a:pt x="1911786" y="2461184"/>
                </a:lnTo>
                <a:lnTo>
                  <a:pt x="1911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8" name="TextBox 8"/>
          <p:cNvSpPr txBox="1"/>
          <p:nvPr/>
        </p:nvSpPr>
        <p:spPr>
          <a:xfrm>
            <a:off x="1091601" y="4196536"/>
            <a:ext cx="15079872" cy="1283650"/>
          </a:xfrm>
          <a:prstGeom prst="rect">
            <a:avLst/>
          </a:prstGeom>
        </p:spPr>
        <p:txBody>
          <a:bodyPr lIns="0" tIns="0" rIns="0" bIns="0" rtlCol="0" anchor="t">
            <a:spAutoFit/>
          </a:bodyPr>
          <a:lstStyle/>
          <a:p>
            <a:pPr marL="782846" lvl="1" indent="-391423" algn="l">
              <a:lnSpc>
                <a:spcPts val="5076"/>
              </a:lnSpc>
              <a:buFont typeface="Arial"/>
              <a:buChar char="•"/>
            </a:pPr>
            <a:r>
              <a:rPr lang="en-US" sz="3625">
                <a:solidFill>
                  <a:srgbClr val="000000"/>
                </a:solidFill>
                <a:latin typeface="IreneFlorentina"/>
                <a:ea typeface="IreneFlorentina"/>
                <a:cs typeface="IreneFlorentina"/>
                <a:sym typeface="IreneFlorentina"/>
              </a:rPr>
              <a:t>Time Management. </a:t>
            </a:r>
          </a:p>
          <a:p>
            <a:pPr marL="782846" lvl="1" indent="-391423" algn="l">
              <a:lnSpc>
                <a:spcPts val="5076"/>
              </a:lnSpc>
              <a:buFont typeface="Arial"/>
              <a:buChar char="•"/>
            </a:pPr>
            <a:r>
              <a:rPr lang="en-US" sz="3625">
                <a:solidFill>
                  <a:srgbClr val="000000"/>
                </a:solidFill>
                <a:latin typeface="IreneFlorentina"/>
                <a:ea typeface="IreneFlorentina"/>
                <a:cs typeface="IreneFlorentina"/>
                <a:sym typeface="IreneFlorentina"/>
              </a:rPr>
              <a:t>Lack of Experience</a:t>
            </a:r>
          </a:p>
        </p:txBody>
      </p:sp>
      <p:sp>
        <p:nvSpPr>
          <p:cNvPr id="9" name="TextBox 9"/>
          <p:cNvSpPr txBox="1"/>
          <p:nvPr/>
        </p:nvSpPr>
        <p:spPr>
          <a:xfrm>
            <a:off x="1605189" y="6118361"/>
            <a:ext cx="10397133" cy="441325"/>
          </a:xfrm>
          <a:prstGeom prst="rect">
            <a:avLst/>
          </a:prstGeom>
        </p:spPr>
        <p:txBody>
          <a:bodyPr lIns="0" tIns="0" rIns="0" bIns="0" rtlCol="0" anchor="t">
            <a:spAutoFit/>
          </a:bodyPr>
          <a:lstStyle/>
          <a:p>
            <a:pPr marL="0" lvl="0" indent="0" algn="l">
              <a:lnSpc>
                <a:spcPts val="3499"/>
              </a:lnSpc>
              <a:spcBef>
                <a:spcPct val="0"/>
              </a:spcBef>
            </a:pPr>
            <a:r>
              <a:rPr lang="en-US" sz="2499">
                <a:solidFill>
                  <a:srgbClr val="000000"/>
                </a:solidFill>
                <a:latin typeface="IreneFlorentina"/>
                <a:ea typeface="IreneFlorentina"/>
                <a:cs typeface="IreneFlorentina"/>
                <a:sym typeface="IreneFlorentina"/>
              </a:rPr>
              <a:t>Solusi yang kita lakukan adalah :</a:t>
            </a:r>
          </a:p>
        </p:txBody>
      </p:sp>
      <p:sp>
        <p:nvSpPr>
          <p:cNvPr id="10" name="TextBox 10"/>
          <p:cNvSpPr txBox="1"/>
          <p:nvPr/>
        </p:nvSpPr>
        <p:spPr>
          <a:xfrm>
            <a:off x="3663013" y="6744058"/>
            <a:ext cx="8339309" cy="1919137"/>
          </a:xfrm>
          <a:prstGeom prst="rect">
            <a:avLst/>
          </a:prstGeom>
        </p:spPr>
        <p:txBody>
          <a:bodyPr lIns="0" tIns="0" rIns="0" bIns="0" rtlCol="0" anchor="t">
            <a:spAutoFit/>
          </a:bodyPr>
          <a:lstStyle/>
          <a:p>
            <a:pPr marL="782846" lvl="1" indent="-391423" algn="l">
              <a:lnSpc>
                <a:spcPts val="5076"/>
              </a:lnSpc>
              <a:buFont typeface="Arial"/>
              <a:buChar char="•"/>
            </a:pPr>
            <a:r>
              <a:rPr lang="en-US" sz="3625">
                <a:solidFill>
                  <a:srgbClr val="000000"/>
                </a:solidFill>
                <a:latin typeface="IreneFlorentina"/>
                <a:ea typeface="IreneFlorentina"/>
                <a:cs typeface="IreneFlorentina"/>
                <a:sym typeface="IreneFlorentina"/>
              </a:rPr>
              <a:t>Manage and work according to our timeline.</a:t>
            </a:r>
          </a:p>
          <a:p>
            <a:pPr marL="782846" lvl="1" indent="-391423" algn="l">
              <a:lnSpc>
                <a:spcPts val="5076"/>
              </a:lnSpc>
              <a:buFont typeface="Arial"/>
              <a:buChar char="•"/>
            </a:pPr>
            <a:r>
              <a:rPr lang="en-US" sz="3625">
                <a:solidFill>
                  <a:srgbClr val="000000"/>
                </a:solidFill>
                <a:latin typeface="IreneFlorentina"/>
                <a:ea typeface="IreneFlorentina"/>
                <a:cs typeface="IreneFlorentina"/>
                <a:sym typeface="IreneFlorentina"/>
              </a:rPr>
              <a:t>Search and Apply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Freeform 2"/>
          <p:cNvSpPr/>
          <p:nvPr/>
        </p:nvSpPr>
        <p:spPr>
          <a:xfrm>
            <a:off x="14546504" y="-1028700"/>
            <a:ext cx="4277114" cy="4114800"/>
          </a:xfrm>
          <a:custGeom>
            <a:avLst/>
            <a:gdLst/>
            <a:ahLst/>
            <a:cxnLst/>
            <a:rect l="l" t="t" r="r" b="b"/>
            <a:pathLst>
              <a:path w="4277114" h="4114800">
                <a:moveTo>
                  <a:pt x="0" y="0"/>
                </a:moveTo>
                <a:lnTo>
                  <a:pt x="4277113" y="0"/>
                </a:lnTo>
                <a:lnTo>
                  <a:pt x="42771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520534" y="752605"/>
            <a:ext cx="2583003" cy="2900282"/>
          </a:xfrm>
          <a:custGeom>
            <a:avLst/>
            <a:gdLst/>
            <a:ahLst/>
            <a:cxnLst/>
            <a:rect l="l" t="t" r="r" b="b"/>
            <a:pathLst>
              <a:path w="2583003" h="2900282">
                <a:moveTo>
                  <a:pt x="0" y="0"/>
                </a:moveTo>
                <a:lnTo>
                  <a:pt x="2583003" y="0"/>
                </a:lnTo>
                <a:lnTo>
                  <a:pt x="2583003" y="2900282"/>
                </a:lnTo>
                <a:lnTo>
                  <a:pt x="0" y="29002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a:off x="-2124530" y="7200900"/>
            <a:ext cx="4846248" cy="4114800"/>
          </a:xfrm>
          <a:custGeom>
            <a:avLst/>
            <a:gdLst/>
            <a:ahLst/>
            <a:cxnLst/>
            <a:rect l="l" t="t" r="r" b="b"/>
            <a:pathLst>
              <a:path w="4846248" h="4114800">
                <a:moveTo>
                  <a:pt x="0" y="0"/>
                </a:moveTo>
                <a:lnTo>
                  <a:pt x="4846248" y="0"/>
                </a:lnTo>
                <a:lnTo>
                  <a:pt x="484624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5" name="Freeform 5"/>
          <p:cNvSpPr/>
          <p:nvPr/>
        </p:nvSpPr>
        <p:spPr>
          <a:xfrm flipH="1">
            <a:off x="16001256" y="8027708"/>
            <a:ext cx="1911786" cy="2461185"/>
          </a:xfrm>
          <a:custGeom>
            <a:avLst/>
            <a:gdLst/>
            <a:ahLst/>
            <a:cxnLst/>
            <a:rect l="l" t="t" r="r" b="b"/>
            <a:pathLst>
              <a:path w="1911786" h="2461185">
                <a:moveTo>
                  <a:pt x="1911786" y="0"/>
                </a:moveTo>
                <a:lnTo>
                  <a:pt x="0" y="0"/>
                </a:lnTo>
                <a:lnTo>
                  <a:pt x="0" y="2461184"/>
                </a:lnTo>
                <a:lnTo>
                  <a:pt x="1911786" y="2461184"/>
                </a:lnTo>
                <a:lnTo>
                  <a:pt x="1911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6" name="Freeform 6"/>
          <p:cNvSpPr/>
          <p:nvPr/>
        </p:nvSpPr>
        <p:spPr>
          <a:xfrm>
            <a:off x="5486400" y="1181100"/>
            <a:ext cx="7315200" cy="1236934"/>
          </a:xfrm>
          <a:custGeom>
            <a:avLst/>
            <a:gdLst/>
            <a:ahLst/>
            <a:cxnLst/>
            <a:rect l="l" t="t" r="r" b="b"/>
            <a:pathLst>
              <a:path w="7315200" h="1236934">
                <a:moveTo>
                  <a:pt x="0" y="0"/>
                </a:moveTo>
                <a:lnTo>
                  <a:pt x="7315200" y="0"/>
                </a:lnTo>
                <a:lnTo>
                  <a:pt x="7315200" y="1236934"/>
                </a:lnTo>
                <a:lnTo>
                  <a:pt x="0" y="12369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7" name="Freeform 7"/>
          <p:cNvSpPr/>
          <p:nvPr/>
        </p:nvSpPr>
        <p:spPr>
          <a:xfrm>
            <a:off x="3103537" y="3090498"/>
            <a:ext cx="12897719" cy="4937209"/>
          </a:xfrm>
          <a:custGeom>
            <a:avLst/>
            <a:gdLst/>
            <a:ahLst/>
            <a:cxnLst/>
            <a:rect l="l" t="t" r="r" b="b"/>
            <a:pathLst>
              <a:path w="12897719" h="4937209">
                <a:moveTo>
                  <a:pt x="0" y="0"/>
                </a:moveTo>
                <a:lnTo>
                  <a:pt x="12897719" y="0"/>
                </a:lnTo>
                <a:lnTo>
                  <a:pt x="12897719" y="4937210"/>
                </a:lnTo>
                <a:lnTo>
                  <a:pt x="0" y="4937210"/>
                </a:lnTo>
                <a:lnTo>
                  <a:pt x="0" y="0"/>
                </a:lnTo>
                <a:close/>
              </a:path>
            </a:pathLst>
          </a:custGeom>
          <a:blipFill>
            <a:blip r:embed="rId12"/>
            <a:stretch>
              <a:fillRect/>
            </a:stretch>
          </a:blipFill>
        </p:spPr>
        <p:txBody>
          <a:bodyPr/>
          <a:lstStyle/>
          <a:p>
            <a:endParaRPr lang="en-ID"/>
          </a:p>
        </p:txBody>
      </p:sp>
      <p:sp>
        <p:nvSpPr>
          <p:cNvPr id="8" name="TextBox 8"/>
          <p:cNvSpPr txBox="1"/>
          <p:nvPr/>
        </p:nvSpPr>
        <p:spPr>
          <a:xfrm>
            <a:off x="4901091" y="682814"/>
            <a:ext cx="8485819"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VELOCITY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2" name="TextBox 2"/>
          <p:cNvSpPr txBox="1"/>
          <p:nvPr/>
        </p:nvSpPr>
        <p:spPr>
          <a:xfrm>
            <a:off x="4801772" y="1047750"/>
            <a:ext cx="8686285" cy="1271905"/>
          </a:xfrm>
          <a:prstGeom prst="rect">
            <a:avLst/>
          </a:prstGeom>
        </p:spPr>
        <p:txBody>
          <a:bodyPr lIns="0" tIns="0" rIns="0" bIns="0" rtlCol="0" anchor="t">
            <a:spAutoFit/>
          </a:bodyPr>
          <a:lstStyle/>
          <a:p>
            <a:pPr marL="0" lvl="0" indent="0" algn="ctr">
              <a:lnSpc>
                <a:spcPts val="9859"/>
              </a:lnSpc>
            </a:pPr>
            <a:r>
              <a:rPr lang="en-US" sz="8499" spc="-322">
                <a:solidFill>
                  <a:srgbClr val="000000"/>
                </a:solidFill>
                <a:latin typeface="Lazydog"/>
                <a:ea typeface="Lazydog"/>
                <a:cs typeface="Lazydog"/>
                <a:sym typeface="Lazydog"/>
              </a:rPr>
              <a:t>KANBAN SUMMARY</a:t>
            </a:r>
          </a:p>
        </p:txBody>
      </p:sp>
      <p:sp>
        <p:nvSpPr>
          <p:cNvPr id="3" name="Freeform 3"/>
          <p:cNvSpPr/>
          <p:nvPr/>
        </p:nvSpPr>
        <p:spPr>
          <a:xfrm>
            <a:off x="15120743" y="-1531973"/>
            <a:ext cx="4277114" cy="4114800"/>
          </a:xfrm>
          <a:custGeom>
            <a:avLst/>
            <a:gdLst/>
            <a:ahLst/>
            <a:cxnLst/>
            <a:rect l="l" t="t" r="r" b="b"/>
            <a:pathLst>
              <a:path w="4277114" h="4114800">
                <a:moveTo>
                  <a:pt x="0" y="0"/>
                </a:moveTo>
                <a:lnTo>
                  <a:pt x="4277114" y="0"/>
                </a:lnTo>
                <a:lnTo>
                  <a:pt x="42771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1394424" y="821694"/>
            <a:ext cx="4846248" cy="4114800"/>
          </a:xfrm>
          <a:custGeom>
            <a:avLst/>
            <a:gdLst/>
            <a:ahLst/>
            <a:cxnLst/>
            <a:rect l="l" t="t" r="r" b="b"/>
            <a:pathLst>
              <a:path w="4846248" h="4114800">
                <a:moveTo>
                  <a:pt x="0" y="0"/>
                </a:moveTo>
                <a:lnTo>
                  <a:pt x="4846248" y="0"/>
                </a:lnTo>
                <a:lnTo>
                  <a:pt x="48462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flipH="1">
            <a:off x="15729167" y="8269874"/>
            <a:ext cx="1911786" cy="2461185"/>
          </a:xfrm>
          <a:custGeom>
            <a:avLst/>
            <a:gdLst/>
            <a:ahLst/>
            <a:cxnLst/>
            <a:rect l="l" t="t" r="r" b="b"/>
            <a:pathLst>
              <a:path w="1911786" h="2461185">
                <a:moveTo>
                  <a:pt x="1911787" y="0"/>
                </a:moveTo>
                <a:lnTo>
                  <a:pt x="0" y="0"/>
                </a:lnTo>
                <a:lnTo>
                  <a:pt x="0" y="2461185"/>
                </a:lnTo>
                <a:lnTo>
                  <a:pt x="1911787" y="2461185"/>
                </a:lnTo>
                <a:lnTo>
                  <a:pt x="191178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pic>
        <p:nvPicPr>
          <p:cNvPr id="8" name="Picture 7">
            <a:extLst>
              <a:ext uri="{FF2B5EF4-FFF2-40B4-BE49-F238E27FC236}">
                <a16:creationId xmlns:a16="http://schemas.microsoft.com/office/drawing/2014/main" id="{BF2A380A-F1FE-6A44-C211-65CD059B562F}"/>
              </a:ext>
            </a:extLst>
          </p:cNvPr>
          <p:cNvPicPr>
            <a:picLocks noChangeAspect="1"/>
          </p:cNvPicPr>
          <p:nvPr/>
        </p:nvPicPr>
        <p:blipFill>
          <a:blip r:embed="rId8"/>
          <a:stretch>
            <a:fillRect/>
          </a:stretch>
        </p:blipFill>
        <p:spPr>
          <a:xfrm>
            <a:off x="3426982" y="2543305"/>
            <a:ext cx="11434035" cy="56144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30277D5-C443-3F07-A948-1E961BD5AD68}"/>
              </a:ext>
            </a:extLst>
          </p:cNvPr>
          <p:cNvPicPr>
            <a:picLocks noChangeAspect="1"/>
          </p:cNvPicPr>
          <p:nvPr/>
        </p:nvPicPr>
        <p:blipFill>
          <a:blip r:embed="rId2"/>
          <a:stretch>
            <a:fillRect/>
          </a:stretch>
        </p:blipFill>
        <p:spPr>
          <a:xfrm>
            <a:off x="1351629" y="3176121"/>
            <a:ext cx="8510358" cy="3829661"/>
          </a:xfrm>
          <a:prstGeom prst="rect">
            <a:avLst/>
          </a:prstGeom>
        </p:spPr>
      </p:pic>
      <p:sp>
        <p:nvSpPr>
          <p:cNvPr id="2" name="TextBox 2"/>
          <p:cNvSpPr txBox="1"/>
          <p:nvPr/>
        </p:nvSpPr>
        <p:spPr>
          <a:xfrm>
            <a:off x="2841153" y="1674386"/>
            <a:ext cx="8339915" cy="1015622"/>
          </a:xfrm>
          <a:prstGeom prst="rect">
            <a:avLst/>
          </a:prstGeom>
        </p:spPr>
        <p:txBody>
          <a:bodyPr lIns="0" tIns="0" rIns="0" bIns="0" rtlCol="0" anchor="t">
            <a:spAutoFit/>
          </a:bodyPr>
          <a:lstStyle/>
          <a:p>
            <a:pPr marL="0" lvl="0" indent="0" algn="ctr">
              <a:lnSpc>
                <a:spcPts val="7888"/>
              </a:lnSpc>
            </a:pPr>
            <a:r>
              <a:rPr lang="en-US" sz="6800" spc="-258">
                <a:solidFill>
                  <a:srgbClr val="000000"/>
                </a:solidFill>
                <a:latin typeface="Lazydog"/>
                <a:ea typeface="Lazydog"/>
                <a:cs typeface="Lazydog"/>
                <a:sym typeface="Lazydog"/>
              </a:rPr>
              <a:t>KANBAN ITERATION</a:t>
            </a:r>
          </a:p>
        </p:txBody>
      </p:sp>
      <p:sp>
        <p:nvSpPr>
          <p:cNvPr id="3" name="Freeform 3"/>
          <p:cNvSpPr/>
          <p:nvPr/>
        </p:nvSpPr>
        <p:spPr>
          <a:xfrm>
            <a:off x="-1482142" y="1188273"/>
            <a:ext cx="4323294" cy="1968797"/>
          </a:xfrm>
          <a:custGeom>
            <a:avLst/>
            <a:gdLst/>
            <a:ahLst/>
            <a:cxnLst/>
            <a:rect l="l" t="t" r="r" b="b"/>
            <a:pathLst>
              <a:path w="4323294" h="1968797">
                <a:moveTo>
                  <a:pt x="0" y="0"/>
                </a:moveTo>
                <a:lnTo>
                  <a:pt x="4323295" y="0"/>
                </a:lnTo>
                <a:lnTo>
                  <a:pt x="4323295" y="1968798"/>
                </a:lnTo>
                <a:lnTo>
                  <a:pt x="0" y="19687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6" name="Freeform 6"/>
          <p:cNvSpPr/>
          <p:nvPr/>
        </p:nvSpPr>
        <p:spPr>
          <a:xfrm rot="1360324">
            <a:off x="4598769" y="6785648"/>
            <a:ext cx="1693341" cy="478369"/>
          </a:xfrm>
          <a:custGeom>
            <a:avLst/>
            <a:gdLst/>
            <a:ahLst/>
            <a:cxnLst/>
            <a:rect l="l" t="t" r="r" b="b"/>
            <a:pathLst>
              <a:path w="1693341" h="478369">
                <a:moveTo>
                  <a:pt x="0" y="0"/>
                </a:moveTo>
                <a:lnTo>
                  <a:pt x="1693341" y="0"/>
                </a:lnTo>
                <a:lnTo>
                  <a:pt x="1693341" y="478368"/>
                </a:lnTo>
                <a:lnTo>
                  <a:pt x="0" y="47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7" name="TextBox 7"/>
          <p:cNvSpPr txBox="1"/>
          <p:nvPr/>
        </p:nvSpPr>
        <p:spPr>
          <a:xfrm>
            <a:off x="13479875" y="3588615"/>
            <a:ext cx="418108" cy="1015622"/>
          </a:xfrm>
          <a:prstGeom prst="rect">
            <a:avLst/>
          </a:prstGeom>
        </p:spPr>
        <p:txBody>
          <a:bodyPr lIns="0" tIns="0" rIns="0" bIns="0" rtlCol="0" anchor="t">
            <a:spAutoFit/>
          </a:bodyPr>
          <a:lstStyle/>
          <a:p>
            <a:pPr algn="ctr">
              <a:lnSpc>
                <a:spcPts val="7888"/>
              </a:lnSpc>
              <a:spcBef>
                <a:spcPct val="0"/>
              </a:spcBef>
            </a:pPr>
            <a:r>
              <a:rPr lang="en-US" sz="6800" spc="-258">
                <a:solidFill>
                  <a:srgbClr val="000000"/>
                </a:solidFill>
                <a:latin typeface="Lazydog"/>
                <a:ea typeface="Lazydog"/>
                <a:cs typeface="Lazydog"/>
                <a:sym typeface="Lazydog"/>
              </a:rPr>
              <a:t>1</a:t>
            </a:r>
          </a:p>
        </p:txBody>
      </p:sp>
      <p:sp>
        <p:nvSpPr>
          <p:cNvPr id="8" name="TextBox 8"/>
          <p:cNvSpPr txBox="1"/>
          <p:nvPr/>
        </p:nvSpPr>
        <p:spPr>
          <a:xfrm>
            <a:off x="13897983" y="3357666"/>
            <a:ext cx="369540" cy="423799"/>
          </a:xfrm>
          <a:prstGeom prst="rect">
            <a:avLst/>
          </a:prstGeom>
        </p:spPr>
        <p:txBody>
          <a:bodyPr lIns="0" tIns="0" rIns="0" bIns="0" rtlCol="0" anchor="t">
            <a:spAutoFit/>
          </a:bodyPr>
          <a:lstStyle/>
          <a:p>
            <a:pPr algn="ctr">
              <a:lnSpc>
                <a:spcPts val="3247"/>
              </a:lnSpc>
              <a:spcBef>
                <a:spcPct val="0"/>
              </a:spcBef>
            </a:pPr>
            <a:r>
              <a:rPr lang="en-US" sz="2799" spc="-106">
                <a:solidFill>
                  <a:srgbClr val="000000"/>
                </a:solidFill>
                <a:latin typeface="Lazydog"/>
                <a:ea typeface="Lazydog"/>
                <a:cs typeface="Lazydog"/>
                <a:sym typeface="Lazydog"/>
              </a:rPr>
              <a:t>ST</a:t>
            </a:r>
          </a:p>
        </p:txBody>
      </p:sp>
      <p:pic>
        <p:nvPicPr>
          <p:cNvPr id="18" name="Picture 17">
            <a:extLst>
              <a:ext uri="{FF2B5EF4-FFF2-40B4-BE49-F238E27FC236}">
                <a16:creationId xmlns:a16="http://schemas.microsoft.com/office/drawing/2014/main" id="{5E630967-ABB3-FEDF-130E-51C56FF41AA4}"/>
              </a:ext>
            </a:extLst>
          </p:cNvPr>
          <p:cNvPicPr>
            <a:picLocks noChangeAspect="1"/>
          </p:cNvPicPr>
          <p:nvPr/>
        </p:nvPicPr>
        <p:blipFill>
          <a:blip r:embed="rId7"/>
          <a:stretch>
            <a:fillRect/>
          </a:stretch>
        </p:blipFill>
        <p:spPr>
          <a:xfrm>
            <a:off x="6328712" y="5072516"/>
            <a:ext cx="9397561" cy="30982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941</Words>
  <Application>Microsoft Office PowerPoint</Application>
  <PresentationFormat>Custom</PresentationFormat>
  <Paragraphs>147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IreneFlorentina</vt:lpstr>
      <vt:lpstr>Arial</vt:lpstr>
      <vt:lpstr>Calibri</vt:lpstr>
      <vt:lpstr>Lazydog</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HItam Abu Ilustrasi Coretan Pensil Tugas Presentasi</dc:title>
  <dc:creator>Marco</dc:creator>
  <cp:lastModifiedBy>MARCO BENNEDICT MAKIN</cp:lastModifiedBy>
  <cp:revision>3</cp:revision>
  <dcterms:created xsi:type="dcterms:W3CDTF">2006-08-16T00:00:00Z</dcterms:created>
  <dcterms:modified xsi:type="dcterms:W3CDTF">2025-06-07T08:05:58Z</dcterms:modified>
  <dc:identifier>DAGplujwt4I</dc:identifier>
</cp:coreProperties>
</file>