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6B30-7442-45EA-AB1D-240C91343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75749D-3E9C-43A2-B97C-AFE74C0D4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51DE7-C77A-439D-953C-6F2315A43903}"/>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947EEC2D-7602-4372-9513-FB343A926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3C0FC-68DE-433B-85AE-AC3DD369DE8D}"/>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45482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F3FD-84C8-4BFE-8A8F-B544B569C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05350-7576-4984-A4AE-44BC5E634E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C927-B8EB-4076-8548-3222A5D1581B}"/>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33A3B0DE-4E4E-4BED-913F-AC2E5397A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A5211-7C2E-45D3-B1DC-0C0CAB6F19C0}"/>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40710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80D7D-603E-4351-AB81-BDF277E50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19C44-6585-4A16-BA28-02C179ACE9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EECD4-44FF-4781-89D0-26666CB8B3B6}"/>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F5A4C296-CBD1-46C0-B8F9-35C0B6647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62C73-3D15-47A8-8EA9-736BB6BF62F1}"/>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22206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B7F0-0CBD-46DD-8BE9-45C05BB93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D2D2EE-99A0-4065-AEB5-58E2C7073B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85CE-577E-461C-A3D1-1FC0D7B5303A}"/>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A75916E2-AF5E-4E3F-B211-B14BFEF08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6CE79-DE55-4FEB-8CBE-2FD91D635E3B}"/>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0197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89EA-C328-4125-8951-AD75C1CD6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DA604B-6076-4754-9CDD-68A688904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C97DB5-B5C5-4021-BB96-64FB0FFAB345}"/>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CB8E27DC-94DD-43BD-86FC-AFBCBCB2B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A41A0-2CA1-4E56-8C1D-F9CCF3F149DA}"/>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68115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79DE-49BA-4FC9-9BED-4E9942F74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826C7-3EEB-4715-AD81-74F687E8BA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B4432B-2AA8-4049-8CEC-9451B5C4A3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F344C-E6A4-4E1B-A4CC-5335B1CA9592}"/>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06095428-7D8E-4FD8-B5A3-67B004763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60C02-883E-47C4-A9C4-62633D61714B}"/>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339412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9ED2-0DF8-46BB-8784-241E52497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9664B-24BB-4AE3-A2DB-52E8ACAD8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1A41D8-994E-4C07-A754-EFCCE2F666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D5F2E-8FD6-4192-A32D-E2D7C1C00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519825-AD24-439F-BF86-10B34C3ADB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D94A6-D218-4281-AEE2-3F7019FAEEF9}"/>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8" name="Footer Placeholder 7">
            <a:extLst>
              <a:ext uri="{FF2B5EF4-FFF2-40B4-BE49-F238E27FC236}">
                <a16:creationId xmlns:a16="http://schemas.microsoft.com/office/drawing/2014/main" id="{1C0578AB-C60C-4155-BAC2-8C320AB73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E14B3-C517-4B60-8ED5-9499431E32E5}"/>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84175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A945-CB0B-46F2-968E-E1DC5A3BD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00984-2D8D-45DA-AB41-20A7A99375AA}"/>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4" name="Footer Placeholder 3">
            <a:extLst>
              <a:ext uri="{FF2B5EF4-FFF2-40B4-BE49-F238E27FC236}">
                <a16:creationId xmlns:a16="http://schemas.microsoft.com/office/drawing/2014/main" id="{F75CACEC-0E20-4235-957A-C2BDB023D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73C047-0262-4CEE-98CC-4F6656B81BA4}"/>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9290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2A8256-BEBF-474F-99AE-13A29870BA9B}"/>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3" name="Footer Placeholder 2">
            <a:extLst>
              <a:ext uri="{FF2B5EF4-FFF2-40B4-BE49-F238E27FC236}">
                <a16:creationId xmlns:a16="http://schemas.microsoft.com/office/drawing/2014/main" id="{25042024-2150-4822-935A-FA63649CC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AB129-5DE9-4C7A-8F62-3DC5299B42D3}"/>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38013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08B5-2FFF-4A8C-879B-19A6B78B2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59E74-B6DF-412F-945E-7DBD1E66A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89282-1462-4A9C-BF04-33EF44DA2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638AD-7F4B-4460-9DC8-5B34473B1EA1}"/>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25EBF89A-D949-4730-B521-331799AEA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DCCBD-D3FB-4765-8228-A99D71650351}"/>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29833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5C62-C51E-47FC-9E19-E39D5327B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83D67-D485-402D-8622-5DE0D9429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3119B-214D-48B0-95A3-C0E781955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EB727D-D0A5-4817-928C-0522F04B4D79}"/>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D29814C6-ED17-4405-9B10-3F61C3423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0D14F-93CC-482D-8A6B-702F8B806DB7}"/>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41760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FD78C-FB2C-46BA-B939-3120E4357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9F499-42A8-45FC-8D6C-91CC34DF4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3A015-FFE2-4027-8042-37C7906D9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0AB70FB9-6422-4A54-87AB-D9288FCB9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950EC9-59B0-4721-8D21-A64D13A3E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9D16-7198-4F3F-A177-251956365D35}" type="slidenum">
              <a:rPr lang="en-US" smtClean="0"/>
              <a:t>‹#›</a:t>
            </a:fld>
            <a:endParaRPr lang="en-US"/>
          </a:p>
        </p:txBody>
      </p:sp>
    </p:spTree>
    <p:extLst>
      <p:ext uri="{BB962C8B-B14F-4D97-AF65-F5344CB8AC3E}">
        <p14:creationId xmlns:p14="http://schemas.microsoft.com/office/powerpoint/2010/main" val="2170788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50C2-0CB2-4BAB-A269-8DE811A27FDC}"/>
              </a:ext>
            </a:extLst>
          </p:cNvPr>
          <p:cNvSpPr>
            <a:spLocks noGrp="1"/>
          </p:cNvSpPr>
          <p:nvPr>
            <p:ph type="ctrTitle"/>
          </p:nvPr>
        </p:nvSpPr>
        <p:spPr/>
        <p:txBody>
          <a:bodyPr/>
          <a:lstStyle/>
          <a:p>
            <a:r>
              <a:rPr lang="en-US" dirty="0"/>
              <a:t>Flu Tracker: </a:t>
            </a:r>
            <a:r>
              <a:rPr lang="en-US" sz="3600" dirty="0"/>
              <a:t>A study of influenza data and influences for the state of New York</a:t>
            </a:r>
          </a:p>
        </p:txBody>
      </p:sp>
      <p:sp>
        <p:nvSpPr>
          <p:cNvPr id="3" name="Subtitle 2">
            <a:extLst>
              <a:ext uri="{FF2B5EF4-FFF2-40B4-BE49-F238E27FC236}">
                <a16:creationId xmlns:a16="http://schemas.microsoft.com/office/drawing/2014/main" id="{7E590187-ECC0-4402-8B5E-D0D8EC96FEFF}"/>
              </a:ext>
            </a:extLst>
          </p:cNvPr>
          <p:cNvSpPr>
            <a:spLocks noGrp="1"/>
          </p:cNvSpPr>
          <p:nvPr>
            <p:ph type="subTitle" idx="1"/>
          </p:nvPr>
        </p:nvSpPr>
        <p:spPr/>
        <p:txBody>
          <a:bodyPr/>
          <a:lstStyle/>
          <a:p>
            <a:r>
              <a:rPr lang="en-US" dirty="0"/>
              <a:t>By Ben G., Lee H., Joe L.</a:t>
            </a:r>
          </a:p>
        </p:txBody>
      </p:sp>
    </p:spTree>
    <p:extLst>
      <p:ext uri="{BB962C8B-B14F-4D97-AF65-F5344CB8AC3E}">
        <p14:creationId xmlns:p14="http://schemas.microsoft.com/office/powerpoint/2010/main" val="287927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1002-B170-4A95-A3C9-1C22CB2E1F0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AD7BB25-CAB7-416F-AA7E-1AABD371565A}"/>
              </a:ext>
            </a:extLst>
          </p:cNvPr>
          <p:cNvSpPr>
            <a:spLocks noGrp="1"/>
          </p:cNvSpPr>
          <p:nvPr>
            <p:ph idx="1"/>
          </p:nvPr>
        </p:nvSpPr>
        <p:spPr/>
        <p:txBody>
          <a:bodyPr>
            <a:normAutofit fontScale="92500" lnSpcReduction="20000"/>
          </a:bodyPr>
          <a:lstStyle/>
          <a:p>
            <a:r>
              <a:rPr lang="en-US" dirty="0"/>
              <a:t>Hypothesis</a:t>
            </a:r>
          </a:p>
          <a:p>
            <a:pPr lvl="1"/>
            <a:r>
              <a:rPr lang="en-US" dirty="0"/>
              <a:t>Colder weather plays a significant role in influenza outbreaks.</a:t>
            </a:r>
          </a:p>
          <a:p>
            <a:r>
              <a:rPr lang="en-US" dirty="0"/>
              <a:t>Questions asked</a:t>
            </a:r>
          </a:p>
          <a:p>
            <a:pPr lvl="1"/>
            <a:r>
              <a:rPr lang="en-US" dirty="0"/>
              <a:t>Do various weather elements play a role in flu incidences (e.g. temperature, precipitation,  humidity)?</a:t>
            </a:r>
          </a:p>
          <a:p>
            <a:pPr lvl="1"/>
            <a:r>
              <a:rPr lang="en-US" dirty="0"/>
              <a:t>Does the timing of vaccinations play a role in curbing influenza, if any?</a:t>
            </a:r>
          </a:p>
          <a:p>
            <a:pPr lvl="2"/>
            <a:r>
              <a:rPr lang="en-US" dirty="0"/>
              <a:t>Were the vaccinations effective in reducing influenza outbreaks?  </a:t>
            </a:r>
          </a:p>
          <a:p>
            <a:pPr lvl="1"/>
            <a:r>
              <a:rPr lang="en-US" dirty="0"/>
              <a:t>Does travel play a role in affecting the influenza counts?</a:t>
            </a:r>
          </a:p>
          <a:p>
            <a:r>
              <a:rPr lang="en-US" dirty="0"/>
              <a:t>Summary</a:t>
            </a:r>
          </a:p>
          <a:p>
            <a:pPr lvl="1"/>
            <a:r>
              <a:rPr lang="en-US" dirty="0"/>
              <a:t>Weather highly correlated to influenza incidents</a:t>
            </a:r>
          </a:p>
          <a:p>
            <a:pPr lvl="1"/>
            <a:r>
              <a:rPr lang="en-US" dirty="0"/>
              <a:t>Vaccinations in 2015 seemed to be more effective than that of 2016</a:t>
            </a:r>
          </a:p>
          <a:p>
            <a:pPr lvl="1"/>
            <a:r>
              <a:rPr lang="en-US" dirty="0"/>
              <a:t>Air travel during times of influenza spikes show that </a:t>
            </a:r>
            <a:r>
              <a:rPr lang="en-US" dirty="0" err="1"/>
              <a:t>passenager</a:t>
            </a:r>
            <a:r>
              <a:rPr lang="en-US" dirty="0"/>
              <a:t> inflow/outflow counts are close to even.</a:t>
            </a:r>
          </a:p>
        </p:txBody>
      </p:sp>
    </p:spTree>
    <p:extLst>
      <p:ext uri="{BB962C8B-B14F-4D97-AF65-F5344CB8AC3E}">
        <p14:creationId xmlns:p14="http://schemas.microsoft.com/office/powerpoint/2010/main" val="278244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DF4F-B43A-42D3-A080-ED386AF0D472}"/>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4D464236-5E1A-4F27-886A-974A23EB51DB}"/>
              </a:ext>
            </a:extLst>
          </p:cNvPr>
          <p:cNvSpPr>
            <a:spLocks noGrp="1"/>
          </p:cNvSpPr>
          <p:nvPr>
            <p:ph idx="1"/>
          </p:nvPr>
        </p:nvSpPr>
        <p:spPr/>
        <p:txBody>
          <a:bodyPr>
            <a:normAutofit fontScale="77500" lnSpcReduction="20000"/>
          </a:bodyPr>
          <a:lstStyle/>
          <a:p>
            <a:r>
              <a:rPr lang="en-US" dirty="0"/>
              <a:t>Weather Influence</a:t>
            </a:r>
          </a:p>
          <a:p>
            <a:pPr lvl="1"/>
            <a:r>
              <a:rPr lang="en-US" dirty="0"/>
              <a:t>Flu incident data – NY </a:t>
            </a:r>
            <a:r>
              <a:rPr lang="en-US" dirty="0" err="1"/>
              <a:t>Dept</a:t>
            </a:r>
            <a:r>
              <a:rPr lang="en-US" dirty="0"/>
              <a:t> of Health</a:t>
            </a:r>
          </a:p>
          <a:p>
            <a:pPr lvl="2"/>
            <a:r>
              <a:rPr lang="en-US" dirty="0"/>
              <a:t>Total confirmed incidents reported.</a:t>
            </a:r>
          </a:p>
          <a:p>
            <a:pPr lvl="2"/>
            <a:r>
              <a:rPr lang="en-US" dirty="0"/>
              <a:t>Weekly Data.</a:t>
            </a:r>
          </a:p>
          <a:p>
            <a:pPr lvl="1"/>
            <a:r>
              <a:rPr lang="en-US" dirty="0"/>
              <a:t>Weather Data – National Oceanic &amp; Atmospheric Assoc.</a:t>
            </a:r>
          </a:p>
          <a:p>
            <a:pPr lvl="2"/>
            <a:r>
              <a:rPr lang="en-US" dirty="0"/>
              <a:t>Average Temperature, rainfall, snowfall data.</a:t>
            </a:r>
          </a:p>
          <a:p>
            <a:pPr lvl="2"/>
            <a:r>
              <a:rPr lang="en-US" dirty="0"/>
              <a:t>Monthly Data.</a:t>
            </a:r>
          </a:p>
          <a:p>
            <a:pPr marL="0" indent="0">
              <a:buNone/>
            </a:pPr>
            <a:endParaRPr lang="en-US" dirty="0"/>
          </a:p>
          <a:p>
            <a:pPr marL="0" indent="0">
              <a:buNone/>
            </a:pPr>
            <a:r>
              <a:rPr lang="en-US" dirty="0"/>
              <a:t>Why does the flu incident data show a spike in 2016 vs that of 2015?</a:t>
            </a:r>
          </a:p>
          <a:p>
            <a:r>
              <a:rPr lang="en-US" dirty="0"/>
              <a:t>Vaccination Influence</a:t>
            </a:r>
          </a:p>
          <a:p>
            <a:pPr lvl="1"/>
            <a:r>
              <a:rPr lang="en-US" dirty="0"/>
              <a:t>Sample population data of cumulative people vaccinated during flu season.</a:t>
            </a:r>
          </a:p>
          <a:p>
            <a:pPr lvl="1"/>
            <a:r>
              <a:rPr lang="en-US" dirty="0"/>
              <a:t>Monthly Data.</a:t>
            </a:r>
          </a:p>
          <a:p>
            <a:r>
              <a:rPr lang="en-US" dirty="0"/>
              <a:t>Air Travel Influence</a:t>
            </a:r>
          </a:p>
          <a:p>
            <a:pPr lvl="1"/>
            <a:r>
              <a:rPr lang="en-US" dirty="0"/>
              <a:t>Air travel figures from Bureau of Transportation Statistics.</a:t>
            </a:r>
          </a:p>
          <a:p>
            <a:pPr lvl="1"/>
            <a:r>
              <a:rPr lang="en-US" dirty="0"/>
              <a:t>Monthly passenger data by airline containing departure and destination locations.</a:t>
            </a:r>
          </a:p>
          <a:p>
            <a:pPr lvl="1"/>
            <a:endParaRPr lang="en-US" dirty="0"/>
          </a:p>
        </p:txBody>
      </p:sp>
    </p:spTree>
    <p:extLst>
      <p:ext uri="{BB962C8B-B14F-4D97-AF65-F5344CB8AC3E}">
        <p14:creationId xmlns:p14="http://schemas.microsoft.com/office/powerpoint/2010/main" val="304282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DDDD-F52C-4370-9373-8C69A0D02533}"/>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1BF63604-8529-42B1-916A-3B680AAD6E6C}"/>
              </a:ext>
            </a:extLst>
          </p:cNvPr>
          <p:cNvSpPr>
            <a:spLocks noGrp="1"/>
          </p:cNvSpPr>
          <p:nvPr>
            <p:ph idx="1"/>
          </p:nvPr>
        </p:nvSpPr>
        <p:spPr/>
        <p:txBody>
          <a:bodyPr/>
          <a:lstStyle/>
          <a:p>
            <a:pPr marL="0" indent="0">
              <a:buNone/>
            </a:pPr>
            <a:r>
              <a:rPr lang="en-US" dirty="0"/>
              <a:t>Clean-up process</a:t>
            </a:r>
          </a:p>
          <a:p>
            <a:pPr lvl="1"/>
            <a:r>
              <a:rPr lang="en-US" dirty="0"/>
              <a:t>Standardizing data with different time components (e.g. weekly incident data vs monthly weather data)</a:t>
            </a:r>
          </a:p>
          <a:p>
            <a:pPr lvl="1"/>
            <a:r>
              <a:rPr lang="en-US" dirty="0"/>
              <a:t>Paring down large datasets to only pull relevant information.</a:t>
            </a:r>
          </a:p>
          <a:p>
            <a:pPr lvl="1"/>
            <a:r>
              <a:rPr lang="en-US" dirty="0"/>
              <a:t>Merging datasets together to produce plots.</a:t>
            </a:r>
          </a:p>
          <a:p>
            <a:pPr marL="457200" lvl="1" indent="0">
              <a:buNone/>
            </a:pPr>
            <a:endParaRPr lang="en-US" dirty="0"/>
          </a:p>
          <a:p>
            <a:pPr marL="0" indent="0">
              <a:buNone/>
            </a:pPr>
            <a:r>
              <a:rPr lang="en-US" dirty="0"/>
              <a:t>		</a:t>
            </a:r>
          </a:p>
        </p:txBody>
      </p:sp>
    </p:spTree>
    <p:extLst>
      <p:ext uri="{BB962C8B-B14F-4D97-AF65-F5344CB8AC3E}">
        <p14:creationId xmlns:p14="http://schemas.microsoft.com/office/powerpoint/2010/main" val="133388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29DC-B55F-4808-9FE4-E313861CC1C7}"/>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7A5D7BCB-ABB5-459F-AAC7-0009598BE097}"/>
              </a:ext>
            </a:extLst>
          </p:cNvPr>
          <p:cNvSpPr>
            <a:spLocks noGrp="1"/>
          </p:cNvSpPr>
          <p:nvPr>
            <p:ph idx="1"/>
          </p:nvPr>
        </p:nvSpPr>
        <p:spPr/>
        <p:txBody>
          <a:bodyPr/>
          <a:lstStyle/>
          <a:p>
            <a:pPr marL="0" indent="0">
              <a:buNone/>
            </a:pPr>
            <a:r>
              <a:rPr lang="en-US" dirty="0" err="1"/>
              <a:t>Jupyter</a:t>
            </a:r>
            <a:r>
              <a:rPr lang="en-US" dirty="0"/>
              <a:t> Notebook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203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8C6A-8781-4BD2-98E6-9B6A8E290EE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F771576-EED1-4EB1-A885-9C64E50999D1}"/>
              </a:ext>
            </a:extLst>
          </p:cNvPr>
          <p:cNvSpPr>
            <a:spLocks noGrp="1"/>
          </p:cNvSpPr>
          <p:nvPr>
            <p:ph idx="1"/>
          </p:nvPr>
        </p:nvSpPr>
        <p:spPr/>
        <p:txBody>
          <a:bodyPr/>
          <a:lstStyle/>
          <a:p>
            <a:pPr marL="0" indent="0">
              <a:buNone/>
            </a:pPr>
            <a:r>
              <a:rPr lang="en-US" dirty="0"/>
              <a:t>Weather </a:t>
            </a:r>
            <a:r>
              <a:rPr lang="en-US" dirty="0" err="1"/>
              <a:t>corelation</a:t>
            </a:r>
            <a:endParaRPr lang="en-US" dirty="0"/>
          </a:p>
          <a:p>
            <a:r>
              <a:rPr lang="en-US" dirty="0"/>
              <a:t>Flu incidents are more likely during colder average temperatures.</a:t>
            </a:r>
          </a:p>
          <a:p>
            <a:pPr marL="0" indent="0">
              <a:buNone/>
            </a:pPr>
            <a:endParaRPr lang="en-US" dirty="0"/>
          </a:p>
          <a:p>
            <a:pPr marL="0" indent="0">
              <a:buNone/>
            </a:pPr>
            <a:r>
              <a:rPr lang="en-US" dirty="0"/>
              <a:t>Flu Incident Spikes</a:t>
            </a:r>
          </a:p>
          <a:p>
            <a:r>
              <a:rPr lang="en-US" dirty="0"/>
              <a:t>The 2016 vaccine did not appear to be as effective as that of the 2015 vaccine.</a:t>
            </a:r>
          </a:p>
          <a:p>
            <a:r>
              <a:rPr lang="en-US" dirty="0"/>
              <a:t>Although air travel shows that spikes occurred while net passenger counts were closer to that of zero, it cannot fully explain why 2016 saw greater flu incidences than that of 2015.</a:t>
            </a:r>
          </a:p>
        </p:txBody>
      </p:sp>
    </p:spTree>
    <p:extLst>
      <p:ext uri="{BB962C8B-B14F-4D97-AF65-F5344CB8AC3E}">
        <p14:creationId xmlns:p14="http://schemas.microsoft.com/office/powerpoint/2010/main" val="395330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DBFC-B8D9-4A88-B5D6-6489647F8AD1}"/>
              </a:ext>
            </a:extLst>
          </p:cNvPr>
          <p:cNvSpPr>
            <a:spLocks noGrp="1"/>
          </p:cNvSpPr>
          <p:nvPr>
            <p:ph type="title"/>
          </p:nvPr>
        </p:nvSpPr>
        <p:spPr/>
        <p:txBody>
          <a:bodyPr/>
          <a:lstStyle/>
          <a:p>
            <a:r>
              <a:rPr lang="en-US" dirty="0"/>
              <a:t>Q &amp; A Time</a:t>
            </a:r>
          </a:p>
        </p:txBody>
      </p:sp>
      <p:sp>
        <p:nvSpPr>
          <p:cNvPr id="3" name="Content Placeholder 2">
            <a:extLst>
              <a:ext uri="{FF2B5EF4-FFF2-40B4-BE49-F238E27FC236}">
                <a16:creationId xmlns:a16="http://schemas.microsoft.com/office/drawing/2014/main" id="{E17C0EC8-A708-49EB-A5AE-D2CC76522983}"/>
              </a:ext>
            </a:extLst>
          </p:cNvPr>
          <p:cNvSpPr>
            <a:spLocks noGrp="1"/>
          </p:cNvSpPr>
          <p:nvPr>
            <p:ph idx="1"/>
          </p:nvPr>
        </p:nvSpPr>
        <p:spPr/>
        <p:txBody>
          <a:bodyPr/>
          <a:lstStyle/>
          <a:p>
            <a:pPr marL="0" indent="0">
              <a:buNone/>
            </a:pPr>
            <a:r>
              <a:rPr lang="en-US" dirty="0"/>
              <a:t>?</a:t>
            </a:r>
          </a:p>
        </p:txBody>
      </p:sp>
    </p:spTree>
    <p:extLst>
      <p:ext uri="{BB962C8B-B14F-4D97-AF65-F5344CB8AC3E}">
        <p14:creationId xmlns:p14="http://schemas.microsoft.com/office/powerpoint/2010/main" val="4242416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347</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Flu Tracker: A study of influenza data and influences for the state of New York</vt:lpstr>
      <vt:lpstr>Motivation</vt:lpstr>
      <vt:lpstr>Questions &amp; Data</vt:lpstr>
      <vt:lpstr>Data Clean-up &amp; Exploration</vt:lpstr>
      <vt:lpstr>Data Analysis</vt:lpstr>
      <vt:lpstr>Discussion</vt:lpstr>
      <vt:lpstr>Q &amp; A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 Tracker: A study of influenza data and influences for the state of New York</dc:title>
  <dc:creator>Liqwid Conscience</dc:creator>
  <cp:lastModifiedBy>Liqwid Conscience</cp:lastModifiedBy>
  <cp:revision>11</cp:revision>
  <dcterms:created xsi:type="dcterms:W3CDTF">2018-01-06T09:15:47Z</dcterms:created>
  <dcterms:modified xsi:type="dcterms:W3CDTF">2018-01-06T10:39:13Z</dcterms:modified>
</cp:coreProperties>
</file>