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1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0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84A60B-8358-BE4B-997B-6110AF831A4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941420-09A8-A84C-A7DA-0A6E6C90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96AA-0BE2-5948-AE11-400225DB9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CS411 Project FINAL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2C57B-A428-0A44-AE63-59282F08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NoMoreWait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3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CEC3-525D-DA47-9346-CC18D605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D3CC-D0D7-194D-9A7B-5247B7A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  <a:p>
            <a:r>
              <a:rPr lang="en-US" dirty="0"/>
              <a:t>Transaction</a:t>
            </a:r>
          </a:p>
          <a:p>
            <a:r>
              <a:rPr lang="en-US" dirty="0"/>
              <a:t>Stored Procedure</a:t>
            </a:r>
          </a:p>
          <a:p>
            <a:r>
              <a:rPr lang="en-US" dirty="0"/>
              <a:t>Prepared Statement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Constraint</a:t>
            </a:r>
          </a:p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49229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6B42-ED3A-6B45-9571-0631A830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-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A3FD-936D-F340-BBBF-D4C73E1E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up restaurant search by name</a:t>
            </a:r>
          </a:p>
          <a:p>
            <a:pPr marL="0" indent="0">
              <a:buNone/>
            </a:pPr>
            <a:r>
              <a:rPr lang="en-US" sz="1600" i="1" dirty="0"/>
              <a:t>CREATE INDEX </a:t>
            </a:r>
            <a:r>
              <a:rPr lang="en-US" sz="1600" i="1" dirty="0" err="1"/>
              <a:t>ix_restaurant_name</a:t>
            </a:r>
            <a:r>
              <a:rPr lang="en-US" sz="1600" i="1" dirty="0"/>
              <a:t> ON restaurant (name)</a:t>
            </a:r>
          </a:p>
        </p:txBody>
      </p:sp>
    </p:spTree>
    <p:extLst>
      <p:ext uri="{BB962C8B-B14F-4D97-AF65-F5344CB8AC3E}">
        <p14:creationId xmlns:p14="http://schemas.microsoft.com/office/powerpoint/2010/main" val="361930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6B42-ED3A-6B45-9571-0631A830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-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A3FD-936D-F340-BBBF-D4C73E1E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 race condition problem that multiple users book the last seat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C830F-327A-7047-B799-0CD30CAA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77" y="3075943"/>
            <a:ext cx="7050646" cy="18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DFCC-56AE-6D48-A856-19C24DE8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</a:t>
            </a:r>
            <a:br>
              <a:rPr lang="en-US" dirty="0"/>
            </a:br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3753-937D-2948-A3F4-40F1BE94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stored procedure helps update order’s status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DE049-CB31-3641-984C-884614D63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32" y="3159504"/>
            <a:ext cx="7184335" cy="20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B6D2-367F-864C-8AD2-9894BA4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</a:t>
            </a:r>
            <a:br>
              <a:rPr lang="en-US" dirty="0"/>
            </a:br>
            <a:r>
              <a:rPr lang="en-US" dirty="0"/>
              <a:t>Prepared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CF08-C119-1647-9CE8-DEEB76C8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restaurants by each city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EA884-CC81-2D4B-B8F3-1F1E5706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76" y="3256421"/>
            <a:ext cx="7280544" cy="14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2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DBD9-A6A0-654D-A45D-396E27B5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D779-D384-6249-8394-E7A2D875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to get all open cities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616C3-96BF-2A44-A8EF-69A3CD4D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69" y="3228691"/>
            <a:ext cx="5473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0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26CB-8D34-6143-802F-FB77B764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-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2B4D-4820-3A45-AABA-F97D7745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constraint checks restaurant table capacity is between one to eight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6B0BB-6D89-CA44-AFA2-2BACF7B3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2" y="3106003"/>
            <a:ext cx="6325038" cy="11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2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D529-172D-7841-AFA4-C8981822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-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19E0-D7ED-7F49-AF8C-678BA196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order is cancelled, a trigger will delete its associated table availability so that the window will be available again to all users.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1700F-E44B-1549-8E66-3235191B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2" y="3306251"/>
            <a:ext cx="6385867" cy="25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06388BD-3174-43A3-834E-7B3EFBC5A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938" y="1271016"/>
            <a:ext cx="4315968" cy="4315968"/>
          </a:xfrm>
          <a:prstGeom prst="rect">
            <a:avLst/>
          </a:prstGeom>
        </p:spPr>
      </p:pic>
      <p:sp>
        <p:nvSpPr>
          <p:cNvPr id="15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F8E2D-490D-0644-B173-FDDB026C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26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B12-B8CD-CF47-8F47-C8772A6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1DEA-34E5-8A4E-AA43-67465AB3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 introduction</a:t>
            </a:r>
            <a:endParaRPr lang="en-US" b="1" dirty="0"/>
          </a:p>
          <a:p>
            <a:r>
              <a:rPr lang="en-US" dirty="0"/>
              <a:t>SQL Database</a:t>
            </a:r>
          </a:p>
          <a:p>
            <a:r>
              <a:rPr lang="en-US" dirty="0"/>
              <a:t>Dataset &amp; load data</a:t>
            </a:r>
          </a:p>
          <a:p>
            <a:r>
              <a:rPr lang="en-US" dirty="0"/>
              <a:t>SQL queries</a:t>
            </a:r>
          </a:p>
          <a:p>
            <a:r>
              <a:rPr lang="en-US" dirty="0"/>
              <a:t>Basic Functionalities</a:t>
            </a:r>
            <a:endParaRPr lang="en-US" b="1" dirty="0"/>
          </a:p>
          <a:p>
            <a:r>
              <a:rPr lang="en-US" dirty="0"/>
              <a:t>Advanced functions</a:t>
            </a:r>
          </a:p>
          <a:p>
            <a:r>
              <a:rPr lang="en-US" dirty="0"/>
              <a:t>No-SQL Database</a:t>
            </a:r>
          </a:p>
          <a:p>
            <a:r>
              <a:rPr lang="en-US" dirty="0"/>
              <a:t>Advanced techniques</a:t>
            </a:r>
          </a:p>
        </p:txBody>
      </p:sp>
    </p:spTree>
    <p:extLst>
      <p:ext uri="{BB962C8B-B14F-4D97-AF65-F5344CB8AC3E}">
        <p14:creationId xmlns:p14="http://schemas.microsoft.com/office/powerpoint/2010/main" val="372460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CA43-56B3-D94E-B84E-311BE13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NoMoreWait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07E2-E271-FA4F-A703-5189345D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restaurant reservation system</a:t>
            </a:r>
          </a:p>
          <a:p>
            <a:r>
              <a:rPr lang="en-US" dirty="0"/>
              <a:t>Book reservations at more then 60,000 restaurants around the US and Canada</a:t>
            </a:r>
          </a:p>
          <a:p>
            <a:r>
              <a:rPr lang="en-US" dirty="0"/>
              <a:t>Users manage orders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656A-6821-0243-8B5C-BD9CA66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NoMoreWait</a:t>
            </a:r>
            <a:r>
              <a:rPr lang="en-US" dirty="0"/>
              <a:t>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862655-37AD-5341-B522-ECDE881A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368" y="2469324"/>
            <a:ext cx="5203588" cy="37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F449-D549-9F47-BECA-5EA0E7AB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 &amp;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D51C-4F0C-164B-86AA-6AC24BA1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</a:t>
            </a:r>
          </a:p>
          <a:p>
            <a:r>
              <a:rPr lang="en-US" dirty="0"/>
              <a:t>Yelp academic restaurant dataset (</a:t>
            </a:r>
            <a:r>
              <a:rPr lang="en-US" dirty="0">
                <a:hlinkClick r:id="rId2"/>
              </a:rPr>
              <a:t>https://www.yelp.com/dataset</a:t>
            </a:r>
            <a:r>
              <a:rPr lang="en-US" dirty="0"/>
              <a:t>)</a:t>
            </a:r>
          </a:p>
          <a:p>
            <a:r>
              <a:rPr lang="en-US" dirty="0"/>
              <a:t>Script to load dataset into Postgres using “</a:t>
            </a:r>
            <a:r>
              <a:rPr lang="en-US" b="1" dirty="0"/>
              <a:t>SQL INSERT</a:t>
            </a:r>
            <a:r>
              <a:rPr lang="en-US" dirty="0"/>
              <a:t>” statement</a:t>
            </a:r>
          </a:p>
          <a:p>
            <a:r>
              <a:rPr lang="en-US" dirty="0"/>
              <a:t>Data is loaded into restaurant and location tables</a:t>
            </a:r>
          </a:p>
        </p:txBody>
      </p:sp>
    </p:spTree>
    <p:extLst>
      <p:ext uri="{BB962C8B-B14F-4D97-AF65-F5344CB8AC3E}">
        <p14:creationId xmlns:p14="http://schemas.microsoft.com/office/powerpoint/2010/main" val="253619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3133-EA82-CF42-93E5-BC81A31A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NOMOREWAIT 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3018-7FCB-2E45-A1A2-BFD3311F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960489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 enrolled city names in the US</a:t>
            </a:r>
          </a:p>
          <a:p>
            <a:pPr marL="0" indent="0">
              <a:buNone/>
            </a:pPr>
            <a:r>
              <a:rPr lang="en-US" sz="1400" i="1" dirty="0"/>
              <a:t>SELECT city FROM location where country = 'USA'</a:t>
            </a:r>
          </a:p>
          <a:p>
            <a:r>
              <a:rPr lang="en-US" dirty="0"/>
              <a:t>List first 100 enrolled restaurants</a:t>
            </a:r>
          </a:p>
          <a:p>
            <a:pPr marL="0" indent="0">
              <a:buNone/>
            </a:pPr>
            <a:r>
              <a:rPr lang="en-US" sz="1400" i="1" dirty="0"/>
              <a:t>SELECT * FROM restaurant LIMIT 100</a:t>
            </a:r>
          </a:p>
          <a:p>
            <a:r>
              <a:rPr lang="en-US" dirty="0"/>
              <a:t>Count Steakhouses enrolled in Chicago</a:t>
            </a:r>
          </a:p>
          <a:p>
            <a:pPr marL="0" indent="0">
              <a:buNone/>
            </a:pPr>
            <a:r>
              <a:rPr lang="en-US" sz="1400" i="1" dirty="0"/>
              <a:t>SELECT count(*) FROM location, restaurant where </a:t>
            </a:r>
            <a:r>
              <a:rPr lang="en-US" sz="1400" i="1" dirty="0" err="1"/>
              <a:t>restaurant.location_id</a:t>
            </a:r>
            <a:r>
              <a:rPr lang="en-US" sz="1400" i="1" dirty="0"/>
              <a:t> = </a:t>
            </a:r>
            <a:r>
              <a:rPr lang="en-US" sz="1400" i="1" dirty="0" err="1"/>
              <a:t>location.id</a:t>
            </a:r>
            <a:r>
              <a:rPr lang="en-US" sz="1400" i="1" dirty="0"/>
              <a:t> AND </a:t>
            </a:r>
            <a:r>
              <a:rPr lang="en-US" sz="1400" i="1" dirty="0" err="1"/>
              <a:t>location.city</a:t>
            </a:r>
            <a:r>
              <a:rPr lang="en-US" sz="1400" i="1" dirty="0"/>
              <a:t> = 'Chicago' and cuisine like '%Steakhouse%'</a:t>
            </a:r>
          </a:p>
          <a:p>
            <a:r>
              <a:rPr lang="en-US" dirty="0"/>
              <a:t>Count restaurants in each city</a:t>
            </a:r>
          </a:p>
          <a:p>
            <a:pPr marL="0" indent="0">
              <a:buNone/>
            </a:pPr>
            <a:r>
              <a:rPr lang="en-US" sz="1400" i="1" dirty="0"/>
              <a:t>SELECT COUNT(</a:t>
            </a:r>
            <a:r>
              <a:rPr lang="en-US" sz="1400" i="1" dirty="0" err="1"/>
              <a:t>location_id</a:t>
            </a:r>
            <a:r>
              <a:rPr lang="en-US" sz="1400" i="1" dirty="0"/>
              <a:t>), city, state, country FROM location, restaurant where </a:t>
            </a:r>
            <a:r>
              <a:rPr lang="en-US" sz="1400" i="1" dirty="0" err="1"/>
              <a:t>restaurant.location_id</a:t>
            </a:r>
            <a:r>
              <a:rPr lang="en-US" sz="1400" i="1" dirty="0"/>
              <a:t> = </a:t>
            </a:r>
            <a:r>
              <a:rPr lang="en-US" sz="1400" i="1" dirty="0" err="1"/>
              <a:t>location.id</a:t>
            </a:r>
            <a:r>
              <a:rPr lang="en-US" sz="1400" i="1" dirty="0"/>
              <a:t> GROUP BY </a:t>
            </a:r>
            <a:r>
              <a:rPr lang="en-US" sz="1400" i="1" dirty="0" err="1"/>
              <a:t>location_id</a:t>
            </a:r>
            <a:r>
              <a:rPr lang="en-US" sz="1400" i="1" dirty="0"/>
              <a:t>, city, state, country</a:t>
            </a:r>
          </a:p>
        </p:txBody>
      </p:sp>
    </p:spTree>
    <p:extLst>
      <p:ext uri="{BB962C8B-B14F-4D97-AF65-F5344CB8AC3E}">
        <p14:creationId xmlns:p14="http://schemas.microsoft.com/office/powerpoint/2010/main" val="320996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9D14-C23A-844E-96A8-923EC8D1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NoMoreWait 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7BD5-091C-704B-99F5-E6413B1C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restaurants</a:t>
            </a:r>
          </a:p>
          <a:p>
            <a:pPr marL="0" indent="0">
              <a:buNone/>
            </a:pPr>
            <a:r>
              <a:rPr lang="en-US" dirty="0"/>
              <a:t>    SQL SELECT statement</a:t>
            </a:r>
          </a:p>
          <a:p>
            <a:r>
              <a:rPr lang="en-US" dirty="0"/>
              <a:t>Select a table</a:t>
            </a:r>
          </a:p>
          <a:p>
            <a:pPr marL="0" indent="0">
              <a:buNone/>
            </a:pPr>
            <a:r>
              <a:rPr lang="en-US" dirty="0"/>
              <a:t>    SQL SELECT/INSERT statement</a:t>
            </a:r>
          </a:p>
          <a:p>
            <a:r>
              <a:rPr lang="en-US" dirty="0"/>
              <a:t>Confirm an order</a:t>
            </a:r>
          </a:p>
          <a:p>
            <a:pPr marL="0" indent="0">
              <a:buNone/>
            </a:pPr>
            <a:r>
              <a:rPr lang="en-US" dirty="0"/>
              <a:t>    SQL UPDATE statement</a:t>
            </a:r>
          </a:p>
          <a:p>
            <a:r>
              <a:rPr lang="en-US" dirty="0"/>
              <a:t>Manage an order history</a:t>
            </a:r>
          </a:p>
          <a:p>
            <a:pPr marL="0" indent="0">
              <a:buNone/>
            </a:pPr>
            <a:r>
              <a:rPr lang="en-US" dirty="0"/>
              <a:t>    SQL UPDATE/DELETE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203974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F3D096-4794-824E-9BAB-3AD9BA3F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 dirty="0"/>
              <a:t>Advanced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331FCE-A24B-40D4-AFE6-272892C4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Recommendation Service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Challenges:</a:t>
            </a:r>
          </a:p>
          <a:p>
            <a:pPr marL="0" indent="0">
              <a:buNone/>
            </a:pPr>
            <a:r>
              <a:rPr lang="en-US" dirty="0"/>
              <a:t>    - best matched restaurants for each user and each request</a:t>
            </a:r>
          </a:p>
          <a:p>
            <a:pPr marL="0" indent="0">
              <a:buNone/>
            </a:pPr>
            <a:r>
              <a:rPr lang="en-US" dirty="0"/>
              <a:t>    - Update/push recommendations as fast as possible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4707D-F30F-8D4E-B308-8B387C44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11" y="1203968"/>
            <a:ext cx="6330373" cy="44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5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22D-6E79-3B4D-90A7-A16C3867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No-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574F0E-6131-425B-8B2F-64014C88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Redis</a:t>
            </a:r>
          </a:p>
          <a:p>
            <a:r>
              <a:rPr lang="en-US" dirty="0"/>
              <a:t>In-memory cache</a:t>
            </a:r>
          </a:p>
          <a:p>
            <a:pPr marL="0" indent="0">
              <a:buNone/>
            </a:pPr>
            <a:r>
              <a:rPr lang="en-US" dirty="0"/>
              <a:t>    - decrease data access latency</a:t>
            </a:r>
          </a:p>
          <a:p>
            <a:pPr marL="0" indent="0">
              <a:buNone/>
            </a:pPr>
            <a:r>
              <a:rPr lang="en-US" dirty="0"/>
              <a:t>    - increase throughput and ease the load off SQL database</a:t>
            </a:r>
          </a:p>
          <a:p>
            <a:r>
              <a:rPr lang="en-US" dirty="0"/>
              <a:t>Message queue</a:t>
            </a:r>
          </a:p>
          <a:p>
            <a:pPr marL="0" indent="0">
              <a:buNone/>
            </a:pPr>
            <a:r>
              <a:rPr lang="en-US" dirty="0"/>
              <a:t>    - Background workers push async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7261F-E3B1-9B49-9D23-E7643548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16" y="1293275"/>
            <a:ext cx="5802564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78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{7F4AB372-F8D1-8D4B-A1F0-FF17365B706F}tf10001120</Template>
  <TotalTime>615</TotalTime>
  <Words>421</Words>
  <Application>Microsoft Macintosh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CS411 Project FINAL Demo</vt:lpstr>
      <vt:lpstr>Agenda </vt:lpstr>
      <vt:lpstr>NoMoreWait</vt:lpstr>
      <vt:lpstr>NoMoreWait ARCHITECTURE</vt:lpstr>
      <vt:lpstr>SQL database &amp; dataset</vt:lpstr>
      <vt:lpstr>NOMOREWAIT SQL QUERIES</vt:lpstr>
      <vt:lpstr>NoMoreWait basic functions</vt:lpstr>
      <vt:lpstr>Advanced function</vt:lpstr>
      <vt:lpstr>No-SQl database</vt:lpstr>
      <vt:lpstr>Advanced techniques</vt:lpstr>
      <vt:lpstr>ADVANCED TECHNIQUES - INDEXING</vt:lpstr>
      <vt:lpstr>ADVANCED TECHNIQUES - TRANSACTION</vt:lpstr>
      <vt:lpstr>ADVANCED TECHNIQUES –  STORED PROCEDURE</vt:lpstr>
      <vt:lpstr>Advanced techniques – Prepared statement</vt:lpstr>
      <vt:lpstr>ADVANCED TECHNIQUES – VIEW</vt:lpstr>
      <vt:lpstr>ADVANCED TECHNIQUES - CONSTRAINT</vt:lpstr>
      <vt:lpstr>ADVANCED TECHNIQUES - TRIGGER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CS411 Project Initial Demo</dc:title>
  <dc:creator>Weidong Sun</dc:creator>
  <cp:lastModifiedBy>Weidong Sun</cp:lastModifiedBy>
  <cp:revision>28</cp:revision>
  <dcterms:created xsi:type="dcterms:W3CDTF">2021-04-11T14:57:43Z</dcterms:created>
  <dcterms:modified xsi:type="dcterms:W3CDTF">2021-05-09T22:54:28Z</dcterms:modified>
</cp:coreProperties>
</file>