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59" autoAdjust="0"/>
  </p:normalViewPr>
  <p:slideViewPr>
    <p:cSldViewPr snapToGrid="0">
      <p:cViewPr varScale="1">
        <p:scale>
          <a:sx n="73" d="100"/>
          <a:sy n="73" d="100"/>
        </p:scale>
        <p:origin x="10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CN" sz="3600" b="0" strike="noStrike" spc="-1">
                <a:solidFill>
                  <a:srgbClr val="000000"/>
                </a:solidFill>
                <a:latin typeface="Arial"/>
              </a:rPr>
              <a:t>点击鼠标移动幻灯片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h-CN" sz="2000" b="0" strike="noStrike" spc="-1">
                <a:latin typeface="Arial"/>
              </a:rPr>
              <a:t>点击编辑备注格式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EF6CD5F-116C-49C0-AE44-941C0B16E6A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7C3EFFB-F3FB-4EC5-9012-5F832F8A0CB5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6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EEFEE62-F55F-4BBD-9798-A083F57B7BFE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10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855FBE-D571-468A-A83C-C25FF554BFC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11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9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F68C10E-E58C-4E47-8F07-E9A0C471B8C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12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9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9AC76A4-A895-4A71-B9A9-8A37FC7931EE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13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9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F77A839-4FFD-4574-952F-93DF091D7C8D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14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EDF8637-35FA-4050-83CA-9902CF13362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15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443946B-282B-4D80-9C1C-F155A3723529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16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0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D515207-88F8-4FE8-A854-ABA7A381199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2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</p:spPr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06A88F3-E3E5-4771-9C0D-971FAB8D665D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6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</p:spPr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EAC15F3-7417-4507-A486-6E7A733276C5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4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7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zh-CN" sz="1800" b="0" strike="noStrike" spc="-1" dirty="0">
                <a:latin typeface="FZSSK--GBK1-0"/>
              </a:rPr>
              <a:t>在单目</a:t>
            </a:r>
            <a:r>
              <a:rPr lang="en-US" sz="1800" b="0" strike="noStrike" spc="-1" dirty="0">
                <a:latin typeface="TimesNewRomanPSMT"/>
              </a:rPr>
              <a:t>SLAM </a:t>
            </a:r>
            <a:r>
              <a:rPr lang="zh-CN" sz="1800" b="0" strike="noStrike" spc="-1" dirty="0">
                <a:latin typeface="FZSSK--GBK1-0"/>
              </a:rPr>
              <a:t>中，仅通过单张图像无法获得像素的深度信息，我们需要通过</a:t>
            </a:r>
            <a:r>
              <a:rPr lang="zh-CN" sz="1800" b="0" strike="noStrike" spc="-1" dirty="0">
                <a:latin typeface="FZHTK--GBK1-0"/>
              </a:rPr>
              <a:t>三角测量（</a:t>
            </a:r>
            <a:r>
              <a:rPr lang="en-US" sz="1800" b="1" strike="noStrike" spc="-1" dirty="0">
                <a:latin typeface="TimesNewRomanPS-BoldMT"/>
              </a:rPr>
              <a:t>Triangulation</a:t>
            </a:r>
            <a:r>
              <a:rPr lang="zh-CN" sz="1800" b="0" strike="noStrike" spc="-1" dirty="0">
                <a:latin typeface="FZHTK--GBK1-0"/>
              </a:rPr>
              <a:t>）（或三角化）</a:t>
            </a:r>
            <a:r>
              <a:rPr lang="zh-CN" sz="1800" b="0" strike="noStrike" spc="-1" dirty="0">
                <a:latin typeface="FZSSK--GBK1-0"/>
              </a:rPr>
              <a:t>的方法来估计地图点的深度，如图</a:t>
            </a:r>
            <a:r>
              <a:rPr lang="en-US" sz="1800" b="0" strike="noStrike" spc="-1" dirty="0">
                <a:latin typeface="TimesNewRomanPSMT"/>
              </a:rPr>
              <a:t>7-11</a:t>
            </a:r>
            <a:r>
              <a:rPr lang="zh-CN" sz="1800" b="0" strike="noStrike" spc="-1" dirty="0">
                <a:latin typeface="FZSSK--GBK1-0"/>
              </a:rPr>
              <a:t>所示。</a:t>
            </a:r>
            <a:endParaRPr lang="en-US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0D0D0D"/>
                </a:solidFill>
                <a:highlight>
                  <a:srgbClr val="FFFFFF"/>
                </a:highlight>
                <a:latin typeface="FZSSK--GBK1-0"/>
              </a:rPr>
              <a:t>三角测量是指，通过在两处观察同一个点的夹角，从而确定该点的距离。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164981A-6E9A-446C-A8F8-BBF6BEAE1010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5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7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58145E3-FD4E-43EE-9D74-3DA245BF36FD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6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</p:spPr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zh-CN" sz="1200" b="0" strike="noStrike" spc="-1">
                <a:solidFill>
                  <a:srgbClr val="000000"/>
                </a:solidFill>
                <a:latin typeface="Arial"/>
              </a:rPr>
              <a:t>通过特征点匹配计算视差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zh-CN" sz="1200" b="0" strike="noStrike" spc="-1">
                <a:solidFill>
                  <a:srgbClr val="000000"/>
                </a:solidFill>
                <a:latin typeface="Arial"/>
              </a:rPr>
              <a:t>利用三角化方法估计深度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8883451-8D6F-4925-B1E4-2A3D562B1F5E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7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8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</p:spPr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2FB530D-AA6B-458F-816B-39350A72AE0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8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8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C494824-6591-4D66-9A7A-F4158AEB1A4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宋体"/>
              </a:rPr>
              <a:t>9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8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</p:spPr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914400" y="1814400"/>
            <a:ext cx="1036296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914400" y="1814400"/>
            <a:ext cx="1036296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0"/>
            <a:ext cx="12191760" cy="471240"/>
          </a:xfrm>
          <a:prstGeom prst="rect">
            <a:avLst/>
          </a:prstGeom>
          <a:solidFill>
            <a:srgbClr val="01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1102680" y="6524640"/>
            <a:ext cx="720072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6195960"/>
            <a:ext cx="12191760" cy="34560"/>
          </a:xfrm>
          <a:prstGeom prst="rect">
            <a:avLst/>
          </a:prstGeom>
          <a:solidFill>
            <a:srgbClr val="01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0" y="0"/>
            <a:ext cx="12191760" cy="471240"/>
          </a:xfrm>
          <a:prstGeom prst="rect">
            <a:avLst/>
          </a:prstGeom>
          <a:solidFill>
            <a:srgbClr val="01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914400" y="1814400"/>
            <a:ext cx="1036296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3600" b="1" strike="noStrike" spc="-1">
                <a:solidFill>
                  <a:srgbClr val="0000FF"/>
                </a:solidFill>
                <a:latin typeface="华文中宋"/>
                <a:ea typeface="华文中宋"/>
              </a:rPr>
              <a:t>单击此处编辑母版标题样式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1" strike="noStrike" spc="-1">
                <a:solidFill>
                  <a:srgbClr val="000000"/>
                </a:solidFill>
                <a:latin typeface="华文中宋"/>
              </a:rPr>
              <a:t>点击鼠标编辑大纲文字格式</a:t>
            </a:r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1" strike="noStrike" spc="-1">
                <a:solidFill>
                  <a:srgbClr val="000000"/>
                </a:solidFill>
                <a:latin typeface="华文中宋"/>
              </a:rPr>
              <a:t>第二个大纲级</a:t>
            </a:r>
            <a:endParaRPr lang="en-US" sz="2000" b="1" strike="noStrike" spc="-1">
              <a:solidFill>
                <a:srgbClr val="000000"/>
              </a:solidFill>
              <a:latin typeface="华文中宋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1" strike="noStrike" spc="-1">
                <a:solidFill>
                  <a:srgbClr val="000000"/>
                </a:solidFill>
                <a:latin typeface="华文中宋"/>
              </a:rPr>
              <a:t>第三大纲级别</a:t>
            </a:r>
            <a:endParaRPr lang="en-US" sz="2000" b="1" strike="noStrike" spc="-1">
              <a:solidFill>
                <a:srgbClr val="000000"/>
              </a:solidFill>
              <a:latin typeface="华文中宋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1" strike="noStrike" spc="-1">
                <a:solidFill>
                  <a:srgbClr val="000000"/>
                </a:solidFill>
                <a:latin typeface="华文中宋"/>
              </a:rPr>
              <a:t>第四大纲级别</a:t>
            </a:r>
            <a:endParaRPr lang="en-US" sz="2000" b="1" strike="noStrike" spc="-1">
              <a:solidFill>
                <a:srgbClr val="000000"/>
              </a:solidFill>
              <a:latin typeface="华文中宋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1" strike="noStrike" spc="-1">
                <a:solidFill>
                  <a:srgbClr val="000000"/>
                </a:solidFill>
                <a:latin typeface="华文中宋"/>
              </a:rPr>
              <a:t>第五大纲级别</a:t>
            </a:r>
            <a:endParaRPr lang="en-US" sz="2000" b="1" strike="noStrike" spc="-1">
              <a:solidFill>
                <a:srgbClr val="000000"/>
              </a:solidFill>
              <a:latin typeface="华文中宋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1" strike="noStrike" spc="-1">
                <a:solidFill>
                  <a:srgbClr val="000000"/>
                </a:solidFill>
                <a:latin typeface="华文中宋"/>
              </a:rPr>
              <a:t>第六大纲级别</a:t>
            </a:r>
            <a:endParaRPr lang="en-US" sz="2000" b="1" strike="noStrike" spc="-1">
              <a:solidFill>
                <a:srgbClr val="000000"/>
              </a:solidFill>
              <a:latin typeface="华文中宋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1" strike="noStrike" spc="-1">
                <a:solidFill>
                  <a:srgbClr val="000000"/>
                </a:solidFill>
                <a:latin typeface="华文中宋"/>
              </a:rPr>
              <a:t>第七大纲级别</a:t>
            </a:r>
            <a:endParaRPr lang="en-US" sz="2000" b="1" strike="noStrike" spc="-1">
              <a:solidFill>
                <a:srgbClr val="000000"/>
              </a:solidFill>
              <a:latin typeface="华文中宋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12191760" cy="471240"/>
          </a:xfrm>
          <a:prstGeom prst="rect">
            <a:avLst/>
          </a:prstGeom>
          <a:solidFill>
            <a:srgbClr val="01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102680" y="6524640"/>
            <a:ext cx="720072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0" y="6195960"/>
            <a:ext cx="12191760" cy="34560"/>
          </a:xfrm>
          <a:prstGeom prst="rect">
            <a:avLst/>
          </a:prstGeom>
          <a:solidFill>
            <a:srgbClr val="01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" name="Group 4"/>
          <p:cNvGrpSpPr/>
          <p:nvPr/>
        </p:nvGrpSpPr>
        <p:grpSpPr>
          <a:xfrm>
            <a:off x="-137160" y="6329160"/>
            <a:ext cx="3833280" cy="469800"/>
            <a:chOff x="-137160" y="6329160"/>
            <a:chExt cx="3833280" cy="469800"/>
          </a:xfrm>
        </p:grpSpPr>
        <p:sp>
          <p:nvSpPr>
            <p:cNvPr id="51" name="CustomShape 5"/>
            <p:cNvSpPr/>
            <p:nvPr/>
          </p:nvSpPr>
          <p:spPr>
            <a:xfrm>
              <a:off x="-137160" y="6329160"/>
              <a:ext cx="38332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1600" b="0" strike="noStrike" spc="-1">
                  <a:solidFill>
                    <a:srgbClr val="006097"/>
                  </a:solidFill>
                  <a:latin typeface="华文行楷"/>
                  <a:ea typeface="华文行楷"/>
                </a:rPr>
                <a:t>同济大学软件学院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52" name="CustomShape 6"/>
            <p:cNvSpPr/>
            <p:nvPr/>
          </p:nvSpPr>
          <p:spPr>
            <a:xfrm>
              <a:off x="573480" y="6571440"/>
              <a:ext cx="256752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000000"/>
                  </a:solidFill>
                  <a:latin typeface="Times New Roman"/>
                  <a:ea typeface="黑体"/>
                </a:rPr>
                <a:t>School of Software, Tongji University</a:t>
              </a:r>
              <a:endParaRPr lang="en-US" sz="900" b="0" strike="noStrike" spc="-1">
                <a:latin typeface="Arial"/>
              </a:endParaRPr>
            </a:p>
          </p:txBody>
        </p:sp>
      </p:grpSp>
      <p:pic>
        <p:nvPicPr>
          <p:cNvPr id="53" name="图片 5"/>
          <p:cNvPicPr/>
          <p:nvPr/>
        </p:nvPicPr>
        <p:blipFill>
          <a:blip r:embed="rId14"/>
          <a:stretch/>
        </p:blipFill>
        <p:spPr>
          <a:xfrm>
            <a:off x="141840" y="6308640"/>
            <a:ext cx="511920" cy="509040"/>
          </a:xfrm>
          <a:prstGeom prst="rect">
            <a:avLst/>
          </a:prstGeom>
          <a:ln w="9360">
            <a:noFill/>
          </a:ln>
        </p:spPr>
      </p:pic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24240" y="476280"/>
            <a:ext cx="10176480" cy="7203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36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单击此处编辑母版标题样式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24240" y="1341720"/>
            <a:ext cx="11567160" cy="4679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CN" sz="28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单击此处编辑母版文本样式</a:t>
            </a:r>
            <a:endParaRPr lang="en-US" sz="2800" b="1" strike="noStrike" spc="-1">
              <a:solidFill>
                <a:srgbClr val="000000"/>
              </a:solidFill>
              <a:latin typeface="华文中宋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 2" charset="2"/>
              <a:buChar char=""/>
            </a:pPr>
            <a:r>
              <a:rPr lang="zh-CN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第二级</a:t>
            </a:r>
            <a:endParaRPr lang="en-US" sz="2400" b="1" strike="noStrike" spc="-1">
              <a:solidFill>
                <a:srgbClr val="000000"/>
              </a:solidFill>
              <a:latin typeface="华文中宋"/>
            </a:endParaRP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 2" charset="2"/>
              <a:buChar char=""/>
            </a:pPr>
            <a:r>
              <a:rPr lang="zh-CN" sz="2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第三级</a:t>
            </a:r>
            <a:endParaRPr lang="en-US" sz="2000" b="1" strike="noStrike" spc="-1">
              <a:solidFill>
                <a:srgbClr val="000000"/>
              </a:solidFill>
              <a:latin typeface="华文中宋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zh-CN" sz="2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第四级</a:t>
            </a:r>
            <a:endParaRPr lang="en-US" sz="2000" b="1" strike="noStrike" spc="-1">
              <a:solidFill>
                <a:srgbClr val="000000"/>
              </a:solidFill>
              <a:latin typeface="华文中宋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zh-CN" sz="2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第五级</a:t>
            </a:r>
            <a:endParaRPr lang="en-US" sz="2000" b="1" strike="noStrike" spc="-1">
              <a:solidFill>
                <a:srgbClr val="000000"/>
              </a:solidFill>
              <a:latin typeface="华文中宋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8256240" y="48960"/>
            <a:ext cx="40320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sz="2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《</a:t>
            </a:r>
            <a:r>
              <a:rPr lang="en-US" sz="2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SLAM</a:t>
            </a:r>
            <a:r>
              <a:rPr lang="zh-CN" sz="20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理论与系统》课程汇报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hyperlink" Target="https://sun3d.cs.princeton.edu/data/Portland_hote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353840" y="4293000"/>
            <a:ext cx="348336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汇报人：</a:t>
            </a:r>
            <a:r>
              <a:rPr lang="en-US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2053932 </a:t>
            </a:r>
            <a:r>
              <a:rPr lang="zh-CN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雷翔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zh-CN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指导老师：朱亚萍</a:t>
            </a:r>
            <a:br/>
            <a:r>
              <a:rPr lang="zh-CN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日期：</a:t>
            </a:r>
            <a:r>
              <a:rPr lang="en-US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2024.6.17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983520" y="1917000"/>
            <a:ext cx="102247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sz="40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《</a:t>
            </a:r>
            <a:r>
              <a:rPr lang="en-US" sz="40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SLAM</a:t>
            </a:r>
            <a:r>
              <a:rPr lang="zh-CN" sz="40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理论与系统》课程汇报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07520" y="692640"/>
            <a:ext cx="576036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36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实验目的、要求和步骤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97080" y="1835280"/>
            <a:ext cx="6198480" cy="29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zh-CN" sz="1800" b="1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实验目的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：复现 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DELTAS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论文中的方法，并进行误差分析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zh-CN" sz="1800" b="1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实验要求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：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1.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误差指标 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Abs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、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RMSE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、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RMSE log              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zh-CN" sz="1800" b="1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实验步骤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：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1.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数据处理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	                 2.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网络推理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	                 3.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误差分析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38" name="图片 2"/>
          <p:cNvPicPr/>
          <p:nvPr/>
        </p:nvPicPr>
        <p:blipFill>
          <a:blip r:embed="rId3"/>
          <a:stretch/>
        </p:blipFill>
        <p:spPr>
          <a:xfrm>
            <a:off x="5564760" y="2586806"/>
            <a:ext cx="6428400" cy="2665234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9056160" y="5877360"/>
            <a:ext cx="3168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微软雅黑"/>
                <a:ea typeface="微软雅黑"/>
              </a:rPr>
              <a:t>https://github.com/magicleap/DELTAS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7414560" y="5252040"/>
            <a:ext cx="2728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图：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DELTAS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网络架构图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07520" y="692640"/>
            <a:ext cx="576036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36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数据处理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21560" y="1442160"/>
            <a:ext cx="5663520" cy="25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每个 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sequence 7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张图片，作为 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1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个 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scene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zh-CN" sz="18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详细步骤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1.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读取 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TUM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数据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	                 2.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将四元数转换为旋转矩阵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                3.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计算姿态矩阵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                4.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保存处理后的图像和姿态数据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44" name="图片 7"/>
          <p:cNvPicPr/>
          <p:nvPr/>
        </p:nvPicPr>
        <p:blipFill>
          <a:blip r:embed="rId3"/>
          <a:stretch/>
        </p:blipFill>
        <p:spPr>
          <a:xfrm>
            <a:off x="5159880" y="2349000"/>
            <a:ext cx="4334760" cy="2160000"/>
          </a:xfrm>
          <a:prstGeom prst="rect">
            <a:avLst/>
          </a:prstGeom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81E8BC-D322-0FEC-FAD0-C68128BA4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21" y="613012"/>
            <a:ext cx="2596758" cy="54272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07520" y="692640"/>
            <a:ext cx="576036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36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网络推理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78360" y="1831320"/>
            <a:ext cx="5663520" cy="214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spAutoFit/>
          </a:bodyPr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修改基础信息配置文件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修改 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depth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尺度信息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执行推理代码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python test_learnabledepth.py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148" name="图片 9"/>
          <p:cNvPicPr/>
          <p:nvPr/>
        </p:nvPicPr>
        <p:blipFill>
          <a:blip r:embed="rId3"/>
          <a:stretch/>
        </p:blipFill>
        <p:spPr>
          <a:xfrm>
            <a:off x="5087880" y="3789000"/>
            <a:ext cx="6648120" cy="2009520"/>
          </a:xfrm>
          <a:prstGeom prst="rect">
            <a:avLst/>
          </a:prstGeom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3672BF-7B05-67E0-4DA6-497C28217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48" y="797394"/>
            <a:ext cx="5216183" cy="28463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07520" y="692640"/>
            <a:ext cx="576036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36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误差分析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546720" y="3861000"/>
            <a:ext cx="5144142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80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r>
              <a:rPr lang="en-US" sz="1800" strike="noStrike" spc="-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TUM </a:t>
            </a:r>
            <a:r>
              <a:rPr lang="zh-CN" sz="1800" strike="noStrike" spc="-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数据集不同 </a:t>
            </a:r>
            <a:r>
              <a:rPr lang="en-US" sz="1800" strike="noStrike" spc="-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sequences </a:t>
            </a:r>
            <a:r>
              <a:rPr lang="zh-CN" altLang="en-US" spc="-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长度平均结果</a:t>
            </a:r>
            <a:endParaRPr lang="en-US" sz="180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BE95BD-4C8E-85FA-F094-02AED444F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23153"/>
              </p:ext>
            </p:extLst>
          </p:nvPr>
        </p:nvGraphicFramePr>
        <p:xfrm>
          <a:off x="2134090" y="2255320"/>
          <a:ext cx="7923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764">
                  <a:extLst>
                    <a:ext uri="{9D8B030D-6E8A-4147-A177-3AD203B41FA5}">
                      <a16:colId xmlns:a16="http://schemas.microsoft.com/office/drawing/2014/main" val="3825899191"/>
                    </a:ext>
                  </a:extLst>
                </a:gridCol>
                <a:gridCol w="1584764">
                  <a:extLst>
                    <a:ext uri="{9D8B030D-6E8A-4147-A177-3AD203B41FA5}">
                      <a16:colId xmlns:a16="http://schemas.microsoft.com/office/drawing/2014/main" val="3296030824"/>
                    </a:ext>
                  </a:extLst>
                </a:gridCol>
                <a:gridCol w="1584764">
                  <a:extLst>
                    <a:ext uri="{9D8B030D-6E8A-4147-A177-3AD203B41FA5}">
                      <a16:colId xmlns:a16="http://schemas.microsoft.com/office/drawing/2014/main" val="1337243725"/>
                    </a:ext>
                  </a:extLst>
                </a:gridCol>
                <a:gridCol w="1584764">
                  <a:extLst>
                    <a:ext uri="{9D8B030D-6E8A-4147-A177-3AD203B41FA5}">
                      <a16:colId xmlns:a16="http://schemas.microsoft.com/office/drawing/2014/main" val="4148794443"/>
                    </a:ext>
                  </a:extLst>
                </a:gridCol>
                <a:gridCol w="1584764">
                  <a:extLst>
                    <a:ext uri="{9D8B030D-6E8A-4147-A177-3AD203B41FA5}">
                      <a16:colId xmlns:a16="http://schemas.microsoft.com/office/drawing/2014/main" val="177543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楷体_GB2312"/>
                        </a:rPr>
                        <a:t>2 Frames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楷体_GB2312"/>
                        </a:rPr>
                        <a:t>3 Frames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楷体_GB2312"/>
                        </a:rPr>
                        <a:t>4 Frames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楷体_GB2312"/>
                        </a:rPr>
                        <a:t>5 Frames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7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楷体_GB2312"/>
                        </a:rPr>
                        <a:t>Abs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0.226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0.194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0.157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9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楷体_GB2312"/>
                        </a:rPr>
                        <a:t>RMSE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0.233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0.210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0.187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0.154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8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楷体_GB2312"/>
                        </a:rPr>
                        <a:t>RMSE log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0.095</a:t>
                      </a:r>
                      <a:endParaRPr 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0.080</a:t>
                      </a:r>
                      <a:endParaRPr 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236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55520" y="2493000"/>
            <a:ext cx="102247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Part 3</a:t>
            </a:r>
            <a:r>
              <a:rPr lang="zh-CN" sz="40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：总结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07520" y="692640"/>
            <a:ext cx="576036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36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总结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31280" y="1413360"/>
            <a:ext cx="720036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实验目的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利用三角化方法估计 </a:t>
            </a:r>
            <a:r>
              <a:rPr lang="en-US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Portland_hotel </a:t>
            </a:r>
            <a:r>
              <a:rPr lang="zh-CN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数据集中图像的深度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复现</a:t>
            </a:r>
            <a:r>
              <a:rPr lang="en-US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DELTAS</a:t>
            </a:r>
            <a:r>
              <a:rPr lang="zh-CN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论文中的方法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误差分析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452560" y="2382480"/>
            <a:ext cx="6738840" cy="21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主要发现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SIFT &gt;  SURF &gt; ORB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三角化方法有效，但存在尺度不确定性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DELTAS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方法复现成功，深度估计效果优于传统方法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不同 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sequences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长度对误差有影响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426240" y="3600000"/>
            <a:ext cx="4253760" cy="167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zh-CN" sz="18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方法与误差指标</a:t>
            </a:r>
            <a:endParaRPr lang="en-US" sz="1800" b="0" strike="noStrike" spc="-1" dirty="0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方法：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SURF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SIFT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ORB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；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DELTAS</a:t>
            </a:r>
            <a:endParaRPr lang="en-US" sz="1800" b="0" strike="noStrike" spc="-1" dirty="0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误差指标：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Abs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RMSE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RMSE log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7" name="TextShape 5"/>
          <p:cNvSpPr txBox="1"/>
          <p:nvPr/>
        </p:nvSpPr>
        <p:spPr>
          <a:xfrm>
            <a:off x="5459400" y="4752000"/>
            <a:ext cx="4476600" cy="134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zh-CN" sz="18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遇到的困难</a:t>
            </a:r>
            <a:endParaRPr lang="en-US" sz="1800" b="0" strike="noStrike" spc="-1" dirty="0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SURF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专利限制：重新编译 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OpenCV</a:t>
            </a:r>
            <a:endParaRPr lang="en-US" sz="1800" b="0" strike="noStrike" spc="-1" dirty="0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DELTAS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数据预处理：如何做？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1196640"/>
            <a:ext cx="12191760" cy="177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48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谢谢大家，欢迎批评指正！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59" name="图片 3"/>
          <p:cNvPicPr/>
          <p:nvPr/>
        </p:nvPicPr>
        <p:blipFill>
          <a:blip r:embed="rId3"/>
          <a:stretch/>
        </p:blipFill>
        <p:spPr>
          <a:xfrm>
            <a:off x="11039760" y="-1440"/>
            <a:ext cx="1151640" cy="47304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4353840" y="4293000"/>
            <a:ext cx="348336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汇报人：</a:t>
            </a:r>
            <a:r>
              <a:rPr lang="en-US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2053932 </a:t>
            </a:r>
            <a:r>
              <a:rPr lang="zh-CN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雷翔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zh-CN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指导老师：朱亚萍</a:t>
            </a:r>
            <a:br/>
            <a:r>
              <a:rPr lang="zh-CN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日期：</a:t>
            </a:r>
            <a:r>
              <a:rPr lang="en-US" sz="24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2024.6.17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27840" y="908640"/>
            <a:ext cx="10754640" cy="504036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1892160" y="2681640"/>
            <a:ext cx="21477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sz="5400" b="1" strike="noStrike" spc="-1">
                <a:solidFill>
                  <a:srgbClr val="404040"/>
                </a:solidFill>
                <a:latin typeface="微软雅黑"/>
                <a:ea typeface="微软雅黑"/>
              </a:rPr>
              <a:t>目</a:t>
            </a:r>
            <a:r>
              <a:rPr lang="en-US" sz="5400" b="1" strike="noStrike" spc="-1">
                <a:solidFill>
                  <a:srgbClr val="404040"/>
                </a:solidFill>
                <a:latin typeface="微软雅黑"/>
                <a:ea typeface="微软雅黑"/>
              </a:rPr>
              <a:t> 录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415520" y="3603600"/>
            <a:ext cx="338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i="1" strike="noStrike" spc="-1">
                <a:solidFill>
                  <a:srgbClr val="404040"/>
                </a:solidFill>
                <a:latin typeface="微软雅黑"/>
                <a:ea typeface="微软雅黑"/>
              </a:rPr>
              <a:t>C  O  N  T  E  N  T  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610240" y="3030840"/>
            <a:ext cx="790200" cy="78948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02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5610240" y="1891800"/>
            <a:ext cx="790200" cy="78948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01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5610240" y="4169880"/>
            <a:ext cx="790200" cy="78948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03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6599880" y="2025720"/>
            <a:ext cx="2916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D0D0D"/>
                </a:solidFill>
                <a:latin typeface="微软雅黑"/>
                <a:ea typeface="微软雅黑"/>
              </a:rPr>
              <a:t>必做部分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6599880" y="3164760"/>
            <a:ext cx="2916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D0D0D"/>
                </a:solidFill>
                <a:latin typeface="微软雅黑"/>
                <a:ea typeface="微软雅黑"/>
              </a:rPr>
              <a:t>拓展部分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6599880" y="4304160"/>
            <a:ext cx="37994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2800" b="1" strike="noStrike" spc="-1">
                <a:solidFill>
                  <a:srgbClr val="0D0D0D"/>
                </a:solidFill>
                <a:latin typeface="微软雅黑"/>
                <a:ea typeface="微软雅黑"/>
              </a:rPr>
              <a:t>总结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55520" y="2493000"/>
            <a:ext cx="102247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Part 1</a:t>
            </a:r>
            <a:r>
              <a:rPr lang="zh-CN" sz="40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：必做部分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07520" y="692640"/>
            <a:ext cx="576036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36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实验目的、要求和步骤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12920" y="1625040"/>
            <a:ext cx="6198480" cy="42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zh-CN" sz="1800" b="1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实验目的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：利用三角化方法估计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 </a:t>
            </a:r>
            <a:r>
              <a:rPr lang="en-US" sz="1800" b="0" strike="noStrike" spc="-1" dirty="0" err="1">
                <a:solidFill>
                  <a:srgbClr val="333333"/>
                </a:solidFill>
                <a:latin typeface="微软雅黑"/>
                <a:ea typeface="微软雅黑"/>
              </a:rPr>
              <a:t>Portland_hotel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数据集中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                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图像对应的深度，并进行误差分析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zh-CN" sz="1800" b="1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实验要求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：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1.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分别使用 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SURF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、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SIFT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、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ORB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特征点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                 2.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误差指标 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Abs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、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RMSE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、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RMSE log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zh-CN" sz="1800" b="1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实验步骤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：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1.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数据处理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	                 2.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特征点检测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                 3.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三角化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                 4.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/>
                <a:ea typeface="微软雅黑"/>
              </a:rPr>
              <a:t>误差分析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13" name="图片 7"/>
          <p:cNvPicPr/>
          <p:nvPr/>
        </p:nvPicPr>
        <p:blipFill>
          <a:blip r:embed="rId3"/>
          <a:stretch/>
        </p:blipFill>
        <p:spPr>
          <a:xfrm>
            <a:off x="6896880" y="2277000"/>
            <a:ext cx="4881960" cy="273600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7666920" y="5157360"/>
            <a:ext cx="334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图：三角化获得地图点深度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07520" y="692640"/>
            <a:ext cx="576036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36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数据处理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图片 6"/>
          <p:cNvPicPr/>
          <p:nvPr/>
        </p:nvPicPr>
        <p:blipFill>
          <a:blip r:embed="rId3"/>
          <a:srcRect r="27530"/>
          <a:stretch/>
        </p:blipFill>
        <p:spPr>
          <a:xfrm>
            <a:off x="410040" y="2925000"/>
            <a:ext cx="7626240" cy="100764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407520" y="1804680"/>
            <a:ext cx="6840360" cy="96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数据集：</a:t>
            </a:r>
            <a:r>
              <a:rPr lang="en-US" sz="1800" b="0" u="sng" strike="noStrike" spc="-1" dirty="0">
                <a:solidFill>
                  <a:srgbClr val="009999"/>
                </a:solidFill>
                <a:uFillTx/>
                <a:latin typeface="微软雅黑"/>
                <a:ea typeface="微软雅黑"/>
                <a:hlinkClick r:id="rId4"/>
              </a:rPr>
              <a:t>https://sun3d.cs.princeton.edu/data/Portland_hotel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图片数量：约 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10641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张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18" name="图片 12"/>
          <p:cNvPicPr/>
          <p:nvPr/>
        </p:nvPicPr>
        <p:blipFill>
          <a:blip r:embed="rId5"/>
          <a:stretch/>
        </p:blipFill>
        <p:spPr>
          <a:xfrm>
            <a:off x="8292086" y="1720234"/>
            <a:ext cx="3633480" cy="361908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8184240" y="3789000"/>
            <a:ext cx="3888000" cy="719640"/>
          </a:xfrm>
          <a:prstGeom prst="ellipse">
            <a:avLst/>
          </a:prstGeom>
          <a:noFill/>
          <a:ln w="34920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07520" y="692640"/>
            <a:ext cx="576036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36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特征点检测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图片 5"/>
          <p:cNvPicPr/>
          <p:nvPr/>
        </p:nvPicPr>
        <p:blipFill>
          <a:blip r:embed="rId3"/>
          <a:stretch/>
        </p:blipFill>
        <p:spPr>
          <a:xfrm>
            <a:off x="551520" y="1700640"/>
            <a:ext cx="4417920" cy="4063680"/>
          </a:xfrm>
          <a:prstGeom prst="rect">
            <a:avLst/>
          </a:prstGeom>
          <a:ln>
            <a:noFill/>
          </a:ln>
        </p:spPr>
      </p:pic>
      <p:pic>
        <p:nvPicPr>
          <p:cNvPr id="122" name="图片 15"/>
          <p:cNvPicPr/>
          <p:nvPr/>
        </p:nvPicPr>
        <p:blipFill>
          <a:blip r:embed="rId4"/>
          <a:stretch/>
        </p:blipFill>
        <p:spPr>
          <a:xfrm>
            <a:off x="5328360" y="2796840"/>
            <a:ext cx="5664960" cy="93564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5328360" y="1700640"/>
            <a:ext cx="6211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重新编译 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OpenCV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，以启用某些受专利限制的功能模块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注：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SIFT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专利到期、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SURF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仍在专利有效期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07520" y="692640"/>
            <a:ext cx="576036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36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三角化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01760" y="1778400"/>
            <a:ext cx="62110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通过特征点匹配计算视差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zh-CN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利用三角化方法估计深度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6" name="图片 1"/>
          <p:cNvPicPr/>
          <p:nvPr/>
        </p:nvPicPr>
        <p:blipFill>
          <a:blip r:embed="rId3"/>
          <a:stretch/>
        </p:blipFill>
        <p:spPr>
          <a:xfrm>
            <a:off x="6767280" y="1242720"/>
            <a:ext cx="4881960" cy="273600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7537320" y="4123080"/>
            <a:ext cx="334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图：三角化获得地图点深度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01760" y="3017880"/>
            <a:ext cx="59097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注：三角化特征点的距离为 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xx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。但由于尺度不确定性，并不知道这里的 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xx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究竟是多少米，有的数据集会提供，比如 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TUM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29" name="图片 7"/>
          <p:cNvPicPr/>
          <p:nvPr/>
        </p:nvPicPr>
        <p:blipFill>
          <a:blip r:embed="rId4"/>
          <a:stretch/>
        </p:blipFill>
        <p:spPr>
          <a:xfrm>
            <a:off x="191520" y="4706640"/>
            <a:ext cx="8738640" cy="908280"/>
          </a:xfrm>
          <a:prstGeom prst="rect">
            <a:avLst/>
          </a:prstGeom>
          <a:ln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4417200" y="5523120"/>
            <a:ext cx="4392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宋体"/>
              </a:rPr>
              <a:t>https://cvg.cit.tum.de/data/datasets/rgbd-dataset/file_formats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07520" y="692640"/>
            <a:ext cx="5760360" cy="72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36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误差分析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图片 4"/>
          <p:cNvPicPr/>
          <p:nvPr/>
        </p:nvPicPr>
        <p:blipFill>
          <a:blip r:embed="rId3"/>
          <a:stretch/>
        </p:blipFill>
        <p:spPr>
          <a:xfrm>
            <a:off x="407520" y="1845000"/>
            <a:ext cx="5960520" cy="331200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5539319" y="3550320"/>
            <a:ext cx="5702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8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r>
              <a:rPr lang="en-US" sz="1800" b="0" strike="noStrike" spc="-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Portland_hotel</a:t>
            </a:r>
            <a:r>
              <a:rPr lang="en-US" sz="1800" b="0" strike="noStrike" spc="-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800" b="0" strike="noStrike" spc="-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 </a:t>
            </a:r>
            <a:r>
              <a:rPr lang="en-US" sz="18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 </a:t>
            </a:r>
            <a:r>
              <a:rPr lang="zh-CN" sz="1800" b="0" strike="noStrike" spc="-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张图片对平均结果</a:t>
            </a:r>
            <a:endParaRPr lang="en-US" sz="1800" b="0" strike="noStrike" spc="-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E4C97B7-337D-F17D-3C86-4DE1F3F4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68675"/>
              </p:ext>
            </p:extLst>
          </p:nvPr>
        </p:nvGraphicFramePr>
        <p:xfrm>
          <a:off x="4718788" y="1955980"/>
          <a:ext cx="73431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78">
                  <a:extLst>
                    <a:ext uri="{9D8B030D-6E8A-4147-A177-3AD203B41FA5}">
                      <a16:colId xmlns:a16="http://schemas.microsoft.com/office/drawing/2014/main" val="4235126478"/>
                    </a:ext>
                  </a:extLst>
                </a:gridCol>
                <a:gridCol w="1870635">
                  <a:extLst>
                    <a:ext uri="{9D8B030D-6E8A-4147-A177-3AD203B41FA5}">
                      <a16:colId xmlns:a16="http://schemas.microsoft.com/office/drawing/2014/main" val="2364369163"/>
                    </a:ext>
                  </a:extLst>
                </a:gridCol>
                <a:gridCol w="1894541">
                  <a:extLst>
                    <a:ext uri="{9D8B030D-6E8A-4147-A177-3AD203B41FA5}">
                      <a16:colId xmlns:a16="http://schemas.microsoft.com/office/drawing/2014/main" val="884817510"/>
                    </a:ext>
                  </a:extLst>
                </a:gridCol>
                <a:gridCol w="1949449">
                  <a:extLst>
                    <a:ext uri="{9D8B030D-6E8A-4147-A177-3AD203B41FA5}">
                      <a16:colId xmlns:a16="http://schemas.microsoft.com/office/drawing/2014/main" val="397084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楷体_GB2312"/>
                        </a:rPr>
                        <a:t>Abs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楷体_GB2312"/>
                        </a:rPr>
                        <a:t>RMSE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楷体_GB2312"/>
                        </a:rPr>
                        <a:t>RMSE log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5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楷体_GB2312"/>
                        </a:rPr>
                        <a:t>ORB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13.81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14.37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2.59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9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楷体_GB2312"/>
                        </a:rPr>
                        <a:t>SIFT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13.25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13.99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2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楷体_GB2312"/>
                        </a:rPr>
                        <a:t>SURF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13.44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14.60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latin typeface="Arial"/>
                        </a:rPr>
                        <a:t>2.57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168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55520" y="2493000"/>
            <a:ext cx="102247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Part 2</a:t>
            </a:r>
            <a:r>
              <a:rPr lang="zh-CN" sz="4000" b="1" strike="noStrike" spc="-1">
                <a:solidFill>
                  <a:srgbClr val="0000FF"/>
                </a:solidFill>
                <a:latin typeface="微软雅黑"/>
                <a:ea typeface="微软雅黑"/>
              </a:rPr>
              <a:t>：拓展部分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677</Words>
  <Application>Microsoft Office PowerPoint</Application>
  <PresentationFormat>宽屏</PresentationFormat>
  <Paragraphs>140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FZHTK--GBK1-0</vt:lpstr>
      <vt:lpstr>FZSSK--GBK1-0</vt:lpstr>
      <vt:lpstr>StarSymbol</vt:lpstr>
      <vt:lpstr>TimesNewRomanPS-BoldMT</vt:lpstr>
      <vt:lpstr>TimesNewRomanPSMT</vt:lpstr>
      <vt:lpstr>华文中宋</vt:lpstr>
      <vt:lpstr>华文行楷</vt:lpstr>
      <vt:lpstr>微软雅黑</vt:lpstr>
      <vt:lpstr>Arial</vt:lpstr>
      <vt:lpstr>Symbol</vt:lpstr>
      <vt:lpstr>Times New Roman</vt:lpstr>
      <vt:lpstr>Wingdings</vt:lpstr>
      <vt:lpstr>Wingdings 2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Ma Junjie</dc:creator>
  <dc:description/>
  <cp:lastModifiedBy>翔 雷</cp:lastModifiedBy>
  <cp:revision>1086</cp:revision>
  <dcterms:created xsi:type="dcterms:W3CDTF">2007-09-14T07:32:00Z</dcterms:created>
  <dcterms:modified xsi:type="dcterms:W3CDTF">2024-06-18T09:27:28Z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Tsinghua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ICV">
    <vt:lpwstr>4E37389E7B0E4DA7B1DDE7A322AFBD2C_12</vt:lpwstr>
  </property>
  <property fmtid="{D5CDD505-2E9C-101B-9397-08002B2CF9AE}" pid="7" name="KSOProductBuildVer">
    <vt:lpwstr>2052-12.1.0.16729</vt:lpwstr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16</vt:i4>
  </property>
  <property fmtid="{D5CDD505-2E9C-101B-9397-08002B2CF9AE}" pid="11" name="PresentationFormat">
    <vt:lpwstr>宽屏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16</vt:i4>
  </property>
</Properties>
</file>