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1939" r:id="rId2"/>
    <p:sldId id="304" r:id="rId3"/>
    <p:sldId id="2077" r:id="rId4"/>
    <p:sldId id="2079" r:id="rId5"/>
    <p:sldId id="2106" r:id="rId6"/>
    <p:sldId id="2107" r:id="rId7"/>
    <p:sldId id="2108" r:id="rId8"/>
    <p:sldId id="2109" r:id="rId9"/>
    <p:sldId id="2110" r:id="rId10"/>
    <p:sldId id="2136" r:id="rId11"/>
    <p:sldId id="2111" r:id="rId12"/>
    <p:sldId id="2112" r:id="rId13"/>
    <p:sldId id="2113" r:id="rId14"/>
    <p:sldId id="2104" r:id="rId15"/>
    <p:sldId id="2086" r:id="rId16"/>
    <p:sldId id="2087" r:id="rId17"/>
    <p:sldId id="2088" r:id="rId18"/>
    <p:sldId id="2089" r:id="rId19"/>
    <p:sldId id="2090" r:id="rId20"/>
    <p:sldId id="2091" r:id="rId21"/>
    <p:sldId id="2092" r:id="rId22"/>
    <p:sldId id="2093" r:id="rId23"/>
    <p:sldId id="2096" r:id="rId24"/>
    <p:sldId id="2114" r:id="rId25"/>
    <p:sldId id="2121" r:id="rId26"/>
    <p:sldId id="2099" r:id="rId27"/>
    <p:sldId id="2122" r:id="rId28"/>
    <p:sldId id="2098" r:id="rId29"/>
    <p:sldId id="2100" r:id="rId30"/>
    <p:sldId id="2101" r:id="rId31"/>
    <p:sldId id="2102" r:id="rId32"/>
    <p:sldId id="2145" r:id="rId33"/>
    <p:sldId id="2146" r:id="rId34"/>
    <p:sldId id="2147" r:id="rId35"/>
    <p:sldId id="2148" r:id="rId36"/>
    <p:sldId id="2123" r:id="rId37"/>
    <p:sldId id="2124" r:id="rId38"/>
    <p:sldId id="2138" r:id="rId39"/>
    <p:sldId id="2125" r:id="rId40"/>
    <p:sldId id="2139" r:id="rId41"/>
    <p:sldId id="2126" r:id="rId42"/>
    <p:sldId id="2129" r:id="rId43"/>
    <p:sldId id="2130" r:id="rId44"/>
    <p:sldId id="2131" r:id="rId45"/>
    <p:sldId id="2132" r:id="rId46"/>
    <p:sldId id="2144" r:id="rId47"/>
    <p:sldId id="2115" r:id="rId48"/>
    <p:sldId id="2149" r:id="rId49"/>
    <p:sldId id="2150" r:id="rId50"/>
    <p:sldId id="2117" r:id="rId51"/>
    <p:sldId id="2119" r:id="rId52"/>
    <p:sldId id="2133" r:id="rId53"/>
    <p:sldId id="2118" r:id="rId54"/>
    <p:sldId id="2140" r:id="rId55"/>
    <p:sldId id="2120" r:id="rId56"/>
    <p:sldId id="2134" r:id="rId57"/>
    <p:sldId id="2135" r:id="rId58"/>
    <p:sldId id="2142" r:id="rId59"/>
    <p:sldId id="2078" r:id="rId60"/>
    <p:sldId id="2083" r:id="rId61"/>
    <p:sldId id="2084" r:id="rId62"/>
    <p:sldId id="2080" r:id="rId63"/>
    <p:sldId id="2085" r:id="rId64"/>
    <p:sldId id="2081" r:id="rId65"/>
    <p:sldId id="2116" r:id="rId66"/>
    <p:sldId id="2082" r:id="rId67"/>
    <p:sldId id="2141" r:id="rId68"/>
    <p:sldId id="2143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A6DB9"/>
    <a:srgbClr val="2683C6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1990" autoAdjust="0"/>
  </p:normalViewPr>
  <p:slideViewPr>
    <p:cSldViewPr snapToGrid="0">
      <p:cViewPr varScale="1">
        <p:scale>
          <a:sx n="87" d="100"/>
          <a:sy n="87" d="100"/>
        </p:scale>
        <p:origin x="169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4A3C4-2D82-40D1-83EB-E9BDFA530121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34AAB-6F92-49B3-896B-6644A3E6C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7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联系机器学习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13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04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95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2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第一节课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33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318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753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77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74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308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7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16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779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第二节课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615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类比一元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9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L</a:t>
            </a:r>
            <a:r>
              <a:rPr lang="zh-CN" altLang="en-US" dirty="0"/>
              <a:t>取极值时，</a:t>
            </a:r>
            <a:r>
              <a:rPr lang="en-US" altLang="zh-CN" dirty="0"/>
              <a:t>f</a:t>
            </a:r>
            <a:r>
              <a:rPr lang="zh-CN" altLang="en-US" dirty="0"/>
              <a:t>取到极值且</a:t>
            </a:r>
            <a:r>
              <a:rPr lang="en-US" altLang="zh-CN" dirty="0"/>
              <a:t>φ=0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03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实际上都是</a:t>
            </a:r>
            <a:r>
              <a:rPr lang="en-US" altLang="zh-CN" dirty="0"/>
              <a:t>p</a:t>
            </a:r>
            <a:r>
              <a:rPr lang="zh-CN" altLang="en-US" dirty="0"/>
              <a:t>范数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36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6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32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必然事件</a:t>
            </a:r>
            <a:r>
              <a:rPr lang="en-US" altLang="zh-CN" dirty="0"/>
              <a:t>/</a:t>
            </a:r>
            <a:r>
              <a:rPr lang="zh-CN" altLang="en-US" dirty="0"/>
              <a:t>不可能事件和概率之间的关联可以提一嘴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606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概率论、逻辑运算、集合论里的相似定义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56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选一个讲：随机试验？样本空间？随机事件？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14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43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7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4AAB-6F92-49B3-896B-6644A3E6CCA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85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08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70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9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宋体" panose="02010600030101010101" pitchFamily="2" charset="-122"/>
              </a:defRPr>
            </a:lvl1pPr>
            <a:lvl2pPr>
              <a:defRPr>
                <a:latin typeface="+mn-lt"/>
                <a:ea typeface="宋体" panose="02010600030101010101" pitchFamily="2" charset="-122"/>
              </a:defRPr>
            </a:lvl2pPr>
            <a:lvl3pPr>
              <a:defRPr>
                <a:latin typeface="+mn-lt"/>
                <a:ea typeface="宋体" panose="02010600030101010101" pitchFamily="2" charset="-122"/>
              </a:defRPr>
            </a:lvl3pPr>
            <a:lvl4pPr>
              <a:defRPr>
                <a:latin typeface="+mn-lt"/>
                <a:ea typeface="宋体" panose="02010600030101010101" pitchFamily="2" charset="-122"/>
              </a:defRPr>
            </a:lvl4pPr>
            <a:lvl5pPr>
              <a:defRPr>
                <a:latin typeface="+mn-lt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33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7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17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1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9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1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B1E6D-8EE1-4A09-B737-99DDD41BDAEB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60F9A-3972-4CDA-9C90-17FA1C62C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75A004-FF2D-443A-9C90-631BF7A8FD98}"/>
              </a:ext>
            </a:extLst>
          </p:cNvPr>
          <p:cNvSpPr/>
          <p:nvPr userDrawn="1"/>
        </p:nvSpPr>
        <p:spPr>
          <a:xfrm>
            <a:off x="0" y="6642202"/>
            <a:ext cx="9144000" cy="215798"/>
          </a:xfrm>
          <a:prstGeom prst="rect">
            <a:avLst/>
          </a:prstGeom>
          <a:solidFill>
            <a:srgbClr val="2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 Learning                                                                                               Dr. Shuang LIANG, Tongji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6A4CCC-7615-4825-B9FA-078815368DCD}"/>
              </a:ext>
            </a:extLst>
          </p:cNvPr>
          <p:cNvSpPr/>
          <p:nvPr userDrawn="1"/>
        </p:nvSpPr>
        <p:spPr>
          <a:xfrm>
            <a:off x="0" y="6598312"/>
            <a:ext cx="9144000" cy="45719"/>
          </a:xfrm>
          <a:prstGeom prst="rect">
            <a:avLst/>
          </a:prstGeom>
          <a:solidFill>
            <a:srgbClr val="1CAD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  <a:solidFill>
                <a:srgbClr val="1CADE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13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0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4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1.png"/><Relationship Id="rId3" Type="http://schemas.openxmlformats.org/officeDocument/2006/relationships/image" Target="../media/image580.png"/><Relationship Id="rId7" Type="http://schemas.openxmlformats.org/officeDocument/2006/relationships/image" Target="../media/image65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46.png"/><Relationship Id="rId9" Type="http://schemas.openxmlformats.org/officeDocument/2006/relationships/image" Target="../media/image6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1.png"/><Relationship Id="rId3" Type="http://schemas.openxmlformats.org/officeDocument/2006/relationships/image" Target="../media/image73.wmf"/><Relationship Id="rId7" Type="http://schemas.openxmlformats.org/officeDocument/2006/relationships/image" Target="../media/image7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wmf"/><Relationship Id="rId9" Type="http://schemas.openxmlformats.org/officeDocument/2006/relationships/image" Target="../media/image7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4" Type="http://schemas.openxmlformats.org/officeDocument/2006/relationships/image" Target="../media/image9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7" Type="http://schemas.openxmlformats.org/officeDocument/2006/relationships/image" Target="../media/image9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0.png"/><Relationship Id="rId5" Type="http://schemas.openxmlformats.org/officeDocument/2006/relationships/image" Target="../media/image700.png"/><Relationship Id="rId4" Type="http://schemas.openxmlformats.org/officeDocument/2006/relationships/image" Target="../media/image60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C17F5-871E-478A-B332-D730EAC71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Machine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146A51-57D3-426E-800E-2664F437D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918" y="3667352"/>
            <a:ext cx="6858000" cy="1655762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Mathematical basis 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助教：闫书玮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ACD651E-DB9A-4CCB-B6B8-FE8BC130E9A7}"/>
              </a:ext>
            </a:extLst>
          </p:cNvPr>
          <p:cNvCxnSpPr>
            <a:cxnSpLocks/>
          </p:cNvCxnSpPr>
          <p:nvPr/>
        </p:nvCxnSpPr>
        <p:spPr>
          <a:xfrm>
            <a:off x="971550" y="3509963"/>
            <a:ext cx="72172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46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关系运算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928E23F-383C-9188-7728-E04233B92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63721"/>
              </p:ext>
            </p:extLst>
          </p:nvPr>
        </p:nvGraphicFramePr>
        <p:xfrm>
          <a:off x="1524000" y="26873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409865182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189784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082582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6577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40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∪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6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∩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75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—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55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CF48064-CB64-35F1-A4BE-E4597D5EBAB7}"/>
              </a:ext>
            </a:extLst>
          </p:cNvPr>
          <p:cNvSpPr txBox="1"/>
          <p:nvPr/>
        </p:nvSpPr>
        <p:spPr>
          <a:xfrm>
            <a:off x="4098131" y="1909088"/>
            <a:ext cx="947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Venn</a:t>
            </a:r>
            <a:r>
              <a:rPr lang="zh-CN" altLang="en-US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8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概率的统计定义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频率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次重复试验中，设事件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出现了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次，则称比值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次试验中事件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发生的频率，记作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概率的统计定义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在相同条件下，将试验重复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次，如果随着重复试验次数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的增大，事件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越来越稳定地在某一常数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附近摆动，则称常数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(0≤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1)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为事件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的概率，即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3"/>
                <a:stretch>
                  <a:fillRect l="-957" t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58A4CF58-1F4B-4C6C-A083-37C3699A63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8" b="3594"/>
          <a:stretch/>
        </p:blipFill>
        <p:spPr>
          <a:xfrm>
            <a:off x="1438149" y="2935650"/>
            <a:ext cx="6665441" cy="17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1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概率的公理化定义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设某试验的样本空间为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，对其中每个事件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定义一个实数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，如果它满足下列三条公理，称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的概率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)≤1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)=1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…,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互不相容，则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引申：距离也有类似的公理化定义。</a:t>
                </a: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3"/>
                <a:stretch>
                  <a:fillRect l="-957" t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27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概率的性质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⊆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≤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⊆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−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+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 −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𝐴𝐵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3"/>
                <a:stretch>
                  <a:fillRect l="-662" t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75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条件概率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在已知事件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发生的条件下，事件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发生的概率称为事件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的条件概率，记为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2"/>
                <a:stretch>
                  <a:fillRect l="-957" t="-2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0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条件概率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将一枚硬币抛掷两次，观察其出现正反面的情况。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设事件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表示“至少有一次出现正面”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事件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表示“两次都出现同一面”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(1)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事件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的概率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(2)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已知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发生的条件下，事件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的概率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lvl="0" defTabSz="457200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defTabSz="4572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样本空间缩小为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{11,10,01}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，只有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代表事件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出现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2"/>
                <a:stretch>
                  <a:fillRect l="-662" t="-1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2ACE345-FF20-4653-93DC-36DE1F8DF5DE}"/>
                  </a:ext>
                </a:extLst>
              </p:cNvPr>
              <p:cNvSpPr txBox="1"/>
              <p:nvPr/>
            </p:nvSpPr>
            <p:spPr>
              <a:xfrm>
                <a:off x="1887643" y="4017817"/>
                <a:ext cx="53687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为正，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为反。样本空间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11, 10, 01, 00</m:t>
                        </m:r>
                      </m:e>
                    </m:d>
                  </m:oMath>
                </a14:m>
                <a:endParaRPr lang="en-US" altLang="zh-CN" sz="20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={11, 10, 01}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，事件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={11, 00}</m:t>
                    </m:r>
                  </m:oMath>
                </a14:m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2ACE345-FF20-4653-93DC-36DE1F8DF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643" y="4017817"/>
                <a:ext cx="5368714" cy="707886"/>
              </a:xfrm>
              <a:prstGeom prst="rect">
                <a:avLst/>
              </a:prstGeom>
              <a:blipFill>
                <a:blip r:embed="rId3"/>
                <a:stretch>
                  <a:fillRect l="-1250" t="-6034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35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条件概率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将一枚硬币抛掷两次，观察其出现正反面的情况。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设事件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表示“至少有一次出现正面”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事件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表示“两次都出现同一面”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可理解为：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的样本点在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中占的比例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𝐴𝐵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den>
                    </m:f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由此得到了条件概率的定义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2"/>
                <a:stretch>
                  <a:fillRect l="-662" t="-1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0EE8ECF2-EDE8-4D62-9C7C-D9A43B51B1F9}"/>
              </a:ext>
            </a:extLst>
          </p:cNvPr>
          <p:cNvSpPr/>
          <p:nvPr/>
        </p:nvSpPr>
        <p:spPr>
          <a:xfrm>
            <a:off x="230909" y="3096391"/>
            <a:ext cx="1865744" cy="1110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2CF936-40C1-4260-9893-D69FD4292F5F}"/>
              </a:ext>
            </a:extLst>
          </p:cNvPr>
          <p:cNvSpPr/>
          <p:nvPr/>
        </p:nvSpPr>
        <p:spPr>
          <a:xfrm>
            <a:off x="1334654" y="3096391"/>
            <a:ext cx="1865744" cy="1110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936B8D-2ED8-4CE9-9280-91D4F7EDA883}"/>
              </a:ext>
            </a:extLst>
          </p:cNvPr>
          <p:cNvSpPr txBox="1"/>
          <p:nvPr/>
        </p:nvSpPr>
        <p:spPr>
          <a:xfrm>
            <a:off x="377061" y="351440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10   01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D1E9C5-F6E8-458F-92E7-C3908BA56A46}"/>
              </a:ext>
            </a:extLst>
          </p:cNvPr>
          <p:cNvSpPr txBox="1"/>
          <p:nvPr/>
        </p:nvSpPr>
        <p:spPr>
          <a:xfrm>
            <a:off x="1555376" y="351440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11            00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82F777-1404-402A-B37F-FA92BB48A4C2}"/>
              </a:ext>
            </a:extLst>
          </p:cNvPr>
          <p:cNvSpPr/>
          <p:nvPr/>
        </p:nvSpPr>
        <p:spPr>
          <a:xfrm>
            <a:off x="703322" y="3052736"/>
            <a:ext cx="5605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AEB4C3-CCD6-4434-AC72-3331D6902434}"/>
              </a:ext>
            </a:extLst>
          </p:cNvPr>
          <p:cNvSpPr/>
          <p:nvPr/>
        </p:nvSpPr>
        <p:spPr>
          <a:xfrm>
            <a:off x="2087350" y="3074564"/>
            <a:ext cx="5605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79CAA9-F4C9-4790-AD72-70BAEF016E12}"/>
              </a:ext>
            </a:extLst>
          </p:cNvPr>
          <p:cNvSpPr/>
          <p:nvPr/>
        </p:nvSpPr>
        <p:spPr>
          <a:xfrm>
            <a:off x="1460091" y="3200465"/>
            <a:ext cx="5605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82F880-59CD-4ECE-A8A2-6CD0D0CE2A4B}"/>
                  </a:ext>
                </a:extLst>
              </p:cNvPr>
              <p:cNvSpPr txBox="1"/>
              <p:nvPr/>
            </p:nvSpPr>
            <p:spPr>
              <a:xfrm>
                <a:off x="3641873" y="3345124"/>
                <a:ext cx="53687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为正，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为反。样本空间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11, 10, 01, 00</m:t>
                        </m:r>
                      </m:e>
                    </m:d>
                  </m:oMath>
                </a14:m>
                <a:endParaRPr lang="en-US" altLang="zh-CN" sz="20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={11, 10, 01}</m:t>
                    </m:r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，事件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={11, 00}</m:t>
                    </m:r>
                  </m:oMath>
                </a14:m>
                <a:endPara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82F880-59CD-4ECE-A8A2-6CD0D0CE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873" y="3345124"/>
                <a:ext cx="5368714" cy="707886"/>
              </a:xfrm>
              <a:prstGeom prst="rect">
                <a:avLst/>
              </a:prstGeom>
              <a:blipFill>
                <a:blip r:embed="rId3"/>
                <a:stretch>
                  <a:fillRect l="-1135" t="-6897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7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条件概率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定义：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是两个事件，且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)&gt;0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为在事件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发生的条件下事件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发生的条件概率，记作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2"/>
                <a:stretch>
                  <a:fillRect l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4650107-8A65-49B7-AF9F-F8A8CEB4A9FA}"/>
                  </a:ext>
                </a:extLst>
              </p:cNvPr>
              <p:cNvSpPr/>
              <p:nvPr/>
            </p:nvSpPr>
            <p:spPr>
              <a:xfrm>
                <a:off x="3726128" y="2948943"/>
                <a:ext cx="2089483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4650107-8A65-49B7-AF9F-F8A8CEB4A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28" y="2948943"/>
                <a:ext cx="2089483" cy="733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3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条件概率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乘法公式：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根据条件概率定义可得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同理，若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乘法公式可以推广到多个事件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注意：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独立时才有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2"/>
                <a:stretch>
                  <a:fillRect l="-662" t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4650107-8A65-49B7-AF9F-F8A8CEB4A9FA}"/>
                  </a:ext>
                </a:extLst>
              </p:cNvPr>
              <p:cNvSpPr/>
              <p:nvPr/>
            </p:nvSpPr>
            <p:spPr>
              <a:xfrm>
                <a:off x="2577287" y="2129666"/>
                <a:ext cx="39894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4650107-8A65-49B7-AF9F-F8A8CEB4A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287" y="2129666"/>
                <a:ext cx="398942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791B002-8ED0-4083-893D-4BB904182417}"/>
                  </a:ext>
                </a:extLst>
              </p:cNvPr>
              <p:cNvSpPr/>
              <p:nvPr/>
            </p:nvSpPr>
            <p:spPr>
              <a:xfrm>
                <a:off x="2577286" y="2973474"/>
                <a:ext cx="40109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791B002-8ED0-4083-893D-4BB904182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286" y="2973474"/>
                <a:ext cx="40109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CECCBF-6FC3-4BA5-8933-971B931D084C}"/>
                  </a:ext>
                </a:extLst>
              </p:cNvPr>
              <p:cNvSpPr/>
              <p:nvPr/>
            </p:nvSpPr>
            <p:spPr>
              <a:xfrm>
                <a:off x="926930" y="4061201"/>
                <a:ext cx="73613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sz="2000" i="1" dirty="0">
                  <a:solidFill>
                    <a:prstClr val="black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3CECCBF-6FC3-4BA5-8933-971B931D08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30" y="4061201"/>
                <a:ext cx="736137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9CC1FF7-A194-4EFC-B977-2159A909B4FA}"/>
                  </a:ext>
                </a:extLst>
              </p:cNvPr>
              <p:cNvSpPr/>
              <p:nvPr/>
            </p:nvSpPr>
            <p:spPr>
              <a:xfrm>
                <a:off x="546954" y="4649856"/>
                <a:ext cx="8241423" cy="1138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solidFill>
                    <a:prstClr val="black"/>
                  </a:solidFill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9CC1FF7-A194-4EFC-B977-2159A909B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54" y="4649856"/>
                <a:ext cx="8241423" cy="11387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8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全概率公式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根据设试验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的样本空间为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solidFill>
                      <a:prstClr val="black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的一个划分，且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&gt;0  (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的一个事件，则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strike="sngStrike" dirty="0">
                    <a:latin typeface="宋体" panose="02010600030101010101" pitchFamily="2" charset="-122"/>
                  </a:rPr>
                  <a:t>全概率</a:t>
                </a:r>
                <a:r>
                  <a:rPr lang="zh-CN" altLang="en-US" sz="2000" strike="sngStrike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公式的意义：</a:t>
                </a:r>
                <a:r>
                  <a:rPr lang="zh-CN" altLang="en-US" sz="2000" b="1" strike="sngStrike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已知原因，推测结果</a:t>
                </a:r>
                <a:endParaRPr lang="en-US" altLang="zh-CN" sz="2000" b="1" strike="sngStrike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多产，</a:t>
                </a:r>
                <a:r>
                  <a:rPr lang="en-US" altLang="zh-CN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B1</a:t>
                </a:r>
                <a:r>
                  <a:rPr lang="zh-CN" altLang="en-US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施肥，</a:t>
                </a:r>
                <a:r>
                  <a:rPr lang="en-US" altLang="zh-CN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B2</a:t>
                </a:r>
                <a:r>
                  <a:rPr lang="zh-CN" altLang="en-US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不施肥</a:t>
                </a:r>
                <a:endParaRPr lang="en-US" altLang="zh-CN" sz="2000" strike="sngStrike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3"/>
                <a:stretch>
                  <a:fillRect l="-662" t="-378" b="-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B07D0F-FEE7-4CC4-80B3-BCDB93B8A148}"/>
                  </a:ext>
                </a:extLst>
              </p:cNvPr>
              <p:cNvSpPr txBox="1"/>
              <p:nvPr/>
            </p:nvSpPr>
            <p:spPr>
              <a:xfrm>
                <a:off x="84617" y="2837513"/>
                <a:ext cx="8974765" cy="83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altLang="zh-CN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1B07D0F-FEE7-4CC4-80B3-BCDB93B8A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7" y="2837513"/>
                <a:ext cx="8974765" cy="838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AF17D1F8-BC3F-460F-B6B1-49D697CAB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93" y="3962490"/>
            <a:ext cx="3065789" cy="228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2F323A5-8F04-417F-BBAA-2AA9092D9030}"/>
                  </a:ext>
                </a:extLst>
              </p:cNvPr>
              <p:cNvSpPr txBox="1"/>
              <p:nvPr/>
            </p:nvSpPr>
            <p:spPr>
              <a:xfrm>
                <a:off x="745305" y="4669332"/>
                <a:ext cx="45826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2F323A5-8F04-417F-BBAA-2AA9092D9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5" y="4669332"/>
                <a:ext cx="4582665" cy="307777"/>
              </a:xfrm>
              <a:prstGeom prst="rect">
                <a:avLst/>
              </a:prstGeom>
              <a:blipFill>
                <a:blip r:embed="rId6"/>
                <a:stretch>
                  <a:fillRect t="-2000" r="-931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上 3">
            <a:extLst>
              <a:ext uri="{FF2B5EF4-FFF2-40B4-BE49-F238E27FC236}">
                <a16:creationId xmlns:a16="http://schemas.microsoft.com/office/drawing/2014/main" id="{7004DE80-F456-4CEA-8B90-6742B28C331E}"/>
              </a:ext>
            </a:extLst>
          </p:cNvPr>
          <p:cNvSpPr/>
          <p:nvPr/>
        </p:nvSpPr>
        <p:spPr>
          <a:xfrm>
            <a:off x="2687782" y="3556000"/>
            <a:ext cx="175491" cy="10898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FF7C61-FC4D-425F-8AE6-EFE3DB9EB39F}"/>
              </a:ext>
            </a:extLst>
          </p:cNvPr>
          <p:cNvSpPr txBox="1"/>
          <p:nvPr/>
        </p:nvSpPr>
        <p:spPr>
          <a:xfrm>
            <a:off x="2826933" y="3926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乘法公式</a:t>
            </a:r>
          </a:p>
        </p:txBody>
      </p:sp>
    </p:spTree>
    <p:extLst>
      <p:ext uri="{BB962C8B-B14F-4D97-AF65-F5344CB8AC3E}">
        <p14:creationId xmlns:p14="http://schemas.microsoft.com/office/powerpoint/2010/main" val="15362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Today’s </a:t>
            </a:r>
            <a:r>
              <a:rPr lang="en-US" altLang="zh-TW" dirty="0"/>
              <a:t>Topics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Probability</a:t>
            </a:r>
          </a:p>
          <a:p>
            <a:r>
              <a:rPr lang="en-US" altLang="zh-TW" sz="2400" dirty="0"/>
              <a:t>Extremum</a:t>
            </a:r>
          </a:p>
          <a:p>
            <a:r>
              <a:rPr lang="en-US" altLang="zh-TW" sz="2400" dirty="0"/>
              <a:t>Vector and Matrix</a:t>
            </a:r>
          </a:p>
        </p:txBody>
      </p:sp>
    </p:spTree>
    <p:extLst>
      <p:ext uri="{BB962C8B-B14F-4D97-AF65-F5344CB8AC3E}">
        <p14:creationId xmlns:p14="http://schemas.microsoft.com/office/powerpoint/2010/main" val="1271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全概率公式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一电器商店出售两家工厂生产的电视机，甲厂的电视机占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，乙厂占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。甲厂的电视机合格率为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95%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，乙厂的合格率为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，求该商店所售电视机的合格率。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合格电视机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对全部电视机进行划分，得到：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甲厂电视机，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乙厂电视机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得到以下概率：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则根据全概率公式：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107014C-0CCA-4602-8E5C-A6E99CDD8141}"/>
                  </a:ext>
                </a:extLst>
              </p:cNvPr>
              <p:cNvSpPr txBox="1"/>
              <p:nvPr/>
            </p:nvSpPr>
            <p:spPr>
              <a:xfrm>
                <a:off x="3075885" y="4111012"/>
                <a:ext cx="299222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=0.7,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=0.3,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107014C-0CCA-4602-8E5C-A6E99CDD8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85" y="4111012"/>
                <a:ext cx="2992229" cy="677108"/>
              </a:xfrm>
              <a:prstGeom prst="rect">
                <a:avLst/>
              </a:prstGeom>
              <a:blipFill>
                <a:blip r:embed="rId3"/>
                <a:stretch>
                  <a:fillRect l="-1633" r="-1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F47FFF-FF61-482C-A393-F6D17E52C737}"/>
                  </a:ext>
                </a:extLst>
              </p:cNvPr>
              <p:cNvSpPr txBox="1"/>
              <p:nvPr/>
            </p:nvSpPr>
            <p:spPr>
              <a:xfrm>
                <a:off x="965886" y="5505839"/>
                <a:ext cx="76099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=0.7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×0.95+0.3×0.8=0.905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F47FFF-FF61-482C-A393-F6D17E52C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86" y="5505839"/>
                <a:ext cx="7609968" cy="307777"/>
              </a:xfrm>
              <a:prstGeom prst="rect">
                <a:avLst/>
              </a:prstGeom>
              <a:blipFill>
                <a:blip r:embed="rId4"/>
                <a:stretch>
                  <a:fillRect l="-240" r="-24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preview">
            <a:extLst>
              <a:ext uri="{FF2B5EF4-FFF2-40B4-BE49-F238E27FC236}">
                <a16:creationId xmlns:a16="http://schemas.microsoft.com/office/drawing/2014/main" id="{97E845CB-DD42-4D3F-9E85-2343199F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114" y="96766"/>
            <a:ext cx="2140676" cy="159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3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贝叶斯公式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乘法公式：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贝叶斯公式：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进一步：</a:t>
                </a:r>
                <a:r>
                  <a:rPr lang="en-US" altLang="zh-CN" sz="2000" dirty="0">
                    <a:solidFill>
                      <a:prstClr val="black"/>
                    </a:solidFill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为样本空间的一个划分，则有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strike="sngStrike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贝叶斯公式的意义：</a:t>
                </a:r>
                <a:r>
                  <a:rPr lang="zh-CN" altLang="en-US" sz="2000" b="1" strike="sngStrike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已知结果，寻找原因</a:t>
                </a:r>
                <a:endParaRPr lang="en-US" altLang="zh-CN" sz="2000" b="1" strike="sngStrike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多产，</a:t>
                </a:r>
                <a:r>
                  <a:rPr lang="en-US" altLang="zh-CN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B1</a:t>
                </a:r>
                <a:r>
                  <a:rPr lang="zh-CN" altLang="en-US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施肥，</a:t>
                </a:r>
                <a:r>
                  <a:rPr lang="en-US" altLang="zh-CN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B2</a:t>
                </a:r>
                <a:r>
                  <a:rPr lang="zh-CN" altLang="en-US" sz="2000" strike="sngStrike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不施肥</a:t>
                </a:r>
                <a:endParaRPr lang="en-US" altLang="zh-CN" sz="2000" b="1" strike="sngStrike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3"/>
                <a:stretch>
                  <a:fillRect l="-662" t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265CA5F-3629-4163-8ADE-69919B520C8E}"/>
                  </a:ext>
                </a:extLst>
              </p:cNvPr>
              <p:cNvSpPr/>
              <p:nvPr/>
            </p:nvSpPr>
            <p:spPr>
              <a:xfrm>
                <a:off x="2429505" y="1727641"/>
                <a:ext cx="39894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265CA5F-3629-4163-8ADE-69919B520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05" y="1727641"/>
                <a:ext cx="398942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D819F7-B52A-4525-8D62-EEF931FA65B3}"/>
                  </a:ext>
                </a:extLst>
              </p:cNvPr>
              <p:cNvSpPr/>
              <p:nvPr/>
            </p:nvSpPr>
            <p:spPr>
              <a:xfrm>
                <a:off x="2429505" y="2126388"/>
                <a:ext cx="40109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0D819F7-B52A-4525-8D62-EEF931FA6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505" y="2126388"/>
                <a:ext cx="401097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下 2">
            <a:extLst>
              <a:ext uri="{FF2B5EF4-FFF2-40B4-BE49-F238E27FC236}">
                <a16:creationId xmlns:a16="http://schemas.microsoft.com/office/drawing/2014/main" id="{0F1901A0-CA84-43C9-A4D7-DDC87939C5C7}"/>
              </a:ext>
            </a:extLst>
          </p:cNvPr>
          <p:cNvSpPr/>
          <p:nvPr/>
        </p:nvSpPr>
        <p:spPr>
          <a:xfrm>
            <a:off x="4461164" y="2558477"/>
            <a:ext cx="295563" cy="407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59F840B-F7A5-4847-888B-7BEE4316CFD7}"/>
                  </a:ext>
                </a:extLst>
              </p:cNvPr>
              <p:cNvSpPr/>
              <p:nvPr/>
            </p:nvSpPr>
            <p:spPr>
              <a:xfrm>
                <a:off x="3208261" y="2933598"/>
                <a:ext cx="2727478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59F840B-F7A5-4847-888B-7BEE4316C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261" y="2933598"/>
                <a:ext cx="2727478" cy="7331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B369034-452B-499C-8A6E-D2A7A6A486B9}"/>
                  </a:ext>
                </a:extLst>
              </p:cNvPr>
              <p:cNvSpPr/>
              <p:nvPr/>
            </p:nvSpPr>
            <p:spPr>
              <a:xfrm>
                <a:off x="2664184" y="4111012"/>
                <a:ext cx="3520066" cy="1298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B369034-452B-499C-8A6E-D2A7A6A48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84" y="4111012"/>
                <a:ext cx="3520066" cy="1298176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preview">
            <a:extLst>
              <a:ext uri="{FF2B5EF4-FFF2-40B4-BE49-F238E27FC236}">
                <a16:creationId xmlns:a16="http://schemas.microsoft.com/office/drawing/2014/main" id="{8719907B-E3CE-4415-BA89-A6AEEFF6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32" y="4528722"/>
            <a:ext cx="2140676" cy="159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4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贝叶斯公式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对以往数据分析表明，机器调整得良好时，产品的合格率为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95%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，而当机器发生某种故障时，其合格率为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。设机器调整良好的概率为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90%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，已知某日生产的第一件产品是合格品，求机器调整良好的概率。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表示产品合格，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表示机器调整良好。则：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由贝叶斯公式：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107014C-0CCA-4602-8E5C-A6E99CDD8141}"/>
                  </a:ext>
                </a:extLst>
              </p:cNvPr>
              <p:cNvSpPr txBox="1"/>
              <p:nvPr/>
            </p:nvSpPr>
            <p:spPr>
              <a:xfrm>
                <a:off x="2800426" y="3429000"/>
                <a:ext cx="394088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=0.9,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=0.95,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107014C-0CCA-4602-8E5C-A6E99CDD8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26" y="3429000"/>
                <a:ext cx="3940887" cy="677108"/>
              </a:xfrm>
              <a:prstGeom prst="rect">
                <a:avLst/>
              </a:prstGeom>
              <a:blipFill>
                <a:blip r:embed="rId2"/>
                <a:stretch>
                  <a:fillRect l="-927" r="-1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D5703C-FC44-4197-B4EE-3D8B2C6EC643}"/>
                  </a:ext>
                </a:extLst>
              </p:cNvPr>
              <p:cNvSpPr txBox="1"/>
              <p:nvPr/>
            </p:nvSpPr>
            <p:spPr>
              <a:xfrm>
                <a:off x="2364510" y="4374847"/>
                <a:ext cx="3783856" cy="2156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0.945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D5703C-FC44-4197-B4EE-3D8B2C6EC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10" y="4374847"/>
                <a:ext cx="3783856" cy="2156488"/>
              </a:xfrm>
              <a:prstGeom prst="rect">
                <a:avLst/>
              </a:prstGeom>
              <a:blipFill>
                <a:blip r:embed="rId3"/>
                <a:stretch>
                  <a:fillRect r="-9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preview">
            <a:extLst>
              <a:ext uri="{FF2B5EF4-FFF2-40B4-BE49-F238E27FC236}">
                <a16:creationId xmlns:a16="http://schemas.microsoft.com/office/drawing/2014/main" id="{99734F3A-394C-46DD-9AE7-D8069064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888" y="4106108"/>
            <a:ext cx="2140676" cy="159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5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先验概率与后验概率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对以往数据分析表明，机器调整得良好时，产品的合格率为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95%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，而当机器发生某种故障时，其合格率为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50%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。设机器调整良好的概率为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90%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，已知某日生产的第一件产品是合格品，求机器调整良好的概率。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表示产品合格，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表示机器调整良好。则：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机器调整良好的概率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是根据以往的数据分析所得，称为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先验概率</a:t>
                </a:r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条件概率是在得到产品合格的信息之后再重新加以修正的概率，称为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后验概率</a:t>
                </a:r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3"/>
                <a:stretch>
                  <a:fillRect l="-660" t="-378" r="-2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107014C-0CCA-4602-8E5C-A6E99CDD8141}"/>
                  </a:ext>
                </a:extLst>
              </p:cNvPr>
              <p:cNvSpPr txBox="1"/>
              <p:nvPr/>
            </p:nvSpPr>
            <p:spPr>
              <a:xfrm>
                <a:off x="2800426" y="3429000"/>
                <a:ext cx="1282210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107014C-0CCA-4602-8E5C-A6E99CDD8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26" y="3429000"/>
                <a:ext cx="1282210" cy="338554"/>
              </a:xfrm>
              <a:prstGeom prst="rect">
                <a:avLst/>
              </a:prstGeom>
              <a:blipFill>
                <a:blip r:embed="rId4"/>
                <a:stretch>
                  <a:fillRect l="-4265" r="-4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D5703C-FC44-4197-B4EE-3D8B2C6EC643}"/>
                  </a:ext>
                </a:extLst>
              </p:cNvPr>
              <p:cNvSpPr txBox="1"/>
              <p:nvPr/>
            </p:nvSpPr>
            <p:spPr>
              <a:xfrm>
                <a:off x="4359833" y="3324361"/>
                <a:ext cx="181472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=0.945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9D5703C-FC44-4197-B4EE-3D8B2C6EC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833" y="3324361"/>
                <a:ext cx="18147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6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事件的独立性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对任意两个事件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，则称事件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与事件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相互独立。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时，若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相互独立，则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若事件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与事件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相互独立，则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也相互独立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3"/>
                <a:stretch>
                  <a:fillRect l="-660" t="-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868DA618-D939-2BDC-0EA9-CB88E8355BAC}"/>
              </a:ext>
            </a:extLst>
          </p:cNvPr>
          <p:cNvSpPr txBox="1"/>
          <p:nvPr/>
        </p:nvSpPr>
        <p:spPr>
          <a:xfrm>
            <a:off x="840808" y="4070866"/>
            <a:ext cx="45320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注：区分互斥、独立、通俗意义上的</a:t>
            </a:r>
            <a:r>
              <a:rPr lang="en-US" altLang="zh-CN" dirty="0"/>
              <a:t>“</a:t>
            </a:r>
            <a:r>
              <a:rPr lang="zh-CN" altLang="en-US" dirty="0"/>
              <a:t>无关</a:t>
            </a:r>
            <a:r>
              <a:rPr lang="en-US" altLang="zh-CN" dirty="0"/>
              <a:t>”</a:t>
            </a:r>
          </a:p>
          <a:p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r>
              <a:rPr lang="zh-CN" altLang="en-US" dirty="0"/>
              <a:t>样本空间：上、下、左、右</a:t>
            </a:r>
            <a:endParaRPr lang="en-US" altLang="zh-CN" dirty="0"/>
          </a:p>
          <a:p>
            <a:r>
              <a:rPr lang="zh-CN" altLang="en-US" dirty="0"/>
              <a:t>事件</a:t>
            </a:r>
            <a:r>
              <a:rPr lang="en-US" altLang="zh-CN" dirty="0"/>
              <a:t>A</a:t>
            </a:r>
            <a:r>
              <a:rPr lang="zh-CN" altLang="en-US" dirty="0"/>
              <a:t>：上或左</a:t>
            </a:r>
            <a:endParaRPr lang="en-US" altLang="zh-CN" dirty="0"/>
          </a:p>
          <a:p>
            <a:r>
              <a:rPr lang="zh-CN" altLang="en-US" dirty="0"/>
              <a:t>事件</a:t>
            </a:r>
            <a:r>
              <a:rPr lang="en-US" altLang="zh-CN" dirty="0"/>
              <a:t>B</a:t>
            </a:r>
            <a:r>
              <a:rPr lang="zh-CN" altLang="en-US" dirty="0"/>
              <a:t>：上或右</a:t>
            </a:r>
            <a:endParaRPr lang="en-US" altLang="zh-CN" dirty="0"/>
          </a:p>
          <a:p>
            <a:r>
              <a:rPr lang="zh-CN" altLang="en-US" dirty="0"/>
              <a:t>事件</a:t>
            </a:r>
            <a:r>
              <a:rPr lang="en-US" altLang="zh-CN" dirty="0"/>
              <a:t>AB</a:t>
            </a:r>
            <a:r>
              <a:rPr lang="zh-CN" altLang="en-US" dirty="0"/>
              <a:t>：上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5052B6F-4069-7A4F-B313-2DA62E578F56}"/>
              </a:ext>
            </a:extLst>
          </p:cNvPr>
          <p:cNvSpPr/>
          <p:nvPr/>
        </p:nvSpPr>
        <p:spPr>
          <a:xfrm>
            <a:off x="6086475" y="4191000"/>
            <a:ext cx="1266825" cy="8667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D2D705D-FCB4-7072-BA0B-4444C24D17A3}"/>
              </a:ext>
            </a:extLst>
          </p:cNvPr>
          <p:cNvSpPr/>
          <p:nvPr/>
        </p:nvSpPr>
        <p:spPr>
          <a:xfrm>
            <a:off x="6532562" y="4191000"/>
            <a:ext cx="1266825" cy="8667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067138-BCD4-FF7C-AFD5-A613ED70289F}"/>
              </a:ext>
            </a:extLst>
          </p:cNvPr>
          <p:cNvSpPr/>
          <p:nvPr/>
        </p:nvSpPr>
        <p:spPr>
          <a:xfrm>
            <a:off x="5991225" y="4089916"/>
            <a:ext cx="1951037" cy="1028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809B0F-5461-3B5E-EB3E-F51A01292761}"/>
              </a:ext>
            </a:extLst>
          </p:cNvPr>
          <p:cNvSpPr txBox="1"/>
          <p:nvPr/>
        </p:nvSpPr>
        <p:spPr>
          <a:xfrm>
            <a:off x="6670027" y="4419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0.25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1F3973-21F7-EFA9-F859-B8EAF394D896}"/>
              </a:ext>
            </a:extLst>
          </p:cNvPr>
          <p:cNvSpPr txBox="1"/>
          <p:nvPr/>
        </p:nvSpPr>
        <p:spPr>
          <a:xfrm>
            <a:off x="6305843" y="44016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61D153-5E83-2572-A703-1E6D5A63A045}"/>
              </a:ext>
            </a:extLst>
          </p:cNvPr>
          <p:cNvSpPr txBox="1"/>
          <p:nvPr/>
        </p:nvSpPr>
        <p:spPr>
          <a:xfrm>
            <a:off x="7156207" y="44196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05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事件的独立性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…,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满足条件：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…,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是两两独立的。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若对任意整数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(2≤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≤…≤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，恒有：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则称这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个事件相互独立。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相互独立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两两独立，两两独立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⇏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相互独立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3"/>
                <a:stretch>
                  <a:fillRect l="-733" t="-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48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随机变量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设试验的样本空间为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Ω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，在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Ω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上定义一个单值实函数</a:t>
                </a:r>
                <a:endParaRPr lang="en-US" altLang="zh-CN" i="1" dirty="0"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𝑋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𝑋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),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m:t>∈Ω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lvl="1" indent="-342900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对试验的每个结果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e, X=X(e)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有确定的值与之对应，称此定义在样本空间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Ω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上的单值实函数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X=X(e)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为一个随机变量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lvl="1" indent="-342900"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随机变量常用字母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X, Y, Z, 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, X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……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来表示。</a:t>
                </a:r>
              </a:p>
              <a:p>
                <a:pPr marL="342900" lvl="1" indent="-342900">
                  <a:lnSpc>
                    <a:spcPct val="100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3"/>
                <a:stretch>
                  <a:fillRect l="-953" t="-1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33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随机变量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例：在抛硬币试验中，样本空间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={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正面，反面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。设试验结果为随机变量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，出现正面用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表示，出现反面用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表示，则有：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其分布函数为：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3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A1B9FE-A671-4254-B229-B4A6672D5322}"/>
                  </a:ext>
                </a:extLst>
              </p:cNvPr>
              <p:cNvSpPr txBox="1"/>
              <p:nvPr/>
            </p:nvSpPr>
            <p:spPr>
              <a:xfrm>
                <a:off x="3537902" y="1690689"/>
                <a:ext cx="206819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事件</a:t>
                </a:r>
                <a14:m>
                  <m:oMath xmlns:m="http://schemas.openxmlformats.org/officeDocument/2006/math">
                    <m:r>
                      <a:rPr lang="zh-CN" altLang="en-US" sz="32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400" b="1" dirty="0"/>
                  <a:t>实数值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A1B9FE-A671-4254-B229-B4A6672D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902" y="1690689"/>
                <a:ext cx="2068195" cy="573427"/>
              </a:xfrm>
              <a:prstGeom prst="rect">
                <a:avLst/>
              </a:prstGeom>
              <a:blipFill>
                <a:blip r:embed="rId4"/>
                <a:stretch>
                  <a:fillRect l="-4412" r="-3529" b="-2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2FFE11-074C-46CA-BF7B-B37A9EE4A444}"/>
                  </a:ext>
                </a:extLst>
              </p:cNvPr>
              <p:cNvSpPr txBox="1"/>
              <p:nvPr/>
            </p:nvSpPr>
            <p:spPr>
              <a:xfrm>
                <a:off x="3338295" y="3372538"/>
                <a:ext cx="246740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结果为反面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结果为正面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2FFE11-074C-46CA-BF7B-B37A9EE4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95" y="3372538"/>
                <a:ext cx="2467407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65BF277-8C74-42C8-88B3-EBD03827B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824" y="4369345"/>
            <a:ext cx="4922409" cy="18932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AC2079D-F866-48D3-B77A-356AD62E0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5064379"/>
            <a:ext cx="2010075" cy="359189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68484389-57CF-4A53-BF8B-6A50F35A10B0}"/>
              </a:ext>
            </a:extLst>
          </p:cNvPr>
          <p:cNvSpPr/>
          <p:nvPr/>
        </p:nvSpPr>
        <p:spPr>
          <a:xfrm rot="16200000">
            <a:off x="2610994" y="5058807"/>
            <a:ext cx="295563" cy="407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08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离散型随机变量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312150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的所有可能取值为有限个或可列无限个值。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所有可能取值的概率：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概率分布使用分布列描述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分布函数呈阶梯形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DDC87-2FA8-4A98-9D5C-EF41410E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03" y="2424669"/>
            <a:ext cx="3956393" cy="4624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108640-6EE1-4D93-B143-1F4DF122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343895"/>
            <a:ext cx="4325509" cy="12540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81803B-770B-4CE5-91AF-DA5E42869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265" y="3399989"/>
            <a:ext cx="2721075" cy="11418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6A1D29-92A9-44EC-A467-B9B92D118CA7}"/>
              </a:ext>
            </a:extLst>
          </p:cNvPr>
          <p:cNvSpPr txBox="1"/>
          <p:nvPr/>
        </p:nvSpPr>
        <p:spPr>
          <a:xfrm>
            <a:off x="6278065" y="29937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扔硬币问题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2ABAD7-279C-424C-9468-85B5FB17C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662" y="4691440"/>
            <a:ext cx="4922409" cy="1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常用离散型分布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分布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二项分布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泊松分布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3"/>
                <a:stretch>
                  <a:fillRect l="-660" t="-1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B0289AF-E074-40D0-AA34-13293E083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925" y="2044141"/>
            <a:ext cx="3657600" cy="561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D1C4D05-DF89-4E75-9BD3-F22AB1687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578" y="3281061"/>
            <a:ext cx="5056844" cy="771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E351D2-5C54-4EA8-A767-3AFB95ADE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2047" y="4607394"/>
            <a:ext cx="3848100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C715AB-3950-1F74-645B-8255F8D80552}"/>
                  </a:ext>
                </a:extLst>
              </p:cNvPr>
              <p:cNvSpPr txBox="1"/>
              <p:nvPr/>
            </p:nvSpPr>
            <p:spPr>
              <a:xfrm>
                <a:off x="6115050" y="698435"/>
                <a:ext cx="168616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性质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：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C715AB-3950-1F74-645B-8255F8D8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50" y="698435"/>
                <a:ext cx="1686167" cy="6707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1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Today’s </a:t>
            </a:r>
            <a:r>
              <a:rPr lang="en-US" altLang="zh-TW" dirty="0"/>
              <a:t>Topics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i="1" dirty="0">
                <a:solidFill>
                  <a:srgbClr val="0066FF"/>
                </a:solidFill>
              </a:rPr>
              <a:t>Probability</a:t>
            </a:r>
            <a:endParaRPr lang="en-US" altLang="zh-TW" sz="2400" b="1" i="1" dirty="0">
              <a:solidFill>
                <a:srgbClr val="0066FF"/>
              </a:solidFill>
            </a:endParaRPr>
          </a:p>
          <a:p>
            <a:r>
              <a:rPr lang="en-US" altLang="zh-TW" sz="2400" dirty="0"/>
              <a:t>Extremum</a:t>
            </a:r>
          </a:p>
          <a:p>
            <a:r>
              <a:rPr lang="en-US" altLang="zh-TW" sz="2400" dirty="0"/>
              <a:t>Vector and Matrix</a:t>
            </a:r>
          </a:p>
        </p:txBody>
      </p:sp>
    </p:spTree>
    <p:extLst>
      <p:ext uri="{BB962C8B-B14F-4D97-AF65-F5344CB8AC3E}">
        <p14:creationId xmlns:p14="http://schemas.microsoft.com/office/powerpoint/2010/main" val="99755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连续型随机变量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的分布函数为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，若存在非负函数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使得对任意实数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，有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为连续型随机变量，函数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为随机变量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的概率密度函数。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随机变量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落在任一区间上的概率等于它的概率密度在该区间上的积分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3"/>
                <a:stretch>
                  <a:fillRect l="-660" t="-1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4A0D1931-7EB7-419D-806B-0D97021B0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2176764"/>
            <a:ext cx="2647950" cy="9239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9C1069A-053C-4945-B04D-4099A6401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025" y="4111012"/>
            <a:ext cx="2543175" cy="847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6B89F1-118B-439B-B231-7F4DB869DF11}"/>
                  </a:ext>
                </a:extLst>
              </p:cNvPr>
              <p:cNvSpPr txBox="1"/>
              <p:nvPr/>
            </p:nvSpPr>
            <p:spPr>
              <a:xfrm>
                <a:off x="6063049" y="4350208"/>
                <a:ext cx="11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6B89F1-118B-439B-B231-7F4DB869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049" y="4350208"/>
                <a:ext cx="116128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1F8F0ADE-F951-4ACE-920C-D345D6D812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0" y="4983666"/>
            <a:ext cx="2800486" cy="14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常用连续型分布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312150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均匀分布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指数分布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高斯分布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56BF0F-ABE3-4D7F-ABCC-FA990B90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350" y="1991240"/>
            <a:ext cx="2781300" cy="1162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849079-F8F7-4421-9DDA-834030B2C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87" y="3704711"/>
            <a:ext cx="2181225" cy="876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2B8C6B-6F4E-4DF0-A375-C2840068A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262" y="5346872"/>
            <a:ext cx="5876925" cy="876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7BF023-B8BC-4497-A748-3C68B5D36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5280" y="4841917"/>
            <a:ext cx="1514345" cy="465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5ABBF70-E066-14A6-2E76-0C92D95D5193}"/>
                  </a:ext>
                </a:extLst>
              </p:cNvPr>
              <p:cNvSpPr txBox="1"/>
              <p:nvPr/>
            </p:nvSpPr>
            <p:spPr>
              <a:xfrm>
                <a:off x="5753100" y="664635"/>
                <a:ext cx="2118465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性质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：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5ABBF70-E066-14A6-2E76-0C92D95D5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00" y="664635"/>
                <a:ext cx="2118465" cy="7265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5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联合概率分布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312150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联合概率分布简称联合分布，是两个及以上随机变量组成的随机向量的概率分布。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例如：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打靶时命中的坐标（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）的概率分布就是联合概率分布（涉及两个随机变量）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注：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联合概率分布也是一个概率分布，而非两个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89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联合概率分布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312150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联合分布函数：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（二元）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联合概率分布函数的性质与单变量概率分布函数的性质类似：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28B30F-4E74-B78A-089E-EF8C9180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83" y="2284109"/>
            <a:ext cx="4304084" cy="5619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BC4B58-3849-E4F0-7831-9EEDE866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67" y="3841749"/>
            <a:ext cx="7662066" cy="25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9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联合概率分布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二维离散型联合概率分布：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二维连续型联合概率分布：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2"/>
                <a:stretch>
                  <a:fillRect l="-953" t="-2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56B762-A99D-612D-74AA-309A4E1D2BF5}"/>
                  </a:ext>
                </a:extLst>
              </p:cNvPr>
              <p:cNvSpPr txBox="1"/>
              <p:nvPr/>
            </p:nvSpPr>
            <p:spPr>
              <a:xfrm>
                <a:off x="4203264" y="1046553"/>
                <a:ext cx="4605050" cy="2382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56B762-A99D-612D-74AA-309A4E1D2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264" y="1046553"/>
                <a:ext cx="4605050" cy="2382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C2B87F8-4B1D-CD8D-4F67-34EAEE42A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559" y="4210480"/>
            <a:ext cx="6081287" cy="7696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89BB41-DA97-3A70-30A7-539B3EA41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817" y="5133380"/>
            <a:ext cx="6332769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4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联合概率分布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312150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边缘分布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也叫边际分布，即探讨其中某个变量的分布情况：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3DC6EE-9B7F-31D7-2B1A-B5839885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49" y="2805713"/>
            <a:ext cx="7064352" cy="5410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195440A-448E-DF9D-2CC8-22C257ED5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28" y="3991885"/>
            <a:ext cx="3063505" cy="617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370069-57DA-04AC-8553-7D469F82D8BC}"/>
                  </a:ext>
                </a:extLst>
              </p:cNvPr>
              <p:cNvSpPr txBox="1"/>
              <p:nvPr/>
            </p:nvSpPr>
            <p:spPr>
              <a:xfrm>
                <a:off x="726704" y="5112199"/>
                <a:ext cx="50667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i="1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zh-CN" altLang="en-US" sz="2800" dirty="0"/>
                  <a:t>表示</a:t>
                </a:r>
                <a:r>
                  <a:rPr lang="en-US" altLang="zh-CN" sz="2800" dirty="0"/>
                  <a:t>X=x</a:t>
                </a:r>
                <a:r>
                  <a:rPr lang="zh-CN" altLang="en-US" sz="2800" dirty="0"/>
                  <a:t>时</a:t>
                </a:r>
                <a:r>
                  <a:rPr lang="en-US" altLang="zh-CN" sz="2800" dirty="0"/>
                  <a:t>Y</a:t>
                </a:r>
                <a:r>
                  <a:rPr lang="zh-CN" altLang="en-US" sz="2800" dirty="0"/>
                  <a:t>的取值范围，例：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370069-57DA-04AC-8553-7D469F82D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4" y="5112199"/>
                <a:ext cx="5066772" cy="430887"/>
              </a:xfrm>
              <a:prstGeom prst="rect">
                <a:avLst/>
              </a:prstGeom>
              <a:blipFill>
                <a:blip r:embed="rId4"/>
                <a:stretch>
                  <a:fillRect t="-25714" r="-2768" b="-5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2EA12CBF-4DF8-B72F-2662-6318B59ED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186" y="3841682"/>
            <a:ext cx="2255715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随机变量的数字特征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离散型随机变量的数学期望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为离散型随机变量，其分布律为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如果级数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绝对收敛，则称它为随机变量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的数学期望，记作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E(X)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，即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2"/>
                <a:stretch>
                  <a:fillRect l="-660" t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3533D813-EA23-473E-80D5-743FB986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429" y="2673553"/>
            <a:ext cx="3503141" cy="53422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9D8E00-F612-41DE-B876-17A10F770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911" y="4111869"/>
            <a:ext cx="29241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3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随机变量的数字特征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312150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连续型随机变量的数学期望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为连续型随机变量，其概率密度函数为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，如果积分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绝对收敛，则称它为随机变量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的数学期望，记作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E(X)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E7C700-EB83-4E70-9949-7A157FA4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153" y="2620219"/>
            <a:ext cx="1703690" cy="7920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F98EB2-196B-4ECF-82D6-21D086C2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995" y="3952599"/>
            <a:ext cx="2178010" cy="80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随机变量的数字特征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sz="20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2"/>
                <a:stretch>
                  <a:fillRect l="-660" t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F6512C4-2265-4399-AB3A-16C9231AE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29396"/>
              </p:ext>
            </p:extLst>
          </p:nvPr>
        </p:nvGraphicFramePr>
        <p:xfrm>
          <a:off x="628651" y="2321122"/>
          <a:ext cx="3657600" cy="7924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1553617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7390332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5813548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9600104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6415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9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013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440662E1-A271-0624-2688-D34A3776FC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690689"/>
                <a:ext cx="4368800" cy="4802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a,b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上的均匀分布的数学期望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m:rPr>
                            <m:brk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f>
                              <m:f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m:rPr>
                            <m:brk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+0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440662E1-A271-0624-2688-D34A3776F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90689"/>
                <a:ext cx="4368800" cy="4802185"/>
              </a:xfrm>
              <a:prstGeom prst="rect">
                <a:avLst/>
              </a:prstGeom>
              <a:blipFill>
                <a:blip r:embed="rId3"/>
                <a:stretch>
                  <a:fillRect l="-1255" t="-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16EF989-11B0-E001-FC22-C2D6B6425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13" y="1150286"/>
            <a:ext cx="2047875" cy="85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随机变量的数字特征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随机变量函数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的数学期望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离散型：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连续型：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2"/>
                <a:stretch>
                  <a:fillRect l="-660" t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6DCA90F-FBD2-498C-86D2-50C74B8E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42" y="2487614"/>
            <a:ext cx="3867315" cy="9413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721AF4-284B-4A31-9D38-3C0E05BEB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842" y="3793505"/>
            <a:ext cx="3838575" cy="1047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FA0ADCA-C419-3306-026D-605F15941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861" y="2392809"/>
            <a:ext cx="2924175" cy="1771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7195FF-048B-6294-B4EA-B0A353D60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9153" y="4038439"/>
            <a:ext cx="2178010" cy="80281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35A31C7-855F-AA62-1335-EE3F0E961F65}"/>
              </a:ext>
            </a:extLst>
          </p:cNvPr>
          <p:cNvCxnSpPr/>
          <p:nvPr/>
        </p:nvCxnSpPr>
        <p:spPr>
          <a:xfrm>
            <a:off x="5791200" y="1905000"/>
            <a:ext cx="0" cy="377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1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随机事件和随机试验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随机试验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试验可在相同条件下重复进行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试验的可能结果不止一个且所有可能结果都已知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每次试验哪个结果出现是未知的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例子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枚匀称的硬币 一枚匀称的硬币，观察正反面出现的情况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：投掷一颗匀称的骰子，观察出现的点数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3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随机变量的数字特征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sz="20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2"/>
                <a:stretch>
                  <a:fillRect l="-660" t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F6512C4-2265-4399-AB3A-16C9231AE03F}"/>
              </a:ext>
            </a:extLst>
          </p:cNvPr>
          <p:cNvGraphicFramePr>
            <a:graphicFrameLocks noGrp="1"/>
          </p:cNvGraphicFramePr>
          <p:nvPr/>
        </p:nvGraphicFramePr>
        <p:xfrm>
          <a:off x="628651" y="2321122"/>
          <a:ext cx="3657600" cy="7924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1553617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7390332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5813548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96001048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64159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9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1/4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1/8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5013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440662E1-A271-0624-2688-D34A3776FC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1690689"/>
                <a:ext cx="4368800" cy="4802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a,b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上的均匀分布的数学期望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m:rPr>
                            <m:brk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f>
                              <m:f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m:rPr>
                            <m:brk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+0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內容版面配置區 2">
                <a:extLst>
                  <a:ext uri="{FF2B5EF4-FFF2-40B4-BE49-F238E27FC236}">
                    <a16:creationId xmlns:a16="http://schemas.microsoft.com/office/drawing/2014/main" id="{440662E1-A271-0624-2688-D34A3776F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90689"/>
                <a:ext cx="4368800" cy="4802185"/>
              </a:xfrm>
              <a:prstGeom prst="rect">
                <a:avLst/>
              </a:prstGeom>
              <a:blipFill>
                <a:blip r:embed="rId3"/>
                <a:stretch>
                  <a:fillRect l="-1255" t="-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16EF989-11B0-E001-FC22-C2D6B6425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713" y="1150286"/>
            <a:ext cx="2047875" cy="855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88E4CD-C7B0-1A18-DB16-EED85D3C1333}"/>
                  </a:ext>
                </a:extLst>
              </p:cNvPr>
              <p:cNvSpPr txBox="1"/>
              <p:nvPr/>
            </p:nvSpPr>
            <p:spPr>
              <a:xfrm>
                <a:off x="890588" y="3469339"/>
                <a:ext cx="1509712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88E4CD-C7B0-1A18-DB16-EED85D3C1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88" y="3469339"/>
                <a:ext cx="1509712" cy="369332"/>
              </a:xfrm>
              <a:prstGeom prst="rect">
                <a:avLst/>
              </a:prstGeom>
              <a:blipFill>
                <a:blip r:embed="rId5"/>
                <a:stretch>
                  <a:fillRect l="-3226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0A9CF836-5A96-3826-8DCE-AB226A1EAA1D}"/>
              </a:ext>
            </a:extLst>
          </p:cNvPr>
          <p:cNvSpPr txBox="1"/>
          <p:nvPr/>
        </p:nvSpPr>
        <p:spPr>
          <a:xfrm>
            <a:off x="1123951" y="4379074"/>
            <a:ext cx="2952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lang="en-US" altLang="zh-CN" sz="18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B99A6E-AFA2-A610-C350-A345BAE09BAC}"/>
              </a:ext>
            </a:extLst>
          </p:cNvPr>
          <p:cNvSpPr txBox="1"/>
          <p:nvPr/>
        </p:nvSpPr>
        <p:spPr>
          <a:xfrm>
            <a:off x="1952626" y="4436739"/>
            <a:ext cx="352424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US" altLang="zh-CN" sz="12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F7B990-D14A-58CD-BE37-13800C1D73F8}"/>
              </a:ext>
            </a:extLst>
          </p:cNvPr>
          <p:cNvSpPr txBox="1"/>
          <p:nvPr/>
        </p:nvSpPr>
        <p:spPr>
          <a:xfrm>
            <a:off x="2781302" y="4417322"/>
            <a:ext cx="352424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endParaRPr lang="en-US" altLang="zh-CN" sz="12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1413D-F83F-C611-EA43-6BB4FE0E40CE}"/>
              </a:ext>
            </a:extLst>
          </p:cNvPr>
          <p:cNvSpPr txBox="1"/>
          <p:nvPr/>
        </p:nvSpPr>
        <p:spPr>
          <a:xfrm>
            <a:off x="3609978" y="4398834"/>
            <a:ext cx="352424" cy="27699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2340D2-BC7F-2C68-0B15-335C16210010}"/>
                  </a:ext>
                </a:extLst>
              </p:cNvPr>
              <p:cNvSpPr txBox="1"/>
              <p:nvPr/>
            </p:nvSpPr>
            <p:spPr>
              <a:xfrm>
                <a:off x="1123951" y="4894547"/>
                <a:ext cx="1509712" cy="487954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altLang="zh-CN" sz="18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800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2340D2-BC7F-2C68-0B15-335C16210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1" y="4894547"/>
                <a:ext cx="1509712" cy="487954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FFB505-D1FE-8CE5-4A52-B20B2A3A4E5B}"/>
                  </a:ext>
                </a:extLst>
              </p:cNvPr>
              <p:cNvSpPr txBox="1"/>
              <p:nvPr/>
            </p:nvSpPr>
            <p:spPr>
              <a:xfrm>
                <a:off x="1173956" y="5434950"/>
                <a:ext cx="578643" cy="6127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177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FFB505-D1FE-8CE5-4A52-B20B2A3A4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56" y="5434950"/>
                <a:ext cx="578643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C66387D-E114-53C3-76C7-CB08306AF532}"/>
                  </a:ext>
                </a:extLst>
              </p:cNvPr>
              <p:cNvSpPr txBox="1"/>
              <p:nvPr/>
            </p:nvSpPr>
            <p:spPr>
              <a:xfrm>
                <a:off x="4895849" y="2546308"/>
                <a:ext cx="1509712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1800" b="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C66387D-E114-53C3-76C7-CB08306AF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849" y="2546308"/>
                <a:ext cx="1509712" cy="369332"/>
              </a:xfrm>
              <a:prstGeom prst="rect">
                <a:avLst/>
              </a:prstGeom>
              <a:blipFill>
                <a:blip r:embed="rId8"/>
                <a:stretch>
                  <a:fillRect l="-3226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內容版面配置區 2">
                <a:extLst>
                  <a:ext uri="{FF2B5EF4-FFF2-40B4-BE49-F238E27FC236}">
                    <a16:creationId xmlns:a16="http://schemas.microsoft.com/office/drawing/2014/main" id="{7CFB0634-833A-8A4F-9336-BDA636C9AB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4212" y="3016252"/>
                <a:ext cx="4204376" cy="307318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+2)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內容版面配置區 2">
                <a:extLst>
                  <a:ext uri="{FF2B5EF4-FFF2-40B4-BE49-F238E27FC236}">
                    <a16:creationId xmlns:a16="http://schemas.microsoft.com/office/drawing/2014/main" id="{7CFB0634-833A-8A4F-9336-BDA636C9A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212" y="3016252"/>
                <a:ext cx="4204376" cy="3073189"/>
              </a:xfrm>
              <a:prstGeom prst="rect">
                <a:avLst/>
              </a:prstGeom>
              <a:blipFill>
                <a:blip r:embed="rId9"/>
                <a:stretch>
                  <a:fillRect l="-1304" t="-18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78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随机变量的数字特征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数学期望的性质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线性组合：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随机变量间相互独立时：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2"/>
                <a:stretch>
                  <a:fillRect l="-660" t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8374A2D4-7686-0112-0032-F74B64AD7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419" y="4933100"/>
            <a:ext cx="2178010" cy="8028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5660DD-C486-3CA2-FC40-A319A1BF0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398" y="4721224"/>
            <a:ext cx="29241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随机变量的数字特征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方差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离散型：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连续型：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性质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证明？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3"/>
                <a:stretch>
                  <a:fillRect l="-660" t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ED348AA-43D2-47B2-8806-133CED161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951" y="2251824"/>
            <a:ext cx="4536089" cy="7644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F8573F1-52D2-4657-A463-9596B7FC1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319" y="3331982"/>
            <a:ext cx="4887355" cy="76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8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练习题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312150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一批产品由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个工厂生产，分别生产了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2500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件，其次品率分别为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15%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）求这批产品的次品率。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）任取一件产品，发现是次品，求该产品出自工厂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429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练习题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312150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根据以往的记录，某种诊断肝炎的试验有如下效果：对肝炎病人的试验呈阳性的概率为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0.95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；非肝炎病人的试验呈阴性的概率为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0.95.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对自然人群进行普查的结果为：有千分之五的人患有肝炎。现有某人做此试验结果为阳性，问此人确有肝炎的概率为多少？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838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练习题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设随机变量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服从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[0,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均匀分布，求：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𝑠𝑖𝑛𝑋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求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[</a:t>
                </a:r>
                <a:r>
                  <a:rPr lang="en-US" altLang="zh-CN" sz="20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a,b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]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上的均匀分布的方差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2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7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思考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CE5C5E9F-B4BF-BD86-7EF2-5B7EE8E13C15}"/>
              </a:ext>
            </a:extLst>
          </p:cNvPr>
          <p:cNvGrpSpPr>
            <a:grpSpLocks/>
          </p:cNvGrpSpPr>
          <p:nvPr/>
        </p:nvGrpSpPr>
        <p:grpSpPr bwMode="auto">
          <a:xfrm>
            <a:off x="4697088" y="444387"/>
            <a:ext cx="3581396" cy="984250"/>
            <a:chOff x="295" y="1903"/>
            <a:chExt cx="2256" cy="620"/>
          </a:xfrm>
        </p:grpSpPr>
        <p:pic>
          <p:nvPicPr>
            <p:cNvPr id="16" name="Picture 12">
              <a:extLst>
                <a:ext uri="{FF2B5EF4-FFF2-40B4-BE49-F238E27FC236}">
                  <a16:creationId xmlns:a16="http://schemas.microsoft.com/office/drawing/2014/main" id="{2BEF9BA1-BEFB-A690-71D2-0DD8996ECEC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1903"/>
              <a:ext cx="637" cy="5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C0D603DF-8A6F-420C-2020-D4419B5F9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085"/>
              <a:ext cx="65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rPr>
                <a:t>训练数据</a:t>
              </a:r>
              <a:endParaRPr kumimoji="1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7C08C11-C7E6-56EC-1B24-176BEDB53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" y="2273"/>
              <a:ext cx="720" cy="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6DF55ED9-6E50-E059-49B0-7CDF6F92D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5" y="2273"/>
              <a:ext cx="816" cy="2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93D7E0-2757-3805-C00A-2828B5208F09}"/>
              </a:ext>
            </a:extLst>
          </p:cNvPr>
          <p:cNvGrpSpPr>
            <a:grpSpLocks/>
          </p:cNvGrpSpPr>
          <p:nvPr/>
        </p:nvGrpSpPr>
        <p:grpSpPr bwMode="auto">
          <a:xfrm>
            <a:off x="5329649" y="3574258"/>
            <a:ext cx="2197101" cy="609600"/>
            <a:chOff x="4275" y="3094"/>
            <a:chExt cx="1384" cy="384"/>
          </a:xfrm>
        </p:grpSpPr>
        <p:grpSp>
          <p:nvGrpSpPr>
            <p:cNvPr id="28" name="Group 25">
              <a:extLst>
                <a:ext uri="{FF2B5EF4-FFF2-40B4-BE49-F238E27FC236}">
                  <a16:creationId xmlns:a16="http://schemas.microsoft.com/office/drawing/2014/main" id="{0D5D3FFA-F2BE-A407-8C82-29608E848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5" y="3094"/>
              <a:ext cx="768" cy="296"/>
              <a:chOff x="4175" y="2008"/>
              <a:chExt cx="1137" cy="514"/>
            </a:xfrm>
          </p:grpSpPr>
          <p:pic>
            <p:nvPicPr>
              <p:cNvPr id="31" name="Picture 26">
                <a:extLst>
                  <a:ext uri="{FF2B5EF4-FFF2-40B4-BE49-F238E27FC236}">
                    <a16:creationId xmlns:a16="http://schemas.microsoft.com/office/drawing/2014/main" id="{28AC8726-7E66-4A8E-DFD8-19E2C798C68B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7" y="2008"/>
                <a:ext cx="1122" cy="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2" name="Rectangle 27">
                <a:extLst>
                  <a:ext uri="{FF2B5EF4-FFF2-40B4-BE49-F238E27FC236}">
                    <a16:creationId xmlns:a16="http://schemas.microsoft.com/office/drawing/2014/main" id="{D3F71A26-9122-5658-F509-A5DA6634F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5" y="2109"/>
                <a:ext cx="1137" cy="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幼圆" pitchFamily="49" charset="-122"/>
                    <a:ea typeface="幼圆" pitchFamily="49" charset="-122"/>
                  </a:rPr>
                  <a:t>新数据样本</a:t>
                </a:r>
                <a:endParaRPr kumimoji="1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幼圆" pitchFamily="49" charset="-122"/>
                  <a:ea typeface="幼圆" pitchFamily="49" charset="-122"/>
                </a:endParaRPr>
              </a:p>
            </p:txBody>
          </p:sp>
        </p:grp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A4F711B3-4EC6-44C0-4855-EC9574A61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5" y="3334"/>
              <a:ext cx="306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/>
              </a:endParaRP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8EB3C67D-A072-F77D-7A97-8AE1F81E2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2" y="3334"/>
              <a:ext cx="297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幼圆"/>
              </a:endParaRPr>
            </a:p>
          </p:txBody>
        </p:sp>
      </p:grpSp>
      <p:pic>
        <p:nvPicPr>
          <p:cNvPr id="33" name="Picture 2" descr="D:\老板的书\1.1.png">
            <a:extLst>
              <a:ext uri="{FF2B5EF4-FFF2-40B4-BE49-F238E27FC236}">
                <a16:creationId xmlns:a16="http://schemas.microsoft.com/office/drawing/2014/main" id="{31A20965-CF46-5923-2536-04CE11AEA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17" y="1568351"/>
            <a:ext cx="4293333" cy="167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C:\Users\sylar\Desktop\1.2.png">
            <a:extLst>
              <a:ext uri="{FF2B5EF4-FFF2-40B4-BE49-F238E27FC236}">
                <a16:creationId xmlns:a16="http://schemas.microsoft.com/office/drawing/2014/main" id="{88933CAB-0FDA-3944-F55B-79A370F79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90" y="4259148"/>
            <a:ext cx="4255233" cy="36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B7AFA716-5CC8-26BB-E450-08BCB366874E}"/>
              </a:ext>
            </a:extLst>
          </p:cNvPr>
          <p:cNvSpPr txBox="1"/>
          <p:nvPr/>
        </p:nvSpPr>
        <p:spPr>
          <a:xfrm>
            <a:off x="371047" y="1840986"/>
            <a:ext cx="305724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在这个场景下，</a:t>
            </a:r>
            <a:endParaRPr lang="en-US" altLang="zh-CN" sz="2800" dirty="0"/>
          </a:p>
          <a:p>
            <a:r>
              <a:rPr lang="zh-CN" altLang="en-US" sz="2800" dirty="0"/>
              <a:t>什么是先验概率？</a:t>
            </a:r>
            <a:endParaRPr lang="en-US" altLang="zh-CN" sz="2800" dirty="0"/>
          </a:p>
          <a:p>
            <a:r>
              <a:rPr lang="zh-CN" altLang="en-US" sz="2800" dirty="0"/>
              <a:t>什么是后验概率？</a:t>
            </a:r>
            <a:endParaRPr lang="en-US" altLang="zh-CN" sz="2800" dirty="0"/>
          </a:p>
          <a:p>
            <a:r>
              <a:rPr lang="zh-CN" altLang="en-US" sz="2800" dirty="0"/>
              <a:t>如何求解？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13CAAEA-91F3-6358-F1F7-2AC82ADA2007}"/>
                  </a:ext>
                </a:extLst>
              </p:cNvPr>
              <p:cNvSpPr txBox="1"/>
              <p:nvPr/>
            </p:nvSpPr>
            <p:spPr>
              <a:xfrm>
                <a:off x="628650" y="5129919"/>
                <a:ext cx="3010183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13CAAEA-91F3-6358-F1F7-2AC82ADA2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129919"/>
                <a:ext cx="3010183" cy="861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9443EE3-BE13-AB7B-77B5-1841C52DDE9C}"/>
                  </a:ext>
                </a:extLst>
              </p:cNvPr>
              <p:cNvSpPr txBox="1"/>
              <p:nvPr/>
            </p:nvSpPr>
            <p:spPr>
              <a:xfrm>
                <a:off x="6003929" y="5129919"/>
                <a:ext cx="2574154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9443EE3-BE13-AB7B-77B5-1841C52DD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29" y="5129919"/>
                <a:ext cx="2574154" cy="8769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95D5C8-C2C7-A395-DD3D-FDB1DE49CEF2}"/>
                  </a:ext>
                </a:extLst>
              </p:cNvPr>
              <p:cNvSpPr txBox="1"/>
              <p:nvPr/>
            </p:nvSpPr>
            <p:spPr>
              <a:xfrm>
                <a:off x="3912046" y="5199040"/>
                <a:ext cx="2222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（如果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相互独立）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795D5C8-C2C7-A395-DD3D-FDB1DE49C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046" y="5199040"/>
                <a:ext cx="2222660" cy="369332"/>
              </a:xfrm>
              <a:prstGeom prst="rect">
                <a:avLst/>
              </a:prstGeom>
              <a:blipFill>
                <a:blip r:embed="rId9"/>
                <a:stretch>
                  <a:fillRect l="-2473" t="-10000" r="-219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72E6BED-5602-80F0-F83B-1A125527A352}"/>
              </a:ext>
            </a:extLst>
          </p:cNvPr>
          <p:cNvCxnSpPr/>
          <p:nvPr/>
        </p:nvCxnSpPr>
        <p:spPr>
          <a:xfrm>
            <a:off x="3732028" y="5568372"/>
            <a:ext cx="24026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9BDBBE8-D72C-1D8F-5506-CC09951E4B55}"/>
              </a:ext>
            </a:extLst>
          </p:cNvPr>
          <p:cNvCxnSpPr/>
          <p:nvPr/>
        </p:nvCxnSpPr>
        <p:spPr>
          <a:xfrm>
            <a:off x="3732028" y="5646344"/>
            <a:ext cx="24026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7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Today’s </a:t>
            </a:r>
            <a:r>
              <a:rPr lang="en-US" altLang="zh-TW" dirty="0"/>
              <a:t>Topics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Probability</a:t>
            </a:r>
            <a:endParaRPr lang="en-US" altLang="zh-TW" sz="2400" dirty="0"/>
          </a:p>
          <a:p>
            <a:r>
              <a:rPr lang="en-US" altLang="zh-TW" sz="2400" b="1" i="1" dirty="0">
                <a:solidFill>
                  <a:srgbClr val="0066FF"/>
                </a:solidFill>
              </a:rPr>
              <a:t>Extremum</a:t>
            </a:r>
          </a:p>
          <a:p>
            <a:r>
              <a:rPr lang="en-US" altLang="zh-TW" sz="2400" dirty="0"/>
              <a:t>Vector and Matrix</a:t>
            </a:r>
          </a:p>
        </p:txBody>
      </p:sp>
    </p:spTree>
    <p:extLst>
      <p:ext uri="{BB962C8B-B14F-4D97-AF65-F5344CB8AC3E}">
        <p14:creationId xmlns:p14="http://schemas.microsoft.com/office/powerpoint/2010/main" val="16834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导数</a:t>
            </a:r>
            <a:endParaRPr lang="zh-TW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39285F-265A-0D93-A2B4-8BDEC87D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1" y="2735854"/>
            <a:ext cx="8878069" cy="319305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18A5C7-B2B8-03C5-6968-4F3D7011F943}"/>
              </a:ext>
            </a:extLst>
          </p:cNvPr>
          <p:cNvSpPr txBox="1"/>
          <p:nvPr/>
        </p:nvSpPr>
        <p:spPr>
          <a:xfrm>
            <a:off x="628650" y="1599278"/>
            <a:ext cx="71609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几何意义：函数曲线在一点上的切线斜率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常见导函数：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4318EC-A60D-D262-27F5-82A070E1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178" y="2701227"/>
            <a:ext cx="2819644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导数</a:t>
            </a:r>
            <a:endParaRPr lang="zh-TW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18A5C7-B2B8-03C5-6968-4F3D7011F943}"/>
              </a:ext>
            </a:extLst>
          </p:cNvPr>
          <p:cNvSpPr txBox="1"/>
          <p:nvPr/>
        </p:nvSpPr>
        <p:spPr>
          <a:xfrm>
            <a:off x="628650" y="1599278"/>
            <a:ext cx="71609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四则运算：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复合求导：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设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h(x) = f(g(x)),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则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h’(x) = f’(g(x))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*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g’(x)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4318EC-A60D-D262-27F5-82A070E11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026" y="2073265"/>
            <a:ext cx="2819644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随机事件和随机试验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样本空间：随机试验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的所有可能结果组成的集合称为试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的样本空间，记为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E1(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抛硬币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Ω={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E2(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掷骰子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Ω={1,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179100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偏导数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dirty="0" err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的偏导数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求对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的偏导数，固定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</a:p>
              <a:p>
                <a:pPr lvl="1"/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求对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的偏导数，固定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(1,2)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处的偏导数  </a:t>
                </a:r>
                <a:endPara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−3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𝑥𝑦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num>
                      <m:den>
                        <m:r>
                          <a:rPr lang="zh-CN" altLang="en-US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</a:p>
              <a:p>
                <a:pPr lvl="1"/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2"/>
                <a:stretch>
                  <a:fillRect l="-957" t="-2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7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二元函数的极值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第一步：令一阶偏导数为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，求得驻点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第二步：计算驻点处的二阶偏导数，按照以下法则判断：</a:t>
            </a:r>
            <a:endParaRPr lang="en-US" altLang="zh-TW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77FD89-2813-42F6-9C00-649DC0E7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33" y="3543085"/>
            <a:ext cx="3932281" cy="204212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099F5C-4B35-4F2C-ACCD-819184622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0246"/>
            <a:ext cx="4440195" cy="438754"/>
          </a:xfrm>
          <a:prstGeom prst="rect">
            <a:avLst/>
          </a:prstGeom>
        </p:spPr>
      </p:pic>
      <p:pic>
        <p:nvPicPr>
          <p:cNvPr id="2050" name="Picture 2" descr="https://images2017.cnblogs.com/blog/1203675/201801/1203675-20180119221535021-1270206108.png">
            <a:extLst>
              <a:ext uri="{FF2B5EF4-FFF2-40B4-BE49-F238E27FC236}">
                <a16:creationId xmlns:a16="http://schemas.microsoft.com/office/drawing/2014/main" id="{1932306D-5AFC-4EB2-9A48-1474FD05C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07" y="3480266"/>
            <a:ext cx="3934821" cy="310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6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二元函数的极值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例：求函数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的极值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驻点是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(0,0)/(1,1)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，前者为鞍点，后者为极小值点</a:t>
                </a:r>
                <a:endParaRPr lang="en-US" altLang="zh-TW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TW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注：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此方法用的不多，更多的是求最值：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TW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2"/>
                <a:stretch>
                  <a:fillRect l="-957" t="-2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369E9E8-4AA1-6DA4-B73A-6336EF83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371" y="4111012"/>
            <a:ext cx="6797629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Hessian</a:t>
            </a:r>
            <a:r>
              <a:rPr lang="zh-CN" altLang="en-US" dirty="0"/>
              <a:t>矩阵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5153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二元情况下：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𝑦𝑥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𝑦𝑦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多元情况下：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TW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多元函数极值的判定条件与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Hessian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矩阵的正定性有关</a:t>
                </a:r>
                <a:endParaRPr lang="en-US" altLang="zh-TW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515350" cy="4840646"/>
              </a:xfrm>
              <a:prstGeom prst="rect">
                <a:avLst/>
              </a:prstGeom>
              <a:blipFill>
                <a:blip r:embed="rId2"/>
                <a:stretch>
                  <a:fillRect l="-931" t="-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bkimg.cdn.bcebos.com/pic/838ba61ea8d3fd1f498e3e4a324e251f95ca5f3e?x-bce-process=image/watermark,image_d2F0ZXIvYmFpa2U5Mg==,g_7,xp_5,yp_5/format,f_auto">
            <a:extLst>
              <a:ext uri="{FF2B5EF4-FFF2-40B4-BE49-F238E27FC236}">
                <a16:creationId xmlns:a16="http://schemas.microsoft.com/office/drawing/2014/main" id="{5BD771E3-1387-40C0-96AA-E9FB12F8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579" y="2776756"/>
            <a:ext cx="3776841" cy="253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64FEBD0-E05C-4FCE-AD75-2E466AE270D8}"/>
              </a:ext>
            </a:extLst>
          </p:cNvPr>
          <p:cNvSpPr txBox="1"/>
          <p:nvPr/>
        </p:nvSpPr>
        <p:spPr>
          <a:xfrm>
            <a:off x="2125362" y="4777946"/>
            <a:ext cx="1293341" cy="683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06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Hessian</a:t>
            </a:r>
            <a:r>
              <a:rPr lang="zh-CN" altLang="en-US" dirty="0"/>
              <a:t>矩阵</a:t>
            </a:r>
            <a:endParaRPr lang="zh-TW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4FEBD0-E05C-4FCE-AD75-2E466AE270D8}"/>
              </a:ext>
            </a:extLst>
          </p:cNvPr>
          <p:cNvSpPr txBox="1"/>
          <p:nvPr/>
        </p:nvSpPr>
        <p:spPr>
          <a:xfrm>
            <a:off x="2125362" y="4777946"/>
            <a:ext cx="1293341" cy="683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EE6E53-2DE2-4156-DAD9-DC7D5F41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10065"/>
            <a:ext cx="8124217" cy="40621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8748016-106E-1224-91D2-4FB650433A00}"/>
              </a:ext>
            </a:extLst>
          </p:cNvPr>
          <p:cNvSpPr txBox="1"/>
          <p:nvPr/>
        </p:nvSpPr>
        <p:spPr>
          <a:xfrm>
            <a:off x="600682" y="1540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（了解）</a:t>
            </a:r>
          </a:p>
        </p:txBody>
      </p:sp>
    </p:spTree>
    <p:extLst>
      <p:ext uri="{BB962C8B-B14F-4D97-AF65-F5344CB8AC3E}">
        <p14:creationId xmlns:p14="http://schemas.microsoft.com/office/powerpoint/2010/main" val="80744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拉格朗日乘子法求</a:t>
            </a:r>
            <a:r>
              <a:rPr lang="zh-CN" altLang="en-US" dirty="0">
                <a:solidFill>
                  <a:srgbClr val="FF0000"/>
                </a:solidFill>
              </a:rPr>
              <a:t>条件极值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/>
          </a:p>
        </p:txBody>
      </p:sp>
      <p:pic>
        <p:nvPicPr>
          <p:cNvPr id="3074" name="Picture 2" descr="https://img-blog.csdnimg.cn/20200621171205108.png?x-oss-process=image/watermark,type_ZmFuZ3poZW5naGVpdGk,shadow_10,text_aHR0cHM6Ly9ibG9nLmNzZG4ubmV0L3FxXzQyMjk0MzUx,size_16,color_FFFFFF,t_70">
            <a:extLst>
              <a:ext uri="{FF2B5EF4-FFF2-40B4-BE49-F238E27FC236}">
                <a16:creationId xmlns:a16="http://schemas.microsoft.com/office/drawing/2014/main" id="{B3C40EC5-3FB5-4B43-93A5-8BD9EE15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46" y="2259814"/>
            <a:ext cx="5658107" cy="258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94C78D-F95B-473F-B744-5D4D6A6AEC3D}"/>
              </a:ext>
            </a:extLst>
          </p:cNvPr>
          <p:cNvSpPr txBox="1"/>
          <p:nvPr/>
        </p:nvSpPr>
        <p:spPr>
          <a:xfrm>
            <a:off x="5094460" y="4291015"/>
            <a:ext cx="2388973" cy="683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818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拉格朗日乘子法求条件极值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例：求表面积为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的体积最大长方体</a:t>
                </a:r>
                <a:endParaRPr lang="en-US" altLang="zh-TW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2"/>
                <a:stretch>
                  <a:fillRect l="-957" t="-2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F394C78D-F95B-473F-B744-5D4D6A6AEC3D}"/>
              </a:ext>
            </a:extLst>
          </p:cNvPr>
          <p:cNvSpPr txBox="1"/>
          <p:nvPr/>
        </p:nvSpPr>
        <p:spPr>
          <a:xfrm>
            <a:off x="5094460" y="4291015"/>
            <a:ext cx="2388973" cy="6837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4098" name="Picture 2" descr="https://img-blog.csdnimg.cn/20200621171302364.png?x-oss-process=image/watermark,type_ZmFuZ3poZW5naGVpdGk,shadow_10,text_aHR0cHM6Ly9ibG9nLmNzZG4ubmV0L3FxXzQyMjk0MzUx,size_16,color_FFFFFF,t_70">
            <a:extLst>
              <a:ext uri="{FF2B5EF4-FFF2-40B4-BE49-F238E27FC236}">
                <a16:creationId xmlns:a16="http://schemas.microsoft.com/office/drawing/2014/main" id="{5A7DF280-5E67-424D-9FAE-43DD829246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4"/>
          <a:stretch/>
        </p:blipFill>
        <p:spPr bwMode="auto">
          <a:xfrm>
            <a:off x="1789927" y="2348103"/>
            <a:ext cx="5844287" cy="38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41F1454-6EB9-4032-B0C3-2944C953ECAA}"/>
              </a:ext>
            </a:extLst>
          </p:cNvPr>
          <p:cNvSpPr txBox="1"/>
          <p:nvPr/>
        </p:nvSpPr>
        <p:spPr>
          <a:xfrm>
            <a:off x="3385225" y="4859534"/>
            <a:ext cx="21887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493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练习题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在椭圆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+4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=4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上求一点，使其到直线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−6=0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的距离最短。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提示：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2"/>
                <a:stretch>
                  <a:fillRect l="-957" t="-2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21838A2-38B2-B3B4-E610-A2B1F9B6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06644"/>
            <a:ext cx="9144000" cy="8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思考</a:t>
            </a:r>
            <a:endParaRPr lang="zh-TW" altLang="en-US" dirty="0"/>
          </a:p>
        </p:txBody>
      </p:sp>
      <p:pic>
        <p:nvPicPr>
          <p:cNvPr id="1028" name="Picture 4" descr="Gaussian process classification初介绍——回归与分类点点滴滴 - 知乎">
            <a:extLst>
              <a:ext uri="{FF2B5EF4-FFF2-40B4-BE49-F238E27FC236}">
                <a16:creationId xmlns:a16="http://schemas.microsoft.com/office/drawing/2014/main" id="{2BCD9652-9396-2998-4689-69FB53B87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2453019"/>
            <a:ext cx="65055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5C76BC-A34C-AAFB-51B5-C3674C748F76}"/>
              </a:ext>
            </a:extLst>
          </p:cNvPr>
          <p:cNvSpPr txBox="1"/>
          <p:nvPr/>
        </p:nvSpPr>
        <p:spPr>
          <a:xfrm>
            <a:off x="628650" y="1746188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如何将分类与回归问题，转化为条件极值问题？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A2E332-5ED9-C815-E6A6-B1A6E70A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4" y="2917932"/>
            <a:ext cx="3159147" cy="246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2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Today’s </a:t>
            </a:r>
            <a:r>
              <a:rPr lang="en-US" altLang="zh-TW" dirty="0"/>
              <a:t>Topics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Probability</a:t>
            </a:r>
          </a:p>
          <a:p>
            <a:r>
              <a:rPr lang="en-US" altLang="zh-CN" sz="2400" dirty="0"/>
              <a:t>Extremum</a:t>
            </a:r>
          </a:p>
          <a:p>
            <a:r>
              <a:rPr lang="en-US" altLang="zh-CN" sz="2400" b="1" i="1" dirty="0">
                <a:solidFill>
                  <a:srgbClr val="0066FF"/>
                </a:solidFill>
              </a:rPr>
              <a:t>Vector and Matrix</a:t>
            </a:r>
            <a:endParaRPr lang="en-US" altLang="zh-TW" sz="2400" b="1" i="1" dirty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US" altLang="zh-TW" sz="2400" b="1" i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8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随机事件和随机试验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随机事件：在随机试验中可能出现也可能不出现的试验结果</a:t>
            </a: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随机事件常记为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C……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E1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抛硬币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表示“出现正面” 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表示“出现反面” </a:t>
            </a: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E2 (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掷骰子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表示“掷出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点”，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表示“掷出偶数点”</a:t>
            </a:r>
          </a:p>
        </p:txBody>
      </p:sp>
    </p:spTree>
    <p:extLst>
      <p:ext uri="{BB962C8B-B14F-4D97-AF65-F5344CB8AC3E}">
        <p14:creationId xmlns:p14="http://schemas.microsoft.com/office/powerpoint/2010/main" val="380101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向量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b="1" i="1" dirty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US" altLang="zh-TW" sz="2400" b="1" i="1" dirty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US" altLang="zh-TW" sz="2400" b="1" i="1" dirty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US" altLang="zh-TW" sz="2400" b="1" i="1" dirty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US" altLang="zh-TW" sz="2400" b="1" i="1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Example: </a:t>
            </a:r>
            <a:r>
              <a:rPr lang="en-US" altLang="zh-TW" dirty="0"/>
              <a:t>Hyperplane </a:t>
            </a:r>
            <a:r>
              <a:rPr lang="zh-CN" altLang="en-US" dirty="0"/>
              <a:t>超平面上的一个点</a:t>
            </a:r>
            <a:r>
              <a:rPr lang="en-US" altLang="zh-CN" b="1" dirty="0"/>
              <a:t>x</a:t>
            </a:r>
            <a:endParaRPr lang="en-US" altLang="zh-TW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F02195-5673-402E-A8F9-E3415F7341E6}"/>
                  </a:ext>
                </a:extLst>
              </p:cNvPr>
              <p:cNvSpPr txBox="1"/>
              <p:nvPr/>
            </p:nvSpPr>
            <p:spPr>
              <a:xfrm>
                <a:off x="1293425" y="1778420"/>
                <a:ext cx="454291" cy="1650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F02195-5673-402E-A8F9-E3415F734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425" y="1778420"/>
                <a:ext cx="454291" cy="1650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E0E6C9B7-72F1-4683-868B-3C77D898AE49}"/>
              </a:ext>
            </a:extLst>
          </p:cNvPr>
          <p:cNvSpPr/>
          <p:nvPr/>
        </p:nvSpPr>
        <p:spPr>
          <a:xfrm>
            <a:off x="3331651" y="5229139"/>
            <a:ext cx="838800" cy="44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83804C-0C70-4959-BD4A-891411E3F127}"/>
                  </a:ext>
                </a:extLst>
              </p:cNvPr>
              <p:cNvSpPr txBox="1"/>
              <p:nvPr/>
            </p:nvSpPr>
            <p:spPr>
              <a:xfrm>
                <a:off x="4461831" y="4754563"/>
                <a:ext cx="3966727" cy="137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E83804C-0C70-4959-BD4A-891411E3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31" y="4754563"/>
                <a:ext cx="3966727" cy="1379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16B4408-A6D2-4C8E-8CCE-6005FE5B651F}"/>
                  </a:ext>
                </a:extLst>
              </p:cNvPr>
              <p:cNvSpPr txBox="1"/>
              <p:nvPr/>
            </p:nvSpPr>
            <p:spPr>
              <a:xfrm>
                <a:off x="850413" y="5256431"/>
                <a:ext cx="175073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16B4408-A6D2-4C8E-8CCE-6005FE5B6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13" y="5256431"/>
                <a:ext cx="1750736" cy="375872"/>
              </a:xfrm>
              <a:prstGeom prst="rect">
                <a:avLst/>
              </a:prstGeom>
              <a:blipFill>
                <a:blip r:embed="rId4"/>
                <a:stretch>
                  <a:fillRect l="-2091" t="-1613" r="-3484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C4F965F-6CDE-50EB-0768-35D76D0102FE}"/>
              </a:ext>
            </a:extLst>
          </p:cNvPr>
          <p:cNvSpPr txBox="1"/>
          <p:nvPr/>
        </p:nvSpPr>
        <p:spPr>
          <a:xfrm>
            <a:off x="2838192" y="225869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常向量、向量变量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393B67-C29B-47D4-5E30-CB12B82ED859}"/>
                  </a:ext>
                </a:extLst>
              </p:cNvPr>
              <p:cNvSpPr txBox="1"/>
              <p:nvPr/>
            </p:nvSpPr>
            <p:spPr>
              <a:xfrm>
                <a:off x="7334370" y="1756682"/>
                <a:ext cx="472052" cy="1520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393B67-C29B-47D4-5E30-CB12B82ED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370" y="1756682"/>
                <a:ext cx="472052" cy="152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2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向量范数</a:t>
            </a:r>
            <a:endParaRPr lang="zh-TW" altLang="en-US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CB15FC9-F1B7-4BEF-BA91-0E9C59A7BD4E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/>
              <a:t>L1/L2 Regularization, and other mathematical expression </a:t>
            </a:r>
            <a:endParaRPr lang="en-US" altLang="zh-TW" sz="2400" b="1" i="1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10E804-FA4F-47FA-B6A8-471127D1E174}"/>
                  </a:ext>
                </a:extLst>
              </p:cNvPr>
              <p:cNvSpPr txBox="1"/>
              <p:nvPr/>
            </p:nvSpPr>
            <p:spPr>
              <a:xfrm>
                <a:off x="3258146" y="2235199"/>
                <a:ext cx="2687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10E804-FA4F-47FA-B6A8-471127D1E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146" y="2235199"/>
                <a:ext cx="2687787" cy="369332"/>
              </a:xfrm>
              <a:prstGeom prst="rect">
                <a:avLst/>
              </a:prstGeom>
              <a:blipFill>
                <a:blip r:embed="rId3"/>
                <a:stretch>
                  <a:fillRect l="-1134" t="-1667" r="-454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8C4B4A-AC8D-46F7-A373-ABA7BE1BE948}"/>
                  </a:ext>
                </a:extLst>
              </p:cNvPr>
              <p:cNvSpPr txBox="1"/>
              <p:nvPr/>
            </p:nvSpPr>
            <p:spPr>
              <a:xfrm>
                <a:off x="2805566" y="2790222"/>
                <a:ext cx="3592946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1-Norm: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C8C4B4A-AC8D-46F7-A373-ABA7BE1BE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66" y="2790222"/>
                <a:ext cx="3592946" cy="462947"/>
              </a:xfrm>
              <a:prstGeom prst="rect">
                <a:avLst/>
              </a:prstGeom>
              <a:blipFill>
                <a:blip r:embed="rId4"/>
                <a:stretch>
                  <a:fillRect l="-2542" t="-130263" r="-220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2AEE90-73F5-469E-B17D-7CECE3D9992E}"/>
                  </a:ext>
                </a:extLst>
              </p:cNvPr>
              <p:cNvSpPr txBox="1"/>
              <p:nvPr/>
            </p:nvSpPr>
            <p:spPr>
              <a:xfrm>
                <a:off x="2705398" y="3438860"/>
                <a:ext cx="4130943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2-Norm: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zh-CN" altLang="en-US" sz="2400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2AEE90-73F5-469E-B17D-7CECE3D9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8" y="3438860"/>
                <a:ext cx="4130943" cy="843885"/>
              </a:xfrm>
              <a:prstGeom prst="rect">
                <a:avLst/>
              </a:prstGeom>
              <a:blipFill>
                <a:blip r:embed="rId5"/>
                <a:stretch>
                  <a:fillRect l="-2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169F9A-8273-42B1-A642-94E24D97A005}"/>
                  </a:ext>
                </a:extLst>
              </p:cNvPr>
              <p:cNvSpPr txBox="1"/>
              <p:nvPr/>
            </p:nvSpPr>
            <p:spPr>
              <a:xfrm>
                <a:off x="2705398" y="4468436"/>
                <a:ext cx="4130943" cy="672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p-Norm: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zh-CN" altLang="en-US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zh-CN" altLang="en-US" sz="2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zh-CN" altLang="en-US" sz="24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4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4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4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zh-CN" alt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E169F9A-8273-42B1-A642-94E24D97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398" y="4468436"/>
                <a:ext cx="4130943" cy="672235"/>
              </a:xfrm>
              <a:prstGeom prst="rect">
                <a:avLst/>
              </a:prstGeom>
              <a:blipFill>
                <a:blip r:embed="rId6"/>
                <a:stretch>
                  <a:fillRect l="-2363" b="-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6B683CE-2DA2-4C50-B5E5-E6706541C248}"/>
                  </a:ext>
                </a:extLst>
              </p:cNvPr>
              <p:cNvSpPr txBox="1"/>
              <p:nvPr/>
            </p:nvSpPr>
            <p:spPr>
              <a:xfrm>
                <a:off x="2805566" y="5498382"/>
                <a:ext cx="4130943" cy="58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∞</a:t>
                </a:r>
                <a:r>
                  <a:rPr lang="en-US" altLang="zh-CN" sz="2400" dirty="0"/>
                  <a:t>-Norm: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zh-CN" altLang="en-US" sz="2400" dirty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zh-CN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6B683CE-2DA2-4C50-B5E5-E6706541C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566" y="5498382"/>
                <a:ext cx="4130943" cy="582019"/>
              </a:xfrm>
              <a:prstGeom prst="rect">
                <a:avLst/>
              </a:prstGeom>
              <a:blipFill>
                <a:blip r:embed="rId7"/>
                <a:stretch>
                  <a:fillRect l="-2212" t="-7368"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06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FA607A2-DDB0-4447-8AEA-A8F53E30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矩阵与转置</a:t>
            </a:r>
            <a:endParaRPr lang="zh-TW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31CD80-DE29-4293-956A-E6D0DC16B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36"/>
          <a:stretch/>
        </p:blipFill>
        <p:spPr>
          <a:xfrm>
            <a:off x="411596" y="1743075"/>
            <a:ext cx="3707823" cy="1685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A61874-3295-4410-B02F-75933CE98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56"/>
          <a:stretch/>
        </p:blipFill>
        <p:spPr>
          <a:xfrm>
            <a:off x="5347854" y="1743074"/>
            <a:ext cx="3657023" cy="16859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070E1D-69A5-4A5B-B944-33060A762BC9}"/>
              </a:ext>
            </a:extLst>
          </p:cNvPr>
          <p:cNvSpPr/>
          <p:nvPr/>
        </p:nvSpPr>
        <p:spPr>
          <a:xfrm>
            <a:off x="5209309" y="2650836"/>
            <a:ext cx="655782" cy="267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F93641C-6F29-4B90-AF50-B561B77537F5}"/>
                  </a:ext>
                </a:extLst>
              </p:cNvPr>
              <p:cNvSpPr txBox="1"/>
              <p:nvPr/>
            </p:nvSpPr>
            <p:spPr>
              <a:xfrm>
                <a:off x="5274209" y="2650836"/>
                <a:ext cx="5302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F93641C-6F29-4B90-AF50-B561B7753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209" y="2650836"/>
                <a:ext cx="530209" cy="215444"/>
              </a:xfrm>
              <a:prstGeom prst="rect">
                <a:avLst/>
              </a:prstGeom>
              <a:blipFill>
                <a:blip r:embed="rId3"/>
                <a:stretch>
                  <a:fillRect l="-3448" r="-4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3419D284-61E5-4112-993D-F70B02DF1ADC}"/>
              </a:ext>
            </a:extLst>
          </p:cNvPr>
          <p:cNvSpPr/>
          <p:nvPr/>
        </p:nvSpPr>
        <p:spPr>
          <a:xfrm>
            <a:off x="4257964" y="2365755"/>
            <a:ext cx="838800" cy="44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366F74-741C-4309-9123-8BE415F62D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9502"/>
          <a:stretch/>
        </p:blipFill>
        <p:spPr>
          <a:xfrm>
            <a:off x="2265507" y="3737549"/>
            <a:ext cx="1559936" cy="12477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E9E58E-C758-4EA7-8ADD-AD210F26F2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596"/>
          <a:stretch/>
        </p:blipFill>
        <p:spPr>
          <a:xfrm>
            <a:off x="5393464" y="3737548"/>
            <a:ext cx="1810904" cy="1247775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51EC6751-D0D0-4D06-B8D0-89463FA78F75}"/>
              </a:ext>
            </a:extLst>
          </p:cNvPr>
          <p:cNvSpPr/>
          <p:nvPr/>
        </p:nvSpPr>
        <p:spPr>
          <a:xfrm>
            <a:off x="4257964" y="4141154"/>
            <a:ext cx="838800" cy="44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2710A0-8C2F-4465-8EE0-75170F48CA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4435"/>
          <a:stretch/>
        </p:blipFill>
        <p:spPr>
          <a:xfrm>
            <a:off x="2092758" y="4963220"/>
            <a:ext cx="1934297" cy="13906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4EB338-8E58-4701-B721-E4227A4E87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704"/>
          <a:stretch/>
        </p:blipFill>
        <p:spPr>
          <a:xfrm>
            <a:off x="5347854" y="4963220"/>
            <a:ext cx="1810904" cy="139065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8AEB3E83-0353-41D8-B523-C4BE6DC9EFE6}"/>
              </a:ext>
            </a:extLst>
          </p:cNvPr>
          <p:cNvSpPr/>
          <p:nvPr/>
        </p:nvSpPr>
        <p:spPr>
          <a:xfrm>
            <a:off x="4256126" y="5349136"/>
            <a:ext cx="838800" cy="440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矩阵乘法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2400" b="1" i="1" dirty="0">
              <a:solidFill>
                <a:srgbClr val="0066FF"/>
              </a:solidFill>
            </a:endParaRPr>
          </a:p>
        </p:txBody>
      </p:sp>
      <p:pic>
        <p:nvPicPr>
          <p:cNvPr id="1026" name="Picture 2" descr="https://img2018.cnblogs.com/blog/1749451/201908/1749451-20190826113709947-2107024256.png">
            <a:extLst>
              <a:ext uri="{FF2B5EF4-FFF2-40B4-BE49-F238E27FC236}">
                <a16:creationId xmlns:a16="http://schemas.microsoft.com/office/drawing/2014/main" id="{58EB5455-FE6A-443F-ABD4-665CB741C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521" y="2448056"/>
            <a:ext cx="5738957" cy="293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EB8E48-F0B7-4F9F-BA21-472B90774CBF}"/>
              </a:ext>
            </a:extLst>
          </p:cNvPr>
          <p:cNvSpPr txBox="1"/>
          <p:nvPr/>
        </p:nvSpPr>
        <p:spPr>
          <a:xfrm>
            <a:off x="2691516" y="5641147"/>
            <a:ext cx="3760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/>
              <a:t>矩阵的列数</a:t>
            </a:r>
            <a:r>
              <a:rPr lang="en-US" altLang="zh-CN" sz="2400" dirty="0"/>
              <a:t>=B</a:t>
            </a:r>
            <a:r>
              <a:rPr lang="zh-CN" altLang="en-US" sz="2400" dirty="0"/>
              <a:t>矩阵的行数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220F9BF3-67BA-4E5B-AD9F-536E1A8A10AA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/>
              <a:t>Neural network, convolution …</a:t>
            </a:r>
            <a:endParaRPr lang="en-US" altLang="zh-TW" sz="2400" b="1" i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8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矩阵乘法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/>
              <a:t>E</a:t>
            </a:r>
            <a:r>
              <a:rPr lang="en-US" altLang="zh-CN" sz="2400" b="1" dirty="0"/>
              <a:t>xample</a:t>
            </a:r>
            <a:endParaRPr lang="en-US" altLang="zh-TW" sz="2400" b="1" dirty="0"/>
          </a:p>
          <a:p>
            <a:pPr marL="0" indent="0">
              <a:buNone/>
            </a:pPr>
            <a:endParaRPr lang="en-US" altLang="zh-TW" sz="2400" b="1" i="1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289561-CCF4-4B7C-9126-CE4D8B1D03EA}"/>
                  </a:ext>
                </a:extLst>
              </p:cNvPr>
              <p:cNvSpPr txBox="1"/>
              <p:nvPr/>
            </p:nvSpPr>
            <p:spPr>
              <a:xfrm>
                <a:off x="2216728" y="2526784"/>
                <a:ext cx="464505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1289561-CCF4-4B7C-9126-CE4D8B1D0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28" y="2526784"/>
                <a:ext cx="4645054" cy="1139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5856B5-B657-4B8D-A59D-403A9C271DCC}"/>
                  </a:ext>
                </a:extLst>
              </p:cNvPr>
              <p:cNvSpPr txBox="1"/>
              <p:nvPr/>
            </p:nvSpPr>
            <p:spPr>
              <a:xfrm>
                <a:off x="2830939" y="4017963"/>
                <a:ext cx="362990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11=1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×1+3×0+2×5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10=1×3+3×1+2×2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9=4×1+0×0+1×5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14=4×3+0×1+1×2</m:t>
                      </m:r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5856B5-B657-4B8D-A59D-403A9C271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939" y="4017963"/>
                <a:ext cx="3629904" cy="1477328"/>
              </a:xfrm>
              <a:prstGeom prst="rect">
                <a:avLst/>
              </a:prstGeom>
              <a:blipFill>
                <a:blip r:embed="rId4"/>
                <a:stretch>
                  <a:fillRect l="-1510" r="-1678" b="-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25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（方阵的）特征值与特征向量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TW" sz="2400" b="1" i="1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altLang="zh-TW" sz="2400" b="1" i="1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altLang="zh-TW" sz="2400" b="1" i="1" dirty="0">
                  <a:solidFill>
                    <a:srgbClr val="0066FF"/>
                  </a:solidFill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求特征值：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</m:t>
                    </m:r>
                  </m:oMath>
                </a14:m>
                <a:endParaRPr lang="en-US" altLang="zh-CN" sz="24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例：求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的特征值和特征向量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3−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=(3−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US" altLang="zh-TW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回代：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=0,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3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1DBE37D-57CA-43BB-B3E7-6313EE1F3CF5}"/>
                  </a:ext>
                </a:extLst>
              </p:cNvPr>
              <p:cNvSpPr txBox="1"/>
              <p:nvPr/>
            </p:nvSpPr>
            <p:spPr>
              <a:xfrm>
                <a:off x="1046705" y="1995940"/>
                <a:ext cx="23671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1DBE37D-57CA-43BB-B3E7-6313EE1F3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05" y="1995940"/>
                <a:ext cx="236712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C0FABB-56D7-5C12-078B-FCD43868376B}"/>
                  </a:ext>
                </a:extLst>
              </p:cNvPr>
              <p:cNvSpPr txBox="1"/>
              <p:nvPr/>
            </p:nvSpPr>
            <p:spPr>
              <a:xfrm>
                <a:off x="4770870" y="1995939"/>
                <a:ext cx="32406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C0FABB-56D7-5C12-078B-FCD438683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70" y="1995939"/>
                <a:ext cx="324069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7F752F-31AC-490B-E022-0B98B05BB99F}"/>
                  </a:ext>
                </a:extLst>
              </p:cNvPr>
              <p:cNvSpPr txBox="1"/>
              <p:nvPr/>
            </p:nvSpPr>
            <p:spPr>
              <a:xfrm>
                <a:off x="4770870" y="2972077"/>
                <a:ext cx="32406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当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</m:oMath>
                </a14:m>
                <a:r>
                  <a:rPr lang="zh-CN" altLang="en-US" sz="18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</a:t>
                </a:r>
                <a:endParaRPr lang="en-US" altLang="zh-CN" sz="18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8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有唯一解：</a:t>
                </a:r>
                <a:r>
                  <a:rPr lang="en-US" altLang="zh-CN" sz="18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x=0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87F752F-31AC-490B-E022-0B98B05B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70" y="2972077"/>
                <a:ext cx="3240695" cy="646331"/>
              </a:xfrm>
              <a:prstGeom prst="rect">
                <a:avLst/>
              </a:prstGeom>
              <a:blipFill>
                <a:blip r:embed="rId6"/>
                <a:stretch>
                  <a:fillRect l="-565" t="-754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6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特征值与特征向量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几何意义：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线性变换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令向量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x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在自身方向上发生了长度变换，变换幅度为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矩阵的迹：</a:t>
                </a:r>
                <a:endParaRPr lang="en-US" altLang="zh-CN" sz="2400" i="1" dirty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是矩阵的对角线元素之和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𝐴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)=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特征值之和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𝐵𝐶𝐷</m:t>
                        </m:r>
                      </m:e>
                    </m:d>
                    <m:r>
                      <a:rPr lang="en-US" altLang="zh-TW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𝐵𝐶𝐷𝐴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𝐶𝐷𝐴𝐵</m:t>
                        </m:r>
                      </m:e>
                    </m:d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𝑡𝑟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𝐷𝐴𝐵𝐶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284441" cy="4840646"/>
              </a:xfrm>
              <a:prstGeom prst="rect">
                <a:avLst/>
              </a:prstGeom>
              <a:blipFill>
                <a:blip r:embed="rId2"/>
                <a:stretch>
                  <a:fillRect l="-957" t="-1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B623A5-9863-35CE-B8AD-D0ABF8D56FBA}"/>
                  </a:ext>
                </a:extLst>
              </p:cNvPr>
              <p:cNvSpPr txBox="1"/>
              <p:nvPr/>
            </p:nvSpPr>
            <p:spPr>
              <a:xfrm>
                <a:off x="3305163" y="2238311"/>
                <a:ext cx="23671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EB623A5-9863-35CE-B8AD-D0ABF8D56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63" y="2238311"/>
                <a:ext cx="236712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80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练习题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𝐵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的特征值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51224523-EB66-4759-8A84-AC62A9D4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8312150" cy="4840646"/>
              </a:xfrm>
              <a:prstGeom prst="rect">
                <a:avLst/>
              </a:prstGeom>
              <a:blipFill>
                <a:blip r:embed="rId2"/>
                <a:stretch>
                  <a:fillRect l="-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1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思考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B9975-DB9C-534D-6A40-7DA6BDAD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29" y="2500548"/>
            <a:ext cx="4139941" cy="39923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FF12E71-B5C7-AD38-1E5D-FE6E1A2AA099}"/>
              </a:ext>
            </a:extLst>
          </p:cNvPr>
          <p:cNvSpPr txBox="1"/>
          <p:nvPr/>
        </p:nvSpPr>
        <p:spPr>
          <a:xfrm>
            <a:off x="628650" y="1690689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如何将分散的信息逐步整合为全局的信息？</a:t>
            </a:r>
          </a:p>
        </p:txBody>
      </p:sp>
    </p:spTree>
    <p:extLst>
      <p:ext uri="{BB962C8B-B14F-4D97-AF65-F5344CB8AC3E}">
        <p14:creationId xmlns:p14="http://schemas.microsoft.com/office/powerpoint/2010/main" val="16612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随机事件和随机试验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必然事件：每次试验必然发生的事件称为必然事件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不可能事件：每次试验都不可能发生的事件称为不可能事件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是事件必然发生的必要而非充分条件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是事件不可能发生的必要而非充分条件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随机事件间的关系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包含、相等、和（或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并）、积（且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A7EB1B-5CC3-4E6C-8C1A-330CC2887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2158387"/>
            <a:ext cx="2962275" cy="4124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BAC1B0-07E6-435E-99BD-B8F54AAEA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957" y="2158387"/>
            <a:ext cx="2905125" cy="39052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9BF811-345B-E2F0-4082-786999FF0802}"/>
              </a:ext>
            </a:extLst>
          </p:cNvPr>
          <p:cNvSpPr txBox="1"/>
          <p:nvPr/>
        </p:nvSpPr>
        <p:spPr>
          <a:xfrm>
            <a:off x="5850413" y="898081"/>
            <a:ext cx="238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文氏图，或译</a:t>
            </a:r>
            <a:r>
              <a:rPr lang="en-US" altLang="zh-CN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Venn</a:t>
            </a:r>
            <a:r>
              <a:rPr lang="zh-CN" altLang="en-US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7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A19C9F3-643E-4E64-9C8D-F0FDA44D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随机事件间的关系</a:t>
            </a:r>
            <a:endParaRPr lang="zh-TW" altLang="en-US" dirty="0">
              <a:latin typeface="宋体" panose="02010600030101010101" pitchFamily="2" charset="-122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1224523-EB66-4759-8A84-AC62A9D4CF1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8284441" cy="484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互斥、对立（非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补）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9CA153-B842-49E4-9C1E-1340BCCF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2191724"/>
            <a:ext cx="28765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8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8535</TotalTime>
  <Words>3405</Words>
  <Application>Microsoft Office PowerPoint</Application>
  <PresentationFormat>全屏显示(4:3)</PresentationFormat>
  <Paragraphs>584</Paragraphs>
  <Slides>68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9" baseType="lpstr">
      <vt:lpstr>Helvetica Neue</vt:lpstr>
      <vt:lpstr>等线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Office 主题​​</vt:lpstr>
      <vt:lpstr>Machine Learning</vt:lpstr>
      <vt:lpstr>Today’s Topics</vt:lpstr>
      <vt:lpstr>Today’s Topics</vt:lpstr>
      <vt:lpstr>随机事件和随机试验</vt:lpstr>
      <vt:lpstr>随机事件和随机试验</vt:lpstr>
      <vt:lpstr>随机事件和随机试验</vt:lpstr>
      <vt:lpstr>随机事件和随机试验</vt:lpstr>
      <vt:lpstr>随机事件间的关系</vt:lpstr>
      <vt:lpstr>随机事件间的关系</vt:lpstr>
      <vt:lpstr>关系运算</vt:lpstr>
      <vt:lpstr>概率的统计定义</vt:lpstr>
      <vt:lpstr>概率的公理化定义</vt:lpstr>
      <vt:lpstr>概率的性质</vt:lpstr>
      <vt:lpstr>条件概率</vt:lpstr>
      <vt:lpstr>条件概率</vt:lpstr>
      <vt:lpstr>条件概率</vt:lpstr>
      <vt:lpstr>条件概率</vt:lpstr>
      <vt:lpstr>条件概率</vt:lpstr>
      <vt:lpstr>全概率公式</vt:lpstr>
      <vt:lpstr>全概率公式</vt:lpstr>
      <vt:lpstr>贝叶斯公式</vt:lpstr>
      <vt:lpstr>贝叶斯公式</vt:lpstr>
      <vt:lpstr>先验概率与后验概率</vt:lpstr>
      <vt:lpstr>事件的独立性</vt:lpstr>
      <vt:lpstr>事件的独立性</vt:lpstr>
      <vt:lpstr>随机变量</vt:lpstr>
      <vt:lpstr>随机变量</vt:lpstr>
      <vt:lpstr>离散型随机变量</vt:lpstr>
      <vt:lpstr>常用离散型分布</vt:lpstr>
      <vt:lpstr>连续型随机变量</vt:lpstr>
      <vt:lpstr>常用连续型分布</vt:lpstr>
      <vt:lpstr>联合概率分布</vt:lpstr>
      <vt:lpstr>联合概率分布</vt:lpstr>
      <vt:lpstr>联合概率分布</vt:lpstr>
      <vt:lpstr>联合概率分布</vt:lpstr>
      <vt:lpstr>随机变量的数字特征</vt:lpstr>
      <vt:lpstr>随机变量的数字特征</vt:lpstr>
      <vt:lpstr>随机变量的数字特征</vt:lpstr>
      <vt:lpstr>随机变量的数字特征</vt:lpstr>
      <vt:lpstr>随机变量的数字特征</vt:lpstr>
      <vt:lpstr>随机变量的数字特征</vt:lpstr>
      <vt:lpstr>随机变量的数字特征</vt:lpstr>
      <vt:lpstr>练习题</vt:lpstr>
      <vt:lpstr>练习题</vt:lpstr>
      <vt:lpstr>练习题</vt:lpstr>
      <vt:lpstr>思考</vt:lpstr>
      <vt:lpstr>Today’s Topics</vt:lpstr>
      <vt:lpstr>导数</vt:lpstr>
      <vt:lpstr>导数</vt:lpstr>
      <vt:lpstr>偏导数</vt:lpstr>
      <vt:lpstr>二元函数的极值</vt:lpstr>
      <vt:lpstr>二元函数的极值</vt:lpstr>
      <vt:lpstr>Hessian矩阵</vt:lpstr>
      <vt:lpstr>Hessian矩阵</vt:lpstr>
      <vt:lpstr>拉格朗日乘子法求条件极值</vt:lpstr>
      <vt:lpstr>拉格朗日乘子法求条件极值</vt:lpstr>
      <vt:lpstr>练习题</vt:lpstr>
      <vt:lpstr>思考</vt:lpstr>
      <vt:lpstr>Today’s Topics</vt:lpstr>
      <vt:lpstr>向量</vt:lpstr>
      <vt:lpstr>向量范数</vt:lpstr>
      <vt:lpstr>矩阵与转置</vt:lpstr>
      <vt:lpstr>矩阵乘法</vt:lpstr>
      <vt:lpstr>矩阵乘法</vt:lpstr>
      <vt:lpstr>（方阵的）特征值与特征向量</vt:lpstr>
      <vt:lpstr>特征值与特征向量</vt:lpstr>
      <vt:lpstr>练习题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VNE Laser</dc:creator>
  <cp:lastModifiedBy>Shuwei Yan</cp:lastModifiedBy>
  <cp:revision>161</cp:revision>
  <dcterms:created xsi:type="dcterms:W3CDTF">2021-12-02T06:42:26Z</dcterms:created>
  <dcterms:modified xsi:type="dcterms:W3CDTF">2024-03-13T10:42:06Z</dcterms:modified>
</cp:coreProperties>
</file>