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1"/>
  </p:notesMasterIdLst>
  <p:handoutMasterIdLst>
    <p:handoutMasterId r:id="rId12"/>
  </p:handoutMasterIdLst>
  <p:sldIdLst>
    <p:sldId id="266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75886" autoAdjust="0"/>
  </p:normalViewPr>
  <p:slideViewPr>
    <p:cSldViewPr snapToObjects="1">
      <p:cViewPr varScale="1">
        <p:scale>
          <a:sx n="88" d="100"/>
          <a:sy n="88" d="100"/>
        </p:scale>
        <p:origin x="-2682" y="-10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orient="horz" pos="1275"/>
        <p:guide orient="horz" pos="391"/>
        <p:guide orient="horz" pos="482"/>
        <p:guide pos="2880"/>
        <p:guide pos="204"/>
        <p:guide pos="5556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18.10.2015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18.10.2015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5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</a:t>
            </a:r>
            <a:r>
              <a:rPr lang="en-GB" dirty="0" err="1" smtClean="0"/>
              <a:t>Welterr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Modelling </a:t>
            </a:r>
            <a:r>
              <a:rPr lang="en-GB" sz="800" b="1" dirty="0" smtClean="0"/>
              <a:t>and </a:t>
            </a:r>
            <a:r>
              <a:rPr lang="en-GB" sz="800" b="1" dirty="0" smtClean="0"/>
              <a:t>Simulating</a:t>
            </a:r>
            <a:r>
              <a:rPr lang="en-GB" sz="800" b="1" baseline="0" dirty="0" smtClean="0"/>
              <a:t> S</a:t>
            </a:r>
            <a:r>
              <a:rPr lang="en-GB" sz="800" b="1" dirty="0" smtClean="0"/>
              <a:t>ocial </a:t>
            </a:r>
            <a:r>
              <a:rPr lang="en-GB" sz="800" b="1" dirty="0" smtClean="0"/>
              <a:t>Systems with MATLAB</a:t>
            </a:r>
            <a:endParaRPr lang="en-GB" sz="800" baseline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Traffic </a:t>
            </a:r>
            <a:r>
              <a:rPr lang="en-GB" sz="3200" dirty="0" smtClean="0"/>
              <a:t>dynamics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772816"/>
            <a:ext cx="6408390" cy="4392488"/>
          </a:xfrm>
        </p:spPr>
        <p:txBody>
          <a:bodyPr/>
          <a:lstStyle/>
          <a:p>
            <a:r>
              <a:rPr lang="en-GB" sz="2000" dirty="0" smtClean="0"/>
              <a:t>Model traffic flow on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lane </a:t>
            </a:r>
            <a:r>
              <a:rPr lang="en-GB" sz="2000" dirty="0" smtClean="0"/>
              <a:t>freeway with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bottleneck</a:t>
            </a:r>
          </a:p>
          <a:p>
            <a:r>
              <a:rPr lang="en-GB" sz="2000" dirty="0" smtClean="0"/>
              <a:t>Established model: </a:t>
            </a:r>
            <a:r>
              <a:rPr lang="en-GB" sz="2000" i="1" dirty="0" smtClean="0"/>
              <a:t>Intelligent Driver Model</a:t>
            </a:r>
          </a:p>
          <a:p>
            <a:pPr lvl="1"/>
            <a:r>
              <a:rPr lang="en-GB" sz="1600" dirty="0" smtClean="0"/>
              <a:t>Each vehicle’s acceleration determined by gap to leading vehicle, speed difference, … </a:t>
            </a:r>
            <a:r>
              <a:rPr lang="fr-LU" sz="1600" dirty="0"/>
              <a:t>→ </a:t>
            </a:r>
            <a:r>
              <a:rPr lang="fr-LU" sz="1600" dirty="0" smtClean="0"/>
              <a:t> </a:t>
            </a:r>
            <a:r>
              <a:rPr lang="en-GB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ODE</a:t>
            </a:r>
          </a:p>
          <a:p>
            <a:pPr lvl="1"/>
            <a:r>
              <a:rPr lang="en-GB" sz="1600" dirty="0" smtClean="0"/>
              <a:t>Observation: Formation of </a:t>
            </a:r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stop-and-go waves </a:t>
            </a:r>
            <a:r>
              <a:rPr lang="en-GB" sz="1600" dirty="0" smtClean="0"/>
              <a:t>around bottlenecks</a:t>
            </a:r>
          </a:p>
          <a:p>
            <a:pPr lvl="1"/>
            <a:r>
              <a:rPr lang="en-GB" sz="1600" dirty="0" smtClean="0"/>
              <a:t>Can instability still be observed at low speeds?</a:t>
            </a:r>
          </a:p>
          <a:p>
            <a:r>
              <a:rPr lang="en-GB" dirty="0" smtClean="0"/>
              <a:t>Planned extension: </a:t>
            </a: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traffic light</a:t>
            </a:r>
          </a:p>
          <a:p>
            <a:pPr lvl="1"/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Forced</a:t>
            </a:r>
            <a:r>
              <a:rPr lang="en-GB" dirty="0" smtClean="0"/>
              <a:t> stop-and-go waves</a:t>
            </a:r>
          </a:p>
          <a:p>
            <a:pPr lvl="1"/>
            <a:r>
              <a:rPr lang="en-GB" dirty="0" smtClean="0"/>
              <a:t>Vary green light period</a:t>
            </a:r>
          </a:p>
          <a:p>
            <a:pPr lvl="2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Interaction</a:t>
            </a:r>
            <a:r>
              <a:rPr lang="en-GB" dirty="0" smtClean="0"/>
              <a:t> with natural instability?</a:t>
            </a:r>
          </a:p>
          <a:p>
            <a:pPr lvl="2"/>
            <a:r>
              <a:rPr lang="en-GB" dirty="0" smtClean="0"/>
              <a:t>Resonance possible?</a:t>
            </a:r>
          </a:p>
          <a:p>
            <a:pPr lvl="2"/>
            <a:r>
              <a:rPr lang="en-GB" dirty="0" smtClean="0"/>
              <a:t>Optimal switching frequency?</a:t>
            </a:r>
          </a:p>
          <a:p>
            <a:pPr lvl="1"/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Welter</a:t>
            </a:r>
            <a:endParaRPr lang="en-GB" dirty="0"/>
          </a:p>
        </p:txBody>
      </p:sp>
      <p:pic>
        <p:nvPicPr>
          <p:cNvPr id="1026" name="Picture 2" descr="http://www.belfasttelegraph.co.uk/breakingnews/offbeat/article29069694.ece/ALTERNATES/h342/PANews%20BT_N0261921360839574901A_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52" y="98072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tatrust.org.uk/wp-content/uploads/2013/09/traffic-light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r="8099"/>
          <a:stretch/>
        </p:blipFill>
        <p:spPr bwMode="auto">
          <a:xfrm>
            <a:off x="6579846" y="3633747"/>
            <a:ext cx="1817452" cy="241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46439" y="3177842"/>
            <a:ext cx="2797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Image: Tim Ireland/PA Archive/Press Association Images</a:t>
            </a:r>
            <a:endParaRPr lang="fr-L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950" y="6065992"/>
            <a:ext cx="16995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65000"/>
                  </a:schemeClr>
                </a:solidFill>
              </a:rPr>
              <a:t>Image: http</a:t>
            </a:r>
            <a:r>
              <a:rPr lang="en-US" sz="800" i="1" dirty="0">
                <a:solidFill>
                  <a:schemeClr val="bg1">
                    <a:lumMod val="65000"/>
                  </a:schemeClr>
                </a:solidFill>
              </a:rPr>
              <a:t>://www.etatrust.org.uk</a:t>
            </a:r>
            <a:endParaRPr lang="fr-LU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885</TotalTime>
  <Words>94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eth_praesentation_4zu3_en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Traffic dynamics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Welter</dc:creator>
  <cp:lastModifiedBy>Pol Welter</cp:lastModifiedBy>
  <cp:revision>34</cp:revision>
  <cp:lastPrinted>2013-06-08T11:22:51Z</cp:lastPrinted>
  <dcterms:created xsi:type="dcterms:W3CDTF">2015-10-03T12:35:21Z</dcterms:created>
  <dcterms:modified xsi:type="dcterms:W3CDTF">2015-10-18T13:46:26Z</dcterms:modified>
</cp:coreProperties>
</file>