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11"/>
  </p:notesMasterIdLst>
  <p:handoutMasterIdLst>
    <p:handoutMasterId r:id="rId12"/>
  </p:handoutMasterIdLst>
  <p:sldIdLst>
    <p:sldId id="266" r:id="rId1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880">
          <p15:clr>
            <a:srgbClr val="A4A3A4"/>
          </p15:clr>
        </p15:guide>
        <p15:guide id="9" orient="horz" pos="1275" userDrawn="1">
          <p15:clr>
            <a:srgbClr val="A4A3A4"/>
          </p15:clr>
        </p15:guide>
        <p15:guide id="10" orient="horz" pos="391" userDrawn="1">
          <p15:clr>
            <a:srgbClr val="A4A3A4"/>
          </p15:clr>
        </p15:guide>
        <p15:guide id="11" pos="204" userDrawn="1">
          <p15:clr>
            <a:srgbClr val="A4A3A4"/>
          </p15:clr>
        </p15:guide>
        <p15:guide id="12" pos="5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6" autoAdjust="0"/>
    <p:restoredTop sz="75886" autoAdjust="0"/>
  </p:normalViewPr>
  <p:slideViewPr>
    <p:cSldViewPr snapToObjects="1">
      <p:cViewPr varScale="1">
        <p:scale>
          <a:sx n="88" d="100"/>
          <a:sy n="88" d="100"/>
        </p:scale>
        <p:origin x="-2682" y="-102"/>
      </p:cViewPr>
      <p:guideLst>
        <p:guide orient="horz" pos="3929"/>
        <p:guide orient="horz" pos="2160"/>
        <p:guide orient="horz" pos="3045"/>
        <p:guide orient="horz" pos="4269"/>
        <p:guide orient="horz" pos="3974"/>
        <p:guide orient="horz" pos="1275"/>
        <p:guide orient="horz" pos="391"/>
        <p:guide orient="horz" pos="482"/>
        <p:guide pos="2880"/>
        <p:guide pos="204"/>
        <p:guide pos="5556"/>
        <p:guide pos="9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0DF1-1269-6D4A-9621-A3B8154A2E18}" type="datetimeFigureOut">
              <a:rPr lang="de-DE" smtClean="0">
                <a:latin typeface="Arial" panose="020B0604020202020204" pitchFamily="34" charset="0"/>
              </a:rPr>
              <a:t>18.10.2015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67F9-0121-424E-BBD0-5352DCCD13D6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26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18.10.2015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58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44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55627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596176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57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92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717580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0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88037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75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4342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459012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80120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1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73340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172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352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926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30303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6617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8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0246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0982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931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515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8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67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2066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77920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picture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55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216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05893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456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4964787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8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4107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75178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634004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123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Carlo Del Don &amp; Pol </a:t>
            </a:r>
            <a:r>
              <a:rPr lang="en-GB" dirty="0" err="1" smtClean="0"/>
              <a:t>Welterr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1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4249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0549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79235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0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875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2287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616566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91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351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82289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8599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81041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377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79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06325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161749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88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53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5194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127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6852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932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849630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849630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23850" y="619200"/>
            <a:ext cx="849630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201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01807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772069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3" name="Gerade Verbindung 12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 smtClean="0"/>
              <a:t>Bild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auf das Symbol </a:t>
            </a:r>
            <a:r>
              <a:rPr lang="en-GB" dirty="0" err="1" smtClean="0"/>
              <a:t>hinzufügen</a:t>
            </a:r>
            <a:r>
              <a:rPr lang="en-GB" dirty="0" smtClean="0"/>
              <a:t> und in den </a:t>
            </a:r>
            <a:r>
              <a:rPr lang="en-GB" dirty="0" err="1" smtClean="0"/>
              <a:t>Hintergrund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Click to add subtitle</a:t>
            </a:r>
            <a:endParaRPr lang="en-GB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1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1043999"/>
            <a:ext cx="8496299" cy="980063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Change </a:t>
            </a:r>
            <a:r>
              <a:rPr lang="en-GB" sz="1400" dirty="0" err="1" smtClean="0">
                <a:solidFill>
                  <a:schemeClr val="tx1"/>
                </a:solidFill>
              </a:rPr>
              <a:t>foto</a:t>
            </a:r>
            <a:r>
              <a:rPr lang="en-GB" sz="1400" baseline="0" dirty="0" smtClean="0">
                <a:solidFill>
                  <a:schemeClr val="tx1"/>
                </a:solidFill>
              </a:rPr>
              <a:t>: Select picture – right click – change picture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9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513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000319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368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88533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Modelling </a:t>
            </a:r>
            <a:r>
              <a:rPr lang="en-GB" sz="800" b="1" dirty="0" smtClean="0"/>
              <a:t>and </a:t>
            </a:r>
            <a:r>
              <a:rPr lang="en-GB" sz="800" b="1" dirty="0" smtClean="0"/>
              <a:t>Simulating</a:t>
            </a:r>
            <a:r>
              <a:rPr lang="en-GB" sz="800" b="1" baseline="0" dirty="0" smtClean="0"/>
              <a:t> S</a:t>
            </a:r>
            <a:r>
              <a:rPr lang="en-GB" sz="800" b="1" dirty="0" smtClean="0"/>
              <a:t>ocial </a:t>
            </a:r>
            <a:r>
              <a:rPr lang="en-GB" sz="800" b="1" dirty="0" smtClean="0"/>
              <a:t>Systems with MATLAB</a:t>
            </a:r>
            <a:endParaRPr lang="en-GB" sz="800" baseline="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34920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5864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7841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21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20210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8530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19134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/>
          <p:cNvGrpSpPr/>
          <p:nvPr/>
        </p:nvGrpSpPr>
        <p:grpSpPr>
          <a:xfrm>
            <a:off x="-377675" y="-385093"/>
            <a:ext cx="9379990" cy="7159750"/>
            <a:chOff x="-377675" y="-385093"/>
            <a:chExt cx="9379990" cy="7159750"/>
          </a:xfrm>
        </p:grpSpPr>
        <p:cxnSp>
          <p:nvCxnSpPr>
            <p:cNvPr id="17" name="Gerade Verbindung 16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>
              <a:off x="8689266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 rot="5400000">
              <a:off x="4438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>
            <a:xfrm rot="5400000">
              <a:off x="88704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1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smtClean="0"/>
              <a:t>Pol Welter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 smtClean="0"/>
              <a:t>Erste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1"/>
            <a:r>
              <a:rPr lang="en-GB" dirty="0" err="1" smtClean="0"/>
              <a:t>Zweite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2"/>
            <a:r>
              <a:rPr lang="en-GB" dirty="0" err="1" smtClean="0"/>
              <a:t>Dritte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3"/>
            <a:r>
              <a:rPr lang="en-GB" dirty="0" err="1" smtClean="0"/>
              <a:t>Vierte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 smtClean="0"/>
          </a:p>
          <a:p>
            <a:pPr lvl="4"/>
            <a:r>
              <a:rPr lang="en-GB" dirty="0" err="1" smtClean="0"/>
              <a:t>Fünfte</a:t>
            </a:r>
            <a:r>
              <a:rPr lang="en-GB" dirty="0" smtClean="0"/>
              <a:t> </a:t>
            </a:r>
            <a:r>
              <a:rPr lang="en-GB" dirty="0" err="1" smtClean="0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 smtClean="0"/>
              <a:t>|</a:t>
            </a:r>
            <a:endParaRPr lang="en-GB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 smtClean="0"/>
              <a:t>Titelmasterformat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4000" y="6308725"/>
            <a:ext cx="42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 smtClean="0"/>
              <a:t>Placeholder for organisational unit name / logo</a:t>
            </a:r>
            <a:r>
              <a:rPr lang="en-GB" sz="800" baseline="0" dirty="0" smtClean="0"/>
              <a:t/>
            </a:r>
            <a:br>
              <a:rPr lang="en-GB" sz="800" baseline="0" dirty="0" smtClean="0"/>
            </a:br>
            <a:r>
              <a:rPr lang="en-GB" sz="800" baseline="0" dirty="0" smtClean="0"/>
              <a:t>(edit in slide master via “View” &gt; “Slide Master”) </a:t>
            </a:r>
          </a:p>
        </p:txBody>
      </p:sp>
    </p:spTree>
    <p:extLst>
      <p:ext uri="{BB962C8B-B14F-4D97-AF65-F5344CB8AC3E}">
        <p14:creationId xmlns:p14="http://schemas.microsoft.com/office/powerpoint/2010/main" val="34262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>
          <p15:clr>
            <a:srgbClr val="F26B43"/>
          </p15:clr>
        </p15:guide>
        <p15:guide id="2" pos="5556">
          <p15:clr>
            <a:srgbClr val="F26B43"/>
          </p15:clr>
        </p15:guide>
        <p15:guide id="3" pos="2880">
          <p15:clr>
            <a:srgbClr val="F26B43"/>
          </p15:clr>
        </p15:guide>
        <p15:guide id="4" orient="horz" pos="391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3045">
          <p15:clr>
            <a:srgbClr val="F26B43"/>
          </p15:clr>
        </p15:guide>
        <p15:guide id="8" orient="horz" pos="3929">
          <p15:clr>
            <a:srgbClr val="F26B43"/>
          </p15:clr>
        </p15:guide>
        <p15:guide id="9" orient="horz" pos="1275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Traffic </a:t>
            </a:r>
            <a:r>
              <a:rPr lang="en-GB" sz="3200" dirty="0" smtClean="0"/>
              <a:t>dynamics</a:t>
            </a:r>
            <a:endParaRPr lang="en-GB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323850" y="1772816"/>
            <a:ext cx="6408390" cy="4392488"/>
          </a:xfrm>
        </p:spPr>
        <p:txBody>
          <a:bodyPr/>
          <a:lstStyle/>
          <a:p>
            <a:r>
              <a:rPr lang="en-GB" sz="2000" dirty="0" smtClean="0"/>
              <a:t>Model traffic flow on 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single lane </a:t>
            </a:r>
            <a:r>
              <a:rPr lang="en-GB" sz="2000" dirty="0" smtClean="0"/>
              <a:t>freeway with </a:t>
            </a:r>
            <a:r>
              <a:rPr lang="en-GB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bottleneck</a:t>
            </a:r>
          </a:p>
          <a:p>
            <a:r>
              <a:rPr lang="en-GB" sz="2000" dirty="0" smtClean="0"/>
              <a:t>Established model: </a:t>
            </a:r>
            <a:r>
              <a:rPr lang="en-GB" sz="2000" i="1" dirty="0" smtClean="0"/>
              <a:t>Intelligent Driver Model</a:t>
            </a:r>
          </a:p>
          <a:p>
            <a:pPr lvl="1"/>
            <a:r>
              <a:rPr lang="en-GB" sz="1600" dirty="0" smtClean="0"/>
              <a:t>Each vehicle’s acceleration determined by gap to leading vehicle, speed difference, … </a:t>
            </a:r>
            <a:r>
              <a:rPr lang="fr-LU" sz="1600" dirty="0"/>
              <a:t>→ </a:t>
            </a:r>
            <a:r>
              <a:rPr lang="fr-LU" sz="1600" dirty="0" smtClean="0"/>
              <a:t> </a:t>
            </a:r>
            <a:r>
              <a:rPr lang="en-GB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ODE</a:t>
            </a:r>
          </a:p>
          <a:p>
            <a:pPr lvl="1"/>
            <a:r>
              <a:rPr lang="en-GB" sz="1600" dirty="0" smtClean="0"/>
              <a:t>Observation: Formation of </a:t>
            </a:r>
            <a:r>
              <a:rPr lang="en-GB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stop-and-go waves </a:t>
            </a:r>
            <a:r>
              <a:rPr lang="en-GB" sz="1600" dirty="0" smtClean="0"/>
              <a:t>around bottlenecks</a:t>
            </a:r>
          </a:p>
          <a:p>
            <a:pPr lvl="1"/>
            <a:r>
              <a:rPr lang="en-GB" sz="1600" dirty="0" smtClean="0"/>
              <a:t>Can instability still be observed at low speeds?</a:t>
            </a:r>
          </a:p>
          <a:p>
            <a:r>
              <a:rPr lang="en-GB" dirty="0" smtClean="0"/>
              <a:t>Planned extension: </a:t>
            </a:r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traffic light</a:t>
            </a:r>
          </a:p>
          <a:p>
            <a:pPr lvl="1"/>
            <a:r>
              <a:rPr lang="en-GB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Forced</a:t>
            </a:r>
            <a:r>
              <a:rPr lang="en-GB" dirty="0" smtClean="0"/>
              <a:t> stop-and-go waves</a:t>
            </a:r>
          </a:p>
          <a:p>
            <a:pPr lvl="1"/>
            <a:r>
              <a:rPr lang="en-GB" dirty="0" smtClean="0"/>
              <a:t>Vary green light period</a:t>
            </a:r>
          </a:p>
          <a:p>
            <a:pPr lvl="2"/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Interaction</a:t>
            </a:r>
            <a:r>
              <a:rPr lang="en-GB" dirty="0" smtClean="0"/>
              <a:t> with natural instability?</a:t>
            </a:r>
          </a:p>
          <a:p>
            <a:pPr lvl="2"/>
            <a:r>
              <a:rPr lang="en-GB" dirty="0" smtClean="0"/>
              <a:t>Resonance possible?</a:t>
            </a:r>
          </a:p>
          <a:p>
            <a:pPr lvl="2"/>
            <a:r>
              <a:rPr lang="en-GB" dirty="0" smtClean="0"/>
              <a:t>Optimal switching frequency?</a:t>
            </a:r>
          </a:p>
          <a:p>
            <a:pPr lvl="1"/>
            <a:endParaRPr lang="en-GB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19.10.2015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Carlo Del Don &amp; Pol Welter</a:t>
            </a:r>
            <a:endParaRPr lang="en-GB" dirty="0"/>
          </a:p>
        </p:txBody>
      </p:sp>
      <p:pic>
        <p:nvPicPr>
          <p:cNvPr id="1026" name="Picture 2" descr="http://www.belfasttelegraph.co.uk/breakingnews/offbeat/article29069694.ece/ALTERNATES/h342/PANews%20BT_N0261921360839574901A_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52" y="126876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tatrust.org.uk/wp-content/uploads/2013/09/traffic-light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r="8099"/>
          <a:stretch/>
        </p:blipFill>
        <p:spPr bwMode="auto">
          <a:xfrm>
            <a:off x="6579846" y="3750712"/>
            <a:ext cx="1817452" cy="241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34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n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4zu3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3.xml><?xml version="1.0" encoding="utf-8"?>
<a:theme xmlns:a="http://schemas.openxmlformats.org/drawingml/2006/main" name="eth_praesentation_4zu3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4.xml><?xml version="1.0" encoding="utf-8"?>
<a:theme xmlns:a="http://schemas.openxmlformats.org/drawingml/2006/main" name="3_eth_praesentation_4zu3_ETH1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5.xml><?xml version="1.0" encoding="utf-8"?>
<a:theme xmlns:a="http://schemas.openxmlformats.org/drawingml/2006/main" name="eth_praesentation_4zu3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6.xml><?xml version="1.0" encoding="utf-8"?>
<a:theme xmlns:a="http://schemas.openxmlformats.org/drawingml/2006/main" name="eth_praesentation_4zu3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7.xml><?xml version="1.0" encoding="utf-8"?>
<a:theme xmlns:a="http://schemas.openxmlformats.org/drawingml/2006/main" name="eth_praesentation_4zu3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8.xml><?xml version="1.0" encoding="utf-8"?>
<a:theme xmlns:a="http://schemas.openxmlformats.org/drawingml/2006/main" name="eth_praesentation_4zu3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ppt/theme/theme9.xml><?xml version="1.0" encoding="utf-8"?>
<a:theme xmlns:a="http://schemas.openxmlformats.org/drawingml/2006/main" name="eth_praesentation_4zu3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xmlns="" name="eth_praesentation_4zu3_ETH1_d" id="{13D4407A-1790-4B2E-BB8C-EB574A67D067}" vid="{4BFD40ED-96EC-464F-AA58-D037423ACD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eth_praesentation_4zu3_en</Template>
  <TotalTime>725</TotalTime>
  <Words>82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eth_praesentation_4zu3_en</vt:lpstr>
      <vt:lpstr>eth_praesentation_4zu3_ETH2</vt:lpstr>
      <vt:lpstr>eth_praesentation_4zu3_ETH3</vt:lpstr>
      <vt:lpstr>3_eth_praesentation_4zu3_ETH1</vt:lpstr>
      <vt:lpstr>eth_praesentation_4zu3_ETH5</vt:lpstr>
      <vt:lpstr>eth_praesentation_4zu3_ETH6</vt:lpstr>
      <vt:lpstr>eth_praesentation_4zu3_ETH7</vt:lpstr>
      <vt:lpstr>eth_praesentation_4zu3_ETH8</vt:lpstr>
      <vt:lpstr>eth_praesentation_4zu3_ETH9</vt:lpstr>
      <vt:lpstr>Traffic dynamics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 Welter</dc:creator>
  <cp:lastModifiedBy>Pol Welter</cp:lastModifiedBy>
  <cp:revision>33</cp:revision>
  <cp:lastPrinted>2013-06-08T11:22:51Z</cp:lastPrinted>
  <dcterms:created xsi:type="dcterms:W3CDTF">2015-10-03T12:35:21Z</dcterms:created>
  <dcterms:modified xsi:type="dcterms:W3CDTF">2015-10-18T11:06:29Z</dcterms:modified>
</cp:coreProperties>
</file>