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2" r:id="rId7"/>
    <p:sldId id="270" r:id="rId8"/>
    <p:sldId id="269" r:id="rId9"/>
    <p:sldId id="27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144" y="3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0.36333695054054199</c:v>
                </c:pt>
                <c:pt idx="1">
                  <c:v>0.34875509142875599</c:v>
                </c:pt>
                <c:pt idx="2">
                  <c:v>3.6013334989547702E-2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2.9724099636077801</c:v>
                </c:pt>
                <c:pt idx="1">
                  <c:v>0.17690661549568101</c:v>
                </c:pt>
                <c:pt idx="2">
                  <c:v>3.5087052732706001E-2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0.204573273658752</c:v>
                </c:pt>
                <c:pt idx="1">
                  <c:v>0.171820953488349</c:v>
                </c:pt>
                <c:pt idx="2">
                  <c:v>1.6283841803669898E-2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Run 4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0.19194817543029699</c:v>
                </c:pt>
                <c:pt idx="1">
                  <c:v>3.9165295660495703E-2</c:v>
                </c:pt>
                <c:pt idx="2">
                  <c:v>3.7205956876277903E-2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2-44F8-9442-0BD40A7975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Run 5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3.2946344465017298E-2</c:v>
                </c:pt>
                <c:pt idx="1">
                  <c:v>0.12598741054534901</c:v>
                </c:pt>
                <c:pt idx="2">
                  <c:v>3.45307141542434E-2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2-44F8-9442-0BD40A797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tickMarkSkip val="1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19050" cap="rnd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2.1598625928163501E-2</c:v>
                </c:pt>
                <c:pt idx="1">
                  <c:v>1.6941402107477101E-2</c:v>
                </c:pt>
                <c:pt idx="2">
                  <c:v>8.3590019494295103E-3</c:v>
                </c:pt>
                <c:pt idx="3">
                  <c:v>5.5301417596638203E-3</c:v>
                </c:pt>
                <c:pt idx="4">
                  <c:v>7.8418767079710908E-3</c:v>
                </c:pt>
                <c:pt idx="5">
                  <c:v>1.2256509624421499E-2</c:v>
                </c:pt>
                <c:pt idx="6">
                  <c:v>7.9473461955785699E-3</c:v>
                </c:pt>
                <c:pt idx="7">
                  <c:v>9.8639763891696895E-3</c:v>
                </c:pt>
                <c:pt idx="8">
                  <c:v>6.6960295662283897E-3</c:v>
                </c:pt>
                <c:pt idx="9">
                  <c:v>6.2688249163329601E-3</c:v>
                </c:pt>
                <c:pt idx="10">
                  <c:v>5.5489498190581799E-3</c:v>
                </c:pt>
                <c:pt idx="11">
                  <c:v>1.8598167225718401E-2</c:v>
                </c:pt>
                <c:pt idx="12">
                  <c:v>9.1208117082715E-3</c:v>
                </c:pt>
                <c:pt idx="13">
                  <c:v>1.06883579865098E-2</c:v>
                </c:pt>
                <c:pt idx="14">
                  <c:v>1.7846191301941799E-2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19050" cap="rnd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5.5412137880921303E-3</c:v>
                </c:pt>
                <c:pt idx="1">
                  <c:v>4.9895606935024201E-3</c:v>
                </c:pt>
                <c:pt idx="2">
                  <c:v>5.3350892849266503E-3</c:v>
                </c:pt>
                <c:pt idx="3">
                  <c:v>7.1673453785478999E-3</c:v>
                </c:pt>
                <c:pt idx="4">
                  <c:v>3.36037669330835E-3</c:v>
                </c:pt>
                <c:pt idx="5">
                  <c:v>4.3401131406426404E-3</c:v>
                </c:pt>
                <c:pt idx="6">
                  <c:v>1.0444045998156E-2</c:v>
                </c:pt>
                <c:pt idx="7">
                  <c:v>5.9919939376413796E-3</c:v>
                </c:pt>
                <c:pt idx="8">
                  <c:v>3.6359170917421501E-3</c:v>
                </c:pt>
                <c:pt idx="9">
                  <c:v>2.45295325294137E-3</c:v>
                </c:pt>
                <c:pt idx="10">
                  <c:v>4.0251086466014298E-3</c:v>
                </c:pt>
                <c:pt idx="11">
                  <c:v>4.5263585634529504E-3</c:v>
                </c:pt>
                <c:pt idx="12">
                  <c:v>4.63601155206561E-3</c:v>
                </c:pt>
                <c:pt idx="13">
                  <c:v>3.57507541775703E-3</c:v>
                </c:pt>
                <c:pt idx="14">
                  <c:v>5.43257687240839E-3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19050" cap="rnd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2.5121491402387602E-2</c:v>
                </c:pt>
                <c:pt idx="1">
                  <c:v>1.44257927313447E-2</c:v>
                </c:pt>
                <c:pt idx="2">
                  <c:v>1.9054709002375599E-2</c:v>
                </c:pt>
                <c:pt idx="3">
                  <c:v>4.4332772493362399E-2</c:v>
                </c:pt>
                <c:pt idx="4">
                  <c:v>2.54838857799768E-2</c:v>
                </c:pt>
                <c:pt idx="5">
                  <c:v>2.0528852939605699E-2</c:v>
                </c:pt>
                <c:pt idx="6">
                  <c:v>1.5265411697328E-2</c:v>
                </c:pt>
                <c:pt idx="7">
                  <c:v>2.8714073821902199E-2</c:v>
                </c:pt>
                <c:pt idx="8">
                  <c:v>3.1720347702503197E-2</c:v>
                </c:pt>
                <c:pt idx="9">
                  <c:v>2.31125466525554E-2</c:v>
                </c:pt>
                <c:pt idx="10">
                  <c:v>2.5079352781176501E-2</c:v>
                </c:pt>
                <c:pt idx="11">
                  <c:v>2.0924961194396002E-2</c:v>
                </c:pt>
                <c:pt idx="12">
                  <c:v>3.6277577280998202E-2</c:v>
                </c:pt>
                <c:pt idx="13">
                  <c:v>3.8340762257575899E-2</c:v>
                </c:pt>
                <c:pt idx="14">
                  <c:v>1.8399294465780199E-2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163384"/>
        <c:axId val="632166128"/>
      </c:line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0.32601600885391202</c:v>
                </c:pt>
                <c:pt idx="1">
                  <c:v>0.27753296494483898</c:v>
                </c:pt>
                <c:pt idx="2">
                  <c:v>0.14918561279773701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0.47130039334297102</c:v>
                </c:pt>
                <c:pt idx="1">
                  <c:v>0.285174369812011</c:v>
                </c:pt>
                <c:pt idx="2">
                  <c:v>8.2144923508167197E-2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0.36027792096138</c:v>
                </c:pt>
                <c:pt idx="1">
                  <c:v>0.129936814308166</c:v>
                </c:pt>
                <c:pt idx="2">
                  <c:v>4.2006723582744598E-2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Run 4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0.327037513256073</c:v>
                </c:pt>
                <c:pt idx="1">
                  <c:v>0.22009849548339799</c:v>
                </c:pt>
                <c:pt idx="2">
                  <c:v>5.49589097499847E-2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2-44F8-9442-0BD40A7975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Run 5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0.112542480230331</c:v>
                </c:pt>
                <c:pt idx="1">
                  <c:v>7.7773787081241594E-2</c:v>
                </c:pt>
                <c:pt idx="2">
                  <c:v>3.4276265650987597E-2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2-44F8-9442-0BD40A797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tickMarkSkip val="1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286" y="1628800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Determination of TNO</a:t>
            </a:r>
            <a:br>
              <a:rPr lang="en-US" dirty="0"/>
            </a:br>
            <a:r>
              <a:rPr lang="en-US" dirty="0"/>
              <a:t>detection efficiency using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5287" y="4011166"/>
            <a:ext cx="8735325" cy="524768"/>
          </a:xfrm>
        </p:spPr>
        <p:txBody>
          <a:bodyPr/>
          <a:lstStyle/>
          <a:p>
            <a:r>
              <a:rPr lang="en-US" dirty="0"/>
              <a:t>By Vincent FORIEL &amp; Jean-Marc PETIT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First steps in Machine Learning</a:t>
            </a:r>
          </a:p>
          <a:p>
            <a:r>
              <a:rPr lang="en-US" dirty="0"/>
              <a:t>Scaling of the data set</a:t>
            </a:r>
          </a:p>
          <a:p>
            <a:r>
              <a:rPr lang="en-US" dirty="0"/>
              <a:t>K-fold cross validation &amp; genetic algorithm</a:t>
            </a:r>
          </a:p>
          <a:p>
            <a:r>
              <a:rPr lang="en-US" dirty="0"/>
              <a:t>Fresh news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A03E-C789-026C-634C-54ED9D03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steps</a:t>
            </a:r>
            <a:r>
              <a:rPr lang="fr-FR" dirty="0"/>
              <a:t> in Machine Learning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DE991-3DEF-6519-401C-9871A83E7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93" y="2276872"/>
            <a:ext cx="6829479" cy="3456383"/>
          </a:xfrm>
        </p:spPr>
      </p:pic>
    </p:spTree>
    <p:extLst>
      <p:ext uri="{BB962C8B-B14F-4D97-AF65-F5344CB8AC3E}">
        <p14:creationId xmlns:p14="http://schemas.microsoft.com/office/powerpoint/2010/main" val="36806537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accuracy over scaling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53522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67677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accuracy over generations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329637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24054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accuracy over scaling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979175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653252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295</TotalTime>
  <Words>59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Determination of TNO detection efficiency using Machine Learning</vt:lpstr>
      <vt:lpstr>Contents</vt:lpstr>
      <vt:lpstr>First steps in Machine Learning</vt:lpstr>
      <vt:lpstr>Evolution of accuracy over scaling</vt:lpstr>
      <vt:lpstr>Evolution of accuracy over generations</vt:lpstr>
      <vt:lpstr>Evolution of accuracy over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TNO detection efficiency using Machine Learning</dc:title>
  <dc:creator>Vincent Foriel</dc:creator>
  <cp:lastModifiedBy>Vincent Foriel</cp:lastModifiedBy>
  <cp:revision>1</cp:revision>
  <dcterms:created xsi:type="dcterms:W3CDTF">2022-06-20T12:10:05Z</dcterms:created>
  <dcterms:modified xsi:type="dcterms:W3CDTF">2022-06-20T17:05:57Z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