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y="5143500" cx="9144000"/>
  <p:notesSz cx="6858000" cy="9144000"/>
  <p:embeddedFontLst>
    <p:embeddedFont>
      <p:font typeface="Montserrat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4" Type="http://schemas.openxmlformats.org/officeDocument/2006/relationships/font" Target="fonts/Montserrat-bold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Montserrat-italic.fntdata"/><Relationship Id="rId102" Type="http://schemas.openxmlformats.org/officeDocument/2006/relationships/font" Target="fonts/Montserrat-bold.fntdata"/><Relationship Id="rId101" Type="http://schemas.openxmlformats.org/officeDocument/2006/relationships/font" Target="fonts/Montserrat-regular.fntdata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203765b4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203765b4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203765b4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203765b4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203765b4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203765b4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203765b4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203765b4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203765b4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203765b4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03765b4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03765b4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203765b4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8203765b4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203765b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203765b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203765b49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203765b4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203765b4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203765b4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03765b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03765b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03765b4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03765b4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03765b4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03765b4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203765b49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203765b49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203765b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203765b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8203765b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8203765b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203765b49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203765b49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203765b49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203765b49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203765b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203765b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203765b49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203765b49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8203765b49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8203765b49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203765b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203765b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03765b49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03765b4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203765b4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203765b4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203765b4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203765b4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8203765b49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8203765b49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203765b4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203765b4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03765b4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03765b4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8203765b4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8203765b4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203765b49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203765b4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203765b4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203765b4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203765b49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8203765b49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03765b4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03765b4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8203765b49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8203765b49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203765b4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203765b4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203765b49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8203765b49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203765b49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203765b49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203765b4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203765b4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203765b4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203765b4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203765b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203765b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8203765b4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8203765b4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203765b49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203765b49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203765b4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203765b4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203765b4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203765b4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8203765b4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8203765b4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03765b49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03765b49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203765b49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203765b49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8203765b49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8203765b49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8203765b49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8203765b49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203765b49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203765b49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8203765b49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8203765b49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8203765b49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8203765b49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8203765b49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8203765b49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203765b49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203765b49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203765b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203765b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203765b49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203765b49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8203765b49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8203765b49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203765b49_0_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203765b49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8203765b49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8203765b49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8203765b49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8203765b49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203765b49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203765b49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203765b49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203765b49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8203765b4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8203765b4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8203765b49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8203765b49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203765b49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203765b49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03765b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203765b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8203765b49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8203765b49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8203765b49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8203765b49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203765b49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203765b49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8203765b49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8203765b49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203765b49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203765b49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203765b49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203765b49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8203765b49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8203765b49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8203765b49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8203765b49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8203765b49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8203765b49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8203765b49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8203765b49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203765b4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203765b4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229326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22932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29326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29326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2293267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2293267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293267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293267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2932676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2932676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32293267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32293267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322932676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322932676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203765b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203765b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2293267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2293267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2293267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2293267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3229326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3229326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g32293267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5" name="Google Shape;1345;g32293267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32293267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32293267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22932676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322932676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22932676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22932676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8" name="Google Shape;15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61" name="Google Shape;161;p2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63" name="Google Shape;163;p22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66" name="Google Shape;166;p22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67" name="Google Shape;167;p22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76" name="Google Shape;176;p23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78" name="Google Shape;178;p23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81" name="Google Shape;181;p23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82" name="Google Shape;182;p23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sp>
        <p:nvSpPr>
          <p:cNvPr id="183" name="Google Shape;183;p23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92" name="Google Shape;192;p24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94" name="Google Shape;194;p24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97" name="Google Shape;197;p24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98" name="Google Shape;198;p24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99" name="Google Shape;199;p24"/>
          <p:cNvCxnSpPr>
            <a:stCxn id="194" idx="3"/>
            <a:endCxn id="195" idx="0"/>
          </p:cNvCxnSpPr>
          <p:nvPr/>
        </p:nvCxnSpPr>
        <p:spPr>
          <a:xfrm>
            <a:off x="5366375" y="2281600"/>
            <a:ext cx="939300" cy="12861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4"/>
          <p:cNvCxnSpPr>
            <a:endCxn id="195" idx="1"/>
          </p:cNvCxnSpPr>
          <p:nvPr/>
        </p:nvCxnSpPr>
        <p:spPr>
          <a:xfrm>
            <a:off x="3606950" y="2298000"/>
            <a:ext cx="2396100" cy="1699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10" name="Google Shape;210;p25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12" name="Google Shape;212;p25"/>
          <p:cNvSpPr/>
          <p:nvPr/>
        </p:nvSpPr>
        <p:spPr>
          <a:xfrm>
            <a:off x="6171250" y="37596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44700" y="3864650"/>
            <a:ext cx="6945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22" name="Google Shape;222;p26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24" name="Google Shape;224;p26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227" name="Google Shape;227;p26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28" name="Google Shape;228;p26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cxnSp>
        <p:nvCxnSpPr>
          <p:cNvPr id="229" name="Google Shape;229;p26"/>
          <p:cNvCxnSpPr>
            <a:endCxn id="221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6"/>
          <p:cNvCxnSpPr>
            <a:stCxn id="225" idx="0"/>
            <a:endCxn id="224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40" name="Google Shape;240;p27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42" name="Google Shape;242;p27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45" name="Google Shape;245;p27"/>
          <p:cNvCxnSpPr>
            <a:stCxn id="240" idx="0"/>
            <a:endCxn id="239" idx="2"/>
          </p:cNvCxnSpPr>
          <p:nvPr/>
        </p:nvCxnSpPr>
        <p:spPr>
          <a:xfrm flipH="1" rot="5400000">
            <a:off x="1520350" y="2683150"/>
            <a:ext cx="798600" cy="8553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7"/>
          <p:cNvCxnSpPr>
            <a:stCxn id="243" idx="0"/>
            <a:endCxn id="242" idx="2"/>
          </p:cNvCxnSpPr>
          <p:nvPr/>
        </p:nvCxnSpPr>
        <p:spPr>
          <a:xfrm rot="-5400000">
            <a:off x="6334400" y="2682600"/>
            <a:ext cx="856500" cy="9138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7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==</a:t>
            </a:r>
            <a:endParaRPr b="1" sz="5000"/>
          </a:p>
        </p:txBody>
      </p:sp>
      <p:sp>
        <p:nvSpPr>
          <p:cNvPr id="248" name="Google Shape;248;p27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51" name="Google Shape;251;p27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0" name="Google Shape;260;p28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62" name="Google Shape;262;p28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8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65" name="Google Shape;265;p28"/>
          <p:cNvCxnSpPr>
            <a:stCxn id="260" idx="0"/>
            <a:endCxn id="266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8"/>
          <p:cNvCxnSpPr>
            <a:stCxn id="263" idx="0"/>
            <a:endCxn id="268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8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2" name="Google Shape;272;p28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73" name="Google Shape;273;p28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68" name="Google Shape;268;p28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275" name="Google Shape;275;p28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84" name="Google Shape;284;p2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286" name="Google Shape;286;p29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289" name="Google Shape;289;p29"/>
          <p:cNvCxnSpPr>
            <a:stCxn id="284" idx="0"/>
            <a:endCxn id="290" idx="2"/>
          </p:cNvCxnSpPr>
          <p:nvPr/>
        </p:nvCxnSpPr>
        <p:spPr>
          <a:xfrm rot="-5400000">
            <a:off x="2299450" y="2715250"/>
            <a:ext cx="842700" cy="747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9"/>
          <p:cNvCxnSpPr>
            <a:stCxn id="287" idx="0"/>
            <a:endCxn id="292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294" name="Google Shape;294;p29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7" name="Google Shape;297;p29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8" name="Google Shape;298;p29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92" name="Google Shape;292;p29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00" name="Google Shape;300;p29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/>
          <p:nvPr/>
        </p:nvSpPr>
        <p:spPr>
          <a:xfrm>
            <a:off x="118945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09" name="Google Shape;309;p3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11" name="Google Shape;311;p30"/>
          <p:cNvSpPr/>
          <p:nvPr/>
        </p:nvSpPr>
        <p:spPr>
          <a:xfrm>
            <a:off x="6916700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314" name="Google Shape;314;p30"/>
          <p:cNvCxnSpPr>
            <a:stCxn id="315" idx="2"/>
            <a:endCxn id="312" idx="1"/>
          </p:cNvCxnSpPr>
          <p:nvPr/>
        </p:nvCxnSpPr>
        <p:spPr>
          <a:xfrm flipH="1" rot="-5400000">
            <a:off x="3996875" y="1991200"/>
            <a:ext cx="1286100" cy="2726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0"/>
          <p:cNvSpPr txBox="1"/>
          <p:nvPr/>
        </p:nvSpPr>
        <p:spPr>
          <a:xfrm>
            <a:off x="3672800" y="180780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&lt;</a:t>
            </a:r>
            <a:endParaRPr b="1" sz="5000"/>
          </a:p>
        </p:txBody>
      </p:sp>
      <p:sp>
        <p:nvSpPr>
          <p:cNvPr id="317" name="Google Shape;317;p30"/>
          <p:cNvSpPr/>
          <p:nvPr/>
        </p:nvSpPr>
        <p:spPr>
          <a:xfrm>
            <a:off x="7037500" y="16726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7166200" y="14775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89175" y="171997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0" name="Google Shape;320;p30"/>
          <p:cNvSpPr/>
          <p:nvPr/>
        </p:nvSpPr>
        <p:spPr>
          <a:xfrm>
            <a:off x="941525" y="1599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15" name="Google Shape;315;p30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321" name="Google Shape;321;p30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323" name="Google Shape;323;p30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324" name="Google Shape;324;p30"/>
          <p:cNvCxnSpPr>
            <a:endCxn id="312" idx="1"/>
          </p:cNvCxnSpPr>
          <p:nvPr/>
        </p:nvCxnSpPr>
        <p:spPr>
          <a:xfrm>
            <a:off x="1751450" y="2684700"/>
            <a:ext cx="4251600" cy="1312800"/>
          </a:xfrm>
          <a:prstGeom prst="curvedConnector3">
            <a:avLst>
              <a:gd fmla="val 4587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0"/>
          <p:cNvCxnSpPr>
            <a:stCxn id="321" idx="2"/>
            <a:endCxn id="312" idx="0"/>
          </p:cNvCxnSpPr>
          <p:nvPr/>
        </p:nvCxnSpPr>
        <p:spPr>
          <a:xfrm flipH="1" rot="-5400000">
            <a:off x="5256425" y="25186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0"/>
          <p:cNvCxnSpPr>
            <a:stCxn id="311" idx="2"/>
            <a:endCxn id="312" idx="0"/>
          </p:cNvCxnSpPr>
          <p:nvPr/>
        </p:nvCxnSpPr>
        <p:spPr>
          <a:xfrm rot="5400000">
            <a:off x="6334400" y="2682850"/>
            <a:ext cx="856500" cy="9135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2" name="Google Shape;3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3" name="Google Shape;33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336" name="Google Shape;336;p3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you’ve learned about OOP, let’s test your new skills with another Milestone Project.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warm-up, we will first guide you through creating a simple card game, then you will attempt the 2nd Milestone Project Exercise.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6" name="Google Shape;34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7" name="Google Shape;34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6155450" y="3720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6307850" y="38725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6460250" y="40249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6608450" y="41825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“war” process can be repeated in this case of back to back ties.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construct this game, we will create: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68" name="Google Shape;36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Card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6" name="Google Shape;37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84" name="Google Shape;38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Instantiate a new deck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all 52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Hold as a list of Card objects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Shuffle a Deck through a method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library shuffle()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Deal cards from the Deck object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Pop method from 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Deck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see that the Deck class holds a list of Card objects.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the Deck class will return Card class object instances, not just normal python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Player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08" name="Google Shape;40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class will be used to hold a player’s current list of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should be able to add or remove cards from their “hand” (list of Card objects).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want the player to be able to add a single card or multiple cards to their list, so we will also explore how to do this in one method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last thing we need to think about is translating a Deck/Hand of cards with a top and bottom, to a Python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try to visualize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47" name="Google Shape;447;p44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48" name="Google Shape;44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4"/>
          <p:cNvSpPr txBox="1"/>
          <p:nvPr/>
        </p:nvSpPr>
        <p:spPr>
          <a:xfrm>
            <a:off x="4883900" y="2716650"/>
            <a:ext cx="42600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44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</a:t>
            </a:r>
            <a:r>
              <a:rPr b="1" lang="en" sz="2100"/>
              <a:t>A</a:t>
            </a:r>
            <a:endParaRPr b="1"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59" name="Google Shape;459;p45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60" name="Google Shape;46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4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Class will have a self.all_cards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5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45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6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71" name="Google Shape;471;p46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72" name="Google Shape;47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4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6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6"/>
          <p:cNvSpPr/>
          <p:nvPr/>
        </p:nvSpPr>
        <p:spPr>
          <a:xfrm rot="929536">
            <a:off x="1107508" y="19513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  <p:cxnSp>
        <p:nvCxnSpPr>
          <p:cNvPr id="478" name="Google Shape;478;p46"/>
          <p:cNvCxnSpPr>
            <a:stCxn id="477" idx="0"/>
          </p:cNvCxnSpPr>
          <p:nvPr/>
        </p:nvCxnSpPr>
        <p:spPr>
          <a:xfrm flipH="1" rot="-5400000">
            <a:off x="2183981" y="1574220"/>
            <a:ext cx="1408800" cy="2216400"/>
          </a:xfrm>
          <a:prstGeom prst="curvedConnector4">
            <a:avLst>
              <a:gd fmla="val -708" name="adj1"/>
              <a:gd fmla="val 91824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84" name="Google Shape;484;p47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85" name="Google Shape;485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7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[“A”, 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47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496" name="Google Shape;496;p48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497" name="Google Shape;49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8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Player “plays” a card from the top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8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cards.pop(0)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48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A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08" name="Google Shape;508;p49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09" name="Google Shape;50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49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2" name="Google Shape;51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9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49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20" name="Google Shape;520;p50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21" name="Google Shape;521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50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0"/>
          <p:cNvSpPr txBox="1"/>
          <p:nvPr/>
        </p:nvSpPr>
        <p:spPr>
          <a:xfrm>
            <a:off x="5554025" y="2716650"/>
            <a:ext cx="3308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50"/>
          <p:cNvSpPr/>
          <p:nvPr/>
        </p:nvSpPr>
        <p:spPr>
          <a:xfrm rot="929536">
            <a:off x="3564558" y="2965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cxnSp>
        <p:nvCxnSpPr>
          <p:cNvPr id="527" name="Google Shape;527;p50"/>
          <p:cNvCxnSpPr>
            <a:stCxn id="526" idx="2"/>
            <a:endCxn id="519" idx="2"/>
          </p:cNvCxnSpPr>
          <p:nvPr/>
        </p:nvCxnSpPr>
        <p:spPr>
          <a:xfrm flipH="1" rot="5400000">
            <a:off x="2722381" y="3282770"/>
            <a:ext cx="184500" cy="2061600"/>
          </a:xfrm>
          <a:prstGeom prst="curvedConnector3">
            <a:avLst>
              <a:gd fmla="val -178232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/>
          <p:nvPr/>
        </p:nvSpPr>
        <p:spPr>
          <a:xfrm rot="929536">
            <a:off x="1717233" y="3233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W</a:t>
            </a:r>
            <a:endParaRPr b="1" sz="2100"/>
          </a:p>
        </p:txBody>
      </p:sp>
      <p:sp>
        <p:nvSpPr>
          <p:cNvPr id="533" name="Google Shape;533;p51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34" name="Google Shape;534;p51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35" name="Google Shape;535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51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Players will add cards to the “bottom”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7" name="Google Shape;53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8" name="Google Shape;538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 txBox="1"/>
          <p:nvPr/>
        </p:nvSpPr>
        <p:spPr>
          <a:xfrm>
            <a:off x="5270275" y="2716650"/>
            <a:ext cx="3833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[“B”, “C”, “W”]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cards.append(“W”)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/>
          <p:nvPr/>
        </p:nvSpPr>
        <p:spPr>
          <a:xfrm rot="929536">
            <a:off x="1502883" y="27811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45" name="Google Shape;545;p52"/>
          <p:cNvSpPr/>
          <p:nvPr/>
        </p:nvSpPr>
        <p:spPr>
          <a:xfrm rot="929536">
            <a:off x="1302183" y="23573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46" name="Google Shape;54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52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8" name="Google Shape;54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9" name="Google Shape;54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2"/>
          <p:cNvSpPr txBox="1"/>
          <p:nvPr/>
        </p:nvSpPr>
        <p:spPr>
          <a:xfrm>
            <a:off x="5554025" y="2716650"/>
            <a:ext cx="353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52"/>
          <p:cNvSpPr/>
          <p:nvPr/>
        </p:nvSpPr>
        <p:spPr>
          <a:xfrm rot="929536">
            <a:off x="3588708" y="3031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2" name="Google Shape;552;p52"/>
          <p:cNvSpPr/>
          <p:nvPr/>
        </p:nvSpPr>
        <p:spPr>
          <a:xfrm rot="929536">
            <a:off x="3264183" y="26289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cxnSp>
        <p:nvCxnSpPr>
          <p:cNvPr id="553" name="Google Shape;553;p52"/>
          <p:cNvCxnSpPr>
            <a:stCxn id="551" idx="2"/>
          </p:cNvCxnSpPr>
          <p:nvPr/>
        </p:nvCxnSpPr>
        <p:spPr>
          <a:xfrm flipH="1" rot="5400000">
            <a:off x="2701231" y="3303870"/>
            <a:ext cx="250800" cy="2085900"/>
          </a:xfrm>
          <a:prstGeom prst="curvedConnector4">
            <a:avLst>
              <a:gd fmla="val -164147" name="adj1"/>
              <a:gd fmla="val 88846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59" name="Google Shape;559;p53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60" name="Google Shape;560;p53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61" name="Google Shape;561;p53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62" name="Google Shape;562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3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53"/>
          <p:cNvSpPr txBox="1"/>
          <p:nvPr/>
        </p:nvSpPr>
        <p:spPr>
          <a:xfrm>
            <a:off x="5270275" y="2716650"/>
            <a:ext cx="38739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new = [ 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4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72" name="Google Shape;572;p54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73" name="Google Shape;573;p54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74" name="Google Shape;574;p54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75" name="Google Shape;57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54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adding multiple cards uses extend()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7" name="Google Shape;57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8" name="Google Shape;57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4"/>
          <p:cNvSpPr txBox="1"/>
          <p:nvPr/>
        </p:nvSpPr>
        <p:spPr>
          <a:xfrm>
            <a:off x="4048025" y="2716650"/>
            <a:ext cx="50961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,“X”, “Z”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cards.extend(new)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5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85" name="Google Shape;585;p55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86" name="Google Shape;586;p55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587" name="Google Shape;587;p55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588" name="Google Shape;588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5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5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</a:t>
            </a:r>
            <a:r>
              <a:rPr b="1" lang="en" sz="30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append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6"/>
          <p:cNvSpPr/>
          <p:nvPr/>
        </p:nvSpPr>
        <p:spPr>
          <a:xfrm rot="929536">
            <a:off x="1463683" y="31345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Z</a:t>
            </a:r>
            <a:endParaRPr b="1" sz="2100"/>
          </a:p>
        </p:txBody>
      </p:sp>
      <p:sp>
        <p:nvSpPr>
          <p:cNvPr id="598" name="Google Shape;598;p56"/>
          <p:cNvSpPr/>
          <p:nvPr/>
        </p:nvSpPr>
        <p:spPr>
          <a:xfrm rot="929536">
            <a:off x="1193508" y="2744774"/>
            <a:ext cx="953546" cy="1466892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X</a:t>
            </a:r>
            <a:endParaRPr b="1" sz="2100"/>
          </a:p>
        </p:txBody>
      </p:sp>
      <p:sp>
        <p:nvSpPr>
          <p:cNvPr id="599" name="Google Shape;599;p56"/>
          <p:cNvSpPr/>
          <p:nvPr/>
        </p:nvSpPr>
        <p:spPr>
          <a:xfrm rot="929536">
            <a:off x="935408" y="23585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C</a:t>
            </a:r>
            <a:endParaRPr b="1" sz="2100"/>
          </a:p>
        </p:txBody>
      </p:sp>
      <p:sp>
        <p:nvSpPr>
          <p:cNvPr id="600" name="Google Shape;600;p56"/>
          <p:cNvSpPr/>
          <p:nvPr/>
        </p:nvSpPr>
        <p:spPr>
          <a:xfrm rot="929536">
            <a:off x="734708" y="1934724"/>
            <a:ext cx="953546" cy="146689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      B</a:t>
            </a:r>
            <a:endParaRPr b="1" sz="2100"/>
          </a:p>
        </p:txBody>
      </p:sp>
      <p:sp>
        <p:nvSpPr>
          <p:cNvPr id="601" name="Google Shape;60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2" name="Google Shape;602;p56"/>
          <p:cNvSpPr txBox="1"/>
          <p:nvPr>
            <p:ph idx="1" type="body"/>
          </p:nvPr>
        </p:nvSpPr>
        <p:spPr>
          <a:xfrm>
            <a:off x="311700" y="1152475"/>
            <a:ext cx="8684100" cy="1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use append() or lists become nested!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3" name="Google Shape;60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4" name="Google Shape;60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56"/>
          <p:cNvSpPr txBox="1"/>
          <p:nvPr/>
        </p:nvSpPr>
        <p:spPr>
          <a:xfrm>
            <a:off x="3848950" y="2716650"/>
            <a:ext cx="529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 = [ “B”, “C” ,[“X”, “Z”] 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cards.append(new)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5062575" y="1965925"/>
            <a:ext cx="3024600" cy="3024600"/>
          </a:xfrm>
          <a:prstGeom prst="noSmoking">
            <a:avLst>
              <a:gd fmla="val 18750" name="adj"/>
            </a:avLst>
          </a:prstGeom>
          <a:solidFill>
            <a:srgbClr val="FF2C2C">
              <a:alpha val="4045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2" name="Google Shape;61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3" name="Google Shape;61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620" name="Google Shape;620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the overall logic is often the hardest part of a project like this!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important to note, that we planned the classes around the upcoming logic, so in a real-world situation, you often think of both the logic and class structures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4" name="Google Shape;644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5" name="Google Shape;645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47" name="Google Shape;647;p6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warm up for the 2nd Milestone Project we will recreate the card game called “War”.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the game.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wikipedia.org/wiki/War_(card_game)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4" name="Google Shape;65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5" name="Google Shape;65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57" name="Google Shape;657;p6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58" name="Google Shape;658;p62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Deck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68" name="Google Shape;668;p6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69" name="Google Shape;669;p63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6" name="Google Shape;67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7" name="Google Shape;677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6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79" name="Google Shape;679;p6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80" name="Google Shape;680;p64"/>
          <p:cNvSpPr/>
          <p:nvPr/>
        </p:nvSpPr>
        <p:spPr>
          <a:xfrm>
            <a:off x="4340175" y="2077100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cxnSp>
        <p:nvCxnSpPr>
          <p:cNvPr id="681" name="Google Shape;681;p64"/>
          <p:cNvCxnSpPr>
            <a:stCxn id="680" idx="1"/>
            <a:endCxn id="678" idx="3"/>
          </p:cNvCxnSpPr>
          <p:nvPr/>
        </p:nvCxnSpPr>
        <p:spPr>
          <a:xfrm rot="10800000">
            <a:off x="2725275" y="2061050"/>
            <a:ext cx="1614900" cy="2022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64"/>
          <p:cNvCxnSpPr>
            <a:stCxn id="680" idx="1"/>
            <a:endCxn id="679" idx="3"/>
          </p:cNvCxnSpPr>
          <p:nvPr/>
        </p:nvCxnSpPr>
        <p:spPr>
          <a:xfrm flipH="1">
            <a:off x="2725275" y="2263250"/>
            <a:ext cx="1614900" cy="264900"/>
          </a:xfrm>
          <a:prstGeom prst="curvedConnector3">
            <a:avLst>
              <a:gd fmla="val 5000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9" name="Google Shape;68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0" name="Google Shape;69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6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692" name="Google Shape;692;p6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693" name="Google Shape;693;p65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5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6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5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4" name="Google Shape;704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5" name="Google Shape;705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6" name="Google Shape;706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6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08" name="Google Shape;708;p6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09" name="Google Shape;709;p66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6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66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66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6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66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66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716" name="Google Shape;716;p66"/>
          <p:cNvCxnSpPr>
            <a:stCxn id="715" idx="1"/>
            <a:endCxn id="712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7" name="Google Shape;717;p66"/>
          <p:cNvCxnSpPr>
            <a:stCxn id="715" idx="1"/>
            <a:endCxn id="714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3" name="Google Shape;723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4" name="Google Shape;72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5" name="Google Shape;72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27" name="Google Shape;727;p6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28" name="Google Shape;728;p67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6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67"/>
          <p:cNvSpPr/>
          <p:nvPr/>
        </p:nvSpPr>
        <p:spPr>
          <a:xfrm>
            <a:off x="30686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7"/>
          <p:cNvSpPr/>
          <p:nvPr/>
        </p:nvSpPr>
        <p:spPr>
          <a:xfrm>
            <a:off x="3412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7"/>
          <p:cNvSpPr/>
          <p:nvPr/>
        </p:nvSpPr>
        <p:spPr>
          <a:xfrm>
            <a:off x="30686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67"/>
          <p:cNvSpPr/>
          <p:nvPr/>
        </p:nvSpPr>
        <p:spPr>
          <a:xfrm>
            <a:off x="3412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7"/>
          <p:cNvSpPr/>
          <p:nvPr/>
        </p:nvSpPr>
        <p:spPr>
          <a:xfrm>
            <a:off x="4340175" y="207710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True</a:t>
            </a:r>
            <a:endParaRPr b="1"/>
          </a:p>
        </p:txBody>
      </p:sp>
      <p:cxnSp>
        <p:nvCxnSpPr>
          <p:cNvPr id="735" name="Google Shape;735;p67"/>
          <p:cNvCxnSpPr>
            <a:stCxn id="734" idx="1"/>
            <a:endCxn id="731" idx="3"/>
          </p:cNvCxnSpPr>
          <p:nvPr/>
        </p:nvCxnSpPr>
        <p:spPr>
          <a:xfrm rot="10800000">
            <a:off x="3755775" y="2061050"/>
            <a:ext cx="584400" cy="2490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6" name="Google Shape;736;p67"/>
          <p:cNvCxnSpPr>
            <a:stCxn id="734" idx="1"/>
            <a:endCxn id="733" idx="3"/>
          </p:cNvCxnSpPr>
          <p:nvPr/>
        </p:nvCxnSpPr>
        <p:spPr>
          <a:xfrm flipH="1">
            <a:off x="3755775" y="2310050"/>
            <a:ext cx="584400" cy="218100"/>
          </a:xfrm>
          <a:prstGeom prst="curvedConnector3">
            <a:avLst>
              <a:gd fmla="val 50011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8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2" name="Google Shape;742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4" name="Google Shape;744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5" name="Google Shape;745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47" name="Google Shape;747;p6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48" name="Google Shape;748;p68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68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6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8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8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6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68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9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0" name="Google Shape;760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1" name="Google Shape;761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2" name="Google Shape;762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3" name="Google Shape;763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69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65" name="Google Shape;765;p69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66" name="Google Shape;766;p69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9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9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69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69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69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69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69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69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5" name="Google Shape;775;p69"/>
          <p:cNvCxnSpPr>
            <a:stCxn id="772" idx="3"/>
            <a:endCxn id="766" idx="1"/>
          </p:cNvCxnSpPr>
          <p:nvPr/>
        </p:nvCxnSpPr>
        <p:spPr>
          <a:xfrm>
            <a:off x="3315650" y="1854000"/>
            <a:ext cx="2748600" cy="7962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69"/>
          <p:cNvCxnSpPr>
            <a:stCxn id="774" idx="3"/>
            <a:endCxn id="767" idx="2"/>
          </p:cNvCxnSpPr>
          <p:nvPr/>
        </p:nvCxnSpPr>
        <p:spPr>
          <a:xfrm>
            <a:off x="3315650" y="2732000"/>
            <a:ext cx="4076100" cy="104400"/>
          </a:xfrm>
          <a:prstGeom prst="curvedConnector4">
            <a:avLst>
              <a:gd fmla="val 30886" name="adj1"/>
              <a:gd fmla="val 495402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0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82" name="Google Shape;782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3" name="Google Shape;783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4" name="Google Shape;784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5" name="Google Shape;785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0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787" name="Google Shape;787;p70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788" name="Google Shape;788;p70"/>
          <p:cNvSpPr/>
          <p:nvPr/>
        </p:nvSpPr>
        <p:spPr>
          <a:xfrm>
            <a:off x="60642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70"/>
          <p:cNvSpPr/>
          <p:nvPr/>
        </p:nvSpPr>
        <p:spPr>
          <a:xfrm>
            <a:off x="7220000" y="2464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6227225" y="2412675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p70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0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70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0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0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71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3" name="Google Shape;803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08" name="Google Shape;808;p71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71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71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1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1"/>
          <p:cNvSpPr/>
          <p:nvPr/>
        </p:nvSpPr>
        <p:spPr>
          <a:xfrm>
            <a:off x="2972150" y="1667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1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1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71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1"/>
          <p:cNvSpPr/>
          <p:nvPr/>
        </p:nvSpPr>
        <p:spPr>
          <a:xfrm>
            <a:off x="3169675" y="2815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2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23" name="Google Shape;823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4" name="Google Shape;824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5" name="Google Shape;825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6" name="Google Shape;826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72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28" name="Google Shape;828;p72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29" name="Google Shape;829;p72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0" name="Google Shape;830;p72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72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2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72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2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72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72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8" name="Google Shape;838;p72"/>
          <p:cNvCxnSpPr>
            <a:stCxn id="832" idx="3"/>
            <a:endCxn id="837" idx="1"/>
          </p:cNvCxnSpPr>
          <p:nvPr/>
        </p:nvCxnSpPr>
        <p:spPr>
          <a:xfrm>
            <a:off x="3208200" y="1943900"/>
            <a:ext cx="2716200" cy="820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9" name="Google Shape;839;p72"/>
          <p:cNvCxnSpPr>
            <a:stCxn id="836" idx="3"/>
            <a:endCxn id="833" idx="2"/>
          </p:cNvCxnSpPr>
          <p:nvPr/>
        </p:nvCxnSpPr>
        <p:spPr>
          <a:xfrm>
            <a:off x="3412150" y="2860675"/>
            <a:ext cx="3976200" cy="89400"/>
          </a:xfrm>
          <a:prstGeom prst="curvedConnector4">
            <a:avLst>
              <a:gd fmla="val 36825" name="adj1"/>
              <a:gd fmla="val 642897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3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5" name="Google Shape;84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6" name="Google Shape;84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7" name="Google Shape;84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8" name="Google Shape;84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p73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50" name="Google Shape;850;p73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51" name="Google Shape;851;p73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73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73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73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73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73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73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73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3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3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4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66" name="Google Shape;866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8" name="Google Shape;868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9" name="Google Shape;869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4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71" name="Google Shape;871;p74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72" name="Google Shape;872;p74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3" name="Google Shape;873;p74"/>
          <p:cNvSpPr/>
          <p:nvPr/>
        </p:nvSpPr>
        <p:spPr>
          <a:xfrm>
            <a:off x="2725150" y="187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4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74"/>
          <p:cNvSpPr/>
          <p:nvPr/>
        </p:nvSpPr>
        <p:spPr>
          <a:xfrm>
            <a:off x="2864700" y="17577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74"/>
          <p:cNvSpPr/>
          <p:nvPr/>
        </p:nvSpPr>
        <p:spPr>
          <a:xfrm>
            <a:off x="2972150" y="25458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4"/>
          <p:cNvSpPr/>
          <p:nvPr/>
        </p:nvSpPr>
        <p:spPr>
          <a:xfrm>
            <a:off x="3068650" y="26745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74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74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==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2" name="Google Shape;882;p74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5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8" name="Google Shape;88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75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893" name="Google Shape;893;p75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894" name="Google Shape;894;p75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75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75"/>
          <p:cNvSpPr/>
          <p:nvPr/>
        </p:nvSpPr>
        <p:spPr>
          <a:xfrm>
            <a:off x="72166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75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75"/>
          <p:cNvSpPr/>
          <p:nvPr/>
        </p:nvSpPr>
        <p:spPr>
          <a:xfrm>
            <a:off x="592445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75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&lt;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75"/>
          <p:cNvSpPr txBox="1"/>
          <p:nvPr/>
        </p:nvSpPr>
        <p:spPr>
          <a:xfrm>
            <a:off x="5715850" y="22055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1" name="Google Shape;901;p75"/>
          <p:cNvSpPr/>
          <p:nvPr/>
        </p:nvSpPr>
        <p:spPr>
          <a:xfrm>
            <a:off x="7396475" y="3046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75"/>
          <p:cNvSpPr/>
          <p:nvPr/>
        </p:nvSpPr>
        <p:spPr>
          <a:xfrm>
            <a:off x="7503925" y="314955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75"/>
          <p:cNvSpPr/>
          <p:nvPr/>
        </p:nvSpPr>
        <p:spPr>
          <a:xfrm>
            <a:off x="7600425" y="3278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75"/>
          <p:cNvSpPr/>
          <p:nvPr/>
        </p:nvSpPr>
        <p:spPr>
          <a:xfrm>
            <a:off x="5455500" y="30964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75"/>
          <p:cNvSpPr/>
          <p:nvPr/>
        </p:nvSpPr>
        <p:spPr>
          <a:xfrm>
            <a:off x="5562950" y="3199200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5"/>
          <p:cNvSpPr/>
          <p:nvPr/>
        </p:nvSpPr>
        <p:spPr>
          <a:xfrm>
            <a:off x="5659450" y="33278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76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12" name="Google Shape;91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4" name="Google Shape;91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5" name="Google Shape;91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17" name="Google Shape;917;p76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18" name="Google Shape;918;p76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9" name="Google Shape;919;p76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76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76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76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6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6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6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76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76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76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0 Cards</a:t>
            </a:r>
            <a:endParaRPr b="1"/>
          </a:p>
        </p:txBody>
      </p:sp>
      <p:cxnSp>
        <p:nvCxnSpPr>
          <p:cNvPr id="929" name="Google Shape;929;p76"/>
          <p:cNvCxnSpPr>
            <a:endCxn id="916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30" name="Google Shape;930;p76"/>
          <p:cNvCxnSpPr>
            <a:endCxn id="927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7"/>
          <p:cNvSpPr/>
          <p:nvPr/>
        </p:nvSpPr>
        <p:spPr>
          <a:xfrm>
            <a:off x="5208425" y="192297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36" name="Google Shape;936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7" name="Google Shape;937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8" name="Google Shape;938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9" name="Google Shape;939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77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41" name="Google Shape;941;p77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42" name="Google Shape;942;p77"/>
          <p:cNvSpPr txBox="1"/>
          <p:nvPr/>
        </p:nvSpPr>
        <p:spPr>
          <a:xfrm>
            <a:off x="5614825" y="18750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game_on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77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7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77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77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77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77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77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77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7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77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Game_on = False</a:t>
            </a:r>
            <a:endParaRPr b="1"/>
          </a:p>
        </p:txBody>
      </p:sp>
      <p:cxnSp>
        <p:nvCxnSpPr>
          <p:cNvPr id="953" name="Google Shape;953;p77"/>
          <p:cNvCxnSpPr>
            <a:endCxn id="940" idx="3"/>
          </p:cNvCxnSpPr>
          <p:nvPr/>
        </p:nvCxnSpPr>
        <p:spPr>
          <a:xfrm rot="10800000">
            <a:off x="2725150" y="2061175"/>
            <a:ext cx="1961400" cy="204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4" name="Google Shape;954;p77"/>
          <p:cNvCxnSpPr>
            <a:endCxn id="951" idx="3"/>
          </p:cNvCxnSpPr>
          <p:nvPr/>
        </p:nvCxnSpPr>
        <p:spPr>
          <a:xfrm rot="5400000">
            <a:off x="3760450" y="2600025"/>
            <a:ext cx="1260900" cy="5910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outline our logic for the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1" name="Google Shape;961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2" name="Google Shape;962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78"/>
          <p:cNvSpPr/>
          <p:nvPr/>
        </p:nvSpPr>
        <p:spPr>
          <a:xfrm>
            <a:off x="1530850" y="187502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One</a:t>
            </a:r>
            <a:endParaRPr/>
          </a:p>
        </p:txBody>
      </p:sp>
      <p:sp>
        <p:nvSpPr>
          <p:cNvPr id="964" name="Google Shape;964;p78"/>
          <p:cNvSpPr/>
          <p:nvPr/>
        </p:nvSpPr>
        <p:spPr>
          <a:xfrm>
            <a:off x="1530850" y="2342075"/>
            <a:ext cx="1194300" cy="372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Two</a:t>
            </a:r>
            <a:endParaRPr/>
          </a:p>
        </p:txBody>
      </p:sp>
      <p:sp>
        <p:nvSpPr>
          <p:cNvPr id="965" name="Google Shape;965;p78"/>
          <p:cNvSpPr/>
          <p:nvPr/>
        </p:nvSpPr>
        <p:spPr>
          <a:xfrm>
            <a:off x="2725150" y="234207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78"/>
          <p:cNvSpPr/>
          <p:nvPr/>
        </p:nvSpPr>
        <p:spPr>
          <a:xfrm>
            <a:off x="2864700" y="24431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78"/>
          <p:cNvSpPr/>
          <p:nvPr/>
        </p:nvSpPr>
        <p:spPr>
          <a:xfrm>
            <a:off x="2989900" y="2577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78"/>
          <p:cNvSpPr txBox="1"/>
          <p:nvPr/>
        </p:nvSpPr>
        <p:spPr>
          <a:xfrm>
            <a:off x="6166975" y="2509000"/>
            <a:ext cx="1162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78"/>
          <p:cNvSpPr/>
          <p:nvPr/>
        </p:nvSpPr>
        <p:spPr>
          <a:xfrm>
            <a:off x="3142300" y="27302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78"/>
          <p:cNvSpPr/>
          <p:nvPr/>
        </p:nvSpPr>
        <p:spPr>
          <a:xfrm>
            <a:off x="3294700" y="28826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78"/>
          <p:cNvSpPr/>
          <p:nvPr/>
        </p:nvSpPr>
        <p:spPr>
          <a:xfrm>
            <a:off x="3447100" y="30350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78"/>
          <p:cNvSpPr/>
          <p:nvPr/>
        </p:nvSpPr>
        <p:spPr>
          <a:xfrm>
            <a:off x="3599500" y="31874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8"/>
          <p:cNvSpPr/>
          <p:nvPr/>
        </p:nvSpPr>
        <p:spPr>
          <a:xfrm>
            <a:off x="3751900" y="3339825"/>
            <a:ext cx="343500" cy="372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8"/>
          <p:cNvSpPr/>
          <p:nvPr/>
        </p:nvSpPr>
        <p:spPr>
          <a:xfrm>
            <a:off x="4686488" y="2032150"/>
            <a:ext cx="1194300" cy="465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Player Two Wins!</a:t>
            </a:r>
            <a:endParaRPr b="1"/>
          </a:p>
        </p:txBody>
      </p:sp>
      <p:cxnSp>
        <p:nvCxnSpPr>
          <p:cNvPr id="975" name="Google Shape;975;p78"/>
          <p:cNvCxnSpPr>
            <a:stCxn id="974" idx="2"/>
            <a:endCxn id="973" idx="3"/>
          </p:cNvCxnSpPr>
          <p:nvPr/>
        </p:nvCxnSpPr>
        <p:spPr>
          <a:xfrm rot="5400000">
            <a:off x="4175588" y="2417800"/>
            <a:ext cx="1027800" cy="1188300"/>
          </a:xfrm>
          <a:prstGeom prst="curvedConnector2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1" name="Google Shape;981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982" name="Google Shape;98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3" name="Google Shape;98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Game Logic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9" name="Google Shape;98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990" name="Google Shape;99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1" name="Google Shape;99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7" name="Google Shape;99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it’s time to check the player’s cards against each other.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lots of ways this can be done!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3 situations: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&gt;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&lt;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 One == Player Two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8" name="Google Shape;99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9" name="Google Shape;99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4011175" y="17771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4063663" y="18044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119238" y="18651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16" name="Google Shape;116;p19"/>
          <p:cNvSpPr/>
          <p:nvPr/>
        </p:nvSpPr>
        <p:spPr>
          <a:xfrm>
            <a:off x="4210950" y="19374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163575" y="2157900"/>
            <a:ext cx="1137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DECK</a:t>
            </a:r>
            <a:endParaRPr b="1"/>
          </a:p>
        </p:txBody>
      </p:sp>
      <p:sp>
        <p:nvSpPr>
          <p:cNvPr id="118" name="Google Shape;118;p19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cxnSp>
        <p:nvCxnSpPr>
          <p:cNvPr id="121" name="Google Shape;121;p19"/>
          <p:cNvCxnSpPr/>
          <p:nvPr/>
        </p:nvCxnSpPr>
        <p:spPr>
          <a:xfrm flipH="1">
            <a:off x="2867525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4947650" y="2787425"/>
            <a:ext cx="10554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5" name="Google Shape;1005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way we will write this is with an if/elif/else within a while loop that assumes that a “war” has happened.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state at_war = False if the players resolve the match-up on the first drawn card, otherwise we will add cards to the current cards on the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06" name="Google Shape;1006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07" name="Google Shape;1007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rules we’ll use in this version is if there is a tie, each player needs to draw 5 additional cards.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say that a player loses if they don’t have at least 5 cards to play the war.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logic is easily edited to fit any rule structure you want.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4" name="Google Shape;1014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5" name="Google Shape;1015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2" name="Google Shape;1022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3" name="Google Shape;1023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188" y="1011875"/>
            <a:ext cx="4000262" cy="391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this loop visually before we code it out!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1" name="Google Shape;1031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2" name="Google Shape;1032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Game Logic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9" name="Google Shape;1039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0" name="Google Shape;1040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86"/>
          <p:cNvSpPr/>
          <p:nvPr/>
        </p:nvSpPr>
        <p:spPr>
          <a:xfrm>
            <a:off x="2972100" y="1813825"/>
            <a:ext cx="3199800" cy="3079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42" name="Google Shape;1042;p86"/>
          <p:cNvSpPr txBox="1"/>
          <p:nvPr/>
        </p:nvSpPr>
        <p:spPr>
          <a:xfrm>
            <a:off x="3378500" y="17658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8" name="Google Shape;104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9" name="Google Shape;104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87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51" name="Google Shape;1051;p87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2" name="Google Shape;1052;p87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8" name="Google Shape;1058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9" name="Google Shape;1059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8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61" name="Google Shape;1061;p88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88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3" name="Google Shape;1063;p88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64" name="Google Shape;1064;p88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0" name="Google Shape;1070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1" name="Google Shape;1071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9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73" name="Google Shape;1073;p89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4" name="Google Shape;1074;p89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89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6" name="Google Shape;1076;p89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7" name="Google Shape;1077;p89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78" name="Google Shape;1078;p89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4" name="Google Shape;1084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85" name="Google Shape;1085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90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87" name="Google Shape;1087;p90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8" name="Google Shape;1088;p90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90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0" name="Google Shape;1090;p90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1" name="Google Shape;1091;p90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092" name="Google Shape;1092;p90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3" name="Google Shape;1093;p90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4" name="Google Shape;1094;p90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0" name="Google Shape;1100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1" name="Google Shape;1101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91"/>
          <p:cNvSpPr/>
          <p:nvPr/>
        </p:nvSpPr>
        <p:spPr>
          <a:xfrm>
            <a:off x="2972100" y="1356625"/>
            <a:ext cx="3888600" cy="3444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03" name="Google Shape;1103;p91"/>
          <p:cNvSpPr txBox="1"/>
          <p:nvPr/>
        </p:nvSpPr>
        <p:spPr>
          <a:xfrm>
            <a:off x="3378500" y="130867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while at_war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4" name="Google Shape;1104;p91"/>
          <p:cNvSpPr txBox="1"/>
          <p:nvPr/>
        </p:nvSpPr>
        <p:spPr>
          <a:xfrm>
            <a:off x="2516325" y="984325"/>
            <a:ext cx="2266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at_war = True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91"/>
          <p:cNvSpPr/>
          <p:nvPr/>
        </p:nvSpPr>
        <p:spPr>
          <a:xfrm>
            <a:off x="3675625" y="168097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&gt;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One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6" name="Google Shape;1106;p91"/>
          <p:cNvSpPr txBox="1"/>
          <p:nvPr/>
        </p:nvSpPr>
        <p:spPr>
          <a:xfrm>
            <a:off x="3107075" y="194657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7" name="Google Shape;1107;p91"/>
          <p:cNvSpPr/>
          <p:nvPr/>
        </p:nvSpPr>
        <p:spPr>
          <a:xfrm>
            <a:off x="3668275" y="2751625"/>
            <a:ext cx="2376000" cy="1019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One &lt;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Add cards to Two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at_war = False</a:t>
            </a:r>
            <a:endParaRPr b="1"/>
          </a:p>
        </p:txBody>
      </p:sp>
      <p:sp>
        <p:nvSpPr>
          <p:cNvPr id="1108" name="Google Shape;1108;p91"/>
          <p:cNvSpPr txBox="1"/>
          <p:nvPr/>
        </p:nvSpPr>
        <p:spPr>
          <a:xfrm>
            <a:off x="3099725" y="3017225"/>
            <a:ext cx="536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elif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91"/>
          <p:cNvSpPr txBox="1"/>
          <p:nvPr/>
        </p:nvSpPr>
        <p:spPr>
          <a:xfrm>
            <a:off x="3065550" y="4010825"/>
            <a:ext cx="674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0" name="Google Shape;1110;p91"/>
          <p:cNvSpPr/>
          <p:nvPr/>
        </p:nvSpPr>
        <p:spPr>
          <a:xfrm>
            <a:off x="3675625" y="3846775"/>
            <a:ext cx="2928000" cy="8595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Check if players have enough cards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Draw additional cards</a:t>
            </a:r>
            <a:endParaRPr b="1"/>
          </a:p>
        </p:txBody>
      </p:sp>
      <p:cxnSp>
        <p:nvCxnSpPr>
          <p:cNvPr id="1111" name="Google Shape;1111;p91"/>
          <p:cNvCxnSpPr>
            <a:stCxn id="1110" idx="2"/>
          </p:cNvCxnSpPr>
          <p:nvPr/>
        </p:nvCxnSpPr>
        <p:spPr>
          <a:xfrm flipH="1" rot="5400000">
            <a:off x="3316225" y="2882875"/>
            <a:ext cx="3351300" cy="295500"/>
          </a:xfrm>
          <a:prstGeom prst="curvedConnector5">
            <a:avLst>
              <a:gd fmla="val -7105" name="adj1"/>
              <a:gd fmla="val -1034374" name="adj2"/>
              <a:gd fmla="val 112840" name="adj3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/>
          <p:nvPr/>
        </p:nvSpPr>
        <p:spPr>
          <a:xfrm>
            <a:off x="1963275" y="3420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33" name="Google Shape;133;p20"/>
          <p:cNvSpPr/>
          <p:nvPr/>
        </p:nvSpPr>
        <p:spPr>
          <a:xfrm>
            <a:off x="5921725" y="34785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7" name="Google Shape;1117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8" name="Google Shape;1118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4" name="Google Shape;1124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enough to start a second milestone project!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treat this project a few ways: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Code along project with the solutions.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Attempt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workbook as a guide for the project on your own.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5" name="Google Shape;1125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6" name="Google Shape;1126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use OOP to create a BlackJack Game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go over the main idea of the game and discuss how OOP should be used for this project.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3" name="Google Shape;1133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4" name="Google Shape;1134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0" name="Google Shape;1140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version of the game we will only have a computer dealer and a human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start with a normal deck of cards, you will create a representation of a deck with Python.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1" name="Google Shape;1141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2" name="Google Shape;1142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8" name="Google Shape;1148;p96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9" name="Google Shape;1149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0" name="Google Shape;1150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96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96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96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96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96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1" name="Google Shape;1161;p97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2" name="Google Shape;1162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3" name="Google Shape;1163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97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5" name="Google Shape;1165;p97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97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7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97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9" name="Google Shape;1169;p97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PLAYER PLACES A BET</a:t>
            </a:r>
            <a:endParaRPr sz="24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0" name="Google Shape;1170;p97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97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97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8" name="Google Shape;1178;p98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9" name="Google Shape;117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0" name="Google Shape;118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98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2" name="Google Shape;1182;p98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8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98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8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98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7" name="Google Shape;1187;p98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8" name="Google Shape;1188;p98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98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8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98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98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0" name="Google Shape;1200;p99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1" name="Google Shape;1201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2" name="Google Shape;1202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99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4" name="Google Shape;1204;p99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99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99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99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99"/>
          <p:cNvSpPr txBox="1"/>
          <p:nvPr/>
        </p:nvSpPr>
        <p:spPr>
          <a:xfrm>
            <a:off x="575425" y="15189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Dealer starts with 1 card face up and 1 card face Down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9" name="Google Shape;1209;p99"/>
          <p:cNvSpPr txBox="1"/>
          <p:nvPr/>
        </p:nvSpPr>
        <p:spPr>
          <a:xfrm>
            <a:off x="642775" y="3350800"/>
            <a:ext cx="25317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Player starts with 2 cards face 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0" name="Google Shape;1210;p99"/>
          <p:cNvSpPr txBox="1"/>
          <p:nvPr/>
        </p:nvSpPr>
        <p:spPr>
          <a:xfrm>
            <a:off x="6064175" y="2069275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PLAYER GOES FIRST IN GAMEPLAY</a:t>
            </a:r>
            <a:endParaRPr sz="24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99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99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99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5" name="Google Shape;1215;p99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9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99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3" name="Google Shape;1223;p100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4" name="Google Shape;122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5" name="Google Shape;122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100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0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00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00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00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00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Receiving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2" name="Google Shape;1232;p100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00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00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00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6" name="Google Shape;1236;p100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00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00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100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0" name="Google Shape;1240;p100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6" name="Google Shape;1246;p101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7" name="Google Shape;1247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8" name="Google Shape;1248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01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101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01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01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01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01"/>
          <p:cNvSpPr txBox="1"/>
          <p:nvPr/>
        </p:nvSpPr>
        <p:spPr>
          <a:xfrm>
            <a:off x="5703925" y="1423900"/>
            <a:ext cx="33945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PLAYER GOAL: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Get closer to a total value of 21 than the dealer does.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Possible Actions: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(Receive another card)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Stay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(Stop Receiving Cards)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We’ll ignore actions like “Insurance”, “Split”, or “Double Down”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5" name="Google Shape;1255;p101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01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01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01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9" name="Google Shape;1259;p101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01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01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2" name="Google Shape;1262;p101"/>
          <p:cNvCxnSpPr/>
          <p:nvPr/>
        </p:nvCxnSpPr>
        <p:spPr>
          <a:xfrm>
            <a:off x="1220875" y="2979900"/>
            <a:ext cx="1931400" cy="65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3" name="Google Shape;1263;p101"/>
          <p:cNvSpPr txBox="1"/>
          <p:nvPr/>
        </p:nvSpPr>
        <p:spPr>
          <a:xfrm>
            <a:off x="1565875" y="2543500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101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297402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144" name="Google Shape;144;p21"/>
          <p:cNvSpPr/>
          <p:nvPr/>
        </p:nvSpPr>
        <p:spPr>
          <a:xfrm>
            <a:off x="2044600" y="351010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133825" y="35993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ONE</a:t>
            </a:r>
            <a:endParaRPr b="1" sz="1300"/>
          </a:p>
        </p:txBody>
      </p:sp>
      <p:sp>
        <p:nvSpPr>
          <p:cNvPr id="146" name="Google Shape;146;p21"/>
          <p:cNvSpPr/>
          <p:nvPr/>
        </p:nvSpPr>
        <p:spPr>
          <a:xfrm>
            <a:off x="4760975" y="18518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6003050" y="35677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092275" y="3657000"/>
            <a:ext cx="641700" cy="859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TWO</a:t>
            </a:r>
            <a:endParaRPr b="1" sz="1300"/>
          </a:p>
        </p:txBody>
      </p:sp>
      <p:sp>
        <p:nvSpPr>
          <p:cNvPr id="149" name="Google Shape;149;p21"/>
          <p:cNvSpPr txBox="1"/>
          <p:nvPr/>
        </p:nvSpPr>
        <p:spPr>
          <a:xfrm>
            <a:off x="294242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JACK</a:t>
            </a:r>
            <a:endParaRPr b="1"/>
          </a:p>
        </p:txBody>
      </p:sp>
      <p:sp>
        <p:nvSpPr>
          <p:cNvPr id="150" name="Google Shape;150;p21"/>
          <p:cNvSpPr txBox="1"/>
          <p:nvPr/>
        </p:nvSpPr>
        <p:spPr>
          <a:xfrm>
            <a:off x="4760975" y="1851850"/>
            <a:ext cx="9948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KING</a:t>
            </a:r>
            <a:endParaRPr b="1"/>
          </a:p>
        </p:txBody>
      </p:sp>
      <p:cxnSp>
        <p:nvCxnSpPr>
          <p:cNvPr id="151" name="Google Shape;151;p21"/>
          <p:cNvCxnSpPr>
            <a:endCxn id="143" idx="2"/>
          </p:cNvCxnSpPr>
          <p:nvPr/>
        </p:nvCxnSpPr>
        <p:spPr>
          <a:xfrm flipH="1" rot="10800000">
            <a:off x="2347325" y="2711350"/>
            <a:ext cx="929400" cy="7986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1"/>
          <p:cNvCxnSpPr>
            <a:stCxn id="147" idx="0"/>
            <a:endCxn id="146" idx="2"/>
          </p:cNvCxnSpPr>
          <p:nvPr/>
        </p:nvCxnSpPr>
        <p:spPr>
          <a:xfrm flipH="1" rot="5400000">
            <a:off x="5256500" y="2518500"/>
            <a:ext cx="856500" cy="1242000"/>
          </a:xfrm>
          <a:prstGeom prst="curvedConnector3">
            <a:avLst>
              <a:gd fmla="val 49994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102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1" name="Google Shape;127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2" name="Google Shape;127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3" name="Google Shape;1273;p102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4" name="Google Shape;1274;p102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02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02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02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02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9" name="Google Shape;1279;p102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02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02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02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3" name="Google Shape;1283;p102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02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02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02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7" name="Google Shape;1287;p102"/>
          <p:cNvCxnSpPr/>
          <p:nvPr/>
        </p:nvCxnSpPr>
        <p:spPr>
          <a:xfrm flipH="1" rot="10800000">
            <a:off x="1220875" y="2089200"/>
            <a:ext cx="2021400" cy="89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8" name="Google Shape;1288;p102"/>
          <p:cNvSpPr txBox="1"/>
          <p:nvPr/>
        </p:nvSpPr>
        <p:spPr>
          <a:xfrm>
            <a:off x="1565875" y="2638575"/>
            <a:ext cx="17640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Dealer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HIT for more cards from 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BUSTS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4" name="Google Shape;1294;p103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5" name="Google Shape;129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6" name="Google Shape;129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p103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8" name="Google Shape;1298;p103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03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03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03"/>
          <p:cNvSpPr/>
          <p:nvPr/>
        </p:nvSpPr>
        <p:spPr>
          <a:xfrm>
            <a:off x="440777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03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AutoNum type="arabicPeriod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If player keeps hitting goes over 21, they bust and lost the bet!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game is then over and dealer collects the money.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3" name="Google Shape;1303;p103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03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03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3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103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03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03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03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03"/>
          <p:cNvSpPr/>
          <p:nvPr/>
        </p:nvSpPr>
        <p:spPr>
          <a:xfrm>
            <a:off x="5223463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03"/>
          <p:cNvSpPr txBox="1"/>
          <p:nvPr/>
        </p:nvSpPr>
        <p:spPr>
          <a:xfrm>
            <a:off x="3464725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3" name="Google Shape;1313;p103"/>
          <p:cNvSpPr txBox="1"/>
          <p:nvPr/>
        </p:nvSpPr>
        <p:spPr>
          <a:xfrm>
            <a:off x="430485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103"/>
          <p:cNvSpPr txBox="1"/>
          <p:nvPr/>
        </p:nvSpPr>
        <p:spPr>
          <a:xfrm>
            <a:off x="5121600" y="37136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5" name="Google Shape;1315;p103"/>
          <p:cNvSpPr txBox="1"/>
          <p:nvPr/>
        </p:nvSpPr>
        <p:spPr>
          <a:xfrm>
            <a:off x="4007775" y="3920550"/>
            <a:ext cx="28821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Computer Beats Player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1" name="Google Shape;1321;p104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2" name="Google Shape;1322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3" name="Google Shape;1323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4" name="Google Shape;1324;p104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5" name="Google Shape;1325;p104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04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04"/>
          <p:cNvSpPr/>
          <p:nvPr/>
        </p:nvSpPr>
        <p:spPr>
          <a:xfrm>
            <a:off x="3589925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04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104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04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04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04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3" name="Google Shape;1333;p104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04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04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04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04"/>
          <p:cNvSpPr/>
          <p:nvPr/>
        </p:nvSpPr>
        <p:spPr>
          <a:xfrm>
            <a:off x="43750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04"/>
          <p:cNvSpPr/>
          <p:nvPr/>
        </p:nvSpPr>
        <p:spPr>
          <a:xfrm>
            <a:off x="5127850" y="148622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04"/>
          <p:cNvSpPr txBox="1"/>
          <p:nvPr/>
        </p:nvSpPr>
        <p:spPr>
          <a:xfrm>
            <a:off x="1128100" y="1426125"/>
            <a:ext cx="2315700" cy="15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Computer sum higher than player sum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still under 21.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0" name="Google Shape;1340;p104"/>
          <p:cNvSpPr/>
          <p:nvPr/>
        </p:nvSpPr>
        <p:spPr>
          <a:xfrm>
            <a:off x="1491050" y="4055650"/>
            <a:ext cx="748500" cy="720600"/>
          </a:xfrm>
          <a:prstGeom prst="noSmoking">
            <a:avLst>
              <a:gd fmla="val 18750" name="adj"/>
            </a:avLst>
          </a:prstGeom>
          <a:solidFill>
            <a:srgbClr val="CC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04"/>
          <p:cNvSpPr txBox="1"/>
          <p:nvPr/>
        </p:nvSpPr>
        <p:spPr>
          <a:xfrm>
            <a:off x="4292338" y="35635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2" name="Google Shape;1342;p104"/>
          <p:cNvSpPr txBox="1"/>
          <p:nvPr/>
        </p:nvSpPr>
        <p:spPr>
          <a:xfrm>
            <a:off x="4257025" y="160951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GAME END: PLAYER WINS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8" name="Google Shape;1348;p105"/>
          <p:cNvSpPr txBox="1"/>
          <p:nvPr>
            <p:ph idx="1" type="body"/>
          </p:nvPr>
        </p:nvSpPr>
        <p:spPr>
          <a:xfrm>
            <a:off x="2046425" y="868500"/>
            <a:ext cx="47382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COMPUTER DEALER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9" name="Google Shape;1349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0" name="Google Shape;1350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05"/>
          <p:cNvSpPr txBox="1"/>
          <p:nvPr>
            <p:ph idx="1" type="body"/>
          </p:nvPr>
        </p:nvSpPr>
        <p:spPr>
          <a:xfrm>
            <a:off x="1963650" y="4281400"/>
            <a:ext cx="4675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HUMAN PLAYER</a:t>
            </a:r>
            <a:endParaRPr b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2" name="Google Shape;1352;p105"/>
          <p:cNvSpPr/>
          <p:nvPr/>
        </p:nvSpPr>
        <p:spPr>
          <a:xfrm>
            <a:off x="358992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05"/>
          <p:cNvSpPr/>
          <p:nvPr/>
        </p:nvSpPr>
        <p:spPr>
          <a:xfrm>
            <a:off x="4407775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05"/>
          <p:cNvSpPr txBox="1"/>
          <p:nvPr/>
        </p:nvSpPr>
        <p:spPr>
          <a:xfrm>
            <a:off x="6039150" y="1518900"/>
            <a:ext cx="2914200" cy="31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AFTER PLAYER TURN: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If player is under 21, dealer then hits until they either beat the player or the dealer busts.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5" name="Google Shape;1355;p105"/>
          <p:cNvSpPr/>
          <p:nvPr/>
        </p:nvSpPr>
        <p:spPr>
          <a:xfrm>
            <a:off x="242225" y="2345725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05"/>
          <p:cNvSpPr/>
          <p:nvPr/>
        </p:nvSpPr>
        <p:spPr>
          <a:xfrm>
            <a:off x="29471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05"/>
          <p:cNvSpPr/>
          <p:nvPr/>
        </p:nvSpPr>
        <p:spPr>
          <a:xfrm>
            <a:off x="362063" y="2373050"/>
            <a:ext cx="605400" cy="85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05"/>
          <p:cNvSpPr txBox="1"/>
          <p:nvPr/>
        </p:nvSpPr>
        <p:spPr>
          <a:xfrm>
            <a:off x="260225" y="2663938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9" name="Google Shape;1359;p105"/>
          <p:cNvSpPr/>
          <p:nvPr/>
        </p:nvSpPr>
        <p:spPr>
          <a:xfrm>
            <a:off x="1565875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05"/>
          <p:cNvSpPr/>
          <p:nvPr/>
        </p:nvSpPr>
        <p:spPr>
          <a:xfrm>
            <a:off x="1565875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05"/>
          <p:cNvSpPr/>
          <p:nvPr/>
        </p:nvSpPr>
        <p:spPr>
          <a:xfrm>
            <a:off x="1821300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05"/>
          <p:cNvSpPr/>
          <p:nvPr/>
        </p:nvSpPr>
        <p:spPr>
          <a:xfrm>
            <a:off x="5198438" y="3465275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5"/>
          <p:cNvSpPr/>
          <p:nvPr/>
        </p:nvSpPr>
        <p:spPr>
          <a:xfrm>
            <a:off x="350987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05"/>
          <p:cNvSpPr/>
          <p:nvPr/>
        </p:nvSpPr>
        <p:spPr>
          <a:xfrm>
            <a:off x="4327725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05"/>
          <p:cNvSpPr/>
          <p:nvPr/>
        </p:nvSpPr>
        <p:spPr>
          <a:xfrm>
            <a:off x="5143413" y="1518900"/>
            <a:ext cx="6054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05"/>
          <p:cNvSpPr txBox="1"/>
          <p:nvPr/>
        </p:nvSpPr>
        <p:spPr>
          <a:xfrm>
            <a:off x="3384675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7" name="Google Shape;1367;p105"/>
          <p:cNvSpPr txBox="1"/>
          <p:nvPr/>
        </p:nvSpPr>
        <p:spPr>
          <a:xfrm>
            <a:off x="422480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8" name="Google Shape;1368;p105"/>
          <p:cNvSpPr txBox="1"/>
          <p:nvPr/>
        </p:nvSpPr>
        <p:spPr>
          <a:xfrm>
            <a:off x="5041550" y="1767263"/>
            <a:ext cx="809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9" name="Google Shape;1369;p105"/>
          <p:cNvSpPr/>
          <p:nvPr/>
        </p:nvSpPr>
        <p:spPr>
          <a:xfrm>
            <a:off x="479750" y="4310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05"/>
          <p:cNvSpPr/>
          <p:nvPr/>
        </p:nvSpPr>
        <p:spPr>
          <a:xfrm>
            <a:off x="479750" y="410025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05"/>
          <p:cNvSpPr/>
          <p:nvPr/>
        </p:nvSpPr>
        <p:spPr>
          <a:xfrm>
            <a:off x="735175" y="4442800"/>
            <a:ext cx="830700" cy="285300"/>
          </a:xfrm>
          <a:prstGeom prst="can">
            <a:avLst>
              <a:gd fmla="val 25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05"/>
          <p:cNvSpPr/>
          <p:nvPr/>
        </p:nvSpPr>
        <p:spPr>
          <a:xfrm>
            <a:off x="6084125" y="4235200"/>
            <a:ext cx="700500" cy="700500"/>
          </a:xfrm>
          <a:prstGeom prst="smileyFace">
            <a:avLst>
              <a:gd fmla="val 4653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8" name="Google Shape;1378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Rules: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Face Cards (Jack,Queen, King) count as a value of 10.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Aces can count as either 1 or 11 whichever value is preferable to the player.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9" name="Google Shape;1379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0" name="Google Shape;1380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6" name="Google Shape;1386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out the resource links for other explanations of BlackJack for more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the project itself and the workbook!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7" name="Google Shape;1387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8" name="Google Shape;1388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0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Example Solution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