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60"/>
  </p:notesMasterIdLst>
  <p:sldIdLst>
    <p:sldId id="256" r:id="rId2"/>
    <p:sldId id="306" r:id="rId3"/>
    <p:sldId id="307" r:id="rId4"/>
    <p:sldId id="308" r:id="rId5"/>
    <p:sldId id="309" r:id="rId6"/>
    <p:sldId id="310" r:id="rId7"/>
    <p:sldId id="316" r:id="rId8"/>
    <p:sldId id="311" r:id="rId9"/>
    <p:sldId id="312" r:id="rId10"/>
    <p:sldId id="313" r:id="rId11"/>
    <p:sldId id="314" r:id="rId12"/>
    <p:sldId id="315"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03" r:id="rId5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5" autoAdjust="0"/>
    <p:restoredTop sz="93946" autoAdjust="0"/>
  </p:normalViewPr>
  <p:slideViewPr>
    <p:cSldViewPr snapToGrid="0">
      <p:cViewPr varScale="1">
        <p:scale>
          <a:sx n="63" d="100"/>
          <a:sy n="63" d="100"/>
        </p:scale>
        <p:origin x="280" y="6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rgbClr val="FB743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4" name="Picture 3"/>
          <p:cNvPicPr>
            <a:picLocks noChangeAspect="1"/>
          </p:cNvPicPr>
          <p:nvPr userDrawn="1"/>
        </p:nvPicPr>
        <p:blipFill>
          <a:blip r:embed="rId2"/>
          <a:stretch>
            <a:fillRect/>
          </a:stretch>
        </p:blipFill>
        <p:spPr>
          <a:xfrm>
            <a:off x="11389199" y="25370"/>
            <a:ext cx="802801" cy="1349067"/>
          </a:xfrm>
          <a:prstGeom prst="rect">
            <a:avLst/>
          </a:prstGeom>
        </p:spPr>
      </p:pic>
      <p:pic>
        <p:nvPicPr>
          <p:cNvPr id="2" name="Picture 1">
            <a:extLst>
              <a:ext uri="{FF2B5EF4-FFF2-40B4-BE49-F238E27FC236}">
                <a16:creationId xmlns:a16="http://schemas.microsoft.com/office/drawing/2014/main" id="{08CEAAFF-FE0C-4084-11F9-F8B3E26F6AB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6481214"/>
            <a:ext cx="12192000" cy="3827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4558A2C-75A2-6180-1CC5-B21A1BFD447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29817" y="31035"/>
            <a:ext cx="1595654" cy="77640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21"/>
        <p:cNvGrpSpPr/>
        <p:nvPr/>
      </p:nvGrpSpPr>
      <p:grpSpPr>
        <a:xfrm>
          <a:off x="0" y="0"/>
          <a:ext cx="0" cy="0"/>
          <a:chOff x="0" y="0"/>
          <a:chExt cx="0" cy="0"/>
        </a:xfrm>
      </p:grpSpPr>
      <p:sp>
        <p:nvSpPr>
          <p:cNvPr id="23" name="Google Shape;23;p49"/>
          <p:cNvSpPr txBox="1">
            <a:spLocks noGrp="1"/>
          </p:cNvSpPr>
          <p:nvPr>
            <p:ph type="title"/>
          </p:nvPr>
        </p:nvSpPr>
        <p:spPr>
          <a:xfrm>
            <a:off x="219897" y="659103"/>
            <a:ext cx="11169301"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627444"/>
            <a:ext cx="12192000" cy="4814445"/>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dirty="0"/>
          </a:p>
        </p:txBody>
      </p:sp>
      <p:sp>
        <p:nvSpPr>
          <p:cNvPr id="26" name="Google Shape;26;p49"/>
          <p:cNvSpPr txBox="1"/>
          <p:nvPr userDrawn="1"/>
        </p:nvSpPr>
        <p:spPr>
          <a:xfrm>
            <a:off x="1" y="600804"/>
            <a:ext cx="219896" cy="867538"/>
          </a:xfrm>
          <a:prstGeom prst="rect">
            <a:avLst/>
          </a:prstGeom>
          <a:solidFill>
            <a:srgbClr val="FB743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0" name="Picture 9"/>
          <p:cNvPicPr>
            <a:picLocks noChangeAspect="1"/>
          </p:cNvPicPr>
          <p:nvPr userDrawn="1"/>
        </p:nvPicPr>
        <p:blipFill>
          <a:blip r:embed="rId2"/>
          <a:stretch>
            <a:fillRect/>
          </a:stretch>
        </p:blipFill>
        <p:spPr>
          <a:xfrm>
            <a:off x="11389199" y="25370"/>
            <a:ext cx="802801" cy="1349067"/>
          </a:xfrm>
          <a:prstGeom prst="rect">
            <a:avLst/>
          </a:prstGeom>
        </p:spPr>
      </p:pic>
      <p:pic>
        <p:nvPicPr>
          <p:cNvPr id="3" name="Picture 2">
            <a:extLst>
              <a:ext uri="{FF2B5EF4-FFF2-40B4-BE49-F238E27FC236}">
                <a16:creationId xmlns:a16="http://schemas.microsoft.com/office/drawing/2014/main" id="{C27C59A4-873A-9F24-D0CF-49407B9C51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17909"/>
            <a:ext cx="1197849" cy="582842"/>
          </a:xfrm>
          <a:prstGeom prst="rect">
            <a:avLst/>
          </a:prstGeom>
        </p:spPr>
      </p:pic>
      <p:pic>
        <p:nvPicPr>
          <p:cNvPr id="2" name="Picture 1">
            <a:extLst>
              <a:ext uri="{FF2B5EF4-FFF2-40B4-BE49-F238E27FC236}">
                <a16:creationId xmlns:a16="http://schemas.microsoft.com/office/drawing/2014/main" id="{2C8BF003-DE94-8FC6-3C20-271FF86E136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453319"/>
            <a:ext cx="11784330" cy="41254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449A8C01-8DC2-97C8-4F54-16BE6D03727C}"/>
              </a:ext>
            </a:extLst>
          </p:cNvPr>
          <p:cNvCxnSpPr>
            <a:cxnSpLocks/>
          </p:cNvCxnSpPr>
          <p:nvPr userDrawn="1"/>
        </p:nvCxnSpPr>
        <p:spPr>
          <a:xfrm>
            <a:off x="0" y="1468342"/>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5E00232-167D-C55B-1FD9-04BD27E02609}"/>
              </a:ext>
            </a:extLst>
          </p:cNvPr>
          <p:cNvSpPr txBox="1"/>
          <p:nvPr userDrawn="1"/>
        </p:nvSpPr>
        <p:spPr>
          <a:xfrm>
            <a:off x="15556230" y="3337560"/>
            <a:ext cx="184731" cy="307777"/>
          </a:xfrm>
          <a:prstGeom prst="rect">
            <a:avLst/>
          </a:prstGeom>
          <a:noFill/>
          <a:ln>
            <a:solidFill>
              <a:schemeClr val="accent2"/>
            </a:solidFill>
          </a:ln>
        </p:spPr>
        <p:txBody>
          <a:bodyPr wrap="none" rtlCol="0">
            <a:spAutoFit/>
          </a:bodyPr>
          <a:lstStyle/>
          <a:p>
            <a:endParaRPr lang="en-VN" dirty="0"/>
          </a:p>
        </p:txBody>
      </p:sp>
      <p:sp>
        <p:nvSpPr>
          <p:cNvPr id="25" name="Google Shape;25;p49"/>
          <p:cNvSpPr txBox="1">
            <a:spLocks noGrp="1"/>
          </p:cNvSpPr>
          <p:nvPr>
            <p:ph type="sldNum" idx="12"/>
          </p:nvPr>
        </p:nvSpPr>
        <p:spPr>
          <a:xfrm>
            <a:off x="11784330" y="6460934"/>
            <a:ext cx="412640" cy="387127"/>
          </a:xfrm>
          <a:prstGeom prst="rect">
            <a:avLst/>
          </a:prstGeom>
          <a:solidFill>
            <a:srgbClr val="FB7432"/>
          </a:solidFill>
          <a:ln/>
        </p:spPr>
        <p:style>
          <a:lnRef idx="2">
            <a:schemeClr val="accent2"/>
          </a:lnRef>
          <a:fillRef idx="1">
            <a:schemeClr val="lt1"/>
          </a:fillRef>
          <a:effectRef idx="0">
            <a:schemeClr val="accent2"/>
          </a:effectRef>
          <a:fontRef idx="minor">
            <a:schemeClr val="dk1"/>
          </a:fontRef>
        </p:style>
        <p:txBody>
          <a:bodyPr spcFirstLastPara="1" wrap="none" lIns="91425" tIns="45700" rIns="91425" bIns="45700" anchor="ctr" anchorCtr="0">
            <a:noAutofit/>
          </a:bodyPr>
          <a:lstStyle>
            <a:lvl1pPr marL="0" lvl="0" indent="0" algn="ctr">
              <a:spcBef>
                <a:spcPts val="0"/>
              </a:spcBef>
              <a:buNone/>
              <a:defRPr sz="1400" b="1">
                <a:solidFill>
                  <a:schemeClr val="bg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FB8E955E-38D4-6645-BF9C-5404CE26DFBD}" type="datetime1">
              <a:rPr lang="en-US" smtClean="0"/>
              <a:t>4/19/2024</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smtClean="0">
                <a:solidFill>
                  <a:schemeClr val="accent2"/>
                </a:solidFill>
                <a:latin typeface="Arial" panose="020B0604020202020204" pitchFamily="34" charset="0"/>
                <a:ea typeface="+mj-ea"/>
                <a:cs typeface="Arial" panose="020B0604020202020204" pitchFamily="34" charset="0"/>
              </a:rPr>
              <a:t>Spring MVC</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DispatcherServlet</a:t>
            </a:r>
            <a:endParaRPr lang="en-US" dirty="0"/>
          </a:p>
        </p:txBody>
      </p:sp>
      <p:sp>
        <p:nvSpPr>
          <p:cNvPr id="3" name="Text Placeholder 2"/>
          <p:cNvSpPr>
            <a:spLocks noGrp="1"/>
          </p:cNvSpPr>
          <p:nvPr>
            <p:ph type="body" idx="1"/>
          </p:nvPr>
        </p:nvSpPr>
        <p:spPr/>
        <p:txBody>
          <a:bodyPr>
            <a:normAutofit fontScale="92500"/>
          </a:bodyPr>
          <a:lstStyle/>
          <a:p>
            <a:pPr marL="0" indent="0">
              <a:buNone/>
            </a:pPr>
            <a:r>
              <a:rPr lang="en-US" dirty="0"/>
              <a:t>Following is the sequence of events corresponding to an incoming HTTP request to </a:t>
            </a:r>
            <a:r>
              <a:rPr lang="en-US" i="1" dirty="0" err="1"/>
              <a:t>DispatcherServlet</a:t>
            </a:r>
            <a:r>
              <a:rPr lang="en-US" dirty="0"/>
              <a:t> </a:t>
            </a:r>
          </a:p>
          <a:p>
            <a:r>
              <a:rPr lang="en-US" dirty="0"/>
              <a:t>After receiving an HTTP request, </a:t>
            </a:r>
            <a:r>
              <a:rPr lang="en-US" i="1" dirty="0" err="1"/>
              <a:t>DispatcherServlet</a:t>
            </a:r>
            <a:r>
              <a:rPr lang="en-US" dirty="0"/>
              <a:t> consults the </a:t>
            </a:r>
            <a:r>
              <a:rPr lang="en-US" i="1" dirty="0" err="1"/>
              <a:t>HandlerMapping</a:t>
            </a:r>
            <a:r>
              <a:rPr lang="en-US" dirty="0"/>
              <a:t> to call the appropriate </a:t>
            </a:r>
            <a:r>
              <a:rPr lang="en-US" i="1" dirty="0"/>
              <a:t>Controller</a:t>
            </a:r>
            <a:r>
              <a:rPr lang="en-US" dirty="0"/>
              <a:t>. </a:t>
            </a:r>
          </a:p>
          <a:p>
            <a:r>
              <a:rPr lang="en-US" dirty="0"/>
              <a:t>The </a:t>
            </a:r>
            <a:r>
              <a:rPr lang="en-US" i="1" dirty="0"/>
              <a:t>Controller</a:t>
            </a:r>
            <a:r>
              <a:rPr lang="en-US" dirty="0"/>
              <a:t> takes the request and calls the appropriate service methods based on used GET or POST method. The service method will set model data based on defined business logic and returns view name to the </a:t>
            </a:r>
            <a:r>
              <a:rPr lang="en-US" i="1" dirty="0" err="1"/>
              <a:t>DispatcherServlet</a:t>
            </a:r>
            <a:r>
              <a:rPr lang="en-US" dirty="0"/>
              <a:t>.</a:t>
            </a:r>
          </a:p>
          <a:p>
            <a:r>
              <a:rPr lang="en-US" dirty="0"/>
              <a:t>The </a:t>
            </a:r>
            <a:r>
              <a:rPr lang="en-US" i="1" dirty="0" err="1"/>
              <a:t>DispatcherServlet</a:t>
            </a:r>
            <a:r>
              <a:rPr lang="en-US" dirty="0"/>
              <a:t> will take help from </a:t>
            </a:r>
            <a:r>
              <a:rPr lang="en-US" i="1" dirty="0" err="1"/>
              <a:t>ViewResolver</a:t>
            </a:r>
            <a:r>
              <a:rPr lang="en-US" dirty="0"/>
              <a:t> to </a:t>
            </a:r>
            <a:r>
              <a:rPr lang="en-US" dirty="0" err="1"/>
              <a:t>pickup</a:t>
            </a:r>
            <a:r>
              <a:rPr lang="en-US" dirty="0"/>
              <a:t> the defined view for the request.</a:t>
            </a:r>
          </a:p>
          <a:p>
            <a:r>
              <a:rPr lang="en-US" dirty="0"/>
              <a:t>Once view is finalized, The </a:t>
            </a:r>
            <a:r>
              <a:rPr lang="en-US" i="1" dirty="0" err="1"/>
              <a:t>DispatcherServlet</a:t>
            </a:r>
            <a:r>
              <a:rPr lang="en-US" dirty="0"/>
              <a:t> passes the model data to the view which is finally rendered on the browser</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271914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DispatcherServlet</a:t>
            </a:r>
            <a:endParaRPr lang="en-US" dirty="0"/>
          </a:p>
        </p:txBody>
      </p:sp>
      <p:sp>
        <p:nvSpPr>
          <p:cNvPr id="3" name="Text Placeholder 2"/>
          <p:cNvSpPr>
            <a:spLocks noGrp="1"/>
          </p:cNvSpPr>
          <p:nvPr>
            <p:ph type="body" idx="1"/>
          </p:nvPr>
        </p:nvSpPr>
        <p:spPr/>
        <p:txBody>
          <a:bodyPr/>
          <a:lstStyle/>
          <a:p>
            <a:r>
              <a:rPr lang="en-US" dirty="0" err="1"/>
              <a:t>HandlerMapping</a:t>
            </a:r>
            <a:r>
              <a:rPr lang="en-US" dirty="0"/>
              <a:t>, Controller, and </a:t>
            </a:r>
            <a:r>
              <a:rPr lang="en-US" dirty="0" err="1"/>
              <a:t>ViewResolver</a:t>
            </a:r>
            <a:r>
              <a:rPr lang="en-US" dirty="0"/>
              <a:t> are parts of </a:t>
            </a:r>
            <a:r>
              <a:rPr lang="en-US" i="1" dirty="0" err="1"/>
              <a:t>WebApplicationContext</a:t>
            </a:r>
            <a:r>
              <a:rPr lang="en-US" dirty="0"/>
              <a:t> which is an extension of the plain </a:t>
            </a:r>
            <a:r>
              <a:rPr lang="en-US" i="1" dirty="0" err="1"/>
              <a:t>ApplicationContext</a:t>
            </a:r>
            <a:r>
              <a:rPr lang="en-US" dirty="0"/>
              <a:t> with some extra features necessary for Web applications.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3033655" y="2948135"/>
            <a:ext cx="5541783" cy="3403837"/>
          </a:xfrm>
          <a:prstGeom prst="rect">
            <a:avLst/>
          </a:prstGeom>
        </p:spPr>
      </p:pic>
    </p:spTree>
    <p:extLst>
      <p:ext uri="{BB962C8B-B14F-4D97-AF65-F5344CB8AC3E}">
        <p14:creationId xmlns:p14="http://schemas.microsoft.com/office/powerpoint/2010/main" val="2201793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DispatcherServlet</a:t>
            </a:r>
            <a:endParaRPr lang="en-US" dirty="0"/>
          </a:p>
        </p:txBody>
      </p:sp>
      <p:sp>
        <p:nvSpPr>
          <p:cNvPr id="3" name="Text Placeholder 2"/>
          <p:cNvSpPr>
            <a:spLocks noGrp="1"/>
          </p:cNvSpPr>
          <p:nvPr>
            <p:ph type="body" idx="1"/>
          </p:nvPr>
        </p:nvSpPr>
        <p:spPr/>
        <p:txBody>
          <a:bodyPr/>
          <a:lstStyle/>
          <a:p>
            <a:r>
              <a:rPr lang="en-US" dirty="0"/>
              <a:t>The </a:t>
            </a:r>
            <a:r>
              <a:rPr lang="en-US" dirty="0" err="1"/>
              <a:t>DispatcherServlet</a:t>
            </a:r>
            <a:r>
              <a:rPr lang="en-US" dirty="0"/>
              <a:t> class is important part of spring Web MVC framework.</a:t>
            </a:r>
          </a:p>
          <a:p>
            <a:r>
              <a:rPr lang="en-US" dirty="0"/>
              <a:t>It is used for dispatching the request to application controllers.</a:t>
            </a:r>
          </a:p>
          <a:p>
            <a:r>
              <a:rPr lang="en-US" dirty="0"/>
              <a:t>The </a:t>
            </a:r>
            <a:r>
              <a:rPr lang="en-US" dirty="0" err="1"/>
              <a:t>DispatcherServlet</a:t>
            </a:r>
            <a:r>
              <a:rPr lang="en-US" dirty="0"/>
              <a:t> class is configured in web.xml file of a web application.</a:t>
            </a:r>
          </a:p>
          <a:p>
            <a:r>
              <a:rPr lang="en-US" dirty="0"/>
              <a:t>Map the request using Uniform Resource Locator (URL) mapping in the same </a:t>
            </a:r>
            <a:r>
              <a:rPr lang="en-US" i="1" dirty="0"/>
              <a:t>web.xml</a:t>
            </a:r>
            <a:r>
              <a:rPr lang="en-US" dirty="0"/>
              <a:t> file to handle any request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2652714" y="4034666"/>
            <a:ext cx="6303665" cy="2279784"/>
          </a:xfrm>
          <a:prstGeom prst="rect">
            <a:avLst/>
          </a:prstGeom>
        </p:spPr>
      </p:pic>
    </p:spTree>
    <p:extLst>
      <p:ext uri="{BB962C8B-B14F-4D97-AF65-F5344CB8AC3E}">
        <p14:creationId xmlns:p14="http://schemas.microsoft.com/office/powerpoint/2010/main" val="3679858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HadlerMapping</a:t>
            </a:r>
            <a:r>
              <a:rPr lang="en-US" dirty="0"/>
              <a:t>/Controller/</a:t>
            </a:r>
            <a:r>
              <a:rPr lang="en-US" dirty="0" err="1"/>
              <a:t>ViewResolver</a:t>
            </a:r>
            <a:endParaRPr lang="en-US" dirty="0"/>
          </a:p>
        </p:txBody>
      </p:sp>
      <p:sp>
        <p:nvSpPr>
          <p:cNvPr id="3" name="Text Placeholder 2"/>
          <p:cNvSpPr>
            <a:spLocks noGrp="1"/>
          </p:cNvSpPr>
          <p:nvPr>
            <p:ph type="body" idx="1"/>
          </p:nvPr>
        </p:nvSpPr>
        <p:spPr/>
        <p:txBody>
          <a:bodyPr/>
          <a:lstStyle/>
          <a:p>
            <a:r>
              <a:rPr lang="en-US" dirty="0"/>
              <a:t>Handler mapping: Manages the execution of controllers, provided they match the specified criteria.</a:t>
            </a:r>
          </a:p>
          <a:p>
            <a:r>
              <a:rPr lang="en-US" dirty="0"/>
              <a:t>Controller: It handles the client's request.</a:t>
            </a:r>
          </a:p>
          <a:p>
            <a:r>
              <a:rPr lang="en-US" dirty="0"/>
              <a:t>View resolver: Resolves view names to view used by the </a:t>
            </a:r>
            <a:r>
              <a:rPr lang="en-US" dirty="0" err="1"/>
              <a:t>DispatcherServlet</a:t>
            </a:r>
            <a:r>
              <a:rPr lang="en-US" dirty="0"/>
              <a:t>. </a:t>
            </a:r>
          </a:p>
          <a:p>
            <a:pPr lvl="1"/>
            <a:r>
              <a:rPr lang="en-US" dirty="0"/>
              <a:t>The mapping between the Logical name and the Physical View Location is taken care by the View Resolver object.</a:t>
            </a:r>
          </a:p>
          <a:p>
            <a:pPr lvl="1"/>
            <a:r>
              <a:rPr lang="en-US" dirty="0"/>
              <a:t>Spring comes with a set of Built-In Spring Resolvers.</a:t>
            </a:r>
          </a:p>
          <a:p>
            <a:pPr lvl="1"/>
            <a:r>
              <a:rPr lang="en-US" dirty="0"/>
              <a:t>We can write Custom View Resolvers by implementing the </a:t>
            </a:r>
            <a:r>
              <a:rPr lang="en-US" dirty="0" err="1">
                <a:solidFill>
                  <a:srgbClr val="0000FF"/>
                </a:solidFill>
              </a:rPr>
              <a:t>org.springframework.web.servlet.ViewResolver</a:t>
            </a:r>
            <a:r>
              <a:rPr lang="en-US" dirty="0">
                <a:solidFill>
                  <a:srgbClr val="0000FF"/>
                </a:solidFill>
              </a:rPr>
              <a:t> </a:t>
            </a:r>
            <a:r>
              <a:rPr lang="en-US" dirty="0"/>
              <a:t>interface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335874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Resolver</a:t>
            </a:r>
          </a:p>
        </p:txBody>
      </p:sp>
      <p:sp>
        <p:nvSpPr>
          <p:cNvPr id="3" name="Text Placeholder 2"/>
          <p:cNvSpPr>
            <a:spLocks noGrp="1"/>
          </p:cNvSpPr>
          <p:nvPr>
            <p:ph type="body" idx="1"/>
          </p:nvPr>
        </p:nvSpPr>
        <p:spPr/>
        <p:txBody>
          <a:bodyPr/>
          <a:lstStyle/>
          <a:p>
            <a:r>
              <a:rPr lang="en-US" dirty="0" err="1"/>
              <a:t>BeanNameViewResolver</a:t>
            </a:r>
            <a:endParaRPr lang="en-US" dirty="0"/>
          </a:p>
          <a:p>
            <a:r>
              <a:rPr lang="en-US" dirty="0" err="1"/>
              <a:t>FreeMarkerViewResolver</a:t>
            </a:r>
            <a:endParaRPr lang="en-US" dirty="0"/>
          </a:p>
          <a:p>
            <a:r>
              <a:rPr lang="en-US" dirty="0" err="1">
                <a:solidFill>
                  <a:srgbClr val="FF0000"/>
                </a:solidFill>
              </a:rPr>
              <a:t>InternalResourceViewResolver</a:t>
            </a:r>
            <a:endParaRPr lang="en-US" dirty="0">
              <a:solidFill>
                <a:srgbClr val="FF0000"/>
              </a:solidFill>
            </a:endParaRPr>
          </a:p>
          <a:p>
            <a:r>
              <a:rPr lang="en-US" dirty="0" err="1"/>
              <a:t>JasperReportsViewResolver</a:t>
            </a:r>
            <a:endParaRPr lang="en-US" dirty="0"/>
          </a:p>
          <a:p>
            <a:r>
              <a:rPr lang="en-US" dirty="0" err="1"/>
              <a:t>ResourceBundleViewResolver</a:t>
            </a:r>
            <a:endParaRPr lang="en-US" dirty="0"/>
          </a:p>
          <a:p>
            <a:r>
              <a:rPr lang="en-US" dirty="0" err="1"/>
              <a:t>UrlBasedViewResolver</a:t>
            </a:r>
            <a:endParaRPr lang="en-US" dirty="0"/>
          </a:p>
          <a:p>
            <a:r>
              <a:rPr lang="en-US" dirty="0" err="1"/>
              <a:t>VelocityLayoutViewResolver</a:t>
            </a:r>
            <a:endParaRPr lang="en-US" dirty="0"/>
          </a:p>
          <a:p>
            <a:r>
              <a:rPr lang="en-US" dirty="0" err="1"/>
              <a:t>VelocityViewResolver</a:t>
            </a:r>
            <a:endParaRPr lang="en-US" dirty="0"/>
          </a:p>
          <a:p>
            <a:r>
              <a:rPr lang="en-US" dirty="0" err="1"/>
              <a:t>XmlViewResolver</a:t>
            </a:r>
            <a:endParaRPr lang="en-US" dirty="0"/>
          </a:p>
          <a:p>
            <a:r>
              <a:rPr lang="en-US" dirty="0" err="1"/>
              <a:t>XsltViewResolver</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2615349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Resolver</a:t>
            </a:r>
          </a:p>
        </p:txBody>
      </p:sp>
      <p:sp>
        <p:nvSpPr>
          <p:cNvPr id="3" name="Text Placeholder 2"/>
          <p:cNvSpPr>
            <a:spLocks noGrp="1"/>
          </p:cNvSpPr>
          <p:nvPr>
            <p:ph type="body" idx="1"/>
          </p:nvPr>
        </p:nvSpPr>
        <p:spPr/>
        <p:txBody>
          <a:bodyPr>
            <a:normAutofit/>
          </a:bodyPr>
          <a:lstStyle/>
          <a:p>
            <a:r>
              <a:rPr lang="en-US" dirty="0" err="1" smtClean="0"/>
              <a:t>InternalResourceViewResolver</a:t>
            </a:r>
            <a:endParaRPr lang="en-US" dirty="0"/>
          </a:p>
          <a:p>
            <a:pPr marL="0" indent="0">
              <a:buNone/>
            </a:pPr>
            <a:r>
              <a:rPr lang="en-US" dirty="0"/>
              <a:t>Controller returns - new </a:t>
            </a:r>
            <a:r>
              <a:rPr lang="en-US" dirty="0" err="1"/>
              <a:t>ModelAndView</a:t>
            </a:r>
            <a:r>
              <a:rPr lang="en-US" dirty="0"/>
              <a:t>("myView1")</a:t>
            </a:r>
          </a:p>
          <a:p>
            <a:pPr marL="0" indent="0" algn="l">
              <a:buNone/>
            </a:pPr>
            <a:r>
              <a:rPr lang="en-US" i="1" dirty="0"/>
              <a:t>&lt;bean id="</a:t>
            </a:r>
            <a:r>
              <a:rPr lang="en-US" i="1" dirty="0" err="1"/>
              <a:t>viewResolver</a:t>
            </a:r>
            <a:r>
              <a:rPr lang="en-US" i="1" dirty="0"/>
              <a:t>“ class="</a:t>
            </a:r>
            <a:r>
              <a:rPr lang="en-US" i="1" dirty="0">
                <a:solidFill>
                  <a:srgbClr val="0000FF"/>
                </a:solidFill>
              </a:rPr>
              <a:t>org.springframework.web.servlet.view.InternalResourceViewResolver</a:t>
            </a:r>
            <a:r>
              <a:rPr lang="en-US" i="1" dirty="0"/>
              <a:t>"&gt;</a:t>
            </a:r>
          </a:p>
          <a:p>
            <a:pPr marL="0" indent="0" algn="l">
              <a:buNone/>
            </a:pPr>
            <a:r>
              <a:rPr lang="en-US" i="1" dirty="0"/>
              <a:t>	&lt;property name="prefix"&gt;&lt;value&gt;</a:t>
            </a:r>
            <a:r>
              <a:rPr lang="en-US" i="1" dirty="0">
                <a:solidFill>
                  <a:srgbClr val="FF0000"/>
                </a:solidFill>
              </a:rPr>
              <a:t>/WEB-INF/view/</a:t>
            </a:r>
            <a:r>
              <a:rPr lang="en-US" i="1" dirty="0"/>
              <a:t>&lt;/value&gt;&lt;/property&gt;</a:t>
            </a:r>
          </a:p>
          <a:p>
            <a:pPr marL="0" indent="0" algn="l">
              <a:buNone/>
            </a:pPr>
            <a:r>
              <a:rPr lang="en-US" i="1" dirty="0"/>
              <a:t>	&lt;property name="suffix"&gt;&lt;value&gt;</a:t>
            </a:r>
            <a:r>
              <a:rPr lang="en-US" i="1" dirty="0">
                <a:solidFill>
                  <a:srgbClr val="FF0000"/>
                </a:solidFill>
              </a:rPr>
              <a:t>.</a:t>
            </a:r>
            <a:r>
              <a:rPr lang="en-US" i="1" dirty="0" err="1">
                <a:solidFill>
                  <a:srgbClr val="FF0000"/>
                </a:solidFill>
              </a:rPr>
              <a:t>jsp</a:t>
            </a:r>
            <a:r>
              <a:rPr lang="en-US" i="1" dirty="0"/>
              <a:t>&lt;/value&gt;&lt;/property&gt;</a:t>
            </a:r>
          </a:p>
          <a:p>
            <a:pPr marL="0" indent="0">
              <a:buNone/>
            </a:pPr>
            <a:r>
              <a:rPr lang="en-US" i="1" dirty="0"/>
              <a:t>&lt;/bean&gt;</a:t>
            </a:r>
          </a:p>
          <a:p>
            <a:pPr marL="0" indent="0">
              <a:buNone/>
            </a:pPr>
            <a:endParaRPr lang="en-US" i="1" dirty="0"/>
          </a:p>
          <a:p>
            <a:r>
              <a:rPr lang="en-US" dirty="0"/>
              <a:t>the prefix + the logical View Name + the suffix </a:t>
            </a:r>
          </a:p>
          <a:p>
            <a:pPr marL="0" indent="0">
              <a:buNone/>
            </a:pPr>
            <a:r>
              <a:rPr lang="en-US" dirty="0"/>
              <a:t>	/WEB-INF/view/</a:t>
            </a:r>
            <a:r>
              <a:rPr lang="en-US" dirty="0" err="1"/>
              <a:t>myView.jsp</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413834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a:t>
            </a:r>
            <a:r>
              <a:rPr lang="en-US" dirty="0" err="1"/>
              <a:t>DispatcherServlet</a:t>
            </a:r>
            <a:r>
              <a:rPr lang="en-US" dirty="0"/>
              <a:t> in web.xml </a:t>
            </a:r>
          </a:p>
        </p:txBody>
      </p:sp>
      <p:sp>
        <p:nvSpPr>
          <p:cNvPr id="3" name="Text Placeholder 2"/>
          <p:cNvSpPr>
            <a:spLocks noGrp="1"/>
          </p:cNvSpPr>
          <p:nvPr>
            <p:ph type="body" idx="1"/>
          </p:nvPr>
        </p:nvSpPr>
        <p:spPr/>
        <p:txBody>
          <a:bodyPr/>
          <a:lstStyle/>
          <a:p>
            <a:r>
              <a:rPr lang="en-US" dirty="0"/>
              <a:t>Spring application context file, </a:t>
            </a:r>
            <a:r>
              <a:rPr lang="en-US" dirty="0">
                <a:solidFill>
                  <a:srgbClr val="FF0000"/>
                </a:solidFill>
              </a:rPr>
              <a:t>dispatcher-servlet.xml</a:t>
            </a:r>
            <a:r>
              <a:rPr lang="en-US" dirty="0"/>
              <a:t>, will automatically be searched for and loaded by Spring for us.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2522295" y="2944427"/>
            <a:ext cx="6564504" cy="3215515"/>
          </a:xfrm>
          <a:prstGeom prst="rect">
            <a:avLst/>
          </a:prstGeom>
        </p:spPr>
      </p:pic>
    </p:spTree>
    <p:extLst>
      <p:ext uri="{BB962C8B-B14F-4D97-AF65-F5344CB8AC3E}">
        <p14:creationId xmlns:p14="http://schemas.microsoft.com/office/powerpoint/2010/main" val="2361018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Spring’s Application Context XML File </a:t>
            </a:r>
          </a:p>
        </p:txBody>
      </p:sp>
      <p:sp>
        <p:nvSpPr>
          <p:cNvPr id="3" name="Text Placeholder 2"/>
          <p:cNvSpPr>
            <a:spLocks noGrp="1"/>
          </p:cNvSpPr>
          <p:nvPr>
            <p:ph type="body" idx="1"/>
          </p:nvPr>
        </p:nvSpPr>
        <p:spPr/>
        <p:txBody>
          <a:bodyPr/>
          <a:lstStyle/>
          <a:p>
            <a:r>
              <a:rPr lang="en-US" dirty="0"/>
              <a:t>Web applications define servlets in web.xml</a:t>
            </a:r>
          </a:p>
          <a:p>
            <a:r>
              <a:rPr lang="en-US" dirty="0"/>
              <a:t>Maps URL patterns to servlets</a:t>
            </a:r>
          </a:p>
          <a:p>
            <a:r>
              <a:rPr lang="en-US" dirty="0" err="1"/>
              <a:t>WebApplicationContext</a:t>
            </a:r>
            <a:r>
              <a:rPr lang="en-US" dirty="0"/>
              <a:t> is an extension of </a:t>
            </a:r>
            <a:r>
              <a:rPr lang="en-US" dirty="0" err="1"/>
              <a:t>ApplicationContext</a:t>
            </a:r>
            <a:r>
              <a:rPr lang="en-US" dirty="0"/>
              <a:t> for features of </a:t>
            </a:r>
            <a:r>
              <a:rPr lang="en-US" i="1" dirty="0"/>
              <a:t>Servlets </a:t>
            </a:r>
            <a:r>
              <a:rPr lang="en-US" dirty="0"/>
              <a:t>and </a:t>
            </a:r>
            <a:r>
              <a:rPr lang="en-US" i="1" dirty="0"/>
              <a:t>themes</a:t>
            </a:r>
            <a:r>
              <a:rPr lang="en-US" dirty="0"/>
              <a:t>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3504394" y="2938508"/>
            <a:ext cx="8073008" cy="3503381"/>
          </a:xfrm>
          <a:prstGeom prst="rect">
            <a:avLst/>
          </a:prstGeom>
        </p:spPr>
      </p:pic>
    </p:spTree>
    <p:extLst>
      <p:ext uri="{BB962C8B-B14F-4D97-AF65-F5344CB8AC3E}">
        <p14:creationId xmlns:p14="http://schemas.microsoft.com/office/powerpoint/2010/main" val="4237763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a:t>
            </a:r>
            <a:r>
              <a:rPr lang="en-US" i="1" dirty="0" err="1"/>
              <a:t>DispatcherServlet</a:t>
            </a:r>
            <a:r>
              <a:rPr lang="en-US" i="1" dirty="0"/>
              <a:t> </a:t>
            </a:r>
            <a:r>
              <a:rPr lang="en-US" dirty="0"/>
              <a:t>defaults </a:t>
            </a:r>
          </a:p>
        </p:txBody>
      </p:sp>
      <p:sp>
        <p:nvSpPr>
          <p:cNvPr id="3" name="Text Placeholder 2"/>
          <p:cNvSpPr>
            <a:spLocks noGrp="1"/>
          </p:cNvSpPr>
          <p:nvPr>
            <p:ph type="body" idx="1"/>
          </p:nvPr>
        </p:nvSpPr>
        <p:spPr/>
        <p:txBody>
          <a:bodyPr>
            <a:normAutofit/>
          </a:bodyPr>
          <a:lstStyle/>
          <a:p>
            <a:r>
              <a:rPr lang="en-US" dirty="0" err="1"/>
              <a:t>DispatcherServlet</a:t>
            </a:r>
            <a:r>
              <a:rPr lang="en-US" dirty="0"/>
              <a:t> initiates with default configuration. </a:t>
            </a:r>
            <a:r>
              <a:rPr lang="en-US" dirty="0" err="1"/>
              <a:t>Overidding</a:t>
            </a:r>
            <a:r>
              <a:rPr lang="en-US" dirty="0"/>
              <a:t> it through the </a:t>
            </a:r>
            <a:r>
              <a:rPr lang="en-US" i="1" dirty="0">
                <a:solidFill>
                  <a:srgbClr val="FFC000"/>
                </a:solidFill>
              </a:rPr>
              <a:t>[servlet-name]</a:t>
            </a:r>
            <a:r>
              <a:rPr lang="en-US" i="1" dirty="0">
                <a:solidFill>
                  <a:srgbClr val="FF0000"/>
                </a:solidFill>
              </a:rPr>
              <a:t>-servlet.xml </a:t>
            </a:r>
            <a:r>
              <a:rPr lang="en-US" i="1" dirty="0"/>
              <a:t>bean</a:t>
            </a:r>
          </a:p>
          <a:p>
            <a:r>
              <a:rPr lang="en-US" dirty="0"/>
              <a:t>Configuring </a:t>
            </a:r>
            <a:r>
              <a:rPr lang="en-US" i="1" dirty="0" err="1"/>
              <a:t>ViewResolver</a:t>
            </a:r>
            <a:r>
              <a:rPr lang="en-US" i="1" dirty="0"/>
              <a:t> </a:t>
            </a:r>
            <a:r>
              <a:rPr lang="en-US" dirty="0"/>
              <a:t>is basic </a:t>
            </a:r>
            <a:r>
              <a:rPr lang="en-US" dirty="0" smtClean="0"/>
              <a:t>step</a:t>
            </a:r>
            <a:endParaRPr lang="en-US" dirty="0"/>
          </a:p>
          <a:p>
            <a:pPr marL="0" indent="0">
              <a:buNone/>
            </a:pPr>
            <a:r>
              <a:rPr lang="en-US" dirty="0"/>
              <a:t>Different types of </a:t>
            </a:r>
            <a:r>
              <a:rPr lang="en-US" i="1" dirty="0" err="1"/>
              <a:t>ViewResolver</a:t>
            </a:r>
            <a:r>
              <a:rPr lang="en-US" dirty="0"/>
              <a:t>. Following 2 basic ones:</a:t>
            </a:r>
          </a:p>
          <a:p>
            <a:r>
              <a:rPr lang="en-US" i="1" dirty="0" err="1">
                <a:solidFill>
                  <a:srgbClr val="FF0000"/>
                </a:solidFill>
              </a:rPr>
              <a:t>InternalResourceViewResolver</a:t>
            </a:r>
            <a:r>
              <a:rPr lang="en-US" i="1" dirty="0"/>
              <a:t> (for </a:t>
            </a:r>
            <a:r>
              <a:rPr lang="en-US" i="1" dirty="0" err="1"/>
              <a:t>jsp</a:t>
            </a:r>
            <a:r>
              <a:rPr lang="en-US" i="1" dirty="0"/>
              <a:t>, </a:t>
            </a:r>
            <a:r>
              <a:rPr lang="en-US" i="1" dirty="0" err="1"/>
              <a:t>css</a:t>
            </a:r>
            <a:r>
              <a:rPr lang="en-US" i="1" dirty="0"/>
              <a:t>, images </a:t>
            </a:r>
            <a:r>
              <a:rPr lang="en-US" i="1" dirty="0" err="1"/>
              <a:t>etc</a:t>
            </a:r>
            <a:r>
              <a:rPr lang="en-US" i="1" dirty="0"/>
              <a:t>)</a:t>
            </a:r>
          </a:p>
          <a:p>
            <a:r>
              <a:rPr lang="en-US" i="1" dirty="0" err="1">
                <a:solidFill>
                  <a:srgbClr val="FF0000"/>
                </a:solidFill>
              </a:rPr>
              <a:t>ContentNegotiatingViewResolver</a:t>
            </a:r>
            <a:r>
              <a:rPr lang="en-US" i="1" dirty="0"/>
              <a:t> (for </a:t>
            </a:r>
            <a:r>
              <a:rPr lang="en-US" i="1" dirty="0" err="1"/>
              <a:t>ContentType</a:t>
            </a:r>
            <a:r>
              <a:rPr lang="en-US" i="1" dirty="0"/>
              <a:t> response, useful for REST APIs)</a:t>
            </a:r>
            <a:r>
              <a:rPr lang="en-US" dirty="0"/>
              <a:t> </a:t>
            </a:r>
          </a:p>
          <a:p>
            <a:r>
              <a:rPr lang="en-US" dirty="0"/>
              <a:t>If the Controller returns “</a:t>
            </a:r>
            <a:r>
              <a:rPr lang="en-US" b="1" dirty="0"/>
              <a:t>index</a:t>
            </a:r>
            <a:r>
              <a:rPr lang="en-US" dirty="0"/>
              <a:t>”, </a:t>
            </a:r>
            <a:r>
              <a:rPr lang="en-US" dirty="0" err="1"/>
              <a:t>InternalResourceViewResolver</a:t>
            </a:r>
            <a:r>
              <a:rPr lang="en-US" dirty="0"/>
              <a:t> tries to find file as view </a:t>
            </a:r>
            <a:r>
              <a:rPr lang="en-US" b="1" dirty="0"/>
              <a:t>/WEBINF/pages/</a:t>
            </a:r>
            <a:r>
              <a:rPr lang="en-US" b="1" dirty="0" err="1"/>
              <a:t>index.jsp</a:t>
            </a:r>
            <a:r>
              <a:rPr lang="en-US" dirty="0"/>
              <a:t>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5690586" y="5091894"/>
            <a:ext cx="5942558" cy="1766106"/>
          </a:xfrm>
          <a:prstGeom prst="rect">
            <a:avLst/>
          </a:prstGeom>
        </p:spPr>
      </p:pic>
    </p:spTree>
    <p:extLst>
      <p:ext uri="{BB962C8B-B14F-4D97-AF65-F5344CB8AC3E}">
        <p14:creationId xmlns:p14="http://schemas.microsoft.com/office/powerpoint/2010/main" val="725233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Controllers </a:t>
            </a:r>
          </a:p>
        </p:txBody>
      </p:sp>
      <p:sp>
        <p:nvSpPr>
          <p:cNvPr id="3" name="Text Placeholder 2"/>
          <p:cNvSpPr>
            <a:spLocks noGrp="1"/>
          </p:cNvSpPr>
          <p:nvPr>
            <p:ph type="body" idx="1"/>
          </p:nvPr>
        </p:nvSpPr>
        <p:spPr/>
        <p:txBody>
          <a:bodyPr>
            <a:normAutofit/>
          </a:bodyPr>
          <a:lstStyle/>
          <a:p>
            <a:r>
              <a:rPr lang="en-US" dirty="0"/>
              <a:t>The Controllers are central components of MVC</a:t>
            </a:r>
          </a:p>
          <a:p>
            <a:r>
              <a:rPr lang="en-US" dirty="0"/>
              <a:t>Simply add </a:t>
            </a:r>
            <a:r>
              <a:rPr lang="en-US" b="1" dirty="0"/>
              <a:t>@Controller </a:t>
            </a:r>
            <a:r>
              <a:rPr lang="en-US" dirty="0"/>
              <a:t>annotation to a class</a:t>
            </a:r>
          </a:p>
          <a:p>
            <a:r>
              <a:rPr lang="en-US" dirty="0"/>
              <a:t>Use </a:t>
            </a:r>
            <a:r>
              <a:rPr lang="en-US" b="1" dirty="0"/>
              <a:t>@</a:t>
            </a:r>
            <a:r>
              <a:rPr lang="en-US" b="1" dirty="0" err="1"/>
              <a:t>RequestMapping</a:t>
            </a:r>
            <a:r>
              <a:rPr lang="en-US" b="1" dirty="0"/>
              <a:t> </a:t>
            </a:r>
            <a:r>
              <a:rPr lang="en-US" dirty="0"/>
              <a:t>to map methods to </a:t>
            </a:r>
            <a:r>
              <a:rPr lang="en-US" dirty="0" err="1"/>
              <a:t>url</a:t>
            </a:r>
            <a:r>
              <a:rPr lang="en-US" dirty="0"/>
              <a:t> </a:t>
            </a:r>
          </a:p>
          <a:p>
            <a:pPr marL="0" indent="0" algn="l">
              <a:buNone/>
            </a:pPr>
            <a:r>
              <a:rPr lang="en-US" sz="2400" i="1" dirty="0">
                <a:latin typeface="Courier New" panose="02070309020205020404" pitchFamily="49" charset="0"/>
                <a:cs typeface="Courier New" panose="02070309020205020404" pitchFamily="49" charset="0"/>
              </a:rPr>
              <a:t>&lt;beans…&gt;</a:t>
            </a:r>
            <a:br>
              <a:rPr lang="en-US" sz="2400" i="1" dirty="0">
                <a:latin typeface="Courier New" panose="02070309020205020404" pitchFamily="49" charset="0"/>
                <a:cs typeface="Courier New" panose="02070309020205020404" pitchFamily="49" charset="0"/>
              </a:rPr>
            </a:br>
            <a:r>
              <a:rPr lang="en-US" sz="2400" i="1" dirty="0">
                <a:latin typeface="Courier New" panose="02070309020205020404" pitchFamily="49" charset="0"/>
                <a:cs typeface="Courier New" panose="02070309020205020404" pitchFamily="49" charset="0"/>
              </a:rPr>
              <a:t>	&lt;</a:t>
            </a:r>
            <a:r>
              <a:rPr lang="en-US" sz="2400" i="1" dirty="0" err="1">
                <a:latin typeface="Courier New" panose="02070309020205020404" pitchFamily="49" charset="0"/>
                <a:cs typeface="Courier New" panose="02070309020205020404" pitchFamily="49" charset="0"/>
              </a:rPr>
              <a:t>context:component-scan</a:t>
            </a:r>
            <a:r>
              <a:rPr lang="en-US" sz="2400" i="1" dirty="0">
                <a:latin typeface="Courier New" panose="02070309020205020404" pitchFamily="49" charset="0"/>
                <a:cs typeface="Courier New" panose="02070309020205020404" pitchFamily="49" charset="0"/>
              </a:rPr>
              <a:t> </a:t>
            </a:r>
          </a:p>
          <a:p>
            <a:pPr marL="0" indent="0" algn="l">
              <a:buNone/>
            </a:pPr>
            <a:r>
              <a:rPr lang="en-US" sz="2400" i="1" dirty="0">
                <a:latin typeface="Courier New" panose="02070309020205020404" pitchFamily="49" charset="0"/>
                <a:cs typeface="Courier New" panose="02070309020205020404" pitchFamily="49" charset="0"/>
              </a:rPr>
              <a:t>		base-package</a:t>
            </a:r>
            <a:r>
              <a:rPr lang="en-US" sz="2400" i="1" dirty="0" smtClean="0">
                <a:latin typeface="Courier New" panose="02070309020205020404" pitchFamily="49" charset="0"/>
                <a:cs typeface="Courier New" panose="02070309020205020404" pitchFamily="49" charset="0"/>
              </a:rPr>
              <a:t>=“</a:t>
            </a:r>
            <a:r>
              <a:rPr lang="en-US" sz="2400" i="1" dirty="0" err="1" smtClean="0">
                <a:latin typeface="Courier New" panose="02070309020205020404" pitchFamily="49" charset="0"/>
                <a:cs typeface="Courier New" panose="02070309020205020404" pitchFamily="49" charset="0"/>
              </a:rPr>
              <a:t>fu.demo.spingmvc.controllers</a:t>
            </a:r>
            <a:r>
              <a:rPr lang="en-US" sz="2400" i="1" dirty="0">
                <a:latin typeface="Courier New" panose="02070309020205020404" pitchFamily="49" charset="0"/>
                <a:cs typeface="Courier New" panose="02070309020205020404" pitchFamily="49" charset="0"/>
              </a:rPr>
              <a:t>"/&gt;</a:t>
            </a:r>
            <a:br>
              <a:rPr lang="en-US" sz="2400" i="1" dirty="0">
                <a:latin typeface="Courier New" panose="02070309020205020404" pitchFamily="49" charset="0"/>
                <a:cs typeface="Courier New" panose="02070309020205020404" pitchFamily="49" charset="0"/>
              </a:rPr>
            </a:br>
            <a:r>
              <a:rPr lang="en-US" sz="2400" i="1" dirty="0">
                <a:latin typeface="Courier New" panose="02070309020205020404" pitchFamily="49" charset="0"/>
                <a:cs typeface="Courier New" panose="02070309020205020404" pitchFamily="49" charset="0"/>
              </a:rPr>
              <a:t>	...</a:t>
            </a:r>
            <a:br>
              <a:rPr lang="en-US" sz="2400" i="1" dirty="0">
                <a:latin typeface="Courier New" panose="02070309020205020404" pitchFamily="49" charset="0"/>
                <a:cs typeface="Courier New" panose="02070309020205020404" pitchFamily="49" charset="0"/>
              </a:rPr>
            </a:br>
            <a:r>
              <a:rPr lang="en-US" sz="2400" i="1" dirty="0">
                <a:latin typeface="Courier New" panose="02070309020205020404" pitchFamily="49" charset="0"/>
                <a:cs typeface="Courier New" panose="02070309020205020404" pitchFamily="49" charset="0"/>
              </a:rPr>
              <a:t>&lt;/beans&gt; </a:t>
            </a:r>
          </a:p>
          <a:p>
            <a:pPr algn="l">
              <a:buFont typeface="Symbol" panose="05050102010706020507" pitchFamily="18" charset="2"/>
              <a:buChar char="®"/>
            </a:pPr>
            <a:r>
              <a:rPr lang="en-US" dirty="0"/>
              <a:t>Get all the </a:t>
            </a:r>
            <a:r>
              <a:rPr lang="en-US" b="1" dirty="0"/>
              <a:t>@Controller </a:t>
            </a:r>
            <a:r>
              <a:rPr lang="en-US" dirty="0" smtClean="0"/>
              <a:t>annotated </a:t>
            </a:r>
            <a:br>
              <a:rPr lang="en-US" dirty="0" smtClean="0"/>
            </a:br>
            <a:r>
              <a:rPr lang="en-US" dirty="0" smtClean="0"/>
              <a:t>classes </a:t>
            </a:r>
            <a:r>
              <a:rPr lang="en-US" dirty="0"/>
              <a:t>accessible </a:t>
            </a:r>
            <a:r>
              <a:rPr lang="en-US" dirty="0" smtClean="0"/>
              <a:t>as </a:t>
            </a:r>
            <a:r>
              <a:rPr lang="en-US" dirty="0"/>
              <a:t>beans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pic>
        <p:nvPicPr>
          <p:cNvPr id="5" name="Picture 4"/>
          <p:cNvPicPr>
            <a:picLocks noChangeAspect="1"/>
          </p:cNvPicPr>
          <p:nvPr/>
        </p:nvPicPr>
        <p:blipFill>
          <a:blip r:embed="rId2"/>
          <a:stretch>
            <a:fillRect/>
          </a:stretch>
        </p:blipFill>
        <p:spPr>
          <a:xfrm>
            <a:off x="5632941" y="4192402"/>
            <a:ext cx="5756257" cy="2567690"/>
          </a:xfrm>
          <a:prstGeom prst="rect">
            <a:avLst/>
          </a:prstGeom>
        </p:spPr>
      </p:pic>
    </p:spTree>
    <p:extLst>
      <p:ext uri="{BB962C8B-B14F-4D97-AF65-F5344CB8AC3E}">
        <p14:creationId xmlns:p14="http://schemas.microsoft.com/office/powerpoint/2010/main" val="2135098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1293-ECFD-868D-9BAD-F2C138D5A58B}"/>
              </a:ext>
            </a:extLst>
          </p:cNvPr>
          <p:cNvSpPr>
            <a:spLocks noGrp="1"/>
          </p:cNvSpPr>
          <p:nvPr>
            <p:ph type="title"/>
          </p:nvPr>
        </p:nvSpPr>
        <p:spPr/>
        <p:txBody>
          <a:bodyPr/>
          <a:lstStyle/>
          <a:p>
            <a:r>
              <a:rPr lang="en-US" dirty="0" smtClean="0"/>
              <a:t>Objectives</a:t>
            </a:r>
            <a:endParaRPr lang="en-VN" dirty="0"/>
          </a:p>
        </p:txBody>
      </p:sp>
      <p:sp>
        <p:nvSpPr>
          <p:cNvPr id="3" name="Text Placeholder 2">
            <a:extLst>
              <a:ext uri="{FF2B5EF4-FFF2-40B4-BE49-F238E27FC236}">
                <a16:creationId xmlns:a16="http://schemas.microsoft.com/office/drawing/2014/main" id="{CE24B02F-F033-8B79-F485-57A4AF648A1B}"/>
              </a:ext>
            </a:extLst>
          </p:cNvPr>
          <p:cNvSpPr>
            <a:spLocks noGrp="1"/>
          </p:cNvSpPr>
          <p:nvPr>
            <p:ph type="body" idx="1"/>
          </p:nvPr>
        </p:nvSpPr>
        <p:spPr/>
        <p:txBody>
          <a:bodyPr/>
          <a:lstStyle/>
          <a:p>
            <a:r>
              <a:rPr lang="en-US" dirty="0"/>
              <a:t>Spring MVC Basics</a:t>
            </a:r>
          </a:p>
          <a:p>
            <a:r>
              <a:rPr lang="en-US" dirty="0"/>
              <a:t>Spring MVC Framework</a:t>
            </a:r>
          </a:p>
          <a:p>
            <a:r>
              <a:rPr lang="en-US" dirty="0"/>
              <a:t>Controller/Model/View</a:t>
            </a:r>
          </a:p>
          <a:p>
            <a:r>
              <a:rPr lang="en-US" dirty="0"/>
              <a:t>Spring Interceptor</a:t>
            </a:r>
          </a:p>
          <a:p>
            <a:r>
              <a:rPr lang="en-US" dirty="0"/>
              <a:t>Spring Validator</a:t>
            </a:r>
          </a:p>
          <a:p>
            <a:endParaRPr lang="en-VN" dirty="0"/>
          </a:p>
        </p:txBody>
      </p:sp>
      <p:sp>
        <p:nvSpPr>
          <p:cNvPr id="4" name="Slide Number Placeholder 3">
            <a:extLst>
              <a:ext uri="{FF2B5EF4-FFF2-40B4-BE49-F238E27FC236}">
                <a16:creationId xmlns:a16="http://schemas.microsoft.com/office/drawing/2014/main" id="{BF0A5FBA-89C1-63CF-0474-DAEC7355A65A}"/>
              </a:ext>
            </a:extLst>
          </p:cNvPr>
          <p:cNvSpPr>
            <a:spLocks noGrp="1"/>
          </p:cNvSpPr>
          <p:nvPr>
            <p:ph type="sldNum" idx="12"/>
          </p:nvPr>
        </p:nvSpPr>
        <p:spPr/>
        <p:txBody>
          <a:bodyPr/>
          <a:lstStyle/>
          <a:p>
            <a:fld id="{00000000-1234-1234-1234-123412341234}" type="slidenum">
              <a:rPr lang="en-US" smtClean="0"/>
              <a:pPr/>
              <a:t>2</a:t>
            </a:fld>
            <a:endParaRPr lang="en-US" dirty="0"/>
          </a:p>
        </p:txBody>
      </p:sp>
    </p:spTree>
    <p:extLst>
      <p:ext uri="{BB962C8B-B14F-4D97-AF65-F5344CB8AC3E}">
        <p14:creationId xmlns:p14="http://schemas.microsoft.com/office/powerpoint/2010/main" val="4074744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Controllers</a:t>
            </a:r>
          </a:p>
        </p:txBody>
      </p:sp>
      <p:sp>
        <p:nvSpPr>
          <p:cNvPr id="3" name="Text Placeholder 2"/>
          <p:cNvSpPr>
            <a:spLocks noGrp="1"/>
          </p:cNvSpPr>
          <p:nvPr>
            <p:ph type="body" idx="1"/>
          </p:nvPr>
        </p:nvSpPr>
        <p:spPr/>
        <p:txBody>
          <a:bodyPr/>
          <a:lstStyle/>
          <a:p>
            <a:pPr marL="0" indent="0">
              <a:buNone/>
            </a:pPr>
            <a:r>
              <a:rPr lang="en-US" dirty="0"/>
              <a:t>Controller Annotation </a:t>
            </a:r>
          </a:p>
          <a:p>
            <a:r>
              <a:rPr lang="en-US" dirty="0"/>
              <a:t>The </a:t>
            </a:r>
            <a:r>
              <a:rPr lang="en-US" dirty="0">
                <a:solidFill>
                  <a:srgbClr val="FF0000"/>
                </a:solidFill>
              </a:rPr>
              <a:t>@Controller</a:t>
            </a:r>
            <a:r>
              <a:rPr lang="en-US" dirty="0"/>
              <a:t> annotation defines the class as a Spring MVC controller.</a:t>
            </a:r>
          </a:p>
          <a:p>
            <a:r>
              <a:rPr lang="en-US" dirty="0"/>
              <a:t>The </a:t>
            </a:r>
            <a:r>
              <a:rPr lang="en-US" dirty="0">
                <a:solidFill>
                  <a:srgbClr val="FF0000"/>
                </a:solidFill>
              </a:rPr>
              <a:t>@</a:t>
            </a:r>
            <a:r>
              <a:rPr lang="en-US" dirty="0" err="1">
                <a:solidFill>
                  <a:srgbClr val="FF0000"/>
                </a:solidFill>
              </a:rPr>
              <a:t>RequestMapping</a:t>
            </a:r>
            <a:r>
              <a:rPr lang="en-US" dirty="0"/>
              <a:t> annotation is used to map URLs like '/hello' onto an entire class or a particular handler method.</a:t>
            </a:r>
          </a:p>
          <a:p>
            <a:r>
              <a:rPr lang="en-US" dirty="0">
                <a:solidFill>
                  <a:srgbClr val="FF0000"/>
                </a:solidFill>
              </a:rPr>
              <a:t>@</a:t>
            </a:r>
            <a:r>
              <a:rPr lang="en-US" dirty="0" err="1">
                <a:solidFill>
                  <a:srgbClr val="FF0000"/>
                </a:solidFill>
              </a:rPr>
              <a:t>RequestMapping</a:t>
            </a:r>
            <a:r>
              <a:rPr lang="en-US" dirty="0">
                <a:solidFill>
                  <a:srgbClr val="FF0000"/>
                </a:solidFill>
              </a:rPr>
              <a:t>(method = </a:t>
            </a:r>
            <a:r>
              <a:rPr lang="en-US" dirty="0" err="1">
                <a:solidFill>
                  <a:srgbClr val="FF0000"/>
                </a:solidFill>
              </a:rPr>
              <a:t>RequestMethod.GET</a:t>
            </a:r>
            <a:r>
              <a:rPr lang="en-US" dirty="0">
                <a:solidFill>
                  <a:srgbClr val="FF0000"/>
                </a:solidFill>
              </a:rPr>
              <a:t>)</a:t>
            </a:r>
            <a:r>
              <a:rPr lang="en-US" dirty="0"/>
              <a:t> is used to declare the </a:t>
            </a:r>
            <a:r>
              <a:rPr lang="en-US" dirty="0" err="1"/>
              <a:t>printHello</a:t>
            </a:r>
            <a:r>
              <a:rPr lang="en-US" dirty="0"/>
              <a:t>() method as the controller's default service method to handle HTTP GET request.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399109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arguments </a:t>
            </a:r>
          </a:p>
        </p:txBody>
      </p:sp>
      <p:sp>
        <p:nvSpPr>
          <p:cNvPr id="3" name="Text Placeholder 2"/>
          <p:cNvSpPr>
            <a:spLocks noGrp="1"/>
          </p:cNvSpPr>
          <p:nvPr>
            <p:ph type="body" idx="1"/>
          </p:nvPr>
        </p:nvSpPr>
        <p:spPr/>
        <p:txBody>
          <a:bodyPr/>
          <a:lstStyle/>
          <a:p>
            <a:r>
              <a:rPr lang="en-US" dirty="0"/>
              <a:t>@</a:t>
            </a:r>
            <a:r>
              <a:rPr lang="en-US" dirty="0" err="1"/>
              <a:t>RequestParam</a:t>
            </a:r>
            <a:r>
              <a:rPr lang="en-US" dirty="0"/>
              <a:t>, @</a:t>
            </a:r>
            <a:r>
              <a:rPr lang="en-US" dirty="0" err="1"/>
              <a:t>PathVariable</a:t>
            </a:r>
            <a:endParaRPr lang="en-US" dirty="0"/>
          </a:p>
          <a:p>
            <a:r>
              <a:rPr lang="en-US" dirty="0"/>
              <a:t>POJO – arbitrary java object that gets populated with request values</a:t>
            </a:r>
          </a:p>
          <a:p>
            <a:r>
              <a:rPr lang="en-US" dirty="0"/>
              <a:t>@Valid – to enforce validation of the POJO</a:t>
            </a:r>
          </a:p>
          <a:p>
            <a:r>
              <a:rPr lang="en-US" dirty="0" err="1"/>
              <a:t>BindingResult</a:t>
            </a:r>
            <a:r>
              <a:rPr lang="en-US" dirty="0"/>
              <a:t> – to access the results of binding and validation</a:t>
            </a:r>
          </a:p>
          <a:p>
            <a:r>
              <a:rPr lang="en-US" dirty="0"/>
              <a:t>Model, </a:t>
            </a:r>
            <a:r>
              <a:rPr lang="en-US" dirty="0" err="1"/>
              <a:t>ModelMap</a:t>
            </a:r>
            <a:r>
              <a:rPr lang="en-US" dirty="0"/>
              <a:t>, Map&lt;String, ?&gt; - </a:t>
            </a:r>
            <a:r>
              <a:rPr lang="en-US" dirty="0" err="1"/>
              <a:t>acces</a:t>
            </a:r>
            <a:r>
              <a:rPr lang="en-US" dirty="0"/>
              <a:t> to the model object</a:t>
            </a:r>
          </a:p>
          <a:p>
            <a:r>
              <a:rPr lang="en-US" dirty="0"/>
              <a:t>Raw </a:t>
            </a:r>
            <a:r>
              <a:rPr lang="en-US" dirty="0" err="1"/>
              <a:t>HttpServletRequest</a:t>
            </a:r>
            <a:r>
              <a:rPr lang="en-US" dirty="0"/>
              <a:t>, response, session</a:t>
            </a:r>
          </a:p>
          <a:p>
            <a:r>
              <a:rPr lang="en-US" dirty="0"/>
              <a:t>Locale, @</a:t>
            </a:r>
            <a:r>
              <a:rPr lang="en-US" dirty="0" err="1"/>
              <a:t>RequestHeader</a:t>
            </a:r>
            <a:r>
              <a:rPr lang="en-US" dirty="0"/>
              <a:t>, @</a:t>
            </a:r>
            <a:r>
              <a:rPr lang="en-US" dirty="0" err="1"/>
              <a:t>RequestBody</a:t>
            </a:r>
            <a:r>
              <a:rPr lang="en-US" dirty="0"/>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35283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Controllers – return types </a:t>
            </a:r>
          </a:p>
        </p:txBody>
      </p:sp>
      <p:sp>
        <p:nvSpPr>
          <p:cNvPr id="3" name="Text Placeholder 2"/>
          <p:cNvSpPr>
            <a:spLocks noGrp="1"/>
          </p:cNvSpPr>
          <p:nvPr>
            <p:ph type="body" idx="1"/>
          </p:nvPr>
        </p:nvSpPr>
        <p:spPr/>
        <p:txBody>
          <a:bodyPr>
            <a:normAutofit fontScale="92500" lnSpcReduction="20000"/>
          </a:bodyPr>
          <a:lstStyle/>
          <a:p>
            <a:r>
              <a:rPr lang="en-US" dirty="0">
                <a:solidFill>
                  <a:srgbClr val="FF0000"/>
                </a:solidFill>
              </a:rPr>
              <a:t>String</a:t>
            </a:r>
            <a:r>
              <a:rPr lang="en-US" dirty="0"/>
              <a:t>, </a:t>
            </a:r>
            <a:r>
              <a:rPr lang="en-US" dirty="0">
                <a:solidFill>
                  <a:srgbClr val="FFFF00"/>
                </a:solidFill>
              </a:rPr>
              <a:t>View</a:t>
            </a:r>
            <a:r>
              <a:rPr lang="en-US" dirty="0"/>
              <a:t>, </a:t>
            </a:r>
            <a:r>
              <a:rPr lang="en-US" dirty="0" err="1">
                <a:solidFill>
                  <a:srgbClr val="FFC000"/>
                </a:solidFill>
              </a:rPr>
              <a:t>ModelAndView</a:t>
            </a:r>
            <a:r>
              <a:rPr lang="en-US" dirty="0"/>
              <a:t> – use a “view“</a:t>
            </a:r>
          </a:p>
          <a:p>
            <a:r>
              <a:rPr lang="en-US" dirty="0"/>
              <a:t>@</a:t>
            </a:r>
            <a:r>
              <a:rPr lang="en-US" dirty="0" err="1"/>
              <a:t>ResponseBody</a:t>
            </a:r>
            <a:r>
              <a:rPr lang="en-US" dirty="0"/>
              <a:t> – any object </a:t>
            </a:r>
          </a:p>
          <a:p>
            <a:pPr marL="0" indent="0">
              <a:buNone/>
            </a:pPr>
            <a:endParaRPr lang="en-US" dirty="0"/>
          </a:p>
          <a:p>
            <a:pPr marL="0" indent="0" algn="l">
              <a:buNone/>
            </a:pPr>
            <a:r>
              <a:rPr lang="en-US" i="1" dirty="0">
                <a:latin typeface="Courier New" panose="02070309020205020404" pitchFamily="49" charset="0"/>
                <a:cs typeface="Courier New" panose="02070309020205020404" pitchFamily="49" charset="0"/>
              </a:rPr>
              <a:t>@Controller @</a:t>
            </a:r>
            <a:r>
              <a:rPr lang="en-US" i="1" dirty="0" err="1">
                <a:latin typeface="Courier New" panose="02070309020205020404" pitchFamily="49" charset="0"/>
                <a:cs typeface="Courier New" panose="02070309020205020404" pitchFamily="49" charset="0"/>
              </a:rPr>
              <a:t>RequestMapping</a:t>
            </a:r>
            <a:r>
              <a:rPr lang="en-US" i="1" dirty="0">
                <a:latin typeface="Courier New" panose="02070309020205020404" pitchFamily="49" charset="0"/>
                <a:cs typeface="Courier New" panose="02070309020205020404" pitchFamily="49" charset="0"/>
              </a:rPr>
              <a:t>("/users")</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public class </a:t>
            </a:r>
            <a:r>
              <a:rPr lang="en-US" i="1" dirty="0" err="1">
                <a:latin typeface="Courier New" panose="02070309020205020404" pitchFamily="49" charset="0"/>
                <a:cs typeface="Courier New" panose="02070309020205020404" pitchFamily="49" charset="0"/>
              </a:rPr>
              <a:t>UserController</a:t>
            </a:r>
            <a:r>
              <a:rPr lang="en-US" i="1" dirty="0">
                <a:latin typeface="Courier New" panose="02070309020205020404" pitchFamily="49" charset="0"/>
                <a:cs typeface="Courier New" panose="02070309020205020404" pitchFamily="49" charset="0"/>
              </a:rPr>
              <a:t> {</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	@Inject private </a:t>
            </a:r>
            <a:r>
              <a:rPr lang="en-US" i="1" dirty="0" err="1">
                <a:latin typeface="Courier New" panose="02070309020205020404" pitchFamily="49" charset="0"/>
                <a:cs typeface="Courier New" panose="02070309020205020404" pitchFamily="49" charset="0"/>
              </a:rPr>
              <a:t>UserService</a:t>
            </a:r>
            <a:r>
              <a:rPr lang="en-US" i="1" dirty="0">
                <a:latin typeface="Courier New" panose="02070309020205020404" pitchFamily="49" charset="0"/>
                <a:cs typeface="Courier New" panose="02070309020205020404" pitchFamily="49" charset="0"/>
              </a:rPr>
              <a:t> service;</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RequestMapping</a:t>
            </a:r>
            <a:r>
              <a:rPr lang="en-US" i="1" dirty="0">
                <a:latin typeface="Courier New" panose="02070309020205020404" pitchFamily="49" charset="0"/>
                <a:cs typeface="Courier New" panose="02070309020205020404" pitchFamily="49" charset="0"/>
              </a:rPr>
              <a:t>(value="/</a:t>
            </a:r>
            <a:r>
              <a:rPr lang="en-US" i="1" dirty="0" err="1">
                <a:latin typeface="Courier New" panose="02070309020205020404" pitchFamily="49" charset="0"/>
                <a:cs typeface="Courier New" panose="02070309020205020404" pitchFamily="49" charset="0"/>
              </a:rPr>
              <a:t>ajaxView</a:t>
            </a:r>
            <a:r>
              <a:rPr lang="en-US" i="1" dirty="0">
                <a:latin typeface="Courier New" panose="02070309020205020404" pitchFamily="49" charset="0"/>
                <a:cs typeface="Courier New" panose="02070309020205020404" pitchFamily="49" charset="0"/>
              </a:rPr>
              <a:t>“ consumes="application/</a:t>
            </a:r>
            <a:r>
              <a:rPr lang="en-US" i="1" dirty="0" err="1">
                <a:latin typeface="Courier New" panose="02070309020205020404" pitchFamily="49" charset="0"/>
                <a:cs typeface="Courier New" panose="02070309020205020404" pitchFamily="49" charset="0"/>
              </a:rPr>
              <a:t>json</a:t>
            </a:r>
            <a:r>
              <a:rPr lang="en-US" i="1" dirty="0">
                <a:latin typeface="Courier New" panose="02070309020205020404" pitchFamily="49" charset="0"/>
                <a:cs typeface="Courier New" panose="02070309020205020404" pitchFamily="49" charset="0"/>
              </a:rPr>
              <a:t>")</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ResponseBody</a:t>
            </a:r>
            <a:r>
              <a:rPr lang="en-US" i="1" dirty="0">
                <a:latin typeface="Courier New" panose="02070309020205020404" pitchFamily="49" charset="0"/>
                <a:cs typeface="Courier New" panose="02070309020205020404" pitchFamily="49" charset="0"/>
              </a:rPr>
              <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	public User view(@</a:t>
            </a:r>
            <a:r>
              <a:rPr lang="en-US" i="1" dirty="0" err="1">
                <a:latin typeface="Courier New" panose="02070309020205020404" pitchFamily="49" charset="0"/>
                <a:cs typeface="Courier New" panose="02070309020205020404" pitchFamily="49" charset="0"/>
              </a:rPr>
              <a:t>RequestParam</a:t>
            </a:r>
            <a:r>
              <a:rPr lang="en-US" i="1" dirty="0">
                <a:latin typeface="Courier New" panose="02070309020205020404" pitchFamily="49" charset="0"/>
                <a:cs typeface="Courier New" panose="02070309020205020404" pitchFamily="49" charset="0"/>
              </a:rPr>
              <a:t> String username){</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		User u = </a:t>
            </a:r>
            <a:r>
              <a:rPr lang="en-US" i="1" dirty="0" err="1">
                <a:latin typeface="Courier New" panose="02070309020205020404" pitchFamily="49" charset="0"/>
                <a:cs typeface="Courier New" panose="02070309020205020404" pitchFamily="49" charset="0"/>
              </a:rPr>
              <a:t>service.find</a:t>
            </a:r>
            <a:r>
              <a:rPr lang="en-US" i="1" dirty="0">
                <a:latin typeface="Courier New" panose="02070309020205020404" pitchFamily="49" charset="0"/>
                <a:cs typeface="Courier New" panose="02070309020205020404" pitchFamily="49" charset="0"/>
              </a:rPr>
              <a:t>(username);</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		return u;</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	}</a:t>
            </a:r>
            <a:br>
              <a:rPr lang="en-US" i="1" dirty="0">
                <a:latin typeface="Courier New" panose="02070309020205020404" pitchFamily="49" charset="0"/>
                <a:cs typeface="Courier New" panose="02070309020205020404" pitchFamily="49" charset="0"/>
              </a:rPr>
            </a:br>
            <a:r>
              <a:rPr lang="en-US" i="1" dirty="0">
                <a:latin typeface="Courier New" panose="02070309020205020404" pitchFamily="49" charset="0"/>
                <a:cs typeface="Courier New" panose="02070309020205020404" pitchFamily="49" charset="0"/>
              </a:rPr>
              <a:t>} </a:t>
            </a:r>
            <a:endParaRPr lang="en-US" i="1"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1135143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detailed </a:t>
            </a:r>
            <a:r>
              <a:rPr lang="en-US" dirty="0" err="1"/>
              <a:t>Url</a:t>
            </a:r>
            <a:r>
              <a:rPr lang="en-US" dirty="0"/>
              <a:t> Mapping </a:t>
            </a:r>
          </a:p>
        </p:txBody>
      </p:sp>
      <p:sp>
        <p:nvSpPr>
          <p:cNvPr id="3" name="Text Placeholder 2"/>
          <p:cNvSpPr>
            <a:spLocks noGrp="1"/>
          </p:cNvSpPr>
          <p:nvPr>
            <p:ph type="body" idx="1"/>
          </p:nvPr>
        </p:nvSpPr>
        <p:spPr/>
        <p:txBody>
          <a:bodyPr/>
          <a:lstStyle/>
          <a:p>
            <a:r>
              <a:rPr lang="en-US" dirty="0"/>
              <a:t>@</a:t>
            </a:r>
            <a:r>
              <a:rPr lang="en-US" dirty="0" err="1"/>
              <a:t>RequestMapping</a:t>
            </a:r>
            <a:r>
              <a:rPr lang="en-US" dirty="0"/>
              <a:t> also accepts the following parameters:</a:t>
            </a:r>
          </a:p>
          <a:p>
            <a:pPr lvl="1"/>
            <a:r>
              <a:rPr lang="en-US" dirty="0"/>
              <a:t>method (GET/POST/PUT/DELETE...)</a:t>
            </a:r>
          </a:p>
          <a:p>
            <a:pPr lvl="1"/>
            <a:r>
              <a:rPr lang="en-US" dirty="0"/>
              <a:t>produces (</a:t>
            </a:r>
            <a:r>
              <a:rPr lang="en-US" dirty="0" err="1"/>
              <a:t>mimeType</a:t>
            </a:r>
            <a:r>
              <a:rPr lang="en-US" dirty="0"/>
              <a:t>)</a:t>
            </a:r>
          </a:p>
          <a:p>
            <a:pPr lvl="1"/>
            <a:r>
              <a:rPr lang="en-US" dirty="0"/>
              <a:t>consumes (</a:t>
            </a:r>
            <a:r>
              <a:rPr lang="en-US" dirty="0" err="1"/>
              <a:t>mimeType</a:t>
            </a:r>
            <a:r>
              <a:rPr lang="en-US" dirty="0"/>
              <a:t>)</a:t>
            </a:r>
          </a:p>
          <a:p>
            <a:pPr lvl="1"/>
            <a:r>
              <a:rPr lang="en-US" dirty="0" err="1"/>
              <a:t>params</a:t>
            </a:r>
            <a:endParaRPr lang="en-US" dirty="0"/>
          </a:p>
          <a:p>
            <a:pPr lvl="1"/>
            <a:r>
              <a:rPr lang="en-US" dirty="0"/>
              <a:t>headers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pic>
        <p:nvPicPr>
          <p:cNvPr id="5" name="Picture 4"/>
          <p:cNvPicPr>
            <a:picLocks noChangeAspect="1"/>
          </p:cNvPicPr>
          <p:nvPr/>
        </p:nvPicPr>
        <p:blipFill>
          <a:blip r:embed="rId2"/>
          <a:stretch>
            <a:fillRect/>
          </a:stretch>
        </p:blipFill>
        <p:spPr>
          <a:xfrm>
            <a:off x="432588" y="3700543"/>
            <a:ext cx="11180292" cy="2754133"/>
          </a:xfrm>
          <a:prstGeom prst="rect">
            <a:avLst/>
          </a:prstGeom>
        </p:spPr>
      </p:pic>
    </p:spTree>
    <p:extLst>
      <p:ext uri="{BB962C8B-B14F-4D97-AF65-F5344CB8AC3E}">
        <p14:creationId xmlns:p14="http://schemas.microsoft.com/office/powerpoint/2010/main" val="1573378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Url</a:t>
            </a:r>
            <a:r>
              <a:rPr lang="en-US" dirty="0"/>
              <a:t> Templates in Controllers </a:t>
            </a:r>
          </a:p>
        </p:txBody>
      </p:sp>
      <p:sp>
        <p:nvSpPr>
          <p:cNvPr id="3" name="Text Placeholder 2"/>
          <p:cNvSpPr>
            <a:spLocks noGrp="1"/>
          </p:cNvSpPr>
          <p:nvPr>
            <p:ph type="body" idx="1"/>
          </p:nvPr>
        </p:nvSpPr>
        <p:spPr/>
        <p:txBody>
          <a:bodyPr>
            <a:normAutofit/>
          </a:bodyPr>
          <a:lstStyle/>
          <a:p>
            <a:r>
              <a:rPr lang="en-US" dirty="0"/>
              <a:t>@</a:t>
            </a:r>
            <a:r>
              <a:rPr lang="en-US" dirty="0" err="1"/>
              <a:t>PathVariable</a:t>
            </a:r>
            <a:r>
              <a:rPr lang="en-US" dirty="0"/>
              <a:t> - to map variables in URL paths</a:t>
            </a:r>
          </a:p>
          <a:p>
            <a:r>
              <a:rPr lang="en-US" dirty="0"/>
              <a:t>path variables can also be Regular Expressions</a:t>
            </a:r>
          </a:p>
          <a:p>
            <a:r>
              <a:rPr lang="en-US" dirty="0" smtClean="0"/>
              <a:t>Can </a:t>
            </a:r>
            <a:r>
              <a:rPr lang="en-US" dirty="0"/>
              <a:t>also do as follows 	</a:t>
            </a:r>
            <a:r>
              <a:rPr lang="en-US" dirty="0">
                <a:solidFill>
                  <a:srgbClr val="00B050"/>
                </a:solidFill>
              </a:rPr>
              <a:t>/message/*/user/{name</a:t>
            </a:r>
            <a:r>
              <a:rPr lang="en-US" dirty="0" smtClean="0">
                <a:solidFill>
                  <a:srgbClr val="00B050"/>
                </a:solidFill>
              </a:rPr>
              <a:t>}</a:t>
            </a:r>
            <a:endParaRPr lang="en-US" dirty="0"/>
          </a:p>
          <a:p>
            <a:r>
              <a:rPr lang="en-US" dirty="0" smtClean="0"/>
              <a:t>Can </a:t>
            </a:r>
            <a:r>
              <a:rPr lang="en-US" dirty="0"/>
              <a:t>also use comma-separated URL parameters (also called Matrix-Variables)</a:t>
            </a:r>
          </a:p>
          <a:p>
            <a:pPr lvl="1"/>
            <a:r>
              <a:rPr lang="en-US" sz="2600" dirty="0"/>
              <a:t>To do this, make </a:t>
            </a:r>
            <a:r>
              <a:rPr lang="en-US" sz="2600" dirty="0" err="1"/>
              <a:t>setRemoveSemicolonContent</a:t>
            </a:r>
            <a:r>
              <a:rPr lang="en-US" sz="2600" dirty="0"/>
              <a:t>=false</a:t>
            </a:r>
            <a:br>
              <a:rPr lang="en-US" sz="2600" dirty="0"/>
            </a:br>
            <a:r>
              <a:rPr lang="en-US" sz="2600" dirty="0"/>
              <a:t>for </a:t>
            </a:r>
            <a:r>
              <a:rPr lang="en-US" sz="2600" i="1" dirty="0" err="1"/>
              <a:t>RequestMappingHandlerMapping</a:t>
            </a:r>
            <a:endParaRPr lang="en-US" sz="2600"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5" name="Picture 4"/>
          <p:cNvPicPr>
            <a:picLocks noChangeAspect="1"/>
          </p:cNvPicPr>
          <p:nvPr/>
        </p:nvPicPr>
        <p:blipFill>
          <a:blip r:embed="rId2"/>
          <a:stretch>
            <a:fillRect/>
          </a:stretch>
        </p:blipFill>
        <p:spPr>
          <a:xfrm>
            <a:off x="395504" y="4155729"/>
            <a:ext cx="11071341" cy="2286160"/>
          </a:xfrm>
          <a:prstGeom prst="rect">
            <a:avLst/>
          </a:prstGeom>
        </p:spPr>
      </p:pic>
    </p:spTree>
    <p:extLst>
      <p:ext uri="{BB962C8B-B14F-4D97-AF65-F5344CB8AC3E}">
        <p14:creationId xmlns:p14="http://schemas.microsoft.com/office/powerpoint/2010/main" val="2764543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2113246" y="1627444"/>
            <a:ext cx="7382602" cy="4247688"/>
          </a:xfrm>
          <a:prstGeom prst="rect">
            <a:avLst/>
          </a:prstGeom>
        </p:spPr>
      </p:pic>
    </p:spTree>
    <p:extLst>
      <p:ext uri="{BB962C8B-B14F-4D97-AF65-F5344CB8AC3E}">
        <p14:creationId xmlns:p14="http://schemas.microsoft.com/office/powerpoint/2010/main" val="1654120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Text Placeholder 2"/>
          <p:cNvSpPr>
            <a:spLocks noGrp="1"/>
          </p:cNvSpPr>
          <p:nvPr>
            <p:ph type="body" idx="1"/>
          </p:nvPr>
        </p:nvSpPr>
        <p:spPr/>
        <p:txBody>
          <a:bodyPr/>
          <a:lstStyle/>
          <a:p>
            <a:r>
              <a:rPr lang="en-US" dirty="0"/>
              <a:t>Mapping By Convention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pic>
        <p:nvPicPr>
          <p:cNvPr id="5" name="Picture 4"/>
          <p:cNvPicPr>
            <a:picLocks noChangeAspect="1"/>
          </p:cNvPicPr>
          <p:nvPr/>
        </p:nvPicPr>
        <p:blipFill>
          <a:blip r:embed="rId2"/>
          <a:stretch>
            <a:fillRect/>
          </a:stretch>
        </p:blipFill>
        <p:spPr>
          <a:xfrm>
            <a:off x="3149353" y="2146995"/>
            <a:ext cx="6289287" cy="4188811"/>
          </a:xfrm>
          <a:prstGeom prst="rect">
            <a:avLst/>
          </a:prstGeom>
        </p:spPr>
      </p:pic>
    </p:spTree>
    <p:extLst>
      <p:ext uri="{BB962C8B-B14F-4D97-AF65-F5344CB8AC3E}">
        <p14:creationId xmlns:p14="http://schemas.microsoft.com/office/powerpoint/2010/main" val="2864859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
            </a:r>
            <a:r>
              <a:rPr lang="en-US" dirty="0" err="1"/>
              <a:t>RestController</a:t>
            </a:r>
            <a:r>
              <a:rPr lang="en-US" dirty="0"/>
              <a:t> vs. @Controller</a:t>
            </a:r>
          </a:p>
        </p:txBody>
      </p:sp>
      <p:sp>
        <p:nvSpPr>
          <p:cNvPr id="3" name="Text Placeholder 2"/>
          <p:cNvSpPr>
            <a:spLocks noGrp="1"/>
          </p:cNvSpPr>
          <p:nvPr>
            <p:ph type="body" idx="1"/>
          </p:nvPr>
        </p:nvSpPr>
        <p:spPr/>
        <p:txBody>
          <a:bodyPr>
            <a:normAutofit lnSpcReduction="10000"/>
          </a:bodyPr>
          <a:lstStyle/>
          <a:p>
            <a:pPr marL="3175" indent="0">
              <a:buNone/>
            </a:pPr>
            <a:r>
              <a:rPr lang="en-US" dirty="0"/>
              <a:t>Spring MVC REST Workflow</a:t>
            </a:r>
          </a:p>
          <a:p>
            <a:pPr marL="457200" indent="-457200">
              <a:buFont typeface="+mj-lt"/>
              <a:buAutoNum type="arabicPeriod"/>
            </a:pPr>
            <a:r>
              <a:rPr lang="en-US" dirty="0"/>
              <a:t>The client sends a request to a web service in URI form.</a:t>
            </a:r>
          </a:p>
          <a:p>
            <a:pPr marL="457200" indent="-457200">
              <a:buFont typeface="+mj-lt"/>
              <a:buAutoNum type="arabicPeriod"/>
            </a:pPr>
            <a:r>
              <a:rPr lang="en-US" dirty="0"/>
              <a:t>The request is intercepted by the </a:t>
            </a:r>
            <a:r>
              <a:rPr lang="en-US" dirty="0" err="1"/>
              <a:t>DispatcherServlet</a:t>
            </a:r>
            <a:r>
              <a:rPr lang="en-US" dirty="0"/>
              <a:t> which looks for Handler Mappings and its type. </a:t>
            </a:r>
          </a:p>
          <a:p>
            <a:pPr lvl="1">
              <a:lnSpc>
                <a:spcPct val="110000"/>
              </a:lnSpc>
            </a:pPr>
            <a:r>
              <a:rPr lang="en-US" sz="2600" dirty="0"/>
              <a:t>The Handler Mappings section defined in the application context file tells </a:t>
            </a:r>
            <a:r>
              <a:rPr lang="en-US" sz="2600" dirty="0" err="1"/>
              <a:t>DispatcherServlet</a:t>
            </a:r>
            <a:r>
              <a:rPr lang="en-US" sz="2600" dirty="0"/>
              <a:t> which strategy to use to find controllers based on the incoming request.</a:t>
            </a:r>
          </a:p>
          <a:p>
            <a:pPr lvl="1">
              <a:lnSpc>
                <a:spcPct val="110000"/>
              </a:lnSpc>
            </a:pPr>
            <a:r>
              <a:rPr lang="en-US" sz="2600" dirty="0"/>
              <a:t>Spring MVC supports three different types of mapping request URIs to controllers: annotation, name conventions, and explicit mappings.</a:t>
            </a:r>
          </a:p>
          <a:p>
            <a:pPr marL="457200" indent="-457200">
              <a:buFont typeface="+mj-lt"/>
              <a:buAutoNum type="arabicPeriod"/>
            </a:pPr>
            <a:r>
              <a:rPr lang="en-US" dirty="0"/>
              <a:t>Requests are processed by the Controller and the response is returned to the </a:t>
            </a:r>
            <a:r>
              <a:rPr lang="en-US" dirty="0" err="1"/>
              <a:t>DispatcherServlet</a:t>
            </a:r>
            <a:r>
              <a:rPr lang="en-US" dirty="0"/>
              <a:t> which then dispatches to the view.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spTree>
    <p:extLst>
      <p:ext uri="{BB962C8B-B14F-4D97-AF65-F5344CB8AC3E}">
        <p14:creationId xmlns:p14="http://schemas.microsoft.com/office/powerpoint/2010/main" val="3765851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RestController</a:t>
            </a:r>
            <a:r>
              <a:rPr lang="en-US" dirty="0"/>
              <a:t> vs. @Controller</a:t>
            </a:r>
          </a:p>
        </p:txBody>
      </p:sp>
      <p:sp>
        <p:nvSpPr>
          <p:cNvPr id="3" name="Text Placeholder 2"/>
          <p:cNvSpPr>
            <a:spLocks noGrp="1"/>
          </p:cNvSpPr>
          <p:nvPr>
            <p:ph type="body" idx="1"/>
          </p:nvPr>
        </p:nvSpPr>
        <p:spPr/>
        <p:txBody>
          <a:bodyPr/>
          <a:lstStyle/>
          <a:p>
            <a:pPr marL="0" indent="0">
              <a:buNone/>
            </a:pPr>
            <a:r>
              <a:rPr lang="en-US" b="1" dirty="0"/>
              <a:t>Using the @</a:t>
            </a:r>
            <a:r>
              <a:rPr lang="en-US" b="1" dirty="0" err="1"/>
              <a:t>ResponseBody</a:t>
            </a:r>
            <a:r>
              <a:rPr lang="en-US" b="1" dirty="0"/>
              <a:t> Annotation</a:t>
            </a:r>
          </a:p>
          <a:p>
            <a:r>
              <a:rPr lang="en-US" dirty="0"/>
              <a:t>When you use the @</a:t>
            </a:r>
            <a:r>
              <a:rPr lang="en-US" dirty="0" err="1"/>
              <a:t>ResponseBody</a:t>
            </a:r>
            <a:r>
              <a:rPr lang="en-US" dirty="0"/>
              <a:t> annotation on a method, Spring converts the return value and writes it to the http response automatically. Each method in the Controller class must be annotated with @</a:t>
            </a:r>
            <a:r>
              <a:rPr lang="en-US" dirty="0" err="1"/>
              <a:t>ResponseBody</a:t>
            </a:r>
            <a:r>
              <a:rPr lang="en-US" dirty="0"/>
              <a:t>.</a:t>
            </a:r>
          </a:p>
          <a:p>
            <a:r>
              <a:rPr lang="en-US" dirty="0"/>
              <a:t>@</a:t>
            </a:r>
            <a:r>
              <a:rPr lang="en-US" dirty="0" err="1"/>
              <a:t>ResponseBody</a:t>
            </a:r>
            <a:r>
              <a:rPr lang="en-US" dirty="0"/>
              <a:t> annotation instructs Spring MVC to serialize the Student to the client.</a:t>
            </a:r>
          </a:p>
          <a:p>
            <a:r>
              <a:rPr lang="en-US" dirty="0"/>
              <a:t>Spring MVC automatically serializes to JSON because the client accepts that content type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pic>
        <p:nvPicPr>
          <p:cNvPr id="5" name="Picture 4"/>
          <p:cNvPicPr>
            <a:picLocks noChangeAspect="1"/>
          </p:cNvPicPr>
          <p:nvPr/>
        </p:nvPicPr>
        <p:blipFill>
          <a:blip r:embed="rId2"/>
          <a:stretch>
            <a:fillRect/>
          </a:stretch>
        </p:blipFill>
        <p:spPr>
          <a:xfrm>
            <a:off x="2425479" y="4769393"/>
            <a:ext cx="7135082" cy="1672496"/>
          </a:xfrm>
          <a:prstGeom prst="rect">
            <a:avLst/>
          </a:prstGeom>
        </p:spPr>
      </p:pic>
    </p:spTree>
    <p:extLst>
      <p:ext uri="{BB962C8B-B14F-4D97-AF65-F5344CB8AC3E}">
        <p14:creationId xmlns:p14="http://schemas.microsoft.com/office/powerpoint/2010/main" val="4054332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3" name="Text Placeholder 2"/>
          <p:cNvSpPr>
            <a:spLocks noGrp="1"/>
          </p:cNvSpPr>
          <p:nvPr>
            <p:ph type="body" idx="1"/>
          </p:nvPr>
        </p:nvSpPr>
        <p:spPr/>
        <p:txBody>
          <a:bodyPr>
            <a:normAutofit fontScale="92500"/>
          </a:bodyPr>
          <a:lstStyle/>
          <a:p>
            <a:r>
              <a:rPr lang="en-US" dirty="0"/>
              <a:t>Controllers and view share a Java object referred as model, (‘M’ in MVC)</a:t>
            </a:r>
          </a:p>
          <a:p>
            <a:r>
              <a:rPr lang="en-US" dirty="0"/>
              <a:t>A model can be of the type </a:t>
            </a:r>
            <a:r>
              <a:rPr lang="en-US" i="1" dirty="0"/>
              <a:t>Model </a:t>
            </a:r>
            <a:r>
              <a:rPr lang="en-US" dirty="0"/>
              <a:t>or can be a </a:t>
            </a:r>
            <a:r>
              <a:rPr lang="en-US" i="1" dirty="0"/>
              <a:t>Map </a:t>
            </a:r>
            <a:r>
              <a:rPr lang="en-US" dirty="0"/>
              <a:t>that can represent the model.</a:t>
            </a:r>
          </a:p>
          <a:p>
            <a:r>
              <a:rPr lang="en-US" dirty="0"/>
              <a:t>The view uses this to display dynamic data that has been given by the controller</a:t>
            </a:r>
          </a:p>
          <a:p>
            <a:endParaRPr lang="en-US" dirty="0"/>
          </a:p>
          <a:p>
            <a:pPr marL="3175" indent="0">
              <a:buNone/>
            </a:pPr>
            <a:endParaRPr lang="en-US" dirty="0"/>
          </a:p>
          <a:p>
            <a:endParaRPr lang="en-US" dirty="0" smtClean="0"/>
          </a:p>
          <a:p>
            <a:endParaRPr lang="en-US" dirty="0"/>
          </a:p>
          <a:p>
            <a:r>
              <a:rPr lang="en-US" dirty="0"/>
              <a:t>In View:</a:t>
            </a:r>
          </a:p>
          <a:p>
            <a:pPr marL="0" indent="0" algn="l">
              <a:buNone/>
            </a:pPr>
            <a:r>
              <a:rPr lang="en-US" i="1" dirty="0">
                <a:latin typeface="Courier" panose="02020500000000000000" pitchFamily="18" charset="0"/>
                <a:ea typeface="Courier" panose="02020500000000000000" pitchFamily="18" charset="0"/>
                <a:cs typeface="Courier" panose="02020500000000000000" pitchFamily="18" charset="0"/>
              </a:rPr>
              <a:t>&lt;html&gt;</a:t>
            </a:r>
            <a:br>
              <a:rPr lang="en-US" i="1" dirty="0">
                <a:latin typeface="Courier" panose="02020500000000000000" pitchFamily="18" charset="0"/>
                <a:ea typeface="Courier" panose="02020500000000000000" pitchFamily="18" charset="0"/>
                <a:cs typeface="Courier" panose="02020500000000000000" pitchFamily="18" charset="0"/>
              </a:rPr>
            </a:br>
            <a:r>
              <a:rPr lang="en-US" i="1" dirty="0">
                <a:latin typeface="Courier" panose="02020500000000000000" pitchFamily="18" charset="0"/>
                <a:ea typeface="Courier" panose="02020500000000000000" pitchFamily="18" charset="0"/>
                <a:cs typeface="Courier" panose="02020500000000000000" pitchFamily="18" charset="0"/>
              </a:rPr>
              <a:t>	body&gt;&lt;h1&gt;${message}&lt;/h1&gt;&lt;/body&gt;</a:t>
            </a:r>
            <a:br>
              <a:rPr lang="en-US" i="1" dirty="0">
                <a:latin typeface="Courier" panose="02020500000000000000" pitchFamily="18" charset="0"/>
                <a:ea typeface="Courier" panose="02020500000000000000" pitchFamily="18" charset="0"/>
                <a:cs typeface="Courier" panose="02020500000000000000" pitchFamily="18" charset="0"/>
              </a:rPr>
            </a:br>
            <a:r>
              <a:rPr lang="en-US" i="1" dirty="0">
                <a:latin typeface="Courier" panose="02020500000000000000" pitchFamily="18" charset="0"/>
                <a:ea typeface="Courier" panose="02020500000000000000" pitchFamily="18" charset="0"/>
                <a:cs typeface="Courier" panose="02020500000000000000" pitchFamily="18" charset="0"/>
              </a:rPr>
              <a:t>&lt;/html&gt; </a:t>
            </a:r>
            <a:endParaRPr lang="en-US" dirty="0">
              <a:latin typeface="Courier" panose="02020500000000000000" pitchFamily="18" charset="0"/>
              <a:ea typeface="Courier" panose="02020500000000000000" pitchFamily="18" charset="0"/>
              <a:cs typeface="Courier" panose="02020500000000000000" pitchFamily="18" charset="0"/>
            </a:endParaRPr>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pic>
        <p:nvPicPr>
          <p:cNvPr id="5" name="Picture 4"/>
          <p:cNvPicPr>
            <a:picLocks noChangeAspect="1"/>
          </p:cNvPicPr>
          <p:nvPr/>
        </p:nvPicPr>
        <p:blipFill>
          <a:blip r:embed="rId2"/>
          <a:stretch>
            <a:fillRect/>
          </a:stretch>
        </p:blipFill>
        <p:spPr>
          <a:xfrm>
            <a:off x="2726431" y="2919004"/>
            <a:ext cx="7281863" cy="2231323"/>
          </a:xfrm>
          <a:prstGeom prst="rect">
            <a:avLst/>
          </a:prstGeom>
        </p:spPr>
      </p:pic>
    </p:spTree>
    <p:extLst>
      <p:ext uri="{BB962C8B-B14F-4D97-AF65-F5344CB8AC3E}">
        <p14:creationId xmlns:p14="http://schemas.microsoft.com/office/powerpoint/2010/main" val="161329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MVC pattern </a:t>
            </a:r>
          </a:p>
        </p:txBody>
      </p:sp>
      <p:sp>
        <p:nvSpPr>
          <p:cNvPr id="3" name="Text Placeholder 2"/>
          <p:cNvSpPr>
            <a:spLocks noGrp="1"/>
          </p:cNvSpPr>
          <p:nvPr>
            <p:ph type="body" idx="1"/>
          </p:nvPr>
        </p:nvSpPr>
        <p:spPr/>
        <p:txBody>
          <a:bodyPr/>
          <a:lstStyle/>
          <a:p>
            <a:r>
              <a:rPr lang="en-US" dirty="0"/>
              <a:t>MVC pattern breaks an application into three parts:</a:t>
            </a:r>
          </a:p>
          <a:p>
            <a:pPr lvl="1"/>
            <a:r>
              <a:rPr lang="en-US" sz="2600" dirty="0"/>
              <a:t>Model: The domain object model / service layer</a:t>
            </a:r>
          </a:p>
          <a:p>
            <a:pPr lvl="1"/>
            <a:r>
              <a:rPr lang="en-US" sz="2600" dirty="0"/>
              <a:t>View: Template code / markup</a:t>
            </a:r>
          </a:p>
          <a:p>
            <a:pPr lvl="1"/>
            <a:r>
              <a:rPr lang="en-US" sz="2600" dirty="0"/>
              <a:t>Controller: Presentation logic / action </a:t>
            </a:r>
            <a:r>
              <a:rPr lang="en-US" sz="2600" dirty="0" smtClean="0"/>
              <a:t>classes</a:t>
            </a:r>
          </a:p>
          <a:p>
            <a:pPr marL="339725" lvl="1" indent="0">
              <a:buNone/>
            </a:pPr>
            <a:endParaRPr lang="en-US" sz="2600" dirty="0"/>
          </a:p>
          <a:p>
            <a:r>
              <a:rPr lang="en-US" dirty="0"/>
              <a:t>MVC defines interaction between components </a:t>
            </a:r>
            <a:r>
              <a:rPr lang="en-US" dirty="0" smtClean="0"/>
              <a:t>to promote </a:t>
            </a:r>
            <a:r>
              <a:rPr lang="en-US" dirty="0"/>
              <a:t>separation of concerns and loose coupling</a:t>
            </a:r>
          </a:p>
          <a:p>
            <a:pPr lvl="1"/>
            <a:r>
              <a:rPr lang="en-US" sz="2600" dirty="0"/>
              <a:t>Each file has one responsibility</a:t>
            </a:r>
          </a:p>
          <a:p>
            <a:pPr lvl="1"/>
            <a:r>
              <a:rPr lang="en-US" sz="2600" dirty="0"/>
              <a:t>Enables division of labor between programmers and designers</a:t>
            </a:r>
          </a:p>
          <a:p>
            <a:pPr lvl="1"/>
            <a:r>
              <a:rPr lang="en-US" sz="2600" dirty="0"/>
              <a:t>Facilitates unit testing</a:t>
            </a:r>
          </a:p>
          <a:p>
            <a:pPr lvl="1"/>
            <a:r>
              <a:rPr lang="en-US" sz="2600" dirty="0"/>
              <a:t>Easier to understand, change and debug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206071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ModelAndView</a:t>
            </a:r>
            <a:r>
              <a:rPr lang="en-US" dirty="0"/>
              <a:t> object in Spring MVC</a:t>
            </a:r>
          </a:p>
        </p:txBody>
      </p:sp>
      <p:sp>
        <p:nvSpPr>
          <p:cNvPr id="3" name="Text Placeholder 2"/>
          <p:cNvSpPr>
            <a:spLocks noGrp="1"/>
          </p:cNvSpPr>
          <p:nvPr>
            <p:ph type="body" idx="1"/>
          </p:nvPr>
        </p:nvSpPr>
        <p:spPr/>
        <p:txBody>
          <a:bodyPr>
            <a:normAutofit/>
          </a:bodyPr>
          <a:lstStyle/>
          <a:p>
            <a:r>
              <a:rPr lang="en-US" dirty="0" err="1"/>
              <a:t>ModelAndView</a:t>
            </a:r>
            <a:r>
              <a:rPr lang="en-US" dirty="0"/>
              <a:t> is an object that holds both the model and view. The handler returns the </a:t>
            </a:r>
            <a:r>
              <a:rPr lang="en-US" dirty="0" err="1"/>
              <a:t>ModelAndView</a:t>
            </a:r>
            <a:r>
              <a:rPr lang="en-US" dirty="0"/>
              <a:t> object and </a:t>
            </a:r>
            <a:r>
              <a:rPr lang="en-US" dirty="0" err="1"/>
              <a:t>DispatcherServlet</a:t>
            </a:r>
            <a:r>
              <a:rPr lang="en-US" dirty="0"/>
              <a:t> resolves the view using View Resolvers and View.</a:t>
            </a:r>
          </a:p>
          <a:p>
            <a:endParaRPr lang="en-US" dirty="0"/>
          </a:p>
          <a:p>
            <a:r>
              <a:rPr lang="en-US" dirty="0"/>
              <a:t>The View is an object which contains view name in the form of the String and model is a map to add multiple objects.</a:t>
            </a:r>
          </a:p>
          <a:p>
            <a:pPr marL="336550" lvl="1" indent="0" eaLnBrk="0" fontAlgn="base" hangingPunct="0">
              <a:lnSpc>
                <a:spcPct val="100000"/>
              </a:lnSpc>
              <a:spcBef>
                <a:spcPct val="0"/>
              </a:spcBef>
              <a:spcAft>
                <a:spcPct val="0"/>
              </a:spcAft>
              <a:buClrTx/>
              <a:buSzTx/>
              <a:buNone/>
            </a:pPr>
            <a:r>
              <a:rPr lang="en-US" altLang="en-US" sz="2400" dirty="0" err="1">
                <a:solidFill>
                  <a:schemeClr val="tx1"/>
                </a:solidFill>
                <a:latin typeface="Courier New" panose="02070309020205020404" pitchFamily="49" charset="0"/>
                <a:cs typeface="Courier New" panose="02070309020205020404" pitchFamily="49" charset="0"/>
              </a:rPr>
              <a:t>ModelAndView</a:t>
            </a:r>
            <a:r>
              <a:rPr lang="en-US" altLang="en-US" sz="2400" dirty="0">
                <a:solidFill>
                  <a:schemeClr val="tx1"/>
                </a:solidFill>
                <a:latin typeface="Courier New" panose="02070309020205020404" pitchFamily="49" charset="0"/>
                <a:cs typeface="Courier New" panose="02070309020205020404" pitchFamily="49" charset="0"/>
              </a:rPr>
              <a:t> model </a:t>
            </a:r>
            <a:r>
              <a:rPr lang="en-US" altLang="en-US" sz="2400" dirty="0">
                <a:solidFill>
                  <a:srgbClr val="333333"/>
                </a:solidFill>
                <a:latin typeface="Courier New" panose="02070309020205020404" pitchFamily="49" charset="0"/>
                <a:cs typeface="Courier New" panose="02070309020205020404" pitchFamily="49" charset="0"/>
              </a:rPr>
              <a:t>=</a:t>
            </a:r>
            <a:r>
              <a:rPr lang="en-US" altLang="en-US" sz="2400" dirty="0">
                <a:solidFill>
                  <a:schemeClr val="tx1"/>
                </a:solidFill>
                <a:latin typeface="Courier New" panose="02070309020205020404" pitchFamily="49" charset="0"/>
                <a:cs typeface="Courier New" panose="02070309020205020404" pitchFamily="49" charset="0"/>
              </a:rPr>
              <a:t> </a:t>
            </a:r>
            <a:r>
              <a:rPr lang="en-US" altLang="en-US" sz="2400" b="1" dirty="0">
                <a:solidFill>
                  <a:srgbClr val="008800"/>
                </a:solidFill>
                <a:latin typeface="Courier New" panose="02070309020205020404" pitchFamily="49" charset="0"/>
                <a:cs typeface="Courier New" panose="02070309020205020404" pitchFamily="49" charset="0"/>
              </a:rPr>
              <a:t>new</a:t>
            </a:r>
            <a:r>
              <a:rPr lang="en-US" altLang="en-US" sz="2400" dirty="0">
                <a:solidFill>
                  <a:schemeClr val="tx1"/>
                </a:solidFill>
                <a:latin typeface="Courier New" panose="02070309020205020404" pitchFamily="49" charset="0"/>
                <a:cs typeface="Courier New" panose="02070309020205020404" pitchFamily="49" charset="0"/>
              </a:rPr>
              <a:t> </a:t>
            </a:r>
            <a:r>
              <a:rPr lang="en-US" altLang="en-US" sz="2400" dirty="0" err="1">
                <a:solidFill>
                  <a:schemeClr val="tx1"/>
                </a:solidFill>
                <a:latin typeface="Courier New" panose="02070309020205020404" pitchFamily="49" charset="0"/>
                <a:cs typeface="Courier New" panose="02070309020205020404" pitchFamily="49" charset="0"/>
              </a:rPr>
              <a:t>ModelAndView</a:t>
            </a:r>
            <a:r>
              <a:rPr lang="en-US" altLang="en-US" sz="2400" dirty="0">
                <a:solidFill>
                  <a:srgbClr val="333333"/>
                </a:solidFill>
                <a:latin typeface="Courier New" panose="02070309020205020404" pitchFamily="49" charset="0"/>
                <a:cs typeface="Courier New" panose="02070309020205020404" pitchFamily="49" charset="0"/>
              </a:rPr>
              <a:t>(</a:t>
            </a:r>
            <a:r>
              <a:rPr lang="en-US" altLang="en-US" sz="2400" dirty="0">
                <a:solidFill>
                  <a:schemeClr val="tx1"/>
                </a:solidFill>
                <a:latin typeface="Courier New" panose="02070309020205020404" pitchFamily="49" charset="0"/>
                <a:cs typeface="Courier New" panose="02070309020205020404" pitchFamily="49" charset="0"/>
              </a:rPr>
              <a:t>"</a:t>
            </a:r>
            <a:r>
              <a:rPr lang="en-US" altLang="en-US" sz="2400" dirty="0" err="1">
                <a:solidFill>
                  <a:schemeClr val="tx1"/>
                </a:solidFill>
                <a:latin typeface="Courier New" panose="02070309020205020404" pitchFamily="49" charset="0"/>
                <a:cs typeface="Courier New" panose="02070309020205020404" pitchFamily="49" charset="0"/>
              </a:rPr>
              <a:t>employeeDetails</a:t>
            </a:r>
            <a:r>
              <a:rPr lang="en-US" altLang="en-US" sz="2400" dirty="0">
                <a:solidFill>
                  <a:schemeClr val="tx1"/>
                </a:solidFill>
                <a:latin typeface="Courier New" panose="02070309020205020404" pitchFamily="49" charset="0"/>
                <a:cs typeface="Courier New" panose="02070309020205020404" pitchFamily="49" charset="0"/>
              </a:rPr>
              <a:t>"</a:t>
            </a:r>
            <a:r>
              <a:rPr lang="en-US" altLang="en-US" sz="2400" dirty="0">
                <a:solidFill>
                  <a:srgbClr val="333333"/>
                </a:solidFill>
                <a:latin typeface="Courier New" panose="02070309020205020404" pitchFamily="49" charset="0"/>
                <a:cs typeface="Courier New" panose="02070309020205020404" pitchFamily="49" charset="0"/>
              </a:rPr>
              <a:t>);</a:t>
            </a:r>
            <a:r>
              <a:rPr lang="en-US" altLang="en-US" sz="2400" dirty="0">
                <a:solidFill>
                  <a:schemeClr val="tx1"/>
                </a:solidFill>
                <a:latin typeface="Courier New" panose="02070309020205020404" pitchFamily="49" charset="0"/>
                <a:cs typeface="Courier New" panose="02070309020205020404" pitchFamily="49" charset="0"/>
              </a:rPr>
              <a:t> </a:t>
            </a:r>
          </a:p>
          <a:p>
            <a:pPr marL="336550" lvl="1" indent="0" eaLnBrk="0" fontAlgn="base" hangingPunct="0">
              <a:lnSpc>
                <a:spcPct val="100000"/>
              </a:lnSpc>
              <a:spcBef>
                <a:spcPct val="0"/>
              </a:spcBef>
              <a:spcAft>
                <a:spcPct val="0"/>
              </a:spcAft>
              <a:buClrTx/>
              <a:buSzTx/>
              <a:buNone/>
            </a:pPr>
            <a:r>
              <a:rPr lang="en-US" altLang="en-US" sz="2400" dirty="0" err="1">
                <a:solidFill>
                  <a:schemeClr val="tx1"/>
                </a:solidFill>
                <a:latin typeface="Courier New" panose="02070309020205020404" pitchFamily="49" charset="0"/>
                <a:cs typeface="Courier New" panose="02070309020205020404" pitchFamily="49" charset="0"/>
              </a:rPr>
              <a:t>model</a:t>
            </a:r>
            <a:r>
              <a:rPr lang="en-US" altLang="en-US" sz="2400" dirty="0" err="1">
                <a:solidFill>
                  <a:srgbClr val="333333"/>
                </a:solidFill>
                <a:latin typeface="Courier New" panose="02070309020205020404" pitchFamily="49" charset="0"/>
                <a:cs typeface="Courier New" panose="02070309020205020404" pitchFamily="49" charset="0"/>
              </a:rPr>
              <a:t>.</a:t>
            </a:r>
            <a:r>
              <a:rPr lang="en-US" altLang="en-US" sz="2400" dirty="0" err="1">
                <a:solidFill>
                  <a:srgbClr val="0000CC"/>
                </a:solidFill>
                <a:latin typeface="Courier New" panose="02070309020205020404" pitchFamily="49" charset="0"/>
                <a:cs typeface="Courier New" panose="02070309020205020404" pitchFamily="49" charset="0"/>
              </a:rPr>
              <a:t>addObject</a:t>
            </a:r>
            <a:r>
              <a:rPr lang="en-US" altLang="en-US" sz="2400" dirty="0">
                <a:solidFill>
                  <a:srgbClr val="333333"/>
                </a:solidFill>
                <a:latin typeface="Courier New" panose="02070309020205020404" pitchFamily="49" charset="0"/>
                <a:cs typeface="Courier New" panose="02070309020205020404" pitchFamily="49" charset="0"/>
              </a:rPr>
              <a:t>(</a:t>
            </a:r>
            <a:r>
              <a:rPr lang="en-US" altLang="en-US" sz="2400" dirty="0">
                <a:solidFill>
                  <a:schemeClr val="tx1"/>
                </a:solidFill>
                <a:latin typeface="Courier New" panose="02070309020205020404" pitchFamily="49" charset="0"/>
                <a:cs typeface="Courier New" panose="02070309020205020404" pitchFamily="49" charset="0"/>
              </a:rPr>
              <a:t>"</a:t>
            </a:r>
            <a:r>
              <a:rPr lang="en-US" altLang="en-US" sz="2400" dirty="0" err="1">
                <a:solidFill>
                  <a:schemeClr val="tx1"/>
                </a:solidFill>
                <a:latin typeface="Courier New" panose="02070309020205020404" pitchFamily="49" charset="0"/>
                <a:cs typeface="Courier New" panose="02070309020205020404" pitchFamily="49" charset="0"/>
              </a:rPr>
              <a:t>employeeObj</a:t>
            </a:r>
            <a:r>
              <a:rPr lang="en-US" altLang="en-US" sz="2400" dirty="0">
                <a:solidFill>
                  <a:schemeClr val="tx1"/>
                </a:solidFill>
                <a:latin typeface="Courier New" panose="02070309020205020404" pitchFamily="49" charset="0"/>
                <a:cs typeface="Courier New" panose="02070309020205020404" pitchFamily="49" charset="0"/>
              </a:rPr>
              <a:t>"</a:t>
            </a:r>
            <a:r>
              <a:rPr lang="en-US" altLang="en-US" sz="2400" dirty="0">
                <a:solidFill>
                  <a:srgbClr val="333333"/>
                </a:solidFill>
                <a:latin typeface="Courier New" panose="02070309020205020404" pitchFamily="49" charset="0"/>
                <a:cs typeface="Courier New" panose="02070309020205020404" pitchFamily="49" charset="0"/>
              </a:rPr>
              <a:t>,</a:t>
            </a:r>
            <a:r>
              <a:rPr lang="en-US" altLang="en-US" sz="2400" dirty="0">
                <a:solidFill>
                  <a:schemeClr val="tx1"/>
                </a:solidFill>
                <a:latin typeface="Courier New" panose="02070309020205020404" pitchFamily="49" charset="0"/>
                <a:cs typeface="Courier New" panose="02070309020205020404" pitchFamily="49" charset="0"/>
              </a:rPr>
              <a:t> </a:t>
            </a:r>
            <a:r>
              <a:rPr lang="en-US" altLang="en-US" sz="2400" b="1" dirty="0">
                <a:solidFill>
                  <a:srgbClr val="008800"/>
                </a:solidFill>
                <a:latin typeface="Courier New" panose="02070309020205020404" pitchFamily="49" charset="0"/>
                <a:cs typeface="Courier New" panose="02070309020205020404" pitchFamily="49" charset="0"/>
              </a:rPr>
              <a:t>new</a:t>
            </a:r>
            <a:r>
              <a:rPr lang="en-US" altLang="en-US" sz="2400" dirty="0">
                <a:solidFill>
                  <a:schemeClr val="tx1"/>
                </a:solidFill>
                <a:latin typeface="Courier New" panose="02070309020205020404" pitchFamily="49" charset="0"/>
                <a:cs typeface="Courier New" panose="02070309020205020404" pitchFamily="49" charset="0"/>
              </a:rPr>
              <a:t> </a:t>
            </a:r>
            <a:r>
              <a:rPr lang="en-US" altLang="en-US" sz="2400" dirty="0" err="1">
                <a:solidFill>
                  <a:schemeClr val="tx1"/>
                </a:solidFill>
                <a:latin typeface="Courier New" panose="02070309020205020404" pitchFamily="49" charset="0"/>
                <a:cs typeface="Courier New" panose="02070309020205020404" pitchFamily="49" charset="0"/>
              </a:rPr>
              <a:t>EmployeeBean</a:t>
            </a:r>
            <a:r>
              <a:rPr lang="en-US" altLang="en-US" sz="2400" dirty="0">
                <a:solidFill>
                  <a:srgbClr val="333333"/>
                </a:solidFill>
                <a:latin typeface="Courier New" panose="02070309020205020404" pitchFamily="49" charset="0"/>
                <a:cs typeface="Courier New" panose="02070309020205020404" pitchFamily="49" charset="0"/>
              </a:rPr>
              <a:t>(</a:t>
            </a:r>
            <a:r>
              <a:rPr lang="en-US" altLang="en-US" sz="2400" b="1" dirty="0">
                <a:solidFill>
                  <a:srgbClr val="0000DD"/>
                </a:solidFill>
                <a:latin typeface="Courier New" panose="02070309020205020404" pitchFamily="49" charset="0"/>
                <a:cs typeface="Courier New" panose="02070309020205020404" pitchFamily="49" charset="0"/>
              </a:rPr>
              <a:t>123</a:t>
            </a:r>
            <a:r>
              <a:rPr lang="en-US" altLang="en-US" sz="2400" dirty="0">
                <a:solidFill>
                  <a:srgbClr val="333333"/>
                </a:solidFill>
                <a:latin typeface="Courier New" panose="02070309020205020404" pitchFamily="49" charset="0"/>
                <a:cs typeface="Courier New" panose="02070309020205020404" pitchFamily="49" charset="0"/>
              </a:rPr>
              <a:t>));</a:t>
            </a:r>
            <a:r>
              <a:rPr lang="en-US" altLang="en-US" sz="2400" dirty="0">
                <a:solidFill>
                  <a:schemeClr val="tx1"/>
                </a:solidFill>
                <a:latin typeface="Courier New" panose="02070309020205020404" pitchFamily="49" charset="0"/>
                <a:cs typeface="Courier New" panose="02070309020205020404" pitchFamily="49" charset="0"/>
              </a:rPr>
              <a:t> </a:t>
            </a:r>
          </a:p>
          <a:p>
            <a:pPr marL="336550" lvl="1" indent="0" eaLnBrk="0" fontAlgn="base" hangingPunct="0">
              <a:lnSpc>
                <a:spcPct val="100000"/>
              </a:lnSpc>
              <a:spcBef>
                <a:spcPct val="0"/>
              </a:spcBef>
              <a:spcAft>
                <a:spcPct val="0"/>
              </a:spcAft>
              <a:buClrTx/>
              <a:buSzTx/>
              <a:buNone/>
            </a:pPr>
            <a:r>
              <a:rPr lang="en-US" altLang="en-US" sz="2400" dirty="0" err="1">
                <a:solidFill>
                  <a:schemeClr val="tx1"/>
                </a:solidFill>
                <a:latin typeface="Courier New" panose="02070309020205020404" pitchFamily="49" charset="0"/>
                <a:cs typeface="Courier New" panose="02070309020205020404" pitchFamily="49" charset="0"/>
              </a:rPr>
              <a:t>model</a:t>
            </a:r>
            <a:r>
              <a:rPr lang="en-US" altLang="en-US" sz="2400" dirty="0" err="1">
                <a:solidFill>
                  <a:srgbClr val="333333"/>
                </a:solidFill>
                <a:latin typeface="Courier New" panose="02070309020205020404" pitchFamily="49" charset="0"/>
                <a:cs typeface="Courier New" panose="02070309020205020404" pitchFamily="49" charset="0"/>
              </a:rPr>
              <a:t>.</a:t>
            </a:r>
            <a:r>
              <a:rPr lang="en-US" altLang="en-US" sz="2400" dirty="0" err="1">
                <a:solidFill>
                  <a:srgbClr val="0000CC"/>
                </a:solidFill>
                <a:latin typeface="Courier New" panose="02070309020205020404" pitchFamily="49" charset="0"/>
                <a:cs typeface="Courier New" panose="02070309020205020404" pitchFamily="49" charset="0"/>
              </a:rPr>
              <a:t>addObject</a:t>
            </a:r>
            <a:r>
              <a:rPr lang="en-US" altLang="en-US" sz="2400" dirty="0">
                <a:solidFill>
                  <a:srgbClr val="333333"/>
                </a:solidFill>
                <a:latin typeface="Courier New" panose="02070309020205020404" pitchFamily="49" charset="0"/>
                <a:cs typeface="Courier New" panose="02070309020205020404" pitchFamily="49" charset="0"/>
              </a:rPr>
              <a:t>(</a:t>
            </a:r>
            <a:r>
              <a:rPr lang="en-US" altLang="en-US" sz="2400" dirty="0">
                <a:solidFill>
                  <a:schemeClr val="tx1"/>
                </a:solidFill>
                <a:latin typeface="Courier New" panose="02070309020205020404" pitchFamily="49" charset="0"/>
                <a:cs typeface="Courier New" panose="02070309020205020404" pitchFamily="49" charset="0"/>
              </a:rPr>
              <a:t>"</a:t>
            </a:r>
            <a:r>
              <a:rPr lang="en-US" altLang="en-US" sz="2400" dirty="0" err="1">
                <a:solidFill>
                  <a:schemeClr val="tx1"/>
                </a:solidFill>
                <a:latin typeface="Courier New" panose="02070309020205020404" pitchFamily="49" charset="0"/>
                <a:cs typeface="Courier New" panose="02070309020205020404" pitchFamily="49" charset="0"/>
              </a:rPr>
              <a:t>msg</a:t>
            </a:r>
            <a:r>
              <a:rPr lang="en-US" altLang="en-US" sz="2400" dirty="0">
                <a:solidFill>
                  <a:schemeClr val="tx1"/>
                </a:solidFill>
                <a:latin typeface="Courier New" panose="02070309020205020404" pitchFamily="49" charset="0"/>
                <a:cs typeface="Courier New" panose="02070309020205020404" pitchFamily="49" charset="0"/>
              </a:rPr>
              <a:t>"</a:t>
            </a:r>
            <a:r>
              <a:rPr lang="en-US" altLang="en-US" sz="2400" dirty="0">
                <a:solidFill>
                  <a:srgbClr val="333333"/>
                </a:solidFill>
                <a:latin typeface="Courier New" panose="02070309020205020404" pitchFamily="49" charset="0"/>
                <a:cs typeface="Courier New" panose="02070309020205020404" pitchFamily="49" charset="0"/>
              </a:rPr>
              <a:t>,</a:t>
            </a:r>
            <a:r>
              <a:rPr lang="en-US" altLang="en-US" sz="2400" dirty="0">
                <a:solidFill>
                  <a:schemeClr val="tx1"/>
                </a:solidFill>
                <a:latin typeface="Courier New" panose="02070309020205020404" pitchFamily="49" charset="0"/>
                <a:cs typeface="Courier New" panose="02070309020205020404" pitchFamily="49" charset="0"/>
              </a:rPr>
              <a:t> "Employee information."</a:t>
            </a:r>
            <a:r>
              <a:rPr lang="en-US" altLang="en-US" sz="2400" dirty="0">
                <a:solidFill>
                  <a:srgbClr val="333333"/>
                </a:solidFill>
                <a:latin typeface="Courier New" panose="02070309020205020404" pitchFamily="49" charset="0"/>
                <a:cs typeface="Courier New" panose="02070309020205020404" pitchFamily="49" charset="0"/>
              </a:rPr>
              <a:t>);</a:t>
            </a:r>
            <a:r>
              <a:rPr lang="en-US" altLang="en-US" sz="2400" dirty="0">
                <a:solidFill>
                  <a:schemeClr val="tx1"/>
                </a:solidFill>
                <a:latin typeface="Courier New" panose="02070309020205020404" pitchFamily="49" charset="0"/>
                <a:cs typeface="Courier New" panose="02070309020205020404" pitchFamily="49" charset="0"/>
              </a:rPr>
              <a:t> </a:t>
            </a:r>
          </a:p>
          <a:p>
            <a:pPr marL="336550" lvl="1" indent="0" eaLnBrk="0" fontAlgn="base" hangingPunct="0">
              <a:lnSpc>
                <a:spcPct val="100000"/>
              </a:lnSpc>
              <a:spcBef>
                <a:spcPct val="0"/>
              </a:spcBef>
              <a:spcAft>
                <a:spcPct val="0"/>
              </a:spcAft>
              <a:buClrTx/>
              <a:buSzTx/>
              <a:buNone/>
            </a:pPr>
            <a:r>
              <a:rPr lang="en-US" altLang="en-US" sz="2400" b="1" dirty="0">
                <a:solidFill>
                  <a:srgbClr val="008800"/>
                </a:solidFill>
                <a:latin typeface="Courier New" panose="02070309020205020404" pitchFamily="49" charset="0"/>
                <a:cs typeface="Courier New" panose="02070309020205020404" pitchFamily="49" charset="0"/>
              </a:rPr>
              <a:t>return</a:t>
            </a:r>
            <a:r>
              <a:rPr lang="en-US" altLang="en-US" sz="2400" dirty="0">
                <a:solidFill>
                  <a:schemeClr val="tx1"/>
                </a:solidFill>
                <a:latin typeface="Courier New" panose="02070309020205020404" pitchFamily="49" charset="0"/>
                <a:cs typeface="Courier New" panose="02070309020205020404" pitchFamily="49" charset="0"/>
              </a:rPr>
              <a:t> model</a:t>
            </a:r>
            <a:r>
              <a:rPr lang="en-US" altLang="en-US" sz="2400" dirty="0">
                <a:solidFill>
                  <a:srgbClr val="333333"/>
                </a:solidFill>
                <a:latin typeface="Courier New" panose="02070309020205020404" pitchFamily="49" charset="0"/>
                <a:cs typeface="Courier New" panose="02070309020205020404" pitchFamily="49" charset="0"/>
              </a:rPr>
              <a:t>;</a:t>
            </a:r>
            <a:r>
              <a:rPr lang="en-US" altLang="en-US" sz="2400" dirty="0">
                <a:solidFill>
                  <a:schemeClr val="tx1"/>
                </a:solidFill>
                <a:latin typeface="Courier New" panose="02070309020205020404" pitchFamily="49" charset="0"/>
                <a:cs typeface="Courier New" panose="02070309020205020404" pitchFamily="49" charset="0"/>
              </a:rPr>
              <a:t>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spTree>
    <p:extLst>
      <p:ext uri="{BB962C8B-B14F-4D97-AF65-F5344CB8AC3E}">
        <p14:creationId xmlns:p14="http://schemas.microsoft.com/office/powerpoint/2010/main" val="1851399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ModelAttribute</a:t>
            </a:r>
            <a:r>
              <a:rPr lang="en-US" dirty="0"/>
              <a:t> from Controller </a:t>
            </a:r>
          </a:p>
        </p:txBody>
      </p:sp>
      <p:sp>
        <p:nvSpPr>
          <p:cNvPr id="3" name="Text Placeholder 2"/>
          <p:cNvSpPr>
            <a:spLocks noGrp="1"/>
          </p:cNvSpPr>
          <p:nvPr>
            <p:ph type="body" idx="1"/>
          </p:nvPr>
        </p:nvSpPr>
        <p:spPr/>
        <p:txBody>
          <a:bodyPr/>
          <a:lstStyle/>
          <a:p>
            <a:r>
              <a:rPr lang="en-US" dirty="0"/>
              <a:t>You can also use </a:t>
            </a:r>
            <a:r>
              <a:rPr lang="en-US" b="1" i="1" dirty="0"/>
              <a:t>@</a:t>
            </a:r>
            <a:r>
              <a:rPr lang="en-US" b="1" i="1" dirty="0" err="1"/>
              <a:t>ModelAttribute</a:t>
            </a:r>
            <a:r>
              <a:rPr lang="en-US" b="1" i="1" dirty="0"/>
              <a:t> </a:t>
            </a:r>
            <a:r>
              <a:rPr lang="en-US" dirty="0"/>
              <a:t>in controller to directly load URL value into the model</a:t>
            </a:r>
          </a:p>
          <a:p>
            <a:r>
              <a:rPr lang="en-US" dirty="0"/>
              <a:t>A Model can represent objects that can be retrieved from database or files as well</a:t>
            </a:r>
          </a:p>
          <a:p>
            <a:r>
              <a:rPr lang="en-US" dirty="0"/>
              <a:t>Model should not have logic, rather the controller should get the model and “transform” the model based on the request, while sending it to the View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spTree>
    <p:extLst>
      <p:ext uri="{BB962C8B-B14F-4D97-AF65-F5344CB8AC3E}">
        <p14:creationId xmlns:p14="http://schemas.microsoft.com/office/powerpoint/2010/main" val="422355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a:t>
            </a:r>
          </a:p>
        </p:txBody>
      </p:sp>
      <p:sp>
        <p:nvSpPr>
          <p:cNvPr id="3" name="Text Placeholder 2"/>
          <p:cNvSpPr>
            <a:spLocks noGrp="1"/>
          </p:cNvSpPr>
          <p:nvPr>
            <p:ph type="body" idx="1"/>
          </p:nvPr>
        </p:nvSpPr>
        <p:spPr/>
        <p:txBody>
          <a:bodyPr/>
          <a:lstStyle/>
          <a:p>
            <a:pPr>
              <a:lnSpc>
                <a:spcPct val="120000"/>
              </a:lnSpc>
            </a:pPr>
            <a:r>
              <a:rPr lang="en-US" dirty="0"/>
              <a:t>Spring MVC integrates with many view technologies:</a:t>
            </a:r>
          </a:p>
          <a:p>
            <a:pPr lvl="1">
              <a:lnSpc>
                <a:spcPct val="120000"/>
              </a:lnSpc>
            </a:pPr>
            <a:r>
              <a:rPr lang="en-US" sz="2600" dirty="0"/>
              <a:t>JSP</a:t>
            </a:r>
          </a:p>
          <a:p>
            <a:pPr lvl="1">
              <a:lnSpc>
                <a:spcPct val="120000"/>
              </a:lnSpc>
            </a:pPr>
            <a:r>
              <a:rPr lang="en-US" sz="2600" dirty="0"/>
              <a:t>Velocity</a:t>
            </a:r>
          </a:p>
          <a:p>
            <a:pPr lvl="1">
              <a:lnSpc>
                <a:spcPct val="120000"/>
              </a:lnSpc>
            </a:pPr>
            <a:r>
              <a:rPr lang="en-US" sz="2600" dirty="0" err="1"/>
              <a:t>Freemarker</a:t>
            </a:r>
            <a:endParaRPr lang="en-US" sz="2600" dirty="0"/>
          </a:p>
          <a:p>
            <a:pPr lvl="1">
              <a:lnSpc>
                <a:spcPct val="120000"/>
              </a:lnSpc>
            </a:pPr>
            <a:r>
              <a:rPr lang="en-US" sz="2600" dirty="0" err="1"/>
              <a:t>JasperReports</a:t>
            </a:r>
            <a:endParaRPr lang="en-US" sz="2600" dirty="0"/>
          </a:p>
          <a:p>
            <a:pPr>
              <a:lnSpc>
                <a:spcPct val="120000"/>
              </a:lnSpc>
            </a:pPr>
            <a:r>
              <a:rPr lang="en-US" dirty="0"/>
              <a:t>Values sent to controller with POST or GET as usual</a:t>
            </a:r>
          </a:p>
          <a:p>
            <a:pPr>
              <a:lnSpc>
                <a:spcPct val="120000"/>
              </a:lnSpc>
            </a:pPr>
            <a:r>
              <a:rPr lang="en-US" dirty="0"/>
              <a:t>Values made available to the view by the controller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spTree>
    <p:extLst>
      <p:ext uri="{BB962C8B-B14F-4D97-AF65-F5344CB8AC3E}">
        <p14:creationId xmlns:p14="http://schemas.microsoft.com/office/powerpoint/2010/main" val="150033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Spring’s form tag library</a:t>
            </a:r>
          </a:p>
        </p:txBody>
      </p:sp>
      <p:sp>
        <p:nvSpPr>
          <p:cNvPr id="3" name="Text Placeholder 2"/>
          <p:cNvSpPr>
            <a:spLocks noGrp="1"/>
          </p:cNvSpPr>
          <p:nvPr>
            <p:ph type="body" idx="1"/>
          </p:nvPr>
        </p:nvSpPr>
        <p:spPr/>
        <p:txBody>
          <a:bodyPr/>
          <a:lstStyle/>
          <a:p>
            <a:r>
              <a:rPr lang="en-US" dirty="0"/>
              <a:t>Binding-aware JSP tags for handling form elements</a:t>
            </a:r>
          </a:p>
          <a:p>
            <a:r>
              <a:rPr lang="en-US" dirty="0"/>
              <a:t>Integrated with Spring MVC to give the tags access to the model object and reference data</a:t>
            </a:r>
          </a:p>
          <a:p>
            <a:r>
              <a:rPr lang="en-US" dirty="0"/>
              <a:t>Comes from spring-webmvc.jar</a:t>
            </a:r>
          </a:p>
          <a:p>
            <a:r>
              <a:rPr lang="en-US" dirty="0"/>
              <a:t>Add the following to make the tags available:</a:t>
            </a:r>
          </a:p>
          <a:p>
            <a:pPr algn="l"/>
            <a:r>
              <a:rPr lang="sv-SE" sz="2800" dirty="0">
                <a:latin typeface="Courier New" pitchFamily="49" charset="0"/>
                <a:cs typeface="Courier New" pitchFamily="49" charset="0"/>
              </a:rPr>
              <a:t>&lt;%@ taglib prefix="</a:t>
            </a:r>
            <a:r>
              <a:rPr lang="sv-SE" sz="2800" b="1" dirty="0">
                <a:latin typeface="Courier New" pitchFamily="49" charset="0"/>
                <a:cs typeface="Courier New" pitchFamily="49" charset="0"/>
              </a:rPr>
              <a:t>form</a:t>
            </a:r>
            <a:r>
              <a:rPr lang="sv-SE" sz="2800" dirty="0">
                <a:latin typeface="Courier New" pitchFamily="49" charset="0"/>
                <a:cs typeface="Courier New" pitchFamily="49" charset="0"/>
              </a:rPr>
              <a:t>" uri="</a:t>
            </a:r>
            <a:r>
              <a:rPr lang="sv-SE" sz="2800" b="1" dirty="0">
                <a:latin typeface="Courier New" pitchFamily="49" charset="0"/>
                <a:cs typeface="Courier New" pitchFamily="49" charset="0"/>
              </a:rPr>
              <a:t>http://www.springframework.org/tags/form</a:t>
            </a:r>
            <a:r>
              <a:rPr lang="sv-SE" sz="2800" dirty="0">
                <a:latin typeface="Courier New" pitchFamily="49" charset="0"/>
                <a:cs typeface="Courier New" pitchFamily="49" charset="0"/>
              </a:rPr>
              <a:t>"  %&gt;</a:t>
            </a:r>
            <a:endParaRPr lang="en-US" sz="2800" dirty="0">
              <a:latin typeface="Courier New" pitchFamily="49" charset="0"/>
              <a:cs typeface="Courier New" pitchFamily="49" charset="0"/>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pic>
        <p:nvPicPr>
          <p:cNvPr id="5" name="Picture 4"/>
          <p:cNvPicPr>
            <a:picLocks noChangeAspect="1"/>
          </p:cNvPicPr>
          <p:nvPr/>
        </p:nvPicPr>
        <p:blipFill>
          <a:blip r:embed="rId2"/>
          <a:stretch>
            <a:fillRect/>
          </a:stretch>
        </p:blipFill>
        <p:spPr>
          <a:xfrm>
            <a:off x="5637837" y="3774317"/>
            <a:ext cx="6106577" cy="2667572"/>
          </a:xfrm>
          <a:prstGeom prst="rect">
            <a:avLst/>
          </a:prstGeom>
        </p:spPr>
      </p:pic>
    </p:spTree>
    <p:extLst>
      <p:ext uri="{BB962C8B-B14F-4D97-AF65-F5344CB8AC3E}">
        <p14:creationId xmlns:p14="http://schemas.microsoft.com/office/powerpoint/2010/main" val="2327066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attributes: </a:t>
            </a:r>
            <a:r>
              <a:rPr lang="en-US" i="1" dirty="0"/>
              <a:t>path</a:t>
            </a:r>
            <a:r>
              <a:rPr lang="en-US" dirty="0"/>
              <a:t> </a:t>
            </a:r>
            <a:r>
              <a:rPr lang="en-US" dirty="0" smtClean="0"/>
              <a:t>&amp; </a:t>
            </a:r>
            <a:r>
              <a:rPr lang="en-US" i="1" dirty="0" err="1" smtClean="0"/>
              <a:t>modelAttribute</a:t>
            </a:r>
            <a:r>
              <a:rPr lang="en-US" i="1" dirty="0" smtClean="0"/>
              <a:t>/</a:t>
            </a:r>
            <a:r>
              <a:rPr lang="en-US" i="1" dirty="0" err="1" smtClean="0"/>
              <a:t>commandName</a:t>
            </a:r>
            <a:r>
              <a:rPr lang="en-US" dirty="0" smtClean="0"/>
              <a:t> </a:t>
            </a:r>
            <a:endParaRPr lang="en-US" dirty="0"/>
          </a:p>
        </p:txBody>
      </p:sp>
      <p:sp>
        <p:nvSpPr>
          <p:cNvPr id="3" name="Text Placeholder 2"/>
          <p:cNvSpPr>
            <a:spLocks noGrp="1"/>
          </p:cNvSpPr>
          <p:nvPr>
            <p:ph type="body" idx="1"/>
          </p:nvPr>
        </p:nvSpPr>
        <p:spPr>
          <a:xfrm>
            <a:off x="0" y="1627444"/>
            <a:ext cx="5832629" cy="4814445"/>
          </a:xfrm>
        </p:spPr>
        <p:txBody>
          <a:bodyPr/>
          <a:lstStyle/>
          <a:p>
            <a:r>
              <a:rPr lang="en-US" dirty="0" err="1">
                <a:solidFill>
                  <a:srgbClr val="FF0000"/>
                </a:solidFill>
              </a:rPr>
              <a:t>commandName</a:t>
            </a:r>
            <a:r>
              <a:rPr lang="en-US" dirty="0">
                <a:solidFill>
                  <a:srgbClr val="FF0000"/>
                </a:solidFill>
              </a:rPr>
              <a:t>/</a:t>
            </a:r>
            <a:r>
              <a:rPr lang="en-US" dirty="0" err="1">
                <a:solidFill>
                  <a:srgbClr val="FF0000"/>
                </a:solidFill>
              </a:rPr>
              <a:t>modelAttribute</a:t>
            </a:r>
            <a:r>
              <a:rPr lang="en-US" dirty="0">
                <a:solidFill>
                  <a:srgbClr val="FF0000"/>
                </a:solidFill>
              </a:rPr>
              <a:t>: </a:t>
            </a:r>
            <a:r>
              <a:rPr lang="en-US" dirty="0"/>
              <a:t>name of a variable in the request scope or session scope that </a:t>
            </a:r>
            <a:r>
              <a:rPr lang="en-US" dirty="0" err="1"/>
              <a:t>contaims</a:t>
            </a:r>
            <a:r>
              <a:rPr lang="en-US" dirty="0"/>
              <a:t> the information about this form, it should be a been.</a:t>
            </a:r>
          </a:p>
          <a:p>
            <a:r>
              <a:rPr lang="en-US" dirty="0">
                <a:solidFill>
                  <a:srgbClr val="FF0000"/>
                </a:solidFill>
              </a:rPr>
              <a:t>path: </a:t>
            </a:r>
            <a:r>
              <a:rPr lang="en-US" dirty="0"/>
              <a:t>name of a bean property that should be accessed in order to pass the information to from and to the controller.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6027938" y="1873413"/>
            <a:ext cx="6067590" cy="3361113"/>
          </a:xfrm>
          <a:prstGeom prst="rect">
            <a:avLst/>
          </a:prstGeom>
        </p:spPr>
      </p:pic>
    </p:spTree>
    <p:extLst>
      <p:ext uri="{BB962C8B-B14F-4D97-AF65-F5344CB8AC3E}">
        <p14:creationId xmlns:p14="http://schemas.microsoft.com/office/powerpoint/2010/main" val="3959163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form</a:t>
            </a:r>
            <a:r>
              <a:rPr lang="en-US" dirty="0"/>
              <a:t> tag</a:t>
            </a:r>
          </a:p>
        </p:txBody>
      </p:sp>
      <p:sp>
        <p:nvSpPr>
          <p:cNvPr id="3" name="Text Placeholder 2"/>
          <p:cNvSpPr>
            <a:spLocks noGrp="1"/>
          </p:cNvSpPr>
          <p:nvPr>
            <p:ph type="body" idx="1"/>
          </p:nvPr>
        </p:nvSpPr>
        <p:spPr/>
        <p:txBody>
          <a:bodyPr/>
          <a:lstStyle/>
          <a:p>
            <a:r>
              <a:rPr lang="en-US" dirty="0"/>
              <a:t>Renders a form tag and exposes the binding to inner tags</a:t>
            </a:r>
          </a:p>
          <a:p>
            <a:r>
              <a:rPr lang="en-US" dirty="0"/>
              <a:t>You can specify any HTML attributes that are valid for an HTML form</a:t>
            </a:r>
          </a:p>
          <a:p>
            <a:r>
              <a:rPr lang="en-US" dirty="0"/>
              <a:t>You can also tell it what the form backing object is (it uses ‘</a:t>
            </a:r>
            <a:r>
              <a:rPr lang="en-US" dirty="0">
                <a:solidFill>
                  <a:srgbClr val="00B050"/>
                </a:solidFill>
              </a:rPr>
              <a:t>command</a:t>
            </a:r>
            <a:r>
              <a:rPr lang="en-US" dirty="0"/>
              <a:t>’ by default).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sp>
        <p:nvSpPr>
          <p:cNvPr id="5" name="TextBox 4"/>
          <p:cNvSpPr txBox="1"/>
          <p:nvPr/>
        </p:nvSpPr>
        <p:spPr>
          <a:xfrm>
            <a:off x="1992877" y="4689263"/>
            <a:ext cx="8433486" cy="738664"/>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&lt;form:form method=”get” commandName=”person”&gt;</a:t>
            </a:r>
          </a:p>
          <a:p>
            <a:r>
              <a:rPr lang="sv-SE" sz="1400" dirty="0">
                <a:latin typeface="Courier New" pitchFamily="49" charset="0"/>
                <a:cs typeface="Courier New" pitchFamily="49" charset="0"/>
              </a:rPr>
              <a:t>	&lt;form:input path=”name” /&gt;</a:t>
            </a:r>
          </a:p>
          <a:p>
            <a:r>
              <a:rPr lang="sv-SE" sz="1400" dirty="0">
                <a:latin typeface="Courier New" pitchFamily="49" charset="0"/>
                <a:cs typeface="Courier New" pitchFamily="49" charset="0"/>
              </a:rPr>
              <a:t>&lt;/form:form&gt;</a:t>
            </a:r>
            <a:endParaRPr lang="en-US" sz="1400" dirty="0">
              <a:latin typeface="Courier New" pitchFamily="49" charset="0"/>
              <a:cs typeface="Courier New" pitchFamily="49" charset="0"/>
            </a:endParaRPr>
          </a:p>
        </p:txBody>
      </p:sp>
      <p:sp>
        <p:nvSpPr>
          <p:cNvPr id="6" name="TextBox 5"/>
          <p:cNvSpPr txBox="1"/>
          <p:nvPr/>
        </p:nvSpPr>
        <p:spPr>
          <a:xfrm>
            <a:off x="1990818" y="5580327"/>
            <a:ext cx="8433486" cy="738664"/>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 method=”get”&gt;</a:t>
            </a:r>
          </a:p>
          <a:p>
            <a:r>
              <a:rPr lang="sv-SE" sz="1400" dirty="0">
                <a:latin typeface="Courier New" pitchFamily="49" charset="0"/>
                <a:cs typeface="Courier New" pitchFamily="49" charset="0"/>
              </a:rPr>
              <a:t>	&lt;input type=”text” name=”name” /&gt;</a:t>
            </a:r>
          </a:p>
          <a:p>
            <a:r>
              <a:rPr lang="sv-SE" sz="1400" dirty="0">
                <a:latin typeface="Courier New" pitchFamily="49" charset="0"/>
                <a:cs typeface="Courier New" pitchFamily="49" charset="0"/>
              </a:rPr>
              <a:t>&lt;/form&gt;</a:t>
            </a:r>
            <a:endParaRPr lang="en-US" sz="1400" dirty="0">
              <a:latin typeface="Courier New" pitchFamily="49" charset="0"/>
              <a:cs typeface="Courier New" pitchFamily="49" charset="0"/>
            </a:endParaRPr>
          </a:p>
        </p:txBody>
      </p:sp>
      <p:sp>
        <p:nvSpPr>
          <p:cNvPr id="7" name="TextBox 6"/>
          <p:cNvSpPr txBox="1"/>
          <p:nvPr/>
        </p:nvSpPr>
        <p:spPr>
          <a:xfrm>
            <a:off x="1990818" y="3145166"/>
            <a:ext cx="8433486" cy="1384995"/>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@RequestMapping("/person/add")</a:t>
            </a:r>
          </a:p>
          <a:p>
            <a:r>
              <a:rPr lang="sv-SE" sz="1400" dirty="0">
                <a:latin typeface="Courier New" pitchFamily="49" charset="0"/>
                <a:cs typeface="Courier New" pitchFamily="49" charset="0"/>
              </a:rPr>
              <a:t>public String addPerson(Model model) {</a:t>
            </a:r>
          </a:p>
          <a:p>
            <a:r>
              <a:rPr lang="sv-SE" sz="1400" dirty="0">
                <a:latin typeface="Courier New" pitchFamily="49" charset="0"/>
                <a:cs typeface="Courier New" pitchFamily="49" charset="0"/>
              </a:rPr>
              <a:t>	Person person = new Person();</a:t>
            </a:r>
          </a:p>
          <a:p>
            <a:r>
              <a:rPr lang="sv-SE" sz="1400" dirty="0">
                <a:latin typeface="Courier New" pitchFamily="49" charset="0"/>
                <a:cs typeface="Courier New" pitchFamily="49" charset="0"/>
              </a:rPr>
              <a:t>	model.addAttribute(</a:t>
            </a:r>
            <a:r>
              <a:rPr lang="sv-SE" sz="1400" b="1" dirty="0">
                <a:latin typeface="Courier New" pitchFamily="49" charset="0"/>
                <a:cs typeface="Courier New" pitchFamily="49" charset="0"/>
              </a:rPr>
              <a:t>person</a:t>
            </a:r>
            <a:r>
              <a:rPr lang="sv-SE" sz="1400" dirty="0">
                <a:latin typeface="Courier New" pitchFamily="49" charset="0"/>
                <a:cs typeface="Courier New" pitchFamily="49" charset="0"/>
              </a:rPr>
              <a:t>);</a:t>
            </a:r>
          </a:p>
          <a:p>
            <a:r>
              <a:rPr lang="sv-SE" sz="1400" dirty="0">
                <a:latin typeface="Courier New" pitchFamily="49" charset="0"/>
                <a:cs typeface="Courier New" pitchFamily="49" charset="0"/>
              </a:rPr>
              <a:t>	return "addPerson";</a:t>
            </a:r>
          </a:p>
          <a:p>
            <a:r>
              <a:rPr lang="sv-SE" sz="1400" dirty="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2091137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input</a:t>
            </a:r>
            <a:r>
              <a:rPr lang="en-US" dirty="0"/>
              <a:t> tag</a:t>
            </a:r>
          </a:p>
        </p:txBody>
      </p:sp>
      <p:sp>
        <p:nvSpPr>
          <p:cNvPr id="3" name="Text Placeholder 2"/>
          <p:cNvSpPr>
            <a:spLocks noGrp="1"/>
          </p:cNvSpPr>
          <p:nvPr>
            <p:ph type="body" idx="1"/>
          </p:nvPr>
        </p:nvSpPr>
        <p:spPr/>
        <p:txBody>
          <a:bodyPr/>
          <a:lstStyle/>
          <a:p>
            <a:r>
              <a:rPr lang="en-US" dirty="0"/>
              <a:t>Renders an HTML input tag with a type of ‘text’</a:t>
            </a:r>
          </a:p>
          <a:p>
            <a:r>
              <a:rPr lang="en-US" dirty="0"/>
              <a:t>You can specify any HTML attributes valid for an HTML input</a:t>
            </a:r>
          </a:p>
          <a:p>
            <a:r>
              <a:rPr lang="en-US" dirty="0"/>
              <a:t>You bind it to your model object by specifying the path relative to the backing object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sp>
        <p:nvSpPr>
          <p:cNvPr id="5" name="TextBox 4"/>
          <p:cNvSpPr txBox="1"/>
          <p:nvPr/>
        </p:nvSpPr>
        <p:spPr>
          <a:xfrm>
            <a:off x="1875407" y="4712644"/>
            <a:ext cx="8433486" cy="738664"/>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&lt;form:form method=”get” commandName=”person”&gt;</a:t>
            </a:r>
          </a:p>
          <a:p>
            <a:r>
              <a:rPr lang="sv-SE" sz="1400" dirty="0">
                <a:latin typeface="Courier New" pitchFamily="49" charset="0"/>
                <a:cs typeface="Courier New" pitchFamily="49" charset="0"/>
              </a:rPr>
              <a:t>	&lt;form:input path=”name” /&gt;</a:t>
            </a:r>
          </a:p>
          <a:p>
            <a:r>
              <a:rPr lang="sv-SE" sz="1400" dirty="0">
                <a:latin typeface="Courier New" pitchFamily="49" charset="0"/>
                <a:cs typeface="Courier New" pitchFamily="49" charset="0"/>
              </a:rPr>
              <a:t>&lt;/form:form&gt;</a:t>
            </a:r>
            <a:endParaRPr lang="en-US" sz="1400" dirty="0">
              <a:latin typeface="Courier New" pitchFamily="49" charset="0"/>
              <a:cs typeface="Courier New" pitchFamily="49" charset="0"/>
            </a:endParaRPr>
          </a:p>
        </p:txBody>
      </p:sp>
      <p:sp>
        <p:nvSpPr>
          <p:cNvPr id="6" name="TextBox 5"/>
          <p:cNvSpPr txBox="1"/>
          <p:nvPr/>
        </p:nvSpPr>
        <p:spPr>
          <a:xfrm>
            <a:off x="1873348" y="5627044"/>
            <a:ext cx="8433486" cy="738664"/>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 method=”get”&gt;</a:t>
            </a:r>
          </a:p>
          <a:p>
            <a:r>
              <a:rPr lang="sv-SE" sz="1400" dirty="0">
                <a:latin typeface="Courier New" pitchFamily="49" charset="0"/>
                <a:cs typeface="Courier New" pitchFamily="49" charset="0"/>
              </a:rPr>
              <a:t>	&lt;input type=”text” name=”</a:t>
            </a:r>
            <a:r>
              <a:rPr lang="sv-SE" sz="1400">
                <a:latin typeface="Courier New" pitchFamily="49" charset="0"/>
                <a:cs typeface="Courier New" pitchFamily="49" charset="0"/>
              </a:rPr>
              <a:t>name” value=”Spencer” </a:t>
            </a:r>
            <a:r>
              <a:rPr lang="sv-SE" sz="1400" dirty="0">
                <a:latin typeface="Courier New" pitchFamily="49" charset="0"/>
                <a:cs typeface="Courier New" pitchFamily="49" charset="0"/>
              </a:rPr>
              <a:t>/&gt;</a:t>
            </a:r>
          </a:p>
          <a:p>
            <a:r>
              <a:rPr lang="sv-SE" sz="1400" dirty="0">
                <a:latin typeface="Courier New" pitchFamily="49" charset="0"/>
                <a:cs typeface="Courier New" pitchFamily="49" charset="0"/>
              </a:rPr>
              <a:t>&lt;/form&gt;</a:t>
            </a:r>
            <a:endParaRPr lang="en-US" sz="1400" dirty="0">
              <a:latin typeface="Courier New" pitchFamily="49" charset="0"/>
              <a:cs typeface="Courier New" pitchFamily="49" charset="0"/>
            </a:endParaRPr>
          </a:p>
        </p:txBody>
      </p:sp>
      <p:sp>
        <p:nvSpPr>
          <p:cNvPr id="7" name="TextBox 6"/>
          <p:cNvSpPr txBox="1"/>
          <p:nvPr/>
        </p:nvSpPr>
        <p:spPr>
          <a:xfrm>
            <a:off x="1873348" y="2936708"/>
            <a:ext cx="8433486" cy="1600438"/>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@RequestMapping("/person/add")</a:t>
            </a:r>
          </a:p>
          <a:p>
            <a:r>
              <a:rPr lang="sv-SE" sz="1400" dirty="0">
                <a:latin typeface="Courier New" pitchFamily="49" charset="0"/>
                <a:cs typeface="Courier New" pitchFamily="49" charset="0"/>
              </a:rPr>
              <a:t>public String addPerson(Model model) {</a:t>
            </a:r>
          </a:p>
          <a:p>
            <a:r>
              <a:rPr lang="sv-SE" sz="1400" dirty="0">
                <a:latin typeface="Courier New" pitchFamily="49" charset="0"/>
                <a:cs typeface="Courier New" pitchFamily="49" charset="0"/>
              </a:rPr>
              <a:t>	Person person = new Person();</a:t>
            </a:r>
          </a:p>
          <a:p>
            <a:r>
              <a:rPr lang="sv-SE" sz="1400" dirty="0">
                <a:latin typeface="Courier New" pitchFamily="49" charset="0"/>
                <a:cs typeface="Courier New" pitchFamily="49" charset="0"/>
              </a:rPr>
              <a:t>	person.setName(”Spencer”);</a:t>
            </a:r>
          </a:p>
          <a:p>
            <a:r>
              <a:rPr lang="sv-SE" sz="1400" dirty="0">
                <a:latin typeface="Courier New" pitchFamily="49" charset="0"/>
                <a:cs typeface="Courier New" pitchFamily="49" charset="0"/>
              </a:rPr>
              <a:t>	model.addAttribute(</a:t>
            </a:r>
            <a:r>
              <a:rPr lang="sv-SE" sz="1400" b="1" dirty="0">
                <a:latin typeface="Courier New" pitchFamily="49" charset="0"/>
                <a:cs typeface="Courier New" pitchFamily="49" charset="0"/>
              </a:rPr>
              <a:t>person</a:t>
            </a:r>
            <a:r>
              <a:rPr lang="sv-SE" sz="1400" dirty="0">
                <a:latin typeface="Courier New" pitchFamily="49" charset="0"/>
                <a:cs typeface="Courier New" pitchFamily="49" charset="0"/>
              </a:rPr>
              <a:t>);</a:t>
            </a:r>
          </a:p>
          <a:p>
            <a:r>
              <a:rPr lang="sv-SE" sz="1400" dirty="0">
                <a:latin typeface="Courier New" pitchFamily="49" charset="0"/>
                <a:cs typeface="Courier New" pitchFamily="49" charset="0"/>
              </a:rPr>
              <a:t>	return "addPerson";</a:t>
            </a:r>
          </a:p>
          <a:p>
            <a:r>
              <a:rPr lang="sv-SE" sz="1400" dirty="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3030213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checkbox</a:t>
            </a:r>
            <a:r>
              <a:rPr lang="en-US" dirty="0"/>
              <a:t> tag</a:t>
            </a:r>
          </a:p>
        </p:txBody>
      </p:sp>
      <p:sp>
        <p:nvSpPr>
          <p:cNvPr id="3" name="Text Placeholder 2"/>
          <p:cNvSpPr>
            <a:spLocks noGrp="1"/>
          </p:cNvSpPr>
          <p:nvPr>
            <p:ph type="body" idx="1"/>
          </p:nvPr>
        </p:nvSpPr>
        <p:spPr/>
        <p:txBody>
          <a:bodyPr/>
          <a:lstStyle/>
          <a:p>
            <a:r>
              <a:rPr lang="en-US" dirty="0"/>
              <a:t>Renders an HTML input tag with a type of ‘checkbox’</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sp>
        <p:nvSpPr>
          <p:cNvPr id="5" name="TextBox 4"/>
          <p:cNvSpPr txBox="1"/>
          <p:nvPr/>
        </p:nvSpPr>
        <p:spPr>
          <a:xfrm>
            <a:off x="1564049" y="3346639"/>
            <a:ext cx="8433486" cy="1169551"/>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&lt;form:form commandName=”person”&gt;</a:t>
            </a:r>
          </a:p>
          <a:p>
            <a:pPr lvl="1"/>
            <a:r>
              <a:rPr lang="sv-SE" sz="1400" dirty="0">
                <a:latin typeface="Courier New" pitchFamily="49" charset="0"/>
                <a:cs typeface="Courier New" pitchFamily="49" charset="0"/>
              </a:rPr>
              <a:t>&lt;form:checkbox path=”admin” /&gt;</a:t>
            </a:r>
          </a:p>
          <a:p>
            <a:pPr lvl="1"/>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form:checkbox</a:t>
            </a:r>
            <a:r>
              <a:rPr lang="en-US" sz="1400" dirty="0">
                <a:latin typeface="Courier New" pitchFamily="49" charset="0"/>
                <a:cs typeface="Courier New" pitchFamily="49" charset="0"/>
              </a:rPr>
              <a:t> path=“languages” value=“Java” /&gt;</a:t>
            </a:r>
          </a:p>
          <a:p>
            <a:pPr lvl="1"/>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form:checkbox</a:t>
            </a:r>
            <a:r>
              <a:rPr lang="en-US" sz="1400" dirty="0">
                <a:latin typeface="Courier New" pitchFamily="49" charset="0"/>
                <a:cs typeface="Courier New" pitchFamily="49" charset="0"/>
              </a:rPr>
              <a:t> path=“languages” value=“</a:t>
            </a:r>
            <a:r>
              <a:rPr lang="en-US" sz="1400" dirty="0" err="1">
                <a:latin typeface="Courier New" pitchFamily="49" charset="0"/>
                <a:cs typeface="Courier New" pitchFamily="49" charset="0"/>
              </a:rPr>
              <a:t>Scala</a:t>
            </a:r>
            <a:r>
              <a:rPr lang="en-US" sz="1400" dirty="0">
                <a:latin typeface="Courier New" pitchFamily="49" charset="0"/>
                <a:cs typeface="Courier New" pitchFamily="49" charset="0"/>
              </a:rPr>
              <a:t>” /&gt;</a:t>
            </a:r>
          </a:p>
          <a:p>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form:form</a:t>
            </a:r>
            <a:r>
              <a:rPr lang="en-US" sz="1400" dirty="0">
                <a:latin typeface="Courier New" pitchFamily="49" charset="0"/>
                <a:cs typeface="Courier New" pitchFamily="49" charset="0"/>
              </a:rPr>
              <a:t>&gt;</a:t>
            </a:r>
            <a:endParaRPr lang="sv-SE" sz="1400" dirty="0">
              <a:latin typeface="Courier New" pitchFamily="49" charset="0"/>
              <a:cs typeface="Courier New" pitchFamily="49" charset="0"/>
            </a:endParaRPr>
          </a:p>
        </p:txBody>
      </p:sp>
      <p:sp>
        <p:nvSpPr>
          <p:cNvPr id="6" name="TextBox 5"/>
          <p:cNvSpPr txBox="1"/>
          <p:nvPr/>
        </p:nvSpPr>
        <p:spPr>
          <a:xfrm>
            <a:off x="1564049" y="4718239"/>
            <a:ext cx="8433486" cy="1169551"/>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&lt;form&gt;</a:t>
            </a:r>
          </a:p>
          <a:p>
            <a:pPr lvl="1"/>
            <a:r>
              <a:rPr lang="sv-SE" sz="1400" dirty="0">
                <a:latin typeface="Courier New" pitchFamily="49" charset="0"/>
                <a:cs typeface="Courier New" pitchFamily="49" charset="0"/>
              </a:rPr>
              <a:t>&lt;input type=”checkbox” name=”admin” value=”true” /&gt;</a:t>
            </a:r>
          </a:p>
          <a:p>
            <a:pPr lvl="1"/>
            <a:r>
              <a:rPr lang="sv-SE" sz="1400" dirty="0">
                <a:latin typeface="Courier New" pitchFamily="49" charset="0"/>
                <a:cs typeface="Courier New" pitchFamily="49" charset="0"/>
              </a:rPr>
              <a:t>&lt;input type=”checkbox” name=”languages” value=”Java” /&gt;</a:t>
            </a:r>
          </a:p>
          <a:p>
            <a:pPr lvl="1"/>
            <a:r>
              <a:rPr lang="sv-SE" sz="1400" dirty="0">
                <a:latin typeface="Courier New" pitchFamily="49" charset="0"/>
                <a:cs typeface="Courier New" pitchFamily="49" charset="0"/>
              </a:rPr>
              <a:t>&lt;input type=”checkbox” name=”languages” value=”Scala” /&gt;</a:t>
            </a:r>
          </a:p>
          <a:p>
            <a:r>
              <a:rPr lang="sv-SE" sz="1400" dirty="0">
                <a:latin typeface="Courier New" pitchFamily="49" charset="0"/>
                <a:cs typeface="Courier New" pitchFamily="49" charset="0"/>
              </a:rPr>
              <a:t>&lt;/form&gt;</a:t>
            </a:r>
            <a:endParaRPr lang="en-US" sz="1400" dirty="0">
              <a:latin typeface="Courier New" pitchFamily="49" charset="0"/>
              <a:cs typeface="Courier New" pitchFamily="49" charset="0"/>
            </a:endParaRPr>
          </a:p>
        </p:txBody>
      </p:sp>
      <p:sp>
        <p:nvSpPr>
          <p:cNvPr id="7" name="TextBox 6"/>
          <p:cNvSpPr txBox="1"/>
          <p:nvPr/>
        </p:nvSpPr>
        <p:spPr>
          <a:xfrm>
            <a:off x="1555812" y="2240132"/>
            <a:ext cx="8433486" cy="954107"/>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400" dirty="0">
                <a:latin typeface="Courier New" pitchFamily="49" charset="0"/>
                <a:cs typeface="Courier New" pitchFamily="49" charset="0"/>
              </a:rPr>
              <a:t>public class Person {</a:t>
            </a:r>
          </a:p>
          <a:p>
            <a:r>
              <a:rPr lang="en-US" sz="1400" dirty="0">
                <a:latin typeface="Courier New" pitchFamily="49" charset="0"/>
                <a:cs typeface="Courier New" pitchFamily="49" charset="0"/>
              </a:rPr>
              <a:t>	private </a:t>
            </a:r>
            <a:r>
              <a:rPr lang="en-US" sz="1400" dirty="0" err="1">
                <a:latin typeface="Courier New" pitchFamily="49" charset="0"/>
                <a:cs typeface="Courier New" pitchFamily="49" charset="0"/>
              </a:rPr>
              <a:t>boolean</a:t>
            </a:r>
            <a:r>
              <a:rPr lang="en-US" sz="1400" dirty="0">
                <a:latin typeface="Courier New" pitchFamily="49" charset="0"/>
                <a:cs typeface="Courier New" pitchFamily="49" charset="0"/>
              </a:rPr>
              <a:t> admin;</a:t>
            </a:r>
          </a:p>
          <a:p>
            <a:r>
              <a:rPr lang="en-US" sz="1400" dirty="0">
                <a:latin typeface="Courier New" pitchFamily="49" charset="0"/>
                <a:cs typeface="Courier New" pitchFamily="49" charset="0"/>
              </a:rPr>
              <a:t>	private String[] languages;</a:t>
            </a:r>
          </a:p>
          <a:p>
            <a:r>
              <a:rPr lang="en-US" sz="1400" dirty="0">
                <a:latin typeface="Courier New" pitchFamily="49" charset="0"/>
                <a:cs typeface="Courier New" pitchFamily="49" charset="0"/>
              </a:rPr>
              <a:t>}</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2621770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checkboxes</a:t>
            </a:r>
            <a:r>
              <a:rPr lang="en-US" dirty="0"/>
              <a:t> tag</a:t>
            </a:r>
          </a:p>
        </p:txBody>
      </p:sp>
      <p:sp>
        <p:nvSpPr>
          <p:cNvPr id="3" name="Text Placeholder 2"/>
          <p:cNvSpPr>
            <a:spLocks noGrp="1"/>
          </p:cNvSpPr>
          <p:nvPr>
            <p:ph type="body" idx="1"/>
          </p:nvPr>
        </p:nvSpPr>
        <p:spPr/>
        <p:txBody>
          <a:bodyPr/>
          <a:lstStyle/>
          <a:p>
            <a:r>
              <a:rPr lang="en-US" dirty="0"/>
              <a:t>Similar to </a:t>
            </a:r>
            <a:r>
              <a:rPr lang="en-US" i="1" dirty="0"/>
              <a:t>checkbox</a:t>
            </a:r>
            <a:r>
              <a:rPr lang="en-US" dirty="0"/>
              <a:t> tag, but creates multiple checkboxes instead of one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sp>
        <p:nvSpPr>
          <p:cNvPr id="5" name="TextBox 4"/>
          <p:cNvSpPr txBox="1"/>
          <p:nvPr/>
        </p:nvSpPr>
        <p:spPr>
          <a:xfrm>
            <a:off x="1443818" y="3617893"/>
            <a:ext cx="8433486" cy="954107"/>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&lt;form:form commandName=”person”&gt;</a:t>
            </a:r>
          </a:p>
          <a:p>
            <a:pPr lvl="1"/>
            <a:r>
              <a:rPr lang="sv-SE" sz="1400" dirty="0">
                <a:latin typeface="Courier New" pitchFamily="49" charset="0"/>
                <a:cs typeface="Courier New" pitchFamily="49" charset="0"/>
              </a:rPr>
              <a:t>&lt;form:checkbox path=”admin” /&gt;</a:t>
            </a:r>
          </a:p>
          <a:p>
            <a:pPr lvl="1"/>
            <a:r>
              <a:rPr lang="sv-SE" sz="1400" dirty="0">
                <a:latin typeface="Courier New" pitchFamily="49" charset="0"/>
                <a:cs typeface="Courier New" pitchFamily="49" charset="0"/>
              </a:rPr>
              <a:t>&lt;form:checkboxes path=”favoriteLanguages” items=”${allLanguages}” /&gt;</a:t>
            </a:r>
          </a:p>
          <a:p>
            <a:r>
              <a:rPr lang="en-US" sz="1400" dirty="0">
                <a:latin typeface="Courier New" pitchFamily="49" charset="0"/>
                <a:cs typeface="Courier New" pitchFamily="49" charset="0"/>
              </a:rPr>
              <a:t>&lt;/</a:t>
            </a:r>
            <a:r>
              <a:rPr lang="en-US" sz="1400" dirty="0" err="1">
                <a:latin typeface="Courier New" pitchFamily="49" charset="0"/>
                <a:cs typeface="Courier New" pitchFamily="49" charset="0"/>
              </a:rPr>
              <a:t>form:form</a:t>
            </a:r>
            <a:r>
              <a:rPr lang="en-US" sz="1400" dirty="0">
                <a:latin typeface="Courier New" pitchFamily="49" charset="0"/>
                <a:cs typeface="Courier New" pitchFamily="49" charset="0"/>
              </a:rPr>
              <a:t>&gt;</a:t>
            </a:r>
            <a:endParaRPr lang="sv-SE" sz="1400" dirty="0">
              <a:latin typeface="Courier New" pitchFamily="49" charset="0"/>
              <a:cs typeface="Courier New" pitchFamily="49" charset="0"/>
            </a:endParaRPr>
          </a:p>
        </p:txBody>
      </p:sp>
      <p:sp>
        <p:nvSpPr>
          <p:cNvPr id="6" name="TextBox 5"/>
          <p:cNvSpPr txBox="1"/>
          <p:nvPr/>
        </p:nvSpPr>
        <p:spPr>
          <a:xfrm>
            <a:off x="1435476" y="4724400"/>
            <a:ext cx="8433486" cy="1169551"/>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&lt;form&gt;</a:t>
            </a:r>
          </a:p>
          <a:p>
            <a:pPr lvl="1"/>
            <a:r>
              <a:rPr lang="sv-SE" sz="1400" dirty="0">
                <a:latin typeface="Courier New" pitchFamily="49" charset="0"/>
                <a:cs typeface="Courier New" pitchFamily="49" charset="0"/>
              </a:rPr>
              <a:t>&lt;input type=”checkbox” name=”admin” value=”true” /&gt;</a:t>
            </a:r>
          </a:p>
          <a:p>
            <a:pPr lvl="1"/>
            <a:r>
              <a:rPr lang="sv-SE" sz="1400" dirty="0">
                <a:latin typeface="Courier New" pitchFamily="49" charset="0"/>
                <a:cs typeface="Courier New" pitchFamily="49" charset="0"/>
              </a:rPr>
              <a:t>&lt;input type=”checkbox” name=” favoriteLanguages” value=”Java” /&gt;</a:t>
            </a:r>
          </a:p>
          <a:p>
            <a:pPr lvl="1"/>
            <a:r>
              <a:rPr lang="sv-SE" sz="1400" dirty="0">
                <a:latin typeface="Courier New" pitchFamily="49" charset="0"/>
                <a:cs typeface="Courier New" pitchFamily="49" charset="0"/>
              </a:rPr>
              <a:t>&lt;input type=”checkbox” name=” favoriteLanguages” value=”Scala” /&gt;</a:t>
            </a:r>
          </a:p>
          <a:p>
            <a:r>
              <a:rPr lang="sv-SE" sz="1400" dirty="0">
                <a:latin typeface="Courier New" pitchFamily="49" charset="0"/>
                <a:cs typeface="Courier New" pitchFamily="49" charset="0"/>
              </a:rPr>
              <a:t>&lt;/form&gt;</a:t>
            </a:r>
            <a:endParaRPr lang="en-US" sz="1400" dirty="0">
              <a:latin typeface="Courier New" pitchFamily="49" charset="0"/>
              <a:cs typeface="Courier New" pitchFamily="49" charset="0"/>
            </a:endParaRPr>
          </a:p>
        </p:txBody>
      </p:sp>
      <p:sp>
        <p:nvSpPr>
          <p:cNvPr id="7" name="TextBox 6"/>
          <p:cNvSpPr txBox="1"/>
          <p:nvPr/>
        </p:nvSpPr>
        <p:spPr>
          <a:xfrm>
            <a:off x="1437640" y="2286000"/>
            <a:ext cx="8433486" cy="1169551"/>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400" dirty="0">
                <a:latin typeface="Courier New" pitchFamily="49" charset="0"/>
                <a:cs typeface="Courier New" pitchFamily="49" charset="0"/>
              </a:rPr>
              <a:t>public class Person {</a:t>
            </a:r>
          </a:p>
          <a:p>
            <a:r>
              <a:rPr lang="en-US" sz="1400" dirty="0">
                <a:latin typeface="Courier New" pitchFamily="49" charset="0"/>
                <a:cs typeface="Courier New" pitchFamily="49" charset="0"/>
              </a:rPr>
              <a:t>	private </a:t>
            </a:r>
            <a:r>
              <a:rPr lang="en-US" sz="1400" dirty="0" err="1">
                <a:latin typeface="Courier New" pitchFamily="49" charset="0"/>
                <a:cs typeface="Courier New" pitchFamily="49" charset="0"/>
              </a:rPr>
              <a:t>boolean</a:t>
            </a:r>
            <a:r>
              <a:rPr lang="en-US" sz="1400" dirty="0">
                <a:latin typeface="Courier New" pitchFamily="49" charset="0"/>
                <a:cs typeface="Courier New" pitchFamily="49" charset="0"/>
              </a:rPr>
              <a:t> admin;</a:t>
            </a:r>
          </a:p>
          <a:p>
            <a:r>
              <a:rPr lang="en-US" sz="1400" dirty="0">
                <a:latin typeface="Courier New" pitchFamily="49" charset="0"/>
                <a:cs typeface="Courier New" pitchFamily="49" charset="0"/>
              </a:rPr>
              <a:t>	private String[] </a:t>
            </a:r>
            <a:r>
              <a:rPr lang="en-US" sz="1400" dirty="0" err="1">
                <a:latin typeface="Courier New" pitchFamily="49" charset="0"/>
                <a:cs typeface="Courier New" pitchFamily="49" charset="0"/>
              </a:rPr>
              <a:t>favoriteLanguages</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	private List&lt;String&gt; </a:t>
            </a:r>
            <a:r>
              <a:rPr lang="en-US" sz="1400" dirty="0" err="1">
                <a:latin typeface="Courier New" pitchFamily="49" charset="0"/>
                <a:cs typeface="Courier New" pitchFamily="49" charset="0"/>
              </a:rPr>
              <a:t>allLanguages</a:t>
            </a:r>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a:t>
            </a:r>
            <a:endParaRPr lang="sv-SE" sz="1400" dirty="0">
              <a:latin typeface="Courier New" pitchFamily="49" charset="0"/>
              <a:cs typeface="Courier New" pitchFamily="49" charset="0"/>
            </a:endParaRPr>
          </a:p>
        </p:txBody>
      </p:sp>
    </p:spTree>
    <p:extLst>
      <p:ext uri="{BB962C8B-B14F-4D97-AF65-F5344CB8AC3E}">
        <p14:creationId xmlns:p14="http://schemas.microsoft.com/office/powerpoint/2010/main" val="1082849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password</a:t>
            </a:r>
            <a:r>
              <a:rPr lang="en-US" dirty="0"/>
              <a:t> tag</a:t>
            </a:r>
          </a:p>
        </p:txBody>
      </p:sp>
      <p:sp>
        <p:nvSpPr>
          <p:cNvPr id="3" name="Text Placeholder 2"/>
          <p:cNvSpPr>
            <a:spLocks noGrp="1"/>
          </p:cNvSpPr>
          <p:nvPr>
            <p:ph type="body" idx="1"/>
          </p:nvPr>
        </p:nvSpPr>
        <p:spPr/>
        <p:txBody>
          <a:bodyPr/>
          <a:lstStyle/>
          <a:p>
            <a:r>
              <a:rPr lang="en-US" dirty="0"/>
              <a:t>Renders an HTML input tag with a type of ‘password’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39</a:t>
            </a:fld>
            <a:endParaRPr lang="en-US" dirty="0"/>
          </a:p>
        </p:txBody>
      </p:sp>
      <p:sp>
        <p:nvSpPr>
          <p:cNvPr id="7" name="TextBox 6"/>
          <p:cNvSpPr txBox="1"/>
          <p:nvPr/>
        </p:nvSpPr>
        <p:spPr>
          <a:xfrm>
            <a:off x="1455000" y="2361707"/>
            <a:ext cx="8433486" cy="954107"/>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&lt;form:form&gt;</a:t>
            </a:r>
          </a:p>
          <a:p>
            <a:r>
              <a:rPr lang="sv-SE" sz="1400" dirty="0">
                <a:latin typeface="Courier New" pitchFamily="49" charset="0"/>
                <a:cs typeface="Courier New" pitchFamily="49" charset="0"/>
              </a:rPr>
              <a:t>	&lt;form:input path=”username” /&gt;</a:t>
            </a:r>
          </a:p>
          <a:p>
            <a:r>
              <a:rPr lang="sv-SE" sz="1400" dirty="0">
                <a:latin typeface="Courier New" pitchFamily="49" charset="0"/>
                <a:cs typeface="Courier New" pitchFamily="49" charset="0"/>
              </a:rPr>
              <a:t>	&lt;form:password path=”password” /&gt;</a:t>
            </a:r>
          </a:p>
          <a:p>
            <a:r>
              <a:rPr lang="sv-SE" sz="1400" dirty="0">
                <a:latin typeface="Courier New" pitchFamily="49" charset="0"/>
                <a:cs typeface="Courier New" pitchFamily="49" charset="0"/>
              </a:rPr>
              <a:t>&lt;/form:form&gt;</a:t>
            </a:r>
            <a:endParaRPr lang="en-US" sz="1400" dirty="0">
              <a:latin typeface="Courier New" pitchFamily="49" charset="0"/>
              <a:cs typeface="Courier New" pitchFamily="49" charset="0"/>
            </a:endParaRPr>
          </a:p>
        </p:txBody>
      </p:sp>
      <p:sp>
        <p:nvSpPr>
          <p:cNvPr id="8" name="TextBox 7"/>
          <p:cNvSpPr txBox="1"/>
          <p:nvPr/>
        </p:nvSpPr>
        <p:spPr>
          <a:xfrm>
            <a:off x="1452941" y="3622103"/>
            <a:ext cx="8433486" cy="954107"/>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&lt;form&gt;</a:t>
            </a:r>
          </a:p>
          <a:p>
            <a:r>
              <a:rPr lang="sv-SE" sz="1400" dirty="0">
                <a:latin typeface="Courier New" pitchFamily="49" charset="0"/>
                <a:cs typeface="Courier New" pitchFamily="49" charset="0"/>
              </a:rPr>
              <a:t>	&lt;input type=”text” name=”username” /&gt;</a:t>
            </a:r>
          </a:p>
          <a:p>
            <a:r>
              <a:rPr lang="sv-SE" sz="1400" dirty="0">
                <a:latin typeface="Courier New" pitchFamily="49" charset="0"/>
                <a:cs typeface="Courier New" pitchFamily="49" charset="0"/>
              </a:rPr>
              <a:t>	&lt;input type=”password” name=”password” /&gt;</a:t>
            </a:r>
          </a:p>
          <a:p>
            <a:r>
              <a:rPr lang="sv-SE" sz="1400" dirty="0">
                <a:latin typeface="Courier New" pitchFamily="49" charset="0"/>
                <a:cs typeface="Courier New" pitchFamily="49" charset="0"/>
              </a:rPr>
              <a:t>&lt;/form&gt;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63999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MVC Pattern</a:t>
            </a:r>
          </a:p>
        </p:txBody>
      </p:sp>
      <p:sp>
        <p:nvSpPr>
          <p:cNvPr id="3" name="Text Placeholder 2"/>
          <p:cNvSpPr>
            <a:spLocks noGrp="1"/>
          </p:cNvSpPr>
          <p:nvPr>
            <p:ph type="body" idx="1"/>
          </p:nvPr>
        </p:nvSpPr>
        <p:spPr/>
        <p:txBody>
          <a:bodyPr/>
          <a:lstStyle/>
          <a:p>
            <a:pPr marL="0" indent="0">
              <a:lnSpc>
                <a:spcPct val="100000"/>
              </a:lnSpc>
              <a:buNone/>
            </a:pPr>
            <a:r>
              <a:rPr lang="en-US" dirty="0"/>
              <a:t>Separation of application logic and web design through the </a:t>
            </a:r>
            <a:r>
              <a:rPr lang="en-US" i="1" dirty="0"/>
              <a:t>MVC pattern</a:t>
            </a:r>
          </a:p>
          <a:p>
            <a:pPr>
              <a:lnSpc>
                <a:spcPct val="100000"/>
              </a:lnSpc>
            </a:pPr>
            <a:r>
              <a:rPr lang="en-US" dirty="0"/>
              <a:t>Integration with template languages</a:t>
            </a:r>
          </a:p>
          <a:p>
            <a:pPr>
              <a:lnSpc>
                <a:spcPct val="100000"/>
              </a:lnSpc>
            </a:pPr>
            <a:r>
              <a:rPr lang="en-US" dirty="0"/>
              <a:t>Some MVC frameworks provide built-in </a:t>
            </a:r>
            <a:r>
              <a:rPr lang="en-US" dirty="0" smtClean="0"/>
              <a:t>components</a:t>
            </a:r>
          </a:p>
          <a:p>
            <a:pPr marL="3175" indent="0">
              <a:lnSpc>
                <a:spcPct val="100000"/>
              </a:lnSpc>
              <a:buNone/>
            </a:pPr>
            <a:endParaRPr lang="en-US" dirty="0"/>
          </a:p>
          <a:p>
            <a:pPr>
              <a:lnSpc>
                <a:spcPct val="100000"/>
              </a:lnSpc>
            </a:pPr>
            <a:r>
              <a:rPr lang="en-US" dirty="0"/>
              <a:t>Other advantages </a:t>
            </a:r>
            <a:r>
              <a:rPr lang="en-US" dirty="0" smtClean="0"/>
              <a:t>include</a:t>
            </a:r>
            <a:endParaRPr lang="en-US" dirty="0"/>
          </a:p>
          <a:p>
            <a:pPr lvl="1">
              <a:lnSpc>
                <a:spcPct val="100000"/>
              </a:lnSpc>
            </a:pPr>
            <a:r>
              <a:rPr lang="en-US" sz="2600" dirty="0"/>
              <a:t>Form validation</a:t>
            </a:r>
          </a:p>
          <a:p>
            <a:pPr lvl="1">
              <a:lnSpc>
                <a:spcPct val="100000"/>
              </a:lnSpc>
            </a:pPr>
            <a:r>
              <a:rPr lang="en-US" sz="2600" dirty="0"/>
              <a:t>Error handling</a:t>
            </a:r>
          </a:p>
          <a:p>
            <a:pPr lvl="1">
              <a:lnSpc>
                <a:spcPct val="100000"/>
              </a:lnSpc>
            </a:pPr>
            <a:r>
              <a:rPr lang="en-US" sz="2600" dirty="0"/>
              <a:t>Request parameter type conversion</a:t>
            </a:r>
          </a:p>
          <a:p>
            <a:pPr lvl="1">
              <a:lnSpc>
                <a:spcPct val="100000"/>
              </a:lnSpc>
            </a:pPr>
            <a:r>
              <a:rPr lang="en-US" sz="2600" dirty="0"/>
              <a:t>Internationalization</a:t>
            </a:r>
          </a:p>
          <a:p>
            <a:pPr lvl="1">
              <a:lnSpc>
                <a:spcPct val="100000"/>
              </a:lnSpc>
            </a:pPr>
            <a:r>
              <a:rPr lang="en-US" sz="2600" dirty="0"/>
              <a:t>IDE integration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37710754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select</a:t>
            </a:r>
            <a:r>
              <a:rPr lang="en-US" dirty="0"/>
              <a:t> tag</a:t>
            </a:r>
          </a:p>
        </p:txBody>
      </p:sp>
      <p:sp>
        <p:nvSpPr>
          <p:cNvPr id="3" name="Text Placeholder 2"/>
          <p:cNvSpPr>
            <a:spLocks noGrp="1"/>
          </p:cNvSpPr>
          <p:nvPr>
            <p:ph type="body" idx="1"/>
          </p:nvPr>
        </p:nvSpPr>
        <p:spPr/>
        <p:txBody>
          <a:bodyPr/>
          <a:lstStyle/>
          <a:p>
            <a:r>
              <a:rPr lang="en-US" dirty="0"/>
              <a:t>Renders an HTML select tag</a:t>
            </a:r>
          </a:p>
          <a:p>
            <a:r>
              <a:rPr lang="en-US" dirty="0"/>
              <a:t>It can figure out whether multiple selections should be allowed</a:t>
            </a:r>
          </a:p>
          <a:p>
            <a:r>
              <a:rPr lang="en-US" dirty="0"/>
              <a:t>You can bind options using this tag, as well as by nesting </a:t>
            </a:r>
            <a:r>
              <a:rPr lang="en-US" i="1" dirty="0"/>
              <a:t>option</a:t>
            </a:r>
            <a:r>
              <a:rPr lang="en-US" dirty="0"/>
              <a:t> and </a:t>
            </a:r>
            <a:r>
              <a:rPr lang="en-US" i="1" dirty="0"/>
              <a:t>options</a:t>
            </a:r>
            <a:r>
              <a:rPr lang="en-US" dirty="0"/>
              <a:t> tags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40</a:t>
            </a:fld>
            <a:endParaRPr lang="en-US" dirty="0"/>
          </a:p>
        </p:txBody>
      </p:sp>
      <p:sp>
        <p:nvSpPr>
          <p:cNvPr id="5" name="TextBox 4"/>
          <p:cNvSpPr txBox="1"/>
          <p:nvPr/>
        </p:nvSpPr>
        <p:spPr>
          <a:xfrm>
            <a:off x="1280603" y="3640584"/>
            <a:ext cx="8563231" cy="307777"/>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&lt;form:select path=”favoriteLanguage” items=”${allLanguages}” /&gt;</a:t>
            </a:r>
            <a:endParaRPr lang="en-US" sz="1400" dirty="0">
              <a:latin typeface="Courier New" pitchFamily="49" charset="0"/>
              <a:cs typeface="Courier New" pitchFamily="49" charset="0"/>
            </a:endParaRPr>
          </a:p>
        </p:txBody>
      </p:sp>
      <p:sp>
        <p:nvSpPr>
          <p:cNvPr id="6" name="TextBox 5"/>
          <p:cNvSpPr txBox="1"/>
          <p:nvPr/>
        </p:nvSpPr>
        <p:spPr>
          <a:xfrm>
            <a:off x="1276484" y="4329015"/>
            <a:ext cx="8567351" cy="954107"/>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&lt;select name=”favoriteLanguage”&gt;</a:t>
            </a:r>
          </a:p>
          <a:p>
            <a:r>
              <a:rPr lang="sv-SE" sz="1400" dirty="0">
                <a:latin typeface="Courier New" pitchFamily="49" charset="0"/>
                <a:cs typeface="Courier New" pitchFamily="49" charset="0"/>
              </a:rPr>
              <a:t>	&lt;option value=”Java”&gt;Java&lt;/option&gt;</a:t>
            </a:r>
          </a:p>
          <a:p>
            <a:r>
              <a:rPr lang="sv-SE" sz="1400" dirty="0">
                <a:latin typeface="Courier New" pitchFamily="49" charset="0"/>
                <a:cs typeface="Courier New" pitchFamily="49" charset="0"/>
              </a:rPr>
              <a:t>	&lt;option value=”Scala”&gt;Scala&lt;/option&gt;</a:t>
            </a:r>
          </a:p>
          <a:p>
            <a:r>
              <a:rPr lang="sv-SE" sz="1400" dirty="0">
                <a:latin typeface="Courier New" pitchFamily="49" charset="0"/>
                <a:cs typeface="Courier New" pitchFamily="49" charset="0"/>
              </a:rPr>
              <a:t>&lt;/form&gt;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1501288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option/options</a:t>
            </a:r>
            <a:r>
              <a:rPr lang="en-US" dirty="0"/>
              <a:t> tags</a:t>
            </a:r>
          </a:p>
        </p:txBody>
      </p:sp>
      <p:sp>
        <p:nvSpPr>
          <p:cNvPr id="3" name="Text Placeholder 2"/>
          <p:cNvSpPr>
            <a:spLocks noGrp="1"/>
          </p:cNvSpPr>
          <p:nvPr>
            <p:ph type="body" idx="1"/>
          </p:nvPr>
        </p:nvSpPr>
        <p:spPr/>
        <p:txBody>
          <a:bodyPr/>
          <a:lstStyle/>
          <a:p>
            <a:r>
              <a:rPr lang="en-US" dirty="0"/>
              <a:t>Renders an HTML option (or multiple options)</a:t>
            </a:r>
          </a:p>
          <a:p>
            <a:r>
              <a:rPr lang="en-US" dirty="0"/>
              <a:t>Nested within a select tag</a:t>
            </a:r>
          </a:p>
          <a:p>
            <a:r>
              <a:rPr lang="en-US" dirty="0"/>
              <a:t>Renders ‘selected’ based on the value bound to the select tag</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41</a:t>
            </a:fld>
            <a:endParaRPr lang="en-US" dirty="0"/>
          </a:p>
        </p:txBody>
      </p:sp>
      <p:sp>
        <p:nvSpPr>
          <p:cNvPr id="5" name="TextBox 4"/>
          <p:cNvSpPr txBox="1"/>
          <p:nvPr/>
        </p:nvSpPr>
        <p:spPr>
          <a:xfrm>
            <a:off x="1417320" y="3048000"/>
            <a:ext cx="8433486" cy="1169551"/>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&lt;form:select path=”favoriteLanguage”&gt;</a:t>
            </a:r>
          </a:p>
          <a:p>
            <a:r>
              <a:rPr lang="sv-SE" sz="1400" dirty="0">
                <a:latin typeface="Courier New" pitchFamily="49" charset="0"/>
                <a:cs typeface="Courier New" pitchFamily="49" charset="0"/>
              </a:rPr>
              <a:t>	&lt;form:option value=”3” label=”.NET” /&gt;</a:t>
            </a:r>
          </a:p>
          <a:p>
            <a:r>
              <a:rPr lang="sv-SE" sz="1400" dirty="0">
                <a:latin typeface="Courier New" pitchFamily="49" charset="0"/>
                <a:cs typeface="Courier New" pitchFamily="49" charset="0"/>
              </a:rPr>
              <a:t>	&lt;form:options items=”${languages}” itemValue=”id” itemLabel=”name” /&gt;</a:t>
            </a:r>
          </a:p>
          <a:p>
            <a:r>
              <a:rPr lang="sv-SE" sz="1400" dirty="0">
                <a:latin typeface="Courier New" pitchFamily="49" charset="0"/>
                <a:cs typeface="Courier New" pitchFamily="49" charset="0"/>
              </a:rPr>
              <a:t>&lt;/form:select&gt;</a:t>
            </a:r>
            <a:endParaRPr lang="en-US" sz="1400" dirty="0">
              <a:latin typeface="Courier New" pitchFamily="49" charset="0"/>
              <a:cs typeface="Courier New" pitchFamily="49" charset="0"/>
            </a:endParaRPr>
          </a:p>
        </p:txBody>
      </p:sp>
      <p:sp>
        <p:nvSpPr>
          <p:cNvPr id="6" name="TextBox 5"/>
          <p:cNvSpPr txBox="1"/>
          <p:nvPr/>
        </p:nvSpPr>
        <p:spPr>
          <a:xfrm>
            <a:off x="1415261" y="4393049"/>
            <a:ext cx="8433486" cy="1169551"/>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&lt;select name=”favoriteLanguage”&gt;</a:t>
            </a:r>
          </a:p>
          <a:p>
            <a:r>
              <a:rPr lang="sv-SE" sz="1400" dirty="0">
                <a:latin typeface="Courier New" pitchFamily="49" charset="0"/>
                <a:cs typeface="Courier New" pitchFamily="49" charset="0"/>
              </a:rPr>
              <a:t>	&lt;option value=”.NET”&gt;.NET&lt;/option&gt;</a:t>
            </a:r>
          </a:p>
          <a:p>
            <a:r>
              <a:rPr lang="sv-SE" sz="1400" dirty="0">
                <a:latin typeface="Courier New" pitchFamily="49" charset="0"/>
                <a:cs typeface="Courier New" pitchFamily="49" charset="0"/>
              </a:rPr>
              <a:t>	&lt;option value=”Java”&gt;Java&lt;/option&gt;</a:t>
            </a:r>
          </a:p>
          <a:p>
            <a:r>
              <a:rPr lang="sv-SE" sz="1400" dirty="0">
                <a:latin typeface="Courier New" pitchFamily="49" charset="0"/>
                <a:cs typeface="Courier New" pitchFamily="49" charset="0"/>
              </a:rPr>
              <a:t>	&lt;option value=”Scala”&gt;Scala&lt;/option&gt;</a:t>
            </a:r>
          </a:p>
          <a:p>
            <a:r>
              <a:rPr lang="sv-SE" sz="1400" dirty="0">
                <a:latin typeface="Courier New" pitchFamily="49" charset="0"/>
                <a:cs typeface="Courier New" pitchFamily="49" charset="0"/>
              </a:rPr>
              <a:t>&lt;/form&gt;</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3437474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errors</a:t>
            </a:r>
            <a:r>
              <a:rPr lang="en-US" dirty="0"/>
              <a:t> tag</a:t>
            </a:r>
          </a:p>
        </p:txBody>
      </p:sp>
      <p:sp>
        <p:nvSpPr>
          <p:cNvPr id="3" name="Text Placeholder 2"/>
          <p:cNvSpPr>
            <a:spLocks noGrp="1"/>
          </p:cNvSpPr>
          <p:nvPr>
            <p:ph type="body" idx="1"/>
          </p:nvPr>
        </p:nvSpPr>
        <p:spPr/>
        <p:txBody>
          <a:bodyPr/>
          <a:lstStyle/>
          <a:p>
            <a:pPr>
              <a:lnSpc>
                <a:spcPct val="120000"/>
              </a:lnSpc>
            </a:pPr>
            <a:r>
              <a:rPr lang="en-US" dirty="0"/>
              <a:t>Renders an HTML span tag, containing errors for given fields</a:t>
            </a:r>
          </a:p>
          <a:p>
            <a:pPr>
              <a:lnSpc>
                <a:spcPct val="120000"/>
              </a:lnSpc>
            </a:pPr>
            <a:r>
              <a:rPr lang="en-US" dirty="0"/>
              <a:t>You specify which fields to show errors for by specifying a path</a:t>
            </a:r>
          </a:p>
          <a:p>
            <a:pPr lvl="1">
              <a:lnSpc>
                <a:spcPct val="120000"/>
              </a:lnSpc>
            </a:pPr>
            <a:r>
              <a:rPr lang="en-US" sz="2600" dirty="0"/>
              <a:t>path=“name” – Would display errors for name field.</a:t>
            </a:r>
          </a:p>
          <a:p>
            <a:pPr lvl="1">
              <a:lnSpc>
                <a:spcPct val="120000"/>
              </a:lnSpc>
            </a:pPr>
            <a:r>
              <a:rPr lang="en-US" sz="2600" dirty="0"/>
              <a:t>path=“*” – Would display all errors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42</a:t>
            </a:fld>
            <a:endParaRPr lang="en-US" dirty="0"/>
          </a:p>
        </p:txBody>
      </p:sp>
      <p:sp>
        <p:nvSpPr>
          <p:cNvPr id="5" name="TextBox 4"/>
          <p:cNvSpPr txBox="1"/>
          <p:nvPr/>
        </p:nvSpPr>
        <p:spPr>
          <a:xfrm>
            <a:off x="1244600" y="3931920"/>
            <a:ext cx="8637373" cy="523220"/>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&lt;form:errors path=”*” cssClass=”errorBox” /&gt;</a:t>
            </a:r>
          </a:p>
          <a:p>
            <a:r>
              <a:rPr lang="sv-SE" sz="1400" dirty="0">
                <a:latin typeface="Courier New" pitchFamily="49" charset="0"/>
                <a:cs typeface="Courier New" pitchFamily="49" charset="0"/>
              </a:rPr>
              <a:t>&lt;form:errors path=”name” cssClass=”specificErrorBox” /&gt;</a:t>
            </a:r>
          </a:p>
        </p:txBody>
      </p:sp>
      <p:sp>
        <p:nvSpPr>
          <p:cNvPr id="6" name="TextBox 5"/>
          <p:cNvSpPr txBox="1"/>
          <p:nvPr/>
        </p:nvSpPr>
        <p:spPr>
          <a:xfrm>
            <a:off x="1248720" y="4770120"/>
            <a:ext cx="8637372" cy="523220"/>
          </a:xfrm>
          <a:prstGeom prst="rect">
            <a:avLst/>
          </a:prstGeom>
          <a:solidFill>
            <a:schemeClr val="accent2">
              <a:lumMod val="20000"/>
              <a:lumOff val="80000"/>
            </a:schemeClr>
          </a:solidFill>
          <a:ln w="25400">
            <a:solidFill>
              <a:schemeClr val="accent2">
                <a:lumMod val="60000"/>
                <a:lumOff val="40000"/>
              </a:schemeClr>
            </a:solidFill>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sv-SE" sz="1400" dirty="0">
                <a:latin typeface="Courier New" pitchFamily="49" charset="0"/>
                <a:cs typeface="Courier New" pitchFamily="49" charset="0"/>
              </a:rPr>
              <a:t>&lt;span name=”*.errors” class=”errorBox”&gt;Name is required.&lt;/span&gt;</a:t>
            </a:r>
          </a:p>
          <a:p>
            <a:r>
              <a:rPr lang="en-US" sz="1400" dirty="0">
                <a:latin typeface="Courier New" pitchFamily="49" charset="0"/>
                <a:cs typeface="Courier New" pitchFamily="49" charset="0"/>
              </a:rPr>
              <a:t>&lt;span name=“</a:t>
            </a:r>
            <a:r>
              <a:rPr lang="en-US" sz="1400" dirty="0" err="1">
                <a:latin typeface="Courier New" pitchFamily="49" charset="0"/>
                <a:cs typeface="Courier New" pitchFamily="49" charset="0"/>
              </a:rPr>
              <a:t>name.errors</a:t>
            </a:r>
            <a:r>
              <a:rPr lang="en-US" sz="1400" dirty="0">
                <a:latin typeface="Courier New" pitchFamily="49" charset="0"/>
                <a:cs typeface="Courier New" pitchFamily="49" charset="0"/>
              </a:rPr>
              <a:t>” class=“</a:t>
            </a:r>
            <a:r>
              <a:rPr lang="en-US" sz="1400" dirty="0" err="1">
                <a:latin typeface="Courier New" pitchFamily="49" charset="0"/>
                <a:cs typeface="Courier New" pitchFamily="49" charset="0"/>
              </a:rPr>
              <a:t>specificErrorBox</a:t>
            </a:r>
            <a:r>
              <a:rPr lang="en-US" sz="1400" dirty="0">
                <a:latin typeface="Courier New" pitchFamily="49" charset="0"/>
                <a:cs typeface="Courier New" pitchFamily="49" charset="0"/>
              </a:rPr>
              <a:t>”&gt;Name is required.&lt;/span&gt;</a:t>
            </a:r>
          </a:p>
        </p:txBody>
      </p:sp>
    </p:spTree>
    <p:extLst>
      <p:ext uri="{BB962C8B-B14F-4D97-AF65-F5344CB8AC3E}">
        <p14:creationId xmlns:p14="http://schemas.microsoft.com/office/powerpoint/2010/main" val="1840912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Exception </a:t>
            </a:r>
          </a:p>
        </p:txBody>
      </p:sp>
      <p:sp>
        <p:nvSpPr>
          <p:cNvPr id="3" name="Text Placeholder 2"/>
          <p:cNvSpPr>
            <a:spLocks noGrp="1"/>
          </p:cNvSpPr>
          <p:nvPr>
            <p:ph type="body" idx="1"/>
          </p:nvPr>
        </p:nvSpPr>
        <p:spPr/>
        <p:txBody>
          <a:bodyPr/>
          <a:lstStyle/>
          <a:p>
            <a:r>
              <a:rPr lang="en-US" dirty="0"/>
              <a:t>@</a:t>
            </a:r>
            <a:r>
              <a:rPr lang="en-US" dirty="0" err="1"/>
              <a:t>ExceptionHandler</a:t>
            </a:r>
            <a:r>
              <a:rPr lang="en-US" dirty="0"/>
              <a:t> only handles exception getting raised from the controller where it is defined</a:t>
            </a:r>
            <a:r>
              <a:rPr lang="en-US" dirty="0" smtClean="0"/>
              <a:t>.</a:t>
            </a:r>
            <a:endParaRPr lang="en-US" dirty="0"/>
          </a:p>
          <a:p>
            <a:r>
              <a:rPr lang="en-US" dirty="0"/>
              <a:t>It will not handle exceptions getting raised from other controllers.</a:t>
            </a:r>
            <a:br>
              <a:rPr lang="en-US" dirty="0"/>
            </a:br>
            <a:r>
              <a:rPr lang="en-US" dirty="0"/>
              <a:t>@</a:t>
            </a:r>
            <a:r>
              <a:rPr lang="en-US" dirty="0" err="1"/>
              <a:t>ControllerAdvice</a:t>
            </a:r>
            <a:r>
              <a:rPr lang="en-US" dirty="0"/>
              <a:t> annotation solves this problem</a:t>
            </a:r>
            <a:r>
              <a:rPr lang="en-US" dirty="0" smtClean="0"/>
              <a:t>.</a:t>
            </a:r>
            <a:endParaRPr lang="en-US" dirty="0"/>
          </a:p>
          <a:p>
            <a:r>
              <a:rPr lang="en-US" dirty="0"/>
              <a:t>@</a:t>
            </a:r>
            <a:r>
              <a:rPr lang="en-US" dirty="0" err="1"/>
              <a:t>ControllerAdvice</a:t>
            </a:r>
            <a:r>
              <a:rPr lang="en-US" dirty="0"/>
              <a:t> annotation is used to </a:t>
            </a:r>
            <a:r>
              <a:rPr lang="en-US" dirty="0" smtClean="0"/>
              <a:t>define @</a:t>
            </a:r>
            <a:r>
              <a:rPr lang="en-US" dirty="0" err="1" smtClean="0"/>
              <a:t>ExceptionHandler</a:t>
            </a:r>
            <a:r>
              <a:rPr lang="en-US" dirty="0"/>
              <a:t>,@</a:t>
            </a:r>
            <a:r>
              <a:rPr lang="en-US" dirty="0" err="1"/>
              <a:t>InitBinder</a:t>
            </a:r>
            <a:r>
              <a:rPr lang="en-US" dirty="0"/>
              <a:t>, and @</a:t>
            </a:r>
            <a:r>
              <a:rPr lang="en-US" dirty="0" err="1"/>
              <a:t>ModelAttribute</a:t>
            </a:r>
            <a:r>
              <a:rPr lang="en-US" dirty="0"/>
              <a:t> methods that apply </a:t>
            </a:r>
            <a:r>
              <a:rPr lang="en-US" dirty="0" smtClean="0"/>
              <a:t>to all </a:t>
            </a:r>
            <a:r>
              <a:rPr lang="en-US" dirty="0"/>
              <a:t>@</a:t>
            </a:r>
            <a:r>
              <a:rPr lang="en-US" dirty="0" err="1"/>
              <a:t>RequestMapping</a:t>
            </a:r>
            <a:r>
              <a:rPr lang="en-US" dirty="0"/>
              <a:t> methods. </a:t>
            </a:r>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dirty="0"/>
          </a:p>
        </p:txBody>
      </p:sp>
    </p:spTree>
    <p:extLst>
      <p:ext uri="{BB962C8B-B14F-4D97-AF65-F5344CB8AC3E}">
        <p14:creationId xmlns:p14="http://schemas.microsoft.com/office/powerpoint/2010/main" val="1780097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Interceptor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44</a:t>
            </a:fld>
            <a:endParaRPr lang="en-US" dirty="0"/>
          </a:p>
        </p:txBody>
      </p:sp>
      <p:pic>
        <p:nvPicPr>
          <p:cNvPr id="5" name="Picture 4"/>
          <p:cNvPicPr>
            <a:picLocks noChangeAspect="1"/>
          </p:cNvPicPr>
          <p:nvPr/>
        </p:nvPicPr>
        <p:blipFill>
          <a:blip r:embed="rId2"/>
          <a:stretch>
            <a:fillRect/>
          </a:stretch>
        </p:blipFill>
        <p:spPr>
          <a:xfrm>
            <a:off x="1668360" y="1921023"/>
            <a:ext cx="7894078" cy="3767909"/>
          </a:xfrm>
          <a:prstGeom prst="rect">
            <a:avLst/>
          </a:prstGeom>
        </p:spPr>
      </p:pic>
    </p:spTree>
    <p:extLst>
      <p:ext uri="{BB962C8B-B14F-4D97-AF65-F5344CB8AC3E}">
        <p14:creationId xmlns:p14="http://schemas.microsoft.com/office/powerpoint/2010/main" val="3374488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Interceptor </a:t>
            </a:r>
          </a:p>
        </p:txBody>
      </p:sp>
      <p:sp>
        <p:nvSpPr>
          <p:cNvPr id="3" name="Text Placeholder 2"/>
          <p:cNvSpPr>
            <a:spLocks noGrp="1"/>
          </p:cNvSpPr>
          <p:nvPr>
            <p:ph type="body" idx="1"/>
          </p:nvPr>
        </p:nvSpPr>
        <p:spPr/>
        <p:txBody>
          <a:bodyPr/>
          <a:lstStyle/>
          <a:p>
            <a:r>
              <a:rPr lang="en-US" dirty="0"/>
              <a:t>Spring MVC provides a powerful mechanism to intercept an http request</a:t>
            </a:r>
          </a:p>
          <a:p>
            <a:r>
              <a:rPr lang="en-US" dirty="0"/>
              <a:t>Each interceptor you define must implement</a:t>
            </a:r>
            <a:br>
              <a:rPr lang="en-US" dirty="0"/>
            </a:br>
            <a:r>
              <a:rPr lang="en-US" i="1" dirty="0" err="1">
                <a:solidFill>
                  <a:srgbClr val="0070C0"/>
                </a:solidFill>
              </a:rPr>
              <a:t>org.springframework.web.servlet.HandlerInterceptor</a:t>
            </a:r>
            <a:r>
              <a:rPr lang="en-US" dirty="0"/>
              <a:t> interface.</a:t>
            </a:r>
          </a:p>
          <a:p>
            <a:r>
              <a:rPr lang="en-US" dirty="0" err="1"/>
              <a:t>HandlerInterceptor</a:t>
            </a:r>
            <a:r>
              <a:rPr lang="en-US" dirty="0"/>
              <a:t> – an interface, which must be implemented by</a:t>
            </a:r>
            <a:br>
              <a:rPr lang="en-US" dirty="0"/>
            </a:br>
            <a:r>
              <a:rPr lang="en-US" dirty="0"/>
              <a:t>the Spring interceptor classes, has the following three methods.</a:t>
            </a:r>
          </a:p>
          <a:p>
            <a:pPr lvl="1"/>
            <a:r>
              <a:rPr lang="en-US" dirty="0" err="1"/>
              <a:t>preHandle</a:t>
            </a:r>
            <a:r>
              <a:rPr lang="en-US" dirty="0"/>
              <a:t>(...) – called just before the controller</a:t>
            </a:r>
          </a:p>
          <a:p>
            <a:pPr lvl="1"/>
            <a:r>
              <a:rPr lang="en-US" dirty="0" err="1"/>
              <a:t>postHandle</a:t>
            </a:r>
            <a:r>
              <a:rPr lang="en-US" dirty="0"/>
              <a:t>(...) – called immediately after the controller</a:t>
            </a:r>
          </a:p>
          <a:p>
            <a:pPr lvl="1"/>
            <a:r>
              <a:rPr lang="en-US" dirty="0" err="1"/>
              <a:t>afterCompletion</a:t>
            </a:r>
            <a:r>
              <a:rPr lang="en-US" dirty="0"/>
              <a:t>(...) – called just before sending response to view </a:t>
            </a:r>
          </a:p>
          <a:p>
            <a:r>
              <a:rPr lang="en-US" dirty="0" err="1"/>
              <a:t>HandlerInterceptorAdaptor</a:t>
            </a:r>
            <a:r>
              <a:rPr lang="en-US" dirty="0"/>
              <a:t> – an implementation class of </a:t>
            </a:r>
            <a:r>
              <a:rPr lang="en-US" dirty="0" err="1"/>
              <a:t>HandlerInterceptor</a:t>
            </a:r>
            <a:r>
              <a:rPr lang="en-US" dirty="0"/>
              <a:t> interface provided by Spring as a convenient class. By extending this we can override only the necessary methods out of the three.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45</a:t>
            </a:fld>
            <a:endParaRPr lang="en-US" dirty="0"/>
          </a:p>
        </p:txBody>
      </p:sp>
    </p:spTree>
    <p:extLst>
      <p:ext uri="{BB962C8B-B14F-4D97-AF65-F5344CB8AC3E}">
        <p14:creationId xmlns:p14="http://schemas.microsoft.com/office/powerpoint/2010/main" val="3806621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Interceptor </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253" y="1783903"/>
            <a:ext cx="6022397" cy="36432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53" y="1832292"/>
            <a:ext cx="5319749" cy="3546499"/>
          </a:xfrm>
          <a:prstGeom prst="rect">
            <a:avLst/>
          </a:prstGeom>
        </p:spPr>
      </p:pic>
    </p:spTree>
    <p:extLst>
      <p:ext uri="{BB962C8B-B14F-4D97-AF65-F5344CB8AC3E}">
        <p14:creationId xmlns:p14="http://schemas.microsoft.com/office/powerpoint/2010/main" val="3548519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Locales </a:t>
            </a:r>
          </a:p>
        </p:txBody>
      </p:sp>
      <p:sp>
        <p:nvSpPr>
          <p:cNvPr id="3" name="Text Placeholder 2"/>
          <p:cNvSpPr>
            <a:spLocks noGrp="1"/>
          </p:cNvSpPr>
          <p:nvPr>
            <p:ph type="body" idx="1"/>
          </p:nvPr>
        </p:nvSpPr>
        <p:spPr/>
        <p:txBody>
          <a:bodyPr/>
          <a:lstStyle/>
          <a:p>
            <a:r>
              <a:rPr lang="en-US" dirty="0" err="1"/>
              <a:t>LocaleResolver</a:t>
            </a:r>
            <a:endParaRPr lang="en-US" dirty="0"/>
          </a:p>
          <a:p>
            <a:pPr lvl="1"/>
            <a:r>
              <a:rPr lang="en-US" dirty="0" err="1"/>
              <a:t>AcceptHeaderLocaleResolver</a:t>
            </a:r>
            <a:endParaRPr lang="en-US" dirty="0"/>
          </a:p>
          <a:p>
            <a:pPr lvl="1"/>
            <a:r>
              <a:rPr lang="en-US" dirty="0" err="1"/>
              <a:t>CookieLocaleResolver</a:t>
            </a:r>
            <a:endParaRPr lang="en-US" dirty="0"/>
          </a:p>
          <a:p>
            <a:pPr lvl="1"/>
            <a:r>
              <a:rPr lang="en-US" dirty="0" err="1"/>
              <a:t>SessionLocaleResolver</a:t>
            </a:r>
            <a:endParaRPr lang="en-US" dirty="0"/>
          </a:p>
          <a:p>
            <a:pPr lvl="1"/>
            <a:r>
              <a:rPr lang="en-US" dirty="0" err="1"/>
              <a:t>LocaleChangeInterceptor</a:t>
            </a:r>
            <a:r>
              <a:rPr lang="en-US" dirty="0"/>
              <a:t> </a:t>
            </a:r>
          </a:p>
          <a:p>
            <a:pPr marL="0" indent="0" algn="l">
              <a:buNone/>
            </a:pPr>
            <a:r>
              <a:rPr lang="en-US" i="1" dirty="0"/>
              <a:t>&lt;bean id="</a:t>
            </a:r>
            <a:r>
              <a:rPr lang="en-US" i="1" dirty="0" err="1"/>
              <a:t>localeChangeInterceptor</a:t>
            </a:r>
            <a:r>
              <a:rPr lang="en-US" i="1" dirty="0"/>
              <a:t>"</a:t>
            </a:r>
            <a:br>
              <a:rPr lang="en-US" i="1" dirty="0"/>
            </a:br>
            <a:r>
              <a:rPr lang="en-US" i="1" dirty="0"/>
              <a:t>class="</a:t>
            </a:r>
            <a:r>
              <a:rPr lang="en-US" i="1" dirty="0">
                <a:solidFill>
                  <a:srgbClr val="FF0000"/>
                </a:solidFill>
              </a:rPr>
              <a:t>org.springframework.web.servlet.i18n.</a:t>
            </a:r>
            <a:r>
              <a:rPr lang="en-US" b="1" i="1" dirty="0">
                <a:solidFill>
                  <a:srgbClr val="FF0000"/>
                </a:solidFill>
              </a:rPr>
              <a:t>LocaleChangeInterceptor</a:t>
            </a:r>
            <a:r>
              <a:rPr lang="en-US" i="1" dirty="0"/>
              <a:t>"&gt;</a:t>
            </a:r>
            <a:br>
              <a:rPr lang="en-US" i="1" dirty="0"/>
            </a:br>
            <a:r>
              <a:rPr lang="en-US" i="1" dirty="0"/>
              <a:t>	&lt;property name="</a:t>
            </a:r>
            <a:r>
              <a:rPr lang="en-US" i="1" dirty="0" err="1"/>
              <a:t>paramName</a:t>
            </a:r>
            <a:r>
              <a:rPr lang="en-US" i="1" dirty="0"/>
              <a:t>" value="</a:t>
            </a:r>
            <a:r>
              <a:rPr lang="en-US" b="1" i="1" dirty="0" err="1"/>
              <a:t>lang</a:t>
            </a:r>
            <a:r>
              <a:rPr lang="en-US" i="1" dirty="0"/>
              <a:t>"/&gt;</a:t>
            </a:r>
            <a:br>
              <a:rPr lang="en-US" i="1" dirty="0"/>
            </a:br>
            <a:r>
              <a:rPr lang="en-US" i="1" dirty="0"/>
              <a:t>&lt;/bean&gt;</a:t>
            </a:r>
          </a:p>
          <a:p>
            <a:pPr marL="0" indent="0" algn="l">
              <a:buNone/>
            </a:pPr>
            <a:r>
              <a:rPr lang="en-US" i="1" dirty="0"/>
              <a:t/>
            </a:r>
            <a:br>
              <a:rPr lang="en-US" i="1" dirty="0"/>
            </a:br>
            <a:r>
              <a:rPr lang="en-US" i="1" dirty="0"/>
              <a:t>http://localhost:8080/carbase/?</a:t>
            </a:r>
            <a:r>
              <a:rPr lang="en-US" b="1" i="1" dirty="0"/>
              <a:t>lang=ru</a:t>
            </a:r>
            <a:endParaRPr lang="en-US" i="1"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47</a:t>
            </a:fld>
            <a:endParaRPr lang="en-US" dirty="0"/>
          </a:p>
        </p:txBody>
      </p:sp>
    </p:spTree>
    <p:extLst>
      <p:ext uri="{BB962C8B-B14F-4D97-AF65-F5344CB8AC3E}">
        <p14:creationId xmlns:p14="http://schemas.microsoft.com/office/powerpoint/2010/main" val="28107174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Validation </a:t>
            </a:r>
          </a:p>
        </p:txBody>
      </p:sp>
      <p:sp>
        <p:nvSpPr>
          <p:cNvPr id="3" name="Text Placeholder 2"/>
          <p:cNvSpPr>
            <a:spLocks noGrp="1"/>
          </p:cNvSpPr>
          <p:nvPr>
            <p:ph type="body" idx="1"/>
          </p:nvPr>
        </p:nvSpPr>
        <p:spPr/>
        <p:txBody>
          <a:bodyPr/>
          <a:lstStyle/>
          <a:p>
            <a:r>
              <a:rPr lang="en-US" dirty="0"/>
              <a:t>Spring provides a simplified set of APIs and supporting classes for validating domain objects.</a:t>
            </a:r>
          </a:p>
          <a:p>
            <a:r>
              <a:rPr lang="en-US" dirty="0"/>
              <a:t>Spring features a Validator interface that you can use to validate objects. The Validator interface works using an Errors object so that while validating, validators can report validation failures to the Errors object. </a:t>
            </a:r>
          </a:p>
          <a:p>
            <a:r>
              <a:rPr lang="en-US" i="1" dirty="0"/>
              <a:t>Validation using Spring’s Validator interface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48</a:t>
            </a:fld>
            <a:endParaRPr lang="en-US" dirty="0"/>
          </a:p>
        </p:txBody>
      </p:sp>
      <p:pic>
        <p:nvPicPr>
          <p:cNvPr id="5" name="Picture 4"/>
          <p:cNvPicPr>
            <a:picLocks noChangeAspect="1"/>
          </p:cNvPicPr>
          <p:nvPr/>
        </p:nvPicPr>
        <p:blipFill>
          <a:blip r:embed="rId2"/>
          <a:stretch>
            <a:fillRect/>
          </a:stretch>
        </p:blipFill>
        <p:spPr>
          <a:xfrm>
            <a:off x="6898670" y="3835153"/>
            <a:ext cx="4857416" cy="2476870"/>
          </a:xfrm>
          <a:prstGeom prst="rect">
            <a:avLst/>
          </a:prstGeom>
        </p:spPr>
      </p:pic>
    </p:spTree>
    <p:extLst>
      <p:ext uri="{BB962C8B-B14F-4D97-AF65-F5344CB8AC3E}">
        <p14:creationId xmlns:p14="http://schemas.microsoft.com/office/powerpoint/2010/main" val="38195342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Validation </a:t>
            </a:r>
          </a:p>
        </p:txBody>
      </p:sp>
      <p:sp>
        <p:nvSpPr>
          <p:cNvPr id="3" name="Text Placeholder 2"/>
          <p:cNvSpPr>
            <a:spLocks noGrp="1"/>
          </p:cNvSpPr>
          <p:nvPr>
            <p:ph type="body" idx="1"/>
          </p:nvPr>
        </p:nvSpPr>
        <p:spPr/>
        <p:txBody>
          <a:bodyPr/>
          <a:lstStyle/>
          <a:p>
            <a:r>
              <a:rPr lang="en-US" dirty="0"/>
              <a:t>Bean Validation</a:t>
            </a:r>
          </a:p>
          <a:p>
            <a:pPr lvl="1"/>
            <a:r>
              <a:rPr lang="en-US" dirty="0"/>
              <a:t>Standard Constraints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49</a:t>
            </a:fld>
            <a:endParaRPr lang="en-US" dirty="0"/>
          </a:p>
        </p:txBody>
      </p:sp>
      <p:pic>
        <p:nvPicPr>
          <p:cNvPr id="6" name="Picture 5"/>
          <p:cNvPicPr>
            <a:picLocks noChangeAspect="1"/>
          </p:cNvPicPr>
          <p:nvPr/>
        </p:nvPicPr>
        <p:blipFill>
          <a:blip r:embed="rId2"/>
          <a:stretch>
            <a:fillRect/>
          </a:stretch>
        </p:blipFill>
        <p:spPr>
          <a:xfrm>
            <a:off x="457200" y="2438400"/>
            <a:ext cx="6886575" cy="3810000"/>
          </a:xfrm>
          <a:prstGeom prst="rect">
            <a:avLst/>
          </a:prstGeom>
        </p:spPr>
      </p:pic>
      <p:pic>
        <p:nvPicPr>
          <p:cNvPr id="7" name="Picture 6"/>
          <p:cNvPicPr>
            <a:picLocks noChangeAspect="1"/>
          </p:cNvPicPr>
          <p:nvPr/>
        </p:nvPicPr>
        <p:blipFill>
          <a:blip r:embed="rId3"/>
          <a:stretch>
            <a:fillRect/>
          </a:stretch>
        </p:blipFill>
        <p:spPr>
          <a:xfrm>
            <a:off x="8157224" y="1608399"/>
            <a:ext cx="3627106" cy="3195688"/>
          </a:xfrm>
          <a:prstGeom prst="rect">
            <a:avLst/>
          </a:prstGeom>
        </p:spPr>
      </p:pic>
    </p:spTree>
    <p:extLst>
      <p:ext uri="{BB962C8B-B14F-4D97-AF65-F5344CB8AC3E}">
        <p14:creationId xmlns:p14="http://schemas.microsoft.com/office/powerpoint/2010/main" val="4119333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Spring's Web MVC Framework </a:t>
            </a:r>
          </a:p>
        </p:txBody>
      </p:sp>
      <p:sp>
        <p:nvSpPr>
          <p:cNvPr id="3" name="Text Placeholder 2"/>
          <p:cNvSpPr>
            <a:spLocks noGrp="1"/>
          </p:cNvSpPr>
          <p:nvPr>
            <p:ph type="body" idx="1"/>
          </p:nvPr>
        </p:nvSpPr>
        <p:spPr/>
        <p:txBody>
          <a:bodyPr>
            <a:noAutofit/>
          </a:bodyPr>
          <a:lstStyle/>
          <a:p>
            <a:pPr>
              <a:lnSpc>
                <a:spcPct val="100000"/>
              </a:lnSpc>
            </a:pPr>
            <a:r>
              <a:rPr lang="en-US" dirty="0"/>
              <a:t>The Spring Web MVC framework is built on generic Servlet known as a </a:t>
            </a:r>
            <a:r>
              <a:rPr lang="en-US" dirty="0" err="1"/>
              <a:t>DispatcherServlet</a:t>
            </a:r>
            <a:r>
              <a:rPr lang="en-US" dirty="0"/>
              <a:t> class (</a:t>
            </a:r>
            <a:r>
              <a:rPr lang="en-US" dirty="0">
                <a:solidFill>
                  <a:srgbClr val="0000FF"/>
                </a:solidFill>
              </a:rPr>
              <a:t>Front Controller</a:t>
            </a:r>
            <a:r>
              <a:rPr lang="en-US" dirty="0"/>
              <a:t>).</a:t>
            </a:r>
          </a:p>
          <a:p>
            <a:pPr>
              <a:lnSpc>
                <a:spcPct val="100000"/>
              </a:lnSpc>
            </a:pPr>
            <a:r>
              <a:rPr lang="en-US" dirty="0"/>
              <a:t>The </a:t>
            </a:r>
            <a:r>
              <a:rPr lang="en-US" dirty="0" err="1"/>
              <a:t>DispatcherServlet</a:t>
            </a:r>
            <a:r>
              <a:rPr lang="en-US" dirty="0"/>
              <a:t> class sends the request to the handlers with configurable handler mappings, theme resolution, locale and view resolution along with file uploading. </a:t>
            </a:r>
          </a:p>
          <a:p>
            <a:pPr>
              <a:lnSpc>
                <a:spcPct val="100000"/>
              </a:lnSpc>
            </a:pPr>
            <a:r>
              <a:rPr lang="en-US" dirty="0"/>
              <a:t>The </a:t>
            </a:r>
            <a:r>
              <a:rPr lang="en-US" dirty="0" err="1"/>
              <a:t>handleRequest</a:t>
            </a:r>
            <a:r>
              <a:rPr lang="en-US" dirty="0"/>
              <a:t>(request, response) method is given by the default handler called Controller interface.</a:t>
            </a:r>
          </a:p>
          <a:p>
            <a:pPr>
              <a:lnSpc>
                <a:spcPct val="100000"/>
              </a:lnSpc>
            </a:pPr>
            <a:r>
              <a:rPr lang="en-US" dirty="0"/>
              <a:t>The application controller implementation classes of the controller interface are as follows:</a:t>
            </a:r>
          </a:p>
          <a:p>
            <a:pPr lvl="1">
              <a:lnSpc>
                <a:spcPct val="100000"/>
              </a:lnSpc>
            </a:pPr>
            <a:r>
              <a:rPr lang="en-US" sz="2600" dirty="0" err="1"/>
              <a:t>AbstractController</a:t>
            </a:r>
            <a:endParaRPr lang="en-US" sz="2600" dirty="0"/>
          </a:p>
          <a:p>
            <a:pPr lvl="1">
              <a:lnSpc>
                <a:spcPct val="100000"/>
              </a:lnSpc>
            </a:pPr>
            <a:r>
              <a:rPr lang="en-US" sz="2600" dirty="0" err="1"/>
              <a:t>AbstractCommandController</a:t>
            </a:r>
            <a:endParaRPr lang="en-US" sz="2600" dirty="0"/>
          </a:p>
          <a:p>
            <a:pPr lvl="1">
              <a:lnSpc>
                <a:spcPct val="100000"/>
              </a:lnSpc>
            </a:pPr>
            <a:r>
              <a:rPr lang="en-US" sz="2600" dirty="0" err="1"/>
              <a:t>SimpleFormController</a:t>
            </a:r>
            <a:r>
              <a:rPr lang="en-US" sz="2600" dirty="0"/>
              <a:t>. </a:t>
            </a:r>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1444969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0" indent="0">
              <a:buNone/>
            </a:pPr>
            <a:r>
              <a:rPr lang="en-US" i="1" dirty="0"/>
              <a:t>import </a:t>
            </a:r>
            <a:r>
              <a:rPr lang="en-US" i="1" dirty="0" err="1"/>
              <a:t>javax.validation.constraints.Max</a:t>
            </a:r>
            <a:r>
              <a:rPr lang="en-US" i="1" dirty="0"/>
              <a:t>;</a:t>
            </a:r>
          </a:p>
          <a:p>
            <a:pPr marL="0" indent="0">
              <a:buNone/>
            </a:pPr>
            <a:r>
              <a:rPr lang="en-US" i="1" dirty="0"/>
              <a:t>import </a:t>
            </a:r>
            <a:r>
              <a:rPr lang="en-US" i="1" dirty="0" err="1"/>
              <a:t>javax.validation.constraints.Min</a:t>
            </a:r>
            <a:r>
              <a:rPr lang="en-US" i="1" dirty="0"/>
              <a:t>;</a:t>
            </a:r>
          </a:p>
          <a:p>
            <a:pPr marL="0" indent="0">
              <a:buNone/>
            </a:pPr>
            <a:r>
              <a:rPr lang="en-US" i="1" dirty="0"/>
              <a:t>import </a:t>
            </a:r>
            <a:r>
              <a:rPr lang="en-US" i="1" dirty="0" err="1"/>
              <a:t>javax.validation.constraints.NotNull</a:t>
            </a:r>
            <a:r>
              <a:rPr lang="en-US" i="1" dirty="0"/>
              <a:t>;</a:t>
            </a:r>
          </a:p>
          <a:p>
            <a:pPr marL="0" indent="0">
              <a:buNone/>
            </a:pPr>
            <a:r>
              <a:rPr lang="en-US" i="1" dirty="0"/>
              <a:t>import </a:t>
            </a:r>
            <a:r>
              <a:rPr lang="en-US" i="1" dirty="0" err="1"/>
              <a:t>javax.validation.constraints.Past</a:t>
            </a:r>
            <a:r>
              <a:rPr lang="en-US" i="1" dirty="0"/>
              <a:t>;</a:t>
            </a:r>
          </a:p>
          <a:p>
            <a:pPr marL="0" indent="0">
              <a:buNone/>
            </a:pPr>
            <a:r>
              <a:rPr lang="en-US" i="1" dirty="0"/>
              <a:t>import </a:t>
            </a:r>
            <a:r>
              <a:rPr lang="en-US" i="1" dirty="0" err="1"/>
              <a:t>javax.validation.constraints.Size</a:t>
            </a:r>
            <a:r>
              <a:rPr lang="en-US" i="1" dirty="0"/>
              <a:t>;</a:t>
            </a:r>
          </a:p>
          <a:p>
            <a:pPr marL="0" indent="0">
              <a:buNone/>
            </a:pPr>
            <a:r>
              <a:rPr lang="en-US" i="1" dirty="0"/>
              <a:t>import </a:t>
            </a:r>
            <a:r>
              <a:rPr lang="en-US" i="1" dirty="0" err="1"/>
              <a:t>org.hibernate.validator.constraints.Email</a:t>
            </a:r>
            <a:r>
              <a:rPr lang="en-US" i="1" dirty="0"/>
              <a:t>;</a:t>
            </a:r>
          </a:p>
          <a:p>
            <a:pPr marL="0" indent="0">
              <a:buNone/>
            </a:pPr>
            <a:r>
              <a:rPr lang="en-US" i="1" dirty="0"/>
              <a:t>import </a:t>
            </a:r>
            <a:r>
              <a:rPr lang="en-US" i="1" dirty="0" err="1"/>
              <a:t>org.hibernate.validator.constraints.NotEmpty</a:t>
            </a:r>
            <a:r>
              <a:rPr lang="en-US" i="1" dirty="0"/>
              <a:t>;</a:t>
            </a:r>
          </a:p>
          <a:p>
            <a:pPr marL="0" indent="0">
              <a:buNone/>
            </a:pPr>
            <a:r>
              <a:rPr lang="en-US" i="1" dirty="0"/>
              <a:t>import </a:t>
            </a:r>
            <a:r>
              <a:rPr lang="en-US" i="1" dirty="0" err="1"/>
              <a:t>org.springframework.format.annotation.DateTimeFormat</a:t>
            </a:r>
            <a:r>
              <a:rPr lang="en-US" i="1" dirty="0"/>
              <a:t>;</a:t>
            </a:r>
          </a:p>
          <a:p>
            <a:pPr marL="0" indent="0">
              <a:buNone/>
            </a:pPr>
            <a:r>
              <a:rPr lang="en-US" i="1" dirty="0"/>
              <a:t>@Phone: defined custom validator.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50</a:t>
            </a:fld>
            <a:endParaRPr lang="en-US" dirty="0"/>
          </a:p>
        </p:txBody>
      </p:sp>
      <p:pic>
        <p:nvPicPr>
          <p:cNvPr id="5" name="Picture 4"/>
          <p:cNvPicPr>
            <a:picLocks noChangeAspect="1"/>
          </p:cNvPicPr>
          <p:nvPr/>
        </p:nvPicPr>
        <p:blipFill>
          <a:blip r:embed="rId2"/>
          <a:stretch>
            <a:fillRect/>
          </a:stretch>
        </p:blipFill>
        <p:spPr>
          <a:xfrm>
            <a:off x="6980194" y="813047"/>
            <a:ext cx="4086225" cy="4486275"/>
          </a:xfrm>
          <a:prstGeom prst="rect">
            <a:avLst/>
          </a:prstGeom>
        </p:spPr>
      </p:pic>
    </p:spTree>
    <p:extLst>
      <p:ext uri="{BB962C8B-B14F-4D97-AF65-F5344CB8AC3E}">
        <p14:creationId xmlns:p14="http://schemas.microsoft.com/office/powerpoint/2010/main" val="35280333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Autowired</a:t>
            </a:r>
            <a:endParaRPr lang="en-US" dirty="0"/>
          </a:p>
        </p:txBody>
      </p:sp>
      <p:sp>
        <p:nvSpPr>
          <p:cNvPr id="3" name="Text Placeholder 2"/>
          <p:cNvSpPr>
            <a:spLocks noGrp="1"/>
          </p:cNvSpPr>
          <p:nvPr>
            <p:ph type="body" idx="1"/>
          </p:nvPr>
        </p:nvSpPr>
        <p:spPr/>
        <p:txBody>
          <a:bodyPr/>
          <a:lstStyle/>
          <a:p>
            <a:r>
              <a:rPr lang="en-US" dirty="0"/>
              <a:t>@</a:t>
            </a:r>
            <a:r>
              <a:rPr lang="en-US" dirty="0" err="1"/>
              <a:t>Autowired</a:t>
            </a:r>
            <a:r>
              <a:rPr lang="en-US" dirty="0"/>
              <a:t> on Setter Methods</a:t>
            </a:r>
          </a:p>
          <a:p>
            <a:r>
              <a:rPr lang="en-US" dirty="0"/>
              <a:t>@</a:t>
            </a:r>
            <a:r>
              <a:rPr lang="en-US" dirty="0" err="1"/>
              <a:t>Autowired</a:t>
            </a:r>
            <a:r>
              <a:rPr lang="en-US" dirty="0"/>
              <a:t> on Properties</a:t>
            </a:r>
          </a:p>
          <a:p>
            <a:r>
              <a:rPr lang="en-US" dirty="0"/>
              <a:t>@</a:t>
            </a:r>
            <a:r>
              <a:rPr lang="en-US" dirty="0" err="1"/>
              <a:t>Autowired</a:t>
            </a:r>
            <a:r>
              <a:rPr lang="en-US" dirty="0"/>
              <a:t> on Constructors</a:t>
            </a:r>
          </a:p>
          <a:p>
            <a:r>
              <a:rPr lang="en-US" dirty="0"/>
              <a:t>@</a:t>
            </a:r>
            <a:r>
              <a:rPr lang="en-US" dirty="0" err="1"/>
              <a:t>Autowired</a:t>
            </a:r>
            <a:r>
              <a:rPr lang="en-US" dirty="0"/>
              <a:t> on Constructors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51</a:t>
            </a:fld>
            <a:endParaRPr lang="en-US" dirty="0"/>
          </a:p>
        </p:txBody>
      </p:sp>
      <p:pic>
        <p:nvPicPr>
          <p:cNvPr id="5" name="Picture 4"/>
          <p:cNvPicPr>
            <a:picLocks noChangeAspect="1"/>
          </p:cNvPicPr>
          <p:nvPr/>
        </p:nvPicPr>
        <p:blipFill>
          <a:blip r:embed="rId2"/>
          <a:stretch>
            <a:fillRect/>
          </a:stretch>
        </p:blipFill>
        <p:spPr>
          <a:xfrm>
            <a:off x="5804547" y="1691196"/>
            <a:ext cx="5410200" cy="4181475"/>
          </a:xfrm>
          <a:prstGeom prst="rect">
            <a:avLst/>
          </a:prstGeom>
        </p:spPr>
      </p:pic>
    </p:spTree>
    <p:extLst>
      <p:ext uri="{BB962C8B-B14F-4D97-AF65-F5344CB8AC3E}">
        <p14:creationId xmlns:p14="http://schemas.microsoft.com/office/powerpoint/2010/main" val="1022616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tags </a:t>
            </a:r>
          </a:p>
        </p:txBody>
      </p:sp>
      <p:sp>
        <p:nvSpPr>
          <p:cNvPr id="3" name="Text Placeholder 2"/>
          <p:cNvSpPr>
            <a:spLocks noGrp="1"/>
          </p:cNvSpPr>
          <p:nvPr>
            <p:ph type="body" idx="1"/>
          </p:nvPr>
        </p:nvSpPr>
        <p:spPr/>
        <p:txBody>
          <a:bodyPr/>
          <a:lstStyle/>
          <a:p>
            <a:r>
              <a:rPr lang="en-US" dirty="0"/>
              <a:t>&lt;</a:t>
            </a:r>
            <a:r>
              <a:rPr lang="en-US" dirty="0" err="1"/>
              <a:t>mvc:annotation-driven</a:t>
            </a:r>
            <a:r>
              <a:rPr lang="en-US" dirty="0"/>
              <a:t>&gt;</a:t>
            </a:r>
          </a:p>
          <a:p>
            <a:r>
              <a:rPr lang="en-US" dirty="0"/>
              <a:t>&lt;</a:t>
            </a:r>
            <a:r>
              <a:rPr lang="en-US" dirty="0" err="1"/>
              <a:t>mvc:interceptors</a:t>
            </a:r>
            <a:r>
              <a:rPr lang="en-US" dirty="0"/>
              <a:t>&gt;</a:t>
            </a:r>
          </a:p>
          <a:p>
            <a:r>
              <a:rPr lang="en-US" dirty="0"/>
              <a:t>&lt;</a:t>
            </a:r>
            <a:r>
              <a:rPr lang="en-US" dirty="0" err="1"/>
              <a:t>mvc:view-controller</a:t>
            </a:r>
            <a:r>
              <a:rPr lang="en-US" dirty="0"/>
              <a:t>&gt;</a:t>
            </a:r>
          </a:p>
          <a:p>
            <a:r>
              <a:rPr lang="en-US" dirty="0"/>
              <a:t>&lt;</a:t>
            </a:r>
            <a:r>
              <a:rPr lang="en-US" dirty="0" err="1"/>
              <a:t>mvc:resources</a:t>
            </a:r>
            <a:r>
              <a:rPr lang="en-US" dirty="0"/>
              <a:t>&gt;</a:t>
            </a:r>
          </a:p>
          <a:p>
            <a:r>
              <a:rPr lang="en-US" dirty="0"/>
              <a:t>&lt;</a:t>
            </a:r>
            <a:r>
              <a:rPr lang="en-US" dirty="0" err="1"/>
              <a:t>mvc:default-servlet-handler</a:t>
            </a:r>
            <a:r>
              <a:rPr lang="en-US" dirty="0"/>
              <a:t>&gt;</a:t>
            </a:r>
          </a:p>
          <a:p>
            <a:r>
              <a:rPr lang="en-US" dirty="0"/>
              <a:t>&lt;</a:t>
            </a:r>
            <a:r>
              <a:rPr lang="en-US" dirty="0" err="1"/>
              <a:t>context:component-scan</a:t>
            </a:r>
            <a:r>
              <a:rPr lang="en-US" dirty="0"/>
              <a:t>&gt;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52</a:t>
            </a:fld>
            <a:endParaRPr lang="en-US" dirty="0"/>
          </a:p>
        </p:txBody>
      </p:sp>
    </p:spTree>
    <p:extLst>
      <p:ext uri="{BB962C8B-B14F-4D97-AF65-F5344CB8AC3E}">
        <p14:creationId xmlns:p14="http://schemas.microsoft.com/office/powerpoint/2010/main" val="16927358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tags </a:t>
            </a:r>
          </a:p>
        </p:txBody>
      </p:sp>
      <p:sp>
        <p:nvSpPr>
          <p:cNvPr id="3" name="Text Placeholder 2"/>
          <p:cNvSpPr>
            <a:spLocks noGrp="1"/>
          </p:cNvSpPr>
          <p:nvPr>
            <p:ph type="body" idx="1"/>
          </p:nvPr>
        </p:nvSpPr>
        <p:spPr/>
        <p:txBody>
          <a:bodyPr/>
          <a:lstStyle/>
          <a:p>
            <a:pPr marL="0" indent="0">
              <a:buNone/>
            </a:pPr>
            <a:r>
              <a:rPr lang="en-US" dirty="0">
                <a:solidFill>
                  <a:srgbClr val="FF0000"/>
                </a:solidFill>
              </a:rPr>
              <a:t>&lt;</a:t>
            </a:r>
            <a:r>
              <a:rPr lang="en-US" dirty="0" err="1">
                <a:solidFill>
                  <a:srgbClr val="FF0000"/>
                </a:solidFill>
              </a:rPr>
              <a:t>mvc:annotation-driven</a:t>
            </a:r>
            <a:r>
              <a:rPr lang="en-US" dirty="0">
                <a:solidFill>
                  <a:srgbClr val="FF0000"/>
                </a:solidFill>
              </a:rPr>
              <a:t>&gt;</a:t>
            </a:r>
          </a:p>
          <a:p>
            <a:r>
              <a:rPr lang="en-US" dirty="0"/>
              <a:t>registers necessary beans</a:t>
            </a:r>
          </a:p>
          <a:p>
            <a:r>
              <a:rPr lang="en-US" dirty="0"/>
              <a:t>support formatting</a:t>
            </a:r>
          </a:p>
          <a:p>
            <a:pPr lvl="1"/>
            <a:r>
              <a:rPr lang="en-US" dirty="0"/>
              <a:t>Number fields using the @</a:t>
            </a:r>
            <a:r>
              <a:rPr lang="en-US" dirty="0" err="1"/>
              <a:t>NumberFormat</a:t>
            </a:r>
            <a:endParaRPr lang="en-US" dirty="0"/>
          </a:p>
          <a:p>
            <a:pPr lvl="1"/>
            <a:r>
              <a:rPr lang="en-US" dirty="0"/>
              <a:t>Date, Calendar, Long fields using the @</a:t>
            </a:r>
            <a:r>
              <a:rPr lang="en-US" dirty="0" err="1"/>
              <a:t>DateTimeFormat</a:t>
            </a:r>
            <a:endParaRPr lang="en-US" dirty="0"/>
          </a:p>
          <a:p>
            <a:r>
              <a:rPr lang="en-US" dirty="0"/>
              <a:t>support for reading and writing</a:t>
            </a:r>
          </a:p>
          <a:p>
            <a:pPr lvl="1"/>
            <a:r>
              <a:rPr lang="en-US" dirty="0"/>
              <a:t>XML, if JAXB is present in </a:t>
            </a:r>
            <a:r>
              <a:rPr lang="en-US" dirty="0" err="1"/>
              <a:t>classpath</a:t>
            </a:r>
            <a:endParaRPr lang="en-US" dirty="0"/>
          </a:p>
          <a:p>
            <a:pPr lvl="1"/>
            <a:r>
              <a:rPr lang="en-US" dirty="0"/>
              <a:t>JSON, if Jackson is present in </a:t>
            </a:r>
            <a:r>
              <a:rPr lang="en-US" dirty="0" err="1"/>
              <a:t>classpath</a:t>
            </a:r>
            <a:endParaRPr lang="en-US" dirty="0"/>
          </a:p>
          <a:p>
            <a:pPr lvl="1"/>
            <a:r>
              <a:rPr lang="en-US" dirty="0"/>
              <a:t>support validating with @Valid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53</a:t>
            </a:fld>
            <a:endParaRPr lang="en-US" dirty="0"/>
          </a:p>
        </p:txBody>
      </p:sp>
    </p:spTree>
    <p:extLst>
      <p:ext uri="{BB962C8B-B14F-4D97-AF65-F5344CB8AC3E}">
        <p14:creationId xmlns:p14="http://schemas.microsoft.com/office/powerpoint/2010/main" val="36832430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tags </a:t>
            </a:r>
          </a:p>
        </p:txBody>
      </p:sp>
      <p:sp>
        <p:nvSpPr>
          <p:cNvPr id="3" name="Text Placeholder 2"/>
          <p:cNvSpPr>
            <a:spLocks noGrp="1"/>
          </p:cNvSpPr>
          <p:nvPr>
            <p:ph type="body" idx="1"/>
          </p:nvPr>
        </p:nvSpPr>
        <p:spPr/>
        <p:txBody>
          <a:bodyPr>
            <a:normAutofit fontScale="92500" lnSpcReduction="10000"/>
          </a:bodyPr>
          <a:lstStyle/>
          <a:p>
            <a:pPr marL="0" indent="0">
              <a:buNone/>
            </a:pPr>
            <a:r>
              <a:rPr lang="en-US" dirty="0">
                <a:solidFill>
                  <a:srgbClr val="FF0000"/>
                </a:solidFill>
              </a:rPr>
              <a:t>&lt;</a:t>
            </a:r>
            <a:r>
              <a:rPr lang="en-US" dirty="0" err="1">
                <a:solidFill>
                  <a:srgbClr val="FF0000"/>
                </a:solidFill>
              </a:rPr>
              <a:t>mvc:interceptors</a:t>
            </a:r>
            <a:r>
              <a:rPr lang="en-US" dirty="0">
                <a:solidFill>
                  <a:srgbClr val="FF0000"/>
                </a:solidFill>
              </a:rPr>
              <a:t>&gt;</a:t>
            </a:r>
          </a:p>
          <a:p>
            <a:pPr marL="0" indent="0" algn="l">
              <a:buNone/>
            </a:pPr>
            <a:r>
              <a:rPr lang="en-US" dirty="0"/>
              <a:t>&lt;!-- register "global" interceptor beans to </a:t>
            </a:r>
            <a:r>
              <a:rPr lang="en-US" b="1" dirty="0"/>
              <a:t>apply </a:t>
            </a:r>
            <a:r>
              <a:rPr lang="en-US" dirty="0"/>
              <a:t>to </a:t>
            </a:r>
            <a:r>
              <a:rPr lang="en-US" b="1" dirty="0"/>
              <a:t>all </a:t>
            </a:r>
            <a:r>
              <a:rPr lang="en-US" dirty="0"/>
              <a:t>registered </a:t>
            </a:r>
            <a:r>
              <a:rPr lang="en-US" b="1" dirty="0" err="1"/>
              <a:t>HandlerMappings</a:t>
            </a:r>
            <a:r>
              <a:rPr lang="en-US" b="1" dirty="0"/>
              <a:t> </a:t>
            </a:r>
            <a:r>
              <a:rPr lang="en-US" dirty="0"/>
              <a:t>--&gt;</a:t>
            </a:r>
            <a:br>
              <a:rPr lang="en-US" dirty="0"/>
            </a:br>
            <a:r>
              <a:rPr lang="en-US" dirty="0"/>
              <a:t>&lt;</a:t>
            </a:r>
            <a:r>
              <a:rPr lang="en-US" dirty="0" err="1"/>
              <a:t>mvc:</a:t>
            </a:r>
            <a:r>
              <a:rPr lang="en-US" b="1" dirty="0" err="1"/>
              <a:t>interceptors</a:t>
            </a:r>
            <a:r>
              <a:rPr lang="en-US" dirty="0"/>
              <a:t>&gt;</a:t>
            </a:r>
            <a:br>
              <a:rPr lang="en-US" dirty="0"/>
            </a:br>
            <a:r>
              <a:rPr lang="en-US" dirty="0"/>
              <a:t>	&lt;!–- applied to </a:t>
            </a:r>
            <a:r>
              <a:rPr lang="en-US" b="1" dirty="0"/>
              <a:t>all URL </a:t>
            </a:r>
            <a:r>
              <a:rPr lang="en-US" dirty="0"/>
              <a:t>paths --&gt;</a:t>
            </a:r>
            <a:br>
              <a:rPr lang="en-US" dirty="0"/>
            </a:br>
            <a:r>
              <a:rPr lang="en-US" dirty="0"/>
              <a:t>	&lt;bean class="</a:t>
            </a:r>
            <a:r>
              <a:rPr lang="en-US" dirty="0" err="1"/>
              <a:t>org.springframework.web.servlet.theme.ThemeChangeInterceptor</a:t>
            </a:r>
            <a:r>
              <a:rPr lang="en-US" dirty="0"/>
              <a:t>"/&gt;</a:t>
            </a:r>
            <a:br>
              <a:rPr lang="en-US" dirty="0"/>
            </a:br>
            <a:r>
              <a:rPr lang="en-US" dirty="0"/>
              <a:t>	&lt;!–- applied to a </a:t>
            </a:r>
            <a:r>
              <a:rPr lang="en-US" b="1" dirty="0"/>
              <a:t>specific URL </a:t>
            </a:r>
            <a:r>
              <a:rPr lang="en-US" dirty="0"/>
              <a:t>path --&gt;</a:t>
            </a:r>
            <a:br>
              <a:rPr lang="en-US" dirty="0"/>
            </a:br>
            <a:r>
              <a:rPr lang="en-US" dirty="0"/>
              <a:t>	&lt;</a:t>
            </a:r>
            <a:r>
              <a:rPr lang="en-US" dirty="0" err="1"/>
              <a:t>mvc:</a:t>
            </a:r>
            <a:r>
              <a:rPr lang="en-US" b="1" dirty="0" err="1"/>
              <a:t>interceptor</a:t>
            </a:r>
            <a:r>
              <a:rPr lang="en-US" dirty="0"/>
              <a:t>&gt;</a:t>
            </a:r>
            <a:br>
              <a:rPr lang="en-US" dirty="0"/>
            </a:br>
            <a:r>
              <a:rPr lang="en-US" dirty="0"/>
              <a:t>		&lt;</a:t>
            </a:r>
            <a:r>
              <a:rPr lang="en-US" dirty="0" err="1"/>
              <a:t>mvc:</a:t>
            </a:r>
            <a:r>
              <a:rPr lang="en-US" b="1" dirty="0" err="1"/>
              <a:t>mapping</a:t>
            </a:r>
            <a:r>
              <a:rPr lang="en-US" b="1" dirty="0"/>
              <a:t> </a:t>
            </a:r>
            <a:r>
              <a:rPr lang="en-US" dirty="0"/>
              <a:t>path="/secure/*"/&gt;</a:t>
            </a:r>
            <a:br>
              <a:rPr lang="en-US" dirty="0"/>
            </a:br>
            <a:r>
              <a:rPr lang="en-US" dirty="0"/>
              <a:t>		&lt;bean class="</a:t>
            </a:r>
            <a:r>
              <a:rPr lang="en-US" dirty="0" err="1"/>
              <a:t>org.example.MyInterceptor</a:t>
            </a:r>
            <a:r>
              <a:rPr lang="en-US" dirty="0"/>
              <a:t>" /&gt;</a:t>
            </a:r>
            <a:br>
              <a:rPr lang="en-US" dirty="0"/>
            </a:br>
            <a:r>
              <a:rPr lang="en-US" dirty="0"/>
              <a:t>	&lt;/</a:t>
            </a:r>
            <a:r>
              <a:rPr lang="en-US" dirty="0" err="1"/>
              <a:t>mvc:</a:t>
            </a:r>
            <a:r>
              <a:rPr lang="en-US" b="1" dirty="0" err="1"/>
              <a:t>interceptor</a:t>
            </a:r>
            <a:r>
              <a:rPr lang="en-US" dirty="0"/>
              <a:t>&gt;</a:t>
            </a:r>
            <a:br>
              <a:rPr lang="en-US" dirty="0"/>
            </a:br>
            <a:r>
              <a:rPr lang="en-US" dirty="0"/>
              <a:t>&lt;/</a:t>
            </a:r>
            <a:r>
              <a:rPr lang="en-US" dirty="0" err="1"/>
              <a:t>mvc:</a:t>
            </a:r>
            <a:r>
              <a:rPr lang="en-US" b="1" dirty="0" err="1"/>
              <a:t>interceptors</a:t>
            </a:r>
            <a:r>
              <a:rPr lang="en-US" dirty="0"/>
              <a:t>&gt;</a:t>
            </a:r>
          </a:p>
        </p:txBody>
      </p:sp>
      <p:sp>
        <p:nvSpPr>
          <p:cNvPr id="4" name="Slide Number Placeholder 3"/>
          <p:cNvSpPr>
            <a:spLocks noGrp="1"/>
          </p:cNvSpPr>
          <p:nvPr>
            <p:ph type="sldNum" idx="12"/>
          </p:nvPr>
        </p:nvSpPr>
        <p:spPr/>
        <p:txBody>
          <a:bodyPr/>
          <a:lstStyle/>
          <a:p>
            <a:fld id="{00000000-1234-1234-1234-123412341234}" type="slidenum">
              <a:rPr lang="en-US" smtClean="0"/>
              <a:pPr/>
              <a:t>54</a:t>
            </a:fld>
            <a:endParaRPr lang="en-US" dirty="0"/>
          </a:p>
        </p:txBody>
      </p:sp>
    </p:spTree>
    <p:extLst>
      <p:ext uri="{BB962C8B-B14F-4D97-AF65-F5344CB8AC3E}">
        <p14:creationId xmlns:p14="http://schemas.microsoft.com/office/powerpoint/2010/main" val="15015600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tags </a:t>
            </a:r>
          </a:p>
        </p:txBody>
      </p:sp>
      <p:sp>
        <p:nvSpPr>
          <p:cNvPr id="3" name="Text Placeholder 2"/>
          <p:cNvSpPr>
            <a:spLocks noGrp="1"/>
          </p:cNvSpPr>
          <p:nvPr>
            <p:ph type="body" idx="1"/>
          </p:nvPr>
        </p:nvSpPr>
        <p:spPr/>
        <p:txBody>
          <a:bodyPr>
            <a:normAutofit lnSpcReduction="10000"/>
          </a:bodyPr>
          <a:lstStyle/>
          <a:p>
            <a:r>
              <a:rPr lang="en-US" dirty="0">
                <a:solidFill>
                  <a:srgbClr val="FF0000"/>
                </a:solidFill>
              </a:rPr>
              <a:t>&lt;</a:t>
            </a:r>
            <a:r>
              <a:rPr lang="en-US" dirty="0" err="1">
                <a:solidFill>
                  <a:srgbClr val="FF0000"/>
                </a:solidFill>
              </a:rPr>
              <a:t>mvc:view-controller</a:t>
            </a:r>
            <a:r>
              <a:rPr lang="en-US" dirty="0">
                <a:solidFill>
                  <a:srgbClr val="FF0000"/>
                </a:solidFill>
              </a:rPr>
              <a:t>&gt;</a:t>
            </a:r>
            <a:r>
              <a:rPr lang="en-US" dirty="0"/>
              <a:t>: immediately forwards to a view when invoked</a:t>
            </a:r>
          </a:p>
          <a:p>
            <a:pPr marL="0" indent="0">
              <a:buNone/>
            </a:pPr>
            <a:r>
              <a:rPr lang="en-US" dirty="0"/>
              <a:t>&lt;</a:t>
            </a:r>
            <a:r>
              <a:rPr lang="en-US" dirty="0" err="1"/>
              <a:t>mvc:</a:t>
            </a:r>
            <a:r>
              <a:rPr lang="en-US" b="1" dirty="0" err="1"/>
              <a:t>view-controller</a:t>
            </a:r>
            <a:r>
              <a:rPr lang="en-US" b="1" dirty="0"/>
              <a:t> </a:t>
            </a:r>
            <a:r>
              <a:rPr lang="en-US" dirty="0"/>
              <a:t>path="/" view-name="index"/&gt;</a:t>
            </a:r>
            <a:br>
              <a:rPr lang="en-US" dirty="0"/>
            </a:br>
            <a:r>
              <a:rPr lang="en-US" dirty="0"/>
              <a:t>&lt;</a:t>
            </a:r>
            <a:r>
              <a:rPr lang="en-US" dirty="0" err="1"/>
              <a:t>mvc:</a:t>
            </a:r>
            <a:r>
              <a:rPr lang="en-US" b="1" dirty="0" err="1"/>
              <a:t>view-controller</a:t>
            </a:r>
            <a:r>
              <a:rPr lang="en-US" b="1" dirty="0"/>
              <a:t> </a:t>
            </a:r>
            <a:r>
              <a:rPr lang="en-US" dirty="0"/>
              <a:t>path="/</a:t>
            </a:r>
            <a:r>
              <a:rPr lang="en-US" dirty="0" err="1"/>
              <a:t>resourceNotFound</a:t>
            </a:r>
            <a:r>
              <a:rPr lang="en-US" dirty="0"/>
              <a:t>"/&gt; </a:t>
            </a:r>
          </a:p>
          <a:p>
            <a:endParaRPr lang="en-US" dirty="0"/>
          </a:p>
          <a:p>
            <a:r>
              <a:rPr lang="en-US" dirty="0">
                <a:solidFill>
                  <a:srgbClr val="FF0000"/>
                </a:solidFill>
              </a:rPr>
              <a:t>&lt;</a:t>
            </a:r>
            <a:r>
              <a:rPr lang="en-US" dirty="0" err="1">
                <a:solidFill>
                  <a:srgbClr val="FF0000"/>
                </a:solidFill>
              </a:rPr>
              <a:t>mvc:resources</a:t>
            </a:r>
            <a:r>
              <a:rPr lang="en-US" dirty="0">
                <a:solidFill>
                  <a:srgbClr val="FF0000"/>
                </a:solidFill>
              </a:rPr>
              <a:t>&gt;</a:t>
            </a:r>
            <a:r>
              <a:rPr lang="en-US" dirty="0"/>
              <a:t>: handles HTTP GET requests for /resources/** by efficiently serving up static resources &lt;</a:t>
            </a:r>
            <a:r>
              <a:rPr lang="en-US" dirty="0" err="1"/>
              <a:t>mvc:</a:t>
            </a:r>
            <a:r>
              <a:rPr lang="en-US" b="1" dirty="0" err="1"/>
              <a:t>resources</a:t>
            </a:r>
            <a:r>
              <a:rPr lang="en-US" b="1" dirty="0"/>
              <a:t> </a:t>
            </a:r>
            <a:r>
              <a:rPr lang="en-US" dirty="0"/>
              <a:t>location="/, </a:t>
            </a:r>
            <a:r>
              <a:rPr lang="en-US" dirty="0" err="1"/>
              <a:t>classpath</a:t>
            </a:r>
            <a:r>
              <a:rPr lang="en-US" dirty="0"/>
              <a:t>:/META-INF/web-resources/“ mapping="/resources/**"/&gt;</a:t>
            </a:r>
          </a:p>
          <a:p>
            <a:endParaRPr lang="en-US" dirty="0">
              <a:solidFill>
                <a:srgbClr val="FF0000"/>
              </a:solidFill>
            </a:endParaRPr>
          </a:p>
          <a:p>
            <a:r>
              <a:rPr lang="en-US" dirty="0">
                <a:solidFill>
                  <a:srgbClr val="FF0000"/>
                </a:solidFill>
              </a:rPr>
              <a:t>&lt;</a:t>
            </a:r>
            <a:r>
              <a:rPr lang="en-US" dirty="0" err="1">
                <a:solidFill>
                  <a:srgbClr val="FF0000"/>
                </a:solidFill>
              </a:rPr>
              <a:t>mvc:default-servlet-handler</a:t>
            </a:r>
            <a:r>
              <a:rPr lang="en-US" dirty="0">
                <a:solidFill>
                  <a:srgbClr val="FF0000"/>
                </a:solidFill>
              </a:rPr>
              <a:t>&gt;</a:t>
            </a:r>
            <a:r>
              <a:rPr lang="en-US" dirty="0"/>
              <a:t>: allows for mapping the </a:t>
            </a:r>
            <a:r>
              <a:rPr lang="en-US" dirty="0" err="1"/>
              <a:t>DispatcherServlet</a:t>
            </a:r>
            <a:r>
              <a:rPr lang="en-US" dirty="0"/>
              <a:t> to "/" by forwarding static resource requests to the container's default Servlet &lt;</a:t>
            </a:r>
            <a:r>
              <a:rPr lang="en-US" dirty="0" err="1"/>
              <a:t>mvc:</a:t>
            </a:r>
            <a:r>
              <a:rPr lang="en-US" b="1" dirty="0" err="1"/>
              <a:t>default-servlet-handler</a:t>
            </a:r>
            <a:r>
              <a:rPr lang="en-US" dirty="0" smtClean="0"/>
              <a:t>/&gt;</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55</a:t>
            </a:fld>
            <a:endParaRPr lang="en-US" dirty="0"/>
          </a:p>
        </p:txBody>
      </p:sp>
    </p:spTree>
    <p:extLst>
      <p:ext uri="{BB962C8B-B14F-4D97-AF65-F5344CB8AC3E}">
        <p14:creationId xmlns:p14="http://schemas.microsoft.com/office/powerpoint/2010/main" val="1365529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tags </a:t>
            </a:r>
          </a:p>
        </p:txBody>
      </p:sp>
      <p:sp>
        <p:nvSpPr>
          <p:cNvPr id="3" name="Text Placeholder 2"/>
          <p:cNvSpPr>
            <a:spLocks noGrp="1"/>
          </p:cNvSpPr>
          <p:nvPr>
            <p:ph type="body" idx="1"/>
          </p:nvPr>
        </p:nvSpPr>
        <p:spPr/>
        <p:txBody>
          <a:bodyPr/>
          <a:lstStyle/>
          <a:p>
            <a:r>
              <a:rPr lang="en-US" dirty="0">
                <a:solidFill>
                  <a:srgbClr val="FF0000"/>
                </a:solidFill>
              </a:rPr>
              <a:t>&lt;</a:t>
            </a:r>
            <a:r>
              <a:rPr lang="en-US" dirty="0" err="1">
                <a:solidFill>
                  <a:srgbClr val="FF0000"/>
                </a:solidFill>
              </a:rPr>
              <a:t>context:component-scan</a:t>
            </a:r>
            <a:r>
              <a:rPr lang="en-US" dirty="0">
                <a:solidFill>
                  <a:srgbClr val="FF0000"/>
                </a:solidFill>
              </a:rPr>
              <a:t>&gt;</a:t>
            </a:r>
            <a:r>
              <a:rPr lang="en-US" dirty="0"/>
              <a:t>: activates the annotations and scans the packages to find and register beans within the application context (will be use to activate Spring MVC annotation scanning capability which allows to make use of annotations like @Controller and @</a:t>
            </a:r>
            <a:r>
              <a:rPr lang="en-US" dirty="0" err="1"/>
              <a:t>RequestMapping</a:t>
            </a:r>
            <a:r>
              <a:rPr lang="en-US" dirty="0"/>
              <a:t> etc.)</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56</a:t>
            </a:fld>
            <a:endParaRPr lang="en-US" dirty="0"/>
          </a:p>
        </p:txBody>
      </p:sp>
    </p:spTree>
    <p:extLst>
      <p:ext uri="{BB962C8B-B14F-4D97-AF65-F5344CB8AC3E}">
        <p14:creationId xmlns:p14="http://schemas.microsoft.com/office/powerpoint/2010/main" val="603067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request life cycle</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57</a:t>
            </a:fld>
            <a:endParaRPr lang="en-US" dirty="0"/>
          </a:p>
        </p:txBody>
      </p:sp>
      <p:pic>
        <p:nvPicPr>
          <p:cNvPr id="5" name="Picture 4"/>
          <p:cNvPicPr>
            <a:picLocks noChangeAspect="1"/>
          </p:cNvPicPr>
          <p:nvPr/>
        </p:nvPicPr>
        <p:blipFill>
          <a:blip r:embed="rId2"/>
          <a:stretch>
            <a:fillRect/>
          </a:stretch>
        </p:blipFill>
        <p:spPr>
          <a:xfrm>
            <a:off x="2057133" y="1485402"/>
            <a:ext cx="6767271" cy="4920628"/>
          </a:xfrm>
          <a:prstGeom prst="rect">
            <a:avLst/>
          </a:prstGeom>
        </p:spPr>
      </p:pic>
    </p:spTree>
    <p:extLst>
      <p:ext uri="{BB962C8B-B14F-4D97-AF65-F5344CB8AC3E}">
        <p14:creationId xmlns:p14="http://schemas.microsoft.com/office/powerpoint/2010/main" val="23997587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normAutofit/>
          </a:bodyPr>
          <a:lstStyle/>
          <a:p>
            <a:pPr marL="3175" indent="0">
              <a:lnSpc>
                <a:spcPct val="120000"/>
              </a:lnSpc>
              <a:buNone/>
            </a:pPr>
            <a:r>
              <a:rPr lang="en-US" dirty="0"/>
              <a:t>Concepts were introduced</a:t>
            </a:r>
            <a:r>
              <a:rPr lang="en-US" dirty="0" smtClean="0"/>
              <a:t>:</a:t>
            </a:r>
          </a:p>
          <a:p>
            <a:r>
              <a:rPr lang="en-US" dirty="0"/>
              <a:t>Spring MVC Basics</a:t>
            </a:r>
          </a:p>
          <a:p>
            <a:r>
              <a:rPr lang="en-US" dirty="0"/>
              <a:t>Spring MVC Framework</a:t>
            </a:r>
          </a:p>
          <a:p>
            <a:r>
              <a:rPr lang="en-US" dirty="0"/>
              <a:t>Controller/Model/View</a:t>
            </a:r>
          </a:p>
          <a:p>
            <a:r>
              <a:rPr lang="en-US" dirty="0"/>
              <a:t>Spring Interceptor</a:t>
            </a:r>
          </a:p>
          <a:p>
            <a:r>
              <a:rPr lang="en-US" dirty="0"/>
              <a:t>Spring Validator</a:t>
            </a:r>
          </a:p>
          <a:p>
            <a:pPr marL="3175" indent="0">
              <a:lnSpc>
                <a:spcPct val="120000"/>
              </a:lnSpc>
              <a:buNone/>
            </a:pPr>
            <a:endParaRPr lang="en-US" dirty="0"/>
          </a:p>
          <a:p>
            <a:pPr>
              <a:lnSpc>
                <a:spcPct val="120000"/>
              </a:lnSpc>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58</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Features </a:t>
            </a:r>
          </a:p>
        </p:txBody>
      </p:sp>
      <p:sp>
        <p:nvSpPr>
          <p:cNvPr id="3" name="Text Placeholder 2"/>
          <p:cNvSpPr>
            <a:spLocks noGrp="1"/>
          </p:cNvSpPr>
          <p:nvPr>
            <p:ph type="body" idx="1"/>
          </p:nvPr>
        </p:nvSpPr>
        <p:spPr/>
        <p:txBody>
          <a:bodyPr/>
          <a:lstStyle/>
          <a:p>
            <a:r>
              <a:rPr lang="en-US" dirty="0"/>
              <a:t>Powerful configuration of both framework and application classes.</a:t>
            </a:r>
          </a:p>
          <a:p>
            <a:r>
              <a:rPr lang="en-US" dirty="0"/>
              <a:t>Separation of roles.</a:t>
            </a:r>
          </a:p>
          <a:p>
            <a:r>
              <a:rPr lang="en-US" dirty="0"/>
              <a:t>Flexibility in choosing subclasses.</a:t>
            </a:r>
          </a:p>
          <a:p>
            <a:r>
              <a:rPr lang="en-US" dirty="0"/>
              <a:t>Model transfer flexibility.</a:t>
            </a:r>
          </a:p>
          <a:p>
            <a:r>
              <a:rPr lang="en-US" dirty="0"/>
              <a:t>No need of duplication of code.</a:t>
            </a:r>
          </a:p>
          <a:p>
            <a:r>
              <a:rPr lang="en-US" dirty="0"/>
              <a:t>Specific validation and binding.</a:t>
            </a:r>
          </a:p>
          <a:p>
            <a:r>
              <a:rPr lang="en-US" dirty="0"/>
              <a:t>Specific local and theme resolution.</a:t>
            </a:r>
          </a:p>
          <a:p>
            <a:r>
              <a:rPr lang="en-US" dirty="0"/>
              <a:t>Facility of JSP form tag library.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265288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Spring Web </a:t>
            </a:r>
            <a:r>
              <a:rPr lang="en-US" dirty="0" smtClean="0"/>
              <a:t>MVC</a:t>
            </a:r>
            <a:endParaRPr lang="en-US" dirty="0"/>
          </a:p>
        </p:txBody>
      </p:sp>
      <p:sp>
        <p:nvSpPr>
          <p:cNvPr id="3" name="Text Placeholder 2"/>
          <p:cNvSpPr>
            <a:spLocks noGrp="1"/>
          </p:cNvSpPr>
          <p:nvPr>
            <p:ph type="body" idx="1"/>
          </p:nvPr>
        </p:nvSpPr>
        <p:spPr/>
        <p:txBody>
          <a:bodyPr/>
          <a:lstStyle/>
          <a:p>
            <a:r>
              <a:rPr lang="en-US" dirty="0"/>
              <a:t>Spring Web MVC is the original web framework built on the Servlet API and has been included in the Spring Framework from the very beginning. </a:t>
            </a:r>
            <a:endParaRPr lang="en-US" dirty="0" smtClean="0"/>
          </a:p>
          <a:p>
            <a:r>
              <a:rPr lang="en-US" dirty="0" smtClean="0"/>
              <a:t>The </a:t>
            </a:r>
            <a:r>
              <a:rPr lang="en-US" dirty="0"/>
              <a:t>formal name, "Spring Web MVC," comes from the name of its source module (spring-</a:t>
            </a:r>
            <a:r>
              <a:rPr lang="en-US" dirty="0" err="1"/>
              <a:t>webmvc</a:t>
            </a:r>
            <a:r>
              <a:rPr lang="en-US" dirty="0"/>
              <a:t>), but it is more commonly known as "Spring MVC".</a:t>
            </a:r>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214850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Web MVC</a:t>
            </a:r>
          </a:p>
        </p:txBody>
      </p:sp>
      <p:sp>
        <p:nvSpPr>
          <p:cNvPr id="3" name="Text Placeholder 2"/>
          <p:cNvSpPr>
            <a:spLocks noGrp="1"/>
          </p:cNvSpPr>
          <p:nvPr>
            <p:ph type="body" idx="1"/>
          </p:nvPr>
        </p:nvSpPr>
        <p:spPr/>
        <p:txBody>
          <a:bodyPr>
            <a:noAutofit/>
          </a:bodyPr>
          <a:lstStyle/>
          <a:p>
            <a:pPr>
              <a:lnSpc>
                <a:spcPct val="100000"/>
              </a:lnSpc>
            </a:pPr>
            <a:r>
              <a:rPr lang="en-US" dirty="0" err="1"/>
              <a:t>DispatcherServlet</a:t>
            </a:r>
            <a:endParaRPr lang="en-US" dirty="0"/>
          </a:p>
          <a:p>
            <a:pPr>
              <a:lnSpc>
                <a:spcPct val="100000"/>
              </a:lnSpc>
            </a:pPr>
            <a:r>
              <a:rPr lang="en-US" dirty="0"/>
              <a:t>Filters</a:t>
            </a:r>
          </a:p>
          <a:p>
            <a:pPr>
              <a:lnSpc>
                <a:spcPct val="100000"/>
              </a:lnSpc>
            </a:pPr>
            <a:r>
              <a:rPr lang="en-US" dirty="0"/>
              <a:t>Annotated Controllers</a:t>
            </a:r>
          </a:p>
          <a:p>
            <a:pPr>
              <a:lnSpc>
                <a:spcPct val="100000"/>
              </a:lnSpc>
            </a:pPr>
            <a:r>
              <a:rPr lang="en-US" dirty="0"/>
              <a:t>Functional Endpoints</a:t>
            </a:r>
          </a:p>
          <a:p>
            <a:pPr>
              <a:lnSpc>
                <a:spcPct val="100000"/>
              </a:lnSpc>
            </a:pPr>
            <a:r>
              <a:rPr lang="en-US" dirty="0"/>
              <a:t>URI Links</a:t>
            </a:r>
          </a:p>
          <a:p>
            <a:pPr>
              <a:lnSpc>
                <a:spcPct val="100000"/>
              </a:lnSpc>
            </a:pPr>
            <a:r>
              <a:rPr lang="en-US" dirty="0"/>
              <a:t>Asynchronous Requests</a:t>
            </a:r>
          </a:p>
          <a:p>
            <a:pPr>
              <a:lnSpc>
                <a:spcPct val="100000"/>
              </a:lnSpc>
            </a:pPr>
            <a:r>
              <a:rPr lang="en-US" dirty="0"/>
              <a:t>CORS</a:t>
            </a:r>
          </a:p>
          <a:p>
            <a:pPr>
              <a:lnSpc>
                <a:spcPct val="100000"/>
              </a:lnSpc>
            </a:pPr>
            <a:r>
              <a:rPr lang="en-US" dirty="0"/>
              <a:t>Error Responses</a:t>
            </a:r>
          </a:p>
          <a:p>
            <a:pPr>
              <a:lnSpc>
                <a:spcPct val="100000"/>
              </a:lnSpc>
            </a:pPr>
            <a:r>
              <a:rPr lang="en-US" dirty="0"/>
              <a:t>Web Security</a:t>
            </a:r>
          </a:p>
          <a:p>
            <a:pPr>
              <a:lnSpc>
                <a:spcPct val="100000"/>
              </a:lnSpc>
            </a:pPr>
            <a:r>
              <a:rPr lang="en-US" dirty="0"/>
              <a:t>HTTP Caching</a:t>
            </a:r>
          </a:p>
          <a:p>
            <a:pPr>
              <a:lnSpc>
                <a:spcPct val="100000"/>
              </a:lnSpc>
            </a:pPr>
            <a:r>
              <a:rPr lang="en-US" dirty="0"/>
              <a:t>View Technologies</a:t>
            </a:r>
          </a:p>
          <a:p>
            <a:pPr>
              <a:lnSpc>
                <a:spcPct val="100000"/>
              </a:lnSpc>
            </a:pPr>
            <a:r>
              <a:rPr lang="en-US" dirty="0"/>
              <a:t>MVC </a:t>
            </a:r>
            <a:r>
              <a:rPr lang="en-US" dirty="0" err="1"/>
              <a:t>Config</a:t>
            </a:r>
            <a:endParaRPr lang="en-US" dirty="0"/>
          </a:p>
          <a:p>
            <a:pPr>
              <a:lnSpc>
                <a:spcPct val="100000"/>
              </a:lnSpc>
            </a:pPr>
            <a:r>
              <a:rPr lang="en-US" dirty="0"/>
              <a:t>HTTP/2</a:t>
            </a:r>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897570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DispatcherServlet</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pic>
        <p:nvPicPr>
          <p:cNvPr id="5" name="Content Placeholder 4"/>
          <p:cNvPicPr>
            <a:picLocks noChangeAspect="1"/>
          </p:cNvPicPr>
          <p:nvPr/>
        </p:nvPicPr>
        <p:blipFill>
          <a:blip r:embed="rId2"/>
          <a:stretch>
            <a:fillRect/>
          </a:stretch>
        </p:blipFill>
        <p:spPr>
          <a:xfrm>
            <a:off x="2477816" y="1789038"/>
            <a:ext cx="7072584" cy="4541343"/>
          </a:xfrm>
          <a:prstGeom prst="rect">
            <a:avLst/>
          </a:prstGeom>
        </p:spPr>
      </p:pic>
    </p:spTree>
    <p:extLst>
      <p:ext uri="{BB962C8B-B14F-4D97-AF65-F5344CB8AC3E}">
        <p14:creationId xmlns:p14="http://schemas.microsoft.com/office/powerpoint/2010/main" val="83339790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5746</TotalTime>
  <Words>2491</Words>
  <Application>Microsoft Office PowerPoint</Application>
  <PresentationFormat>Widescreen</PresentationFormat>
  <Paragraphs>453</Paragraphs>
  <Slides>58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Courier</vt:lpstr>
      <vt:lpstr>Courier New</vt:lpstr>
      <vt:lpstr>Noto Sans Symbols</vt:lpstr>
      <vt:lpstr>Symbol</vt:lpstr>
      <vt:lpstr>Wingdings</vt:lpstr>
      <vt:lpstr>Office Theme</vt:lpstr>
      <vt:lpstr>Spring MVC</vt:lpstr>
      <vt:lpstr>Objectives</vt:lpstr>
      <vt:lpstr>The MVC pattern </vt:lpstr>
      <vt:lpstr>Advantages of MVC Pattern</vt:lpstr>
      <vt:lpstr>Exploring Spring's Web MVC Framework </vt:lpstr>
      <vt:lpstr>Spring MVC Features </vt:lpstr>
      <vt:lpstr>Spring Web MVC</vt:lpstr>
      <vt:lpstr>Spring Web MVC</vt:lpstr>
      <vt:lpstr>DispatcherServlet</vt:lpstr>
      <vt:lpstr>DispatcherServlet</vt:lpstr>
      <vt:lpstr>DispatcherServlet</vt:lpstr>
      <vt:lpstr>DispatcherServlet</vt:lpstr>
      <vt:lpstr>HadlerMapping/Controller/ViewResolver</vt:lpstr>
      <vt:lpstr>View Resolver</vt:lpstr>
      <vt:lpstr>View Resolver</vt:lpstr>
      <vt:lpstr>Configure DispatcherServlet in web.xml </vt:lpstr>
      <vt:lpstr>Create Spring’s Application Context XML File </vt:lpstr>
      <vt:lpstr>Overriding DispatcherServlet defaults </vt:lpstr>
      <vt:lpstr>Controllers </vt:lpstr>
      <vt:lpstr>Controllers</vt:lpstr>
      <vt:lpstr>Controller arguments </vt:lpstr>
      <vt:lpstr>Controllers – return types </vt:lpstr>
      <vt:lpstr>More detailed Url Mapping </vt:lpstr>
      <vt:lpstr>Url Templates in Controllers </vt:lpstr>
      <vt:lpstr>Convention over Configuration</vt:lpstr>
      <vt:lpstr>Convention over Configuration</vt:lpstr>
      <vt:lpstr>@RestController vs. @Controller</vt:lpstr>
      <vt:lpstr>@RestController vs. @Controller</vt:lpstr>
      <vt:lpstr>Model</vt:lpstr>
      <vt:lpstr>ModelAndView object in Spring MVC</vt:lpstr>
      <vt:lpstr>@ModelAttribute from Controller </vt:lpstr>
      <vt:lpstr>View</vt:lpstr>
      <vt:lpstr>Spring’s form tag library</vt:lpstr>
      <vt:lpstr>The attributes: path &amp; modelAttribute/commandName </vt:lpstr>
      <vt:lpstr>The form tag</vt:lpstr>
      <vt:lpstr>The input tag</vt:lpstr>
      <vt:lpstr>The checkbox tag</vt:lpstr>
      <vt:lpstr>The checkboxes tag</vt:lpstr>
      <vt:lpstr>The password tag</vt:lpstr>
      <vt:lpstr>The select tag</vt:lpstr>
      <vt:lpstr>The option/options tags</vt:lpstr>
      <vt:lpstr>The errors tag</vt:lpstr>
      <vt:lpstr>Spring Exception </vt:lpstr>
      <vt:lpstr>Spring Interceptor </vt:lpstr>
      <vt:lpstr>Spring Interceptor </vt:lpstr>
      <vt:lpstr>Spring Interceptor </vt:lpstr>
      <vt:lpstr>Locales </vt:lpstr>
      <vt:lpstr>Spring Validation </vt:lpstr>
      <vt:lpstr>Spring Validation </vt:lpstr>
      <vt:lpstr>PowerPoint Presentation</vt:lpstr>
      <vt:lpstr>@Autowired</vt:lpstr>
      <vt:lpstr>Magic tags </vt:lpstr>
      <vt:lpstr>Magic tags </vt:lpstr>
      <vt:lpstr>Magic tags </vt:lpstr>
      <vt:lpstr>Magic tags </vt:lpstr>
      <vt:lpstr>Magic tags </vt:lpstr>
      <vt:lpstr>Spring MVC request life cycle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Spring Framework</dc:title>
  <dc:creator>Thanh Van</dc:creator>
  <cp:lastModifiedBy>Thanh Van</cp:lastModifiedBy>
  <cp:revision>175</cp:revision>
  <dcterms:created xsi:type="dcterms:W3CDTF">2021-01-25T08:25:31Z</dcterms:created>
  <dcterms:modified xsi:type="dcterms:W3CDTF">2024-04-18T23:40:21Z</dcterms:modified>
</cp:coreProperties>
</file>