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>
        <p:scale>
          <a:sx n="66" d="100"/>
          <a:sy n="6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CE57-5BC7-404A-ACF2-641382E6897C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1721F-CCD6-4040-AC6A-89965B08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1721F-CCD6-4040-AC6A-89965B088C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5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6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8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6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C906-4EF7-484A-A7A6-72A285D41B0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3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C906-4EF7-484A-A7A6-72A285D41B0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242E-0F5C-4206-9CE3-E9F5CFD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981" y="540472"/>
            <a:ext cx="2105891" cy="44320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1. </a:t>
            </a:r>
            <a:r>
              <a:rPr lang="zh-CN" altLang="en-US" sz="2400" dirty="0" smtClean="0"/>
              <a:t>需求分析</a:t>
            </a:r>
            <a:r>
              <a:rPr lang="en-US" altLang="zh-CN" sz="2400" dirty="0" smtClean="0"/>
              <a:t>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34819" y="2715491"/>
            <a:ext cx="677108" cy="1717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/>
              <a:t>影院角色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36273" y="2039739"/>
            <a:ext cx="131618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售票员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2419" y="2754292"/>
            <a:ext cx="15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电影排档员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2418" y="3464104"/>
            <a:ext cx="15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电影管理员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22419" y="4173916"/>
            <a:ext cx="15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影院管理员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22419" y="4883728"/>
            <a:ext cx="15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活动管理员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1911927" y="2226776"/>
            <a:ext cx="824346" cy="134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 flipV="1">
            <a:off x="1911927" y="2938958"/>
            <a:ext cx="810492" cy="63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7" idx="1"/>
          </p:cNvCxnSpPr>
          <p:nvPr/>
        </p:nvCxnSpPr>
        <p:spPr>
          <a:xfrm>
            <a:off x="1911927" y="3574473"/>
            <a:ext cx="810491" cy="7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8" idx="1"/>
          </p:cNvCxnSpPr>
          <p:nvPr/>
        </p:nvCxnSpPr>
        <p:spPr>
          <a:xfrm>
            <a:off x="1911927" y="3574473"/>
            <a:ext cx="810492" cy="78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9" idx="1"/>
          </p:cNvCxnSpPr>
          <p:nvPr/>
        </p:nvCxnSpPr>
        <p:spPr>
          <a:xfrm>
            <a:off x="1911927" y="3574473"/>
            <a:ext cx="810492" cy="149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>
          <a:xfrm>
            <a:off x="5063837" y="1602609"/>
            <a:ext cx="4445285" cy="1521015"/>
          </a:xfrm>
          <a:prstGeom prst="wedgeRoundRectCallout">
            <a:avLst>
              <a:gd name="adj1" fmla="val -81498"/>
              <a:gd name="adj2" fmla="val -9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显示档期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电影信息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座位分布及购买状态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查询价格及优惠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出售电影票</a:t>
            </a:r>
            <a:endParaRPr lang="en-US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5008414" y="3016234"/>
            <a:ext cx="4135583" cy="1206346"/>
          </a:xfrm>
          <a:prstGeom prst="wedgeRoundRectCallout">
            <a:avLst>
              <a:gd name="adj1" fmla="val -74859"/>
              <a:gd name="adj2" fmla="val 27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查看所有电影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检索电影</a:t>
            </a:r>
            <a:r>
              <a:rPr lang="en-US" altLang="zh-CN" dirty="0" smtClean="0"/>
              <a:t>(</a:t>
            </a:r>
            <a:r>
              <a:rPr lang="zh-CN" altLang="en-US" dirty="0" smtClean="0"/>
              <a:t>按名字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年代等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引进电影</a:t>
            </a:r>
            <a:r>
              <a:rPr lang="en-US" altLang="zh-CN" dirty="0" smtClean="0"/>
              <a:t>(</a:t>
            </a:r>
            <a:r>
              <a:rPr lang="zh-CN" altLang="en-US" dirty="0" smtClean="0"/>
              <a:t>新增电影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下架电影</a:t>
            </a:r>
            <a:r>
              <a:rPr lang="en-US" altLang="zh-CN" dirty="0" smtClean="0"/>
              <a:t>(</a:t>
            </a:r>
            <a:r>
              <a:rPr lang="zh-CN" altLang="en-US" dirty="0" smtClean="0"/>
              <a:t>删除电影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5015344" y="1876198"/>
            <a:ext cx="4128655" cy="1175266"/>
          </a:xfrm>
          <a:prstGeom prst="wedgeRoundRectCallout">
            <a:avLst>
              <a:gd name="adj1" fmla="val -74189"/>
              <a:gd name="adj2" fmla="val 377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查看档期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电影信息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安排电影档期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按照座位类型设定电影价格</a:t>
            </a:r>
            <a:endParaRPr lang="en-US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5008415" y="4375666"/>
            <a:ext cx="4135583" cy="571222"/>
          </a:xfrm>
          <a:prstGeom prst="wedgeRoundRectCallout">
            <a:avLst>
              <a:gd name="adj1" fmla="val -74524"/>
              <a:gd name="adj2" fmla="val -434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设定每个放映厅布局</a:t>
            </a:r>
            <a:endParaRPr lang="en-US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5015344" y="5253060"/>
            <a:ext cx="4135583" cy="650795"/>
          </a:xfrm>
          <a:prstGeom prst="wedgeRoundRectCallout">
            <a:avLst>
              <a:gd name="adj1" fmla="val -76869"/>
              <a:gd name="adj2" fmla="val -73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发起影院优惠活动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 animBg="1"/>
      <p:bldP spid="39" grpId="1" animBg="1"/>
      <p:bldP spid="41" grpId="0" animBg="1"/>
      <p:bldP spid="41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5518" y="885980"/>
            <a:ext cx="1313719" cy="365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售</a:t>
            </a:r>
            <a:r>
              <a:rPr lang="zh-CN" altLang="en-US" dirty="0" smtClean="0"/>
              <a:t>票管理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5518" y="3419094"/>
            <a:ext cx="1655523" cy="365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档期场次管理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12373" y="4685651"/>
            <a:ext cx="1240008" cy="365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电影管理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5518" y="5952208"/>
            <a:ext cx="1596197" cy="365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影院布局管理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5518" y="2152537"/>
            <a:ext cx="1178760" cy="365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价格管理</a:t>
            </a:r>
            <a:endParaRPr lang="en-US" dirty="0"/>
          </a:p>
        </p:txBody>
      </p:sp>
      <p:cxnSp>
        <p:nvCxnSpPr>
          <p:cNvPr id="11" name="Elbow Connector 10"/>
          <p:cNvCxnSpPr>
            <a:stCxn id="17" idx="3"/>
            <a:endCxn id="7" idx="1"/>
          </p:cNvCxnSpPr>
          <p:nvPr/>
        </p:nvCxnSpPr>
        <p:spPr>
          <a:xfrm>
            <a:off x="1593274" y="3154410"/>
            <a:ext cx="1719099" cy="1714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3"/>
            <a:endCxn id="8" idx="1"/>
          </p:cNvCxnSpPr>
          <p:nvPr/>
        </p:nvCxnSpPr>
        <p:spPr>
          <a:xfrm>
            <a:off x="1593274" y="3154410"/>
            <a:ext cx="1682244" cy="29806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7" idx="3"/>
            <a:endCxn id="9" idx="1"/>
          </p:cNvCxnSpPr>
          <p:nvPr/>
        </p:nvCxnSpPr>
        <p:spPr>
          <a:xfrm flipV="1">
            <a:off x="1593274" y="2335417"/>
            <a:ext cx="1682244" cy="818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7" idx="3"/>
            <a:endCxn id="6" idx="1"/>
          </p:cNvCxnSpPr>
          <p:nvPr/>
        </p:nvCxnSpPr>
        <p:spPr>
          <a:xfrm>
            <a:off x="1593274" y="3154410"/>
            <a:ext cx="1682244" cy="447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7" idx="3"/>
            <a:endCxn id="5" idx="1"/>
          </p:cNvCxnSpPr>
          <p:nvPr/>
        </p:nvCxnSpPr>
        <p:spPr>
          <a:xfrm flipV="1">
            <a:off x="1593274" y="1068860"/>
            <a:ext cx="1682244" cy="2085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2670" y="1993962"/>
            <a:ext cx="390604" cy="23208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影院售票管理系统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583382" y="597805"/>
            <a:ext cx="3311236" cy="94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/>
              <a:t>获取某场次已</a:t>
            </a:r>
            <a:r>
              <a:rPr lang="zh-CN" altLang="en-US" dirty="0"/>
              <a:t>售影票信息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出售某场次影票</a:t>
            </a:r>
            <a:endParaRPr lang="zh-CN" altLang="zh-CN" dirty="0"/>
          </a:p>
        </p:txBody>
      </p:sp>
      <p:sp>
        <p:nvSpPr>
          <p:cNvPr id="74" name="Rectangle 73"/>
          <p:cNvSpPr/>
          <p:nvPr/>
        </p:nvSpPr>
        <p:spPr>
          <a:xfrm>
            <a:off x="6550102" y="513206"/>
            <a:ext cx="3311236" cy="2407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/>
              <a:t>增加价格模板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删除价格模板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更改价格模板的价格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获取价格模板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给某个场次座位设定价格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更改某个场次座位价格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获取某个场次座位价格</a:t>
            </a:r>
            <a:endParaRPr lang="zh-CN" altLang="zh-CN" dirty="0"/>
          </a:p>
          <a:p>
            <a:pPr marL="342900" indent="-342900">
              <a:buAutoNum type="arabicPeriod"/>
            </a:pPr>
            <a:endParaRPr lang="zh-CN" altLang="zh-CN" dirty="0"/>
          </a:p>
        </p:txBody>
      </p:sp>
      <p:sp>
        <p:nvSpPr>
          <p:cNvPr id="81" name="Rectangle 80"/>
          <p:cNvSpPr/>
          <p:nvPr/>
        </p:nvSpPr>
        <p:spPr>
          <a:xfrm>
            <a:off x="6550102" y="3329482"/>
            <a:ext cx="3533004" cy="250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/>
              <a:t>添加顾客类型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移除顾客类型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获取顾客类型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添加新的优惠方式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获取优惠方式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给某个顾客类型添加优惠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更改某类顾客类型的优惠额度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查询某类顾客优惠</a:t>
            </a:r>
            <a:endParaRPr lang="zh-CN" altLang="zh-CN" dirty="0"/>
          </a:p>
        </p:txBody>
      </p:sp>
      <p:sp>
        <p:nvSpPr>
          <p:cNvPr id="82" name="Rectangle 81"/>
          <p:cNvSpPr/>
          <p:nvPr/>
        </p:nvSpPr>
        <p:spPr>
          <a:xfrm>
            <a:off x="6550102" y="4743496"/>
            <a:ext cx="3533004" cy="137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/>
              <a:t>增加一个场次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移除一个场次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更新一个场次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获取某个场次</a:t>
            </a:r>
            <a:endParaRPr lang="zh-CN" altLang="zh-CN" dirty="0"/>
          </a:p>
        </p:txBody>
      </p:sp>
      <p:sp>
        <p:nvSpPr>
          <p:cNvPr id="83" name="Rectangle 82"/>
          <p:cNvSpPr/>
          <p:nvPr/>
        </p:nvSpPr>
        <p:spPr>
          <a:xfrm>
            <a:off x="5731141" y="3970904"/>
            <a:ext cx="3311236" cy="128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/>
              <a:t>增加电影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删除</a:t>
            </a:r>
            <a:r>
              <a:rPr lang="zh-CN" altLang="en-US" dirty="0"/>
              <a:t>电</a:t>
            </a:r>
            <a:r>
              <a:rPr lang="zh-CN" altLang="en-US" dirty="0" smtClean="0"/>
              <a:t>影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更新电影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获取电影</a:t>
            </a:r>
            <a:endParaRPr lang="zh-CN" altLang="zh-CN" dirty="0"/>
          </a:p>
        </p:txBody>
      </p:sp>
      <p:sp>
        <p:nvSpPr>
          <p:cNvPr id="84" name="Rectangle 83"/>
          <p:cNvSpPr/>
          <p:nvPr/>
        </p:nvSpPr>
        <p:spPr>
          <a:xfrm>
            <a:off x="5781553" y="2519698"/>
            <a:ext cx="3311236" cy="212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/>
              <a:t>增加布局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删除布局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获取布局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更改布局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增加座位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删除座位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移除座位</a:t>
            </a:r>
            <a:endParaRPr lang="en-US" altLang="zh-CN" dirty="0" smtClean="0"/>
          </a:p>
        </p:txBody>
      </p:sp>
      <p:sp>
        <p:nvSpPr>
          <p:cNvPr id="85" name="Rectangle 84"/>
          <p:cNvSpPr/>
          <p:nvPr/>
        </p:nvSpPr>
        <p:spPr>
          <a:xfrm>
            <a:off x="400445" y="252174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软</a:t>
            </a:r>
            <a:r>
              <a:rPr lang="zh-CN" altLang="en-US" dirty="0"/>
              <a:t>件功能及</a:t>
            </a:r>
          </a:p>
        </p:txBody>
      </p:sp>
      <p:cxnSp>
        <p:nvCxnSpPr>
          <p:cNvPr id="89" name="Straight Arrow Connector 88"/>
          <p:cNvCxnSpPr>
            <a:stCxn id="5" idx="3"/>
            <a:endCxn id="73" idx="1"/>
          </p:cNvCxnSpPr>
          <p:nvPr/>
        </p:nvCxnSpPr>
        <p:spPr>
          <a:xfrm>
            <a:off x="4589237" y="1068860"/>
            <a:ext cx="994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9" idx="3"/>
            <a:endCxn id="74" idx="1"/>
          </p:cNvCxnSpPr>
          <p:nvPr/>
        </p:nvCxnSpPr>
        <p:spPr>
          <a:xfrm flipV="1">
            <a:off x="4454278" y="1716937"/>
            <a:ext cx="2095824" cy="61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" idx="3"/>
            <a:endCxn id="81" idx="1"/>
          </p:cNvCxnSpPr>
          <p:nvPr/>
        </p:nvCxnSpPr>
        <p:spPr>
          <a:xfrm>
            <a:off x="4454278" y="2335417"/>
            <a:ext cx="2095824" cy="224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" idx="3"/>
            <a:endCxn id="83" idx="1"/>
          </p:cNvCxnSpPr>
          <p:nvPr/>
        </p:nvCxnSpPr>
        <p:spPr>
          <a:xfrm flipV="1">
            <a:off x="4552381" y="4613470"/>
            <a:ext cx="1178760" cy="25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6491213" y="2335417"/>
            <a:ext cx="3533004" cy="171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/>
              <a:t>增加一个档期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更新一个档期日期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增加一个档期的电影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移除一个档期的某个电影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获取某个档期的电影</a:t>
            </a:r>
            <a:endParaRPr lang="en-US" altLang="zh-CN" dirty="0" smtClean="0"/>
          </a:p>
        </p:txBody>
      </p:sp>
      <p:cxnSp>
        <p:nvCxnSpPr>
          <p:cNvPr id="131" name="Straight Arrow Connector 130"/>
          <p:cNvCxnSpPr>
            <a:stCxn id="6" idx="3"/>
            <a:endCxn id="129" idx="1"/>
          </p:cNvCxnSpPr>
          <p:nvPr/>
        </p:nvCxnSpPr>
        <p:spPr>
          <a:xfrm flipV="1">
            <a:off x="4931041" y="3191749"/>
            <a:ext cx="1560172" cy="41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6" idx="3"/>
            <a:endCxn id="82" idx="1"/>
          </p:cNvCxnSpPr>
          <p:nvPr/>
        </p:nvCxnSpPr>
        <p:spPr>
          <a:xfrm>
            <a:off x="4931041" y="3601974"/>
            <a:ext cx="1619061" cy="182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140622" y="5338690"/>
            <a:ext cx="3311236" cy="1380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/>
              <a:t>增加影院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更新影院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删除影院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获取影院</a:t>
            </a:r>
            <a:endParaRPr lang="en-US" altLang="zh-CN" dirty="0" smtClean="0"/>
          </a:p>
        </p:txBody>
      </p:sp>
      <p:cxnSp>
        <p:nvCxnSpPr>
          <p:cNvPr id="140" name="Straight Arrow Connector 139"/>
          <p:cNvCxnSpPr>
            <a:stCxn id="8" idx="3"/>
            <a:endCxn id="138" idx="1"/>
          </p:cNvCxnSpPr>
          <p:nvPr/>
        </p:nvCxnSpPr>
        <p:spPr>
          <a:xfrm flipV="1">
            <a:off x="4871715" y="6029050"/>
            <a:ext cx="1268907" cy="10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8" idx="3"/>
            <a:endCxn id="84" idx="1"/>
          </p:cNvCxnSpPr>
          <p:nvPr/>
        </p:nvCxnSpPr>
        <p:spPr>
          <a:xfrm flipV="1">
            <a:off x="4871715" y="3581487"/>
            <a:ext cx="909838" cy="255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4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129" grpId="0" animBg="1"/>
      <p:bldP spid="129" grpId="1" animBg="1"/>
      <p:bldP spid="138" grpId="0" animBg="1"/>
      <p:bldP spid="1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480582" cy="70402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任</a:t>
            </a:r>
            <a:r>
              <a:rPr lang="zh-CN" altLang="en-US" sz="2800" dirty="0" smtClean="0"/>
              <a:t>务分配</a:t>
            </a:r>
            <a:r>
              <a:rPr lang="en-US" altLang="zh-CN" sz="2800" dirty="0" smtClean="0"/>
              <a:t>: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026668" y="1354194"/>
            <a:ext cx="1434904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团队成员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86008" y="2443372"/>
            <a:ext cx="14349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江才杰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26668" y="2443372"/>
            <a:ext cx="14349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张浩宇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96998" y="2443372"/>
            <a:ext cx="14349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孙纯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67328" y="2443372"/>
            <a:ext cx="14349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梁松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56338" y="2443372"/>
            <a:ext cx="14349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顾敬贤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33884" y="3485675"/>
            <a:ext cx="131371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售</a:t>
            </a:r>
            <a:r>
              <a:rPr lang="zh-CN" altLang="en-US" dirty="0" smtClean="0"/>
              <a:t>票管理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41475" y="3485675"/>
            <a:ext cx="165552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档期场次管理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75074" y="3485675"/>
            <a:ext cx="124000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电影管理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18254" y="3493859"/>
            <a:ext cx="15961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影院布局管理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55159" y="3485675"/>
            <a:ext cx="117876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价格管理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2"/>
            <a:endCxn id="27" idx="0"/>
          </p:cNvCxnSpPr>
          <p:nvPr/>
        </p:nvCxnSpPr>
        <p:spPr>
          <a:xfrm flipH="1">
            <a:off x="2390744" y="2812704"/>
            <a:ext cx="412716" cy="6729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  <a:endCxn id="28" idx="0"/>
          </p:cNvCxnSpPr>
          <p:nvPr/>
        </p:nvCxnSpPr>
        <p:spPr>
          <a:xfrm flipH="1">
            <a:off x="5669237" y="2812704"/>
            <a:ext cx="74883" cy="6729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  <a:endCxn id="29" idx="0"/>
          </p:cNvCxnSpPr>
          <p:nvPr/>
        </p:nvCxnSpPr>
        <p:spPr>
          <a:xfrm>
            <a:off x="7214450" y="2812704"/>
            <a:ext cx="280628" cy="6729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2"/>
            <a:endCxn id="30" idx="0"/>
          </p:cNvCxnSpPr>
          <p:nvPr/>
        </p:nvCxnSpPr>
        <p:spPr>
          <a:xfrm>
            <a:off x="8684780" y="2812704"/>
            <a:ext cx="431573" cy="6811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2"/>
            <a:endCxn id="31" idx="0"/>
          </p:cNvCxnSpPr>
          <p:nvPr/>
        </p:nvCxnSpPr>
        <p:spPr>
          <a:xfrm flipH="1">
            <a:off x="3944539" y="2812704"/>
            <a:ext cx="329251" cy="6729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2"/>
            <a:endCxn id="25" idx="0"/>
          </p:cNvCxnSpPr>
          <p:nvPr/>
        </p:nvCxnSpPr>
        <p:spPr>
          <a:xfrm rot="16200000" flipH="1">
            <a:off x="6900694" y="659285"/>
            <a:ext cx="627513" cy="29406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1" idx="2"/>
            <a:endCxn id="26" idx="0"/>
          </p:cNvCxnSpPr>
          <p:nvPr/>
        </p:nvCxnSpPr>
        <p:spPr>
          <a:xfrm rot="5400000">
            <a:off x="4695199" y="1394450"/>
            <a:ext cx="627513" cy="147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1" idx="2"/>
            <a:endCxn id="24" idx="0"/>
          </p:cNvCxnSpPr>
          <p:nvPr/>
        </p:nvCxnSpPr>
        <p:spPr>
          <a:xfrm rot="16200000" flipH="1">
            <a:off x="6165529" y="1394450"/>
            <a:ext cx="627513" cy="147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1" idx="2"/>
            <a:endCxn id="23" idx="0"/>
          </p:cNvCxnSpPr>
          <p:nvPr/>
        </p:nvCxnSpPr>
        <p:spPr>
          <a:xfrm rot="5400000">
            <a:off x="5430364" y="2129615"/>
            <a:ext cx="62751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1" idx="2"/>
            <a:endCxn id="22" idx="0"/>
          </p:cNvCxnSpPr>
          <p:nvPr/>
        </p:nvCxnSpPr>
        <p:spPr>
          <a:xfrm rot="5400000">
            <a:off x="3960034" y="659285"/>
            <a:ext cx="627513" cy="2940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17037" y="4504883"/>
            <a:ext cx="77710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后台</a:t>
            </a:r>
            <a:endParaRPr lang="en-US" dirty="0"/>
          </a:p>
        </p:txBody>
      </p:sp>
      <p:cxnSp>
        <p:nvCxnSpPr>
          <p:cNvPr id="70" name="Elbow Connector 69"/>
          <p:cNvCxnSpPr>
            <a:stCxn id="68" idx="0"/>
            <a:endCxn id="29" idx="2"/>
          </p:cNvCxnSpPr>
          <p:nvPr/>
        </p:nvCxnSpPr>
        <p:spPr>
          <a:xfrm rot="5400000" flipH="1" flipV="1">
            <a:off x="6325396" y="3335202"/>
            <a:ext cx="649876" cy="16894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8" idx="0"/>
            <a:endCxn id="30" idx="2"/>
          </p:cNvCxnSpPr>
          <p:nvPr/>
        </p:nvCxnSpPr>
        <p:spPr>
          <a:xfrm rot="5400000" flipH="1" flipV="1">
            <a:off x="7140126" y="2528656"/>
            <a:ext cx="641692" cy="33107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0"/>
            <a:endCxn id="31" idx="2"/>
          </p:cNvCxnSpPr>
          <p:nvPr/>
        </p:nvCxnSpPr>
        <p:spPr>
          <a:xfrm rot="16200000" flipV="1">
            <a:off x="4550127" y="3249419"/>
            <a:ext cx="649876" cy="1861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8" idx="0"/>
            <a:endCxn id="28" idx="2"/>
          </p:cNvCxnSpPr>
          <p:nvPr/>
        </p:nvCxnSpPr>
        <p:spPr>
          <a:xfrm rot="16200000" flipV="1">
            <a:off x="5412476" y="4111768"/>
            <a:ext cx="649876" cy="136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46" idx="0"/>
            <a:endCxn id="27" idx="2"/>
          </p:cNvCxnSpPr>
          <p:nvPr/>
        </p:nvCxnSpPr>
        <p:spPr>
          <a:xfrm rot="16200000" flipV="1">
            <a:off x="2143645" y="4102107"/>
            <a:ext cx="709447" cy="215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217437" y="4564454"/>
            <a:ext cx="77710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前台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4401858" y="5458568"/>
            <a:ext cx="2341155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影院售票管理系统</a:t>
            </a:r>
            <a:endParaRPr lang="en-US" dirty="0"/>
          </a:p>
        </p:txBody>
      </p:sp>
      <p:cxnSp>
        <p:nvCxnSpPr>
          <p:cNvPr id="159" name="Elbow Connector 158"/>
          <p:cNvCxnSpPr>
            <a:stCxn id="158" idx="0"/>
            <a:endCxn id="146" idx="2"/>
          </p:cNvCxnSpPr>
          <p:nvPr/>
        </p:nvCxnSpPr>
        <p:spPr>
          <a:xfrm rot="16200000" flipV="1">
            <a:off x="3826823" y="3712954"/>
            <a:ext cx="524782" cy="29664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58" idx="0"/>
            <a:endCxn id="68" idx="2"/>
          </p:cNvCxnSpPr>
          <p:nvPr/>
        </p:nvCxnSpPr>
        <p:spPr>
          <a:xfrm rot="5400000" flipH="1" flipV="1">
            <a:off x="5396837" y="5049815"/>
            <a:ext cx="584353" cy="233155"/>
          </a:xfrm>
          <a:prstGeom prst="bentConnector3">
            <a:avLst>
              <a:gd name="adj1" fmla="val 4762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188886" y="3485675"/>
            <a:ext cx="134998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数据库建模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8684780" y="2812704"/>
            <a:ext cx="2179096" cy="6729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58" idx="3"/>
            <a:endCxn id="64" idx="2"/>
          </p:cNvCxnSpPr>
          <p:nvPr/>
        </p:nvCxnSpPr>
        <p:spPr>
          <a:xfrm flipV="1">
            <a:off x="6743013" y="3855007"/>
            <a:ext cx="4120863" cy="178822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3747655" cy="60469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影院排座功能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1" y="1620981"/>
            <a:ext cx="6802581" cy="45858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3172689" y="1620981"/>
            <a:ext cx="3200400" cy="38792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大屏幕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94187"/>
              </p:ext>
            </p:extLst>
          </p:nvPr>
        </p:nvGraphicFramePr>
        <p:xfrm>
          <a:off x="1371597" y="3338086"/>
          <a:ext cx="6802584" cy="271780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50323">
                  <a:extLst>
                    <a:ext uri="{9D8B030D-6E8A-4147-A177-3AD203B41FA5}">
                      <a16:colId xmlns:a16="http://schemas.microsoft.com/office/drawing/2014/main" val="804753012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1253277512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3415921700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1837581967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2490485385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539990440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4057245203"/>
                    </a:ext>
                  </a:extLst>
                </a:gridCol>
                <a:gridCol w="850323">
                  <a:extLst>
                    <a:ext uri="{9D8B030D-6E8A-4147-A177-3AD203B41FA5}">
                      <a16:colId xmlns:a16="http://schemas.microsoft.com/office/drawing/2014/main" val="2530420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一等座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一等座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通道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通道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一等座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一等座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66172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二等座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二等座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通道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二等座</a:t>
                      </a:r>
                      <a:endParaRPr lang="en-US" sz="14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二等座</a:t>
                      </a:r>
                      <a:endParaRPr lang="en-US" sz="14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40743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二等座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二等座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二等座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二等座</a:t>
                      </a:r>
                      <a:endParaRPr lang="en-US" sz="1600" dirty="0" smtClean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904814"/>
                  </a:ext>
                </a:extLst>
              </a:tr>
              <a:tr h="378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三等座</a:t>
                      </a:r>
                      <a:endParaRPr lang="en-US" sz="16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通道</a:t>
                      </a:r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25260"/>
                  </a:ext>
                </a:extLst>
              </a:tr>
              <a:tr h="461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22726"/>
                  </a:ext>
                </a:extLst>
              </a:tr>
              <a:tr h="378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4710"/>
                  </a:ext>
                </a:extLst>
              </a:tr>
              <a:tr h="378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空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通道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三等座</a:t>
                      </a:r>
                      <a:endParaRPr lang="en-US" sz="1600" dirty="0" smtClean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空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85617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29039"/>
              </p:ext>
            </p:extLst>
          </p:nvPr>
        </p:nvGraphicFramePr>
        <p:xfrm>
          <a:off x="9019309" y="3746796"/>
          <a:ext cx="1985818" cy="251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09">
                  <a:extLst>
                    <a:ext uri="{9D8B030D-6E8A-4147-A177-3AD203B41FA5}">
                      <a16:colId xmlns:a16="http://schemas.microsoft.com/office/drawing/2014/main" val="3492445533"/>
                    </a:ext>
                  </a:extLst>
                </a:gridCol>
                <a:gridCol w="992909">
                  <a:extLst>
                    <a:ext uri="{9D8B030D-6E8A-4147-A177-3AD203B41FA5}">
                      <a16:colId xmlns:a16="http://schemas.microsoft.com/office/drawing/2014/main" val="717896980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功能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/>
                        <a:t>颜色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15629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一等座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552312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二等座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02931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三等座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70781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46715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987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54035" y="2327564"/>
            <a:ext cx="435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通过更改功能格的标记达到座位的排定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8229597" y="5306291"/>
            <a:ext cx="651163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686798" y="1404234"/>
            <a:ext cx="28609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功能格要素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</a:p>
          <a:p>
            <a:pPr marL="800100" lvl="1" indent="-342900">
              <a:buAutoNum type="arabicPeriod"/>
            </a:pPr>
            <a:r>
              <a:rPr lang="zh-CN" altLang="en-US" dirty="0" smtClean="0"/>
              <a:t>行号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列号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标记</a:t>
            </a:r>
            <a:endParaRPr lang="en-US" altLang="zh-CN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排座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</a:p>
          <a:p>
            <a:pPr lvl="1"/>
            <a:r>
              <a:rPr lang="zh-CN" altLang="en-US" dirty="0" smtClean="0"/>
              <a:t>更改功能格标记为座位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3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181" y="73022"/>
            <a:ext cx="2479964" cy="748001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售票功能</a:t>
            </a:r>
            <a:r>
              <a:rPr lang="en-US" altLang="zh-CN" sz="4000" dirty="0" smtClean="0"/>
              <a:t>:</a:t>
            </a:r>
            <a:endParaRPr lang="en-US" sz="40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461654" y="1440873"/>
            <a:ext cx="665019" cy="1066799"/>
            <a:chOff x="1461654" y="1440873"/>
            <a:chExt cx="665019" cy="1066799"/>
          </a:xfrm>
        </p:grpSpPr>
        <p:sp>
          <p:nvSpPr>
            <p:cNvPr id="4" name="Smiley Face 3"/>
            <p:cNvSpPr/>
            <p:nvPr/>
          </p:nvSpPr>
          <p:spPr>
            <a:xfrm>
              <a:off x="1461655" y="1440873"/>
              <a:ext cx="665018" cy="66501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61654" y="2138340"/>
              <a:ext cx="66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顾客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36434" y="1272339"/>
            <a:ext cx="8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顾客类型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6"/>
            <a:endCxn id="7" idx="1"/>
          </p:cNvCxnSpPr>
          <p:nvPr/>
        </p:nvCxnSpPr>
        <p:spPr>
          <a:xfrm flipV="1">
            <a:off x="2126673" y="1595505"/>
            <a:ext cx="209761" cy="17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297382" y="1502850"/>
            <a:ext cx="1551709" cy="4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5455" y="1101436"/>
            <a:ext cx="2258291" cy="134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场次表</a:t>
            </a:r>
            <a:endParaRPr lang="en-US" dirty="0"/>
          </a:p>
        </p:txBody>
      </p:sp>
      <p:sp>
        <p:nvSpPr>
          <p:cNvPr id="17" name="Smiley Face 16"/>
          <p:cNvSpPr/>
          <p:nvPr/>
        </p:nvSpPr>
        <p:spPr>
          <a:xfrm>
            <a:off x="9047020" y="1378251"/>
            <a:ext cx="665018" cy="6650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047019" y="2075718"/>
            <a:ext cx="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顾客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367440" y="771941"/>
            <a:ext cx="8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顾客类型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20" idx="1"/>
          </p:cNvCxnSpPr>
          <p:nvPr/>
        </p:nvCxnSpPr>
        <p:spPr>
          <a:xfrm flipV="1">
            <a:off x="9712038" y="1095107"/>
            <a:ext cx="655402" cy="61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51179" y="1588431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场次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495309" y="1565471"/>
            <a:ext cx="1246910" cy="4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7" idx="6"/>
            <a:endCxn id="24" idx="1"/>
          </p:cNvCxnSpPr>
          <p:nvPr/>
        </p:nvCxnSpPr>
        <p:spPr>
          <a:xfrm>
            <a:off x="9712038" y="1710760"/>
            <a:ext cx="639141" cy="6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594787" y="6132256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售票员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3828418">
            <a:off x="8878822" y="3502504"/>
            <a:ext cx="2685895" cy="443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miley Face 73"/>
          <p:cNvSpPr/>
          <p:nvPr/>
        </p:nvSpPr>
        <p:spPr>
          <a:xfrm>
            <a:off x="10594787" y="5039491"/>
            <a:ext cx="813952" cy="977372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 rot="10800000">
            <a:off x="8850941" y="5223551"/>
            <a:ext cx="1576676" cy="4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449782" y="906532"/>
            <a:ext cx="1096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步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</a:rPr>
              <a:t>顾客查看公告栏信息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54192" y="1010173"/>
            <a:ext cx="109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</a:rPr>
              <a:t>步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</a:rPr>
              <a:t>顾客选定场次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634042" y="3220337"/>
            <a:ext cx="1096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步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</a:rPr>
              <a:t>顾客找售票员买票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163629" y="5732146"/>
            <a:ext cx="1263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zh-CN" altLang="en-US" sz="1400" dirty="0" smtClean="0">
                <a:solidFill>
                  <a:srgbClr val="FF0000"/>
                </a:solidFill>
              </a:rPr>
              <a:t>步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</a:rPr>
              <a:t>售票员根据顾客要求查找符合要求的座位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8" name="Right Arrow 97"/>
          <p:cNvSpPr/>
          <p:nvPr/>
        </p:nvSpPr>
        <p:spPr>
          <a:xfrm rot="10800000">
            <a:off x="5943103" y="5280130"/>
            <a:ext cx="1700645" cy="40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119172" y="4559971"/>
            <a:ext cx="1096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r>
              <a:rPr lang="zh-CN" altLang="en-US" sz="1400" dirty="0" smtClean="0">
                <a:solidFill>
                  <a:srgbClr val="FF0000"/>
                </a:solidFill>
              </a:rPr>
              <a:t>步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</a:rPr>
              <a:t>顾客付钱</a:t>
            </a:r>
            <a:r>
              <a:rPr lang="en-US" altLang="zh-CN" sz="1400" dirty="0" smtClean="0">
                <a:solidFill>
                  <a:srgbClr val="FF0000"/>
                </a:solidFill>
              </a:rPr>
              <a:t>, </a:t>
            </a:r>
            <a:r>
              <a:rPr lang="zh-CN" altLang="en-US" sz="1400" dirty="0" smtClean="0">
                <a:solidFill>
                  <a:srgbClr val="FF0000"/>
                </a:solidFill>
              </a:rPr>
              <a:t>得到票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9" name="Smiley Face 68"/>
          <p:cNvSpPr/>
          <p:nvPr/>
        </p:nvSpPr>
        <p:spPr>
          <a:xfrm>
            <a:off x="7911219" y="5140371"/>
            <a:ext cx="665018" cy="6650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18700" y="6059826"/>
            <a:ext cx="8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顾客类型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9" idx="0"/>
            <a:endCxn id="70" idx="0"/>
          </p:cNvCxnSpPr>
          <p:nvPr/>
        </p:nvCxnSpPr>
        <p:spPr>
          <a:xfrm flipH="1">
            <a:off x="8134336" y="5140371"/>
            <a:ext cx="109392" cy="9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60096" y="4288153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场次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9" idx="0"/>
            <a:endCxn id="72" idx="2"/>
          </p:cNvCxnSpPr>
          <p:nvPr/>
        </p:nvCxnSpPr>
        <p:spPr>
          <a:xfrm flipH="1" flipV="1">
            <a:off x="8075732" y="4657485"/>
            <a:ext cx="167996" cy="48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005538" y="364503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69" idx="0"/>
            <a:endCxn id="82" idx="2"/>
          </p:cNvCxnSpPr>
          <p:nvPr/>
        </p:nvCxnSpPr>
        <p:spPr>
          <a:xfrm flipV="1">
            <a:off x="8243728" y="4014368"/>
            <a:ext cx="177446" cy="112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miley Face 85"/>
          <p:cNvSpPr/>
          <p:nvPr/>
        </p:nvSpPr>
        <p:spPr>
          <a:xfrm>
            <a:off x="5129473" y="5082454"/>
            <a:ext cx="813952" cy="977372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422469" y="4285453"/>
            <a:ext cx="1031148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价格表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5243599" y="6395167"/>
            <a:ext cx="1081001" cy="418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优惠表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6" idx="4"/>
            <a:endCxn id="95" idx="0"/>
          </p:cNvCxnSpPr>
          <p:nvPr/>
        </p:nvCxnSpPr>
        <p:spPr>
          <a:xfrm>
            <a:off x="5536449" y="6059826"/>
            <a:ext cx="247651" cy="33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6" idx="0"/>
            <a:endCxn id="94" idx="2"/>
          </p:cNvCxnSpPr>
          <p:nvPr/>
        </p:nvCxnSpPr>
        <p:spPr>
          <a:xfrm flipV="1">
            <a:off x="5536449" y="4701089"/>
            <a:ext cx="401594" cy="38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4" idx="3"/>
            <a:endCxn id="72" idx="1"/>
          </p:cNvCxnSpPr>
          <p:nvPr/>
        </p:nvCxnSpPr>
        <p:spPr>
          <a:xfrm flipV="1">
            <a:off x="6453617" y="4472819"/>
            <a:ext cx="1206479" cy="2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4" idx="3"/>
            <a:endCxn id="82" idx="1"/>
          </p:cNvCxnSpPr>
          <p:nvPr/>
        </p:nvCxnSpPr>
        <p:spPr>
          <a:xfrm flipV="1">
            <a:off x="6453617" y="3829702"/>
            <a:ext cx="1551921" cy="663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/>
          <p:cNvSpPr/>
          <p:nvPr/>
        </p:nvSpPr>
        <p:spPr>
          <a:xfrm rot="10800000">
            <a:off x="2281689" y="5265535"/>
            <a:ext cx="2565172" cy="400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stCxn id="95" idx="3"/>
            <a:endCxn id="70" idx="1"/>
          </p:cNvCxnSpPr>
          <p:nvPr/>
        </p:nvCxnSpPr>
        <p:spPr>
          <a:xfrm flipV="1">
            <a:off x="6324600" y="6382992"/>
            <a:ext cx="1394100" cy="221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429045" y="4713122"/>
            <a:ext cx="109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CN" sz="1400" dirty="0" smtClean="0">
                <a:solidFill>
                  <a:srgbClr val="FF0000"/>
                </a:solidFill>
              </a:rPr>
              <a:t>5</a:t>
            </a:r>
            <a:r>
              <a:rPr lang="zh-CN" altLang="en-US" sz="1400" dirty="0" smtClean="0">
                <a:solidFill>
                  <a:srgbClr val="FF0000"/>
                </a:solidFill>
              </a:rPr>
              <a:t>步</a:t>
            </a:r>
            <a:r>
              <a:rPr lang="en-US" altLang="zh-CN" sz="1400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>
                <a:solidFill>
                  <a:srgbClr val="FF0000"/>
                </a:solidFill>
              </a:rPr>
              <a:t>顾客确认买票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6" name="5-Point Star 125"/>
          <p:cNvSpPr/>
          <p:nvPr/>
        </p:nvSpPr>
        <p:spPr>
          <a:xfrm>
            <a:off x="596574" y="4939183"/>
            <a:ext cx="1169540" cy="106511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6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20" grpId="0"/>
      <p:bldP spid="24" grpId="0"/>
      <p:bldP spid="25" grpId="0" animBg="1"/>
      <p:bldP spid="30" grpId="0"/>
      <p:bldP spid="31" grpId="0" animBg="1"/>
      <p:bldP spid="74" grpId="0" animBg="1"/>
      <p:bldP spid="88" grpId="0" animBg="1"/>
      <p:bldP spid="90" grpId="0"/>
      <p:bldP spid="91" grpId="0"/>
      <p:bldP spid="92" grpId="0"/>
      <p:bldP spid="93" grpId="0"/>
      <p:bldP spid="98" grpId="0" animBg="1"/>
      <p:bldP spid="99" grpId="0"/>
      <p:bldP spid="69" grpId="0" animBg="1"/>
      <p:bldP spid="70" grpId="0"/>
      <p:bldP spid="72" grpId="0"/>
      <p:bldP spid="82" grpId="0"/>
      <p:bldP spid="86" grpId="0" animBg="1"/>
      <p:bldP spid="94" grpId="0" animBg="1"/>
      <p:bldP spid="95" grpId="0" animBg="1"/>
      <p:bldP spid="116" grpId="0" animBg="1"/>
      <p:bldP spid="1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214489" cy="84469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电影管理</a:t>
            </a:r>
            <a:endParaRPr lang="zh-CN" altLang="en-US" sz="3600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6879099" y="3995223"/>
            <a:ext cx="3446585" cy="208201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电影库</a:t>
            </a:r>
            <a:endParaRPr lang="zh-CN" altLang="en-US" sz="4000" dirty="0"/>
          </a:p>
        </p:txBody>
      </p:sp>
      <p:sp>
        <p:nvSpPr>
          <p:cNvPr id="6" name="Flowchart: Document 5"/>
          <p:cNvSpPr/>
          <p:nvPr/>
        </p:nvSpPr>
        <p:spPr>
          <a:xfrm>
            <a:off x="7188589" y="530087"/>
            <a:ext cx="2602523" cy="132684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电影</a:t>
            </a:r>
            <a:endParaRPr lang="zh-CN" altLang="en-US" sz="3600" dirty="0"/>
          </a:p>
        </p:txBody>
      </p:sp>
      <p:sp>
        <p:nvSpPr>
          <p:cNvPr id="7" name="Curved Left Arrow 6"/>
          <p:cNvSpPr/>
          <p:nvPr/>
        </p:nvSpPr>
        <p:spPr>
          <a:xfrm>
            <a:off x="10615025" y="1193511"/>
            <a:ext cx="1322364" cy="3910817"/>
          </a:xfrm>
          <a:prstGeom prst="curvedLeftArrow">
            <a:avLst>
              <a:gd name="adj1" fmla="val 22899"/>
              <a:gd name="adj2" fmla="val 50000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引进电影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>
            <a:stCxn id="5" idx="1"/>
          </p:cNvCxnSpPr>
          <p:nvPr/>
        </p:nvCxnSpPr>
        <p:spPr>
          <a:xfrm rot="10800000">
            <a:off x="4853355" y="4276579"/>
            <a:ext cx="2025745" cy="75965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ocument 8"/>
          <p:cNvSpPr/>
          <p:nvPr/>
        </p:nvSpPr>
        <p:spPr>
          <a:xfrm>
            <a:off x="2250830" y="3777479"/>
            <a:ext cx="2602523" cy="1326849"/>
          </a:xfrm>
          <a:prstGeom prst="flowChartDocumen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accent6">
                    <a:lumMod val="50000"/>
                  </a:schemeClr>
                </a:solidFill>
              </a:rPr>
              <a:t>获取电影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16015" cy="92910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价格管理</a:t>
            </a:r>
            <a:endParaRPr lang="zh-CN" altLang="en-US" sz="3600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9509760" y="2025747"/>
            <a:ext cx="2307101" cy="135049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价格模板</a:t>
            </a:r>
            <a:endParaRPr lang="zh-CN" alt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985803" y="4494627"/>
            <a:ext cx="2644726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原价</a:t>
            </a:r>
            <a:endParaRPr lang="zh-CN" altLang="en-US" sz="3600" dirty="0"/>
          </a:p>
        </p:txBody>
      </p:sp>
      <p:cxnSp>
        <p:nvCxnSpPr>
          <p:cNvPr id="7" name="Curved Connector 6"/>
          <p:cNvCxnSpPr>
            <a:stCxn id="4" idx="1"/>
            <a:endCxn id="5" idx="3"/>
          </p:cNvCxnSpPr>
          <p:nvPr/>
        </p:nvCxnSpPr>
        <p:spPr>
          <a:xfrm rot="10800000" flipV="1">
            <a:off x="8630530" y="2700997"/>
            <a:ext cx="879231" cy="24337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13539" y="4494627"/>
            <a:ext cx="2644726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/>
              <a:t>优惠</a:t>
            </a:r>
            <a:endParaRPr lang="zh-CN" altLang="en-US" sz="3600" dirty="0"/>
          </a:p>
        </p:txBody>
      </p:sp>
      <p:sp>
        <p:nvSpPr>
          <p:cNvPr id="16" name="Smiley Face 15"/>
          <p:cNvSpPr/>
          <p:nvPr/>
        </p:nvSpPr>
        <p:spPr>
          <a:xfrm>
            <a:off x="1505243" y="1491175"/>
            <a:ext cx="1026942" cy="88626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</a:t>
            </a:r>
            <a:endParaRPr lang="zh-CN" altLang="en-US" dirty="0"/>
          </a:p>
        </p:txBody>
      </p:sp>
      <p:sp>
        <p:nvSpPr>
          <p:cNvPr id="17" name="Smiley Face 16"/>
          <p:cNvSpPr/>
          <p:nvPr/>
        </p:nvSpPr>
        <p:spPr>
          <a:xfrm>
            <a:off x="2813539" y="1480623"/>
            <a:ext cx="1026942" cy="88626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军人</a:t>
            </a:r>
            <a:endParaRPr lang="zh-CN" altLang="en-US" dirty="0"/>
          </a:p>
        </p:txBody>
      </p:sp>
      <p:sp>
        <p:nvSpPr>
          <p:cNvPr id="18" name="Smiley Face 17"/>
          <p:cNvSpPr/>
          <p:nvPr/>
        </p:nvSpPr>
        <p:spPr>
          <a:xfrm>
            <a:off x="3108960" y="2366888"/>
            <a:ext cx="1026942" cy="88626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特殊</a:t>
            </a:r>
            <a:endParaRPr lang="zh-CN" altLang="en-US" dirty="0"/>
          </a:p>
        </p:txBody>
      </p:sp>
      <p:sp>
        <p:nvSpPr>
          <p:cNvPr id="20" name="Smiley Face 19"/>
          <p:cNvSpPr/>
          <p:nvPr/>
        </p:nvSpPr>
        <p:spPr>
          <a:xfrm>
            <a:off x="2018714" y="2257864"/>
            <a:ext cx="1026942" cy="88626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</a:t>
            </a:r>
            <a:endParaRPr lang="zh-CN" altLang="en-US" dirty="0"/>
          </a:p>
        </p:txBody>
      </p:sp>
      <p:cxnSp>
        <p:nvCxnSpPr>
          <p:cNvPr id="23" name="Straight Arrow Connector 22"/>
          <p:cNvCxnSpPr>
            <a:stCxn id="20" idx="4"/>
            <a:endCxn id="13" idx="0"/>
          </p:cNvCxnSpPr>
          <p:nvPr/>
        </p:nvCxnSpPr>
        <p:spPr>
          <a:xfrm>
            <a:off x="2532185" y="3144129"/>
            <a:ext cx="1603717" cy="13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8911737" y="1088571"/>
            <a:ext cx="3137095" cy="5083103"/>
            <a:chOff x="8911737" y="1088571"/>
            <a:chExt cx="3137095" cy="5083103"/>
          </a:xfrm>
        </p:grpSpPr>
        <p:sp>
          <p:nvSpPr>
            <p:cNvPr id="13" name="Rectangle 12"/>
            <p:cNvSpPr/>
            <p:nvPr/>
          </p:nvSpPr>
          <p:spPr>
            <a:xfrm>
              <a:off x="8911737" y="1088571"/>
              <a:ext cx="3137095" cy="50831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Snip Single Corner Rectangle 72"/>
            <p:cNvSpPr/>
            <p:nvPr/>
          </p:nvSpPr>
          <p:spPr>
            <a:xfrm>
              <a:off x="9491811" y="1399752"/>
              <a:ext cx="1976945" cy="522515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某一天的场次</a:t>
              </a:r>
              <a:endParaRPr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4" y="238517"/>
            <a:ext cx="2130083" cy="507072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档期与场次</a:t>
            </a:r>
            <a:endParaRPr lang="zh-CN" alt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532181" y="2"/>
            <a:ext cx="393896" cy="68579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926081" y="1"/>
            <a:ext cx="2954215" cy="745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节后档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926079" y="2144691"/>
            <a:ext cx="2954215" cy="1244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暑期档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926081" y="4494630"/>
            <a:ext cx="2954215" cy="13991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XX</a:t>
            </a:r>
            <a:r>
              <a:rPr lang="zh-CN" altLang="en-US" dirty="0" smtClean="0"/>
              <a:t>档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926080" y="5893732"/>
            <a:ext cx="2954215" cy="96426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假期档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926078" y="731524"/>
            <a:ext cx="2954215" cy="141316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XX</a:t>
            </a:r>
            <a:r>
              <a:rPr lang="zh-CN" altLang="en-US" dirty="0" smtClean="0"/>
              <a:t>档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926078" y="3389682"/>
            <a:ext cx="2954215" cy="110494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880293" y="731523"/>
            <a:ext cx="26517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80292" y="2158756"/>
            <a:ext cx="26517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880291" y="3375615"/>
            <a:ext cx="26517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80290" y="4479928"/>
            <a:ext cx="26517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880290" y="5878715"/>
            <a:ext cx="26517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880290" y="6857999"/>
            <a:ext cx="26517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880290" y="17906"/>
            <a:ext cx="26517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36443" y="17906"/>
            <a:ext cx="0" cy="685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ultidocument 32"/>
          <p:cNvSpPr/>
          <p:nvPr/>
        </p:nvSpPr>
        <p:spPr>
          <a:xfrm>
            <a:off x="6293541" y="108794"/>
            <a:ext cx="1601652" cy="513575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上档电影集</a:t>
            </a:r>
            <a:endParaRPr lang="zh-CN" altLang="en-US" dirty="0"/>
          </a:p>
        </p:txBody>
      </p:sp>
      <p:sp>
        <p:nvSpPr>
          <p:cNvPr id="34" name="Flowchart: Multidocument 33"/>
          <p:cNvSpPr/>
          <p:nvPr/>
        </p:nvSpPr>
        <p:spPr>
          <a:xfrm>
            <a:off x="6293541" y="1212711"/>
            <a:ext cx="1601652" cy="513575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上档电影集</a:t>
            </a:r>
            <a:endParaRPr lang="zh-CN" altLang="en-US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6293541" y="2546657"/>
            <a:ext cx="1601652" cy="513575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上档电影集</a:t>
            </a:r>
            <a:endParaRPr lang="zh-CN" altLang="en-US" dirty="0"/>
          </a:p>
        </p:txBody>
      </p:sp>
      <p:sp>
        <p:nvSpPr>
          <p:cNvPr id="36" name="Flowchart: Multidocument 35"/>
          <p:cNvSpPr/>
          <p:nvPr/>
        </p:nvSpPr>
        <p:spPr>
          <a:xfrm>
            <a:off x="6293541" y="3670984"/>
            <a:ext cx="1601652" cy="513575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上档电影集</a:t>
            </a:r>
            <a:endParaRPr lang="zh-CN" altLang="en-US" dirty="0"/>
          </a:p>
        </p:txBody>
      </p:sp>
      <p:sp>
        <p:nvSpPr>
          <p:cNvPr id="37" name="Flowchart: Multidocument 36"/>
          <p:cNvSpPr/>
          <p:nvPr/>
        </p:nvSpPr>
        <p:spPr>
          <a:xfrm>
            <a:off x="6259983" y="4966676"/>
            <a:ext cx="1601652" cy="513575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上档电影集</a:t>
            </a:r>
            <a:endParaRPr lang="zh-CN" altLang="en-US" dirty="0"/>
          </a:p>
        </p:txBody>
      </p:sp>
      <p:sp>
        <p:nvSpPr>
          <p:cNvPr id="38" name="Flowchart: Multidocument 37"/>
          <p:cNvSpPr/>
          <p:nvPr/>
        </p:nvSpPr>
        <p:spPr>
          <a:xfrm>
            <a:off x="6175129" y="6171674"/>
            <a:ext cx="1601652" cy="513575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上档电影集</a:t>
            </a:r>
            <a:endParaRPr lang="zh-CN" altLang="en-US" dirty="0"/>
          </a:p>
        </p:txBody>
      </p:sp>
      <p:sp>
        <p:nvSpPr>
          <p:cNvPr id="39" name="Snip Single Corner Rectangle 38"/>
          <p:cNvSpPr/>
          <p:nvPr/>
        </p:nvSpPr>
        <p:spPr>
          <a:xfrm>
            <a:off x="9291713" y="2399666"/>
            <a:ext cx="2182608" cy="401966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</a:t>
            </a:r>
            <a:endParaRPr lang="zh-CN" altLang="en-US" dirty="0"/>
          </a:p>
        </p:txBody>
      </p:sp>
      <p:sp>
        <p:nvSpPr>
          <p:cNvPr id="42" name="Snip Single Corner Rectangle 41"/>
          <p:cNvSpPr/>
          <p:nvPr/>
        </p:nvSpPr>
        <p:spPr>
          <a:xfrm>
            <a:off x="9291713" y="3228018"/>
            <a:ext cx="2182608" cy="401966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</a:t>
            </a:r>
            <a:endParaRPr lang="zh-CN" altLang="en-US" dirty="0"/>
          </a:p>
        </p:txBody>
      </p:sp>
      <p:sp>
        <p:nvSpPr>
          <p:cNvPr id="44" name="Snip Single Corner Rectangle 43"/>
          <p:cNvSpPr/>
          <p:nvPr/>
        </p:nvSpPr>
        <p:spPr>
          <a:xfrm>
            <a:off x="9311748" y="4278945"/>
            <a:ext cx="2182608" cy="401966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</a:t>
            </a:r>
            <a:endParaRPr lang="zh-CN" altLang="en-US" dirty="0"/>
          </a:p>
        </p:txBody>
      </p:sp>
      <p:sp>
        <p:nvSpPr>
          <p:cNvPr id="45" name="Snip Single Corner Rectangle 44"/>
          <p:cNvSpPr/>
          <p:nvPr/>
        </p:nvSpPr>
        <p:spPr>
          <a:xfrm>
            <a:off x="9311748" y="5203568"/>
            <a:ext cx="2182608" cy="401966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</a:t>
            </a:r>
            <a:endParaRPr lang="zh-CN" altLang="en-US" dirty="0"/>
          </a:p>
        </p:txBody>
      </p:sp>
      <p:sp>
        <p:nvSpPr>
          <p:cNvPr id="46" name="Flowchart: Document 45"/>
          <p:cNvSpPr/>
          <p:nvPr/>
        </p:nvSpPr>
        <p:spPr>
          <a:xfrm>
            <a:off x="9419772" y="2457850"/>
            <a:ext cx="740228" cy="288196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电影</a:t>
            </a:r>
            <a:endParaRPr lang="zh-CN" altLang="en-US" dirty="0"/>
          </a:p>
        </p:txBody>
      </p:sp>
      <p:sp>
        <p:nvSpPr>
          <p:cNvPr id="47" name="Flowchart: Document 46"/>
          <p:cNvSpPr/>
          <p:nvPr/>
        </p:nvSpPr>
        <p:spPr>
          <a:xfrm>
            <a:off x="9419772" y="3268703"/>
            <a:ext cx="740228" cy="288196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电影</a:t>
            </a:r>
            <a:endParaRPr lang="zh-CN" altLang="en-US" dirty="0"/>
          </a:p>
        </p:txBody>
      </p:sp>
      <p:sp>
        <p:nvSpPr>
          <p:cNvPr id="48" name="Flowchart: Document 47"/>
          <p:cNvSpPr/>
          <p:nvPr/>
        </p:nvSpPr>
        <p:spPr>
          <a:xfrm>
            <a:off x="9419772" y="4329563"/>
            <a:ext cx="740228" cy="288196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电影</a:t>
            </a:r>
            <a:endParaRPr lang="zh-CN" altLang="en-US" dirty="0"/>
          </a:p>
        </p:txBody>
      </p:sp>
      <p:sp>
        <p:nvSpPr>
          <p:cNvPr id="49" name="Flowchart: Document 48"/>
          <p:cNvSpPr/>
          <p:nvPr/>
        </p:nvSpPr>
        <p:spPr>
          <a:xfrm>
            <a:off x="9419772" y="5278979"/>
            <a:ext cx="740228" cy="288196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电影</a:t>
            </a:r>
            <a:endParaRPr lang="zh-CN" altLang="en-US" dirty="0"/>
          </a:p>
        </p:txBody>
      </p:sp>
      <p:cxnSp>
        <p:nvCxnSpPr>
          <p:cNvPr id="51" name="Straight Arrow Connector 50"/>
          <p:cNvCxnSpPr>
            <a:stCxn id="46" idx="1"/>
            <a:endCxn id="35" idx="3"/>
          </p:cNvCxnSpPr>
          <p:nvPr/>
        </p:nvCxnSpPr>
        <p:spPr>
          <a:xfrm flipH="1">
            <a:off x="7895193" y="2601948"/>
            <a:ext cx="1524579" cy="2014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3"/>
          </p:cNvCxnSpPr>
          <p:nvPr/>
        </p:nvCxnSpPr>
        <p:spPr>
          <a:xfrm flipH="1" flipV="1">
            <a:off x="7895193" y="2803445"/>
            <a:ext cx="1524579" cy="6093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1"/>
            <a:endCxn id="35" idx="3"/>
          </p:cNvCxnSpPr>
          <p:nvPr/>
        </p:nvCxnSpPr>
        <p:spPr>
          <a:xfrm flipH="1" flipV="1">
            <a:off x="7895193" y="2803445"/>
            <a:ext cx="1524579" cy="16702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1"/>
            <a:endCxn id="35" idx="3"/>
          </p:cNvCxnSpPr>
          <p:nvPr/>
        </p:nvCxnSpPr>
        <p:spPr>
          <a:xfrm flipH="1" flipV="1">
            <a:off x="7895193" y="2803445"/>
            <a:ext cx="1524579" cy="26196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1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865 -0.09977 L 4.16667E-7 -3.33333E-6 " pathEditMode="relative" rAng="0" ptsTypes="AA">
                                      <p:cBhvr>
                                        <p:cTn id="100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"/>
                            </p:stCondLst>
                            <p:childTnLst>
                              <p:par>
                                <p:cTn id="1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941</Words>
  <Application>Microsoft Office PowerPoint</Application>
  <PresentationFormat>Widescreen</PresentationFormat>
  <Paragraphs>213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1. 需求分析:</vt:lpstr>
      <vt:lpstr>PowerPoint Presentation</vt:lpstr>
      <vt:lpstr>3. 任务分配:</vt:lpstr>
      <vt:lpstr>影院排座功能</vt:lpstr>
      <vt:lpstr>售票功能:</vt:lpstr>
      <vt:lpstr>电影管理</vt:lpstr>
      <vt:lpstr>价格管理</vt:lpstr>
      <vt:lpstr>档期与场次</vt:lpstr>
    </vt:vector>
  </TitlesOfParts>
  <Company>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</dc:title>
  <dc:creator>梁松</dc:creator>
  <cp:lastModifiedBy>梁松</cp:lastModifiedBy>
  <cp:revision>70</cp:revision>
  <dcterms:created xsi:type="dcterms:W3CDTF">2016-12-14T03:08:23Z</dcterms:created>
  <dcterms:modified xsi:type="dcterms:W3CDTF">2017-01-04T14:15:38Z</dcterms:modified>
</cp:coreProperties>
</file>