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3" autoAdjust="0"/>
  </p:normalViewPr>
  <p:slideViewPr>
    <p:cSldViewPr snapToGrid="0">
      <p:cViewPr>
        <p:scale>
          <a:sx n="66" d="100"/>
          <a:sy n="66" d="100"/>
        </p:scale>
        <p:origin x="16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ACE57-5BC7-404A-ACF2-641382E6897C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1721F-CCD6-4040-AC6A-89965B08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85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1721F-CCD6-4040-AC6A-89965B088C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57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C906-4EF7-484A-A7A6-72A285D41B02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242E-0F5C-4206-9CE3-E9F5CFD0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4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C906-4EF7-484A-A7A6-72A285D41B02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242E-0F5C-4206-9CE3-E9F5CFD0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6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C906-4EF7-484A-A7A6-72A285D41B02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242E-0F5C-4206-9CE3-E9F5CFD0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7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C906-4EF7-484A-A7A6-72A285D41B02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242E-0F5C-4206-9CE3-E9F5CFD0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2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C906-4EF7-484A-A7A6-72A285D41B02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242E-0F5C-4206-9CE3-E9F5CFD0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1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C906-4EF7-484A-A7A6-72A285D41B02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242E-0F5C-4206-9CE3-E9F5CFD0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8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C906-4EF7-484A-A7A6-72A285D41B02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242E-0F5C-4206-9CE3-E9F5CFD0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7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C906-4EF7-484A-A7A6-72A285D41B02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242E-0F5C-4206-9CE3-E9F5CFD0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5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C906-4EF7-484A-A7A6-72A285D41B02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242E-0F5C-4206-9CE3-E9F5CFD0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4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C906-4EF7-484A-A7A6-72A285D41B02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242E-0F5C-4206-9CE3-E9F5CFD0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6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C906-4EF7-484A-A7A6-72A285D41B02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242E-0F5C-4206-9CE3-E9F5CFD0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3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2C906-4EF7-484A-A7A6-72A285D41B02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5242E-0F5C-4206-9CE3-E9F5CFD0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4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8981" y="540472"/>
            <a:ext cx="2105891" cy="443201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1. </a:t>
            </a:r>
            <a:r>
              <a:rPr lang="zh-CN" altLang="en-US" sz="2400" dirty="0" smtClean="0"/>
              <a:t>需求分析</a:t>
            </a:r>
            <a:r>
              <a:rPr lang="en-US" altLang="zh-CN" sz="2400" dirty="0" smtClean="0"/>
              <a:t>: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34819" y="2715491"/>
            <a:ext cx="677108" cy="17179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/>
              <a:t>影院角色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736273" y="2039739"/>
            <a:ext cx="1316182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售票员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22419" y="2754292"/>
            <a:ext cx="15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电影排档员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22418" y="3464104"/>
            <a:ext cx="15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电影管理员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22419" y="4173916"/>
            <a:ext cx="15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影院管理员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22419" y="4883728"/>
            <a:ext cx="15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活动管理员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 flipV="1">
            <a:off x="1911927" y="2226776"/>
            <a:ext cx="824346" cy="1347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6" idx="1"/>
          </p:cNvCxnSpPr>
          <p:nvPr/>
        </p:nvCxnSpPr>
        <p:spPr>
          <a:xfrm flipV="1">
            <a:off x="1911927" y="2938958"/>
            <a:ext cx="810492" cy="635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7" idx="1"/>
          </p:cNvCxnSpPr>
          <p:nvPr/>
        </p:nvCxnSpPr>
        <p:spPr>
          <a:xfrm>
            <a:off x="1911927" y="3574473"/>
            <a:ext cx="810491" cy="7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8" idx="1"/>
          </p:cNvCxnSpPr>
          <p:nvPr/>
        </p:nvCxnSpPr>
        <p:spPr>
          <a:xfrm>
            <a:off x="1911927" y="3574473"/>
            <a:ext cx="810492" cy="78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9" idx="1"/>
          </p:cNvCxnSpPr>
          <p:nvPr/>
        </p:nvCxnSpPr>
        <p:spPr>
          <a:xfrm>
            <a:off x="1911927" y="3574473"/>
            <a:ext cx="810492" cy="1493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ular Callout 38"/>
          <p:cNvSpPr/>
          <p:nvPr/>
        </p:nvSpPr>
        <p:spPr>
          <a:xfrm>
            <a:off x="5063837" y="1602609"/>
            <a:ext cx="4445285" cy="1521015"/>
          </a:xfrm>
          <a:prstGeom prst="wedgeRoundRectCallout">
            <a:avLst>
              <a:gd name="adj1" fmla="val -81498"/>
              <a:gd name="adj2" fmla="val -99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显示档</a:t>
            </a:r>
            <a:r>
              <a:rPr lang="zh-CN" altLang="en-US" dirty="0" smtClean="0"/>
              <a:t>期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电影信息</a:t>
            </a:r>
            <a:r>
              <a:rPr lang="en-US" altLang="zh-CN" dirty="0" smtClean="0"/>
              <a:t>, </a:t>
            </a:r>
            <a:r>
              <a:rPr lang="zh-CN" altLang="en-US" dirty="0" smtClean="0"/>
              <a:t>座位分布</a:t>
            </a:r>
            <a:r>
              <a:rPr lang="zh-CN" altLang="en-US" dirty="0" smtClean="0"/>
              <a:t>及购买状</a:t>
            </a:r>
            <a:r>
              <a:rPr lang="zh-CN" altLang="en-US" dirty="0" smtClean="0"/>
              <a:t>态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查询价格及优惠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出售电影票</a:t>
            </a:r>
            <a:endParaRPr lang="en-US" dirty="0"/>
          </a:p>
        </p:txBody>
      </p:sp>
      <p:sp>
        <p:nvSpPr>
          <p:cNvPr id="41" name="Rounded Rectangular Callout 40"/>
          <p:cNvSpPr/>
          <p:nvPr/>
        </p:nvSpPr>
        <p:spPr>
          <a:xfrm>
            <a:off x="5008414" y="3016234"/>
            <a:ext cx="4135583" cy="1206346"/>
          </a:xfrm>
          <a:prstGeom prst="wedgeRoundRectCallout">
            <a:avLst>
              <a:gd name="adj1" fmla="val -74859"/>
              <a:gd name="adj2" fmla="val 27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查看所有电影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检索电</a:t>
            </a:r>
            <a:r>
              <a:rPr lang="zh-CN" altLang="en-US" dirty="0" smtClean="0"/>
              <a:t>影</a:t>
            </a:r>
            <a:r>
              <a:rPr lang="en-US" altLang="zh-CN" dirty="0" smtClean="0"/>
              <a:t>(</a:t>
            </a:r>
            <a:r>
              <a:rPr lang="zh-CN" altLang="en-US" dirty="0" smtClean="0"/>
              <a:t>按名字</a:t>
            </a:r>
            <a:r>
              <a:rPr lang="en-US" altLang="zh-CN" dirty="0" smtClean="0"/>
              <a:t>,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年代等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引进电影</a:t>
            </a:r>
            <a:r>
              <a:rPr lang="en-US" altLang="zh-CN" dirty="0" smtClean="0"/>
              <a:t>(</a:t>
            </a:r>
            <a:r>
              <a:rPr lang="zh-CN" altLang="en-US" dirty="0" smtClean="0"/>
              <a:t>新</a:t>
            </a:r>
            <a:r>
              <a:rPr lang="zh-CN" altLang="en-US" dirty="0" smtClean="0"/>
              <a:t>增电</a:t>
            </a:r>
            <a:r>
              <a:rPr lang="zh-CN" altLang="en-US" dirty="0" smtClean="0"/>
              <a:t>影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下架电影</a:t>
            </a:r>
            <a:r>
              <a:rPr lang="en-US" altLang="zh-CN" dirty="0" smtClean="0"/>
              <a:t>(</a:t>
            </a:r>
            <a:r>
              <a:rPr lang="zh-CN" altLang="en-US" dirty="0" smtClean="0"/>
              <a:t>删</a:t>
            </a:r>
            <a:r>
              <a:rPr lang="zh-CN" altLang="en-US" dirty="0" smtClean="0"/>
              <a:t>除电</a:t>
            </a:r>
            <a:r>
              <a:rPr lang="zh-CN" altLang="en-US" dirty="0" smtClean="0"/>
              <a:t>影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0" name="Rounded Rectangular Callout 39"/>
          <p:cNvSpPr/>
          <p:nvPr/>
        </p:nvSpPr>
        <p:spPr>
          <a:xfrm>
            <a:off x="5015344" y="1876198"/>
            <a:ext cx="4128655" cy="1175266"/>
          </a:xfrm>
          <a:prstGeom prst="wedgeRoundRectCallout">
            <a:avLst>
              <a:gd name="adj1" fmla="val -74189"/>
              <a:gd name="adj2" fmla="val 377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查看档期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电影信息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安排电影档期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按照座位类型设定电</a:t>
            </a:r>
            <a:r>
              <a:rPr lang="zh-CN" altLang="en-US" dirty="0" smtClean="0"/>
              <a:t>影价格</a:t>
            </a:r>
            <a:endParaRPr lang="en-US" dirty="0"/>
          </a:p>
        </p:txBody>
      </p:sp>
      <p:sp>
        <p:nvSpPr>
          <p:cNvPr id="42" name="Rounded Rectangular Callout 41"/>
          <p:cNvSpPr/>
          <p:nvPr/>
        </p:nvSpPr>
        <p:spPr>
          <a:xfrm>
            <a:off x="5008415" y="4375666"/>
            <a:ext cx="4135583" cy="571222"/>
          </a:xfrm>
          <a:prstGeom prst="wedgeRoundRectCallout">
            <a:avLst>
              <a:gd name="adj1" fmla="val -74524"/>
              <a:gd name="adj2" fmla="val -434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</a:t>
            </a:r>
            <a:r>
              <a:rPr lang="zh-CN" altLang="en-US" dirty="0" smtClean="0"/>
              <a:t>定每个放映厅布</a:t>
            </a:r>
            <a:r>
              <a:rPr lang="zh-CN" altLang="en-US" dirty="0" smtClean="0"/>
              <a:t>局</a:t>
            </a:r>
            <a:endParaRPr lang="en-US" dirty="0"/>
          </a:p>
        </p:txBody>
      </p:sp>
      <p:sp>
        <p:nvSpPr>
          <p:cNvPr id="43" name="Rounded Rectangular Callout 42"/>
          <p:cNvSpPr/>
          <p:nvPr/>
        </p:nvSpPr>
        <p:spPr>
          <a:xfrm>
            <a:off x="5015344" y="5253060"/>
            <a:ext cx="4135583" cy="650795"/>
          </a:xfrm>
          <a:prstGeom prst="wedgeRoundRectCallout">
            <a:avLst>
              <a:gd name="adj1" fmla="val -76869"/>
              <a:gd name="adj2" fmla="val -739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发起影院优惠活动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9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9" grpId="0" animBg="1"/>
      <p:bldP spid="39" grpId="1" animBg="1"/>
      <p:bldP spid="41" grpId="0" animBg="1"/>
      <p:bldP spid="41" grpId="1" animBg="1"/>
      <p:bldP spid="40" grpId="0" animBg="1"/>
      <p:bldP spid="40" grpId="1" animBg="1"/>
      <p:bldP spid="42" grpId="0" animBg="1"/>
      <p:bldP spid="42" grpId="1" animBg="1"/>
      <p:bldP spid="43" grpId="0" animBg="1"/>
      <p:bldP spid="4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480582" cy="704020"/>
          </a:xfrm>
        </p:spPr>
        <p:txBody>
          <a:bodyPr>
            <a:normAutofit fontScale="90000"/>
          </a:bodyPr>
          <a:lstStyle/>
          <a:p>
            <a:r>
              <a:rPr lang="en-US" altLang="zh-CN" sz="2800" dirty="0" smtClean="0"/>
              <a:t>2. </a:t>
            </a:r>
            <a:r>
              <a:rPr lang="zh-CN" altLang="en-US" sz="2800" dirty="0" smtClean="0"/>
              <a:t>软件功能及任务分配</a:t>
            </a:r>
            <a:r>
              <a:rPr lang="en-US" altLang="zh-CN" sz="2800" dirty="0" smtClean="0"/>
              <a:t>: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026668" y="1354194"/>
            <a:ext cx="1434904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团队成员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086008" y="2443372"/>
            <a:ext cx="143490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江才杰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26668" y="2443372"/>
            <a:ext cx="143490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张浩宇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96998" y="2443372"/>
            <a:ext cx="143490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孙纯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967328" y="2443372"/>
            <a:ext cx="143490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梁松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56338" y="2443372"/>
            <a:ext cx="143490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顾敬贤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002490" y="3485675"/>
            <a:ext cx="104511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售票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41475" y="3485675"/>
            <a:ext cx="104511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排档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194144" y="3485675"/>
            <a:ext cx="124000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引进电影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741708" y="3485675"/>
            <a:ext cx="104511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排座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5159" y="3485675"/>
            <a:ext cx="117876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优惠活动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2" idx="2"/>
            <a:endCxn id="27" idx="0"/>
          </p:cNvCxnSpPr>
          <p:nvPr/>
        </p:nvCxnSpPr>
        <p:spPr>
          <a:xfrm flipH="1">
            <a:off x="2525047" y="2812704"/>
            <a:ext cx="278413" cy="6729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2"/>
            <a:endCxn id="28" idx="0"/>
          </p:cNvCxnSpPr>
          <p:nvPr/>
        </p:nvCxnSpPr>
        <p:spPr>
          <a:xfrm flipH="1">
            <a:off x="5364032" y="2812704"/>
            <a:ext cx="380088" cy="6729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4" idx="2"/>
            <a:endCxn id="29" idx="0"/>
          </p:cNvCxnSpPr>
          <p:nvPr/>
        </p:nvCxnSpPr>
        <p:spPr>
          <a:xfrm flipH="1">
            <a:off x="6814148" y="2812704"/>
            <a:ext cx="400302" cy="6729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" idx="2"/>
            <a:endCxn id="30" idx="0"/>
          </p:cNvCxnSpPr>
          <p:nvPr/>
        </p:nvCxnSpPr>
        <p:spPr>
          <a:xfrm flipH="1">
            <a:off x="8264265" y="2812704"/>
            <a:ext cx="420515" cy="6729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2"/>
            <a:endCxn id="31" idx="0"/>
          </p:cNvCxnSpPr>
          <p:nvPr/>
        </p:nvCxnSpPr>
        <p:spPr>
          <a:xfrm flipH="1">
            <a:off x="3944539" y="2812704"/>
            <a:ext cx="329251" cy="6729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1" idx="2"/>
            <a:endCxn id="25" idx="0"/>
          </p:cNvCxnSpPr>
          <p:nvPr/>
        </p:nvCxnSpPr>
        <p:spPr>
          <a:xfrm rot="16200000" flipH="1">
            <a:off x="6900694" y="659285"/>
            <a:ext cx="627513" cy="29406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1" idx="2"/>
            <a:endCxn id="26" idx="0"/>
          </p:cNvCxnSpPr>
          <p:nvPr/>
        </p:nvCxnSpPr>
        <p:spPr>
          <a:xfrm rot="5400000">
            <a:off x="4695199" y="1394450"/>
            <a:ext cx="627513" cy="147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21" idx="2"/>
            <a:endCxn id="24" idx="0"/>
          </p:cNvCxnSpPr>
          <p:nvPr/>
        </p:nvCxnSpPr>
        <p:spPr>
          <a:xfrm rot="16200000" flipH="1">
            <a:off x="6165529" y="1394450"/>
            <a:ext cx="627513" cy="147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1" idx="2"/>
            <a:endCxn id="23" idx="0"/>
          </p:cNvCxnSpPr>
          <p:nvPr/>
        </p:nvCxnSpPr>
        <p:spPr>
          <a:xfrm rot="5400000">
            <a:off x="5430364" y="2129615"/>
            <a:ext cx="62751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1" idx="2"/>
            <a:endCxn id="22" idx="0"/>
          </p:cNvCxnSpPr>
          <p:nvPr/>
        </p:nvCxnSpPr>
        <p:spPr>
          <a:xfrm rot="5400000">
            <a:off x="3960034" y="659285"/>
            <a:ext cx="627513" cy="2940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107964" y="4576614"/>
            <a:ext cx="77710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后台</a:t>
            </a:r>
            <a:endParaRPr lang="en-US" dirty="0"/>
          </a:p>
        </p:txBody>
      </p:sp>
      <p:cxnSp>
        <p:nvCxnSpPr>
          <p:cNvPr id="70" name="Elbow Connector 69"/>
          <p:cNvCxnSpPr>
            <a:stCxn id="68" idx="0"/>
            <a:endCxn id="29" idx="2"/>
          </p:cNvCxnSpPr>
          <p:nvPr/>
        </p:nvCxnSpPr>
        <p:spPr>
          <a:xfrm rot="16200000" flipV="1">
            <a:off x="6794530" y="3874626"/>
            <a:ext cx="721607" cy="68237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8" idx="0"/>
            <a:endCxn id="30" idx="2"/>
          </p:cNvCxnSpPr>
          <p:nvPr/>
        </p:nvCxnSpPr>
        <p:spPr>
          <a:xfrm rot="5400000" flipH="1" flipV="1">
            <a:off x="7519588" y="3831938"/>
            <a:ext cx="721607" cy="76774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45" idx="0"/>
            <a:endCxn id="31" idx="2"/>
          </p:cNvCxnSpPr>
          <p:nvPr/>
        </p:nvCxnSpPr>
        <p:spPr>
          <a:xfrm rot="16200000" flipV="1">
            <a:off x="3932103" y="3867444"/>
            <a:ext cx="721607" cy="6967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68" idx="0"/>
            <a:endCxn id="28" idx="2"/>
          </p:cNvCxnSpPr>
          <p:nvPr/>
        </p:nvCxnSpPr>
        <p:spPr>
          <a:xfrm rot="16200000" flipV="1">
            <a:off x="6069472" y="3149568"/>
            <a:ext cx="721607" cy="21324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146" idx="0"/>
            <a:endCxn id="27" idx="2"/>
          </p:cNvCxnSpPr>
          <p:nvPr/>
        </p:nvCxnSpPr>
        <p:spPr>
          <a:xfrm rot="16200000" flipV="1">
            <a:off x="2518881" y="3861174"/>
            <a:ext cx="721607" cy="7092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4252719" y="4576614"/>
            <a:ext cx="77710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中间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2845767" y="4576614"/>
            <a:ext cx="77710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前台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4401858" y="5458568"/>
            <a:ext cx="2341155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影院售票管理系统</a:t>
            </a:r>
            <a:endParaRPr lang="en-US" dirty="0"/>
          </a:p>
        </p:txBody>
      </p:sp>
      <p:cxnSp>
        <p:nvCxnSpPr>
          <p:cNvPr id="159" name="Elbow Connector 158"/>
          <p:cNvCxnSpPr>
            <a:stCxn id="158" idx="0"/>
            <a:endCxn id="146" idx="2"/>
          </p:cNvCxnSpPr>
          <p:nvPr/>
        </p:nvCxnSpPr>
        <p:spPr>
          <a:xfrm rot="16200000" flipV="1">
            <a:off x="4147068" y="4033199"/>
            <a:ext cx="512622" cy="23381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158" idx="0"/>
            <a:endCxn id="145" idx="2"/>
          </p:cNvCxnSpPr>
          <p:nvPr/>
        </p:nvCxnSpPr>
        <p:spPr>
          <a:xfrm rot="16200000" flipV="1">
            <a:off x="4850544" y="4736675"/>
            <a:ext cx="512622" cy="9311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58" idx="0"/>
            <a:endCxn id="68" idx="2"/>
          </p:cNvCxnSpPr>
          <p:nvPr/>
        </p:nvCxnSpPr>
        <p:spPr>
          <a:xfrm rot="5400000" flipH="1" flipV="1">
            <a:off x="6278166" y="4240216"/>
            <a:ext cx="512622" cy="19240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094377" y="3485675"/>
            <a:ext cx="134998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数据库建模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8684780" y="2812704"/>
            <a:ext cx="1084587" cy="6729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158" idx="3"/>
            <a:endCxn id="64" idx="2"/>
          </p:cNvCxnSpPr>
          <p:nvPr/>
        </p:nvCxnSpPr>
        <p:spPr>
          <a:xfrm flipV="1">
            <a:off x="6743013" y="3855007"/>
            <a:ext cx="3026354" cy="1788227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40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3747655" cy="60469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影院排座功能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1" y="1620981"/>
            <a:ext cx="6802581" cy="45858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vel 5"/>
          <p:cNvSpPr/>
          <p:nvPr/>
        </p:nvSpPr>
        <p:spPr>
          <a:xfrm>
            <a:off x="3172689" y="1620981"/>
            <a:ext cx="3200400" cy="38792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大屏幕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594187"/>
              </p:ext>
            </p:extLst>
          </p:nvPr>
        </p:nvGraphicFramePr>
        <p:xfrm>
          <a:off x="1371597" y="3338086"/>
          <a:ext cx="6802584" cy="2717801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50323">
                  <a:extLst>
                    <a:ext uri="{9D8B030D-6E8A-4147-A177-3AD203B41FA5}">
                      <a16:colId xmlns:a16="http://schemas.microsoft.com/office/drawing/2014/main" val="804753012"/>
                    </a:ext>
                  </a:extLst>
                </a:gridCol>
                <a:gridCol w="850323">
                  <a:extLst>
                    <a:ext uri="{9D8B030D-6E8A-4147-A177-3AD203B41FA5}">
                      <a16:colId xmlns:a16="http://schemas.microsoft.com/office/drawing/2014/main" val="1253277512"/>
                    </a:ext>
                  </a:extLst>
                </a:gridCol>
                <a:gridCol w="850323">
                  <a:extLst>
                    <a:ext uri="{9D8B030D-6E8A-4147-A177-3AD203B41FA5}">
                      <a16:colId xmlns:a16="http://schemas.microsoft.com/office/drawing/2014/main" val="3415921700"/>
                    </a:ext>
                  </a:extLst>
                </a:gridCol>
                <a:gridCol w="850323">
                  <a:extLst>
                    <a:ext uri="{9D8B030D-6E8A-4147-A177-3AD203B41FA5}">
                      <a16:colId xmlns:a16="http://schemas.microsoft.com/office/drawing/2014/main" val="1837581967"/>
                    </a:ext>
                  </a:extLst>
                </a:gridCol>
                <a:gridCol w="850323">
                  <a:extLst>
                    <a:ext uri="{9D8B030D-6E8A-4147-A177-3AD203B41FA5}">
                      <a16:colId xmlns:a16="http://schemas.microsoft.com/office/drawing/2014/main" val="2490485385"/>
                    </a:ext>
                  </a:extLst>
                </a:gridCol>
                <a:gridCol w="850323">
                  <a:extLst>
                    <a:ext uri="{9D8B030D-6E8A-4147-A177-3AD203B41FA5}">
                      <a16:colId xmlns:a16="http://schemas.microsoft.com/office/drawing/2014/main" val="539990440"/>
                    </a:ext>
                  </a:extLst>
                </a:gridCol>
                <a:gridCol w="850323">
                  <a:extLst>
                    <a:ext uri="{9D8B030D-6E8A-4147-A177-3AD203B41FA5}">
                      <a16:colId xmlns:a16="http://schemas.microsoft.com/office/drawing/2014/main" val="4057245203"/>
                    </a:ext>
                  </a:extLst>
                </a:gridCol>
                <a:gridCol w="850323">
                  <a:extLst>
                    <a:ext uri="{9D8B030D-6E8A-4147-A177-3AD203B41FA5}">
                      <a16:colId xmlns:a16="http://schemas.microsoft.com/office/drawing/2014/main" val="25304202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空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一等座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一等座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通道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通道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一等座</a:t>
                      </a:r>
                      <a:endParaRPr lang="en-US" sz="1600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一等座</a:t>
                      </a:r>
                      <a:endParaRPr lang="en-US" sz="1600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空</a:t>
                      </a:r>
                      <a:endParaRPr lang="en-US" sz="1600" dirty="0" smtClean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66172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空</a:t>
                      </a:r>
                      <a:endParaRPr lang="en-US" sz="1600" dirty="0" smtClean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二等座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二等座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通道</a:t>
                      </a:r>
                      <a:endParaRPr lang="en-US" sz="1600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通道</a:t>
                      </a:r>
                      <a:endParaRPr lang="en-US" sz="1600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二等座</a:t>
                      </a:r>
                      <a:endParaRPr lang="en-US" sz="1400" dirty="0" smtClean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二等座</a:t>
                      </a:r>
                      <a:endParaRPr lang="en-US" sz="1400" dirty="0" smtClean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空</a:t>
                      </a:r>
                      <a:endParaRPr lang="en-US" sz="1600" dirty="0" smtClean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940743"/>
                  </a:ext>
                </a:extLst>
              </a:tr>
              <a:tr h="3879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空</a:t>
                      </a:r>
                      <a:endParaRPr lang="en-US" sz="1600" dirty="0" smtClean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二等座</a:t>
                      </a:r>
                      <a:endParaRPr lang="en-US" sz="1600" dirty="0" smtClean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二等座</a:t>
                      </a:r>
                      <a:endParaRPr lang="en-US" sz="1600" dirty="0" smtClean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通道</a:t>
                      </a:r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通道</a:t>
                      </a:r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二等座</a:t>
                      </a:r>
                      <a:endParaRPr lang="en-US" sz="1600" dirty="0" smtClean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二等座</a:t>
                      </a:r>
                      <a:endParaRPr lang="en-US" sz="1600" dirty="0" smtClean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空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904814"/>
                  </a:ext>
                </a:extLst>
              </a:tr>
              <a:tr h="3780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空</a:t>
                      </a:r>
                      <a:endParaRPr lang="en-US" sz="1600" dirty="0" smtClean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三等座</a:t>
                      </a:r>
                      <a:endParaRPr lang="en-US" sz="16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三等座</a:t>
                      </a:r>
                      <a:endParaRPr lang="en-US" sz="1600" dirty="0" smtClean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通道</a:t>
                      </a:r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通道</a:t>
                      </a:r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三等座</a:t>
                      </a:r>
                      <a:endParaRPr lang="en-US" sz="1600" dirty="0" smtClean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三等座</a:t>
                      </a:r>
                      <a:endParaRPr lang="en-US" sz="1600" dirty="0" smtClean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空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25260"/>
                  </a:ext>
                </a:extLst>
              </a:tr>
              <a:tr h="461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空</a:t>
                      </a:r>
                      <a:endParaRPr lang="en-US" sz="1600" dirty="0" smtClean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三等座</a:t>
                      </a:r>
                      <a:endParaRPr lang="en-US" sz="1600" dirty="0" smtClean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三等座</a:t>
                      </a:r>
                      <a:endParaRPr lang="en-US" sz="1600" dirty="0" smtClean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通道</a:t>
                      </a:r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通道</a:t>
                      </a:r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三等座</a:t>
                      </a:r>
                      <a:endParaRPr lang="en-US" sz="1600" dirty="0" smtClean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三等座</a:t>
                      </a:r>
                      <a:endParaRPr lang="en-US" sz="1600" dirty="0" smtClean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空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022726"/>
                  </a:ext>
                </a:extLst>
              </a:tr>
              <a:tr h="3780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空</a:t>
                      </a:r>
                      <a:endParaRPr lang="en-US" sz="1600" dirty="0" smtClean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三等座</a:t>
                      </a:r>
                      <a:endParaRPr lang="en-US" sz="1600" dirty="0" smtClean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三等座</a:t>
                      </a:r>
                      <a:endParaRPr lang="en-US" sz="1600" dirty="0" smtClean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通道</a:t>
                      </a:r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通道</a:t>
                      </a:r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三等座</a:t>
                      </a:r>
                      <a:endParaRPr lang="en-US" sz="1600" dirty="0" smtClean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三等座</a:t>
                      </a:r>
                      <a:endParaRPr lang="en-US" sz="1600" dirty="0" smtClean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空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4710"/>
                  </a:ext>
                </a:extLst>
              </a:tr>
              <a:tr h="3780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空</a:t>
                      </a:r>
                      <a:endParaRPr lang="en-US" sz="1600" dirty="0" smtClean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三等座</a:t>
                      </a:r>
                      <a:endParaRPr lang="en-US" sz="1600" dirty="0" smtClean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三等座</a:t>
                      </a:r>
                      <a:endParaRPr lang="en-US" sz="1600" dirty="0" smtClean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通道</a:t>
                      </a:r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通道</a:t>
                      </a:r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三等座</a:t>
                      </a:r>
                      <a:endParaRPr lang="en-US" sz="1600" dirty="0" smtClean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三等座</a:t>
                      </a:r>
                      <a:endParaRPr lang="en-US" sz="1600" dirty="0" smtClean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空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85617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029039"/>
              </p:ext>
            </p:extLst>
          </p:nvPr>
        </p:nvGraphicFramePr>
        <p:xfrm>
          <a:off x="9019309" y="3746796"/>
          <a:ext cx="1985818" cy="243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909">
                  <a:extLst>
                    <a:ext uri="{9D8B030D-6E8A-4147-A177-3AD203B41FA5}">
                      <a16:colId xmlns:a16="http://schemas.microsoft.com/office/drawing/2014/main" val="3492445533"/>
                    </a:ext>
                  </a:extLst>
                </a:gridCol>
                <a:gridCol w="992909">
                  <a:extLst>
                    <a:ext uri="{9D8B030D-6E8A-4147-A177-3AD203B41FA5}">
                      <a16:colId xmlns:a16="http://schemas.microsoft.com/office/drawing/2014/main" val="717896980"/>
                    </a:ext>
                  </a:extLst>
                </a:gridCol>
              </a:tblGrid>
              <a:tr h="37407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 smtClean="0"/>
                        <a:t>功能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 smtClean="0"/>
                        <a:t>颜色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415629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一等座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552312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二等座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802931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三等座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70781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546715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987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854035" y="2327564"/>
            <a:ext cx="435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通过更改功能格的标记达到座位的排定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8229597" y="5306291"/>
            <a:ext cx="651163" cy="277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686798" y="1404234"/>
            <a:ext cx="286096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功能格要素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:</a:t>
            </a:r>
          </a:p>
          <a:p>
            <a:pPr marL="800100" lvl="1" indent="-342900">
              <a:buAutoNum type="arabicPeriod"/>
            </a:pPr>
            <a:r>
              <a:rPr lang="zh-CN" altLang="en-US" dirty="0" smtClean="0"/>
              <a:t>行号</a:t>
            </a:r>
            <a:endParaRPr lang="en-US" altLang="zh-CN" dirty="0" smtClean="0"/>
          </a:p>
          <a:p>
            <a:pPr marL="800100" lvl="1" indent="-342900">
              <a:buAutoNum type="arabicPeriod"/>
            </a:pPr>
            <a:r>
              <a:rPr lang="zh-CN" altLang="en-US" dirty="0" smtClean="0"/>
              <a:t>列号</a:t>
            </a:r>
            <a:endParaRPr lang="en-US" altLang="zh-CN" dirty="0" smtClean="0"/>
          </a:p>
          <a:p>
            <a:pPr marL="800100" lvl="1" indent="-342900">
              <a:buAutoNum type="arabicPeriod"/>
            </a:pPr>
            <a:r>
              <a:rPr lang="zh-CN" altLang="en-US" dirty="0" smtClean="0"/>
              <a:t>标记</a:t>
            </a:r>
            <a:endParaRPr lang="en-US" altLang="zh-CN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排座</a:t>
            </a: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:</a:t>
            </a:r>
          </a:p>
          <a:p>
            <a:pPr lvl="1"/>
            <a:r>
              <a:rPr lang="zh-CN" altLang="en-US" dirty="0" smtClean="0"/>
              <a:t>更改功能格标记为座位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3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4181" y="73022"/>
            <a:ext cx="2479964" cy="748001"/>
          </a:xfrm>
        </p:spPr>
        <p:txBody>
          <a:bodyPr>
            <a:noAutofit/>
          </a:bodyPr>
          <a:lstStyle/>
          <a:p>
            <a:r>
              <a:rPr lang="zh-CN" altLang="en-US" sz="4000" dirty="0" smtClean="0"/>
              <a:t>售票功能</a:t>
            </a:r>
            <a:r>
              <a:rPr lang="en-US" altLang="zh-CN" sz="4000" dirty="0" smtClean="0"/>
              <a:t>:</a:t>
            </a:r>
            <a:endParaRPr lang="en-US" sz="4000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1461654" y="1440873"/>
            <a:ext cx="665019" cy="1066799"/>
            <a:chOff x="1461654" y="1440873"/>
            <a:chExt cx="665019" cy="1066799"/>
          </a:xfrm>
        </p:grpSpPr>
        <p:sp>
          <p:nvSpPr>
            <p:cNvPr id="4" name="Smiley Face 3"/>
            <p:cNvSpPr/>
            <p:nvPr/>
          </p:nvSpPr>
          <p:spPr>
            <a:xfrm>
              <a:off x="1461655" y="1440873"/>
              <a:ext cx="665018" cy="66501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61654" y="2138340"/>
              <a:ext cx="665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顾客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336434" y="1272339"/>
            <a:ext cx="831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顾客类</a:t>
            </a:r>
            <a:r>
              <a:rPr lang="zh-CN" altLang="en-US" dirty="0" smtClean="0"/>
              <a:t>型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6"/>
            <a:endCxn id="7" idx="1"/>
          </p:cNvCxnSpPr>
          <p:nvPr/>
        </p:nvCxnSpPr>
        <p:spPr>
          <a:xfrm flipV="1">
            <a:off x="2126673" y="1595505"/>
            <a:ext cx="209761" cy="17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3297382" y="1502850"/>
            <a:ext cx="1551709" cy="415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95455" y="1101436"/>
            <a:ext cx="2258291" cy="1343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场次表</a:t>
            </a:r>
            <a:endParaRPr lang="en-US" dirty="0"/>
          </a:p>
        </p:txBody>
      </p:sp>
      <p:sp>
        <p:nvSpPr>
          <p:cNvPr id="17" name="Smiley Face 16"/>
          <p:cNvSpPr/>
          <p:nvPr/>
        </p:nvSpPr>
        <p:spPr>
          <a:xfrm>
            <a:off x="9047020" y="1378251"/>
            <a:ext cx="665018" cy="66501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047019" y="2075718"/>
            <a:ext cx="66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顾客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367440" y="771941"/>
            <a:ext cx="831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顾客类</a:t>
            </a:r>
            <a:r>
              <a:rPr lang="zh-CN" altLang="en-US" dirty="0" smtClean="0"/>
              <a:t>型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7" idx="6"/>
            <a:endCxn id="20" idx="1"/>
          </p:cNvCxnSpPr>
          <p:nvPr/>
        </p:nvCxnSpPr>
        <p:spPr>
          <a:xfrm flipV="1">
            <a:off x="9712038" y="1095107"/>
            <a:ext cx="655402" cy="61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51179" y="1588431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场次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7495309" y="1565471"/>
            <a:ext cx="1246910" cy="415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7" idx="6"/>
            <a:endCxn id="24" idx="1"/>
          </p:cNvCxnSpPr>
          <p:nvPr/>
        </p:nvCxnSpPr>
        <p:spPr>
          <a:xfrm>
            <a:off x="9712038" y="1710760"/>
            <a:ext cx="639141" cy="6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594787" y="6132256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售票员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 rot="3828418">
            <a:off x="8878822" y="3502504"/>
            <a:ext cx="2685895" cy="443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10594787" y="5039491"/>
            <a:ext cx="813952" cy="977372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Arrow 87"/>
          <p:cNvSpPr/>
          <p:nvPr/>
        </p:nvSpPr>
        <p:spPr>
          <a:xfrm rot="10800000">
            <a:off x="8850941" y="5223551"/>
            <a:ext cx="1576676" cy="48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449782" y="906532"/>
            <a:ext cx="10968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第</a:t>
            </a:r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r>
              <a:rPr lang="zh-CN" altLang="en-US" sz="1400" dirty="0" smtClean="0">
                <a:solidFill>
                  <a:srgbClr val="FF0000"/>
                </a:solidFill>
              </a:rPr>
              <a:t>步</a:t>
            </a:r>
            <a:r>
              <a:rPr lang="en-US" altLang="zh-CN" sz="1400" dirty="0" smtClean="0">
                <a:solidFill>
                  <a:srgbClr val="FF0000"/>
                </a:solidFill>
              </a:rPr>
              <a:t>:</a:t>
            </a:r>
            <a:r>
              <a:rPr lang="zh-CN" altLang="en-US" sz="1400" dirty="0" smtClean="0">
                <a:solidFill>
                  <a:srgbClr val="FF0000"/>
                </a:solidFill>
              </a:rPr>
              <a:t>顾客查看公告栏信息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554192" y="1010173"/>
            <a:ext cx="1096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第</a:t>
            </a:r>
            <a:r>
              <a:rPr lang="en-US" altLang="zh-CN" sz="1400" dirty="0" smtClean="0">
                <a:solidFill>
                  <a:srgbClr val="FF0000"/>
                </a:solidFill>
              </a:rPr>
              <a:t>2</a:t>
            </a:r>
            <a:r>
              <a:rPr lang="zh-CN" altLang="en-US" sz="1400" dirty="0" smtClean="0">
                <a:solidFill>
                  <a:srgbClr val="FF0000"/>
                </a:solidFill>
              </a:rPr>
              <a:t>步</a:t>
            </a:r>
            <a:r>
              <a:rPr lang="en-US" altLang="zh-CN" sz="1400" dirty="0" smtClean="0">
                <a:solidFill>
                  <a:srgbClr val="FF0000"/>
                </a:solidFill>
              </a:rPr>
              <a:t>:</a:t>
            </a:r>
            <a:r>
              <a:rPr lang="zh-CN" altLang="en-US" sz="1400" dirty="0" smtClean="0">
                <a:solidFill>
                  <a:srgbClr val="FF0000"/>
                </a:solidFill>
              </a:rPr>
              <a:t>顾客选</a:t>
            </a:r>
            <a:r>
              <a:rPr lang="zh-CN" altLang="en-US" sz="1400" dirty="0" smtClean="0">
                <a:solidFill>
                  <a:srgbClr val="FF0000"/>
                </a:solidFill>
              </a:rPr>
              <a:t>定场次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634042" y="3220337"/>
            <a:ext cx="10968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第</a:t>
            </a:r>
            <a:r>
              <a:rPr lang="en-US" altLang="zh-CN" sz="1400" dirty="0" smtClean="0">
                <a:solidFill>
                  <a:srgbClr val="FF0000"/>
                </a:solidFill>
              </a:rPr>
              <a:t>3</a:t>
            </a:r>
            <a:r>
              <a:rPr lang="zh-CN" altLang="en-US" sz="1400" dirty="0" smtClean="0">
                <a:solidFill>
                  <a:srgbClr val="FF0000"/>
                </a:solidFill>
              </a:rPr>
              <a:t>步</a:t>
            </a:r>
            <a:r>
              <a:rPr lang="en-US" altLang="zh-CN" sz="1400" dirty="0" smtClean="0">
                <a:solidFill>
                  <a:srgbClr val="FF0000"/>
                </a:solidFill>
              </a:rPr>
              <a:t>:</a:t>
            </a:r>
            <a:r>
              <a:rPr lang="zh-CN" altLang="en-US" sz="1400" dirty="0" smtClean="0">
                <a:solidFill>
                  <a:srgbClr val="FF0000"/>
                </a:solidFill>
              </a:rPr>
              <a:t>顾客找售票员买</a:t>
            </a:r>
            <a:r>
              <a:rPr lang="zh-CN" altLang="en-US" sz="1400" dirty="0" smtClean="0">
                <a:solidFill>
                  <a:srgbClr val="FF0000"/>
                </a:solidFill>
              </a:rPr>
              <a:t>票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163629" y="5732146"/>
            <a:ext cx="1263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第</a:t>
            </a:r>
            <a:r>
              <a:rPr lang="en-US" altLang="zh-CN" sz="1400" dirty="0" smtClean="0">
                <a:solidFill>
                  <a:srgbClr val="FF0000"/>
                </a:solidFill>
              </a:rPr>
              <a:t>4</a:t>
            </a:r>
            <a:r>
              <a:rPr lang="zh-CN" altLang="en-US" sz="1400" dirty="0" smtClean="0">
                <a:solidFill>
                  <a:srgbClr val="FF0000"/>
                </a:solidFill>
              </a:rPr>
              <a:t>步</a:t>
            </a:r>
            <a:r>
              <a:rPr lang="en-US" altLang="zh-CN" sz="1400" dirty="0" smtClean="0">
                <a:solidFill>
                  <a:srgbClr val="FF0000"/>
                </a:solidFill>
              </a:rPr>
              <a:t>:</a:t>
            </a:r>
            <a:r>
              <a:rPr lang="zh-CN" altLang="en-US" sz="1400" dirty="0" smtClean="0">
                <a:solidFill>
                  <a:srgbClr val="FF0000"/>
                </a:solidFill>
              </a:rPr>
              <a:t>售票员根据顾客要求查找符合要求</a:t>
            </a:r>
            <a:r>
              <a:rPr lang="zh-CN" altLang="en-US" sz="1400" dirty="0" smtClean="0">
                <a:solidFill>
                  <a:srgbClr val="FF0000"/>
                </a:solidFill>
              </a:rPr>
              <a:t>的座位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8" name="Right Arrow 97"/>
          <p:cNvSpPr/>
          <p:nvPr/>
        </p:nvSpPr>
        <p:spPr>
          <a:xfrm rot="10800000">
            <a:off x="5943103" y="5280130"/>
            <a:ext cx="1700645" cy="400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3119172" y="4559971"/>
            <a:ext cx="10968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第</a:t>
            </a:r>
            <a:r>
              <a:rPr lang="en-US" altLang="zh-CN" sz="1400" dirty="0" smtClean="0">
                <a:solidFill>
                  <a:srgbClr val="FF0000"/>
                </a:solidFill>
              </a:rPr>
              <a:t>6</a:t>
            </a:r>
            <a:r>
              <a:rPr lang="zh-CN" altLang="en-US" sz="1400" dirty="0" smtClean="0">
                <a:solidFill>
                  <a:srgbClr val="FF0000"/>
                </a:solidFill>
              </a:rPr>
              <a:t>步</a:t>
            </a:r>
            <a:r>
              <a:rPr lang="en-US" altLang="zh-CN" sz="1400" dirty="0" smtClean="0">
                <a:solidFill>
                  <a:srgbClr val="FF0000"/>
                </a:solidFill>
              </a:rPr>
              <a:t>:</a:t>
            </a:r>
            <a:r>
              <a:rPr lang="zh-CN" altLang="en-US" sz="1400" dirty="0" smtClean="0">
                <a:solidFill>
                  <a:srgbClr val="FF0000"/>
                </a:solidFill>
              </a:rPr>
              <a:t>顾</a:t>
            </a:r>
            <a:r>
              <a:rPr lang="zh-CN" altLang="en-US" sz="1400" dirty="0" smtClean="0">
                <a:solidFill>
                  <a:srgbClr val="FF0000"/>
                </a:solidFill>
              </a:rPr>
              <a:t>客付钱</a:t>
            </a:r>
            <a:r>
              <a:rPr lang="en-US" altLang="zh-CN" sz="1400" dirty="0" smtClean="0">
                <a:solidFill>
                  <a:srgbClr val="FF0000"/>
                </a:solidFill>
              </a:rPr>
              <a:t>, </a:t>
            </a:r>
            <a:r>
              <a:rPr lang="zh-CN" altLang="en-US" sz="1400" dirty="0" smtClean="0">
                <a:solidFill>
                  <a:srgbClr val="FF0000"/>
                </a:solidFill>
              </a:rPr>
              <a:t>得到票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9" name="Smiley Face 68"/>
          <p:cNvSpPr/>
          <p:nvPr/>
        </p:nvSpPr>
        <p:spPr>
          <a:xfrm>
            <a:off x="7911219" y="5140371"/>
            <a:ext cx="665018" cy="66501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18700" y="6059826"/>
            <a:ext cx="831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顾客类</a:t>
            </a:r>
            <a:r>
              <a:rPr lang="zh-CN" altLang="en-US" dirty="0" smtClean="0"/>
              <a:t>型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69" idx="0"/>
            <a:endCxn id="70" idx="0"/>
          </p:cNvCxnSpPr>
          <p:nvPr/>
        </p:nvCxnSpPr>
        <p:spPr>
          <a:xfrm flipH="1">
            <a:off x="8134336" y="5140371"/>
            <a:ext cx="109392" cy="91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60096" y="4288153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场次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69" idx="0"/>
            <a:endCxn id="72" idx="2"/>
          </p:cNvCxnSpPr>
          <p:nvPr/>
        </p:nvCxnSpPr>
        <p:spPr>
          <a:xfrm flipH="1" flipV="1">
            <a:off x="8075732" y="4657485"/>
            <a:ext cx="167996" cy="48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005538" y="364503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座位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69" idx="0"/>
            <a:endCxn id="82" idx="2"/>
          </p:cNvCxnSpPr>
          <p:nvPr/>
        </p:nvCxnSpPr>
        <p:spPr>
          <a:xfrm flipV="1">
            <a:off x="8243728" y="4014368"/>
            <a:ext cx="177446" cy="1126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Smiley Face 85"/>
          <p:cNvSpPr/>
          <p:nvPr/>
        </p:nvSpPr>
        <p:spPr>
          <a:xfrm>
            <a:off x="5129473" y="5082454"/>
            <a:ext cx="813952" cy="977372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422469" y="4285453"/>
            <a:ext cx="1031148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价格表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5243599" y="6395167"/>
            <a:ext cx="1081001" cy="41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优惠表</a:t>
            </a:r>
            <a:endParaRPr lang="en-US" dirty="0"/>
          </a:p>
        </p:txBody>
      </p:sp>
      <p:cxnSp>
        <p:nvCxnSpPr>
          <p:cNvPr id="100" name="Straight Arrow Connector 99"/>
          <p:cNvCxnSpPr>
            <a:stCxn id="86" idx="4"/>
            <a:endCxn id="95" idx="0"/>
          </p:cNvCxnSpPr>
          <p:nvPr/>
        </p:nvCxnSpPr>
        <p:spPr>
          <a:xfrm>
            <a:off x="5536449" y="6059826"/>
            <a:ext cx="247651" cy="335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6" idx="0"/>
            <a:endCxn id="94" idx="2"/>
          </p:cNvCxnSpPr>
          <p:nvPr/>
        </p:nvCxnSpPr>
        <p:spPr>
          <a:xfrm flipV="1">
            <a:off x="5536449" y="4701089"/>
            <a:ext cx="401594" cy="381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4" idx="3"/>
            <a:endCxn id="72" idx="1"/>
          </p:cNvCxnSpPr>
          <p:nvPr/>
        </p:nvCxnSpPr>
        <p:spPr>
          <a:xfrm flipV="1">
            <a:off x="6453617" y="4472819"/>
            <a:ext cx="1206479" cy="20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94" idx="3"/>
            <a:endCxn id="82" idx="1"/>
          </p:cNvCxnSpPr>
          <p:nvPr/>
        </p:nvCxnSpPr>
        <p:spPr>
          <a:xfrm flipV="1">
            <a:off x="6453617" y="3829702"/>
            <a:ext cx="1551921" cy="6635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ight Arrow 115"/>
          <p:cNvSpPr/>
          <p:nvPr/>
        </p:nvSpPr>
        <p:spPr>
          <a:xfrm rot="10800000">
            <a:off x="2281689" y="5265535"/>
            <a:ext cx="2565172" cy="400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/>
          <p:cNvCxnSpPr>
            <a:stCxn id="95" idx="3"/>
            <a:endCxn id="70" idx="1"/>
          </p:cNvCxnSpPr>
          <p:nvPr/>
        </p:nvCxnSpPr>
        <p:spPr>
          <a:xfrm flipV="1">
            <a:off x="6324600" y="6382992"/>
            <a:ext cx="1394100" cy="221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6429045" y="4713122"/>
            <a:ext cx="1096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第</a:t>
            </a:r>
            <a:r>
              <a:rPr lang="en-US" altLang="zh-CN" sz="1400" dirty="0" smtClean="0">
                <a:solidFill>
                  <a:srgbClr val="FF0000"/>
                </a:solidFill>
              </a:rPr>
              <a:t>5</a:t>
            </a:r>
            <a:r>
              <a:rPr lang="zh-CN" altLang="en-US" sz="1400" dirty="0" smtClean="0">
                <a:solidFill>
                  <a:srgbClr val="FF0000"/>
                </a:solidFill>
              </a:rPr>
              <a:t>步</a:t>
            </a:r>
            <a:r>
              <a:rPr lang="en-US" altLang="zh-CN" sz="1400" dirty="0" smtClean="0">
                <a:solidFill>
                  <a:srgbClr val="FF0000"/>
                </a:solidFill>
              </a:rPr>
              <a:t>:</a:t>
            </a:r>
            <a:r>
              <a:rPr lang="zh-CN" altLang="en-US" sz="1400" dirty="0" smtClean="0">
                <a:solidFill>
                  <a:srgbClr val="FF0000"/>
                </a:solidFill>
              </a:rPr>
              <a:t>顾</a:t>
            </a:r>
            <a:r>
              <a:rPr lang="zh-CN" altLang="en-US" sz="1400" dirty="0" smtClean="0">
                <a:solidFill>
                  <a:srgbClr val="FF0000"/>
                </a:solidFill>
              </a:rPr>
              <a:t>客确认买票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6" name="5-Point Star 125"/>
          <p:cNvSpPr/>
          <p:nvPr/>
        </p:nvSpPr>
        <p:spPr>
          <a:xfrm>
            <a:off x="596574" y="4939183"/>
            <a:ext cx="1169540" cy="1065116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6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/>
      <p:bldP spid="20" grpId="0"/>
      <p:bldP spid="24" grpId="0"/>
      <p:bldP spid="25" grpId="0" animBg="1"/>
      <p:bldP spid="30" grpId="0"/>
      <p:bldP spid="31" grpId="0" animBg="1"/>
      <p:bldP spid="74" grpId="0" animBg="1"/>
      <p:bldP spid="88" grpId="0" animBg="1"/>
      <p:bldP spid="90" grpId="0"/>
      <p:bldP spid="91" grpId="0"/>
      <p:bldP spid="92" grpId="0"/>
      <p:bldP spid="93" grpId="0"/>
      <p:bldP spid="98" grpId="0" animBg="1"/>
      <p:bldP spid="99" grpId="0"/>
      <p:bldP spid="69" grpId="0" animBg="1"/>
      <p:bldP spid="70" grpId="0"/>
      <p:bldP spid="72" grpId="0"/>
      <p:bldP spid="82" grpId="0"/>
      <p:bldP spid="86" grpId="0" animBg="1"/>
      <p:bldP spid="94" grpId="0" animBg="1"/>
      <p:bldP spid="95" grpId="0" animBg="1"/>
      <p:bldP spid="116" grpId="0" animBg="1"/>
      <p:bldP spid="1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525</Words>
  <Application>Microsoft Office PowerPoint</Application>
  <PresentationFormat>Widescreen</PresentationFormat>
  <Paragraphs>128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Wingdings</vt:lpstr>
      <vt:lpstr>Office Theme</vt:lpstr>
      <vt:lpstr>1. 需求分析:</vt:lpstr>
      <vt:lpstr>2. 软件功能及任务分配:</vt:lpstr>
      <vt:lpstr>影院排座功能</vt:lpstr>
      <vt:lpstr>售票功能:</vt:lpstr>
    </vt:vector>
  </TitlesOfParts>
  <Company>mm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需求分析</dc:title>
  <dc:creator>梁松</dc:creator>
  <cp:lastModifiedBy>梁松</cp:lastModifiedBy>
  <cp:revision>49</cp:revision>
  <dcterms:created xsi:type="dcterms:W3CDTF">2016-12-14T03:08:23Z</dcterms:created>
  <dcterms:modified xsi:type="dcterms:W3CDTF">2016-12-15T07:17:44Z</dcterms:modified>
</cp:coreProperties>
</file>