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5720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Yuan" initials="LY" lastIdx="1" clrIdx="0">
    <p:extLst>
      <p:ext uri="{19B8F6BF-5375-455C-9EA6-DF929625EA0E}">
        <p15:presenceInfo xmlns:p15="http://schemas.microsoft.com/office/powerpoint/2012/main" userId="S::leyu6965@colorado.edu::49b2285c-72b2-4943-a333-9cec8856e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1"/>
    <p:restoredTop sz="94685"/>
  </p:normalViewPr>
  <p:slideViewPr>
    <p:cSldViewPr snapToGrid="0" snapToObjects="1">
      <p:cViewPr>
        <p:scale>
          <a:sx n="90" d="100"/>
          <a:sy n="90" d="100"/>
        </p:scale>
        <p:origin x="144" y="-8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30T12:07:15.297" idx="1">
    <p:pos x="18903" y="10054"/>
    <p:text>Check this. Not just inserting zeros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2AA-93BB-C94E-9A80-F08CDF2EBA47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D01-0F4E-2948-8DD4-D4091D381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4D01-0F4E-2948-8DD4-D4091D381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788749"/>
            <a:ext cx="34290000" cy="10187093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368695"/>
            <a:ext cx="34290000" cy="7064585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557867"/>
            <a:ext cx="985837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557867"/>
            <a:ext cx="2900362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7294884"/>
            <a:ext cx="39433500" cy="1217167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9581711"/>
            <a:ext cx="39433500" cy="640079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789333"/>
            <a:ext cx="194310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557869"/>
            <a:ext cx="394335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7172962"/>
            <a:ext cx="19341701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688320"/>
            <a:ext cx="19341701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7172962"/>
            <a:ext cx="19436955" cy="351535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688320"/>
            <a:ext cx="19436955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213016"/>
            <a:ext cx="23145750" cy="20794133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950720"/>
            <a:ext cx="14745889" cy="68275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213016"/>
            <a:ext cx="23145750" cy="20794133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778240"/>
            <a:ext cx="14745889" cy="16262775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557869"/>
            <a:ext cx="394335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789333"/>
            <a:ext cx="394335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7DDD-058B-1841-B94D-DB98A383CD5A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120429"/>
            <a:ext cx="154305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120429"/>
            <a:ext cx="102870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CB2A-A161-A04D-A182-C4D40A5B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p&#10;&#10;Description automatically generated with low confidence">
            <a:extLst>
              <a:ext uri="{FF2B5EF4-FFF2-40B4-BE49-F238E27FC236}">
                <a16:creationId xmlns:a16="http://schemas.microsoft.com/office/drawing/2014/main" id="{C0655305-34C5-5143-B4E8-1185A256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9" y="16309315"/>
            <a:ext cx="12138557" cy="109247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2EBA74E9-81CE-8443-9480-6B3C9CEB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829" y="1874690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718D860-62E4-CF4C-8CCE-9C38538C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" y="1783081"/>
            <a:ext cx="12004039" cy="108036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A62321-8D62-624E-9B14-71DC76E50CDF}"/>
              </a:ext>
            </a:extLst>
          </p:cNvPr>
          <p:cNvSpPr txBox="1"/>
          <p:nvPr/>
        </p:nvSpPr>
        <p:spPr>
          <a:xfrm>
            <a:off x="23114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0977-9B0C-E540-8A87-40FCD5E8B438}"/>
              </a:ext>
            </a:extLst>
          </p:cNvPr>
          <p:cNvSpPr txBox="1"/>
          <p:nvPr/>
        </p:nvSpPr>
        <p:spPr>
          <a:xfrm>
            <a:off x="13127990" y="200025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EE6C9-64FC-F84C-965B-10AF3F57CEA7}"/>
              </a:ext>
            </a:extLst>
          </p:cNvPr>
          <p:cNvSpPr txBox="1"/>
          <p:nvPr/>
        </p:nvSpPr>
        <p:spPr>
          <a:xfrm>
            <a:off x="38938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7B51F-D982-544D-A92B-F7607C29F846}"/>
              </a:ext>
            </a:extLst>
          </p:cNvPr>
          <p:cNvSpPr txBox="1"/>
          <p:nvPr/>
        </p:nvSpPr>
        <p:spPr>
          <a:xfrm>
            <a:off x="13286232" y="1517772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0429F-B7BE-1C40-BFBF-5344D3870D59}"/>
              </a:ext>
            </a:extLst>
          </p:cNvPr>
          <p:cNvSpPr txBox="1"/>
          <p:nvPr/>
        </p:nvSpPr>
        <p:spPr>
          <a:xfrm>
            <a:off x="20043648" y="252040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Which-N task</a:t>
            </a:r>
          </a:p>
        </p:txBody>
      </p: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FA7AABB0-5687-4847-8170-2B20CC217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990" y="16309315"/>
            <a:ext cx="11902252" cy="10712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2834CE2-937B-724B-8234-A6815D8012C4}"/>
              </a:ext>
            </a:extLst>
          </p:cNvPr>
          <p:cNvSpPr/>
          <p:nvPr/>
        </p:nvSpPr>
        <p:spPr>
          <a:xfrm>
            <a:off x="2697734" y="20975974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9C83EF3-40C9-F249-8E6C-827E0BD03200}"/>
              </a:ext>
            </a:extLst>
          </p:cNvPr>
          <p:cNvSpPr/>
          <p:nvPr/>
        </p:nvSpPr>
        <p:spPr>
          <a:xfrm rot="16422651">
            <a:off x="4800657" y="21262537"/>
            <a:ext cx="420887" cy="131039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1">
                <a:alpha val="7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BDD0-BFD0-B04D-B835-4BE097DAD3A0}"/>
              </a:ext>
            </a:extLst>
          </p:cNvPr>
          <p:cNvSpPr txBox="1"/>
          <p:nvPr/>
        </p:nvSpPr>
        <p:spPr>
          <a:xfrm>
            <a:off x="5630551" y="21616146"/>
            <a:ext cx="1264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15262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0BADB07A-CD10-6748-AC96-357088F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67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4E5FEA0-9300-CB46-ABBC-8404DA2F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5" y="15546106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E6C9F35-C620-AB43-B15D-CCB3FC41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55" y="3129755"/>
            <a:ext cx="11694344" cy="105249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1FD591F-86E8-3D49-8395-2509826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35" y="3200400"/>
            <a:ext cx="12009120" cy="10808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A2CA5-79B4-3D40-8A7E-A734B2EC3B5C}"/>
              </a:ext>
            </a:extLst>
          </p:cNvPr>
          <p:cNvSpPr txBox="1"/>
          <p:nvPr/>
        </p:nvSpPr>
        <p:spPr>
          <a:xfrm>
            <a:off x="97993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1379-0891-E543-81F3-EAB3F697C0EF}"/>
              </a:ext>
            </a:extLst>
          </p:cNvPr>
          <p:cNvSpPr txBox="1"/>
          <p:nvPr/>
        </p:nvSpPr>
        <p:spPr>
          <a:xfrm>
            <a:off x="13876782" y="3200400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5DA82-435A-2F44-8D08-273664E1669F}"/>
              </a:ext>
            </a:extLst>
          </p:cNvPr>
          <p:cNvSpPr txBox="1"/>
          <p:nvPr/>
        </p:nvSpPr>
        <p:spPr>
          <a:xfrm>
            <a:off x="97993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02190-4B94-2647-8497-0DC5CECD452C}"/>
              </a:ext>
            </a:extLst>
          </p:cNvPr>
          <p:cNvSpPr txBox="1"/>
          <p:nvPr/>
        </p:nvSpPr>
        <p:spPr>
          <a:xfrm>
            <a:off x="13876782" y="15653971"/>
            <a:ext cx="28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Quartile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4705C-9ACF-4440-B46F-C0833EB8850D}"/>
              </a:ext>
            </a:extLst>
          </p:cNvPr>
          <p:cNvSpPr txBox="1"/>
          <p:nvPr/>
        </p:nvSpPr>
        <p:spPr>
          <a:xfrm>
            <a:off x="20336256" y="1308959"/>
            <a:ext cx="606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Which-More task</a:t>
            </a:r>
          </a:p>
        </p:txBody>
      </p:sp>
    </p:spTree>
    <p:extLst>
      <p:ext uri="{BB962C8B-B14F-4D97-AF65-F5344CB8AC3E}">
        <p14:creationId xmlns:p14="http://schemas.microsoft.com/office/powerpoint/2010/main" val="21592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9FFDA7BB-0BCE-6843-B268-189BE892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643466"/>
            <a:ext cx="19812002" cy="132080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D39086-CCCC-914E-A6A2-4951CD78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64" y="15104533"/>
            <a:ext cx="21234401" cy="141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EC0F-5B5E-1E4E-874D-13205DA4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686" y="3019981"/>
            <a:ext cx="17597005" cy="185657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Item: 364 v 436 </a:t>
            </a:r>
          </a:p>
          <a:p>
            <a:r>
              <a:rPr lang="en-US" dirty="0"/>
              <a:t>Analysis 1: </a:t>
            </a:r>
          </a:p>
          <a:p>
            <a:pPr lvl="1"/>
            <a:r>
              <a:rPr lang="en-US" dirty="0"/>
              <a:t>M-SP-with-T (multi-digit number with same number of places and transpositions</a:t>
            </a:r>
          </a:p>
          <a:p>
            <a:pPr lvl="2"/>
            <a:r>
              <a:rPr lang="en-US" dirty="0"/>
              <a:t>Singles are easier. Show zeros and transpositions are hard, </a:t>
            </a:r>
          </a:p>
          <a:p>
            <a:pPr lvl="2"/>
            <a:r>
              <a:rPr lang="en-US" dirty="0"/>
              <a:t>Physical length is important for the which-More task</a:t>
            </a:r>
          </a:p>
          <a:p>
            <a:r>
              <a:rPr lang="en-US" dirty="0"/>
              <a:t>Analysis 2: </a:t>
            </a:r>
          </a:p>
          <a:p>
            <a:pPr lvl="1"/>
            <a:r>
              <a:rPr lang="en-US" dirty="0"/>
              <a:t>hundred vs. hundred</a:t>
            </a:r>
          </a:p>
          <a:p>
            <a:pPr lvl="1"/>
            <a:r>
              <a:rPr lang="en-US" dirty="0"/>
              <a:t>Transpositions</a:t>
            </a:r>
          </a:p>
          <a:p>
            <a:pPr lvl="2"/>
            <a:r>
              <a:rPr lang="en-US" dirty="0"/>
              <a:t>Shows how individual components emerge--numbers in different ranges, zeros and transpositions--and how get integrated into one system</a:t>
            </a:r>
          </a:p>
          <a:p>
            <a:pPr lvl="2"/>
            <a:r>
              <a:rPr lang="en-US" dirty="0"/>
              <a:t>N: linearly, </a:t>
            </a:r>
            <a:r>
              <a:rPr lang="en-US" dirty="0" err="1"/>
              <a:t>zerso</a:t>
            </a:r>
            <a:r>
              <a:rPr lang="en-US" dirty="0"/>
              <a:t> and transpositions are </a:t>
            </a:r>
            <a:r>
              <a:rPr lang="en-US" dirty="0" err="1"/>
              <a:t>incorportated</a:t>
            </a:r>
            <a:r>
              <a:rPr lang="en-US" dirty="0"/>
              <a:t> later with smaller numbers faster.</a:t>
            </a:r>
          </a:p>
          <a:p>
            <a:pPr lvl="2"/>
            <a:r>
              <a:rPr lang="en-US"/>
              <a:t>M: </a:t>
            </a:r>
            <a:endParaRPr lang="en-US" dirty="0"/>
          </a:p>
          <a:p>
            <a:r>
              <a:rPr lang="en-US" dirty="0"/>
              <a:t>Analysis 3: </a:t>
            </a:r>
          </a:p>
          <a:p>
            <a:pPr lvl="2"/>
            <a:r>
              <a:rPr lang="en-US" dirty="0"/>
              <a:t>Shows an increasing complex knowledge structure with different features prominent in different stages</a:t>
            </a:r>
          </a:p>
          <a:p>
            <a:pPr lvl="2"/>
            <a:r>
              <a:rPr lang="en-US" dirty="0"/>
              <a:t>Both regularities and idiosyncrasies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9016F5-FDAE-AD40-9B29-B8A1FB8236F6}"/>
              </a:ext>
            </a:extLst>
          </p:cNvPr>
          <p:cNvSpPr txBox="1">
            <a:spLocks/>
          </p:cNvSpPr>
          <p:nvPr/>
        </p:nvSpPr>
        <p:spPr>
          <a:xfrm>
            <a:off x="27028486" y="3019981"/>
            <a:ext cx="17597005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857250" indent="-857250" algn="l" defTabSz="3429000" rtl="0" eaLnBrk="1" latinLnBrk="0" hangingPunct="1">
              <a:lnSpc>
                <a:spcPct val="90000"/>
              </a:lnSpc>
              <a:spcBef>
                <a:spcPts val="3750"/>
              </a:spcBef>
              <a:buFont typeface="Arial" panose="020B0604020202020204" pitchFamily="34" charset="0"/>
              <a:buChar char="•"/>
              <a:defRPr sz="10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4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7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3250" indent="-857250" algn="l" defTabSz="3429000" rtl="0" eaLnBrk="1" latinLnBrk="0" hangingPunct="1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  <a:defRPr sz="6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Item: 201 v 21 </a:t>
            </a:r>
          </a:p>
          <a:p>
            <a:r>
              <a:rPr lang="en-US" dirty="0"/>
              <a:t>Analysis 1: </a:t>
            </a:r>
          </a:p>
          <a:p>
            <a:pPr lvl="1"/>
            <a:r>
              <a:rPr lang="en-US" dirty="0"/>
              <a:t>M-DP (multi-digit number with different number of places</a:t>
            </a:r>
          </a:p>
          <a:p>
            <a:r>
              <a:rPr lang="en-US" dirty="0"/>
              <a:t>Analysis 2: </a:t>
            </a:r>
          </a:p>
          <a:p>
            <a:pPr lvl="1"/>
            <a:r>
              <a:rPr lang="en-US" dirty="0"/>
              <a:t>hundred vs. decade</a:t>
            </a:r>
          </a:p>
          <a:p>
            <a:pPr lvl="1"/>
            <a:r>
              <a:rPr lang="en-US" dirty="0"/>
              <a:t>inserting zero)</a:t>
            </a:r>
          </a:p>
          <a:p>
            <a:r>
              <a:rPr lang="en-US" dirty="0"/>
              <a:t>Analysis 3: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D9F7F6-7411-BD43-835C-42DCE8AA4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63290"/>
              </p:ext>
            </p:extLst>
          </p:nvPr>
        </p:nvGraphicFramePr>
        <p:xfrm>
          <a:off x="4100945" y="21585690"/>
          <a:ext cx="13935941" cy="73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3193">
                  <a:extLst>
                    <a:ext uri="{9D8B030D-6E8A-4147-A177-3AD203B41FA5}">
                      <a16:colId xmlns:a16="http://schemas.microsoft.com/office/drawing/2014/main" val="3435405348"/>
                    </a:ext>
                  </a:extLst>
                </a:gridCol>
                <a:gridCol w="2402748">
                  <a:extLst>
                    <a:ext uri="{9D8B030D-6E8A-4147-A177-3AD203B41FA5}">
                      <a16:colId xmlns:a16="http://schemas.microsoft.com/office/drawing/2014/main" val="176965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1. The highest place value unit among the two choice numbers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23384"/>
                  </a:ext>
                </a:extLst>
              </a:tr>
              <a:tr h="11266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2. The number of digits in each number within the pair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 v 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0138"/>
                  </a:ext>
                </a:extLst>
              </a:tr>
              <a:tr h="1122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3. Whether the two choice numbers have different length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48214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4. Whether the two number differ in the insertion of “0”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60034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5. Whether only one digit is different and is not “0” 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62511"/>
                  </a:ext>
                </a:extLst>
              </a:tr>
              <a:tr h="1638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6. Whether the item involves transposition of individual digits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7650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2C09D6-CC30-454B-8F7A-6771D7F5F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9378"/>
              </p:ext>
            </p:extLst>
          </p:nvPr>
        </p:nvGraphicFramePr>
        <p:xfrm>
          <a:off x="28859017" y="20407282"/>
          <a:ext cx="13935941" cy="7312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3193">
                  <a:extLst>
                    <a:ext uri="{9D8B030D-6E8A-4147-A177-3AD203B41FA5}">
                      <a16:colId xmlns:a16="http://schemas.microsoft.com/office/drawing/2014/main" val="3435405348"/>
                    </a:ext>
                  </a:extLst>
                </a:gridCol>
                <a:gridCol w="2402748">
                  <a:extLst>
                    <a:ext uri="{9D8B030D-6E8A-4147-A177-3AD203B41FA5}">
                      <a16:colId xmlns:a16="http://schemas.microsoft.com/office/drawing/2014/main" val="176965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1. The highest place value unit among the two choice numbers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823384"/>
                  </a:ext>
                </a:extLst>
              </a:tr>
              <a:tr h="11266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2. The number of digits in each number within the pair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 v 3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0138"/>
                  </a:ext>
                </a:extLst>
              </a:tr>
              <a:tr h="1122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3. Whether the two choice numbers have different length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748214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4. Whether the two number differ in the insertion of “0”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60034"/>
                  </a:ext>
                </a:extLst>
              </a:tr>
              <a:tr h="1080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5. Whether only one digit is different and is not “0” 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 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62511"/>
                  </a:ext>
                </a:extLst>
              </a:tr>
              <a:tr h="16384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6. Whether the item involves transposition of individual digits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76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5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3290</TotalTime>
  <Words>319</Words>
  <Application>Microsoft Macintosh PowerPoint</Application>
  <PresentationFormat>Custom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Yuan</dc:creator>
  <cp:lastModifiedBy>Lei Yuan</cp:lastModifiedBy>
  <cp:revision>19</cp:revision>
  <dcterms:created xsi:type="dcterms:W3CDTF">2021-07-21T17:51:35Z</dcterms:created>
  <dcterms:modified xsi:type="dcterms:W3CDTF">2021-08-06T15:26:30Z</dcterms:modified>
</cp:coreProperties>
</file>