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83" r:id="rId7"/>
    <p:sldId id="258" r:id="rId8"/>
    <p:sldId id="262" r:id="rId9"/>
    <p:sldId id="263" r:id="rId10"/>
    <p:sldId id="265" r:id="rId11"/>
    <p:sldId id="285" r:id="rId12"/>
    <p:sldId id="259" r:id="rId13"/>
    <p:sldId id="277" r:id="rId14"/>
    <p:sldId id="284" r:id="rId15"/>
  </p:sldIdLst>
  <p:sldSz cx="9144000" cy="5143500" type="screen16x9"/>
  <p:notesSz cx="6858000" cy="9144000"/>
  <p:custDataLst>
    <p:tags r:id="rId19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4BF"/>
    <a:srgbClr val="88AD79"/>
    <a:srgbClr val="9AC1C0"/>
    <a:srgbClr val="FFC557"/>
    <a:srgbClr val="F67C3D"/>
    <a:srgbClr val="CF2419"/>
    <a:srgbClr val="F57365"/>
    <a:srgbClr val="F8D158"/>
    <a:srgbClr val="84CBC3"/>
    <a:srgbClr val="1D69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DF037-0D9E-4E73-B4D5-11574412CC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CD980-6119-4225-868C-CD5ED1E3EE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5B36-A202-403E-8189-DD7D708F4EB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9684A-5D1C-4167-9C1B-E4710FDFD0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6C2E5B36-A202-403E-8189-DD7D708F4EB9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9669684A-5D1C-4167-9C1B-E4710FDFD02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hyperlink" Target="http://www.rapidesign.c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TextBox 21"/>
          <p:cNvSpPr txBox="1"/>
          <p:nvPr/>
        </p:nvSpPr>
        <p:spPr>
          <a:xfrm>
            <a:off x="2196873" y="2099566"/>
            <a:ext cx="4620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Bill Buddy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51067" y="3163024"/>
            <a:ext cx="1979721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9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By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Bug Busters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42008" y="3818247"/>
            <a:ext cx="174306" cy="174304"/>
            <a:chOff x="801291" y="3535885"/>
            <a:chExt cx="219347" cy="219347"/>
          </a:xfrm>
        </p:grpSpPr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rgbClr val="FFFF00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0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 dirty="0">
                  <a:solidFill>
                    <a:srgbClr val="FFFF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 dirty="0">
                  <a:solidFill>
                    <a:srgbClr val="FFFF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129309" y="3766900"/>
            <a:ext cx="334258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Team members : Lei Zhu, Boyuan Ge,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Yuheng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 Xia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2881833"/>
            <a:ext cx="9144000" cy="98006"/>
            <a:chOff x="2190216" y="0"/>
            <a:chExt cx="7128792" cy="108012"/>
          </a:xfrm>
        </p:grpSpPr>
        <p:sp>
          <p:nvSpPr>
            <p:cNvPr id="20" name="矩形 1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rgbClr val="F67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rgbClr val="9AC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rgbClr val="88A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3AB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rgbClr val="CF24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04679" y="2638279"/>
            <a:ext cx="3079689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Research and Planning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Back-end and Front-end Framework Setup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Back-end and Front-end Code Development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Testing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User Feedback and Deployment 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Plans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64050" y="1790523"/>
            <a:ext cx="90003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466706"/>
            <a:ext cx="9144000" cy="105044"/>
            <a:chOff x="2190216" y="0"/>
            <a:chExt cx="7128792" cy="108012"/>
          </a:xfrm>
        </p:grpSpPr>
        <p:sp>
          <p:nvSpPr>
            <p:cNvPr id="6" name="矩形 5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rgbClr val="F67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rgbClr val="FF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rgbClr val="9AC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88A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rgbClr val="3AB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834326" y="1069368"/>
            <a:ext cx="3767556" cy="3769936"/>
          </a:xfrm>
          <a:prstGeom prst="ellipse">
            <a:avLst/>
          </a:prstGeom>
          <a:noFill/>
          <a:ln w="9">
            <a:solidFill>
              <a:srgbClr val="1C4885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350" b="1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366235" y="978804"/>
            <a:ext cx="439112" cy="440302"/>
          </a:xfrm>
          <a:prstGeom prst="ellipse">
            <a:avLst/>
          </a:prstGeom>
          <a:solidFill>
            <a:srgbClr val="1D69A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1</a:t>
            </a:r>
            <a:endParaRPr lang="zh-CN" altLang="en-US" sz="18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3723243" y="4058589"/>
            <a:ext cx="439112" cy="4403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5</a:t>
            </a:r>
            <a:endParaRPr lang="zh-CN" altLang="en-US" sz="18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4306760" y="3347038"/>
            <a:ext cx="440302" cy="437922"/>
          </a:xfrm>
          <a:prstGeom prst="ellipse">
            <a:avLst/>
          </a:prstGeom>
          <a:solidFill>
            <a:srgbClr val="F8D158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4</a:t>
            </a:r>
            <a:endParaRPr lang="zh-CN" altLang="en-US" sz="18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4039010" y="1687239"/>
            <a:ext cx="440302" cy="437922"/>
          </a:xfrm>
          <a:prstGeom prst="ellipse">
            <a:avLst/>
          </a:prstGeom>
          <a:solidFill>
            <a:srgbClr val="84CBC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2</a:t>
            </a:r>
            <a:endParaRPr lang="zh-CN" altLang="en-US" sz="18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Oval 14"/>
          <p:cNvSpPr>
            <a:spLocks noChangeArrowheads="1"/>
          </p:cNvSpPr>
          <p:nvPr/>
        </p:nvSpPr>
        <p:spPr bwMode="auto">
          <a:xfrm>
            <a:off x="4352444" y="2425042"/>
            <a:ext cx="439112" cy="437922"/>
          </a:xfrm>
          <a:prstGeom prst="ellipse">
            <a:avLst/>
          </a:prstGeom>
          <a:solidFill>
            <a:srgbClr val="F5736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8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3</a:t>
            </a:r>
            <a:endParaRPr lang="zh-CN" altLang="en-US" sz="18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TextBox 19"/>
          <p:cNvSpPr>
            <a:spLocks noChangeArrowheads="1"/>
          </p:cNvSpPr>
          <p:nvPr/>
        </p:nvSpPr>
        <p:spPr bwMode="auto">
          <a:xfrm>
            <a:off x="4216109" y="585292"/>
            <a:ext cx="4421604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Research and Planning (1-2 Weeks)</a:t>
            </a:r>
            <a:endParaRPr lang="en-US" altLang="zh-CN" sz="1200" b="1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eaLnBrk="1" hangingPunct="1"/>
            <a:endParaRPr lang="en-US" altLang="zh-CN" sz="1200" b="1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eaLnBrk="1" hangingPunct="1"/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Define core functionalities system architecture and UI and UX wireframes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eaLnBrk="1" hangingPunct="1"/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Set up the development environment and project repository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eaLnBrk="1" hangingPunct="1"/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Conduct market research and analyze competitors for feature benchmarking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TextBox 20"/>
          <p:cNvSpPr>
            <a:spLocks noChangeArrowheads="1"/>
          </p:cNvSpPr>
          <p:nvPr/>
        </p:nvSpPr>
        <p:spPr bwMode="auto">
          <a:xfrm>
            <a:off x="4627507" y="1547728"/>
            <a:ext cx="442160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Back-end and Front-end Framework Setup(1 week)</a:t>
            </a:r>
            <a:endParaRPr lang="en-US" altLang="zh-CN" sz="1200" b="1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eaLnBrk="1" hangingPunct="1"/>
            <a:endParaRPr lang="en-US" altLang="zh-CN" sz="1200" b="1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eaLnBrk="1" hangingPunct="1"/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Establish the foundational structure for both back-end and front-end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eaLnBrk="1" hangingPunct="1"/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Ensure a scalable and maintainable architecture for smooth development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TextBox 21"/>
          <p:cNvSpPr>
            <a:spLocks noChangeArrowheads="1"/>
          </p:cNvSpPr>
          <p:nvPr/>
        </p:nvSpPr>
        <p:spPr bwMode="auto">
          <a:xfrm>
            <a:off x="4816546" y="2286008"/>
            <a:ext cx="432745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en-US" altLang="zh-CN" sz="1200" b="1" dirty="0">
                <a:latin typeface="印品黑体" panose="00000500000000000000" pitchFamily="2" charset="-122"/>
                <a:ea typeface="印品黑体" panose="00000500000000000000" pitchFamily="2" charset="-122"/>
              </a:rPr>
              <a:t>Back-end and Front-end Code Development(4 weeks)</a:t>
            </a:r>
            <a:endParaRPr lang="en-US" altLang="zh-CN" sz="1200" b="1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en-US" altLang="zh-CN" sz="1200" b="1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</a:rPr>
              <a:t>Develop and integrate core functionalities of both backend and frontend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</a:rPr>
              <a:t>Ensure API communication and real time data updates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7" name="TextBox 22"/>
          <p:cNvSpPr>
            <a:spLocks noChangeArrowheads="1"/>
          </p:cNvSpPr>
          <p:nvPr/>
        </p:nvSpPr>
        <p:spPr bwMode="auto">
          <a:xfrm>
            <a:off x="4816546" y="3148998"/>
            <a:ext cx="41305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r>
              <a:rPr lang="en-US" altLang="zh-CN" sz="1200" b="1" dirty="0">
                <a:latin typeface="印品黑体" panose="00000500000000000000" pitchFamily="2" charset="-122"/>
                <a:ea typeface="印品黑体" panose="00000500000000000000" pitchFamily="2" charset="-122"/>
              </a:rPr>
              <a:t>Testing (1 Week)</a:t>
            </a:r>
            <a:endParaRPr lang="en-US" altLang="zh-CN" sz="1200" b="1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en-US" altLang="zh-CN" sz="1200" b="1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</a:rPr>
              <a:t>Perform comprehensive testing to ensure system stability and usability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</a:rPr>
              <a:t>Identify and resolve critical issues before deployment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18" name="TextBox 23"/>
          <p:cNvSpPr>
            <a:spLocks noChangeArrowheads="1"/>
          </p:cNvSpPr>
          <p:nvPr/>
        </p:nvSpPr>
        <p:spPr bwMode="auto">
          <a:xfrm>
            <a:off x="4306760" y="4058589"/>
            <a:ext cx="4491606" cy="1026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50" b="1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User Feedback and Deployment (1 Week)</a:t>
            </a:r>
            <a:endParaRPr lang="en-US" altLang="zh-CN" sz="1350" b="1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eaLnBrk="1" hangingPunct="1"/>
            <a:endParaRPr lang="en-US" altLang="zh-CN" sz="1350" b="1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Release an initial version for real user testing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r>
              <a:rPr lang="en-US" altLang="zh-CN" sz="900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Refine and improve based on user feedback before full deployment</a:t>
            </a:r>
            <a:endParaRPr lang="en-US" altLang="zh-CN" sz="90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eaLnBrk="1" hangingPunct="1"/>
            <a:endParaRPr lang="zh-CN" altLang="en-US" sz="1575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824805" y="3544579"/>
            <a:ext cx="813964" cy="813964"/>
          </a:xfrm>
          <a:prstGeom prst="ellipse">
            <a:avLst/>
          </a:prstGeom>
          <a:solidFill>
            <a:srgbClr val="1D69A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350" b="1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TextBox 18"/>
          <p:cNvSpPr>
            <a:spLocks noChangeArrowheads="1"/>
          </p:cNvSpPr>
          <p:nvPr/>
        </p:nvSpPr>
        <p:spPr bwMode="auto">
          <a:xfrm>
            <a:off x="883115" y="3811462"/>
            <a:ext cx="697344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500" b="1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Plans</a:t>
            </a:r>
            <a:endParaRPr lang="en-US" sz="1500" b="1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 noEditPoints="1"/>
          </p:cNvSpPr>
          <p:nvPr/>
        </p:nvSpPr>
        <p:spPr bwMode="auto">
          <a:xfrm>
            <a:off x="4343400" y="1158093"/>
            <a:ext cx="457200" cy="593986"/>
          </a:xfrm>
          <a:custGeom>
            <a:avLst/>
            <a:gdLst>
              <a:gd name="T0" fmla="*/ 891 w 1347"/>
              <a:gd name="T1" fmla="*/ 639 h 1750"/>
              <a:gd name="T2" fmla="*/ 673 w 1347"/>
              <a:gd name="T3" fmla="*/ 728 h 1750"/>
              <a:gd name="T4" fmla="*/ 555 w 1347"/>
              <a:gd name="T5" fmla="*/ 706 h 1750"/>
              <a:gd name="T6" fmla="*/ 456 w 1347"/>
              <a:gd name="T7" fmla="*/ 639 h 1750"/>
              <a:gd name="T8" fmla="*/ 398 w 1347"/>
              <a:gd name="T9" fmla="*/ 639 h 1750"/>
              <a:gd name="T10" fmla="*/ 397 w 1347"/>
              <a:gd name="T11" fmla="*/ 696 h 1750"/>
              <a:gd name="T12" fmla="*/ 525 w 1347"/>
              <a:gd name="T13" fmla="*/ 781 h 1750"/>
              <a:gd name="T14" fmla="*/ 673 w 1347"/>
              <a:gd name="T15" fmla="*/ 810 h 1750"/>
              <a:gd name="T16" fmla="*/ 949 w 1347"/>
              <a:gd name="T17" fmla="*/ 696 h 1750"/>
              <a:gd name="T18" fmla="*/ 949 w 1347"/>
              <a:gd name="T19" fmla="*/ 639 h 1750"/>
              <a:gd name="T20" fmla="*/ 891 w 1347"/>
              <a:gd name="T21" fmla="*/ 639 h 1750"/>
              <a:gd name="T22" fmla="*/ 987 w 1347"/>
              <a:gd name="T23" fmla="*/ 1525 h 1750"/>
              <a:gd name="T24" fmla="*/ 987 w 1347"/>
              <a:gd name="T25" fmla="*/ 1525 h 1750"/>
              <a:gd name="T26" fmla="*/ 360 w 1347"/>
              <a:gd name="T27" fmla="*/ 1525 h 1750"/>
              <a:gd name="T28" fmla="*/ 318 w 1347"/>
              <a:gd name="T29" fmla="*/ 1566 h 1750"/>
              <a:gd name="T30" fmla="*/ 360 w 1347"/>
              <a:gd name="T31" fmla="*/ 1607 h 1750"/>
              <a:gd name="T32" fmla="*/ 987 w 1347"/>
              <a:gd name="T33" fmla="*/ 1607 h 1750"/>
              <a:gd name="T34" fmla="*/ 1027 w 1347"/>
              <a:gd name="T35" fmla="*/ 1566 h 1750"/>
              <a:gd name="T36" fmla="*/ 987 w 1347"/>
              <a:gd name="T37" fmla="*/ 1525 h 1750"/>
              <a:gd name="T38" fmla="*/ 1347 w 1347"/>
              <a:gd name="T39" fmla="*/ 674 h 1750"/>
              <a:gd name="T40" fmla="*/ 1347 w 1347"/>
              <a:gd name="T41" fmla="*/ 674 h 1750"/>
              <a:gd name="T42" fmla="*/ 1149 w 1347"/>
              <a:gd name="T43" fmla="*/ 198 h 1750"/>
              <a:gd name="T44" fmla="*/ 673 w 1347"/>
              <a:gd name="T45" fmla="*/ 0 h 1750"/>
              <a:gd name="T46" fmla="*/ 197 w 1347"/>
              <a:gd name="T47" fmla="*/ 198 h 1750"/>
              <a:gd name="T48" fmla="*/ 0 w 1347"/>
              <a:gd name="T49" fmla="*/ 674 h 1750"/>
              <a:gd name="T50" fmla="*/ 86 w 1347"/>
              <a:gd name="T51" fmla="*/ 1005 h 1750"/>
              <a:gd name="T52" fmla="*/ 292 w 1347"/>
              <a:gd name="T53" fmla="*/ 1229 h 1750"/>
              <a:gd name="T54" fmla="*/ 292 w 1347"/>
              <a:gd name="T55" fmla="*/ 1418 h 1750"/>
              <a:gd name="T56" fmla="*/ 360 w 1347"/>
              <a:gd name="T57" fmla="*/ 1487 h 1750"/>
              <a:gd name="T58" fmla="*/ 987 w 1347"/>
              <a:gd name="T59" fmla="*/ 1487 h 1750"/>
              <a:gd name="T60" fmla="*/ 1055 w 1347"/>
              <a:gd name="T61" fmla="*/ 1418 h 1750"/>
              <a:gd name="T62" fmla="*/ 1055 w 1347"/>
              <a:gd name="T63" fmla="*/ 1229 h 1750"/>
              <a:gd name="T64" fmla="*/ 1260 w 1347"/>
              <a:gd name="T65" fmla="*/ 1005 h 1750"/>
              <a:gd name="T66" fmla="*/ 1347 w 1347"/>
              <a:gd name="T67" fmla="*/ 674 h 1750"/>
              <a:gd name="T68" fmla="*/ 1142 w 1347"/>
              <a:gd name="T69" fmla="*/ 938 h 1750"/>
              <a:gd name="T70" fmla="*/ 1142 w 1347"/>
              <a:gd name="T71" fmla="*/ 938 h 1750"/>
              <a:gd name="T72" fmla="*/ 1141 w 1347"/>
              <a:gd name="T73" fmla="*/ 938 h 1750"/>
              <a:gd name="T74" fmla="*/ 951 w 1347"/>
              <a:gd name="T75" fmla="*/ 1135 h 1750"/>
              <a:gd name="T76" fmla="*/ 919 w 1347"/>
              <a:gd name="T77" fmla="*/ 1193 h 1750"/>
              <a:gd name="T78" fmla="*/ 918 w 1347"/>
              <a:gd name="T79" fmla="*/ 1193 h 1750"/>
              <a:gd name="T80" fmla="*/ 918 w 1347"/>
              <a:gd name="T81" fmla="*/ 1350 h 1750"/>
              <a:gd name="T82" fmla="*/ 429 w 1347"/>
              <a:gd name="T83" fmla="*/ 1350 h 1750"/>
              <a:gd name="T84" fmla="*/ 429 w 1347"/>
              <a:gd name="T85" fmla="*/ 1193 h 1750"/>
              <a:gd name="T86" fmla="*/ 389 w 1347"/>
              <a:gd name="T87" fmla="*/ 1132 h 1750"/>
              <a:gd name="T88" fmla="*/ 205 w 1347"/>
              <a:gd name="T89" fmla="*/ 938 h 1750"/>
              <a:gd name="T90" fmla="*/ 136 w 1347"/>
              <a:gd name="T91" fmla="*/ 674 h 1750"/>
              <a:gd name="T92" fmla="*/ 294 w 1347"/>
              <a:gd name="T93" fmla="*/ 295 h 1750"/>
              <a:gd name="T94" fmla="*/ 673 w 1347"/>
              <a:gd name="T95" fmla="*/ 137 h 1750"/>
              <a:gd name="T96" fmla="*/ 1053 w 1347"/>
              <a:gd name="T97" fmla="*/ 295 h 1750"/>
              <a:gd name="T98" fmla="*/ 1210 w 1347"/>
              <a:gd name="T99" fmla="*/ 674 h 1750"/>
              <a:gd name="T100" fmla="*/ 1142 w 1347"/>
              <a:gd name="T101" fmla="*/ 938 h 1750"/>
              <a:gd name="T102" fmla="*/ 855 w 1347"/>
              <a:gd name="T103" fmla="*/ 1668 h 1750"/>
              <a:gd name="T104" fmla="*/ 855 w 1347"/>
              <a:gd name="T105" fmla="*/ 1668 h 1750"/>
              <a:gd name="T106" fmla="*/ 492 w 1347"/>
              <a:gd name="T107" fmla="*/ 1668 h 1750"/>
              <a:gd name="T108" fmla="*/ 450 w 1347"/>
              <a:gd name="T109" fmla="*/ 1709 h 1750"/>
              <a:gd name="T110" fmla="*/ 492 w 1347"/>
              <a:gd name="T111" fmla="*/ 1750 h 1750"/>
              <a:gd name="T112" fmla="*/ 855 w 1347"/>
              <a:gd name="T113" fmla="*/ 1750 h 1750"/>
              <a:gd name="T114" fmla="*/ 896 w 1347"/>
              <a:gd name="T115" fmla="*/ 1709 h 1750"/>
              <a:gd name="T116" fmla="*/ 855 w 1347"/>
              <a:gd name="T117" fmla="*/ 1668 h 17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47" h="1750">
                <a:moveTo>
                  <a:pt x="891" y="639"/>
                </a:moveTo>
                <a:cubicBezTo>
                  <a:pt x="836" y="694"/>
                  <a:pt x="758" y="728"/>
                  <a:pt x="673" y="728"/>
                </a:cubicBezTo>
                <a:cubicBezTo>
                  <a:pt x="631" y="728"/>
                  <a:pt x="591" y="720"/>
                  <a:pt x="555" y="706"/>
                </a:cubicBezTo>
                <a:cubicBezTo>
                  <a:pt x="517" y="691"/>
                  <a:pt x="484" y="667"/>
                  <a:pt x="456" y="639"/>
                </a:cubicBezTo>
                <a:cubicBezTo>
                  <a:pt x="440" y="623"/>
                  <a:pt x="413" y="623"/>
                  <a:pt x="398" y="639"/>
                </a:cubicBezTo>
                <a:cubicBezTo>
                  <a:pt x="382" y="655"/>
                  <a:pt x="382" y="681"/>
                  <a:pt x="397" y="696"/>
                </a:cubicBezTo>
                <a:cubicBezTo>
                  <a:pt x="433" y="732"/>
                  <a:pt x="477" y="761"/>
                  <a:pt x="525" y="781"/>
                </a:cubicBezTo>
                <a:cubicBezTo>
                  <a:pt x="570" y="800"/>
                  <a:pt x="621" y="810"/>
                  <a:pt x="673" y="810"/>
                </a:cubicBezTo>
                <a:cubicBezTo>
                  <a:pt x="781" y="810"/>
                  <a:pt x="878" y="767"/>
                  <a:pt x="949" y="696"/>
                </a:cubicBezTo>
                <a:cubicBezTo>
                  <a:pt x="965" y="681"/>
                  <a:pt x="965" y="655"/>
                  <a:pt x="949" y="639"/>
                </a:cubicBezTo>
                <a:cubicBezTo>
                  <a:pt x="933" y="623"/>
                  <a:pt x="907" y="623"/>
                  <a:pt x="891" y="639"/>
                </a:cubicBezTo>
                <a:close/>
                <a:moveTo>
                  <a:pt x="987" y="1525"/>
                </a:moveTo>
                <a:cubicBezTo>
                  <a:pt x="987" y="1525"/>
                  <a:pt x="987" y="1525"/>
                  <a:pt x="987" y="1525"/>
                </a:cubicBezTo>
                <a:cubicBezTo>
                  <a:pt x="360" y="1525"/>
                  <a:pt x="360" y="1525"/>
                  <a:pt x="360" y="1525"/>
                </a:cubicBezTo>
                <a:cubicBezTo>
                  <a:pt x="337" y="1525"/>
                  <a:pt x="318" y="1544"/>
                  <a:pt x="318" y="1566"/>
                </a:cubicBezTo>
                <a:cubicBezTo>
                  <a:pt x="318" y="1589"/>
                  <a:pt x="337" y="1607"/>
                  <a:pt x="360" y="1607"/>
                </a:cubicBezTo>
                <a:cubicBezTo>
                  <a:pt x="987" y="1607"/>
                  <a:pt x="987" y="1607"/>
                  <a:pt x="987" y="1607"/>
                </a:cubicBezTo>
                <a:cubicBezTo>
                  <a:pt x="1009" y="1607"/>
                  <a:pt x="1027" y="1589"/>
                  <a:pt x="1027" y="1566"/>
                </a:cubicBezTo>
                <a:cubicBezTo>
                  <a:pt x="1027" y="1544"/>
                  <a:pt x="1009" y="1525"/>
                  <a:pt x="987" y="1525"/>
                </a:cubicBezTo>
                <a:close/>
                <a:moveTo>
                  <a:pt x="1347" y="674"/>
                </a:moveTo>
                <a:cubicBezTo>
                  <a:pt x="1347" y="674"/>
                  <a:pt x="1347" y="674"/>
                  <a:pt x="1347" y="674"/>
                </a:cubicBezTo>
                <a:cubicBezTo>
                  <a:pt x="1347" y="488"/>
                  <a:pt x="1272" y="320"/>
                  <a:pt x="1149" y="198"/>
                </a:cubicBezTo>
                <a:cubicBezTo>
                  <a:pt x="1027" y="76"/>
                  <a:pt x="859" y="0"/>
                  <a:pt x="673" y="0"/>
                </a:cubicBezTo>
                <a:cubicBezTo>
                  <a:pt x="488" y="0"/>
                  <a:pt x="318" y="76"/>
                  <a:pt x="197" y="198"/>
                </a:cubicBezTo>
                <a:cubicBezTo>
                  <a:pt x="75" y="320"/>
                  <a:pt x="0" y="488"/>
                  <a:pt x="0" y="674"/>
                </a:cubicBezTo>
                <a:cubicBezTo>
                  <a:pt x="0" y="794"/>
                  <a:pt x="31" y="907"/>
                  <a:pt x="86" y="1005"/>
                </a:cubicBezTo>
                <a:cubicBezTo>
                  <a:pt x="138" y="1094"/>
                  <a:pt x="207" y="1171"/>
                  <a:pt x="292" y="1229"/>
                </a:cubicBezTo>
                <a:cubicBezTo>
                  <a:pt x="292" y="1418"/>
                  <a:pt x="292" y="1418"/>
                  <a:pt x="292" y="1418"/>
                </a:cubicBezTo>
                <a:cubicBezTo>
                  <a:pt x="292" y="1456"/>
                  <a:pt x="322" y="1487"/>
                  <a:pt x="360" y="1487"/>
                </a:cubicBezTo>
                <a:cubicBezTo>
                  <a:pt x="987" y="1487"/>
                  <a:pt x="987" y="1487"/>
                  <a:pt x="987" y="1487"/>
                </a:cubicBezTo>
                <a:cubicBezTo>
                  <a:pt x="1025" y="1487"/>
                  <a:pt x="1055" y="1456"/>
                  <a:pt x="1055" y="1418"/>
                </a:cubicBezTo>
                <a:cubicBezTo>
                  <a:pt x="1055" y="1229"/>
                  <a:pt x="1055" y="1229"/>
                  <a:pt x="1055" y="1229"/>
                </a:cubicBezTo>
                <a:cubicBezTo>
                  <a:pt x="1140" y="1171"/>
                  <a:pt x="1210" y="1094"/>
                  <a:pt x="1260" y="1005"/>
                </a:cubicBezTo>
                <a:cubicBezTo>
                  <a:pt x="1316" y="906"/>
                  <a:pt x="1347" y="794"/>
                  <a:pt x="1347" y="674"/>
                </a:cubicBezTo>
                <a:close/>
                <a:moveTo>
                  <a:pt x="1142" y="938"/>
                </a:moveTo>
                <a:cubicBezTo>
                  <a:pt x="1142" y="938"/>
                  <a:pt x="1142" y="938"/>
                  <a:pt x="1142" y="938"/>
                </a:cubicBezTo>
                <a:cubicBezTo>
                  <a:pt x="1141" y="938"/>
                  <a:pt x="1141" y="938"/>
                  <a:pt x="1141" y="938"/>
                </a:cubicBezTo>
                <a:cubicBezTo>
                  <a:pt x="1096" y="1019"/>
                  <a:pt x="1030" y="1087"/>
                  <a:pt x="951" y="1135"/>
                </a:cubicBezTo>
                <a:cubicBezTo>
                  <a:pt x="931" y="1147"/>
                  <a:pt x="919" y="1170"/>
                  <a:pt x="919" y="1193"/>
                </a:cubicBezTo>
                <a:cubicBezTo>
                  <a:pt x="918" y="1193"/>
                  <a:pt x="918" y="1193"/>
                  <a:pt x="918" y="1193"/>
                </a:cubicBezTo>
                <a:cubicBezTo>
                  <a:pt x="918" y="1350"/>
                  <a:pt x="918" y="1350"/>
                  <a:pt x="918" y="1350"/>
                </a:cubicBezTo>
                <a:cubicBezTo>
                  <a:pt x="429" y="1350"/>
                  <a:pt x="429" y="1350"/>
                  <a:pt x="429" y="1350"/>
                </a:cubicBezTo>
                <a:cubicBezTo>
                  <a:pt x="429" y="1193"/>
                  <a:pt x="429" y="1193"/>
                  <a:pt x="429" y="1193"/>
                </a:cubicBezTo>
                <a:cubicBezTo>
                  <a:pt x="429" y="1165"/>
                  <a:pt x="413" y="1142"/>
                  <a:pt x="389" y="1132"/>
                </a:cubicBezTo>
                <a:cubicBezTo>
                  <a:pt x="313" y="1083"/>
                  <a:pt x="249" y="1017"/>
                  <a:pt x="205" y="938"/>
                </a:cubicBezTo>
                <a:cubicBezTo>
                  <a:pt x="161" y="860"/>
                  <a:pt x="136" y="770"/>
                  <a:pt x="136" y="674"/>
                </a:cubicBezTo>
                <a:cubicBezTo>
                  <a:pt x="136" y="527"/>
                  <a:pt x="197" y="392"/>
                  <a:pt x="294" y="295"/>
                </a:cubicBezTo>
                <a:cubicBezTo>
                  <a:pt x="390" y="197"/>
                  <a:pt x="526" y="137"/>
                  <a:pt x="673" y="137"/>
                </a:cubicBezTo>
                <a:cubicBezTo>
                  <a:pt x="821" y="137"/>
                  <a:pt x="956" y="197"/>
                  <a:pt x="1053" y="295"/>
                </a:cubicBezTo>
                <a:cubicBezTo>
                  <a:pt x="1150" y="392"/>
                  <a:pt x="1210" y="527"/>
                  <a:pt x="1210" y="674"/>
                </a:cubicBezTo>
                <a:cubicBezTo>
                  <a:pt x="1210" y="771"/>
                  <a:pt x="1186" y="861"/>
                  <a:pt x="1142" y="938"/>
                </a:cubicBezTo>
                <a:close/>
                <a:moveTo>
                  <a:pt x="855" y="1668"/>
                </a:moveTo>
                <a:cubicBezTo>
                  <a:pt x="855" y="1668"/>
                  <a:pt x="855" y="1668"/>
                  <a:pt x="855" y="1668"/>
                </a:cubicBezTo>
                <a:cubicBezTo>
                  <a:pt x="492" y="1668"/>
                  <a:pt x="492" y="1668"/>
                  <a:pt x="492" y="1668"/>
                </a:cubicBezTo>
                <a:cubicBezTo>
                  <a:pt x="469" y="1668"/>
                  <a:pt x="450" y="1686"/>
                  <a:pt x="450" y="1709"/>
                </a:cubicBezTo>
                <a:cubicBezTo>
                  <a:pt x="450" y="1731"/>
                  <a:pt x="469" y="1750"/>
                  <a:pt x="492" y="1750"/>
                </a:cubicBezTo>
                <a:cubicBezTo>
                  <a:pt x="855" y="1750"/>
                  <a:pt x="855" y="1750"/>
                  <a:pt x="855" y="1750"/>
                </a:cubicBezTo>
                <a:cubicBezTo>
                  <a:pt x="877" y="1750"/>
                  <a:pt x="896" y="1731"/>
                  <a:pt x="896" y="1709"/>
                </a:cubicBezTo>
                <a:cubicBezTo>
                  <a:pt x="896" y="1686"/>
                  <a:pt x="877" y="1668"/>
                  <a:pt x="855" y="166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TextBox 21"/>
          <p:cNvSpPr txBox="1"/>
          <p:nvPr/>
        </p:nvSpPr>
        <p:spPr>
          <a:xfrm>
            <a:off x="2938509" y="2099566"/>
            <a:ext cx="338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Thanks</a:t>
            </a:r>
            <a:endParaRPr lang="zh-CN" altLang="en-US" sz="4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559160" y="3152096"/>
            <a:ext cx="2025680" cy="246221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9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By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Bug Busters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0" y="2881833"/>
            <a:ext cx="9144000" cy="118717"/>
            <a:chOff x="2190216" y="0"/>
            <a:chExt cx="7128792" cy="108012"/>
          </a:xfrm>
        </p:grpSpPr>
        <p:sp>
          <p:nvSpPr>
            <p:cNvPr id="20" name="矩形 1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rgbClr val="F67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rgbClr val="FF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rgbClr val="9AC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88A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rgbClr val="3AB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" name="组合 6"/>
          <p:cNvGrpSpPr/>
          <p:nvPr/>
        </p:nvGrpSpPr>
        <p:grpSpPr>
          <a:xfrm>
            <a:off x="2942008" y="3818247"/>
            <a:ext cx="174306" cy="174304"/>
            <a:chOff x="801291" y="3535885"/>
            <a:chExt cx="219347" cy="219347"/>
          </a:xfrm>
        </p:grpSpPr>
        <p:sp>
          <p:nvSpPr>
            <p:cNvPr id="3" name="Oval 10"/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dist"/>
              <a:endParaRPr lang="zh-CN" altLang="en-US" sz="1600" dirty="0">
                <a:solidFill>
                  <a:srgbClr val="FFFF00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grpSp>
          <p:nvGrpSpPr>
            <p:cNvPr id="26" name="组合 8"/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27" name="Freeform 12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 dirty="0">
                  <a:solidFill>
                    <a:srgbClr val="FFFF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8" name="Freeform 13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600" dirty="0">
                  <a:solidFill>
                    <a:srgbClr val="FFFF00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3129309" y="3766900"/>
            <a:ext cx="334258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Team members : Lei Zhu, Boyuan Ge, </a:t>
            </a:r>
            <a:r>
              <a:rPr lang="en-US" altLang="zh-CN" sz="10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Yuheng</a:t>
            </a: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 Xia</a:t>
            </a:r>
            <a:endParaRPr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5" name="矩形 4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rgbClr val="F67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rgbClr val="FF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rgbClr val="9AC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3AB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9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2800" b="1" dirty="0">
              <a:ln w="6350">
                <a:noFill/>
              </a:ln>
              <a:solidFill>
                <a:srgbClr val="88AD79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Arial" panose="020B0604020202090204" pitchFamily="34" charset="0"/>
                <a:sym typeface="inpin heiti" panose="00000500000000000000" pitchFamily="2" charset="-122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cs typeface="Arial" panose="020B0604020202090204" pitchFamily="34" charset="0"/>
              <a:sym typeface="inpin heiti" panose="00000500000000000000" pitchFamily="2" charset="-122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6937210" y="2080217"/>
            <a:ext cx="380484" cy="247914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3407820" y="2062748"/>
            <a:ext cx="286864" cy="287612"/>
          </a:xfrm>
          <a:custGeom>
            <a:avLst/>
            <a:gdLst>
              <a:gd name="T0" fmla="*/ 47 w 162"/>
              <a:gd name="T1" fmla="*/ 34 h 163"/>
              <a:gd name="T2" fmla="*/ 34 w 162"/>
              <a:gd name="T3" fmla="*/ 47 h 163"/>
              <a:gd name="T4" fmla="*/ 32 w 162"/>
              <a:gd name="T5" fmla="*/ 61 h 163"/>
              <a:gd name="T6" fmla="*/ 41 w 162"/>
              <a:gd name="T7" fmla="*/ 52 h 163"/>
              <a:gd name="T8" fmla="*/ 52 w 162"/>
              <a:gd name="T9" fmla="*/ 41 h 163"/>
              <a:gd name="T10" fmla="*/ 60 w 162"/>
              <a:gd name="T11" fmla="*/ 32 h 163"/>
              <a:gd name="T12" fmla="*/ 160 w 162"/>
              <a:gd name="T13" fmla="*/ 150 h 163"/>
              <a:gd name="T14" fmla="*/ 130 w 162"/>
              <a:gd name="T15" fmla="*/ 121 h 163"/>
              <a:gd name="T16" fmla="*/ 147 w 162"/>
              <a:gd name="T17" fmla="*/ 74 h 163"/>
              <a:gd name="T18" fmla="*/ 142 w 162"/>
              <a:gd name="T19" fmla="*/ 46 h 163"/>
              <a:gd name="T20" fmla="*/ 126 w 162"/>
              <a:gd name="T21" fmla="*/ 22 h 163"/>
              <a:gd name="T22" fmla="*/ 74 w 162"/>
              <a:gd name="T23" fmla="*/ 0 h 163"/>
              <a:gd name="T24" fmla="*/ 6 w 162"/>
              <a:gd name="T25" fmla="*/ 46 h 163"/>
              <a:gd name="T26" fmla="*/ 5 w 162"/>
              <a:gd name="T27" fmla="*/ 102 h 163"/>
              <a:gd name="T28" fmla="*/ 21 w 162"/>
              <a:gd name="T29" fmla="*/ 126 h 163"/>
              <a:gd name="T30" fmla="*/ 45 w 162"/>
              <a:gd name="T31" fmla="*/ 142 h 163"/>
              <a:gd name="T32" fmla="*/ 45 w 162"/>
              <a:gd name="T33" fmla="*/ 142 h 163"/>
              <a:gd name="T34" fmla="*/ 102 w 162"/>
              <a:gd name="T35" fmla="*/ 142 h 163"/>
              <a:gd name="T36" fmla="*/ 150 w 162"/>
              <a:gd name="T37" fmla="*/ 160 h 163"/>
              <a:gd name="T38" fmla="*/ 160 w 162"/>
              <a:gd name="T39" fmla="*/ 150 h 163"/>
              <a:gd name="T40" fmla="*/ 116 w 162"/>
              <a:gd name="T41" fmla="*/ 117 h 163"/>
              <a:gd name="T42" fmla="*/ 97 w 162"/>
              <a:gd name="T43" fmla="*/ 130 h 163"/>
              <a:gd name="T44" fmla="*/ 51 w 162"/>
              <a:gd name="T45" fmla="*/ 130 h 163"/>
              <a:gd name="T46" fmla="*/ 31 w 162"/>
              <a:gd name="T47" fmla="*/ 117 h 163"/>
              <a:gd name="T48" fmla="*/ 31 w 162"/>
              <a:gd name="T49" fmla="*/ 117 h 163"/>
              <a:gd name="T50" fmla="*/ 18 w 162"/>
              <a:gd name="T51" fmla="*/ 97 h 163"/>
              <a:gd name="T52" fmla="*/ 18 w 162"/>
              <a:gd name="T53" fmla="*/ 51 h 163"/>
              <a:gd name="T54" fmla="*/ 74 w 162"/>
              <a:gd name="T55" fmla="*/ 14 h 163"/>
              <a:gd name="T56" fmla="*/ 116 w 162"/>
              <a:gd name="T57" fmla="*/ 31 h 163"/>
              <a:gd name="T58" fmla="*/ 129 w 162"/>
              <a:gd name="T59" fmla="*/ 51 h 163"/>
              <a:gd name="T60" fmla="*/ 134 w 162"/>
              <a:gd name="T61" fmla="*/ 74 h 163"/>
              <a:gd name="T62" fmla="*/ 116 w 162"/>
              <a:gd name="T63" fmla="*/ 117 h 163"/>
              <a:gd name="T64" fmla="*/ 117 w 162"/>
              <a:gd name="T65" fmla="*/ 70 h 163"/>
              <a:gd name="T66" fmla="*/ 110 w 162"/>
              <a:gd name="T67" fmla="*/ 89 h 163"/>
              <a:gd name="T68" fmla="*/ 102 w 162"/>
              <a:gd name="T69" fmla="*/ 102 h 163"/>
              <a:gd name="T70" fmla="*/ 74 w 162"/>
              <a:gd name="T71" fmla="*/ 114 h 163"/>
              <a:gd name="T72" fmla="*/ 74 w 162"/>
              <a:gd name="T73" fmla="*/ 122 h 163"/>
              <a:gd name="T74" fmla="*/ 107 w 162"/>
              <a:gd name="T75" fmla="*/ 108 h 163"/>
              <a:gd name="T76" fmla="*/ 118 w 162"/>
              <a:gd name="T77" fmla="*/ 92 h 163"/>
              <a:gd name="T78" fmla="*/ 117 w 162"/>
              <a:gd name="T79" fmla="*/ 7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62" h="163">
                <a:moveTo>
                  <a:pt x="55" y="30"/>
                </a:moveTo>
                <a:cubicBezTo>
                  <a:pt x="52" y="31"/>
                  <a:pt x="50" y="33"/>
                  <a:pt x="47" y="34"/>
                </a:cubicBezTo>
                <a:cubicBezTo>
                  <a:pt x="44" y="36"/>
                  <a:pt x="42" y="38"/>
                  <a:pt x="40" y="40"/>
                </a:cubicBezTo>
                <a:cubicBezTo>
                  <a:pt x="38" y="42"/>
                  <a:pt x="36" y="45"/>
                  <a:pt x="34" y="47"/>
                </a:cubicBezTo>
                <a:cubicBezTo>
                  <a:pt x="32" y="50"/>
                  <a:pt x="31" y="53"/>
                  <a:pt x="30" y="55"/>
                </a:cubicBezTo>
                <a:cubicBezTo>
                  <a:pt x="29" y="57"/>
                  <a:pt x="30" y="60"/>
                  <a:pt x="32" y="61"/>
                </a:cubicBezTo>
                <a:cubicBezTo>
                  <a:pt x="34" y="62"/>
                  <a:pt x="36" y="61"/>
                  <a:pt x="37" y="59"/>
                </a:cubicBezTo>
                <a:cubicBezTo>
                  <a:pt x="38" y="56"/>
                  <a:pt x="39" y="54"/>
                  <a:pt x="41" y="52"/>
                </a:cubicBezTo>
                <a:cubicBezTo>
                  <a:pt x="42" y="50"/>
                  <a:pt x="44" y="48"/>
                  <a:pt x="46" y="46"/>
                </a:cubicBezTo>
                <a:cubicBezTo>
                  <a:pt x="48" y="44"/>
                  <a:pt x="49" y="43"/>
                  <a:pt x="52" y="41"/>
                </a:cubicBezTo>
                <a:cubicBezTo>
                  <a:pt x="54" y="40"/>
                  <a:pt x="56" y="38"/>
                  <a:pt x="58" y="37"/>
                </a:cubicBezTo>
                <a:cubicBezTo>
                  <a:pt x="60" y="37"/>
                  <a:pt x="61" y="34"/>
                  <a:pt x="60" y="32"/>
                </a:cubicBezTo>
                <a:cubicBezTo>
                  <a:pt x="59" y="30"/>
                  <a:pt x="57" y="29"/>
                  <a:pt x="55" y="30"/>
                </a:cubicBezTo>
                <a:close/>
                <a:moveTo>
                  <a:pt x="160" y="150"/>
                </a:moveTo>
                <a:cubicBezTo>
                  <a:pt x="160" y="150"/>
                  <a:pt x="160" y="150"/>
                  <a:pt x="160" y="150"/>
                </a:cubicBezTo>
                <a:cubicBezTo>
                  <a:pt x="130" y="121"/>
                  <a:pt x="130" y="121"/>
                  <a:pt x="130" y="121"/>
                </a:cubicBezTo>
                <a:cubicBezTo>
                  <a:pt x="135" y="115"/>
                  <a:pt x="139" y="109"/>
                  <a:pt x="142" y="102"/>
                </a:cubicBezTo>
                <a:cubicBezTo>
                  <a:pt x="145" y="93"/>
                  <a:pt x="147" y="84"/>
                  <a:pt x="147" y="74"/>
                </a:cubicBezTo>
                <a:cubicBezTo>
                  <a:pt x="147" y="64"/>
                  <a:pt x="145" y="55"/>
                  <a:pt x="142" y="46"/>
                </a:cubicBezTo>
                <a:cubicBezTo>
                  <a:pt x="142" y="46"/>
                  <a:pt x="142" y="46"/>
                  <a:pt x="142" y="46"/>
                </a:cubicBezTo>
                <a:cubicBezTo>
                  <a:pt x="138" y="37"/>
                  <a:pt x="133" y="29"/>
                  <a:pt x="126" y="22"/>
                </a:cubicBezTo>
                <a:cubicBezTo>
                  <a:pt x="126" y="22"/>
                  <a:pt x="126" y="22"/>
                  <a:pt x="126" y="22"/>
                </a:cubicBezTo>
                <a:cubicBezTo>
                  <a:pt x="119" y="15"/>
                  <a:pt x="111" y="10"/>
                  <a:pt x="102" y="6"/>
                </a:cubicBezTo>
                <a:cubicBezTo>
                  <a:pt x="93" y="2"/>
                  <a:pt x="84" y="0"/>
                  <a:pt x="74" y="0"/>
                </a:cubicBezTo>
                <a:cubicBezTo>
                  <a:pt x="53" y="0"/>
                  <a:pt x="35" y="8"/>
                  <a:pt x="21" y="22"/>
                </a:cubicBezTo>
                <a:cubicBezTo>
                  <a:pt x="15" y="29"/>
                  <a:pt x="9" y="37"/>
                  <a:pt x="6" y="46"/>
                </a:cubicBezTo>
                <a:cubicBezTo>
                  <a:pt x="2" y="55"/>
                  <a:pt x="0" y="64"/>
                  <a:pt x="0" y="74"/>
                </a:cubicBezTo>
                <a:cubicBezTo>
                  <a:pt x="0" y="84"/>
                  <a:pt x="2" y="93"/>
                  <a:pt x="5" y="102"/>
                </a:cubicBezTo>
                <a:cubicBezTo>
                  <a:pt x="6" y="102"/>
                  <a:pt x="6" y="102"/>
                  <a:pt x="6" y="102"/>
                </a:cubicBezTo>
                <a:cubicBezTo>
                  <a:pt x="9" y="111"/>
                  <a:pt x="15" y="119"/>
                  <a:pt x="21" y="126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8" y="133"/>
                  <a:pt x="36" y="138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45" y="142"/>
                  <a:pt x="45" y="142"/>
                  <a:pt x="45" y="142"/>
                </a:cubicBezTo>
                <a:cubicBezTo>
                  <a:pt x="54" y="146"/>
                  <a:pt x="64" y="148"/>
                  <a:pt x="74" y="148"/>
                </a:cubicBezTo>
                <a:cubicBezTo>
                  <a:pt x="84" y="148"/>
                  <a:pt x="93" y="146"/>
                  <a:pt x="102" y="142"/>
                </a:cubicBezTo>
                <a:cubicBezTo>
                  <a:pt x="109" y="139"/>
                  <a:pt x="115" y="135"/>
                  <a:pt x="121" y="131"/>
                </a:cubicBezTo>
                <a:cubicBezTo>
                  <a:pt x="150" y="160"/>
                  <a:pt x="150" y="160"/>
                  <a:pt x="150" y="160"/>
                </a:cubicBezTo>
                <a:cubicBezTo>
                  <a:pt x="153" y="163"/>
                  <a:pt x="157" y="163"/>
                  <a:pt x="160" y="160"/>
                </a:cubicBezTo>
                <a:cubicBezTo>
                  <a:pt x="162" y="157"/>
                  <a:pt x="162" y="153"/>
                  <a:pt x="160" y="150"/>
                </a:cubicBezTo>
                <a:close/>
                <a:moveTo>
                  <a:pt x="116" y="117"/>
                </a:moveTo>
                <a:cubicBezTo>
                  <a:pt x="116" y="117"/>
                  <a:pt x="116" y="117"/>
                  <a:pt x="116" y="117"/>
                </a:cubicBezTo>
                <a:cubicBezTo>
                  <a:pt x="116" y="117"/>
                  <a:pt x="116" y="117"/>
                  <a:pt x="116" y="117"/>
                </a:cubicBezTo>
                <a:cubicBezTo>
                  <a:pt x="111" y="122"/>
                  <a:pt x="104" y="127"/>
                  <a:pt x="97" y="130"/>
                </a:cubicBezTo>
                <a:cubicBezTo>
                  <a:pt x="90" y="133"/>
                  <a:pt x="82" y="134"/>
                  <a:pt x="74" y="134"/>
                </a:cubicBezTo>
                <a:cubicBezTo>
                  <a:pt x="65" y="134"/>
                  <a:pt x="58" y="133"/>
                  <a:pt x="51" y="130"/>
                </a:cubicBezTo>
                <a:cubicBezTo>
                  <a:pt x="51" y="130"/>
                  <a:pt x="51" y="130"/>
                  <a:pt x="51" y="130"/>
                </a:cubicBezTo>
                <a:cubicBezTo>
                  <a:pt x="43" y="127"/>
                  <a:pt x="37" y="122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31" y="117"/>
                  <a:pt x="31" y="117"/>
                  <a:pt x="31" y="117"/>
                </a:cubicBezTo>
                <a:cubicBezTo>
                  <a:pt x="26" y="111"/>
                  <a:pt x="21" y="104"/>
                  <a:pt x="18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15" y="90"/>
                  <a:pt x="13" y="82"/>
                  <a:pt x="13" y="74"/>
                </a:cubicBezTo>
                <a:cubicBezTo>
                  <a:pt x="13" y="66"/>
                  <a:pt x="15" y="58"/>
                  <a:pt x="18" y="51"/>
                </a:cubicBezTo>
                <a:cubicBezTo>
                  <a:pt x="21" y="44"/>
                  <a:pt x="26" y="37"/>
                  <a:pt x="31" y="31"/>
                </a:cubicBezTo>
                <a:cubicBezTo>
                  <a:pt x="42" y="21"/>
                  <a:pt x="57" y="14"/>
                  <a:pt x="74" y="14"/>
                </a:cubicBezTo>
                <a:cubicBezTo>
                  <a:pt x="82" y="14"/>
                  <a:pt x="90" y="15"/>
                  <a:pt x="97" y="18"/>
                </a:cubicBezTo>
                <a:cubicBezTo>
                  <a:pt x="104" y="21"/>
                  <a:pt x="111" y="26"/>
                  <a:pt x="116" y="31"/>
                </a:cubicBezTo>
                <a:cubicBezTo>
                  <a:pt x="117" y="32"/>
                  <a:pt x="117" y="32"/>
                  <a:pt x="117" y="32"/>
                </a:cubicBezTo>
                <a:cubicBezTo>
                  <a:pt x="122" y="37"/>
                  <a:pt x="126" y="44"/>
                  <a:pt x="129" y="51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32" y="58"/>
                  <a:pt x="134" y="66"/>
                  <a:pt x="134" y="74"/>
                </a:cubicBezTo>
                <a:cubicBezTo>
                  <a:pt x="134" y="82"/>
                  <a:pt x="132" y="90"/>
                  <a:pt x="129" y="97"/>
                </a:cubicBezTo>
                <a:cubicBezTo>
                  <a:pt x="126" y="104"/>
                  <a:pt x="122" y="111"/>
                  <a:pt x="116" y="117"/>
                </a:cubicBezTo>
                <a:close/>
                <a:moveTo>
                  <a:pt x="117" y="70"/>
                </a:moveTo>
                <a:cubicBezTo>
                  <a:pt x="117" y="70"/>
                  <a:pt x="117" y="70"/>
                  <a:pt x="117" y="70"/>
                </a:cubicBezTo>
                <a:cubicBezTo>
                  <a:pt x="115" y="70"/>
                  <a:pt x="113" y="72"/>
                  <a:pt x="113" y="74"/>
                </a:cubicBezTo>
                <a:cubicBezTo>
                  <a:pt x="113" y="79"/>
                  <a:pt x="112" y="84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08" y="94"/>
                  <a:pt x="105" y="98"/>
                  <a:pt x="102" y="102"/>
                </a:cubicBezTo>
                <a:cubicBezTo>
                  <a:pt x="98" y="106"/>
                  <a:pt x="94" y="109"/>
                  <a:pt x="89" y="111"/>
                </a:cubicBezTo>
                <a:cubicBezTo>
                  <a:pt x="84" y="113"/>
                  <a:pt x="79" y="114"/>
                  <a:pt x="74" y="114"/>
                </a:cubicBezTo>
                <a:cubicBezTo>
                  <a:pt x="71" y="114"/>
                  <a:pt x="70" y="115"/>
                  <a:pt x="70" y="118"/>
                </a:cubicBezTo>
                <a:cubicBezTo>
                  <a:pt x="70" y="120"/>
                  <a:pt x="71" y="122"/>
                  <a:pt x="74" y="122"/>
                </a:cubicBezTo>
                <a:cubicBezTo>
                  <a:pt x="80" y="122"/>
                  <a:pt x="86" y="120"/>
                  <a:pt x="92" y="118"/>
                </a:cubicBezTo>
                <a:cubicBezTo>
                  <a:pt x="98" y="116"/>
                  <a:pt x="103" y="112"/>
                  <a:pt x="107" y="108"/>
                </a:cubicBezTo>
                <a:cubicBezTo>
                  <a:pt x="112" y="103"/>
                  <a:pt x="115" y="98"/>
                  <a:pt x="118" y="92"/>
                </a:cubicBezTo>
                <a:cubicBezTo>
                  <a:pt x="118" y="92"/>
                  <a:pt x="118" y="92"/>
                  <a:pt x="118" y="92"/>
                </a:cubicBezTo>
                <a:cubicBezTo>
                  <a:pt x="120" y="86"/>
                  <a:pt x="121" y="80"/>
                  <a:pt x="121" y="74"/>
                </a:cubicBezTo>
                <a:cubicBezTo>
                  <a:pt x="121" y="72"/>
                  <a:pt x="120" y="70"/>
                  <a:pt x="117" y="7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5187931" y="2059245"/>
            <a:ext cx="246418" cy="313076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1540146" y="2059245"/>
            <a:ext cx="349030" cy="289858"/>
          </a:xfrm>
          <a:custGeom>
            <a:avLst/>
            <a:gdLst>
              <a:gd name="T0" fmla="*/ 111 w 197"/>
              <a:gd name="T1" fmla="*/ 11 h 164"/>
              <a:gd name="T2" fmla="*/ 0 w 197"/>
              <a:gd name="T3" fmla="*/ 15 h 164"/>
              <a:gd name="T4" fmla="*/ 105 w 197"/>
              <a:gd name="T5" fmla="*/ 164 h 164"/>
              <a:gd name="T6" fmla="*/ 136 w 197"/>
              <a:gd name="T7" fmla="*/ 159 h 164"/>
              <a:gd name="T8" fmla="*/ 196 w 197"/>
              <a:gd name="T9" fmla="*/ 142 h 164"/>
              <a:gd name="T10" fmla="*/ 52 w 197"/>
              <a:gd name="T11" fmla="*/ 150 h 164"/>
              <a:gd name="T12" fmla="*/ 52 w 197"/>
              <a:gd name="T13" fmla="*/ 22 h 164"/>
              <a:gd name="T14" fmla="*/ 99 w 197"/>
              <a:gd name="T15" fmla="*/ 150 h 164"/>
              <a:gd name="T16" fmla="*/ 99 w 197"/>
              <a:gd name="T17" fmla="*/ 22 h 164"/>
              <a:gd name="T18" fmla="*/ 147 w 197"/>
              <a:gd name="T19" fmla="*/ 149 h 164"/>
              <a:gd name="T20" fmla="*/ 181 w 197"/>
              <a:gd name="T21" fmla="*/ 139 h 164"/>
              <a:gd name="T22" fmla="*/ 23 w 197"/>
              <a:gd name="T23" fmla="*/ 133 h 164"/>
              <a:gd name="T24" fmla="*/ 42 w 197"/>
              <a:gd name="T25" fmla="*/ 134 h 164"/>
              <a:gd name="T26" fmla="*/ 43 w 197"/>
              <a:gd name="T27" fmla="*/ 114 h 164"/>
              <a:gd name="T28" fmla="*/ 23 w 197"/>
              <a:gd name="T29" fmla="*/ 114 h 164"/>
              <a:gd name="T30" fmla="*/ 29 w 197"/>
              <a:gd name="T31" fmla="*/ 120 h 164"/>
              <a:gd name="T32" fmla="*/ 37 w 197"/>
              <a:gd name="T33" fmla="*/ 120 h 164"/>
              <a:gd name="T34" fmla="*/ 37 w 197"/>
              <a:gd name="T35" fmla="*/ 128 h 164"/>
              <a:gd name="T36" fmla="*/ 29 w 197"/>
              <a:gd name="T37" fmla="*/ 127 h 164"/>
              <a:gd name="T38" fmla="*/ 32 w 197"/>
              <a:gd name="T39" fmla="*/ 91 h 164"/>
              <a:gd name="T40" fmla="*/ 36 w 197"/>
              <a:gd name="T41" fmla="*/ 38 h 164"/>
              <a:gd name="T42" fmla="*/ 28 w 197"/>
              <a:gd name="T43" fmla="*/ 87 h 164"/>
              <a:gd name="T44" fmla="*/ 134 w 197"/>
              <a:gd name="T45" fmla="*/ 31 h 164"/>
              <a:gd name="T46" fmla="*/ 149 w 197"/>
              <a:gd name="T47" fmla="*/ 86 h 164"/>
              <a:gd name="T48" fmla="*/ 134 w 197"/>
              <a:gd name="T49" fmla="*/ 31 h 164"/>
              <a:gd name="T50" fmla="*/ 69 w 197"/>
              <a:gd name="T51" fmla="*/ 133 h 164"/>
              <a:gd name="T52" fmla="*/ 88 w 197"/>
              <a:gd name="T53" fmla="*/ 133 h 164"/>
              <a:gd name="T54" fmla="*/ 79 w 197"/>
              <a:gd name="T55" fmla="*/ 110 h 164"/>
              <a:gd name="T56" fmla="*/ 65 w 197"/>
              <a:gd name="T57" fmla="*/ 124 h 164"/>
              <a:gd name="T58" fmla="*/ 75 w 197"/>
              <a:gd name="T59" fmla="*/ 120 h 164"/>
              <a:gd name="T60" fmla="*/ 82 w 197"/>
              <a:gd name="T61" fmla="*/ 120 h 164"/>
              <a:gd name="T62" fmla="*/ 82 w 197"/>
              <a:gd name="T63" fmla="*/ 128 h 164"/>
              <a:gd name="T64" fmla="*/ 74 w 197"/>
              <a:gd name="T65" fmla="*/ 127 h 164"/>
              <a:gd name="T66" fmla="*/ 81 w 197"/>
              <a:gd name="T67" fmla="*/ 91 h 164"/>
              <a:gd name="T68" fmla="*/ 85 w 197"/>
              <a:gd name="T69" fmla="*/ 38 h 164"/>
              <a:gd name="T70" fmla="*/ 77 w 197"/>
              <a:gd name="T71" fmla="*/ 87 h 164"/>
              <a:gd name="T72" fmla="*/ 148 w 197"/>
              <a:gd name="T73" fmla="*/ 109 h 164"/>
              <a:gd name="T74" fmla="*/ 148 w 197"/>
              <a:gd name="T75" fmla="*/ 128 h 164"/>
              <a:gd name="T76" fmla="*/ 167 w 197"/>
              <a:gd name="T77" fmla="*/ 128 h 164"/>
              <a:gd name="T78" fmla="*/ 168 w 197"/>
              <a:gd name="T79" fmla="*/ 109 h 164"/>
              <a:gd name="T80" fmla="*/ 158 w 197"/>
              <a:gd name="T81" fmla="*/ 105 h 164"/>
              <a:gd name="T82" fmla="*/ 154 w 197"/>
              <a:gd name="T83" fmla="*/ 114 h 164"/>
              <a:gd name="T84" fmla="*/ 163 w 197"/>
              <a:gd name="T85" fmla="*/ 118 h 164"/>
              <a:gd name="T86" fmla="*/ 154 w 197"/>
              <a:gd name="T87" fmla="*/ 122 h 164"/>
              <a:gd name="T88" fmla="*/ 154 w 197"/>
              <a:gd name="T89" fmla="*/ 11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7" h="164">
                <a:moveTo>
                  <a:pt x="159" y="6"/>
                </a:moveTo>
                <a:cubicBezTo>
                  <a:pt x="158" y="2"/>
                  <a:pt x="155" y="0"/>
                  <a:pt x="151" y="1"/>
                </a:cubicBezTo>
                <a:cubicBezTo>
                  <a:pt x="111" y="11"/>
                  <a:pt x="111" y="11"/>
                  <a:pt x="111" y="11"/>
                </a:cubicBezTo>
                <a:cubicBezTo>
                  <a:pt x="110" y="10"/>
                  <a:pt x="108" y="8"/>
                  <a:pt x="105" y="8"/>
                </a:cubicBezTo>
                <a:cubicBezTo>
                  <a:pt x="7" y="8"/>
                  <a:pt x="7" y="8"/>
                  <a:pt x="7" y="8"/>
                </a:cubicBezTo>
                <a:cubicBezTo>
                  <a:pt x="3" y="8"/>
                  <a:pt x="0" y="11"/>
                  <a:pt x="0" y="15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1"/>
                  <a:pt x="3" y="164"/>
                  <a:pt x="7" y="164"/>
                </a:cubicBezTo>
                <a:cubicBezTo>
                  <a:pt x="105" y="164"/>
                  <a:pt x="105" y="164"/>
                  <a:pt x="105" y="164"/>
                </a:cubicBezTo>
                <a:cubicBezTo>
                  <a:pt x="109" y="164"/>
                  <a:pt x="112" y="161"/>
                  <a:pt x="112" y="157"/>
                </a:cubicBezTo>
                <a:cubicBezTo>
                  <a:pt x="112" y="71"/>
                  <a:pt x="112" y="71"/>
                  <a:pt x="112" y="71"/>
                </a:cubicBezTo>
                <a:cubicBezTo>
                  <a:pt x="136" y="159"/>
                  <a:pt x="136" y="159"/>
                  <a:pt x="136" y="159"/>
                </a:cubicBezTo>
                <a:cubicBezTo>
                  <a:pt x="136" y="162"/>
                  <a:pt x="140" y="164"/>
                  <a:pt x="144" y="163"/>
                </a:cubicBezTo>
                <a:cubicBezTo>
                  <a:pt x="191" y="151"/>
                  <a:pt x="191" y="151"/>
                  <a:pt x="191" y="151"/>
                </a:cubicBezTo>
                <a:cubicBezTo>
                  <a:pt x="195" y="150"/>
                  <a:pt x="197" y="146"/>
                  <a:pt x="196" y="142"/>
                </a:cubicBezTo>
                <a:cubicBezTo>
                  <a:pt x="159" y="6"/>
                  <a:pt x="159" y="6"/>
                  <a:pt x="159" y="6"/>
                </a:cubicBezTo>
                <a:close/>
                <a:moveTo>
                  <a:pt x="52" y="150"/>
                </a:moveTo>
                <a:cubicBezTo>
                  <a:pt x="52" y="150"/>
                  <a:pt x="52" y="150"/>
                  <a:pt x="52" y="150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22"/>
                  <a:pt x="14" y="22"/>
                  <a:pt x="14" y="22"/>
                </a:cubicBezTo>
                <a:cubicBezTo>
                  <a:pt x="52" y="22"/>
                  <a:pt x="52" y="22"/>
                  <a:pt x="52" y="22"/>
                </a:cubicBezTo>
                <a:cubicBezTo>
                  <a:pt x="52" y="150"/>
                  <a:pt x="52" y="150"/>
                  <a:pt x="52" y="150"/>
                </a:cubicBezTo>
                <a:close/>
                <a:moveTo>
                  <a:pt x="99" y="150"/>
                </a:moveTo>
                <a:cubicBezTo>
                  <a:pt x="99" y="150"/>
                  <a:pt x="99" y="150"/>
                  <a:pt x="99" y="150"/>
                </a:cubicBezTo>
                <a:cubicBezTo>
                  <a:pt x="60" y="150"/>
                  <a:pt x="60" y="150"/>
                  <a:pt x="60" y="150"/>
                </a:cubicBezTo>
                <a:cubicBezTo>
                  <a:pt x="60" y="22"/>
                  <a:pt x="60" y="22"/>
                  <a:pt x="60" y="22"/>
                </a:cubicBezTo>
                <a:cubicBezTo>
                  <a:pt x="99" y="22"/>
                  <a:pt x="99" y="22"/>
                  <a:pt x="99" y="22"/>
                </a:cubicBezTo>
                <a:cubicBezTo>
                  <a:pt x="99" y="150"/>
                  <a:pt x="99" y="150"/>
                  <a:pt x="99" y="150"/>
                </a:cubicBezTo>
                <a:close/>
                <a:moveTo>
                  <a:pt x="147" y="149"/>
                </a:moveTo>
                <a:cubicBezTo>
                  <a:pt x="147" y="149"/>
                  <a:pt x="147" y="149"/>
                  <a:pt x="147" y="149"/>
                </a:cubicBezTo>
                <a:cubicBezTo>
                  <a:pt x="114" y="25"/>
                  <a:pt x="114" y="25"/>
                  <a:pt x="114" y="25"/>
                </a:cubicBezTo>
                <a:cubicBezTo>
                  <a:pt x="148" y="16"/>
                  <a:pt x="148" y="16"/>
                  <a:pt x="148" y="16"/>
                </a:cubicBezTo>
                <a:cubicBezTo>
                  <a:pt x="181" y="139"/>
                  <a:pt x="181" y="139"/>
                  <a:pt x="181" y="139"/>
                </a:cubicBezTo>
                <a:cubicBezTo>
                  <a:pt x="147" y="149"/>
                  <a:pt x="147" y="149"/>
                  <a:pt x="147" y="149"/>
                </a:cubicBezTo>
                <a:close/>
                <a:moveTo>
                  <a:pt x="23" y="133"/>
                </a:moveTo>
                <a:cubicBezTo>
                  <a:pt x="23" y="133"/>
                  <a:pt x="23" y="133"/>
                  <a:pt x="23" y="133"/>
                </a:cubicBezTo>
                <a:cubicBezTo>
                  <a:pt x="23" y="133"/>
                  <a:pt x="23" y="133"/>
                  <a:pt x="23" y="133"/>
                </a:cubicBezTo>
                <a:cubicBezTo>
                  <a:pt x="26" y="136"/>
                  <a:pt x="29" y="137"/>
                  <a:pt x="33" y="137"/>
                </a:cubicBezTo>
                <a:cubicBezTo>
                  <a:pt x="37" y="137"/>
                  <a:pt x="40" y="136"/>
                  <a:pt x="42" y="134"/>
                </a:cubicBezTo>
                <a:cubicBezTo>
                  <a:pt x="43" y="133"/>
                  <a:pt x="43" y="133"/>
                  <a:pt x="43" y="133"/>
                </a:cubicBezTo>
                <a:cubicBezTo>
                  <a:pt x="45" y="131"/>
                  <a:pt x="47" y="127"/>
                  <a:pt x="47" y="124"/>
                </a:cubicBezTo>
                <a:cubicBezTo>
                  <a:pt x="47" y="120"/>
                  <a:pt x="45" y="116"/>
                  <a:pt x="43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0" y="112"/>
                  <a:pt x="37" y="110"/>
                  <a:pt x="33" y="110"/>
                </a:cubicBezTo>
                <a:cubicBezTo>
                  <a:pt x="29" y="110"/>
                  <a:pt x="26" y="112"/>
                  <a:pt x="23" y="114"/>
                </a:cubicBezTo>
                <a:cubicBezTo>
                  <a:pt x="21" y="116"/>
                  <a:pt x="19" y="120"/>
                  <a:pt x="19" y="124"/>
                </a:cubicBezTo>
                <a:cubicBezTo>
                  <a:pt x="19" y="127"/>
                  <a:pt x="21" y="131"/>
                  <a:pt x="23" y="133"/>
                </a:cubicBezTo>
                <a:close/>
                <a:moveTo>
                  <a:pt x="29" y="120"/>
                </a:moveTo>
                <a:cubicBezTo>
                  <a:pt x="29" y="120"/>
                  <a:pt x="29" y="120"/>
                  <a:pt x="29" y="120"/>
                </a:cubicBezTo>
                <a:cubicBezTo>
                  <a:pt x="30" y="119"/>
                  <a:pt x="31" y="118"/>
                  <a:pt x="33" y="118"/>
                </a:cubicBezTo>
                <a:cubicBezTo>
                  <a:pt x="34" y="118"/>
                  <a:pt x="36" y="119"/>
                  <a:pt x="37" y="120"/>
                </a:cubicBezTo>
                <a:cubicBezTo>
                  <a:pt x="37" y="120"/>
                  <a:pt x="37" y="120"/>
                  <a:pt x="37" y="120"/>
                </a:cubicBezTo>
                <a:cubicBezTo>
                  <a:pt x="38" y="121"/>
                  <a:pt x="38" y="122"/>
                  <a:pt x="38" y="124"/>
                </a:cubicBezTo>
                <a:cubicBezTo>
                  <a:pt x="38" y="125"/>
                  <a:pt x="38" y="127"/>
                  <a:pt x="37" y="128"/>
                </a:cubicBezTo>
                <a:cubicBezTo>
                  <a:pt x="36" y="129"/>
                  <a:pt x="34" y="129"/>
                  <a:pt x="33" y="129"/>
                </a:cubicBezTo>
                <a:cubicBezTo>
                  <a:pt x="31" y="129"/>
                  <a:pt x="30" y="129"/>
                  <a:pt x="29" y="128"/>
                </a:cubicBezTo>
                <a:cubicBezTo>
                  <a:pt x="29" y="127"/>
                  <a:pt x="29" y="127"/>
                  <a:pt x="29" y="127"/>
                </a:cubicBezTo>
                <a:cubicBezTo>
                  <a:pt x="28" y="126"/>
                  <a:pt x="27" y="125"/>
                  <a:pt x="27" y="124"/>
                </a:cubicBezTo>
                <a:cubicBezTo>
                  <a:pt x="27" y="122"/>
                  <a:pt x="28" y="121"/>
                  <a:pt x="29" y="120"/>
                </a:cubicBezTo>
                <a:close/>
                <a:moveTo>
                  <a:pt x="32" y="91"/>
                </a:moveTo>
                <a:cubicBezTo>
                  <a:pt x="32" y="91"/>
                  <a:pt x="32" y="91"/>
                  <a:pt x="32" y="91"/>
                </a:cubicBezTo>
                <a:cubicBezTo>
                  <a:pt x="34" y="91"/>
                  <a:pt x="36" y="89"/>
                  <a:pt x="36" y="87"/>
                </a:cubicBezTo>
                <a:cubicBezTo>
                  <a:pt x="36" y="38"/>
                  <a:pt x="36" y="38"/>
                  <a:pt x="36" y="38"/>
                </a:cubicBezTo>
                <a:cubicBezTo>
                  <a:pt x="36" y="35"/>
                  <a:pt x="34" y="34"/>
                  <a:pt x="32" y="34"/>
                </a:cubicBezTo>
                <a:cubicBezTo>
                  <a:pt x="29" y="34"/>
                  <a:pt x="28" y="35"/>
                  <a:pt x="28" y="38"/>
                </a:cubicBezTo>
                <a:cubicBezTo>
                  <a:pt x="28" y="87"/>
                  <a:pt x="28" y="87"/>
                  <a:pt x="28" y="87"/>
                </a:cubicBezTo>
                <a:cubicBezTo>
                  <a:pt x="28" y="89"/>
                  <a:pt x="29" y="91"/>
                  <a:pt x="32" y="91"/>
                </a:cubicBezTo>
                <a:close/>
                <a:moveTo>
                  <a:pt x="134" y="31"/>
                </a:moveTo>
                <a:cubicBezTo>
                  <a:pt x="134" y="31"/>
                  <a:pt x="134" y="31"/>
                  <a:pt x="134" y="31"/>
                </a:cubicBezTo>
                <a:cubicBezTo>
                  <a:pt x="132" y="32"/>
                  <a:pt x="131" y="34"/>
                  <a:pt x="131" y="36"/>
                </a:cubicBezTo>
                <a:cubicBezTo>
                  <a:pt x="144" y="84"/>
                  <a:pt x="144" y="84"/>
                  <a:pt x="144" y="84"/>
                </a:cubicBezTo>
                <a:cubicBezTo>
                  <a:pt x="144" y="86"/>
                  <a:pt x="146" y="87"/>
                  <a:pt x="149" y="86"/>
                </a:cubicBezTo>
                <a:cubicBezTo>
                  <a:pt x="151" y="86"/>
                  <a:pt x="152" y="84"/>
                  <a:pt x="152" y="82"/>
                </a:cubicBezTo>
                <a:cubicBezTo>
                  <a:pt x="139" y="34"/>
                  <a:pt x="139" y="34"/>
                  <a:pt x="139" y="34"/>
                </a:cubicBezTo>
                <a:cubicBezTo>
                  <a:pt x="138" y="32"/>
                  <a:pt x="136" y="31"/>
                  <a:pt x="134" y="31"/>
                </a:cubicBezTo>
                <a:close/>
                <a:moveTo>
                  <a:pt x="69" y="133"/>
                </a:moveTo>
                <a:cubicBezTo>
                  <a:pt x="69" y="133"/>
                  <a:pt x="69" y="133"/>
                  <a:pt x="69" y="133"/>
                </a:cubicBezTo>
                <a:cubicBezTo>
                  <a:pt x="69" y="133"/>
                  <a:pt x="69" y="133"/>
                  <a:pt x="69" y="133"/>
                </a:cubicBezTo>
                <a:cubicBezTo>
                  <a:pt x="71" y="136"/>
                  <a:pt x="75" y="137"/>
                  <a:pt x="79" y="137"/>
                </a:cubicBezTo>
                <a:cubicBezTo>
                  <a:pt x="82" y="137"/>
                  <a:pt x="86" y="136"/>
                  <a:pt x="88" y="134"/>
                </a:cubicBezTo>
                <a:cubicBezTo>
                  <a:pt x="88" y="133"/>
                  <a:pt x="88" y="133"/>
                  <a:pt x="88" y="133"/>
                </a:cubicBezTo>
                <a:cubicBezTo>
                  <a:pt x="91" y="131"/>
                  <a:pt x="92" y="127"/>
                  <a:pt x="92" y="124"/>
                </a:cubicBezTo>
                <a:cubicBezTo>
                  <a:pt x="92" y="120"/>
                  <a:pt x="91" y="116"/>
                  <a:pt x="88" y="114"/>
                </a:cubicBezTo>
                <a:cubicBezTo>
                  <a:pt x="86" y="112"/>
                  <a:pt x="82" y="110"/>
                  <a:pt x="79" y="110"/>
                </a:cubicBezTo>
                <a:cubicBezTo>
                  <a:pt x="75" y="110"/>
                  <a:pt x="71" y="112"/>
                  <a:pt x="69" y="114"/>
                </a:cubicBezTo>
                <a:cubicBezTo>
                  <a:pt x="69" y="114"/>
                  <a:pt x="69" y="114"/>
                  <a:pt x="69" y="114"/>
                </a:cubicBezTo>
                <a:cubicBezTo>
                  <a:pt x="66" y="116"/>
                  <a:pt x="65" y="120"/>
                  <a:pt x="65" y="124"/>
                </a:cubicBezTo>
                <a:cubicBezTo>
                  <a:pt x="65" y="127"/>
                  <a:pt x="66" y="131"/>
                  <a:pt x="69" y="133"/>
                </a:cubicBezTo>
                <a:close/>
                <a:moveTo>
                  <a:pt x="75" y="120"/>
                </a:moveTo>
                <a:cubicBezTo>
                  <a:pt x="75" y="120"/>
                  <a:pt x="75" y="120"/>
                  <a:pt x="75" y="120"/>
                </a:cubicBezTo>
                <a:cubicBezTo>
                  <a:pt x="76" y="119"/>
                  <a:pt x="77" y="118"/>
                  <a:pt x="79" y="118"/>
                </a:cubicBezTo>
                <a:cubicBezTo>
                  <a:pt x="80" y="118"/>
                  <a:pt x="81" y="119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4" y="121"/>
                  <a:pt x="84" y="122"/>
                  <a:pt x="84" y="124"/>
                </a:cubicBezTo>
                <a:cubicBezTo>
                  <a:pt x="84" y="125"/>
                  <a:pt x="84" y="127"/>
                  <a:pt x="83" y="128"/>
                </a:cubicBezTo>
                <a:cubicBezTo>
                  <a:pt x="82" y="128"/>
                  <a:pt x="82" y="128"/>
                  <a:pt x="82" y="128"/>
                </a:cubicBezTo>
                <a:cubicBezTo>
                  <a:pt x="81" y="129"/>
                  <a:pt x="80" y="129"/>
                  <a:pt x="79" y="129"/>
                </a:cubicBezTo>
                <a:cubicBezTo>
                  <a:pt x="77" y="129"/>
                  <a:pt x="76" y="129"/>
                  <a:pt x="75" y="128"/>
                </a:cubicBezTo>
                <a:cubicBezTo>
                  <a:pt x="74" y="127"/>
                  <a:pt x="74" y="127"/>
                  <a:pt x="74" y="127"/>
                </a:cubicBezTo>
                <a:cubicBezTo>
                  <a:pt x="74" y="126"/>
                  <a:pt x="73" y="125"/>
                  <a:pt x="73" y="124"/>
                </a:cubicBezTo>
                <a:cubicBezTo>
                  <a:pt x="73" y="122"/>
                  <a:pt x="74" y="121"/>
                  <a:pt x="75" y="120"/>
                </a:cubicBezTo>
                <a:close/>
                <a:moveTo>
                  <a:pt x="81" y="91"/>
                </a:moveTo>
                <a:cubicBezTo>
                  <a:pt x="81" y="91"/>
                  <a:pt x="81" y="91"/>
                  <a:pt x="81" y="91"/>
                </a:cubicBezTo>
                <a:cubicBezTo>
                  <a:pt x="83" y="91"/>
                  <a:pt x="85" y="89"/>
                  <a:pt x="85" y="87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5"/>
                  <a:pt x="83" y="34"/>
                  <a:pt x="81" y="34"/>
                </a:cubicBezTo>
                <a:cubicBezTo>
                  <a:pt x="79" y="34"/>
                  <a:pt x="77" y="35"/>
                  <a:pt x="77" y="38"/>
                </a:cubicBezTo>
                <a:cubicBezTo>
                  <a:pt x="77" y="87"/>
                  <a:pt x="77" y="87"/>
                  <a:pt x="77" y="87"/>
                </a:cubicBezTo>
                <a:cubicBezTo>
                  <a:pt x="77" y="89"/>
                  <a:pt x="79" y="91"/>
                  <a:pt x="81" y="91"/>
                </a:cubicBezTo>
                <a:close/>
                <a:moveTo>
                  <a:pt x="148" y="109"/>
                </a:moveTo>
                <a:cubicBezTo>
                  <a:pt x="148" y="109"/>
                  <a:pt x="148" y="109"/>
                  <a:pt x="148" y="109"/>
                </a:cubicBezTo>
                <a:cubicBezTo>
                  <a:pt x="146" y="111"/>
                  <a:pt x="144" y="114"/>
                  <a:pt x="144" y="118"/>
                </a:cubicBezTo>
                <a:cubicBezTo>
                  <a:pt x="144" y="122"/>
                  <a:pt x="146" y="125"/>
                  <a:pt x="148" y="128"/>
                </a:cubicBezTo>
                <a:cubicBezTo>
                  <a:pt x="148" y="128"/>
                  <a:pt x="148" y="128"/>
                  <a:pt x="148" y="128"/>
                </a:cubicBezTo>
                <a:cubicBezTo>
                  <a:pt x="151" y="130"/>
                  <a:pt x="154" y="132"/>
                  <a:pt x="158" y="132"/>
                </a:cubicBezTo>
                <a:cubicBezTo>
                  <a:pt x="161" y="132"/>
                  <a:pt x="165" y="131"/>
                  <a:pt x="167" y="128"/>
                </a:cubicBezTo>
                <a:cubicBezTo>
                  <a:pt x="167" y="128"/>
                  <a:pt x="167" y="128"/>
                  <a:pt x="167" y="128"/>
                </a:cubicBezTo>
                <a:cubicBezTo>
                  <a:pt x="168" y="128"/>
                  <a:pt x="168" y="128"/>
                  <a:pt x="168" y="128"/>
                </a:cubicBezTo>
                <a:cubicBezTo>
                  <a:pt x="170" y="126"/>
                  <a:pt x="171" y="122"/>
                  <a:pt x="171" y="118"/>
                </a:cubicBezTo>
                <a:cubicBezTo>
                  <a:pt x="171" y="114"/>
                  <a:pt x="170" y="111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8" y="109"/>
                  <a:pt x="168" y="109"/>
                  <a:pt x="168" y="109"/>
                </a:cubicBezTo>
                <a:cubicBezTo>
                  <a:pt x="165" y="106"/>
                  <a:pt x="162" y="105"/>
                  <a:pt x="158" y="105"/>
                </a:cubicBezTo>
                <a:cubicBezTo>
                  <a:pt x="154" y="105"/>
                  <a:pt x="151" y="106"/>
                  <a:pt x="148" y="109"/>
                </a:cubicBezTo>
                <a:close/>
                <a:moveTo>
                  <a:pt x="154" y="114"/>
                </a:moveTo>
                <a:cubicBezTo>
                  <a:pt x="154" y="114"/>
                  <a:pt x="154" y="114"/>
                  <a:pt x="154" y="114"/>
                </a:cubicBezTo>
                <a:cubicBezTo>
                  <a:pt x="155" y="113"/>
                  <a:pt x="156" y="113"/>
                  <a:pt x="158" y="113"/>
                </a:cubicBezTo>
                <a:cubicBezTo>
                  <a:pt x="159" y="113"/>
                  <a:pt x="161" y="113"/>
                  <a:pt x="162" y="114"/>
                </a:cubicBezTo>
                <a:cubicBezTo>
                  <a:pt x="163" y="115"/>
                  <a:pt x="163" y="117"/>
                  <a:pt x="163" y="118"/>
                </a:cubicBezTo>
                <a:cubicBezTo>
                  <a:pt x="163" y="120"/>
                  <a:pt x="163" y="121"/>
                  <a:pt x="162" y="122"/>
                </a:cubicBezTo>
                <a:cubicBezTo>
                  <a:pt x="161" y="123"/>
                  <a:pt x="159" y="124"/>
                  <a:pt x="158" y="124"/>
                </a:cubicBezTo>
                <a:cubicBezTo>
                  <a:pt x="156" y="124"/>
                  <a:pt x="155" y="123"/>
                  <a:pt x="154" y="122"/>
                </a:cubicBezTo>
                <a:cubicBezTo>
                  <a:pt x="154" y="122"/>
                  <a:pt x="154" y="122"/>
                  <a:pt x="154" y="122"/>
                </a:cubicBezTo>
                <a:cubicBezTo>
                  <a:pt x="153" y="121"/>
                  <a:pt x="152" y="120"/>
                  <a:pt x="152" y="118"/>
                </a:cubicBezTo>
                <a:cubicBezTo>
                  <a:pt x="152" y="117"/>
                  <a:pt x="153" y="115"/>
                  <a:pt x="154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672524" y="2571750"/>
            <a:ext cx="1709122" cy="1895740"/>
            <a:chOff x="2064746" y="2571750"/>
            <a:chExt cx="1709122" cy="1895740"/>
          </a:xfrm>
        </p:grpSpPr>
        <p:grpSp>
          <p:nvGrpSpPr>
            <p:cNvPr id="22" name="组合 21"/>
            <p:cNvGrpSpPr/>
            <p:nvPr/>
          </p:nvGrpSpPr>
          <p:grpSpPr>
            <a:xfrm>
              <a:off x="2167164" y="2571750"/>
              <a:ext cx="1512542" cy="1895740"/>
              <a:chOff x="522514" y="3027330"/>
              <a:chExt cx="1512542" cy="1440160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cxnSp>
            <p:nvCxnSpPr>
              <p:cNvPr id="26" name="直接连接符 25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矩形 22"/>
            <p:cNvSpPr/>
            <p:nvPr/>
          </p:nvSpPr>
          <p:spPr>
            <a:xfrm>
              <a:off x="2064746" y="3453933"/>
              <a:ext cx="1709122" cy="6245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Automated Expense Sharing</a:t>
              </a:r>
              <a:endParaRPr lang="en-US" altLang="zh-CN" sz="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Real-time balance updates</a:t>
              </a:r>
              <a:endParaRPr lang="en-US" altLang="zh-CN" sz="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8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Transparent transaction history</a:t>
              </a:r>
              <a:endParaRPr lang="zh-CN" altLang="en-US" sz="8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465498" y="2667289"/>
              <a:ext cx="9076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Solutions</a:t>
              </a:r>
              <a:endPara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18920" y="2571750"/>
            <a:ext cx="1597179" cy="1895740"/>
            <a:chOff x="478997" y="2571750"/>
            <a:chExt cx="1597179" cy="1895740"/>
          </a:xfrm>
        </p:grpSpPr>
        <p:grpSp>
          <p:nvGrpSpPr>
            <p:cNvPr id="28" name="组合 27"/>
            <p:cNvGrpSpPr/>
            <p:nvPr/>
          </p:nvGrpSpPr>
          <p:grpSpPr>
            <a:xfrm>
              <a:off x="522514" y="2571750"/>
              <a:ext cx="1512542" cy="1895740"/>
              <a:chOff x="522514" y="3027330"/>
              <a:chExt cx="1512542" cy="1440160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cxnSp>
            <p:nvCxnSpPr>
              <p:cNvPr id="32" name="直接连接符 31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矩形 28"/>
            <p:cNvSpPr/>
            <p:nvPr/>
          </p:nvSpPr>
          <p:spPr>
            <a:xfrm>
              <a:off x="478997" y="3387441"/>
              <a:ext cx="1597179" cy="6910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Lack of Transparency</a:t>
              </a:r>
              <a:endParaRPr lang="en-US" altLang="zh-CN" sz="9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Calculation Complexity</a:t>
              </a:r>
              <a:endParaRPr lang="en-US" altLang="zh-CN" sz="9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Limited Accessibility</a:t>
              </a:r>
              <a:endParaRPr lang="zh-CN" altLang="en-US" sz="9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97525" y="2621405"/>
              <a:ext cx="11381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Problem Domain</a:t>
              </a:r>
              <a:endPara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375943" y="2571750"/>
            <a:ext cx="1512542" cy="1895740"/>
            <a:chOff x="7120164" y="2571750"/>
            <a:chExt cx="1512542" cy="1895740"/>
          </a:xfrm>
        </p:grpSpPr>
        <p:grpSp>
          <p:nvGrpSpPr>
            <p:cNvPr id="34" name="组合 33"/>
            <p:cNvGrpSpPr/>
            <p:nvPr/>
          </p:nvGrpSpPr>
          <p:grpSpPr>
            <a:xfrm>
              <a:off x="7120164" y="2571750"/>
              <a:ext cx="1512542" cy="1895740"/>
              <a:chOff x="522514" y="3027330"/>
              <a:chExt cx="1512542" cy="1440160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900" dirty="0">
                    <a:ln w="63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sym typeface="inpin heiti" panose="00000500000000000000" pitchFamily="2" charset="-122"/>
                  </a:rPr>
                  <a:t>Lei Zhu</a:t>
                </a:r>
                <a:endPara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  <a:p>
                <a:pPr algn="ctr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900" dirty="0">
                    <a:ln w="63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sym typeface="inpin heiti" panose="00000500000000000000" pitchFamily="2" charset="-122"/>
                  </a:rPr>
                  <a:t>Yuheng Xia</a:t>
                </a:r>
                <a:endPara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  <a:p>
                <a:pPr algn="ctr">
                  <a:lnSpc>
                    <a:spcPct val="150000"/>
                  </a:lnSpc>
                  <a:buClrTx/>
                  <a:buSzTx/>
                  <a:buNone/>
                </a:pPr>
                <a:r>
                  <a:rPr lang="en-US" altLang="zh-CN" sz="900" dirty="0">
                    <a:ln w="63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印品黑体" panose="00000500000000000000" pitchFamily="2" charset="-122"/>
                    <a:ea typeface="印品黑体" panose="00000500000000000000" pitchFamily="2" charset="-122"/>
                    <a:sym typeface="inpin heiti" panose="00000500000000000000" pitchFamily="2" charset="-122"/>
                  </a:rPr>
                  <a:t>Boyuan Ge</a:t>
                </a:r>
                <a:endPara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/>
            <p:cNvSpPr/>
            <p:nvPr/>
          </p:nvSpPr>
          <p:spPr>
            <a:xfrm>
              <a:off x="7373409" y="2667289"/>
              <a:ext cx="10214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Team Intro</a:t>
              </a:r>
              <a:endPara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485681" y="2584153"/>
            <a:ext cx="1697901" cy="1895740"/>
            <a:chOff x="5382514" y="2571750"/>
            <a:chExt cx="1697901" cy="1895740"/>
          </a:xfrm>
        </p:grpSpPr>
        <p:grpSp>
          <p:nvGrpSpPr>
            <p:cNvPr id="40" name="组合 39"/>
            <p:cNvGrpSpPr/>
            <p:nvPr/>
          </p:nvGrpSpPr>
          <p:grpSpPr>
            <a:xfrm>
              <a:off x="5475514" y="2571750"/>
              <a:ext cx="1512542" cy="1895740"/>
              <a:chOff x="522514" y="3027330"/>
              <a:chExt cx="1512542" cy="144016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522514" y="3027330"/>
                <a:ext cx="1512542" cy="1440160"/>
              </a:xfrm>
              <a:prstGeom prst="rect">
                <a:avLst/>
              </a:prstGeom>
              <a:solidFill>
                <a:schemeClr val="bg1">
                  <a:lumMod val="85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522514" y="3393953"/>
                <a:ext cx="1512542" cy="0"/>
              </a:xfrm>
              <a:prstGeom prst="line">
                <a:avLst/>
              </a:prstGeom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5382514" y="3232502"/>
              <a:ext cx="1697901" cy="11065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Research and Planning</a:t>
              </a:r>
              <a:endParaRPr lang="en-US" altLang="zh-CN" sz="9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Framework Setup</a:t>
              </a:r>
              <a:endParaRPr lang="en-US" altLang="zh-CN" sz="9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 Code Development</a:t>
              </a:r>
              <a:endParaRPr lang="en-US" altLang="zh-CN" sz="9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Testing</a:t>
              </a:r>
              <a:endParaRPr lang="en-US" altLang="zh-CN" sz="9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900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Feedback and Deployment </a:t>
              </a:r>
              <a:endParaRPr lang="en-US" altLang="zh-CN" sz="9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934749" y="2667289"/>
              <a:ext cx="5934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200" b="1" dirty="0">
                  <a:ln w="63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Plans</a:t>
              </a:r>
              <a:endParaRPr lang="zh-CN" altLang="en-US" sz="12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364088" y="2070506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Team Intro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13220" y="1790523"/>
            <a:ext cx="85086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466706"/>
            <a:ext cx="9144000" cy="105044"/>
            <a:chOff x="2190216" y="0"/>
            <a:chExt cx="7128792" cy="108012"/>
          </a:xfrm>
        </p:grpSpPr>
        <p:sp>
          <p:nvSpPr>
            <p:cNvPr id="6" name="矩形 5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rgbClr val="F67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rgbClr val="FF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rgbClr val="9AC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88A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rgbClr val="3AB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 flipV="1">
            <a:off x="3271902" y="1228048"/>
            <a:ext cx="2529730" cy="2145522"/>
            <a:chOff x="2501702" y="1313926"/>
            <a:chExt cx="3727202" cy="3161127"/>
          </a:xfrm>
        </p:grpSpPr>
        <p:sp>
          <p:nvSpPr>
            <p:cNvPr id="9" name="等腰三角形 6"/>
            <p:cNvSpPr/>
            <p:nvPr/>
          </p:nvSpPr>
          <p:spPr>
            <a:xfrm>
              <a:off x="3470077" y="1313926"/>
              <a:ext cx="1796802" cy="1469072"/>
            </a:xfrm>
            <a:custGeom>
              <a:avLst/>
              <a:gdLst/>
              <a:ahLst/>
              <a:cxnLst/>
              <a:rect l="l" t="t" r="r" b="b"/>
              <a:pathLst>
                <a:path w="1796802" h="1469072">
                  <a:moveTo>
                    <a:pt x="898401" y="0"/>
                  </a:moveTo>
                  <a:lnTo>
                    <a:pt x="1796802" y="1469072"/>
                  </a:lnTo>
                  <a:lnTo>
                    <a:pt x="1015417" y="1469072"/>
                  </a:lnTo>
                  <a:lnTo>
                    <a:pt x="1015417" y="1372637"/>
                  </a:lnTo>
                  <a:lnTo>
                    <a:pt x="1154781" y="1372637"/>
                  </a:lnTo>
                  <a:lnTo>
                    <a:pt x="876052" y="1125318"/>
                  </a:lnTo>
                  <a:lnTo>
                    <a:pt x="597323" y="1372637"/>
                  </a:lnTo>
                  <a:lnTo>
                    <a:pt x="736688" y="1372637"/>
                  </a:lnTo>
                  <a:lnTo>
                    <a:pt x="736688" y="1469072"/>
                  </a:lnTo>
                  <a:lnTo>
                    <a:pt x="0" y="1469072"/>
                  </a:lnTo>
                  <a:close/>
                </a:path>
              </a:pathLst>
            </a:custGeom>
            <a:solidFill>
              <a:srgbClr val="F5736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等腰三角形 7"/>
            <p:cNvSpPr/>
            <p:nvPr/>
          </p:nvSpPr>
          <p:spPr>
            <a:xfrm>
              <a:off x="4463852" y="2974450"/>
              <a:ext cx="1765052" cy="1500603"/>
            </a:xfrm>
            <a:custGeom>
              <a:avLst/>
              <a:gdLst/>
              <a:ahLst/>
              <a:cxnLst/>
              <a:rect l="l" t="t" r="r" b="b"/>
              <a:pathLst>
                <a:path w="1765052" h="1500603">
                  <a:moveTo>
                    <a:pt x="882526" y="0"/>
                  </a:moveTo>
                  <a:lnTo>
                    <a:pt x="1765052" y="1500603"/>
                  </a:lnTo>
                  <a:lnTo>
                    <a:pt x="0" y="1500603"/>
                  </a:lnTo>
                  <a:lnTo>
                    <a:pt x="375894" y="861452"/>
                  </a:lnTo>
                  <a:lnTo>
                    <a:pt x="464514" y="915388"/>
                  </a:lnTo>
                  <a:lnTo>
                    <a:pt x="392059" y="1034436"/>
                  </a:lnTo>
                  <a:lnTo>
                    <a:pt x="748236" y="924919"/>
                  </a:lnTo>
                  <a:lnTo>
                    <a:pt x="681880" y="558240"/>
                  </a:lnTo>
                  <a:lnTo>
                    <a:pt x="609424" y="677289"/>
                  </a:lnTo>
                  <a:lnTo>
                    <a:pt x="517210" y="621166"/>
                  </a:lnTo>
                  <a:close/>
                </a:path>
              </a:pathLst>
            </a:custGeom>
            <a:solidFill>
              <a:srgbClr val="F8D15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3458832" y="2871676"/>
              <a:ext cx="1822450" cy="1551622"/>
            </a:xfrm>
            <a:prstGeom prst="triangle">
              <a:avLst/>
            </a:prstGeom>
            <a:solidFill>
              <a:srgbClr val="1D6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501702" y="2974450"/>
              <a:ext cx="1765052" cy="1500603"/>
            </a:xfrm>
            <a:custGeom>
              <a:avLst/>
              <a:gdLst/>
              <a:ahLst/>
              <a:cxnLst/>
              <a:rect l="l" t="t" r="r" b="b"/>
              <a:pathLst>
                <a:path w="1765052" h="1500603">
                  <a:moveTo>
                    <a:pt x="882526" y="0"/>
                  </a:moveTo>
                  <a:lnTo>
                    <a:pt x="1236032" y="601083"/>
                  </a:lnTo>
                  <a:lnTo>
                    <a:pt x="1121186" y="667974"/>
                  </a:lnTo>
                  <a:lnTo>
                    <a:pt x="1051045" y="547547"/>
                  </a:lnTo>
                  <a:lnTo>
                    <a:pt x="977616" y="912876"/>
                  </a:lnTo>
                  <a:lnTo>
                    <a:pt x="1331611" y="1029255"/>
                  </a:lnTo>
                  <a:lnTo>
                    <a:pt x="1261469" y="908828"/>
                  </a:lnTo>
                  <a:lnTo>
                    <a:pt x="1377332" y="841344"/>
                  </a:lnTo>
                  <a:lnTo>
                    <a:pt x="1765052" y="1500603"/>
                  </a:lnTo>
                  <a:lnTo>
                    <a:pt x="0" y="1500603"/>
                  </a:lnTo>
                  <a:close/>
                </a:path>
              </a:pathLst>
            </a:custGeom>
            <a:solidFill>
              <a:srgbClr val="84CBC3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13" name="TextBox 14"/>
          <p:cNvSpPr txBox="1"/>
          <p:nvPr/>
        </p:nvSpPr>
        <p:spPr>
          <a:xfrm>
            <a:off x="929005" y="1160145"/>
            <a:ext cx="2343150" cy="1106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Front-end development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API development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62403" y="729110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Yuheng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 Xia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4" name="Freeform 18">
            <a:hlinkClick r:id="rId1"/>
          </p:cNvPr>
          <p:cNvSpPr>
            <a:spLocks noEditPoints="1"/>
          </p:cNvSpPr>
          <p:nvPr/>
        </p:nvSpPr>
        <p:spPr bwMode="auto">
          <a:xfrm>
            <a:off x="4345512" y="1786902"/>
            <a:ext cx="382510" cy="389083"/>
          </a:xfrm>
          <a:custGeom>
            <a:avLst/>
            <a:gdLst>
              <a:gd name="T0" fmla="*/ 60 w 120"/>
              <a:gd name="T1" fmla="*/ 62 h 122"/>
              <a:gd name="T2" fmla="*/ 91 w 120"/>
              <a:gd name="T3" fmla="*/ 31 h 122"/>
              <a:gd name="T4" fmla="*/ 60 w 120"/>
              <a:gd name="T5" fmla="*/ 0 h 122"/>
              <a:gd name="T6" fmla="*/ 29 w 120"/>
              <a:gd name="T7" fmla="*/ 31 h 122"/>
              <a:gd name="T8" fmla="*/ 60 w 120"/>
              <a:gd name="T9" fmla="*/ 62 h 122"/>
              <a:gd name="T10" fmla="*/ 75 w 120"/>
              <a:gd name="T11" fmla="*/ 64 h 122"/>
              <a:gd name="T12" fmla="*/ 60 w 120"/>
              <a:gd name="T13" fmla="*/ 83 h 122"/>
              <a:gd name="T14" fmla="*/ 44 w 120"/>
              <a:gd name="T15" fmla="*/ 64 h 122"/>
              <a:gd name="T16" fmla="*/ 0 w 120"/>
              <a:gd name="T17" fmla="*/ 122 h 122"/>
              <a:gd name="T18" fmla="*/ 59 w 120"/>
              <a:gd name="T19" fmla="*/ 122 h 122"/>
              <a:gd name="T20" fmla="*/ 60 w 120"/>
              <a:gd name="T21" fmla="*/ 122 h 122"/>
              <a:gd name="T22" fmla="*/ 120 w 120"/>
              <a:gd name="T23" fmla="*/ 122 h 122"/>
              <a:gd name="T24" fmla="*/ 75 w 120"/>
              <a:gd name="T25" fmla="*/ 6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0" h="122">
                <a:moveTo>
                  <a:pt x="60" y="62"/>
                </a:moveTo>
                <a:cubicBezTo>
                  <a:pt x="77" y="62"/>
                  <a:pt x="91" y="48"/>
                  <a:pt x="91" y="31"/>
                </a:cubicBezTo>
                <a:cubicBezTo>
                  <a:pt x="91" y="13"/>
                  <a:pt x="77" y="0"/>
                  <a:pt x="60" y="0"/>
                </a:cubicBezTo>
                <a:cubicBezTo>
                  <a:pt x="43" y="0"/>
                  <a:pt x="29" y="13"/>
                  <a:pt x="29" y="31"/>
                </a:cubicBezTo>
                <a:cubicBezTo>
                  <a:pt x="29" y="48"/>
                  <a:pt x="43" y="62"/>
                  <a:pt x="60" y="62"/>
                </a:cubicBezTo>
                <a:moveTo>
                  <a:pt x="75" y="64"/>
                </a:moveTo>
                <a:cubicBezTo>
                  <a:pt x="60" y="83"/>
                  <a:pt x="60" y="83"/>
                  <a:pt x="60" y="83"/>
                </a:cubicBezTo>
                <a:cubicBezTo>
                  <a:pt x="44" y="64"/>
                  <a:pt x="44" y="64"/>
                  <a:pt x="44" y="64"/>
                </a:cubicBezTo>
                <a:cubicBezTo>
                  <a:pt x="44" y="64"/>
                  <a:pt x="10" y="63"/>
                  <a:pt x="0" y="122"/>
                </a:cubicBezTo>
                <a:cubicBezTo>
                  <a:pt x="59" y="122"/>
                  <a:pt x="59" y="122"/>
                  <a:pt x="59" y="122"/>
                </a:cubicBezTo>
                <a:cubicBezTo>
                  <a:pt x="60" y="122"/>
                  <a:pt x="60" y="122"/>
                  <a:pt x="60" y="122"/>
                </a:cubicBezTo>
                <a:cubicBezTo>
                  <a:pt x="120" y="122"/>
                  <a:pt x="120" y="122"/>
                  <a:pt x="120" y="122"/>
                </a:cubicBezTo>
                <a:cubicBezTo>
                  <a:pt x="110" y="63"/>
                  <a:pt x="75" y="64"/>
                  <a:pt x="75" y="6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defTabSz="685800"/>
            <a:endParaRPr lang="zh-CN" altLang="en-US" sz="1015" dirty="0">
              <a:solidFill>
                <a:prstClr val="black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5" name="TextBox 26"/>
          <p:cNvSpPr txBox="1"/>
          <p:nvPr/>
        </p:nvSpPr>
        <p:spPr>
          <a:xfrm>
            <a:off x="5904279" y="1191100"/>
            <a:ext cx="3239721" cy="953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Database Design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Back-end development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Product Manager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6328" y="852546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Lei Zhu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7" name="TextBox 28"/>
          <p:cNvSpPr txBox="1"/>
          <p:nvPr/>
        </p:nvSpPr>
        <p:spPr>
          <a:xfrm>
            <a:off x="3129280" y="3806825"/>
            <a:ext cx="4589780" cy="12763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Build an automated testing framework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/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UI design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/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Front-end development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algn="just"/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  <a:p>
            <a:pPr algn="just"/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Security Design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21526" y="3347034"/>
            <a:ext cx="144016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Boyuan Ge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95479" y="2704096"/>
            <a:ext cx="1766830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Requirements analysis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Lack of Transparency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Calculation Complexity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Limited Accessibility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95479" y="2071004"/>
            <a:ext cx="30519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Problem Domain</a:t>
            </a:r>
            <a:endParaRPr lang="zh-CN" altLang="en-US" sz="20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3570" y="1790523"/>
            <a:ext cx="84933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2517743"/>
            <a:ext cx="9144000" cy="65793"/>
            <a:chOff x="2190216" y="0"/>
            <a:chExt cx="7128792" cy="108012"/>
          </a:xfrm>
        </p:grpSpPr>
        <p:sp>
          <p:nvSpPr>
            <p:cNvPr id="8" name="矩形 7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rgbClr val="F67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rgbClr val="FF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rgbClr val="9AC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88A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rgbClr val="3AB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874677" y="1503039"/>
            <a:ext cx="5861483" cy="2727837"/>
            <a:chOff x="3963425" y="1323923"/>
            <a:chExt cx="4500562" cy="2739579"/>
          </a:xfrm>
        </p:grpSpPr>
        <p:cxnSp>
          <p:nvCxnSpPr>
            <p:cNvPr id="9" name="Straight Connector 4"/>
            <p:cNvCxnSpPr/>
            <p:nvPr/>
          </p:nvCxnSpPr>
          <p:spPr>
            <a:xfrm>
              <a:off x="3963425" y="1323923"/>
              <a:ext cx="0" cy="2739579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4006286" y="1758309"/>
              <a:ext cx="4457701" cy="1774032"/>
              <a:chOff x="4006286" y="1758309"/>
              <a:chExt cx="4457701" cy="1774032"/>
            </a:xfrm>
          </p:grpSpPr>
          <p:sp>
            <p:nvSpPr>
              <p:cNvPr id="11" name="Line 18"/>
              <p:cNvSpPr>
                <a:spLocks noChangeShapeType="1"/>
              </p:cNvSpPr>
              <p:nvPr/>
            </p:nvSpPr>
            <p:spPr bwMode="auto">
              <a:xfrm>
                <a:off x="4006287" y="1758309"/>
                <a:ext cx="445770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 dirty="0">
                  <a:solidFill>
                    <a:prstClr val="black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4006287" y="2691759"/>
                <a:ext cx="445770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 dirty="0">
                  <a:solidFill>
                    <a:prstClr val="black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V="1">
                <a:off x="4006286" y="3529960"/>
                <a:ext cx="4457700" cy="2381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 dirty="0">
                  <a:solidFill>
                    <a:prstClr val="black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14" name="Rectangle 12"/>
          <p:cNvSpPr/>
          <p:nvPr/>
        </p:nvSpPr>
        <p:spPr>
          <a:xfrm>
            <a:off x="2620153" y="2266532"/>
            <a:ext cx="3850799" cy="27289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7F7F7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People struggle to remember and fairly distribute expenses.</a:t>
            </a:r>
            <a:endParaRPr lang="zh-CN" altLang="en-US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2616303" y="662516"/>
            <a:ext cx="4922963" cy="119622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7F7F7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Managing shared expenses among groups can be frustrating and time-consuming. Whether it’s a trip, apartment rent, or a social gathering, keeping track of who paid for what and how much each person owes can lead to misunderstandings and disputes. Manual tracking (e.g., sheets or chat messages) is error-prone and inconvenient.</a:t>
            </a:r>
            <a:endParaRPr lang="zh-CN" altLang="en-US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Rectangle 14"/>
          <p:cNvSpPr/>
          <p:nvPr/>
        </p:nvSpPr>
        <p:spPr>
          <a:xfrm>
            <a:off x="2620152" y="3121238"/>
            <a:ext cx="3850800" cy="29908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7F7F7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Manually splitting bills for multiple transactions is complex.</a:t>
            </a:r>
            <a:endParaRPr lang="zh-CN" altLang="en-US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2620152" y="3924426"/>
            <a:ext cx="3850800" cy="50372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7F7F7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Existing solutions often require manual entry and lack automation.</a:t>
            </a:r>
            <a:endParaRPr lang="zh-CN" altLang="en-US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8" name="Group 24"/>
          <p:cNvGrpSpPr/>
          <p:nvPr/>
        </p:nvGrpSpPr>
        <p:grpSpPr>
          <a:xfrm>
            <a:off x="1407111" y="1014676"/>
            <a:ext cx="1111389" cy="491907"/>
            <a:chOff x="2187746" y="2123279"/>
            <a:chExt cx="1927114" cy="1931011"/>
          </a:xfrm>
        </p:grpSpPr>
        <p:sp>
          <p:nvSpPr>
            <p:cNvPr id="19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0" name="任意多边形 83"/>
            <p:cNvSpPr/>
            <p:nvPr/>
          </p:nvSpPr>
          <p:spPr bwMode="auto">
            <a:xfrm rot="16200000">
              <a:off x="2213595" y="2139114"/>
              <a:ext cx="1903187" cy="1899342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1" name="椭圆 80"/>
            <p:cNvSpPr/>
            <p:nvPr/>
          </p:nvSpPr>
          <p:spPr bwMode="auto">
            <a:xfrm>
              <a:off x="2385104" y="2391057"/>
              <a:ext cx="1567801" cy="1395455"/>
            </a:xfrm>
            <a:prstGeom prst="roundRect">
              <a:avLst/>
            </a:prstGeom>
            <a:solidFill>
              <a:srgbClr val="F67C3D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  <a:ea typeface="印品黑体" panose="00000500000000000000" pitchFamily="2" charset="-122"/>
                  <a:sym typeface="inpin heiti" panose="00000500000000000000" pitchFamily="2" charset="-122"/>
                </a:rPr>
                <a:t>Requirements analysis</a:t>
              </a:r>
              <a:endParaRPr lang="en-US" altLang="zh-CN" sz="800" kern="0" dirty="0">
                <a:solidFill>
                  <a:srgbClr val="FFFFFF"/>
                </a:solidFill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2" name="Group 28"/>
          <p:cNvGrpSpPr/>
          <p:nvPr/>
        </p:nvGrpSpPr>
        <p:grpSpPr>
          <a:xfrm>
            <a:off x="1399001" y="2157027"/>
            <a:ext cx="1111390" cy="491907"/>
            <a:chOff x="2187746" y="2123279"/>
            <a:chExt cx="1927113" cy="1931011"/>
          </a:xfrm>
        </p:grpSpPr>
        <p:sp>
          <p:nvSpPr>
            <p:cNvPr id="23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4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5" name="椭圆 80"/>
            <p:cNvSpPr/>
            <p:nvPr/>
          </p:nvSpPr>
          <p:spPr bwMode="auto">
            <a:xfrm>
              <a:off x="2335332" y="2391057"/>
              <a:ext cx="1650128" cy="1395455"/>
            </a:xfrm>
            <a:prstGeom prst="roundRect">
              <a:avLst/>
            </a:prstGeom>
            <a:solidFill>
              <a:srgbClr val="3AB4BF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Lack of Transparency</a:t>
              </a:r>
              <a:endParaRPr lang="zh-CN" altLang="en-US" sz="800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6" name="Group 32"/>
          <p:cNvGrpSpPr/>
          <p:nvPr/>
        </p:nvGrpSpPr>
        <p:grpSpPr>
          <a:xfrm>
            <a:off x="1407060" y="2995228"/>
            <a:ext cx="1111390" cy="491907"/>
            <a:chOff x="2009339" y="2123279"/>
            <a:chExt cx="2119407" cy="1931011"/>
          </a:xfrm>
        </p:grpSpPr>
        <p:sp>
          <p:nvSpPr>
            <p:cNvPr id="27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8" name="任意多边形 83"/>
            <p:cNvSpPr/>
            <p:nvPr/>
          </p:nvSpPr>
          <p:spPr bwMode="auto">
            <a:xfrm rot="16200000">
              <a:off x="2117449" y="2029083"/>
              <a:ext cx="1903187" cy="2119407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9" name="椭圆 80"/>
            <p:cNvSpPr/>
            <p:nvPr/>
          </p:nvSpPr>
          <p:spPr bwMode="auto">
            <a:xfrm>
              <a:off x="2226486" y="2391057"/>
              <a:ext cx="1724239" cy="1395455"/>
            </a:xfrm>
            <a:prstGeom prst="roundRect">
              <a:avLst/>
            </a:prstGeom>
            <a:solidFill>
              <a:srgbClr val="9AC1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  <a:ea typeface="印品黑体" panose="00000500000000000000" pitchFamily="2" charset="-122"/>
                  <a:sym typeface="inpin heiti" panose="00000500000000000000" pitchFamily="2" charset="-122"/>
                </a:rPr>
                <a:t>Calculation Complexity</a:t>
              </a:r>
              <a:endParaRPr lang="zh-CN" altLang="en-US" sz="800" kern="0" dirty="0">
                <a:solidFill>
                  <a:srgbClr val="FFFFFF"/>
                </a:solidFill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0" name="Group 36"/>
          <p:cNvGrpSpPr/>
          <p:nvPr/>
        </p:nvGrpSpPr>
        <p:grpSpPr>
          <a:xfrm>
            <a:off x="1399778" y="3898493"/>
            <a:ext cx="1118672" cy="491907"/>
            <a:chOff x="2187746" y="2123279"/>
            <a:chExt cx="1927113" cy="1931011"/>
          </a:xfrm>
        </p:grpSpPr>
        <p:sp>
          <p:nvSpPr>
            <p:cNvPr id="31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2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3" name="椭圆 80"/>
            <p:cNvSpPr/>
            <p:nvPr/>
          </p:nvSpPr>
          <p:spPr bwMode="auto">
            <a:xfrm>
              <a:off x="2361456" y="2391057"/>
              <a:ext cx="1592588" cy="1395455"/>
            </a:xfrm>
            <a:prstGeom prst="roundRect">
              <a:avLst/>
            </a:prstGeom>
            <a:solidFill>
              <a:srgbClr val="88AD79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  <a:ea typeface="印品黑体" panose="00000500000000000000" pitchFamily="2" charset="-122"/>
                  <a:sym typeface="inpin heiti" panose="00000500000000000000" pitchFamily="2" charset="-122"/>
                </a:rPr>
                <a:t>Limited Accessibility</a:t>
              </a:r>
              <a:endParaRPr lang="zh-CN" altLang="en-US" sz="800" kern="0" dirty="0">
                <a:solidFill>
                  <a:srgbClr val="FFFFFF"/>
                </a:solidFill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64014" y="2668044"/>
            <a:ext cx="2268570" cy="757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Automated Expense Sharing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Real-time balance updates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Transparent transaction history</a:t>
            </a:r>
            <a:endParaRPr lang="zh-CN" altLang="en-US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64088" y="2070506"/>
            <a:ext cx="2520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Solutions</a:t>
            </a:r>
            <a:endParaRPr lang="en-US" altLang="zh-CN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83100" y="1790523"/>
            <a:ext cx="880988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0" y="2466706"/>
            <a:ext cx="9144000" cy="105044"/>
            <a:chOff x="2190216" y="0"/>
            <a:chExt cx="7128792" cy="108012"/>
          </a:xfrm>
        </p:grpSpPr>
        <p:sp>
          <p:nvSpPr>
            <p:cNvPr id="6" name="矩形 5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rgbClr val="CF24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rgbClr val="F67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rgbClr val="FFC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AC1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rgbClr val="88AD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3"/>
          <p:cNvSpPr>
            <a:spLocks noChangeArrowheads="1"/>
          </p:cNvSpPr>
          <p:nvPr/>
        </p:nvSpPr>
        <p:spPr bwMode="auto">
          <a:xfrm>
            <a:off x="1271787" y="2804855"/>
            <a:ext cx="1524020" cy="1525456"/>
          </a:xfrm>
          <a:prstGeom prst="ellipse">
            <a:avLst/>
          </a:prstGeom>
          <a:solidFill>
            <a:srgbClr val="DC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35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8" name="椭圆 3"/>
          <p:cNvSpPr>
            <a:spLocks noChangeArrowheads="1"/>
          </p:cNvSpPr>
          <p:nvPr/>
        </p:nvSpPr>
        <p:spPr bwMode="auto">
          <a:xfrm>
            <a:off x="993942" y="1265516"/>
            <a:ext cx="3330824" cy="3329635"/>
          </a:xfrm>
          <a:prstGeom prst="ellipse">
            <a:avLst/>
          </a:prstGeom>
          <a:noFill/>
          <a:ln w="9525">
            <a:solidFill>
              <a:srgbClr val="1C4885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35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1393340" y="2923193"/>
            <a:ext cx="1289309" cy="1289309"/>
          </a:xfrm>
          <a:prstGeom prst="ellipse">
            <a:avLst/>
          </a:prstGeom>
          <a:solidFill>
            <a:srgbClr val="84CBC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35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2747659" y="2443971"/>
            <a:ext cx="1525456" cy="1525456"/>
          </a:xfrm>
          <a:prstGeom prst="ellipse">
            <a:avLst/>
          </a:prstGeom>
          <a:solidFill>
            <a:srgbClr val="DC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35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2860817" y="2571252"/>
            <a:ext cx="1294243" cy="1294243"/>
          </a:xfrm>
          <a:prstGeom prst="ellipse">
            <a:avLst/>
          </a:prstGeom>
          <a:solidFill>
            <a:srgbClr val="1D69A3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35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3" name="Oval 23"/>
          <p:cNvSpPr>
            <a:spLocks noChangeArrowheads="1"/>
          </p:cNvSpPr>
          <p:nvPr/>
        </p:nvSpPr>
        <p:spPr bwMode="auto">
          <a:xfrm>
            <a:off x="1685466" y="1311847"/>
            <a:ext cx="1524020" cy="1525456"/>
          </a:xfrm>
          <a:prstGeom prst="ellipse">
            <a:avLst/>
          </a:prstGeom>
          <a:solidFill>
            <a:srgbClr val="DCDAD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35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4" name="Oval 24"/>
          <p:cNvSpPr>
            <a:spLocks noChangeArrowheads="1"/>
          </p:cNvSpPr>
          <p:nvPr/>
        </p:nvSpPr>
        <p:spPr bwMode="auto">
          <a:xfrm>
            <a:off x="1795761" y="1422388"/>
            <a:ext cx="1297106" cy="1297106"/>
          </a:xfrm>
          <a:prstGeom prst="ellipse">
            <a:avLst/>
          </a:prstGeom>
          <a:solidFill>
            <a:srgbClr val="F57365"/>
          </a:solidFill>
          <a:ln>
            <a:noFill/>
          </a:ln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135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5" name="TextBox 10"/>
          <p:cNvSpPr>
            <a:spLocks noChangeArrowheads="1"/>
          </p:cNvSpPr>
          <p:nvPr/>
        </p:nvSpPr>
        <p:spPr bwMode="auto">
          <a:xfrm>
            <a:off x="4693668" y="1291696"/>
            <a:ext cx="2931187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 b="1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Automated Expense Sharing</a:t>
            </a:r>
            <a:endParaRPr lang="en-US" altLang="zh-CN" sz="1500" b="1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TextBox 11"/>
          <p:cNvSpPr>
            <a:spLocks noChangeArrowheads="1"/>
          </p:cNvSpPr>
          <p:nvPr/>
        </p:nvSpPr>
        <p:spPr bwMode="auto">
          <a:xfrm>
            <a:off x="4693668" y="1566586"/>
            <a:ext cx="36711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Users can record shared expenses, select participants, and have the system automatically calculate everyone's share of the expense. This eliminates manual calculations and ensures fairness.</a:t>
            </a:r>
            <a:endParaRPr lang="en-US" sz="100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TextBox 12"/>
          <p:cNvSpPr>
            <a:spLocks noChangeArrowheads="1"/>
          </p:cNvSpPr>
          <p:nvPr/>
        </p:nvSpPr>
        <p:spPr bwMode="auto">
          <a:xfrm>
            <a:off x="1795760" y="1713343"/>
            <a:ext cx="1263786" cy="71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50" b="1" dirty="0">
                <a:solidFill>
                  <a:srgbClr val="F8F8F8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Automated Expense Sharing</a:t>
            </a:r>
            <a:endParaRPr lang="zh-CN" altLang="en-US" sz="1575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8" name="TextBox 14"/>
          <p:cNvSpPr>
            <a:spLocks noChangeArrowheads="1"/>
          </p:cNvSpPr>
          <p:nvPr/>
        </p:nvSpPr>
        <p:spPr bwMode="auto">
          <a:xfrm>
            <a:off x="1427115" y="3236164"/>
            <a:ext cx="1147716" cy="71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50" b="1" dirty="0">
                <a:solidFill>
                  <a:srgbClr val="F8F8F8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Real-time balance updates</a:t>
            </a:r>
            <a:endParaRPr lang="zh-CN" altLang="en-US" sz="1575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9" name="TextBox 15"/>
          <p:cNvSpPr>
            <a:spLocks noChangeArrowheads="1"/>
          </p:cNvSpPr>
          <p:nvPr/>
        </p:nvSpPr>
        <p:spPr bwMode="auto">
          <a:xfrm>
            <a:off x="2948298" y="2826169"/>
            <a:ext cx="1241337" cy="71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1350" b="1" dirty="0">
                <a:solidFill>
                  <a:srgbClr val="F8F8F8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Transparent transaction history</a:t>
            </a:r>
            <a:endParaRPr lang="zh-CN" altLang="en-US" sz="1575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0" name="TextBox 16"/>
          <p:cNvSpPr>
            <a:spLocks noChangeArrowheads="1"/>
          </p:cNvSpPr>
          <p:nvPr/>
        </p:nvSpPr>
        <p:spPr bwMode="auto">
          <a:xfrm>
            <a:off x="4693668" y="2467421"/>
            <a:ext cx="2747547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 b="1" dirty="0">
                <a:latin typeface="印品黑体" panose="00000500000000000000" pitchFamily="2" charset="-122"/>
                <a:ea typeface="印品黑体" panose="00000500000000000000" pitchFamily="2" charset="-122"/>
              </a:rPr>
              <a:t>Real-time balance updates</a:t>
            </a:r>
            <a:endParaRPr lang="zh-CN" altLang="en-US" sz="1500" b="1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1" name="TextBox 17"/>
          <p:cNvSpPr>
            <a:spLocks noChangeArrowheads="1"/>
          </p:cNvSpPr>
          <p:nvPr/>
        </p:nvSpPr>
        <p:spPr bwMode="auto">
          <a:xfrm>
            <a:off x="4693668" y="2742312"/>
            <a:ext cx="36711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Each team member can instantly see their contributions, pending payments and settlements, reducing confusion and disputes.</a:t>
            </a:r>
            <a:endParaRPr lang="zh-CN" altLang="en-US" sz="100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2" name="TextBox 18"/>
          <p:cNvSpPr>
            <a:spLocks noChangeArrowheads="1"/>
          </p:cNvSpPr>
          <p:nvPr/>
        </p:nvSpPr>
        <p:spPr bwMode="auto">
          <a:xfrm>
            <a:off x="4693668" y="3633626"/>
            <a:ext cx="3276474" cy="3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500" b="1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Transparent transaction history:</a:t>
            </a:r>
            <a:endParaRPr lang="zh-CN" altLang="en-US" sz="1575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23" name="TextBox 19"/>
          <p:cNvSpPr>
            <a:spLocks noChangeArrowheads="1"/>
          </p:cNvSpPr>
          <p:nvPr/>
        </p:nvSpPr>
        <p:spPr bwMode="auto">
          <a:xfrm>
            <a:off x="4693668" y="3908517"/>
            <a:ext cx="3671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defTabSz="1089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 sz="21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000" dirty="0"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A clear record of all expenses ensures accountability and prevents misunderstandings.</a:t>
            </a:r>
            <a:endParaRPr lang="en-US" sz="1000" dirty="0"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874677" y="1503039"/>
            <a:ext cx="5861483" cy="2727837"/>
            <a:chOff x="3963425" y="1323923"/>
            <a:chExt cx="4500562" cy="2739579"/>
          </a:xfrm>
        </p:grpSpPr>
        <p:cxnSp>
          <p:nvCxnSpPr>
            <p:cNvPr id="9" name="Straight Connector 4"/>
            <p:cNvCxnSpPr/>
            <p:nvPr/>
          </p:nvCxnSpPr>
          <p:spPr>
            <a:xfrm>
              <a:off x="3963425" y="1323923"/>
              <a:ext cx="0" cy="2739579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4006286" y="1758309"/>
              <a:ext cx="4457701" cy="1774032"/>
              <a:chOff x="4006286" y="1758309"/>
              <a:chExt cx="4457701" cy="1774032"/>
            </a:xfrm>
          </p:grpSpPr>
          <p:sp>
            <p:nvSpPr>
              <p:cNvPr id="11" name="Line 18"/>
              <p:cNvSpPr>
                <a:spLocks noChangeShapeType="1"/>
              </p:cNvSpPr>
              <p:nvPr/>
            </p:nvSpPr>
            <p:spPr bwMode="auto">
              <a:xfrm>
                <a:off x="4006287" y="1758309"/>
                <a:ext cx="445770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 dirty="0">
                  <a:solidFill>
                    <a:prstClr val="black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2" name="Line 19"/>
              <p:cNvSpPr>
                <a:spLocks noChangeShapeType="1"/>
              </p:cNvSpPr>
              <p:nvPr/>
            </p:nvSpPr>
            <p:spPr bwMode="auto">
              <a:xfrm>
                <a:off x="4006287" y="2691759"/>
                <a:ext cx="445770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 dirty="0">
                  <a:solidFill>
                    <a:prstClr val="black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V="1">
                <a:off x="4006286" y="3529960"/>
                <a:ext cx="4457700" cy="2381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ysDot"/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68580" tIns="34290" rIns="68580" bIns="34290"/>
              <a:lstStyle/>
              <a:p>
                <a:endParaRPr lang="en-US" dirty="0">
                  <a:solidFill>
                    <a:prstClr val="black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14" name="Rectangle 12"/>
          <p:cNvSpPr/>
          <p:nvPr/>
        </p:nvSpPr>
        <p:spPr>
          <a:xfrm>
            <a:off x="2620153" y="1971257"/>
            <a:ext cx="3850799" cy="7607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7F7F7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Each event represents a single expense, and each person can add events to the group and select participants for this event.</a:t>
            </a:r>
            <a:endParaRPr lang="en-US" altLang="zh-CN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6" name="Rectangle 14"/>
          <p:cNvSpPr/>
          <p:nvPr/>
        </p:nvSpPr>
        <p:spPr>
          <a:xfrm>
            <a:off x="2620152" y="2902163"/>
            <a:ext cx="3850800" cy="76073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7F7F7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At the end of your trip or every time you need to settle a bill with your roommate you can get a direct plan on how to make the transfer!</a:t>
            </a:r>
            <a:endParaRPr lang="en-US" altLang="zh-CN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17" name="TextBox 15"/>
          <p:cNvSpPr txBox="1"/>
          <p:nvPr/>
        </p:nvSpPr>
        <p:spPr>
          <a:xfrm>
            <a:off x="2620152" y="3964431"/>
            <a:ext cx="385080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7F7F7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Just do your transfer!</a:t>
            </a:r>
            <a:endParaRPr lang="en-US" altLang="zh-CN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  <p:grpSp>
        <p:nvGrpSpPr>
          <p:cNvPr id="18" name="Group 24"/>
          <p:cNvGrpSpPr/>
          <p:nvPr/>
        </p:nvGrpSpPr>
        <p:grpSpPr>
          <a:xfrm>
            <a:off x="1407111" y="1014676"/>
            <a:ext cx="1111389" cy="491907"/>
            <a:chOff x="2187746" y="2123279"/>
            <a:chExt cx="1927114" cy="1931011"/>
          </a:xfrm>
        </p:grpSpPr>
        <p:sp>
          <p:nvSpPr>
            <p:cNvPr id="19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0" name="任意多边形 83"/>
            <p:cNvSpPr/>
            <p:nvPr/>
          </p:nvSpPr>
          <p:spPr bwMode="auto">
            <a:xfrm rot="16200000">
              <a:off x="2213595" y="2139114"/>
              <a:ext cx="1903187" cy="1899342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1" name="椭圆 80"/>
            <p:cNvSpPr/>
            <p:nvPr/>
          </p:nvSpPr>
          <p:spPr bwMode="auto">
            <a:xfrm>
              <a:off x="2385104" y="2391057"/>
              <a:ext cx="1567801" cy="1395455"/>
            </a:xfrm>
            <a:prstGeom prst="roundRect">
              <a:avLst/>
            </a:prstGeom>
            <a:solidFill>
              <a:srgbClr val="F67C3D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  <a:ea typeface="印品黑体" panose="00000500000000000000" pitchFamily="2" charset="-122"/>
                  <a:sym typeface="inpin heiti" panose="00000500000000000000" pitchFamily="2" charset="-122"/>
                </a:rPr>
                <a:t>Create a </a:t>
              </a:r>
              <a:r>
                <a:rPr lang="en-US" altLang="zh-CN" sz="800" kern="0" dirty="0">
                  <a:solidFill>
                    <a:srgbClr val="FFFFFF"/>
                  </a:solidFill>
                  <a:ea typeface="印品黑体" panose="00000500000000000000" pitchFamily="2" charset="-122"/>
                  <a:sym typeface="inpin heiti" panose="00000500000000000000" pitchFamily="2" charset="-122"/>
                </a:rPr>
                <a:t>group</a:t>
              </a:r>
              <a:endParaRPr lang="en-US" altLang="zh-CN" sz="800" kern="0" dirty="0">
                <a:solidFill>
                  <a:srgbClr val="FFFFFF"/>
                </a:solidFill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2" name="Group 28"/>
          <p:cNvGrpSpPr/>
          <p:nvPr/>
        </p:nvGrpSpPr>
        <p:grpSpPr>
          <a:xfrm>
            <a:off x="1399001" y="2157027"/>
            <a:ext cx="1111390" cy="491907"/>
            <a:chOff x="2187746" y="2123279"/>
            <a:chExt cx="1927113" cy="1931011"/>
          </a:xfrm>
        </p:grpSpPr>
        <p:sp>
          <p:nvSpPr>
            <p:cNvPr id="23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4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5" name="椭圆 80"/>
            <p:cNvSpPr/>
            <p:nvPr/>
          </p:nvSpPr>
          <p:spPr bwMode="auto">
            <a:xfrm>
              <a:off x="2335332" y="2391057"/>
              <a:ext cx="1650128" cy="1395455"/>
            </a:xfrm>
            <a:prstGeom prst="roundRect">
              <a:avLst/>
            </a:prstGeom>
            <a:solidFill>
              <a:srgbClr val="3AB4BF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  <a:latin typeface="印品黑体" panose="00000500000000000000" pitchFamily="2" charset="-122"/>
                  <a:ea typeface="印品黑体" panose="00000500000000000000" pitchFamily="2" charset="-122"/>
                  <a:sym typeface="inpin heiti" panose="00000500000000000000" pitchFamily="2" charset="-122"/>
                </a:rPr>
                <a:t>Add an event</a:t>
              </a:r>
              <a:endParaRPr lang="en-US" altLang="zh-CN" sz="800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26" name="Group 32"/>
          <p:cNvGrpSpPr/>
          <p:nvPr/>
        </p:nvGrpSpPr>
        <p:grpSpPr>
          <a:xfrm>
            <a:off x="1407060" y="2995228"/>
            <a:ext cx="1111390" cy="491907"/>
            <a:chOff x="2009339" y="2123279"/>
            <a:chExt cx="2119407" cy="1931011"/>
          </a:xfrm>
        </p:grpSpPr>
        <p:sp>
          <p:nvSpPr>
            <p:cNvPr id="27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8" name="任意多边形 83"/>
            <p:cNvSpPr/>
            <p:nvPr/>
          </p:nvSpPr>
          <p:spPr bwMode="auto">
            <a:xfrm rot="16200000">
              <a:off x="2117449" y="2029083"/>
              <a:ext cx="1903187" cy="2119407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29" name="椭圆 80"/>
            <p:cNvSpPr/>
            <p:nvPr/>
          </p:nvSpPr>
          <p:spPr bwMode="auto">
            <a:xfrm>
              <a:off x="2226486" y="2391057"/>
              <a:ext cx="1724239" cy="1395455"/>
            </a:xfrm>
            <a:prstGeom prst="roundRect">
              <a:avLst/>
            </a:prstGeom>
            <a:solidFill>
              <a:srgbClr val="9AC1C0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  <a:ea typeface="印品黑体" panose="00000500000000000000" pitchFamily="2" charset="-122"/>
                  <a:sym typeface="inpin heiti" panose="00000500000000000000" pitchFamily="2" charset="-122"/>
                </a:rPr>
                <a:t>Get the plan</a:t>
              </a:r>
              <a:endParaRPr lang="en-US" altLang="zh-CN" sz="800" kern="0" dirty="0">
                <a:solidFill>
                  <a:srgbClr val="FFFFFF"/>
                </a:solidFill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30" name="Group 36"/>
          <p:cNvGrpSpPr/>
          <p:nvPr/>
        </p:nvGrpSpPr>
        <p:grpSpPr>
          <a:xfrm>
            <a:off x="1399778" y="3898493"/>
            <a:ext cx="1118672" cy="491907"/>
            <a:chOff x="2187746" y="2123279"/>
            <a:chExt cx="1927113" cy="1931011"/>
          </a:xfrm>
        </p:grpSpPr>
        <p:sp>
          <p:nvSpPr>
            <p:cNvPr id="31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2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33" name="椭圆 80"/>
            <p:cNvSpPr/>
            <p:nvPr/>
          </p:nvSpPr>
          <p:spPr bwMode="auto">
            <a:xfrm>
              <a:off x="2361456" y="2391057"/>
              <a:ext cx="1592588" cy="1395455"/>
            </a:xfrm>
            <a:prstGeom prst="roundRect">
              <a:avLst/>
            </a:prstGeom>
            <a:solidFill>
              <a:srgbClr val="88AD79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800" kern="0" dirty="0">
                  <a:solidFill>
                    <a:srgbClr val="FFFFFF"/>
                  </a:solidFill>
                  <a:ea typeface="印品黑体" panose="00000500000000000000" pitchFamily="2" charset="-122"/>
                  <a:sym typeface="inpin heiti" panose="00000500000000000000" pitchFamily="2" charset="-122"/>
                </a:rPr>
                <a:t>Start tran</a:t>
              </a:r>
              <a:r>
                <a:rPr lang="en-US" altLang="zh-CN" sz="800" kern="0" dirty="0">
                  <a:solidFill>
                    <a:srgbClr val="FFFFFF"/>
                  </a:solidFill>
                  <a:ea typeface="印品黑体" panose="00000500000000000000" pitchFamily="2" charset="-122"/>
                  <a:sym typeface="inpin heiti" panose="00000500000000000000" pitchFamily="2" charset="-122"/>
                </a:rPr>
                <a:t>sfer</a:t>
              </a:r>
              <a:endParaRPr lang="en-US" altLang="zh-CN" sz="800" kern="0" dirty="0">
                <a:solidFill>
                  <a:srgbClr val="FFFFFF"/>
                </a:solidFill>
                <a:ea typeface="印品黑体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sp>
        <p:nvSpPr>
          <p:cNvPr id="4" name="Rectangle 12"/>
          <p:cNvSpPr/>
          <p:nvPr/>
        </p:nvSpPr>
        <p:spPr>
          <a:xfrm>
            <a:off x="2620010" y="1165225"/>
            <a:ext cx="3850640" cy="597535"/>
          </a:xfrm>
          <a:prstGeom prst="rect">
            <a:avLst/>
          </a:prstGeom>
        </p:spPr>
        <p:txBody>
          <a:bodyPr wrap="square" lIns="68580" tIns="34290" rIns="68580" bIns="34290">
            <a:noAutofit/>
          </a:bodyPr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rgbClr val="7F7F7F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inpin heiti" panose="00000500000000000000" pitchFamily="2" charset="-122"/>
              </a:rPr>
              <a:t>Users can create a group (eg. a party, a trip or an apartment) and invite other members to join it. </a:t>
            </a:r>
            <a:endParaRPr lang="en-US" altLang="zh-CN" sz="1000" dirty="0">
              <a:solidFill>
                <a:srgbClr val="7F7F7F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inpin heiti" panose="00000500000000000000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6E51"/>
      </a:accent1>
      <a:accent2>
        <a:srgbClr val="F18B32"/>
      </a:accent2>
      <a:accent3>
        <a:srgbClr val="1989D1"/>
      </a:accent3>
      <a:accent4>
        <a:srgbClr val="EEE058"/>
      </a:accent4>
      <a:accent5>
        <a:srgbClr val="7CC5E8"/>
      </a:accent5>
      <a:accent6>
        <a:srgbClr val="B6B6B6"/>
      </a:accent6>
      <a:hlink>
        <a:srgbClr val="4472C4"/>
      </a:hlink>
      <a:folHlink>
        <a:srgbClr val="BFBFBF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 主题">
    <a:dk1>
      <a:srgbClr val="000000"/>
    </a:dk1>
    <a:lt1>
      <a:srgbClr val="FFFFFF"/>
    </a:lt1>
    <a:dk2>
      <a:srgbClr val="768395"/>
    </a:dk2>
    <a:lt2>
      <a:srgbClr val="F0F0F0"/>
    </a:lt2>
    <a:accent1>
      <a:srgbClr val="006E51"/>
    </a:accent1>
    <a:accent2>
      <a:srgbClr val="F18B32"/>
    </a:accent2>
    <a:accent3>
      <a:srgbClr val="1989D1"/>
    </a:accent3>
    <a:accent4>
      <a:srgbClr val="EEE058"/>
    </a:accent4>
    <a:accent5>
      <a:srgbClr val="7CC5E8"/>
    </a:accent5>
    <a:accent6>
      <a:srgbClr val="B6B6B6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3450</Words>
  <Application>WPS 演示</Application>
  <PresentationFormat>On-screen Show (16:9)</PresentationFormat>
  <Paragraphs>187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印品黑体</vt:lpstr>
      <vt:lpstr>汉仪中黑KW</vt:lpstr>
      <vt:lpstr>inpin heiti</vt:lpstr>
      <vt:lpstr>汉仪书宋二KW</vt:lpstr>
      <vt:lpstr>微软雅黑</vt:lpstr>
      <vt:lpstr>汉仪旗黑</vt:lpstr>
      <vt:lpstr>宋体</vt:lpstr>
      <vt:lpstr>Arial Unicode MS</vt:lpstr>
      <vt:lpstr>等线</vt:lpstr>
      <vt:lpstr>汉仪中等线KW</vt:lpstr>
      <vt:lpstr>苹方-简</vt:lpstr>
      <vt:lpstr>Calibri</vt:lpstr>
      <vt:lpstr>Helvetica Neue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Piggy</cp:lastModifiedBy>
  <cp:revision>27</cp:revision>
  <dcterms:created xsi:type="dcterms:W3CDTF">2025-02-06T00:52:21Z</dcterms:created>
  <dcterms:modified xsi:type="dcterms:W3CDTF">2025-02-06T00:52:21Z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8BE35FC2F193F623E0BAA3678A0A1909_43</vt:lpwstr>
  </property>
  <property fmtid="{D5CDD505-2E9C-101B-9397-08002B2CF9AE}" pid="3" name="KSOProductBuildVer">
    <vt:lpwstr>2052-6.11.0.8615</vt:lpwstr>
  </property>
</Properties>
</file>