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Microsoft Yahei" panose="020B0503020204020204" pitchFamily="34" charset="-122"/>
      <p:regular r:id="rId29"/>
      <p:bold r:id="rId30"/>
    </p:embeddedFont>
    <p:embeddedFont>
      <p:font typeface="Gill Sans" panose="020B0502020104020203" pitchFamily="34" charset="-79"/>
      <p:regular r:id="rId31"/>
      <p:bold r:id="rId32"/>
    </p:embeddedFont>
    <p:embeddedFont>
      <p:font typeface="Open Sans" panose="020B0606030504020204" pitchFamily="34" charset="0"/>
      <p:regular r:id="rId33"/>
      <p:bold r:id="rId34"/>
      <p:italic r:id="rId35"/>
      <p:boldItalic r:id="rId36"/>
    </p:embeddedFont>
    <p:embeddedFont>
      <p:font typeface="Open Sans Light" panose="020B0306030504020204" pitchFamily="34" charset="0"/>
      <p:regular r:id="rId37"/>
      <p:bold r:id="rId38"/>
      <p:italic r:id="rId39"/>
      <p:boldItalic r:id="rId40"/>
    </p:embeddedFont>
    <p:embeddedFont>
      <p:font typeface="Open Sans SemiBold" panose="020B0606030504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95">
          <p15:clr>
            <a:srgbClr val="A4A3A4"/>
          </p15:clr>
        </p15:guide>
        <p15:guide id="2" orient="horz" pos="123">
          <p15:clr>
            <a:srgbClr val="A4A3A4"/>
          </p15:clr>
        </p15:guide>
        <p15:guide id="3" pos="2880">
          <p15:clr>
            <a:srgbClr val="A4A3A4"/>
          </p15:clr>
        </p15:guide>
        <p15:guide id="4" pos="5035">
          <p15:clr>
            <a:srgbClr val="A4A3A4"/>
          </p15:clr>
        </p15:guide>
        <p15:guide id="5" orient="horz" pos="168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1RHdJCJAcm/em7E65/GAUpA7O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4CC8C9-68CF-4409-9B26-8C484D9BAAB0}">
  <a:tblStyle styleId="{604CC8C9-68CF-4409-9B26-8C484D9BAA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A63C8F-66C0-459A-BA54-32CC7E873CD1}"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94"/>
  </p:normalViewPr>
  <p:slideViewPr>
    <p:cSldViewPr snapToGrid="0">
      <p:cViewPr varScale="1">
        <p:scale>
          <a:sx n="156" d="100"/>
          <a:sy n="156" d="100"/>
        </p:scale>
        <p:origin x="352" y="168"/>
      </p:cViewPr>
      <p:guideLst>
        <p:guide pos="295"/>
        <p:guide orient="horz" pos="123"/>
        <p:guide pos="2880"/>
        <p:guide pos="5035"/>
        <p:guide orient="horz" pos="16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afb5297ad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r>
              <a:rPr lang="en-US"/>
              <a:t>After the clustering analysis, we want to conduct a more in-depth analysis of each cluster, and we want to obtain which features are the key to driving the transaction volume of these clusters. We choose to use Gradient Boost as our model to predict users' trading volume next week. It can be seen that compared to Decision Tree, Gradient Boost has a better effect and can better capture the complex relationships in the data. For the High value group, their errors are large, which does not mean that the model is ineffective to them. It is because their trading volume within a week is very large, resulting in large fluctuations in predictions.</a:t>
            </a:r>
            <a:endParaRPr/>
          </a:p>
        </p:txBody>
      </p:sp>
      <p:sp>
        <p:nvSpPr>
          <p:cNvPr id="276" name="Google Shape;276;g2afb5297a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6586c9da68_1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This is the sharp value analysis of the two clusters that we think are the most important.。</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200">
                <a:solidFill>
                  <a:schemeClr val="dk1"/>
                </a:solidFill>
                <a:latin typeface="Calibri"/>
                <a:ea typeface="Calibri"/>
                <a:cs typeface="Calibri"/>
                <a:sym typeface="Calibri"/>
              </a:rPr>
              <a:t>Blue part and red part refers to the low feature value and high feature value. If we look at buy_values_7_days, it is mostly high with a positive SHAP value. This means that higher buy values within 7 days would tend to positively affect the output.</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200">
                <a:solidFill>
                  <a:schemeClr val="dk1"/>
                </a:solidFill>
                <a:latin typeface="Calibri"/>
                <a:ea typeface="Calibri"/>
                <a:cs typeface="Calibri"/>
                <a:sym typeface="Calibri"/>
              </a:rPr>
              <a:t>In fact, it can be seen that the most influential features of these clusters are those related to trading behavior. The same is true for the other two groups. </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200">
                <a:solidFill>
                  <a:schemeClr val="dk1"/>
                </a:solidFill>
                <a:latin typeface="Calibri"/>
                <a:ea typeface="Calibri"/>
                <a:cs typeface="Calibri"/>
                <a:sym typeface="Calibri"/>
              </a:rPr>
              <a:t>But there are also some interesting characteristics. For example, for high value traders, their deposit behavior is highly correlated with the trading volume of the next week.</a:t>
            </a:r>
            <a:endParaRPr sz="1200">
              <a:solidFill>
                <a:schemeClr val="dk1"/>
              </a:solidFill>
              <a:latin typeface="Calibri"/>
              <a:ea typeface="Calibri"/>
              <a:cs typeface="Calibri"/>
              <a:sym typeface="Calibri"/>
            </a:endParaRPr>
          </a:p>
          <a:p>
            <a:pPr marL="0" lvl="0" indent="0" algn="l" rtl="0">
              <a:lnSpc>
                <a:spcPct val="100000"/>
              </a:lnSpc>
              <a:spcBef>
                <a:spcPts val="1200"/>
              </a:spcBef>
              <a:spcAft>
                <a:spcPts val="0"/>
              </a:spcAft>
              <a:buSzPts val="1100"/>
              <a:buNone/>
            </a:pPr>
            <a:endParaRPr sz="1200">
              <a:solidFill>
                <a:schemeClr val="dk1"/>
              </a:solidFill>
              <a:latin typeface="Calibri"/>
              <a:ea typeface="Calibri"/>
              <a:cs typeface="Calibri"/>
              <a:sym typeface="Calibri"/>
            </a:endParaRPr>
          </a:p>
        </p:txBody>
      </p:sp>
      <p:sp>
        <p:nvSpPr>
          <p:cNvPr id="284" name="Google Shape;284;g26586c9da68_1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67944a0dfa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US">
                <a:solidFill>
                  <a:srgbClr val="0F0F0F"/>
                </a:solidFill>
              </a:rPr>
              <a:t>We also do sharp value analysis on all the users. </a:t>
            </a:r>
            <a:endParaRPr>
              <a:solidFill>
                <a:srgbClr val="0F0F0F"/>
              </a:solidFill>
            </a:endParaRPr>
          </a:p>
          <a:p>
            <a:pPr marL="0" lvl="0" indent="0" algn="l" rtl="0">
              <a:lnSpc>
                <a:spcPct val="115000"/>
              </a:lnSpc>
              <a:spcBef>
                <a:spcPts val="1200"/>
              </a:spcBef>
              <a:spcAft>
                <a:spcPts val="0"/>
              </a:spcAft>
              <a:buSzPts val="1100"/>
              <a:buNone/>
            </a:pPr>
            <a:r>
              <a:rPr lang="en-US">
                <a:solidFill>
                  <a:srgbClr val="0F0F0F"/>
                </a:solidFill>
              </a:rPr>
              <a:t>From the left two figures we can see</a:t>
            </a:r>
            <a:endParaRPr>
              <a:solidFill>
                <a:srgbClr val="0F0F0F"/>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0F0F0F"/>
                </a:solidFill>
              </a:rPr>
              <a:t>When net flow &lt; 0, the SHAP value is less than 0,</a:t>
            </a:r>
            <a:r>
              <a:rPr lang="en-US">
                <a:solidFill>
                  <a:schemeClr val="dk1"/>
                </a:solidFill>
                <a:latin typeface="Calibri"/>
                <a:ea typeface="Calibri"/>
                <a:cs typeface="Calibri"/>
                <a:sym typeface="Calibri"/>
              </a:rPr>
              <a:t>This means that when the outflow of funds from a user's account exceeds the inflow, the model believes that the user may have less trading activity in the future;</a:t>
            </a: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While when </a:t>
            </a:r>
            <a:r>
              <a:rPr lang="en-US">
                <a:solidFill>
                  <a:srgbClr val="741B47"/>
                </a:solidFill>
                <a:latin typeface="Calibri"/>
                <a:ea typeface="Calibri"/>
                <a:cs typeface="Calibri"/>
                <a:sym typeface="Calibri"/>
              </a:rPr>
              <a:t>net flow &gt; 0 </a:t>
            </a:r>
            <a:r>
              <a:rPr lang="en-US">
                <a:solidFill>
                  <a:schemeClr val="dk1"/>
                </a:solidFill>
                <a:latin typeface="Calibri"/>
                <a:ea typeface="Calibri"/>
                <a:cs typeface="Calibri"/>
                <a:sym typeface="Calibri"/>
              </a:rPr>
              <a:t>That means inflows exceed outflows, the model believes your trading activity is likely to increase in the future.,</a:t>
            </a: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100"/>
              <a:buNone/>
            </a:pPr>
            <a:r>
              <a:rPr lang="en-US">
                <a:solidFill>
                  <a:schemeClr val="dk1"/>
                </a:solidFill>
                <a:latin typeface="Calibri"/>
                <a:ea typeface="Calibri"/>
                <a:cs typeface="Calibri"/>
                <a:sym typeface="Calibri"/>
              </a:rPr>
              <a:t>If we plot the net flow and transaction value in one figure. Seeing in the left  scatter plot .</a:t>
            </a:r>
            <a:r>
              <a:rPr lang="en-US">
                <a:solidFill>
                  <a:schemeClr val="dk1"/>
                </a:solidFill>
              </a:rPr>
              <a:t> we can also see that users tends do more transaction in the future as they earned money in the past.</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200">
                <a:solidFill>
                  <a:schemeClr val="dk1"/>
                </a:solidFill>
              </a:rPr>
              <a:t>When the total events &gt; 40000, it has</a:t>
            </a:r>
            <a:r>
              <a:rPr lang="en-US" sz="1200" b="1">
                <a:solidFill>
                  <a:schemeClr val="dk1"/>
                </a:solidFill>
              </a:rPr>
              <a:t> high impact</a:t>
            </a:r>
            <a:r>
              <a:rPr lang="en-US" sz="1200">
                <a:solidFill>
                  <a:schemeClr val="dk1"/>
                </a:solidFill>
              </a:rPr>
              <a:t> on transaction value in the next 7 days. While lower total events may have less impact.</a:t>
            </a:r>
            <a:endParaRPr sz="1200">
              <a:solidFill>
                <a:schemeClr val="dk1"/>
              </a:solidFill>
            </a:endParaRPr>
          </a:p>
          <a:p>
            <a:pPr marL="76200" lvl="0" indent="0" algn="l" rtl="0">
              <a:lnSpc>
                <a:spcPct val="115000"/>
              </a:lnSpc>
              <a:spcBef>
                <a:spcPts val="1200"/>
              </a:spcBef>
              <a:spcAft>
                <a:spcPts val="0"/>
              </a:spcAft>
              <a:buClr>
                <a:schemeClr val="dk1"/>
              </a:buClr>
              <a:buSzPts val="1100"/>
              <a:buFont typeface="Arial"/>
              <a:buNone/>
            </a:pPr>
            <a:r>
              <a:rPr lang="en-US" sz="1200">
                <a:solidFill>
                  <a:schemeClr val="dk1"/>
                </a:solidFill>
              </a:rPr>
              <a:t>And we can also validate it in the scatter plot</a:t>
            </a:r>
            <a:endParaRPr sz="1200">
              <a:solidFill>
                <a:schemeClr val="dk1"/>
              </a:solidFill>
            </a:endParaRPr>
          </a:p>
          <a:p>
            <a:pPr marL="0" lvl="0" indent="0" algn="l" rtl="0">
              <a:lnSpc>
                <a:spcPct val="100000"/>
              </a:lnSpc>
              <a:spcBef>
                <a:spcPts val="1200"/>
              </a:spcBef>
              <a:spcAft>
                <a:spcPts val="0"/>
              </a:spcAft>
              <a:buSzPts val="1100"/>
              <a:buNone/>
            </a:pPr>
            <a:endParaRPr/>
          </a:p>
        </p:txBody>
      </p:sp>
      <p:sp>
        <p:nvSpPr>
          <p:cNvPr id="298" name="Google Shape;298;g267944a0dfa_0_3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67944a0dfa_0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rgbClr val="374151"/>
                </a:solidFill>
              </a:rPr>
              <a:t>From first figure we can see The number of selling user will make next week is linearly related to the number of user selling in the previous 14 days, indicating that user purchasing behavior exhibits a certain level of continuity and predictability in the short term.</a:t>
            </a:r>
            <a:endParaRPr>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The </a:t>
            </a:r>
            <a:r>
              <a:rPr lang="en-US" b="1">
                <a:solidFill>
                  <a:schemeClr val="dk1"/>
                </a:solidFill>
                <a:latin typeface="Calibri"/>
                <a:ea typeface="Calibri"/>
                <a:cs typeface="Calibri"/>
                <a:sym typeface="Calibri"/>
              </a:rPr>
              <a:t>increasing</a:t>
            </a:r>
            <a:r>
              <a:rPr lang="en-US">
                <a:solidFill>
                  <a:schemeClr val="dk1"/>
                </a:solidFill>
                <a:latin typeface="Calibri"/>
                <a:ea typeface="Calibri"/>
                <a:cs typeface="Calibri"/>
                <a:sym typeface="Calibri"/>
              </a:rPr>
              <a:t> of </a:t>
            </a:r>
            <a:r>
              <a:rPr lang="en-US">
                <a:solidFill>
                  <a:srgbClr val="741B47"/>
                </a:solidFill>
                <a:latin typeface="Calibri"/>
                <a:ea typeface="Calibri"/>
                <a:cs typeface="Calibri"/>
                <a:sym typeface="Calibri"/>
              </a:rPr>
              <a:t>the number of buy in the past 7 days</a:t>
            </a:r>
            <a:r>
              <a:rPr lang="en-US">
                <a:solidFill>
                  <a:schemeClr val="dk1"/>
                </a:solidFill>
                <a:latin typeface="Calibri"/>
                <a:ea typeface="Calibri"/>
                <a:cs typeface="Calibri"/>
                <a:sym typeface="Calibri"/>
              </a:rPr>
              <a:t> may </a:t>
            </a:r>
            <a:r>
              <a:rPr lang="en-US" b="1">
                <a:solidFill>
                  <a:schemeClr val="dk1"/>
                </a:solidFill>
                <a:latin typeface="Calibri"/>
                <a:ea typeface="Calibri"/>
                <a:cs typeface="Calibri"/>
                <a:sym typeface="Calibri"/>
              </a:rPr>
              <a:t>increase</a:t>
            </a:r>
            <a:r>
              <a:rPr lang="en-US">
                <a:solidFill>
                  <a:schemeClr val="dk1"/>
                </a:solidFill>
                <a:latin typeface="Calibri"/>
                <a:ea typeface="Calibri"/>
                <a:cs typeface="Calibri"/>
                <a:sym typeface="Calibri"/>
              </a:rPr>
              <a:t> the number of sell of the user in next week. This indicates that the number of buys and sells by the user are mutually driving each other.</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And from the  third figure we can see that The </a:t>
            </a:r>
            <a:r>
              <a:rPr lang="en-US" b="1">
                <a:solidFill>
                  <a:schemeClr val="dk1"/>
                </a:solidFill>
                <a:latin typeface="Calibri"/>
                <a:ea typeface="Calibri"/>
                <a:cs typeface="Calibri"/>
                <a:sym typeface="Calibri"/>
              </a:rPr>
              <a:t>more</a:t>
            </a:r>
            <a:r>
              <a:rPr lang="en-US">
                <a:solidFill>
                  <a:schemeClr val="dk1"/>
                </a:solidFill>
                <a:latin typeface="Calibri"/>
                <a:ea typeface="Calibri"/>
                <a:cs typeface="Calibri"/>
                <a:sym typeface="Calibri"/>
              </a:rPr>
              <a:t> stock-related screens a user visits, the </a:t>
            </a:r>
            <a:r>
              <a:rPr lang="en-US" b="1">
                <a:solidFill>
                  <a:schemeClr val="dk1"/>
                </a:solidFill>
                <a:latin typeface="Calibri"/>
                <a:ea typeface="Calibri"/>
                <a:cs typeface="Calibri"/>
                <a:sym typeface="Calibri"/>
              </a:rPr>
              <a:t>more likely</a:t>
            </a:r>
            <a:r>
              <a:rPr lang="en-US">
                <a:solidFill>
                  <a:schemeClr val="dk1"/>
                </a:solidFill>
                <a:latin typeface="Calibri"/>
                <a:ea typeface="Calibri"/>
                <a:cs typeface="Calibri"/>
                <a:sym typeface="Calibri"/>
              </a:rPr>
              <a:t> they are going to sell or buy in the next week.</a:t>
            </a:r>
            <a:endParaRPr>
              <a:solidFill>
                <a:schemeClr val="dk1"/>
              </a:solidFill>
              <a:latin typeface="Calibri"/>
              <a:ea typeface="Calibri"/>
              <a:cs typeface="Calibri"/>
              <a:sym typeface="Calibri"/>
            </a:endParaRPr>
          </a:p>
          <a:p>
            <a:pPr marL="76200" lvl="0" indent="0" algn="l" rtl="0">
              <a:lnSpc>
                <a:spcPct val="115000"/>
              </a:lnSpc>
              <a:spcBef>
                <a:spcPts val="1200"/>
              </a:spcBef>
              <a:spcAft>
                <a:spcPts val="0"/>
              </a:spcAft>
              <a:buClr>
                <a:schemeClr val="dk1"/>
              </a:buClr>
              <a:buSzPts val="1100"/>
              <a:buFont typeface="Arial"/>
              <a:buNone/>
            </a:pPr>
            <a:r>
              <a:rPr lang="en-US" sz="1200" b="1">
                <a:solidFill>
                  <a:schemeClr val="dk1"/>
                </a:solidFill>
              </a:rPr>
              <a:t> </a:t>
            </a:r>
            <a:endParaRPr sz="1200" b="1">
              <a:solidFill>
                <a:schemeClr val="dk1"/>
              </a:solidFill>
            </a:endParaRPr>
          </a:p>
          <a:p>
            <a:pPr marL="0" lvl="0" indent="0" algn="l" rtl="0">
              <a:lnSpc>
                <a:spcPct val="100000"/>
              </a:lnSpc>
              <a:spcBef>
                <a:spcPts val="1200"/>
              </a:spcBef>
              <a:spcAft>
                <a:spcPts val="0"/>
              </a:spcAft>
              <a:buSzPts val="1100"/>
              <a:buNone/>
            </a:pPr>
            <a:endParaRPr/>
          </a:p>
        </p:txBody>
      </p:sp>
      <p:sp>
        <p:nvSpPr>
          <p:cNvPr id="312" name="Google Shape;312;g267944a0dfa_0_3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6908d9906a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1:40</a:t>
            </a:r>
            <a:endParaRPr/>
          </a:p>
          <a:p>
            <a:pPr marL="0" lvl="0" indent="0" algn="l" rtl="0">
              <a:lnSpc>
                <a:spcPct val="100000"/>
              </a:lnSpc>
              <a:spcBef>
                <a:spcPts val="0"/>
              </a:spcBef>
              <a:spcAft>
                <a:spcPts val="0"/>
              </a:spcAft>
              <a:buSzPts val="1100"/>
              <a:buNone/>
            </a:pPr>
            <a:r>
              <a:rPr lang="en-US"/>
              <a:t>Finally, we had our marketing strategies, so first are the strategies toward the high value trading users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Since, this group has high trading volume that correlated with high profit, we can offer them trading value rewards, that </a:t>
            </a:r>
            <a:r>
              <a:rPr lang="en-US">
                <a:solidFill>
                  <a:schemeClr val="dk1"/>
                </a:solidFill>
              </a:rPr>
              <a:t>set the monthly goals of trading values. Once they have achieved the goals, we can offer them products with less fees or cash back. So that we can encourage them to achieve the goals, instead of relying entirely on their own willing to trade and keep high trading.</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a:solidFill>
                  <a:schemeClr val="dk1"/>
                </a:solidFill>
              </a:rPr>
              <a:t>Meanwhile, the user in high value trading group has high operation time that correlated with high loyalty, and based on our finding that The total events have a positive impact on the transaction value in the future. we can build a community that allows users to post their opinion and investment experience in the community, while other users can also view what they have posted and make comment on it. and The community will updating market news and recommend news for different segment of users based on their profile. </a:t>
            </a:r>
            <a:endParaRPr>
              <a:solidFill>
                <a:schemeClr val="dk1"/>
              </a:solidFill>
            </a:endParaRPr>
          </a:p>
          <a:p>
            <a:pPr marL="0" lvl="0" indent="0" algn="l" rtl="0">
              <a:lnSpc>
                <a:spcPct val="100000"/>
              </a:lnSpc>
              <a:spcBef>
                <a:spcPts val="0"/>
              </a:spcBef>
              <a:spcAft>
                <a:spcPts val="0"/>
              </a:spcAft>
              <a:buSzPts val="1100"/>
              <a:buNone/>
            </a:pPr>
            <a:r>
              <a:rPr lang="en-US">
                <a:solidFill>
                  <a:schemeClr val="dk1"/>
                </a:solidFill>
              </a:rPr>
              <a:t>In this way we believe that The professional ideas and experiences from high value trading users may interact other users to spend more time on the app and become more confident in trading. and Meanwhile, these posts can attract new users to join the GoTrade, while The recommended news will interact the users to increase the event on the app.</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a:solidFill>
                  <a:schemeClr val="dk1"/>
                </a:solidFill>
              </a:rPr>
              <a:t>Besides, the user in this groups also has High number of average trading times correlated with high profit and loyalty, that we can recommend the products in the user’s best preference sector based on the sectors of the product that each users has brought. and since the average trading times is high, the accuracy for recommendation we believe may be outstanding and help them remaining high trading frequency.</a:t>
            </a:r>
            <a:endParaRPr>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 The rewards are based on the monthly profit of the company, as the company can take 2%-5% of the profit for the rewards</a:t>
            </a:r>
            <a:endParaRPr/>
          </a:p>
        </p:txBody>
      </p:sp>
      <p:sp>
        <p:nvSpPr>
          <p:cNvPr id="322" name="Google Shape;322;g26908d9906a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6908d9906a_0_29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1:00</a:t>
            </a:r>
            <a:endParaRPr/>
          </a:p>
          <a:p>
            <a:pPr marL="0" lvl="0" indent="0" algn="l" rtl="0">
              <a:lnSpc>
                <a:spcPct val="100000"/>
              </a:lnSpc>
              <a:spcBef>
                <a:spcPts val="0"/>
              </a:spcBef>
              <a:spcAft>
                <a:spcPts val="0"/>
              </a:spcAft>
              <a:buSzPts val="1100"/>
              <a:buNone/>
            </a:pPr>
            <a:r>
              <a:rPr lang="en-US"/>
              <a:t>Next, for the stable trading users, we got two strategies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first is offering them session time rewards, since the users in this group have low operation time that correlated with low loyalty that we want them to be increased, so that we can set the goal </a:t>
            </a:r>
            <a:r>
              <a:rPr lang="en-US">
                <a:solidFill>
                  <a:schemeClr val="dk1"/>
                </a:solidFill>
              </a:rPr>
              <a:t>of session time they spend on Gotrade weekly/monthly. Once they reached the rewarding session time, we can offer them products with less fees. In this way we believe we can encourage the users to use GoTrade more frequently. Thereby increasing users engagement and making them more inclined to use GoTrade in the long term.</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a:solidFill>
                  <a:schemeClr val="dk1"/>
                </a:solidFill>
              </a:rPr>
              <a:t>Besides, we can also recommend the products to the users as they have high trading frequency as well. However, the users in this group do not have that high trading times, so we will recommend the products in multiple preference sectors instead of in the best one like in the high value trading users.</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
        <p:nvSpPr>
          <p:cNvPr id="342" name="Google Shape;342;g26908d9906a_0_29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6908d9906a_0_2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0:50</a:t>
            </a:r>
            <a:endParaRPr/>
          </a:p>
          <a:p>
            <a:pPr marL="0" lvl="0" indent="0" algn="l" rtl="0">
              <a:lnSpc>
                <a:spcPct val="100000"/>
              </a:lnSpc>
              <a:spcBef>
                <a:spcPts val="0"/>
              </a:spcBef>
              <a:spcAft>
                <a:spcPts val="0"/>
              </a:spcAft>
              <a:buSzPts val="1100"/>
              <a:buNone/>
            </a:pPr>
            <a:r>
              <a:rPr lang="en-US"/>
              <a:t>And we also have two marketing strategies for less active trading users.</a:t>
            </a:r>
            <a:endParaRPr/>
          </a:p>
          <a:p>
            <a:pPr marL="0" lvl="0" indent="0" algn="l" rtl="0">
              <a:lnSpc>
                <a:spcPct val="100000"/>
              </a:lnSpc>
              <a:spcBef>
                <a:spcPts val="0"/>
              </a:spcBef>
              <a:spcAft>
                <a:spcPts val="0"/>
              </a:spcAft>
              <a:buSzPts val="1100"/>
              <a:buNone/>
            </a:pPr>
            <a:endParaRPr/>
          </a:p>
          <a:p>
            <a:pPr marL="0" lvl="0" indent="0" algn="l" rtl="0">
              <a:spcBef>
                <a:spcPts val="0"/>
              </a:spcBef>
              <a:spcAft>
                <a:spcPts val="0"/>
              </a:spcAft>
              <a:buSzPts val="1100"/>
              <a:buNone/>
            </a:pPr>
            <a:r>
              <a:rPr lang="en-US">
                <a:solidFill>
                  <a:schemeClr val="dk1"/>
                </a:solidFill>
              </a:rPr>
              <a:t>so we can offering them trading frequency rewards, that the users in this group have low trading frequency correlated with low loyalty and profit and we want to increase trading frequency by Setting the goal of the number of trading with a time limited. Once they reached the goal of the number, we can offer them products with less fees and cash back. and in this way we believe we can Encourage the users to trade more frequently, as the rewards can drive them to do more trading to achieve the goal.</a:t>
            </a: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r>
              <a:rPr lang="en-US">
                <a:solidFill>
                  <a:schemeClr val="dk1"/>
                </a:solidFill>
              </a:rPr>
              <a:t>Meanwhile, by providing financial and investment educational resources, we can improve their investment skills. Therefore they will become more confident in trading and the trading volume for the users in this group may be increased.</a:t>
            </a:r>
            <a:endParaRPr>
              <a:solidFill>
                <a:schemeClr val="dk1"/>
              </a:solidFill>
            </a:endParaRPr>
          </a:p>
          <a:p>
            <a:pPr marL="0" lvl="0" indent="0" algn="l" rtl="0">
              <a:spcBef>
                <a:spcPts val="0"/>
              </a:spcBef>
              <a:spcAft>
                <a:spcPts val="0"/>
              </a:spcAft>
              <a:buSzPts val="1100"/>
              <a:buNone/>
            </a:pPr>
            <a:endParaRPr>
              <a:solidFill>
                <a:schemeClr val="dk1"/>
              </a:solidFill>
            </a:endParaRPr>
          </a:p>
        </p:txBody>
      </p:sp>
      <p:sp>
        <p:nvSpPr>
          <p:cNvPr id="358" name="Google Shape;358;g26908d9906a_0_29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6908d9906a_0_30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1:00</a:t>
            </a:r>
            <a:endParaRPr/>
          </a:p>
          <a:p>
            <a:pPr marL="0" lvl="0" indent="0" algn="l" rtl="0">
              <a:lnSpc>
                <a:spcPct val="100000"/>
              </a:lnSpc>
              <a:spcBef>
                <a:spcPts val="0"/>
              </a:spcBef>
              <a:spcAft>
                <a:spcPts val="0"/>
              </a:spcAft>
              <a:buSzPts val="1100"/>
              <a:buNone/>
            </a:pPr>
            <a:r>
              <a:rPr lang="en-US"/>
              <a:t>For the special dormant group, we want them back to do trading,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First, we can </a:t>
            </a:r>
            <a:r>
              <a:rPr lang="en-US">
                <a:solidFill>
                  <a:schemeClr val="dk1"/>
                </a:solidFill>
              </a:rPr>
              <a:t>offer limited-time discounts and exclusive offers, that once they return to GoTrade, we can first offer them products with less fees. After they have successfully make a few transactions, we can further offer them some exclusive offers such as cash back. And we believe in this way we can encourage them get back and trade on GoTrade again.  To prevent losing money cause by fake operations. We can first attract them by discount in fees. Then, to keep their interest in our app, we can offer them small amount of cash back weekly once they successfully make transactions. </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a:solidFill>
                  <a:schemeClr val="dk1"/>
                </a:solidFill>
              </a:rPr>
              <a:t>Additionally, we can sometimes send personalized emails to inform them the recent trend of the product they once brought, or recommend some promising products to stimulate users’ interest in trading and making them feel valued.</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
        <p:nvSpPr>
          <p:cNvPr id="374" name="Google Shape;374;g26908d9906a_0_30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6908d9906a_0_30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1:30</a:t>
            </a:r>
            <a:endParaRPr/>
          </a:p>
          <a:p>
            <a:pPr marL="0" lvl="0" indent="0" algn="l" rtl="0">
              <a:lnSpc>
                <a:spcPct val="100000"/>
              </a:lnSpc>
              <a:spcBef>
                <a:spcPts val="0"/>
              </a:spcBef>
              <a:spcAft>
                <a:spcPts val="0"/>
              </a:spcAft>
              <a:buSzPts val="1100"/>
              <a:buNone/>
            </a:pPr>
            <a:r>
              <a:rPr lang="en-US"/>
              <a:t>Besides the four group, based on our finding from the different features, </a:t>
            </a:r>
            <a:endParaRPr/>
          </a:p>
          <a:p>
            <a:pPr marL="0" lvl="0" indent="0" algn="l" rtl="0">
              <a:lnSpc>
                <a:spcPct val="100000"/>
              </a:lnSpc>
              <a:spcBef>
                <a:spcPts val="0"/>
              </a:spcBef>
              <a:spcAft>
                <a:spcPts val="0"/>
              </a:spcAft>
              <a:buSzPts val="1100"/>
              <a:buNone/>
            </a:pPr>
            <a:endParaRPr/>
          </a:p>
          <a:p>
            <a:pPr marL="0" lvl="0" indent="0" algn="just" rtl="0">
              <a:spcBef>
                <a:spcPts val="0"/>
              </a:spcBef>
              <a:spcAft>
                <a:spcPts val="0"/>
              </a:spcAft>
              <a:buSzPts val="1500"/>
              <a:buNone/>
            </a:pPr>
            <a:r>
              <a:rPr lang="en-US">
                <a:solidFill>
                  <a:schemeClr val="dk1"/>
                </a:solidFill>
              </a:rPr>
              <a:t>Since the increasing in the number of deposits will increase the number of buy in the future, while Increasing in the withdraw value may result in a decrease for the total transaction in the future. So we can offer them rewards like When the user has not deposit for a period of time, we can offer them products with less fees or cash back once they deposited again and When user's balance in his account have lower a certain amount within period of time, we can offer them rewards such as discounts in fee. </a:t>
            </a:r>
            <a:endParaRPr>
              <a:solidFill>
                <a:schemeClr val="dk1"/>
              </a:solidFill>
            </a:endParaRPr>
          </a:p>
          <a:p>
            <a:pPr marL="0" lvl="0" indent="0" algn="just" rtl="0">
              <a:spcBef>
                <a:spcPts val="0"/>
              </a:spcBef>
              <a:spcAft>
                <a:spcPts val="0"/>
              </a:spcAft>
              <a:buSzPts val="1500"/>
              <a:buNone/>
            </a:pPr>
            <a:r>
              <a:rPr lang="en-US">
                <a:solidFill>
                  <a:schemeClr val="dk1"/>
                </a:solidFill>
              </a:rPr>
              <a:t>In this ways we believe we can encourage users to make deposit more often, instead of relying on their own when the balance is not enough to buy the product. And Meanwhile, this can encourage the user to leave the money inside the account instead of withdrawing.</a:t>
            </a:r>
            <a:endParaRPr>
              <a:solidFill>
                <a:schemeClr val="dk1"/>
              </a:solidFill>
            </a:endParaRPr>
          </a:p>
          <a:p>
            <a:pPr marL="0" lvl="0" indent="0" algn="just" rtl="0">
              <a:spcBef>
                <a:spcPts val="0"/>
              </a:spcBef>
              <a:spcAft>
                <a:spcPts val="0"/>
              </a:spcAft>
              <a:buSzPts val="1500"/>
              <a:buNone/>
            </a:pPr>
            <a:endParaRPr>
              <a:solidFill>
                <a:schemeClr val="dk1"/>
              </a:solidFill>
            </a:endParaRPr>
          </a:p>
          <a:p>
            <a:pPr marL="0" lvl="0" indent="0" algn="just" rtl="0">
              <a:spcBef>
                <a:spcPts val="0"/>
              </a:spcBef>
              <a:spcAft>
                <a:spcPts val="0"/>
              </a:spcAft>
              <a:buSzPts val="1500"/>
              <a:buNone/>
            </a:pPr>
            <a:r>
              <a:rPr lang="en-US">
                <a:solidFill>
                  <a:schemeClr val="dk1"/>
                </a:solidFill>
              </a:rPr>
              <a:t>Moreover, if net flow &lt; 0, total transaction in the next 7 days may decrease, so we can establish a a real-time notification system to inform users of changes in owned products. Users will be notified when the value of the products they owned increases. so that the notification system can help the users to have more comprehensive consideration in the transaction, so that they will be more likely to earn money and do more transaction in the future.</a:t>
            </a:r>
            <a:endParaRPr>
              <a:solidFill>
                <a:schemeClr val="dk1"/>
              </a:solidFill>
            </a:endParaRPr>
          </a:p>
          <a:p>
            <a:pPr marL="0" lvl="0" indent="0" algn="just" rtl="0">
              <a:spcBef>
                <a:spcPts val="0"/>
              </a:spcBef>
              <a:spcAft>
                <a:spcPts val="0"/>
              </a:spcAft>
              <a:buSzPts val="1500"/>
              <a:buNone/>
            </a:pPr>
            <a:r>
              <a:rPr lang="en-US">
                <a:solidFill>
                  <a:schemeClr val="dk1"/>
                </a:solidFill>
              </a:rPr>
              <a:t>and unfortunately, if users weekly/monthly net flow is lower than zero, we can offer them cash back for their first buying next week to simulate them to trade in the future instead of leaving.</a:t>
            </a:r>
            <a:endParaRPr>
              <a:solidFill>
                <a:schemeClr val="dk1"/>
              </a:solidFill>
            </a:endParaRPr>
          </a:p>
          <a:p>
            <a:pPr marL="0" lvl="0" indent="0" algn="just" rtl="0">
              <a:spcBef>
                <a:spcPts val="0"/>
              </a:spcBef>
              <a:spcAft>
                <a:spcPts val="0"/>
              </a:spcAft>
              <a:buSzPts val="1500"/>
              <a:buNone/>
            </a:pPr>
            <a:endParaRPr>
              <a:solidFill>
                <a:schemeClr val="dk1"/>
              </a:solidFill>
            </a:endParaRPr>
          </a:p>
          <a:p>
            <a:pPr marL="0" lvl="0" indent="0" algn="just" rtl="0">
              <a:spcBef>
                <a:spcPts val="0"/>
              </a:spcBef>
              <a:spcAft>
                <a:spcPts val="0"/>
              </a:spcAft>
              <a:buSzPts val="1500"/>
              <a:buNone/>
            </a:pPr>
            <a:endParaRPr>
              <a:solidFill>
                <a:schemeClr val="dk1"/>
              </a:solidFill>
            </a:endParaRPr>
          </a:p>
          <a:p>
            <a:pPr marL="0" lvl="0" indent="0" algn="just" rtl="0">
              <a:spcBef>
                <a:spcPts val="0"/>
              </a:spcBef>
              <a:spcAft>
                <a:spcPts val="0"/>
              </a:spcAft>
              <a:buSzPts val="1500"/>
              <a:buNone/>
            </a:pPr>
            <a:endParaRPr>
              <a:solidFill>
                <a:schemeClr val="dk1"/>
              </a:solidFill>
            </a:endParaRPr>
          </a:p>
          <a:p>
            <a:pPr marL="0" lvl="0" indent="0" algn="just" rtl="0">
              <a:spcBef>
                <a:spcPts val="0"/>
              </a:spcBef>
              <a:spcAft>
                <a:spcPts val="0"/>
              </a:spcAft>
              <a:buSzPts val="1500"/>
              <a:buNone/>
            </a:pPr>
            <a:endParaRPr>
              <a:solidFill>
                <a:schemeClr val="dk1"/>
              </a:solidFill>
            </a:endParaRPr>
          </a:p>
        </p:txBody>
      </p:sp>
      <p:sp>
        <p:nvSpPr>
          <p:cNvPr id="390" name="Google Shape;390;g26908d9906a_0_30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6908d9906a_0_3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And this is the summary for our marketing strategies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For rewarding we consider them as low cost, and the discount value and cash back value should be related to the profit of the app.</a:t>
            </a:r>
            <a:endParaRPr/>
          </a:p>
          <a:p>
            <a:pPr marL="0" lvl="0" indent="0" algn="l" rtl="0">
              <a:lnSpc>
                <a:spcPct val="100000"/>
              </a:lnSpc>
              <a:spcBef>
                <a:spcPts val="0"/>
              </a:spcBef>
              <a:spcAft>
                <a:spcPts val="0"/>
              </a:spcAft>
              <a:buSzPts val="1100"/>
              <a:buNone/>
            </a:pPr>
            <a:r>
              <a:rPr lang="en-US"/>
              <a:t>while </a:t>
            </a:r>
            <a:r>
              <a:rPr lang="en-US">
                <a:solidFill>
                  <a:schemeClr val="dk1"/>
                </a:solidFill>
              </a:rPr>
              <a:t>send messages are also considered as low cost.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For providing resources, we agree with that it is low cost in the technique part but may be medium cost in having resources.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For recommending the product, we see them as medium cost since it need a new model and even high cost if we want high accuracy.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For the community and notification system, we think the challenging part for this two strategies is the upgrading and maintaining in the future, so that to be medium cost</a:t>
            </a:r>
            <a:endParaRPr/>
          </a:p>
        </p:txBody>
      </p:sp>
      <p:sp>
        <p:nvSpPr>
          <p:cNvPr id="406" name="Google Shape;406;g26908d9906a_0_3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7944a0d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1:30</a:t>
            </a:r>
            <a:endParaRPr>
              <a:solidFill>
                <a:schemeClr val="dk1"/>
              </a:solidFill>
            </a:endParaRPr>
          </a:p>
          <a:p>
            <a:pPr marL="0" lvl="0" indent="0" algn="l" rtl="0">
              <a:spcBef>
                <a:spcPts val="0"/>
              </a:spcBef>
              <a:spcAft>
                <a:spcPts val="0"/>
              </a:spcAft>
              <a:buNone/>
            </a:pPr>
            <a:r>
              <a:rPr lang="en-US">
                <a:solidFill>
                  <a:schemeClr val="dk1"/>
                </a:solidFill>
              </a:rPr>
              <a:t>In the first part, we will be introducing the clustering result that we divided the users into four groups: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high value trading user, which has highest trading volume and highest operation time, that operation times we mean here is the number of events.</a:t>
            </a:r>
            <a:endParaRPr>
              <a:solidFill>
                <a:schemeClr val="dk1"/>
              </a:solidFill>
            </a:endParaRPr>
          </a:p>
          <a:p>
            <a:pPr marL="0" lvl="0" indent="0" algn="l" rtl="0">
              <a:spcBef>
                <a:spcPts val="0"/>
              </a:spcBef>
              <a:spcAft>
                <a:spcPts val="0"/>
              </a:spcAft>
              <a:buNone/>
            </a:pPr>
            <a:r>
              <a:rPr lang="en-US">
                <a:solidFill>
                  <a:schemeClr val="dk1"/>
                </a:solidFill>
              </a:rPr>
              <a:t>stable trading users, which has high trading frequency, low trading volumes and low operation times, where the trading frequency we take products and days into consideration</a:t>
            </a:r>
            <a:endParaRPr>
              <a:solidFill>
                <a:schemeClr val="dk1"/>
              </a:solidFill>
            </a:endParaRPr>
          </a:p>
          <a:p>
            <a:pPr marL="0" lvl="0" indent="0" algn="l" rtl="0">
              <a:spcBef>
                <a:spcPts val="0"/>
              </a:spcBef>
              <a:spcAft>
                <a:spcPts val="0"/>
              </a:spcAft>
              <a:buNone/>
            </a:pPr>
            <a:r>
              <a:rPr lang="en-US">
                <a:solidFill>
                  <a:schemeClr val="dk1"/>
                </a:solidFill>
              </a:rPr>
              <a:t>less active trading users, which has lowest trading frequency and lowest trading volumes</a:t>
            </a:r>
            <a:endParaRPr>
              <a:solidFill>
                <a:schemeClr val="dk1"/>
              </a:solidFill>
            </a:endParaRPr>
          </a:p>
          <a:p>
            <a:pPr marL="0" lvl="0" indent="0" algn="l" rtl="0">
              <a:spcBef>
                <a:spcPts val="0"/>
              </a:spcBef>
              <a:spcAft>
                <a:spcPts val="0"/>
              </a:spcAft>
              <a:buNone/>
            </a:pPr>
            <a:r>
              <a:rPr lang="en-US">
                <a:solidFill>
                  <a:schemeClr val="dk1"/>
                </a:solidFill>
              </a:rPr>
              <a:t>dormant user, which has high trading volume but they have the highest churn percentage, the dormant we mean here is that this group of users has left the app but may come back in the future. Meanwhile, we did some research toward the dormant users group and find that there are some interesting finding during the week before they churned.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Next, based on the regression model that we predicted their future transaction, we explorating the SHAP value plot and found that buy/sell numbers, net flow and the history total events have positive impact on the future transaction values.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So, finally we had our recommendation toward the marketing strategies that are given based on the characteristics of four group by keeping beneficial character and improving negative character. Besides, we also recommend the strategies of increasing the transaction values by following the characteristics that are highly related to that.</a:t>
            </a:r>
            <a:endParaRPr>
              <a:solidFill>
                <a:schemeClr val="dk1"/>
              </a:solidFill>
            </a:endParaRPr>
          </a:p>
          <a:p>
            <a:pPr marL="0" lvl="0" indent="0" algn="just" rtl="0">
              <a:lnSpc>
                <a:spcPct val="115000"/>
              </a:lnSpc>
              <a:spcBef>
                <a:spcPts val="0"/>
              </a:spcBef>
              <a:spcAft>
                <a:spcPts val="0"/>
              </a:spcAft>
              <a:buNone/>
            </a:pPr>
            <a:r>
              <a:rPr lang="en-US">
                <a:solidFill>
                  <a:schemeClr val="dk1"/>
                </a:solidFill>
              </a:rPr>
              <a:t>The actual recommendations are based on offering rewards and discounts, recommend the product, build community, notification system and other strategies.</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p:txBody>
      </p:sp>
      <p:sp>
        <p:nvSpPr>
          <p:cNvPr id="151" name="Google Shape;151;g267944a0d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65f38e958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7" name="Google Shape;427;g265f38e958f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686b383678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1" name="Google Shape;441;g2686b383678_1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6925aff288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chemeClr val="dk1"/>
              </a:solidFill>
              <a:latin typeface="Calibri"/>
              <a:ea typeface="Calibri"/>
              <a:cs typeface="Calibri"/>
              <a:sym typeface="Calibri"/>
            </a:endParaRPr>
          </a:p>
        </p:txBody>
      </p:sp>
      <p:sp>
        <p:nvSpPr>
          <p:cNvPr id="455" name="Google Shape;455;g26925aff288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67944a0dfa_0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chemeClr val="dk1"/>
              </a:solidFill>
              <a:latin typeface="Calibri"/>
              <a:ea typeface="Calibri"/>
              <a:cs typeface="Calibri"/>
              <a:sym typeface="Calibri"/>
            </a:endParaRPr>
          </a:p>
        </p:txBody>
      </p:sp>
      <p:sp>
        <p:nvSpPr>
          <p:cNvPr id="462" name="Google Shape;462;g267944a0dfa_0_1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6908d9906a_0_29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g26908d9906a_0_29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67944a0dfa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7" name="Google Shape;497;g267944a0dfa_2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67944a0dfa_0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0" name="Google Shape;510;g267944a0dfa_0_3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561f3cfd7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200">
                <a:solidFill>
                  <a:srgbClr val="262626"/>
                </a:solidFill>
                <a:latin typeface="Calibri"/>
                <a:ea typeface="Calibri"/>
                <a:cs typeface="Calibri"/>
                <a:sym typeface="Calibri"/>
              </a:rPr>
              <a:t>Based on our research on the financial users and in-depth study of the user data, we divided the user data into 4 parts, such as trade related behavior Usage Behavior. From these data we selected or generated some important features for subsequent analysis like Trading frequency,  Number of withdrawals. We use these features do further segment and prediction</a:t>
            </a:r>
            <a:endParaRPr sz="1200">
              <a:solidFill>
                <a:srgbClr val="262626"/>
              </a:solidFill>
              <a:latin typeface="Calibri"/>
              <a:ea typeface="Calibri"/>
              <a:cs typeface="Calibri"/>
              <a:sym typeface="Calibri"/>
            </a:endParaRPr>
          </a:p>
          <a:p>
            <a:pPr marL="0" lvl="0" indent="0" algn="l" rtl="0">
              <a:spcBef>
                <a:spcPts val="1200"/>
              </a:spcBef>
              <a:spcAft>
                <a:spcPts val="0"/>
              </a:spcAft>
              <a:buNone/>
            </a:pPr>
            <a:endParaRPr sz="1200">
              <a:solidFill>
                <a:srgbClr val="262626"/>
              </a:solidFill>
              <a:latin typeface="Calibri"/>
              <a:ea typeface="Calibri"/>
              <a:cs typeface="Calibri"/>
              <a:sym typeface="Calibri"/>
            </a:endParaRPr>
          </a:p>
        </p:txBody>
      </p:sp>
      <p:sp>
        <p:nvSpPr>
          <p:cNvPr id="158" name="Google Shape;158;g2b561f3cfd7_1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7944a0dfa_0_3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7944a0dfa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This diagram shows our clustering results. The numbers under each group show the number of people in each group and their proportion. Group 1 are the high-value users who use the software with longest time and have high trading frequency and trading volume. Group2 is a stable trading user with a high trading frequency, but the trading volumn is relatively small so their investment strategy is more cautious. Group 3 represents inactive users with very low trading  frequency and volumn..  Group4, is The Dormant Users who have relatively high trading volumn, but their Churn_pertage is very high, indicating that they have no money in their accounts anymore . These are the people who used to be active but are no longer using the our software. So we called them dormant traders.</a:t>
            </a:r>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561f3cfd7_0_169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US">
                <a:solidFill>
                  <a:schemeClr val="dk1"/>
                </a:solidFill>
              </a:rPr>
              <a:t>We then make some exploration analysis base on the four group of users</a:t>
            </a:r>
            <a:endParaRPr>
              <a:solidFill>
                <a:schemeClr val="dk1"/>
              </a:solidFill>
            </a:endParaRPr>
          </a:p>
          <a:p>
            <a:pPr marL="0" lvl="0" indent="0" algn="l" rtl="0">
              <a:spcBef>
                <a:spcPts val="0"/>
              </a:spcBef>
              <a:spcAft>
                <a:spcPts val="0"/>
              </a:spcAft>
              <a:buSzPts val="1100"/>
              <a:buNone/>
            </a:pPr>
            <a:r>
              <a:rPr lang="en-US">
                <a:solidFill>
                  <a:schemeClr val="dk1"/>
                </a:solidFill>
              </a:rPr>
              <a:t>The bar charts above shows the average buy value and trading value of these four groups.</a:t>
            </a:r>
            <a:endParaRPr>
              <a:solidFill>
                <a:schemeClr val="dk1"/>
              </a:solidFill>
            </a:endParaRPr>
          </a:p>
          <a:p>
            <a:pPr marL="0" lvl="0" indent="0" algn="l" rtl="0">
              <a:spcBef>
                <a:spcPts val="0"/>
              </a:spcBef>
              <a:spcAft>
                <a:spcPts val="0"/>
              </a:spcAft>
              <a:buSzPts val="1100"/>
              <a:buNone/>
            </a:pPr>
            <a:r>
              <a:rPr lang="en-US">
                <a:solidFill>
                  <a:schemeClr val="dk1"/>
                </a:solidFill>
              </a:rPr>
              <a:t>While the line plots below shows the change of these data over weeks.</a:t>
            </a:r>
            <a:endParaRPr>
              <a:solidFill>
                <a:schemeClr val="dk1"/>
              </a:solidFill>
            </a:endParaRPr>
          </a:p>
          <a:p>
            <a:pPr marL="0" lvl="0" indent="0" algn="l" rtl="0">
              <a:spcBef>
                <a:spcPts val="0"/>
              </a:spcBef>
              <a:spcAft>
                <a:spcPts val="0"/>
              </a:spcAft>
              <a:buSzPts val="1100"/>
              <a:buNone/>
            </a:pPr>
            <a:r>
              <a:rPr lang="en-US">
                <a:solidFill>
                  <a:schemeClr val="dk1"/>
                </a:solidFill>
              </a:rPr>
              <a:t>From these graphs, we can see that High value traders always have the highest </a:t>
            </a:r>
            <a:r>
              <a:rPr lang="en-US" sz="1200">
                <a:solidFill>
                  <a:srgbClr val="262626"/>
                </a:solidFill>
              </a:rPr>
              <a:t>buying value and trading value while </a:t>
            </a:r>
            <a:r>
              <a:rPr lang="en-US">
                <a:solidFill>
                  <a:schemeClr val="dk1"/>
                </a:solidFill>
              </a:rPr>
              <a:t>Stable traders and Less active traders both have a lower value.</a:t>
            </a:r>
            <a:endParaRPr>
              <a:solidFill>
                <a:schemeClr val="dk1"/>
              </a:solidFill>
            </a:endParaRPr>
          </a:p>
          <a:p>
            <a:pPr marL="0" lvl="0" indent="0" algn="l" rtl="0">
              <a:spcBef>
                <a:spcPts val="0"/>
              </a:spcBef>
              <a:spcAft>
                <a:spcPts val="0"/>
              </a:spcAft>
              <a:buSzPts val="1100"/>
              <a:buNone/>
            </a:pPr>
            <a:r>
              <a:rPr lang="en-US">
                <a:solidFill>
                  <a:schemeClr val="dk1"/>
                </a:solidFill>
              </a:rPr>
              <a:t>For dormant traders, we can see that they use to make certain amount of trades,  but their average trading value gradually decreased as time went buy. We can see this trend through the dotted line marked in the picture, which suggest that this group of users are going dormant.</a:t>
            </a:r>
            <a:endParaRPr>
              <a:solidFill>
                <a:schemeClr val="dk1"/>
              </a:solidFill>
            </a:endParaRPr>
          </a:p>
          <a:p>
            <a:pPr marL="0" lvl="0" indent="0" algn="just" rtl="0">
              <a:spcBef>
                <a:spcPts val="0"/>
              </a:spcBef>
              <a:spcAft>
                <a:spcPts val="0"/>
              </a:spcAft>
              <a:buNone/>
            </a:pPr>
            <a:r>
              <a:rPr lang="en-US" sz="1200">
                <a:solidFill>
                  <a:srgbClr val="262626"/>
                </a:solidFill>
              </a:rPr>
              <a:t>As a result, we should focus on keeping the high trading volume for high value group, as well as improving trading volume of stable trading users and less activate trading users.</a:t>
            </a:r>
            <a:endParaRPr sz="1200">
              <a:solidFill>
                <a:srgbClr val="262626"/>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p:txBody>
      </p:sp>
      <p:sp>
        <p:nvSpPr>
          <p:cNvPr id="192" name="Google Shape;192;g2b561f3cfd7_0_169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561f3cfd7_0_169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In terms of transaction frequency, Stable traders group has the highest trading frequency on each stock, while high value trading group has the highest number of trading</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The bar chart on the left shows how many days it take a user to trade a stock for a certain company, while the bar chart on the left shows the average trading times of each group.</a:t>
            </a:r>
            <a:endParaRPr/>
          </a:p>
          <a:p>
            <a:pPr marL="0" lvl="0" indent="0" algn="l" rtl="0">
              <a:lnSpc>
                <a:spcPct val="100000"/>
              </a:lnSpc>
              <a:spcBef>
                <a:spcPts val="0"/>
              </a:spcBef>
              <a:spcAft>
                <a:spcPts val="0"/>
              </a:spcAft>
              <a:buSzPts val="1100"/>
              <a:buNone/>
            </a:pPr>
            <a:r>
              <a:rPr lang="en-US"/>
              <a:t>From these two plots, we can see that although high value traders have the highest trading times, stable traders stand out in the </a:t>
            </a:r>
            <a:r>
              <a:rPr lang="en-US">
                <a:solidFill>
                  <a:schemeClr val="dk1"/>
                </a:solidFill>
              </a:rPr>
              <a:t>trading frequency. </a:t>
            </a:r>
            <a:endParaRPr>
              <a:solidFill>
                <a:schemeClr val="dk1"/>
              </a:solidFill>
            </a:endParaRPr>
          </a:p>
          <a:p>
            <a:pPr marL="0" lvl="0" indent="0" algn="l" rtl="0">
              <a:lnSpc>
                <a:spcPct val="100000"/>
              </a:lnSpc>
              <a:spcBef>
                <a:spcPts val="0"/>
              </a:spcBef>
              <a:spcAft>
                <a:spcPts val="0"/>
              </a:spcAft>
              <a:buSzPts val="1100"/>
              <a:buNone/>
            </a:pPr>
            <a:r>
              <a:rPr lang="en-US">
                <a:solidFill>
                  <a:schemeClr val="dk1"/>
                </a:solidFill>
              </a:rPr>
              <a:t>This suggest that high value traders tend to own multiple stocks and trade them with moderate frequency, while stable traders tend to own less stock but trade them with a higher frequency.</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a:solidFill>
                  <a:schemeClr val="dk1"/>
                </a:solidFill>
              </a:rPr>
              <a:t>Although stable traders and less active traders both have the lowest trading value, stable traders are more loyal to our software due to their high trading frequency on each stock.</a:t>
            </a:r>
            <a:endParaRPr>
              <a:solidFill>
                <a:schemeClr val="dk1"/>
              </a:solidFill>
            </a:endParaRPr>
          </a:p>
          <a:p>
            <a:pPr marL="0" lvl="0" indent="0" algn="just" rtl="0">
              <a:spcBef>
                <a:spcPts val="0"/>
              </a:spcBef>
              <a:spcAft>
                <a:spcPts val="0"/>
              </a:spcAft>
              <a:buNone/>
            </a:pPr>
            <a:r>
              <a:rPr lang="en-US" sz="1200">
                <a:solidFill>
                  <a:srgbClr val="262626"/>
                </a:solidFill>
              </a:rPr>
              <a:t>Therefore, we can focus on keeping the high trading frequency for stable trading group, as well as encourage less activate trading user to trade more frequency.</a:t>
            </a:r>
            <a:endParaRPr>
              <a:solidFill>
                <a:schemeClr val="dk1"/>
              </a:solidFill>
            </a:endParaRPr>
          </a:p>
        </p:txBody>
      </p:sp>
      <p:sp>
        <p:nvSpPr>
          <p:cNvPr id="212" name="Google Shape;212;g2b561f3cfd7_0_169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b561f3cfd7_0_169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four graphs shows the session length and operation number of different groups.</a:t>
            </a:r>
            <a:endParaRPr/>
          </a:p>
          <a:p>
            <a:pPr marL="0" lvl="0" indent="0" algn="l" rtl="0">
              <a:lnSpc>
                <a:spcPct val="100000"/>
              </a:lnSpc>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US">
                <a:solidFill>
                  <a:schemeClr val="dk1"/>
                </a:solidFill>
              </a:rPr>
              <a:t>We can see that our high value traders have the highest session length and operation numbers</a:t>
            </a:r>
            <a:endParaRPr/>
          </a:p>
          <a:p>
            <a:pPr marL="0" lvl="0" indent="0" algn="l" rtl="0">
              <a:lnSpc>
                <a:spcPct val="100000"/>
              </a:lnSpc>
              <a:spcBef>
                <a:spcPts val="0"/>
              </a:spcBef>
              <a:spcAft>
                <a:spcPts val="0"/>
              </a:spcAft>
              <a:buSzPts val="1100"/>
              <a:buNone/>
            </a:pPr>
            <a:r>
              <a:rPr lang="en-US"/>
              <a:t>while </a:t>
            </a:r>
            <a:r>
              <a:rPr lang="en-US" sz="1200">
                <a:solidFill>
                  <a:srgbClr val="262626"/>
                </a:solidFill>
              </a:rPr>
              <a:t>less active trading group and stable trading group have less activeness </a:t>
            </a:r>
            <a:endParaRPr sz="1200">
              <a:solidFill>
                <a:srgbClr val="262626"/>
              </a:solidFill>
            </a:endParaRPr>
          </a:p>
          <a:p>
            <a:pPr marL="0" lvl="0" indent="0" algn="just" rtl="0">
              <a:spcBef>
                <a:spcPts val="0"/>
              </a:spcBef>
              <a:spcAft>
                <a:spcPts val="0"/>
              </a:spcAft>
              <a:buNone/>
            </a:pPr>
            <a:r>
              <a:rPr lang="en-US" sz="1200">
                <a:solidFill>
                  <a:srgbClr val="262626"/>
                </a:solidFill>
              </a:rPr>
              <a:t>So, we should focus on keeping the high operation time for high value trading group, as well as increasing less activate trading user’s operation time.</a:t>
            </a:r>
            <a:endParaRPr sz="1200">
              <a:solidFill>
                <a:srgbClr val="262626"/>
              </a:solidFill>
            </a:endParaRPr>
          </a:p>
          <a:p>
            <a:pPr marL="0" lvl="0" indent="0" algn="l" rtl="0">
              <a:lnSpc>
                <a:spcPct val="100000"/>
              </a:lnSpc>
              <a:spcBef>
                <a:spcPts val="0"/>
              </a:spcBef>
              <a:spcAft>
                <a:spcPts val="0"/>
              </a:spcAft>
              <a:buSzPts val="1100"/>
              <a:buNone/>
            </a:pPr>
            <a:endParaRPr sz="1200">
              <a:solidFill>
                <a:srgbClr val="262626"/>
              </a:solidFill>
            </a:endParaRPr>
          </a:p>
        </p:txBody>
      </p:sp>
      <p:sp>
        <p:nvSpPr>
          <p:cNvPr id="231" name="Google Shape;231;g2b561f3cfd7_0_169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b561f3cfd7_0_169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Dormant user group have a high churn percentage, which means they have withdraw all their money from their account at a certain point.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In order to further explore their activities before they churn, we analyze the first four weeks of churn for this group of users.</a:t>
            </a:r>
            <a:endParaRPr/>
          </a:p>
          <a:p>
            <a:pPr marL="0" lvl="0" indent="0" algn="l" rtl="0">
              <a:lnSpc>
                <a:spcPct val="100000"/>
              </a:lnSpc>
              <a:spcBef>
                <a:spcPts val="0"/>
              </a:spcBef>
              <a:spcAft>
                <a:spcPts val="0"/>
              </a:spcAft>
              <a:buSzPts val="1100"/>
              <a:buNone/>
            </a:pPr>
            <a:r>
              <a:rPr lang="en-US"/>
              <a:t>Here are our findings</a:t>
            </a:r>
            <a:endParaRPr/>
          </a:p>
          <a:p>
            <a:pPr marL="0" lvl="0" indent="0" algn="l" rtl="0">
              <a:lnSpc>
                <a:spcPct val="100000"/>
              </a:lnSpc>
              <a:spcBef>
                <a:spcPts val="0"/>
              </a:spcBef>
              <a:spcAft>
                <a:spcPts val="0"/>
              </a:spcAft>
              <a:buSzPts val="1100"/>
              <a:buNone/>
            </a:pPr>
            <a:r>
              <a:rPr lang="en-US"/>
              <a:t>firstly, there is a increase in sell and buy volume before they churn. </a:t>
            </a:r>
            <a:endParaRPr/>
          </a:p>
          <a:p>
            <a:pPr marL="0" lvl="0" indent="0" algn="l" rtl="0">
              <a:lnSpc>
                <a:spcPct val="100000"/>
              </a:lnSpc>
              <a:spcBef>
                <a:spcPts val="0"/>
              </a:spcBef>
              <a:spcAft>
                <a:spcPts val="0"/>
              </a:spcAft>
              <a:buSzPts val="1100"/>
              <a:buNone/>
            </a:pPr>
            <a:r>
              <a:rPr lang="en-US"/>
              <a:t>Through the plot we can see , </a:t>
            </a:r>
            <a:r>
              <a:rPr lang="en-US" sz="1200">
                <a:solidFill>
                  <a:schemeClr val="dk1"/>
                </a:solidFill>
              </a:rPr>
              <a:t>the user’s buying volume and sell volume of the current 2 weeks before they have churned have a great increase.</a:t>
            </a:r>
            <a:endParaRPr/>
          </a:p>
          <a:p>
            <a:pPr marL="0" lvl="0" indent="0" algn="just" rtl="0">
              <a:lnSpc>
                <a:spcPct val="115000"/>
              </a:lnSpc>
              <a:spcBef>
                <a:spcPts val="0"/>
              </a:spcBef>
              <a:spcAft>
                <a:spcPts val="0"/>
              </a:spcAft>
              <a:buNone/>
            </a:pPr>
            <a:r>
              <a:rPr lang="en-US" sz="1200">
                <a:solidFill>
                  <a:schemeClr val="dk1"/>
                </a:solidFill>
              </a:rPr>
              <a:t>In the last week, their buying volume and sell volume even exceed the average level of their past transaction.</a:t>
            </a:r>
            <a:endParaRPr sz="1200">
              <a:solidFill>
                <a:schemeClr val="dk1"/>
              </a:solidFill>
            </a:endParaRPr>
          </a:p>
          <a:p>
            <a:pPr marL="0" lvl="0" indent="0" algn="just" rtl="0">
              <a:lnSpc>
                <a:spcPct val="115000"/>
              </a:lnSpc>
              <a:spcBef>
                <a:spcPts val="0"/>
              </a:spcBef>
              <a:spcAft>
                <a:spcPts val="0"/>
              </a:spcAft>
              <a:buNone/>
            </a:pPr>
            <a:endParaRPr sz="1200">
              <a:solidFill>
                <a:schemeClr val="dk1"/>
              </a:solidFill>
            </a:endParaRPr>
          </a:p>
        </p:txBody>
      </p:sp>
      <p:sp>
        <p:nvSpPr>
          <p:cNvPr id="250" name="Google Shape;250;g2b561f3cfd7_0_169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67944a0dfa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67944a0dfa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Secondly, we can see an increased willingness to access withdraw efficient operations</a:t>
            </a:r>
            <a:endParaRPr/>
          </a:p>
          <a:p>
            <a:pPr marL="0" lvl="0" indent="0" algn="l" rtl="0">
              <a:spcBef>
                <a:spcPts val="0"/>
              </a:spcBef>
              <a:spcAft>
                <a:spcPts val="0"/>
              </a:spcAft>
              <a:buNone/>
            </a:pPr>
            <a:r>
              <a:rPr lang="en-US"/>
              <a:t>In the first three week, weekly buy number is higher than weekly sell number, however, in the last week, sell number exceed buy number.</a:t>
            </a:r>
            <a:endParaRPr/>
          </a:p>
          <a:p>
            <a:pPr marL="0" lvl="0" indent="0" algn="l" rtl="0">
              <a:spcBef>
                <a:spcPts val="0"/>
              </a:spcBef>
              <a:spcAft>
                <a:spcPts val="0"/>
              </a:spcAft>
              <a:buNone/>
            </a:pPr>
            <a:r>
              <a:rPr lang="en-US"/>
              <a:t>In the same week, the number of </a:t>
            </a:r>
            <a:r>
              <a:rPr lang="en-US" sz="1200">
                <a:solidFill>
                  <a:schemeClr val="dk1"/>
                </a:solidFill>
              </a:rPr>
              <a:t>visiting withdraw related pages greatly increase.</a:t>
            </a:r>
            <a:endParaRPr/>
          </a:p>
          <a:p>
            <a:pPr marL="0" lvl="0" indent="0" algn="l" rtl="0">
              <a:spcBef>
                <a:spcPts val="0"/>
              </a:spcBef>
              <a:spcAft>
                <a:spcPts val="0"/>
              </a:spcAft>
              <a:buNone/>
            </a:pPr>
            <a:r>
              <a:rPr lang="en-US"/>
              <a:t>On the contrary, although </a:t>
            </a:r>
            <a:r>
              <a:rPr lang="en-US" sz="1200">
                <a:solidFill>
                  <a:schemeClr val="dk1"/>
                </a:solidFill>
              </a:rPr>
              <a:t>there is an increasing trend both in trading volume and trading frequency, their operations in the software do not increase</a:t>
            </a:r>
            <a:endParaRPr sz="1200">
              <a:solidFill>
                <a:schemeClr val="dk1"/>
              </a:solidFill>
            </a:endParaRPr>
          </a:p>
          <a:p>
            <a:pPr marL="0" lvl="0" indent="0" algn="l" rtl="0">
              <a:spcBef>
                <a:spcPts val="0"/>
              </a:spcBef>
              <a:spcAft>
                <a:spcPts val="0"/>
              </a:spcAft>
              <a:buNone/>
            </a:pPr>
            <a:r>
              <a:rPr lang="en-US" sz="1200">
                <a:solidFill>
                  <a:schemeClr val="dk1"/>
                </a:solidFill>
              </a:rPr>
              <a:t>such as </a:t>
            </a:r>
            <a:r>
              <a:rPr lang="en-US">
                <a:solidFill>
                  <a:schemeClr val="dk1"/>
                </a:solidFill>
              </a:rPr>
              <a:t>stock related page visiting time and the session length, which still stay below the average line of these group. </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US" sz="1200">
                <a:solidFill>
                  <a:schemeClr val="dk1"/>
                </a:solidFill>
              </a:rPr>
              <a:t>All those features point out that the increase in their trading is not for increase their investment in the stock market, but for converting their money from stocks into account balance, then they can withdraw their money.</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1"/>
        <p:cNvGrpSpPr/>
        <p:nvPr/>
      </p:nvGrpSpPr>
      <p:grpSpPr>
        <a:xfrm>
          <a:off x="0" y="0"/>
          <a:ext cx="0" cy="0"/>
          <a:chOff x="0" y="0"/>
          <a:chExt cx="0" cy="0"/>
        </a:xfrm>
      </p:grpSpPr>
      <p:pic>
        <p:nvPicPr>
          <p:cNvPr id="12" name="Google Shape;12;p19"/>
          <p:cNvPicPr preferRelativeResize="0"/>
          <p:nvPr/>
        </p:nvPicPr>
        <p:blipFill rotWithShape="1">
          <a:blip r:embed="rId2">
            <a:alphaModFix/>
          </a:blip>
          <a:srcRect/>
          <a:stretch/>
        </p:blipFill>
        <p:spPr>
          <a:xfrm>
            <a:off x="1143" y="0"/>
            <a:ext cx="9141713" cy="5143500"/>
          </a:xfrm>
          <a:prstGeom prst="rect">
            <a:avLst/>
          </a:prstGeom>
          <a:noFill/>
          <a:ln>
            <a:noFill/>
          </a:ln>
        </p:spPr>
      </p:pic>
      <p:sp>
        <p:nvSpPr>
          <p:cNvPr id="13" name="Google Shape;13;p19"/>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8"/>
        <p:cNvGrpSpPr/>
        <p:nvPr/>
      </p:nvGrpSpPr>
      <p:grpSpPr>
        <a:xfrm>
          <a:off x="0" y="0"/>
          <a:ext cx="0" cy="0"/>
          <a:chOff x="0" y="0"/>
          <a:chExt cx="0" cy="0"/>
        </a:xfrm>
      </p:grpSpPr>
      <p:sp>
        <p:nvSpPr>
          <p:cNvPr id="109" name="Google Shape;109;p28"/>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8"/>
          <p:cNvSpPr>
            <a:spLocks noGrp="1"/>
          </p:cNvSpPr>
          <p:nvPr>
            <p:ph type="pic" idx="2"/>
          </p:nvPr>
        </p:nvSpPr>
        <p:spPr>
          <a:xfrm>
            <a:off x="3887391" y="740569"/>
            <a:ext cx="4629150" cy="3655219"/>
          </a:xfrm>
          <a:prstGeom prst="rect">
            <a:avLst/>
          </a:prstGeom>
          <a:noFill/>
          <a:ln>
            <a:noFill/>
          </a:ln>
        </p:spPr>
      </p:sp>
      <p:sp>
        <p:nvSpPr>
          <p:cNvPr id="111" name="Google Shape;111;p28"/>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12" name="Google Shape;112;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9"/>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8" name="Google Shape;118;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0"/>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4" name="Google Shape;124;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内容页">
  <p:cSld name="1_内容页">
    <p:bg>
      <p:bgPr>
        <a:solidFill>
          <a:srgbClr val="F2F2F2"/>
        </a:solidFill>
        <a:effectLst/>
      </p:bgPr>
    </p:bg>
    <p:spTree>
      <p:nvGrpSpPr>
        <p:cNvPr id="1" name="Shape 127"/>
        <p:cNvGrpSpPr/>
        <p:nvPr/>
      </p:nvGrpSpPr>
      <p:grpSpPr>
        <a:xfrm>
          <a:off x="0" y="0"/>
          <a:ext cx="0" cy="0"/>
          <a:chOff x="0" y="0"/>
          <a:chExt cx="0" cy="0"/>
        </a:xfrm>
      </p:grpSpPr>
      <p:sp>
        <p:nvSpPr>
          <p:cNvPr id="128" name="Google Shape;128;g2b561f3cfd7_0_8250"/>
          <p:cNvSpPr/>
          <p:nvPr/>
        </p:nvSpPr>
        <p:spPr>
          <a:xfrm>
            <a:off x="1" y="97972"/>
            <a:ext cx="3916500" cy="3282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Open Sans Light"/>
              <a:ea typeface="Open Sans Light"/>
              <a:cs typeface="Open Sans Light"/>
              <a:sym typeface="Open Sans Light"/>
            </a:endParaRPr>
          </a:p>
        </p:txBody>
      </p:sp>
      <p:sp>
        <p:nvSpPr>
          <p:cNvPr id="129" name="Google Shape;129;g2b561f3cfd7_0_8250"/>
          <p:cNvSpPr>
            <a:spLocks noGrp="1"/>
          </p:cNvSpPr>
          <p:nvPr>
            <p:ph type="pic" idx="2"/>
          </p:nvPr>
        </p:nvSpPr>
        <p:spPr>
          <a:xfrm>
            <a:off x="3649152" y="2275265"/>
            <a:ext cx="1695600" cy="1695600"/>
          </a:xfrm>
          <a:prstGeom prst="rect">
            <a:avLst/>
          </a:prstGeom>
          <a:solidFill>
            <a:srgbClr val="D8D8D8">
              <a:alpha val="49800"/>
            </a:srgbClr>
          </a:solidFill>
          <a:ln>
            <a:noFill/>
          </a:ln>
        </p:spPr>
      </p:sp>
      <p:sp>
        <p:nvSpPr>
          <p:cNvPr id="130" name="Google Shape;130;g2b561f3cfd7_0_8250"/>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25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内容页">
  <p:cSld name="内容页">
    <p:bg>
      <p:bgPr>
        <a:solidFill>
          <a:srgbClr val="F2F2F2"/>
        </a:solidFill>
        <a:effectLst/>
      </p:bgPr>
    </p:bg>
    <p:spTree>
      <p:nvGrpSpPr>
        <p:cNvPr id="1" name="Shape 131"/>
        <p:cNvGrpSpPr/>
        <p:nvPr/>
      </p:nvGrpSpPr>
      <p:grpSpPr>
        <a:xfrm>
          <a:off x="0" y="0"/>
          <a:ext cx="0" cy="0"/>
          <a:chOff x="0" y="0"/>
          <a:chExt cx="0" cy="0"/>
        </a:xfrm>
      </p:grpSpPr>
      <p:sp>
        <p:nvSpPr>
          <p:cNvPr id="132" name="Google Shape;132;g2b561f3cfd7_1_2821"/>
          <p:cNvSpPr/>
          <p:nvPr/>
        </p:nvSpPr>
        <p:spPr>
          <a:xfrm>
            <a:off x="1" y="97972"/>
            <a:ext cx="3916500" cy="3282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Open Sans Light"/>
              <a:ea typeface="Open Sans Light"/>
              <a:cs typeface="Open Sans Light"/>
              <a:sym typeface="Open Sans Light"/>
            </a:endParaRPr>
          </a:p>
        </p:txBody>
      </p:sp>
      <p:sp>
        <p:nvSpPr>
          <p:cNvPr id="133" name="Google Shape;133;g2b561f3cfd7_1_282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2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标题幻灯片">
  <p:cSld name="1_标题幻灯片">
    <p:spTree>
      <p:nvGrpSpPr>
        <p:cNvPr id="1" name="Shape 14"/>
        <p:cNvGrpSpPr/>
        <p:nvPr/>
      </p:nvGrpSpPr>
      <p:grpSpPr>
        <a:xfrm>
          <a:off x="0" y="0"/>
          <a:ext cx="0" cy="0"/>
          <a:chOff x="0" y="0"/>
          <a:chExt cx="0" cy="0"/>
        </a:xfrm>
      </p:grpSpPr>
      <p:pic>
        <p:nvPicPr>
          <p:cNvPr id="15" name="Google Shape;15;p20"/>
          <p:cNvPicPr preferRelativeResize="0"/>
          <p:nvPr/>
        </p:nvPicPr>
        <p:blipFill rotWithShape="1">
          <a:blip r:embed="rId2">
            <a:alphaModFix/>
          </a:blip>
          <a:srcRect/>
          <a:stretch/>
        </p:blipFill>
        <p:spPr>
          <a:xfrm>
            <a:off x="1143" y="0"/>
            <a:ext cx="9141713" cy="5143500"/>
          </a:xfrm>
          <a:prstGeom prst="rect">
            <a:avLst/>
          </a:prstGeom>
          <a:noFill/>
          <a:ln>
            <a:noFill/>
          </a:ln>
        </p:spPr>
      </p:pic>
      <p:grpSp>
        <p:nvGrpSpPr>
          <p:cNvPr id="16" name="Google Shape;16;p20"/>
          <p:cNvGrpSpPr/>
          <p:nvPr/>
        </p:nvGrpSpPr>
        <p:grpSpPr>
          <a:xfrm>
            <a:off x="8186057" y="116187"/>
            <a:ext cx="763901" cy="645266"/>
            <a:chOff x="2992437" y="0"/>
            <a:chExt cx="2543175" cy="2148217"/>
          </a:xfrm>
        </p:grpSpPr>
        <p:grpSp>
          <p:nvGrpSpPr>
            <p:cNvPr id="17" name="Google Shape;17;p20"/>
            <p:cNvGrpSpPr/>
            <p:nvPr/>
          </p:nvGrpSpPr>
          <p:grpSpPr>
            <a:xfrm>
              <a:off x="2992437" y="1183017"/>
              <a:ext cx="2543175" cy="965200"/>
              <a:chOff x="3297238" y="2879725"/>
              <a:chExt cx="2543175" cy="965200"/>
            </a:xfrm>
          </p:grpSpPr>
          <p:sp>
            <p:nvSpPr>
              <p:cNvPr id="18" name="Google Shape;18;p20"/>
              <p:cNvSpPr/>
              <p:nvPr/>
            </p:nvSpPr>
            <p:spPr>
              <a:xfrm>
                <a:off x="3303588" y="2997200"/>
                <a:ext cx="573088" cy="647700"/>
              </a:xfrm>
              <a:custGeom>
                <a:avLst/>
                <a:gdLst/>
                <a:ahLst/>
                <a:cxnLst/>
                <a:rect l="l" t="t" r="r" b="b"/>
                <a:pathLst>
                  <a:path w="152" h="172" extrusionOk="0">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 name="Google Shape;19;p20"/>
              <p:cNvSpPr/>
              <p:nvPr/>
            </p:nvSpPr>
            <p:spPr>
              <a:xfrm>
                <a:off x="4068763" y="3132138"/>
                <a:ext cx="161925" cy="384175"/>
              </a:xfrm>
              <a:custGeom>
                <a:avLst/>
                <a:gdLst/>
                <a:ahLst/>
                <a:cxnLst/>
                <a:rect l="l" t="t" r="r" b="b"/>
                <a:pathLst>
                  <a:path w="43" h="102" extrusionOk="0">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 name="Google Shape;20;p20"/>
              <p:cNvSpPr/>
              <p:nvPr/>
            </p:nvSpPr>
            <p:spPr>
              <a:xfrm>
                <a:off x="4254501" y="3016250"/>
                <a:ext cx="458788" cy="481013"/>
              </a:xfrm>
              <a:custGeom>
                <a:avLst/>
                <a:gdLst/>
                <a:ahLst/>
                <a:cxnLst/>
                <a:rect l="l" t="t" r="r" b="b"/>
                <a:pathLst>
                  <a:path w="122" h="128" extrusionOk="0">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 name="Google Shape;21;p20"/>
              <p:cNvSpPr/>
              <p:nvPr/>
            </p:nvSpPr>
            <p:spPr>
              <a:xfrm>
                <a:off x="5497513" y="3151188"/>
                <a:ext cx="241300" cy="433388"/>
              </a:xfrm>
              <a:custGeom>
                <a:avLst/>
                <a:gdLst/>
                <a:ahLst/>
                <a:cxnLst/>
                <a:rect l="l" t="t" r="r" b="b"/>
                <a:pathLst>
                  <a:path w="64" h="115" extrusionOk="0">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 name="Google Shape;22;p20"/>
              <p:cNvSpPr/>
              <p:nvPr/>
            </p:nvSpPr>
            <p:spPr>
              <a:xfrm>
                <a:off x="5576888" y="2940050"/>
                <a:ext cx="255588" cy="192088"/>
              </a:xfrm>
              <a:custGeom>
                <a:avLst/>
                <a:gdLst/>
                <a:ahLst/>
                <a:cxnLst/>
                <a:rect l="l" t="t" r="r" b="b"/>
                <a:pathLst>
                  <a:path w="68" h="51" extrusionOk="0">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 name="Google Shape;23;p20"/>
              <p:cNvSpPr/>
              <p:nvPr/>
            </p:nvSpPr>
            <p:spPr>
              <a:xfrm>
                <a:off x="5456238" y="2997200"/>
                <a:ext cx="120650" cy="109538"/>
              </a:xfrm>
              <a:custGeom>
                <a:avLst/>
                <a:gdLst/>
                <a:ahLst/>
                <a:cxnLst/>
                <a:rect l="l" t="t" r="r" b="b"/>
                <a:pathLst>
                  <a:path w="32" h="29" extrusionOk="0">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 name="Google Shape;24;p20"/>
              <p:cNvSpPr/>
              <p:nvPr/>
            </p:nvSpPr>
            <p:spPr>
              <a:xfrm>
                <a:off x="3522663" y="2879725"/>
                <a:ext cx="282575" cy="101600"/>
              </a:xfrm>
              <a:custGeom>
                <a:avLst/>
                <a:gdLst/>
                <a:ahLst/>
                <a:cxnLst/>
                <a:rect l="l" t="t" r="r" b="b"/>
                <a:pathLst>
                  <a:path w="75" h="27" extrusionOk="0">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 name="Google Shape;25;p20"/>
              <p:cNvSpPr/>
              <p:nvPr/>
            </p:nvSpPr>
            <p:spPr>
              <a:xfrm>
                <a:off x="5097463" y="3309938"/>
                <a:ext cx="161925" cy="173038"/>
              </a:xfrm>
              <a:custGeom>
                <a:avLst/>
                <a:gdLst/>
                <a:ahLst/>
                <a:cxnLst/>
                <a:rect l="l" t="t" r="r" b="b"/>
                <a:pathLst>
                  <a:path w="43" h="46" extrusionOk="0">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 name="Google Shape;26;p20"/>
              <p:cNvSpPr/>
              <p:nvPr/>
            </p:nvSpPr>
            <p:spPr>
              <a:xfrm>
                <a:off x="4908551" y="3041650"/>
                <a:ext cx="325438" cy="395288"/>
              </a:xfrm>
              <a:custGeom>
                <a:avLst/>
                <a:gdLst/>
                <a:ahLst/>
                <a:cxnLst/>
                <a:rect l="l" t="t" r="r" b="b"/>
                <a:pathLst>
                  <a:path w="86" h="105" extrusionOk="0">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 name="Google Shape;27;p20"/>
              <p:cNvSpPr/>
              <p:nvPr/>
            </p:nvSpPr>
            <p:spPr>
              <a:xfrm>
                <a:off x="3297238" y="3686175"/>
                <a:ext cx="2543175" cy="158750"/>
              </a:xfrm>
              <a:custGeom>
                <a:avLst/>
                <a:gdLst/>
                <a:ahLst/>
                <a:cxnLst/>
                <a:rect l="l" t="t" r="r" b="b"/>
                <a:pathLst>
                  <a:path w="675" h="42" extrusionOk="0">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8" name="Google Shape;28;p20"/>
            <p:cNvGrpSpPr/>
            <p:nvPr/>
          </p:nvGrpSpPr>
          <p:grpSpPr>
            <a:xfrm>
              <a:off x="3763962" y="0"/>
              <a:ext cx="1069105" cy="1067923"/>
              <a:chOff x="3851276" y="1292225"/>
              <a:chExt cx="1435100" cy="1433513"/>
            </a:xfrm>
          </p:grpSpPr>
          <p:sp>
            <p:nvSpPr>
              <p:cNvPr id="29" name="Google Shape;29;p20"/>
              <p:cNvSpPr/>
              <p:nvPr/>
            </p:nvSpPr>
            <p:spPr>
              <a:xfrm>
                <a:off x="3956051" y="1852613"/>
                <a:ext cx="1228725" cy="158750"/>
              </a:xfrm>
              <a:custGeom>
                <a:avLst/>
                <a:gdLst/>
                <a:ahLst/>
                <a:cxnLst/>
                <a:rect l="l" t="t" r="r" b="b"/>
                <a:pathLst>
                  <a:path w="774" h="100" extrusionOk="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 name="Google Shape;30;p20"/>
              <p:cNvSpPr/>
              <p:nvPr/>
            </p:nvSpPr>
            <p:spPr>
              <a:xfrm>
                <a:off x="4035426" y="1404938"/>
                <a:ext cx="1058863" cy="390525"/>
              </a:xfrm>
              <a:custGeom>
                <a:avLst/>
                <a:gdLst/>
                <a:ahLst/>
                <a:cxnLst/>
                <a:rect l="l" t="t" r="r" b="b"/>
                <a:pathLst>
                  <a:path w="281" h="104" extrusionOk="0">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 name="Google Shape;31;p20"/>
              <p:cNvSpPr/>
              <p:nvPr/>
            </p:nvSpPr>
            <p:spPr>
              <a:xfrm>
                <a:off x="3970338" y="2078038"/>
                <a:ext cx="1195388" cy="534988"/>
              </a:xfrm>
              <a:custGeom>
                <a:avLst/>
                <a:gdLst/>
                <a:ahLst/>
                <a:cxnLst/>
                <a:rect l="l" t="t" r="r" b="b"/>
                <a:pathLst>
                  <a:path w="317" h="142" extrusionOk="0">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 name="Google Shape;32;p20"/>
              <p:cNvSpPr/>
              <p:nvPr/>
            </p:nvSpPr>
            <p:spPr>
              <a:xfrm>
                <a:off x="3851276" y="1292225"/>
                <a:ext cx="1435100" cy="1433513"/>
              </a:xfrm>
              <a:custGeom>
                <a:avLst/>
                <a:gdLst/>
                <a:ahLst/>
                <a:cxnLst/>
                <a:rect l="l" t="t" r="r" b="b"/>
                <a:pathLst>
                  <a:path w="381" h="381" extrusionOk="0">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 name="Google Shape;33;p20"/>
              <p:cNvSpPr/>
              <p:nvPr/>
            </p:nvSpPr>
            <p:spPr>
              <a:xfrm>
                <a:off x="4416426" y="1778000"/>
                <a:ext cx="304800" cy="225425"/>
              </a:xfrm>
              <a:custGeom>
                <a:avLst/>
                <a:gdLst/>
                <a:ahLst/>
                <a:cxnLst/>
                <a:rect l="l" t="t" r="r" b="b"/>
                <a:pathLst>
                  <a:path w="81" h="60" extrusionOk="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 name="Google Shape;34;p20"/>
              <p:cNvSpPr/>
              <p:nvPr/>
            </p:nvSpPr>
            <p:spPr>
              <a:xfrm>
                <a:off x="4348163" y="1792288"/>
                <a:ext cx="441325" cy="260350"/>
              </a:xfrm>
              <a:custGeom>
                <a:avLst/>
                <a:gdLst/>
                <a:ahLst/>
                <a:cxnLst/>
                <a:rect l="l" t="t" r="r" b="b"/>
                <a:pathLst>
                  <a:path w="278" h="164" extrusionOk="0">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 name="Google Shape;35;p20"/>
              <p:cNvSpPr/>
              <p:nvPr/>
            </p:nvSpPr>
            <p:spPr>
              <a:xfrm>
                <a:off x="4295776" y="1660525"/>
                <a:ext cx="546100" cy="508000"/>
              </a:xfrm>
              <a:custGeom>
                <a:avLst/>
                <a:gdLst/>
                <a:ahLst/>
                <a:cxnLst/>
                <a:rect l="l" t="t" r="r" b="b"/>
                <a:pathLst>
                  <a:path w="145" h="135" extrusionOk="0">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 name="Google Shape;36;p20"/>
              <p:cNvSpPr/>
              <p:nvPr/>
            </p:nvSpPr>
            <p:spPr>
              <a:xfrm>
                <a:off x="4373563" y="1701800"/>
                <a:ext cx="388938" cy="430213"/>
              </a:xfrm>
              <a:custGeom>
                <a:avLst/>
                <a:gdLst/>
                <a:ahLst/>
                <a:cxnLst/>
                <a:rect l="l" t="t" r="r" b="b"/>
                <a:pathLst>
                  <a:path w="245" h="271" extrusionOk="0">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 name="Google Shape;37;p20"/>
              <p:cNvSpPr/>
              <p:nvPr/>
            </p:nvSpPr>
            <p:spPr>
              <a:xfrm>
                <a:off x="4392613" y="2220913"/>
                <a:ext cx="350838" cy="79375"/>
              </a:xfrm>
              <a:custGeom>
                <a:avLst/>
                <a:gdLst/>
                <a:ahLst/>
                <a:cxnLst/>
                <a:rect l="l" t="t" r="r" b="b"/>
                <a:pathLst>
                  <a:path w="93" h="21" extrusionOk="0">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 name="Google Shape;38;p20"/>
              <p:cNvSpPr/>
              <p:nvPr/>
            </p:nvSpPr>
            <p:spPr>
              <a:xfrm>
                <a:off x="4200526" y="1946275"/>
                <a:ext cx="735013" cy="388938"/>
              </a:xfrm>
              <a:custGeom>
                <a:avLst/>
                <a:gdLst/>
                <a:ahLst/>
                <a:cxnLst/>
                <a:rect l="l" t="t" r="r" b="b"/>
                <a:pathLst>
                  <a:path w="195" h="103" extrusionOk="0">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sp>
        <p:nvSpPr>
          <p:cNvPr id="39" name="Google Shape;39;p20"/>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标题幻灯片">
  <p:cSld name="3_标题幻灯片">
    <p:spTree>
      <p:nvGrpSpPr>
        <p:cNvPr id="1" name="Shape 40"/>
        <p:cNvGrpSpPr/>
        <p:nvPr/>
      </p:nvGrpSpPr>
      <p:grpSpPr>
        <a:xfrm>
          <a:off x="0" y="0"/>
          <a:ext cx="0" cy="0"/>
          <a:chOff x="0" y="0"/>
          <a:chExt cx="0" cy="0"/>
        </a:xfrm>
      </p:grpSpPr>
      <p:pic>
        <p:nvPicPr>
          <p:cNvPr id="41" name="Google Shape;41;p21"/>
          <p:cNvPicPr preferRelativeResize="0"/>
          <p:nvPr/>
        </p:nvPicPr>
        <p:blipFill rotWithShape="1">
          <a:blip r:embed="rId2">
            <a:alphaModFix/>
          </a:blip>
          <a:srcRect/>
          <a:stretch/>
        </p:blipFill>
        <p:spPr>
          <a:xfrm>
            <a:off x="0" y="0"/>
            <a:ext cx="9141713" cy="5143500"/>
          </a:xfrm>
          <a:prstGeom prst="rect">
            <a:avLst/>
          </a:prstGeom>
          <a:noFill/>
          <a:ln>
            <a:noFill/>
          </a:ln>
        </p:spPr>
      </p:pic>
      <p:grpSp>
        <p:nvGrpSpPr>
          <p:cNvPr id="42" name="Google Shape;42;p21"/>
          <p:cNvGrpSpPr/>
          <p:nvPr/>
        </p:nvGrpSpPr>
        <p:grpSpPr>
          <a:xfrm>
            <a:off x="8186057" y="116187"/>
            <a:ext cx="763901" cy="645266"/>
            <a:chOff x="2992437" y="0"/>
            <a:chExt cx="2543175" cy="2148217"/>
          </a:xfrm>
        </p:grpSpPr>
        <p:grpSp>
          <p:nvGrpSpPr>
            <p:cNvPr id="43" name="Google Shape;43;p21"/>
            <p:cNvGrpSpPr/>
            <p:nvPr/>
          </p:nvGrpSpPr>
          <p:grpSpPr>
            <a:xfrm>
              <a:off x="2992437" y="1183017"/>
              <a:ext cx="2543175" cy="965200"/>
              <a:chOff x="3297238" y="2879725"/>
              <a:chExt cx="2543175" cy="965200"/>
            </a:xfrm>
          </p:grpSpPr>
          <p:sp>
            <p:nvSpPr>
              <p:cNvPr id="44" name="Google Shape;44;p21"/>
              <p:cNvSpPr/>
              <p:nvPr/>
            </p:nvSpPr>
            <p:spPr>
              <a:xfrm>
                <a:off x="3303588" y="2997200"/>
                <a:ext cx="573088" cy="647700"/>
              </a:xfrm>
              <a:custGeom>
                <a:avLst/>
                <a:gdLst/>
                <a:ahLst/>
                <a:cxnLst/>
                <a:rect l="l" t="t" r="r" b="b"/>
                <a:pathLst>
                  <a:path w="152" h="172" extrusionOk="0">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 name="Google Shape;45;p21"/>
              <p:cNvSpPr/>
              <p:nvPr/>
            </p:nvSpPr>
            <p:spPr>
              <a:xfrm>
                <a:off x="4068763" y="3132138"/>
                <a:ext cx="161925" cy="384175"/>
              </a:xfrm>
              <a:custGeom>
                <a:avLst/>
                <a:gdLst/>
                <a:ahLst/>
                <a:cxnLst/>
                <a:rect l="l" t="t" r="r" b="b"/>
                <a:pathLst>
                  <a:path w="43" h="102" extrusionOk="0">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 name="Google Shape;46;p21"/>
              <p:cNvSpPr/>
              <p:nvPr/>
            </p:nvSpPr>
            <p:spPr>
              <a:xfrm>
                <a:off x="4254501" y="3016250"/>
                <a:ext cx="458788" cy="481013"/>
              </a:xfrm>
              <a:custGeom>
                <a:avLst/>
                <a:gdLst/>
                <a:ahLst/>
                <a:cxnLst/>
                <a:rect l="l" t="t" r="r" b="b"/>
                <a:pathLst>
                  <a:path w="122" h="128" extrusionOk="0">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 name="Google Shape;47;p21"/>
              <p:cNvSpPr/>
              <p:nvPr/>
            </p:nvSpPr>
            <p:spPr>
              <a:xfrm>
                <a:off x="5497513" y="3151188"/>
                <a:ext cx="241300" cy="433388"/>
              </a:xfrm>
              <a:custGeom>
                <a:avLst/>
                <a:gdLst/>
                <a:ahLst/>
                <a:cxnLst/>
                <a:rect l="l" t="t" r="r" b="b"/>
                <a:pathLst>
                  <a:path w="64" h="115" extrusionOk="0">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 name="Google Shape;48;p21"/>
              <p:cNvSpPr/>
              <p:nvPr/>
            </p:nvSpPr>
            <p:spPr>
              <a:xfrm>
                <a:off x="5576888" y="2940050"/>
                <a:ext cx="255588" cy="192088"/>
              </a:xfrm>
              <a:custGeom>
                <a:avLst/>
                <a:gdLst/>
                <a:ahLst/>
                <a:cxnLst/>
                <a:rect l="l" t="t" r="r" b="b"/>
                <a:pathLst>
                  <a:path w="68" h="51" extrusionOk="0">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 name="Google Shape;49;p21"/>
              <p:cNvSpPr/>
              <p:nvPr/>
            </p:nvSpPr>
            <p:spPr>
              <a:xfrm>
                <a:off x="5456238" y="2997200"/>
                <a:ext cx="120650" cy="109538"/>
              </a:xfrm>
              <a:custGeom>
                <a:avLst/>
                <a:gdLst/>
                <a:ahLst/>
                <a:cxnLst/>
                <a:rect l="l" t="t" r="r" b="b"/>
                <a:pathLst>
                  <a:path w="32" h="29" extrusionOk="0">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 name="Google Shape;50;p21"/>
              <p:cNvSpPr/>
              <p:nvPr/>
            </p:nvSpPr>
            <p:spPr>
              <a:xfrm>
                <a:off x="3522663" y="2879725"/>
                <a:ext cx="282575" cy="101600"/>
              </a:xfrm>
              <a:custGeom>
                <a:avLst/>
                <a:gdLst/>
                <a:ahLst/>
                <a:cxnLst/>
                <a:rect l="l" t="t" r="r" b="b"/>
                <a:pathLst>
                  <a:path w="75" h="27" extrusionOk="0">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 name="Google Shape;51;p21"/>
              <p:cNvSpPr/>
              <p:nvPr/>
            </p:nvSpPr>
            <p:spPr>
              <a:xfrm>
                <a:off x="5097463" y="3309938"/>
                <a:ext cx="161925" cy="173038"/>
              </a:xfrm>
              <a:custGeom>
                <a:avLst/>
                <a:gdLst/>
                <a:ahLst/>
                <a:cxnLst/>
                <a:rect l="l" t="t" r="r" b="b"/>
                <a:pathLst>
                  <a:path w="43" h="46" extrusionOk="0">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 name="Google Shape;52;p21"/>
              <p:cNvSpPr/>
              <p:nvPr/>
            </p:nvSpPr>
            <p:spPr>
              <a:xfrm>
                <a:off x="4908551" y="3041650"/>
                <a:ext cx="325438" cy="395288"/>
              </a:xfrm>
              <a:custGeom>
                <a:avLst/>
                <a:gdLst/>
                <a:ahLst/>
                <a:cxnLst/>
                <a:rect l="l" t="t" r="r" b="b"/>
                <a:pathLst>
                  <a:path w="86" h="105" extrusionOk="0">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 name="Google Shape;53;p21"/>
              <p:cNvSpPr/>
              <p:nvPr/>
            </p:nvSpPr>
            <p:spPr>
              <a:xfrm>
                <a:off x="3297238" y="3686175"/>
                <a:ext cx="2543175" cy="158750"/>
              </a:xfrm>
              <a:custGeom>
                <a:avLst/>
                <a:gdLst/>
                <a:ahLst/>
                <a:cxnLst/>
                <a:rect l="l" t="t" r="r" b="b"/>
                <a:pathLst>
                  <a:path w="675" h="42" extrusionOk="0">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54" name="Google Shape;54;p21"/>
            <p:cNvGrpSpPr/>
            <p:nvPr/>
          </p:nvGrpSpPr>
          <p:grpSpPr>
            <a:xfrm>
              <a:off x="3763962" y="0"/>
              <a:ext cx="1069105" cy="1067923"/>
              <a:chOff x="3851276" y="1292225"/>
              <a:chExt cx="1435100" cy="1433513"/>
            </a:xfrm>
          </p:grpSpPr>
          <p:sp>
            <p:nvSpPr>
              <p:cNvPr id="55" name="Google Shape;55;p21"/>
              <p:cNvSpPr/>
              <p:nvPr/>
            </p:nvSpPr>
            <p:spPr>
              <a:xfrm>
                <a:off x="3956051" y="1852613"/>
                <a:ext cx="1228725" cy="158750"/>
              </a:xfrm>
              <a:custGeom>
                <a:avLst/>
                <a:gdLst/>
                <a:ahLst/>
                <a:cxnLst/>
                <a:rect l="l" t="t" r="r" b="b"/>
                <a:pathLst>
                  <a:path w="774" h="100" extrusionOk="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 name="Google Shape;56;p21"/>
              <p:cNvSpPr/>
              <p:nvPr/>
            </p:nvSpPr>
            <p:spPr>
              <a:xfrm>
                <a:off x="4035426" y="1404938"/>
                <a:ext cx="1058863" cy="390525"/>
              </a:xfrm>
              <a:custGeom>
                <a:avLst/>
                <a:gdLst/>
                <a:ahLst/>
                <a:cxnLst/>
                <a:rect l="l" t="t" r="r" b="b"/>
                <a:pathLst>
                  <a:path w="281" h="104" extrusionOk="0">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 name="Google Shape;57;p21"/>
              <p:cNvSpPr/>
              <p:nvPr/>
            </p:nvSpPr>
            <p:spPr>
              <a:xfrm>
                <a:off x="3970338" y="2078038"/>
                <a:ext cx="1195388" cy="534988"/>
              </a:xfrm>
              <a:custGeom>
                <a:avLst/>
                <a:gdLst/>
                <a:ahLst/>
                <a:cxnLst/>
                <a:rect l="l" t="t" r="r" b="b"/>
                <a:pathLst>
                  <a:path w="317" h="142" extrusionOk="0">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 name="Google Shape;58;p21"/>
              <p:cNvSpPr/>
              <p:nvPr/>
            </p:nvSpPr>
            <p:spPr>
              <a:xfrm>
                <a:off x="3851276" y="1292225"/>
                <a:ext cx="1435100" cy="1433513"/>
              </a:xfrm>
              <a:custGeom>
                <a:avLst/>
                <a:gdLst/>
                <a:ahLst/>
                <a:cxnLst/>
                <a:rect l="l" t="t" r="r" b="b"/>
                <a:pathLst>
                  <a:path w="381" h="381" extrusionOk="0">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21"/>
              <p:cNvSpPr/>
              <p:nvPr/>
            </p:nvSpPr>
            <p:spPr>
              <a:xfrm>
                <a:off x="4416426" y="1778000"/>
                <a:ext cx="304800" cy="225425"/>
              </a:xfrm>
              <a:custGeom>
                <a:avLst/>
                <a:gdLst/>
                <a:ahLst/>
                <a:cxnLst/>
                <a:rect l="l" t="t" r="r" b="b"/>
                <a:pathLst>
                  <a:path w="81" h="60" extrusionOk="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21"/>
              <p:cNvSpPr/>
              <p:nvPr/>
            </p:nvSpPr>
            <p:spPr>
              <a:xfrm>
                <a:off x="4348163" y="1792288"/>
                <a:ext cx="441325" cy="260350"/>
              </a:xfrm>
              <a:custGeom>
                <a:avLst/>
                <a:gdLst/>
                <a:ahLst/>
                <a:cxnLst/>
                <a:rect l="l" t="t" r="r" b="b"/>
                <a:pathLst>
                  <a:path w="278" h="164" extrusionOk="0">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 name="Google Shape;61;p21"/>
              <p:cNvSpPr/>
              <p:nvPr/>
            </p:nvSpPr>
            <p:spPr>
              <a:xfrm>
                <a:off x="4295776" y="1660525"/>
                <a:ext cx="546100" cy="508000"/>
              </a:xfrm>
              <a:custGeom>
                <a:avLst/>
                <a:gdLst/>
                <a:ahLst/>
                <a:cxnLst/>
                <a:rect l="l" t="t" r="r" b="b"/>
                <a:pathLst>
                  <a:path w="145" h="135" extrusionOk="0">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 name="Google Shape;62;p21"/>
              <p:cNvSpPr/>
              <p:nvPr/>
            </p:nvSpPr>
            <p:spPr>
              <a:xfrm>
                <a:off x="4373563" y="1701800"/>
                <a:ext cx="388938" cy="430213"/>
              </a:xfrm>
              <a:custGeom>
                <a:avLst/>
                <a:gdLst/>
                <a:ahLst/>
                <a:cxnLst/>
                <a:rect l="l" t="t" r="r" b="b"/>
                <a:pathLst>
                  <a:path w="245" h="271" extrusionOk="0">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 name="Google Shape;63;p21"/>
              <p:cNvSpPr/>
              <p:nvPr/>
            </p:nvSpPr>
            <p:spPr>
              <a:xfrm>
                <a:off x="4392613" y="2220913"/>
                <a:ext cx="350838" cy="79375"/>
              </a:xfrm>
              <a:custGeom>
                <a:avLst/>
                <a:gdLst/>
                <a:ahLst/>
                <a:cxnLst/>
                <a:rect l="l" t="t" r="r" b="b"/>
                <a:pathLst>
                  <a:path w="93" h="21" extrusionOk="0">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 name="Google Shape;64;p21"/>
              <p:cNvSpPr/>
              <p:nvPr/>
            </p:nvSpPr>
            <p:spPr>
              <a:xfrm>
                <a:off x="4200526" y="1946275"/>
                <a:ext cx="735013" cy="388938"/>
              </a:xfrm>
              <a:custGeom>
                <a:avLst/>
                <a:gdLst/>
                <a:ahLst/>
                <a:cxnLst/>
                <a:rect l="l" t="t" r="r" b="b"/>
                <a:pathLst>
                  <a:path w="195" h="103" extrusionOk="0">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sp>
        <p:nvSpPr>
          <p:cNvPr id="65" name="Google Shape;65;p21"/>
          <p:cNvSpPr>
            <a:spLocks noGrp="1"/>
          </p:cNvSpPr>
          <p:nvPr>
            <p:ph type="pic" idx="2"/>
          </p:nvPr>
        </p:nvSpPr>
        <p:spPr>
          <a:xfrm>
            <a:off x="0" y="1814054"/>
            <a:ext cx="2244615" cy="1515391"/>
          </a:xfrm>
          <a:prstGeom prst="rect">
            <a:avLst/>
          </a:prstGeom>
          <a:noFill/>
          <a:ln>
            <a:noFill/>
          </a:ln>
        </p:spPr>
      </p:sp>
      <p:sp>
        <p:nvSpPr>
          <p:cNvPr id="66" name="Google Shape;66;p21"/>
          <p:cNvSpPr>
            <a:spLocks noGrp="1"/>
          </p:cNvSpPr>
          <p:nvPr>
            <p:ph type="pic" idx="3"/>
          </p:nvPr>
        </p:nvSpPr>
        <p:spPr>
          <a:xfrm>
            <a:off x="4598066" y="1814054"/>
            <a:ext cx="2244615" cy="1515391"/>
          </a:xfrm>
          <a:prstGeom prst="rect">
            <a:avLst/>
          </a:prstGeom>
          <a:noFill/>
          <a:ln>
            <a:noFill/>
          </a:ln>
        </p:spPr>
      </p:sp>
      <p:sp>
        <p:nvSpPr>
          <p:cNvPr id="67" name="Google Shape;67;p21"/>
          <p:cNvSpPr>
            <a:spLocks noGrp="1"/>
          </p:cNvSpPr>
          <p:nvPr>
            <p:ph type="pic" idx="4"/>
          </p:nvPr>
        </p:nvSpPr>
        <p:spPr>
          <a:xfrm>
            <a:off x="2299033" y="1814054"/>
            <a:ext cx="2244615" cy="1515391"/>
          </a:xfrm>
          <a:prstGeom prst="rect">
            <a:avLst/>
          </a:prstGeom>
          <a:noFill/>
          <a:ln>
            <a:noFill/>
          </a:ln>
        </p:spPr>
      </p:sp>
      <p:sp>
        <p:nvSpPr>
          <p:cNvPr id="68" name="Google Shape;68;p21"/>
          <p:cNvSpPr>
            <a:spLocks noGrp="1"/>
          </p:cNvSpPr>
          <p:nvPr>
            <p:ph type="pic" idx="5"/>
          </p:nvPr>
        </p:nvSpPr>
        <p:spPr>
          <a:xfrm>
            <a:off x="6897098" y="1823739"/>
            <a:ext cx="2244615" cy="1515391"/>
          </a:xfrm>
          <a:prstGeom prst="rect">
            <a:avLst/>
          </a:prstGeom>
          <a:noFill/>
          <a:ln>
            <a:noFill/>
          </a:ln>
        </p:spPr>
      </p:sp>
      <p:sp>
        <p:nvSpPr>
          <p:cNvPr id="69" name="Google Shape;69;p2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7" name="Google Shape;77;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3" name="Google Shape;83;p24"/>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7"/>
        <p:cNvGrpSpPr/>
        <p:nvPr/>
      </p:nvGrpSpPr>
      <p:grpSpPr>
        <a:xfrm>
          <a:off x="0" y="0"/>
          <a:ext cx="0" cy="0"/>
          <a:chOff x="0" y="0"/>
          <a:chExt cx="0" cy="0"/>
        </a:xfrm>
      </p:grpSpPr>
      <p:sp>
        <p:nvSpPr>
          <p:cNvPr id="88" name="Google Shape;88;p25"/>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5"/>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90" name="Google Shape;90;p25"/>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1" name="Google Shape;91;p25"/>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92" name="Google Shape;92;p25"/>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2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04" name="Google Shape;104;p27"/>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5" name="Google Shape;105;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
          <p:cNvSpPr/>
          <p:nvPr/>
        </p:nvSpPr>
        <p:spPr>
          <a:xfrm>
            <a:off x="687150" y="2366663"/>
            <a:ext cx="77697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4600" b="1">
                <a:solidFill>
                  <a:schemeClr val="dk1"/>
                </a:solidFill>
                <a:latin typeface="Times New Roman"/>
                <a:ea typeface="Times New Roman"/>
                <a:cs typeface="Times New Roman"/>
                <a:sym typeface="Times New Roman"/>
              </a:rPr>
              <a:t>Final presentation</a:t>
            </a:r>
            <a:r>
              <a:rPr lang="en-US" sz="4600" b="1" i="0" u="none" strike="noStrike" cap="none">
                <a:solidFill>
                  <a:schemeClr val="dk1"/>
                </a:solidFill>
                <a:latin typeface="Times New Roman"/>
                <a:ea typeface="Times New Roman"/>
                <a:cs typeface="Times New Roman"/>
                <a:sym typeface="Times New Roman"/>
              </a:rPr>
              <a:t> for team 3</a:t>
            </a:r>
            <a:endParaRPr sz="4600" b="1" i="0" u="none" strike="noStrike" cap="none">
              <a:solidFill>
                <a:schemeClr val="dk1"/>
              </a:solidFill>
              <a:latin typeface="Microsoft Yahei"/>
              <a:ea typeface="Microsoft Yahei"/>
              <a:cs typeface="Microsoft Yahei"/>
              <a:sym typeface="Microsoft Yahei"/>
            </a:endParaRPr>
          </a:p>
        </p:txBody>
      </p:sp>
      <p:grpSp>
        <p:nvGrpSpPr>
          <p:cNvPr id="139" name="Google Shape;139;p1"/>
          <p:cNvGrpSpPr/>
          <p:nvPr/>
        </p:nvGrpSpPr>
        <p:grpSpPr>
          <a:xfrm>
            <a:off x="3931167" y="779270"/>
            <a:ext cx="1281649" cy="1281649"/>
            <a:chOff x="3963053" y="796069"/>
            <a:chExt cx="1445741" cy="1445741"/>
          </a:xfrm>
        </p:grpSpPr>
        <p:sp>
          <p:nvSpPr>
            <p:cNvPr id="140" name="Google Shape;140;p1"/>
            <p:cNvSpPr/>
            <p:nvPr/>
          </p:nvSpPr>
          <p:spPr>
            <a:xfrm>
              <a:off x="3963053" y="796069"/>
              <a:ext cx="1445741" cy="1445741"/>
            </a:xfrm>
            <a:prstGeom prst="ellipse">
              <a:avLst/>
            </a:prstGeom>
            <a:solidFill>
              <a:schemeClr val="accent1"/>
            </a:solidFill>
            <a:ln>
              <a:noFill/>
            </a:ln>
            <a:effectLst>
              <a:outerShdw blurRad="101600" dist="1016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grpSp>
          <p:nvGrpSpPr>
            <p:cNvPr id="141" name="Google Shape;141;p1"/>
            <p:cNvGrpSpPr/>
            <p:nvPr/>
          </p:nvGrpSpPr>
          <p:grpSpPr>
            <a:xfrm>
              <a:off x="4188168" y="1149945"/>
              <a:ext cx="995510" cy="868332"/>
              <a:chOff x="4675188" y="2882900"/>
              <a:chExt cx="360362" cy="314325"/>
            </a:xfrm>
          </p:grpSpPr>
          <p:sp>
            <p:nvSpPr>
              <p:cNvPr id="142" name="Google Shape;142;p1"/>
              <p:cNvSpPr/>
              <p:nvPr/>
            </p:nvSpPr>
            <p:spPr>
              <a:xfrm>
                <a:off x="4675188" y="2882900"/>
                <a:ext cx="360362" cy="257175"/>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143" name="Google Shape;143;p1"/>
              <p:cNvSpPr/>
              <p:nvPr/>
            </p:nvSpPr>
            <p:spPr>
              <a:xfrm>
                <a:off x="5000625" y="2994025"/>
                <a:ext cx="22225" cy="123825"/>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144" name="Google Shape;144;p1"/>
              <p:cNvSpPr/>
              <p:nvPr/>
            </p:nvSpPr>
            <p:spPr>
              <a:xfrm>
                <a:off x="4989513" y="3128963"/>
                <a:ext cx="46037" cy="68262"/>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grpSp>
      </p:grpSp>
      <p:cxnSp>
        <p:nvCxnSpPr>
          <p:cNvPr id="145" name="Google Shape;145;p1"/>
          <p:cNvCxnSpPr/>
          <p:nvPr/>
        </p:nvCxnSpPr>
        <p:spPr>
          <a:xfrm>
            <a:off x="2344057" y="2222800"/>
            <a:ext cx="4455900" cy="0"/>
          </a:xfrm>
          <a:prstGeom prst="straightConnector1">
            <a:avLst/>
          </a:prstGeom>
          <a:noFill/>
          <a:ln w="12700" cap="flat" cmpd="sng">
            <a:solidFill>
              <a:schemeClr val="accent1"/>
            </a:solidFill>
            <a:prstDash val="solid"/>
            <a:miter lim="800000"/>
            <a:headEnd type="none" w="sm" len="sm"/>
            <a:tailEnd type="none" w="sm" len="sm"/>
          </a:ln>
        </p:spPr>
      </p:cxnSp>
      <p:cxnSp>
        <p:nvCxnSpPr>
          <p:cNvPr id="146" name="Google Shape;146;p1"/>
          <p:cNvCxnSpPr/>
          <p:nvPr/>
        </p:nvCxnSpPr>
        <p:spPr>
          <a:xfrm>
            <a:off x="2344057" y="3318629"/>
            <a:ext cx="4455900" cy="0"/>
          </a:xfrm>
          <a:prstGeom prst="straightConnector1">
            <a:avLst/>
          </a:prstGeom>
          <a:noFill/>
          <a:ln w="12700" cap="flat" cmpd="sng">
            <a:solidFill>
              <a:schemeClr val="accent1"/>
            </a:solidFill>
            <a:prstDash val="solid"/>
            <a:miter lim="800000"/>
            <a:headEnd type="none" w="sm" len="sm"/>
            <a:tailEnd type="none" w="sm" len="sm"/>
          </a:ln>
        </p:spPr>
      </p:cxnSp>
      <p:sp>
        <p:nvSpPr>
          <p:cNvPr id="147" name="Google Shape;147;p1"/>
          <p:cNvSpPr txBox="1"/>
          <p:nvPr/>
        </p:nvSpPr>
        <p:spPr>
          <a:xfrm>
            <a:off x="2740800" y="3397300"/>
            <a:ext cx="3662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Team member:</a:t>
            </a:r>
            <a:endParaRPr sz="18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Lei Zhenghong</a:t>
            </a:r>
            <a:endParaRPr sz="18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Peng Yuqi </a:t>
            </a:r>
            <a:endParaRPr sz="18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Wang Weichen</a:t>
            </a:r>
            <a:endParaRPr sz="1800" b="1" i="0" u="none" strike="noStrike" cap="none">
              <a:solidFill>
                <a:schemeClr val="dk1"/>
              </a:solidFill>
              <a:latin typeface="Calibri"/>
              <a:ea typeface="Calibri"/>
              <a:cs typeface="Calibri"/>
              <a:sym typeface="Calibri"/>
            </a:endParaRPr>
          </a:p>
        </p:txBody>
      </p:sp>
      <p:sp>
        <p:nvSpPr>
          <p:cNvPr id="148" name="Google Shape;148;p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2afb5297ad9_0_0"/>
          <p:cNvSpPr/>
          <p:nvPr/>
        </p:nvSpPr>
        <p:spPr>
          <a:xfrm>
            <a:off x="377550" y="76200"/>
            <a:ext cx="3802800" cy="9417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000" b="1">
                <a:solidFill>
                  <a:schemeClr val="accent1"/>
                </a:solidFill>
                <a:latin typeface="Times New Roman"/>
                <a:ea typeface="Times New Roman"/>
                <a:cs typeface="Times New Roman"/>
                <a:sym typeface="Times New Roman"/>
              </a:rPr>
              <a:t>Evaluating the model of the prediction for future transaction</a:t>
            </a:r>
            <a:endParaRPr sz="2000" i="0" u="none" strike="noStrike" cap="none">
              <a:solidFill>
                <a:srgbClr val="000000"/>
              </a:solidFill>
              <a:latin typeface="Times New Roman"/>
              <a:ea typeface="Times New Roman"/>
              <a:cs typeface="Times New Roman"/>
              <a:sym typeface="Times New Roman"/>
            </a:endParaRPr>
          </a:p>
        </p:txBody>
      </p:sp>
      <p:sp>
        <p:nvSpPr>
          <p:cNvPr id="279" name="Google Shape;279;g2afb5297ad9_0_0"/>
          <p:cNvSpPr/>
          <p:nvPr/>
        </p:nvSpPr>
        <p:spPr>
          <a:xfrm>
            <a:off x="86575" y="1120525"/>
            <a:ext cx="3802800" cy="34287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50000"/>
              </a:lnSpc>
              <a:spcBef>
                <a:spcPts val="0"/>
              </a:spcBef>
              <a:spcAft>
                <a:spcPts val="0"/>
              </a:spcAft>
              <a:buClr>
                <a:srgbClr val="262626"/>
              </a:buClr>
              <a:buSzPts val="1200"/>
              <a:buChar char="•"/>
            </a:pPr>
            <a:r>
              <a:rPr lang="en-US" sz="1200" i="0" u="none" strike="noStrike" cap="none">
                <a:solidFill>
                  <a:srgbClr val="262626"/>
                </a:solidFill>
              </a:rPr>
              <a:t>Target variable: </a:t>
            </a:r>
            <a:endParaRPr sz="1200" i="0" u="none" strike="noStrike" cap="none">
              <a:solidFill>
                <a:srgbClr val="262626"/>
              </a:solidFill>
            </a:endParaRPr>
          </a:p>
          <a:p>
            <a:pPr marL="457200" marR="0" lvl="0" indent="0" algn="just" rtl="0">
              <a:lnSpc>
                <a:spcPct val="150000"/>
              </a:lnSpc>
              <a:spcBef>
                <a:spcPts val="0"/>
              </a:spcBef>
              <a:spcAft>
                <a:spcPts val="0"/>
              </a:spcAft>
              <a:buClr>
                <a:srgbClr val="000000"/>
              </a:buClr>
              <a:buSzPts val="1200"/>
              <a:buFont typeface="Arial"/>
              <a:buNone/>
            </a:pPr>
            <a:r>
              <a:rPr lang="en-US" sz="1200" i="0" u="none" strike="noStrike" cap="none">
                <a:solidFill>
                  <a:srgbClr val="262626"/>
                </a:solidFill>
              </a:rPr>
              <a:t>The target variable is setted to be the next week‘s transaction values of each users.</a:t>
            </a:r>
            <a:endParaRPr sz="1200" i="0" u="none" strike="noStrike" cap="none">
              <a:solidFill>
                <a:srgbClr val="262626"/>
              </a:solidFill>
            </a:endParaRPr>
          </a:p>
          <a:p>
            <a:pPr marL="171450" marR="0" lvl="0" indent="-171450" algn="just" rtl="0">
              <a:lnSpc>
                <a:spcPct val="150000"/>
              </a:lnSpc>
              <a:spcBef>
                <a:spcPts val="0"/>
              </a:spcBef>
              <a:spcAft>
                <a:spcPts val="0"/>
              </a:spcAft>
              <a:buClr>
                <a:srgbClr val="262626"/>
              </a:buClr>
              <a:buSzPts val="1200"/>
              <a:buChar char="•"/>
            </a:pPr>
            <a:r>
              <a:rPr lang="en-US" sz="1200" i="0" u="none" strike="noStrike" cap="none">
                <a:solidFill>
                  <a:srgbClr val="262626"/>
                </a:solidFill>
              </a:rPr>
              <a:t>Regression Model:</a:t>
            </a:r>
            <a:endParaRPr sz="1200" i="0" u="none" strike="noStrike" cap="none">
              <a:solidFill>
                <a:schemeClr val="dk1"/>
              </a:solidFill>
            </a:endParaRPr>
          </a:p>
          <a:p>
            <a:pPr marL="457200" marR="0" lvl="0" indent="0" algn="just" rtl="0">
              <a:lnSpc>
                <a:spcPct val="150000"/>
              </a:lnSpc>
              <a:spcBef>
                <a:spcPts val="0"/>
              </a:spcBef>
              <a:spcAft>
                <a:spcPts val="0"/>
              </a:spcAft>
              <a:buClr>
                <a:srgbClr val="000000"/>
              </a:buClr>
              <a:buSzPts val="1200"/>
              <a:buFont typeface="Arial"/>
              <a:buNone/>
            </a:pPr>
            <a:r>
              <a:rPr lang="en-US" sz="1200" b="1" i="0" u="none" strike="noStrike" cap="none">
                <a:solidFill>
                  <a:schemeClr val="dk1"/>
                </a:solidFill>
              </a:rPr>
              <a:t>Gradient Boosting Regressor:</a:t>
            </a:r>
            <a:endParaRPr sz="1200" b="1" i="0" u="none" strike="noStrike" cap="none">
              <a:solidFill>
                <a:schemeClr val="dk1"/>
              </a:solidFill>
            </a:endParaRPr>
          </a:p>
          <a:p>
            <a:pPr marL="457200" marR="0" lvl="0" indent="0" algn="just" rtl="0">
              <a:lnSpc>
                <a:spcPct val="150000"/>
              </a:lnSpc>
              <a:spcBef>
                <a:spcPts val="0"/>
              </a:spcBef>
              <a:spcAft>
                <a:spcPts val="0"/>
              </a:spcAft>
              <a:buClr>
                <a:srgbClr val="000000"/>
              </a:buClr>
              <a:buSzPts val="1200"/>
              <a:buFont typeface="Arial"/>
              <a:buNone/>
            </a:pPr>
            <a:r>
              <a:rPr lang="en-US" sz="1200" i="0" u="none" strike="noStrike" cap="none">
                <a:solidFill>
                  <a:schemeClr val="dk1"/>
                </a:solidFill>
              </a:rPr>
              <a:t>Be able to capture </a:t>
            </a:r>
            <a:r>
              <a:rPr lang="en-US" sz="1200" i="0" u="none" strike="noStrike" cap="none">
                <a:solidFill>
                  <a:srgbClr val="741B47"/>
                </a:solidFill>
              </a:rPr>
              <a:t>nonlinear relationships</a:t>
            </a:r>
            <a:r>
              <a:rPr lang="en-US" sz="1200" i="0" u="none" strike="noStrike" cap="none">
                <a:solidFill>
                  <a:schemeClr val="dk1"/>
                </a:solidFill>
              </a:rPr>
              <a:t> in the data.</a:t>
            </a:r>
            <a:endParaRPr sz="1200" i="0" u="none" strike="noStrike" cap="none">
              <a:solidFill>
                <a:schemeClr val="dk1"/>
              </a:solidFill>
            </a:endParaRPr>
          </a:p>
          <a:p>
            <a:pPr marL="457200" marR="0" lvl="0" indent="0" algn="just" rtl="0">
              <a:lnSpc>
                <a:spcPct val="150000"/>
              </a:lnSpc>
              <a:spcBef>
                <a:spcPts val="0"/>
              </a:spcBef>
              <a:spcAft>
                <a:spcPts val="0"/>
              </a:spcAft>
              <a:buClr>
                <a:schemeClr val="dk1"/>
              </a:buClr>
              <a:buSzPts val="1100"/>
              <a:buFont typeface="Arial"/>
              <a:buNone/>
            </a:pPr>
            <a:r>
              <a:rPr lang="en-US" sz="1200" i="0" u="none" strike="noStrike" cap="none">
                <a:solidFill>
                  <a:schemeClr val="dk1"/>
                </a:solidFill>
              </a:rPr>
              <a:t>Be able to process data sets containing </a:t>
            </a:r>
            <a:r>
              <a:rPr lang="en-US" sz="1200" i="0" u="none" strike="noStrike" cap="none">
                <a:solidFill>
                  <a:srgbClr val="741B47"/>
                </a:solidFill>
              </a:rPr>
              <a:t>numerical and categorical features</a:t>
            </a:r>
            <a:r>
              <a:rPr lang="en-US" sz="1200" i="0" u="none" strike="noStrike" cap="none">
                <a:solidFill>
                  <a:schemeClr val="dk1"/>
                </a:solidFill>
              </a:rPr>
              <a:t>.</a:t>
            </a:r>
            <a:endParaRPr sz="1200" i="0" u="none" strike="noStrike" cap="none">
              <a:solidFill>
                <a:schemeClr val="dk1"/>
              </a:solidFill>
            </a:endParaRPr>
          </a:p>
          <a:p>
            <a:pPr marL="457200" marR="0" lvl="0" indent="0" algn="just" rtl="0">
              <a:lnSpc>
                <a:spcPct val="150000"/>
              </a:lnSpc>
              <a:spcBef>
                <a:spcPts val="0"/>
              </a:spcBef>
              <a:spcAft>
                <a:spcPts val="0"/>
              </a:spcAft>
              <a:buClr>
                <a:schemeClr val="dk1"/>
              </a:buClr>
              <a:buSzPts val="1100"/>
              <a:buFont typeface="Arial"/>
              <a:buNone/>
            </a:pPr>
            <a:r>
              <a:rPr lang="en-US" sz="1200" i="0" u="none" strike="noStrike" cap="none">
                <a:solidFill>
                  <a:schemeClr val="dk1"/>
                </a:solidFill>
              </a:rPr>
              <a:t>Be able to capture the </a:t>
            </a:r>
            <a:r>
              <a:rPr lang="en-US" sz="1200" i="0" u="none" strike="noStrike" cap="none">
                <a:solidFill>
                  <a:srgbClr val="741B47"/>
                </a:solidFill>
              </a:rPr>
              <a:t>complex interactions</a:t>
            </a:r>
            <a:r>
              <a:rPr lang="en-US" sz="1200" i="0" u="none" strike="noStrike" cap="none">
                <a:solidFill>
                  <a:schemeClr val="dk1"/>
                </a:solidFill>
              </a:rPr>
              <a:t> between features.</a:t>
            </a:r>
            <a:endParaRPr sz="1200">
              <a:solidFill>
                <a:schemeClr val="dk1"/>
              </a:solidFill>
            </a:endParaRPr>
          </a:p>
          <a:p>
            <a:pPr marL="171450" marR="0" lvl="0" indent="-171450" algn="just" rtl="0">
              <a:lnSpc>
                <a:spcPct val="150000"/>
              </a:lnSpc>
              <a:spcBef>
                <a:spcPts val="0"/>
              </a:spcBef>
              <a:spcAft>
                <a:spcPts val="0"/>
              </a:spcAft>
              <a:buClr>
                <a:schemeClr val="dk1"/>
              </a:buClr>
              <a:buSzPts val="1200"/>
              <a:buChar char="•"/>
            </a:pPr>
            <a:r>
              <a:rPr lang="en-US" sz="1200" i="0" u="none" strike="noStrike" cap="none">
                <a:solidFill>
                  <a:schemeClr val="dk1"/>
                </a:solidFill>
              </a:rPr>
              <a:t>Cross validation: </a:t>
            </a:r>
            <a:r>
              <a:rPr lang="en-US" sz="1200">
                <a:solidFill>
                  <a:schemeClr val="dk1"/>
                </a:solidFill>
              </a:rPr>
              <a:t>10</a:t>
            </a:r>
            <a:r>
              <a:rPr lang="en-US" sz="1200" i="0" u="none" strike="noStrike" cap="none">
                <a:solidFill>
                  <a:schemeClr val="dk1"/>
                </a:solidFill>
              </a:rPr>
              <a:t> fold</a:t>
            </a:r>
            <a:endParaRPr sz="1200" i="0" u="none" strike="noStrike" cap="none">
              <a:solidFill>
                <a:schemeClr val="dk1"/>
              </a:solidFill>
            </a:endParaRPr>
          </a:p>
          <a:p>
            <a:pPr marL="171450" marR="0" lvl="0" indent="-171450" algn="just" rtl="0">
              <a:lnSpc>
                <a:spcPct val="150000"/>
              </a:lnSpc>
              <a:spcBef>
                <a:spcPts val="0"/>
              </a:spcBef>
              <a:spcAft>
                <a:spcPts val="0"/>
              </a:spcAft>
              <a:buClr>
                <a:schemeClr val="dk1"/>
              </a:buClr>
              <a:buSzPts val="1200"/>
              <a:buChar char="•"/>
            </a:pPr>
            <a:r>
              <a:rPr lang="en-US" sz="1200" i="0" u="none" strike="noStrike" cap="none">
                <a:solidFill>
                  <a:schemeClr val="dk1"/>
                </a:solidFill>
              </a:rPr>
              <a:t>Grid Search (GridSearchCV)</a:t>
            </a:r>
            <a:endParaRPr sz="1200" i="0" u="none" strike="noStrike" cap="none">
              <a:solidFill>
                <a:schemeClr val="dk1"/>
              </a:solidFill>
            </a:endParaRPr>
          </a:p>
        </p:txBody>
      </p:sp>
      <p:graphicFrame>
        <p:nvGraphicFramePr>
          <p:cNvPr id="280" name="Google Shape;280;g2afb5297ad9_0_0"/>
          <p:cNvGraphicFramePr/>
          <p:nvPr/>
        </p:nvGraphicFramePr>
        <p:xfrm>
          <a:off x="4180338" y="194538"/>
          <a:ext cx="4774625" cy="4754490"/>
        </p:xfrm>
        <a:graphic>
          <a:graphicData uri="http://schemas.openxmlformats.org/drawingml/2006/table">
            <a:tbl>
              <a:tblPr>
                <a:noFill/>
                <a:tableStyleId>{2BA63C8F-66C0-459A-BA54-32CC7E873CD1}</a:tableStyleId>
              </a:tblPr>
              <a:tblGrid>
                <a:gridCol w="2810450">
                  <a:extLst>
                    <a:ext uri="{9D8B030D-6E8A-4147-A177-3AD203B41FA5}">
                      <a16:colId xmlns:a16="http://schemas.microsoft.com/office/drawing/2014/main" val="20000"/>
                    </a:ext>
                  </a:extLst>
                </a:gridCol>
                <a:gridCol w="959150">
                  <a:extLst>
                    <a:ext uri="{9D8B030D-6E8A-4147-A177-3AD203B41FA5}">
                      <a16:colId xmlns:a16="http://schemas.microsoft.com/office/drawing/2014/main" val="20001"/>
                    </a:ext>
                  </a:extLst>
                </a:gridCol>
                <a:gridCol w="1005025">
                  <a:extLst>
                    <a:ext uri="{9D8B030D-6E8A-4147-A177-3AD203B41FA5}">
                      <a16:colId xmlns:a16="http://schemas.microsoft.com/office/drawing/2014/main" val="20002"/>
                    </a:ext>
                  </a:extLst>
                </a:gridCol>
              </a:tblGrid>
              <a:tr h="340200">
                <a:tc>
                  <a:txBody>
                    <a:bodyPr/>
                    <a:lstStyle/>
                    <a:p>
                      <a:pPr marL="0" marR="0" lvl="0" indent="0" algn="ctr" rtl="0">
                        <a:lnSpc>
                          <a:spcPct val="100000"/>
                        </a:lnSpc>
                        <a:spcBef>
                          <a:spcPts val="0"/>
                        </a:spcBef>
                        <a:spcAft>
                          <a:spcPts val="0"/>
                        </a:spcAft>
                        <a:buClr>
                          <a:srgbClr val="000000"/>
                        </a:buClr>
                        <a:buSzPts val="1300"/>
                        <a:buFont typeface="Arial"/>
                        <a:buNone/>
                      </a:pPr>
                      <a:endParaRPr sz="12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t>MAE</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t>RMSE</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40200">
                <a:tc gridSpan="3">
                  <a:txBody>
                    <a:bodyPr/>
                    <a:lstStyle/>
                    <a:p>
                      <a:pPr marL="0" lvl="0" indent="0" algn="ctr" rtl="0">
                        <a:spcBef>
                          <a:spcPts val="0"/>
                        </a:spcBef>
                        <a:spcAft>
                          <a:spcPts val="0"/>
                        </a:spcAft>
                        <a:buClr>
                          <a:schemeClr val="dk1"/>
                        </a:buClr>
                        <a:buSzPts val="1400"/>
                        <a:buFont typeface="Arial"/>
                        <a:buNone/>
                      </a:pPr>
                      <a:r>
                        <a:rPr lang="en-US" sz="1200" b="1">
                          <a:solidFill>
                            <a:srgbClr val="1155CC"/>
                          </a:solidFill>
                        </a:rPr>
                        <a:t>High value trading users</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40200">
                <a:tc>
                  <a:txBody>
                    <a:bodyPr/>
                    <a:lstStyle/>
                    <a:p>
                      <a:pPr marL="0" marR="0" lvl="0" indent="0" algn="ctr" rtl="0">
                        <a:lnSpc>
                          <a:spcPct val="100000"/>
                        </a:lnSpc>
                        <a:spcBef>
                          <a:spcPts val="0"/>
                        </a:spcBef>
                        <a:spcAft>
                          <a:spcPts val="0"/>
                        </a:spcAft>
                        <a:buNone/>
                      </a:pPr>
                      <a:r>
                        <a:rPr lang="en-US" sz="1200">
                          <a:solidFill>
                            <a:schemeClr val="dk1"/>
                          </a:solidFill>
                        </a:rPr>
                        <a:t>Decision Tree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4827.1</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44680.1</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40200">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Gradient Boosting Regressor</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3355.3</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24289.7</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40200">
                <a:tc gridSpan="3">
                  <a:txBody>
                    <a:bodyPr/>
                    <a:lstStyle/>
                    <a:p>
                      <a:pPr marL="0" lvl="0" indent="0" algn="ctr" rtl="0">
                        <a:spcBef>
                          <a:spcPts val="0"/>
                        </a:spcBef>
                        <a:spcAft>
                          <a:spcPts val="0"/>
                        </a:spcAft>
                        <a:buClr>
                          <a:schemeClr val="dk1"/>
                        </a:buClr>
                        <a:buSzPts val="1400"/>
                        <a:buFont typeface="Arial"/>
                        <a:buNone/>
                      </a:pPr>
                      <a:r>
                        <a:rPr lang="en-US" sz="1200" b="1">
                          <a:solidFill>
                            <a:srgbClr val="FF9900"/>
                          </a:solidFill>
                        </a:rPr>
                        <a:t>Stable trading users</a:t>
                      </a:r>
                      <a:endParaRPr sz="12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40200">
                <a:tc>
                  <a:txBody>
                    <a:bodyPr/>
                    <a:lstStyle/>
                    <a:p>
                      <a:pPr marL="0" lvl="0" indent="0" algn="ctr" rtl="0">
                        <a:spcBef>
                          <a:spcPts val="0"/>
                        </a:spcBef>
                        <a:spcAft>
                          <a:spcPts val="0"/>
                        </a:spcAft>
                        <a:buClr>
                          <a:schemeClr val="dk1"/>
                        </a:buClr>
                        <a:buSzPts val="1100"/>
                        <a:buFont typeface="Arial"/>
                        <a:buNone/>
                      </a:pPr>
                      <a:r>
                        <a:rPr lang="en-US" sz="1200">
                          <a:solidFill>
                            <a:schemeClr val="dk1"/>
                          </a:solidFill>
                        </a:rPr>
                        <a:t>Decision Tree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25.44</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293.5</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40200">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Gradient Boosting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21.21</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245.2</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40200">
                <a:tc gridSpan="3">
                  <a:txBody>
                    <a:bodyPr/>
                    <a:lstStyle/>
                    <a:p>
                      <a:pPr marL="0" lvl="0" indent="0" algn="ctr" rtl="0">
                        <a:spcBef>
                          <a:spcPts val="0"/>
                        </a:spcBef>
                        <a:spcAft>
                          <a:spcPts val="0"/>
                        </a:spcAft>
                        <a:buClr>
                          <a:schemeClr val="dk1"/>
                        </a:buClr>
                        <a:buSzPts val="1400"/>
                        <a:buFont typeface="Arial"/>
                        <a:buNone/>
                      </a:pPr>
                      <a:r>
                        <a:rPr lang="en-US" sz="1200" b="1">
                          <a:solidFill>
                            <a:srgbClr val="6AA84F"/>
                          </a:solidFill>
                        </a:rPr>
                        <a:t>Less active trading users</a:t>
                      </a:r>
                      <a:endParaRPr sz="12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r h="340200">
                <a:tc>
                  <a:txBody>
                    <a:bodyPr/>
                    <a:lstStyle/>
                    <a:p>
                      <a:pPr marL="0" lvl="0" indent="0" algn="ctr" rtl="0">
                        <a:spcBef>
                          <a:spcPts val="0"/>
                        </a:spcBef>
                        <a:spcAft>
                          <a:spcPts val="0"/>
                        </a:spcAft>
                        <a:buClr>
                          <a:schemeClr val="dk1"/>
                        </a:buClr>
                        <a:buSzPts val="1100"/>
                        <a:buFont typeface="Arial"/>
                        <a:buNone/>
                      </a:pPr>
                      <a:r>
                        <a:rPr lang="en-US" sz="1200">
                          <a:solidFill>
                            <a:schemeClr val="dk1"/>
                          </a:solidFill>
                        </a:rPr>
                        <a:t>Decision Tree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18.55</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166.1</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40200">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Gradient Boosting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14.87</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116.9</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340200">
                <a:tc gridSpan="3">
                  <a:txBody>
                    <a:bodyPr/>
                    <a:lstStyle/>
                    <a:p>
                      <a:pPr marL="0" lvl="0" indent="0" algn="ctr" rtl="0">
                        <a:spcBef>
                          <a:spcPts val="0"/>
                        </a:spcBef>
                        <a:spcAft>
                          <a:spcPts val="0"/>
                        </a:spcAft>
                        <a:buClr>
                          <a:schemeClr val="dk1"/>
                        </a:buClr>
                        <a:buSzPts val="1400"/>
                        <a:buFont typeface="Arial"/>
                        <a:buNone/>
                      </a:pPr>
                      <a:r>
                        <a:rPr lang="en-US" sz="1200" b="1">
                          <a:solidFill>
                            <a:srgbClr val="980000"/>
                          </a:solidFill>
                        </a:rPr>
                        <a:t>Dormant Users</a:t>
                      </a:r>
                      <a:endParaRPr sz="1200" b="1">
                        <a:solidFill>
                          <a:srgbClr val="6AA84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0"/>
                  </a:ext>
                </a:extLst>
              </a:tr>
              <a:tr h="340200">
                <a:tc>
                  <a:txBody>
                    <a:bodyPr/>
                    <a:lstStyle/>
                    <a:p>
                      <a:pPr marL="0" lvl="0" indent="0" algn="ctr" rtl="0">
                        <a:spcBef>
                          <a:spcPts val="0"/>
                        </a:spcBef>
                        <a:spcAft>
                          <a:spcPts val="0"/>
                        </a:spcAft>
                        <a:buClr>
                          <a:schemeClr val="dk1"/>
                        </a:buClr>
                        <a:buSzPts val="1100"/>
                        <a:buFont typeface="Arial"/>
                        <a:buNone/>
                      </a:pPr>
                      <a:r>
                        <a:rPr lang="en-US" sz="1200">
                          <a:solidFill>
                            <a:schemeClr val="dk1"/>
                          </a:solidFill>
                        </a:rPr>
                        <a:t>Decision Tree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488.6</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5515.4</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1"/>
                  </a:ext>
                </a:extLst>
              </a:tr>
              <a:tr h="340200">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Gradient Boosting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344.9</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4005.3</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281" name="Google Shape;281;g2afb5297ad9_0_0"/>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26586c9da68_1_93"/>
          <p:cNvSpPr/>
          <p:nvPr/>
        </p:nvSpPr>
        <p:spPr>
          <a:xfrm>
            <a:off x="513377" y="76200"/>
            <a:ext cx="3294300" cy="50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1" i="0" u="none" strike="noStrike" cap="none">
                <a:solidFill>
                  <a:schemeClr val="accent1"/>
                </a:solidFill>
                <a:latin typeface="Times New Roman"/>
                <a:ea typeface="Times New Roman"/>
                <a:cs typeface="Times New Roman"/>
                <a:sym typeface="Times New Roman"/>
              </a:rPr>
              <a:t>SHAP Value Analysis</a:t>
            </a:r>
            <a:endParaRPr sz="2000" i="0" u="none" strike="noStrike" cap="none">
              <a:solidFill>
                <a:srgbClr val="000000"/>
              </a:solidFill>
              <a:latin typeface="Times New Roman"/>
              <a:ea typeface="Times New Roman"/>
              <a:cs typeface="Times New Roman"/>
              <a:sym typeface="Times New Roman"/>
            </a:endParaRPr>
          </a:p>
        </p:txBody>
      </p:sp>
      <p:pic>
        <p:nvPicPr>
          <p:cNvPr id="287" name="Google Shape;287;g26586c9da68_1_93"/>
          <p:cNvPicPr preferRelativeResize="0"/>
          <p:nvPr/>
        </p:nvPicPr>
        <p:blipFill>
          <a:blip r:embed="rId3">
            <a:alphaModFix/>
          </a:blip>
          <a:stretch>
            <a:fillRect/>
          </a:stretch>
        </p:blipFill>
        <p:spPr>
          <a:xfrm>
            <a:off x="0" y="918025"/>
            <a:ext cx="2853449" cy="4225474"/>
          </a:xfrm>
          <a:prstGeom prst="rect">
            <a:avLst/>
          </a:prstGeom>
          <a:noFill/>
          <a:ln>
            <a:noFill/>
          </a:ln>
        </p:spPr>
      </p:pic>
      <p:pic>
        <p:nvPicPr>
          <p:cNvPr id="288" name="Google Shape;288;g26586c9da68_1_93"/>
          <p:cNvPicPr preferRelativeResize="0"/>
          <p:nvPr/>
        </p:nvPicPr>
        <p:blipFill>
          <a:blip r:embed="rId4">
            <a:alphaModFix/>
          </a:blip>
          <a:stretch>
            <a:fillRect/>
          </a:stretch>
        </p:blipFill>
        <p:spPr>
          <a:xfrm>
            <a:off x="2940727" y="920732"/>
            <a:ext cx="2766198" cy="4220045"/>
          </a:xfrm>
          <a:prstGeom prst="rect">
            <a:avLst/>
          </a:prstGeom>
          <a:noFill/>
          <a:ln>
            <a:noFill/>
          </a:ln>
        </p:spPr>
      </p:pic>
      <p:sp>
        <p:nvSpPr>
          <p:cNvPr id="289" name="Google Shape;289;g26586c9da68_1_93"/>
          <p:cNvSpPr txBox="1"/>
          <p:nvPr/>
        </p:nvSpPr>
        <p:spPr>
          <a:xfrm>
            <a:off x="286413" y="567063"/>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1155CC"/>
                </a:solidFill>
              </a:rPr>
              <a:t>High value trading users</a:t>
            </a:r>
            <a:endParaRPr sz="1200">
              <a:solidFill>
                <a:schemeClr val="dk1"/>
              </a:solidFill>
            </a:endParaRPr>
          </a:p>
        </p:txBody>
      </p:sp>
      <p:sp>
        <p:nvSpPr>
          <p:cNvPr id="290" name="Google Shape;290;g26586c9da68_1_93"/>
          <p:cNvSpPr txBox="1"/>
          <p:nvPr/>
        </p:nvSpPr>
        <p:spPr>
          <a:xfrm>
            <a:off x="3302013" y="567063"/>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980000"/>
                </a:solidFill>
              </a:rPr>
              <a:t>Dormant Users</a:t>
            </a:r>
            <a:endParaRPr sz="1200" b="1">
              <a:solidFill>
                <a:srgbClr val="FF9900"/>
              </a:solidFill>
            </a:endParaRPr>
          </a:p>
        </p:txBody>
      </p:sp>
      <p:sp>
        <p:nvSpPr>
          <p:cNvPr id="291" name="Google Shape;291;g26586c9da68_1_93"/>
          <p:cNvSpPr/>
          <p:nvPr/>
        </p:nvSpPr>
        <p:spPr>
          <a:xfrm>
            <a:off x="0" y="2377799"/>
            <a:ext cx="2341800" cy="2211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2" name="Google Shape;292;g26586c9da68_1_93"/>
          <p:cNvSpPr/>
          <p:nvPr/>
        </p:nvSpPr>
        <p:spPr>
          <a:xfrm>
            <a:off x="-11775" y="4022208"/>
            <a:ext cx="2341800" cy="2211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3" name="Google Shape;293;g26586c9da68_1_93"/>
          <p:cNvSpPr/>
          <p:nvPr/>
        </p:nvSpPr>
        <p:spPr>
          <a:xfrm>
            <a:off x="5706925" y="920725"/>
            <a:ext cx="3437100" cy="37314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50000"/>
              </a:lnSpc>
              <a:spcBef>
                <a:spcPts val="0"/>
              </a:spcBef>
              <a:spcAft>
                <a:spcPts val="0"/>
              </a:spcAft>
              <a:buClr>
                <a:schemeClr val="dk1"/>
              </a:buClr>
              <a:buSzPts val="1200"/>
              <a:buChar char="•"/>
            </a:pPr>
            <a:r>
              <a:rPr lang="en-US" sz="1200" b="1">
                <a:solidFill>
                  <a:srgbClr val="262626"/>
                </a:solidFill>
              </a:rPr>
              <a:t>Observations:</a:t>
            </a:r>
            <a:endParaRPr sz="1200" b="1">
              <a:solidFill>
                <a:srgbClr val="262626"/>
              </a:solidFill>
            </a:endParaRPr>
          </a:p>
          <a:p>
            <a:pPr marL="457200" marR="0" lvl="0" indent="-304800" algn="just" rtl="0">
              <a:lnSpc>
                <a:spcPct val="150000"/>
              </a:lnSpc>
              <a:spcBef>
                <a:spcPts val="0"/>
              </a:spcBef>
              <a:spcAft>
                <a:spcPts val="0"/>
              </a:spcAft>
              <a:buClr>
                <a:srgbClr val="262626"/>
              </a:buClr>
              <a:buSzPts val="1200"/>
              <a:buChar char="-"/>
            </a:pPr>
            <a:r>
              <a:rPr lang="en-US" sz="1200">
                <a:solidFill>
                  <a:srgbClr val="1155CC"/>
                </a:solidFill>
              </a:rPr>
              <a:t>Blue part</a:t>
            </a:r>
            <a:r>
              <a:rPr lang="en-US" sz="1200">
                <a:solidFill>
                  <a:srgbClr val="262626"/>
                </a:solidFill>
              </a:rPr>
              <a:t> and </a:t>
            </a:r>
            <a:r>
              <a:rPr lang="en-US" sz="1200">
                <a:solidFill>
                  <a:srgbClr val="CC0000"/>
                </a:solidFill>
              </a:rPr>
              <a:t>red part</a:t>
            </a:r>
            <a:r>
              <a:rPr lang="en-US" sz="1200">
                <a:solidFill>
                  <a:srgbClr val="262626"/>
                </a:solidFill>
              </a:rPr>
              <a:t> refers to the </a:t>
            </a:r>
            <a:r>
              <a:rPr lang="en-US" sz="1200">
                <a:solidFill>
                  <a:srgbClr val="1155CC"/>
                </a:solidFill>
              </a:rPr>
              <a:t>low feature value</a:t>
            </a:r>
            <a:r>
              <a:rPr lang="en-US" sz="1200">
                <a:solidFill>
                  <a:srgbClr val="262626"/>
                </a:solidFill>
              </a:rPr>
              <a:t> and </a:t>
            </a:r>
            <a:r>
              <a:rPr lang="en-US" sz="1200">
                <a:solidFill>
                  <a:srgbClr val="CC0000"/>
                </a:solidFill>
              </a:rPr>
              <a:t>high feature value</a:t>
            </a:r>
            <a:r>
              <a:rPr lang="en-US" sz="1200">
                <a:solidFill>
                  <a:srgbClr val="262626"/>
                </a:solidFill>
              </a:rPr>
              <a:t>.</a:t>
            </a:r>
            <a:endParaRPr sz="1200">
              <a:solidFill>
                <a:srgbClr val="262626"/>
              </a:solidFill>
            </a:endParaRPr>
          </a:p>
          <a:p>
            <a:pPr marL="457200" marR="0" lvl="0" indent="-304800" algn="just" rtl="0">
              <a:lnSpc>
                <a:spcPct val="150000"/>
              </a:lnSpc>
              <a:spcBef>
                <a:spcPts val="0"/>
              </a:spcBef>
              <a:spcAft>
                <a:spcPts val="0"/>
              </a:spcAft>
              <a:buClr>
                <a:srgbClr val="262626"/>
              </a:buClr>
              <a:buSzPts val="1200"/>
              <a:buChar char="-"/>
            </a:pPr>
            <a:r>
              <a:rPr lang="en-US" sz="1200">
                <a:solidFill>
                  <a:srgbClr val="262626"/>
                </a:solidFill>
              </a:rPr>
              <a:t>Focus on the feature that has clear separation between blue part and the red part. </a:t>
            </a:r>
            <a:endParaRPr sz="1200">
              <a:solidFill>
                <a:srgbClr val="262626"/>
              </a:solidFill>
            </a:endParaRPr>
          </a:p>
          <a:p>
            <a:pPr marL="457200" marR="0" lvl="0" indent="-304800" algn="just" rtl="0">
              <a:lnSpc>
                <a:spcPct val="150000"/>
              </a:lnSpc>
              <a:spcBef>
                <a:spcPts val="0"/>
              </a:spcBef>
              <a:spcAft>
                <a:spcPts val="0"/>
              </a:spcAft>
              <a:buClr>
                <a:srgbClr val="262626"/>
              </a:buClr>
              <a:buSzPts val="1200"/>
              <a:buChar char="-"/>
            </a:pPr>
            <a:r>
              <a:rPr lang="en-US" sz="1200">
                <a:solidFill>
                  <a:schemeClr val="dk1"/>
                </a:solidFill>
              </a:rPr>
              <a:t>If we look at buy_values_7_days, it is mostly high with a positive SHAP value. This means that higher buy values within 7 days would tend to positively affect the output</a:t>
            </a:r>
            <a:endParaRPr sz="1200">
              <a:solidFill>
                <a:srgbClr val="262626"/>
              </a:solidFill>
            </a:endParaRPr>
          </a:p>
        </p:txBody>
      </p:sp>
      <p:sp>
        <p:nvSpPr>
          <p:cNvPr id="294" name="Google Shape;294;g26586c9da68_1_93"/>
          <p:cNvSpPr/>
          <p:nvPr/>
        </p:nvSpPr>
        <p:spPr>
          <a:xfrm>
            <a:off x="2940725" y="2228175"/>
            <a:ext cx="2341800" cy="149700"/>
          </a:xfrm>
          <a:prstGeom prst="rect">
            <a:avLst/>
          </a:prstGeom>
          <a:noFill/>
          <a:ln w="19050"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5" name="Google Shape;295;g26586c9da68_1_93"/>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67944a0dfa_0_328"/>
          <p:cNvSpPr/>
          <p:nvPr/>
        </p:nvSpPr>
        <p:spPr>
          <a:xfrm>
            <a:off x="522450" y="76200"/>
            <a:ext cx="7631700" cy="6534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The causal drivers responsible for the value of transactions a user will make in the future</a:t>
            </a:r>
            <a:endParaRPr sz="2000" b="1">
              <a:solidFill>
                <a:schemeClr val="accent1"/>
              </a:solidFill>
              <a:latin typeface="Times New Roman"/>
              <a:ea typeface="Times New Roman"/>
              <a:cs typeface="Times New Roman"/>
              <a:sym typeface="Times New Roman"/>
            </a:endParaRPr>
          </a:p>
        </p:txBody>
      </p:sp>
      <p:pic>
        <p:nvPicPr>
          <p:cNvPr id="301" name="Google Shape;301;g267944a0dfa_0_328"/>
          <p:cNvPicPr preferRelativeResize="0"/>
          <p:nvPr/>
        </p:nvPicPr>
        <p:blipFill rotWithShape="1">
          <a:blip r:embed="rId3">
            <a:alphaModFix/>
          </a:blip>
          <a:srcRect/>
          <a:stretch/>
        </p:blipFill>
        <p:spPr>
          <a:xfrm>
            <a:off x="2749264" y="856338"/>
            <a:ext cx="2666836" cy="2018025"/>
          </a:xfrm>
          <a:prstGeom prst="rect">
            <a:avLst/>
          </a:prstGeom>
          <a:noFill/>
          <a:ln>
            <a:noFill/>
          </a:ln>
        </p:spPr>
      </p:pic>
      <p:sp>
        <p:nvSpPr>
          <p:cNvPr id="302" name="Google Shape;302;g267944a0dfa_0_328"/>
          <p:cNvSpPr/>
          <p:nvPr/>
        </p:nvSpPr>
        <p:spPr>
          <a:xfrm>
            <a:off x="5479800" y="636150"/>
            <a:ext cx="3664200" cy="42387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a:buNone/>
            </a:pPr>
            <a:r>
              <a:rPr lang="en-US" sz="1200" b="1" i="0" u="none" strike="noStrike" cap="none">
                <a:solidFill>
                  <a:schemeClr val="dk1"/>
                </a:solidFill>
              </a:rPr>
              <a:t>Observation:</a:t>
            </a:r>
            <a:endParaRPr sz="1200" b="1">
              <a:solidFill>
                <a:schemeClr val="dk1"/>
              </a:solidFill>
            </a:endParaRPr>
          </a:p>
          <a:p>
            <a:pPr marL="171450" lvl="0" indent="-171450" algn="just" rtl="0">
              <a:lnSpc>
                <a:spcPct val="150000"/>
              </a:lnSpc>
              <a:spcBef>
                <a:spcPts val="0"/>
              </a:spcBef>
              <a:spcAft>
                <a:spcPts val="0"/>
              </a:spcAft>
              <a:buClr>
                <a:schemeClr val="dk1"/>
              </a:buClr>
              <a:buSzPts val="1200"/>
              <a:buChar char="•"/>
            </a:pPr>
            <a:r>
              <a:rPr lang="en-US" sz="1200">
                <a:solidFill>
                  <a:schemeClr val="dk1"/>
                </a:solidFill>
              </a:rPr>
              <a:t>When </a:t>
            </a:r>
            <a:r>
              <a:rPr lang="en-US" sz="1200">
                <a:solidFill>
                  <a:srgbClr val="741B47"/>
                </a:solidFill>
              </a:rPr>
              <a:t>net flow &lt; 0</a:t>
            </a:r>
            <a:r>
              <a:rPr lang="en-US" sz="1200">
                <a:solidFill>
                  <a:schemeClr val="dk1"/>
                </a:solidFill>
              </a:rPr>
              <a:t>, the SHAP value is around 0, indicating total transaction in the next 7 days may </a:t>
            </a:r>
            <a:r>
              <a:rPr lang="en-US" sz="1200" b="1">
                <a:solidFill>
                  <a:schemeClr val="dk1"/>
                </a:solidFill>
              </a:rPr>
              <a:t>decrease</a:t>
            </a:r>
            <a:r>
              <a:rPr lang="en-US" sz="1200">
                <a:solidFill>
                  <a:schemeClr val="dk1"/>
                </a:solidFill>
              </a:rPr>
              <a:t>. While when </a:t>
            </a:r>
            <a:r>
              <a:rPr lang="en-US" sz="1200">
                <a:solidFill>
                  <a:srgbClr val="741B47"/>
                </a:solidFill>
              </a:rPr>
              <a:t>net flow &gt; 0</a:t>
            </a:r>
            <a:r>
              <a:rPr lang="en-US" sz="1200">
                <a:solidFill>
                  <a:schemeClr val="dk1"/>
                </a:solidFill>
              </a:rPr>
              <a:t>, user’s total transaction in the future may </a:t>
            </a:r>
            <a:r>
              <a:rPr lang="en-US" sz="1200" b="1">
                <a:solidFill>
                  <a:schemeClr val="dk1"/>
                </a:solidFill>
              </a:rPr>
              <a:t>increased</a:t>
            </a:r>
            <a:r>
              <a:rPr lang="en-US" sz="1200">
                <a:solidFill>
                  <a:schemeClr val="dk1"/>
                </a:solidFill>
              </a:rPr>
              <a:t>.</a:t>
            </a:r>
            <a:endParaRPr sz="1200">
              <a:solidFill>
                <a:schemeClr val="dk1"/>
              </a:solidFill>
            </a:endParaRPr>
          </a:p>
          <a:p>
            <a:pPr marL="171450" lvl="0" indent="-171450" algn="just" rtl="0">
              <a:lnSpc>
                <a:spcPct val="150000"/>
              </a:lnSpc>
              <a:spcBef>
                <a:spcPts val="0"/>
              </a:spcBef>
              <a:spcAft>
                <a:spcPts val="0"/>
              </a:spcAft>
              <a:buClr>
                <a:schemeClr val="dk1"/>
              </a:buClr>
              <a:buSzPts val="1200"/>
              <a:buChar char="•"/>
            </a:pPr>
            <a:r>
              <a:rPr lang="en-US" sz="1200">
                <a:solidFill>
                  <a:schemeClr val="dk1"/>
                </a:solidFill>
              </a:rPr>
              <a:t>From the scatter plot we can see that users tends do more transaction in the future as they earned money in the past.</a:t>
            </a:r>
            <a:endParaRPr sz="1200">
              <a:solidFill>
                <a:schemeClr val="dk1"/>
              </a:solidFill>
            </a:endParaRPr>
          </a:p>
          <a:p>
            <a:pPr marL="0" lvl="0" indent="0" algn="just" rtl="0">
              <a:lnSpc>
                <a:spcPct val="150000"/>
              </a:lnSpc>
              <a:spcBef>
                <a:spcPts val="0"/>
              </a:spcBef>
              <a:spcAft>
                <a:spcPts val="0"/>
              </a:spcAft>
              <a:buNone/>
            </a:pPr>
            <a:endParaRPr sz="1200">
              <a:solidFill>
                <a:schemeClr val="dk1"/>
              </a:solidFill>
            </a:endParaRPr>
          </a:p>
          <a:p>
            <a:pPr marL="171450" lvl="0" indent="-171450" algn="just" rtl="0">
              <a:lnSpc>
                <a:spcPct val="150000"/>
              </a:lnSpc>
              <a:spcBef>
                <a:spcPts val="0"/>
              </a:spcBef>
              <a:spcAft>
                <a:spcPts val="0"/>
              </a:spcAft>
              <a:buClr>
                <a:schemeClr val="dk1"/>
              </a:buClr>
              <a:buSzPts val="1200"/>
              <a:buChar char="•"/>
            </a:pPr>
            <a:r>
              <a:rPr lang="en-US" sz="1200">
                <a:solidFill>
                  <a:schemeClr val="dk1"/>
                </a:solidFill>
              </a:rPr>
              <a:t>When the total events &gt; 40000, it has</a:t>
            </a:r>
            <a:r>
              <a:rPr lang="en-US" sz="1200" b="1">
                <a:solidFill>
                  <a:schemeClr val="dk1"/>
                </a:solidFill>
              </a:rPr>
              <a:t> high impact</a:t>
            </a:r>
            <a:r>
              <a:rPr lang="en-US" sz="1200">
                <a:solidFill>
                  <a:schemeClr val="dk1"/>
                </a:solidFill>
              </a:rPr>
              <a:t> on transaction value in the next 7 days. While lower total events may have less impact.</a:t>
            </a:r>
            <a:endParaRPr sz="1200">
              <a:solidFill>
                <a:schemeClr val="dk1"/>
              </a:solidFill>
            </a:endParaRPr>
          </a:p>
          <a:p>
            <a:pPr marL="171450" lvl="0" indent="-171450" algn="just" rtl="0">
              <a:lnSpc>
                <a:spcPct val="150000"/>
              </a:lnSpc>
              <a:spcBef>
                <a:spcPts val="0"/>
              </a:spcBef>
              <a:spcAft>
                <a:spcPts val="0"/>
              </a:spcAft>
              <a:buClr>
                <a:schemeClr val="dk1"/>
              </a:buClr>
              <a:buSzPts val="1200"/>
              <a:buChar char="•"/>
            </a:pPr>
            <a:r>
              <a:rPr lang="en-US" sz="1200">
                <a:solidFill>
                  <a:schemeClr val="dk1"/>
                </a:solidFill>
              </a:rPr>
              <a:t>From the scatter plot we can see that users tends do more transaction in the future as they spent more events in the past, especially after 40000 total events.</a:t>
            </a:r>
            <a:endParaRPr sz="1200">
              <a:solidFill>
                <a:schemeClr val="dk1"/>
              </a:solidFill>
            </a:endParaRPr>
          </a:p>
        </p:txBody>
      </p:sp>
      <p:sp>
        <p:nvSpPr>
          <p:cNvPr id="303" name="Google Shape;303;g267944a0dfa_0_328"/>
          <p:cNvSpPr/>
          <p:nvPr/>
        </p:nvSpPr>
        <p:spPr>
          <a:xfrm>
            <a:off x="3982700" y="1578963"/>
            <a:ext cx="1274400" cy="4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304" name="Google Shape;304;g267944a0dfa_0_328"/>
          <p:cNvPicPr preferRelativeResize="0"/>
          <p:nvPr/>
        </p:nvPicPr>
        <p:blipFill rotWithShape="1">
          <a:blip r:embed="rId4">
            <a:alphaModFix/>
          </a:blip>
          <a:srcRect/>
          <a:stretch/>
        </p:blipFill>
        <p:spPr>
          <a:xfrm>
            <a:off x="56800" y="856351"/>
            <a:ext cx="2569475" cy="2018026"/>
          </a:xfrm>
          <a:prstGeom prst="rect">
            <a:avLst/>
          </a:prstGeom>
          <a:noFill/>
          <a:ln>
            <a:noFill/>
          </a:ln>
        </p:spPr>
      </p:pic>
      <p:sp>
        <p:nvSpPr>
          <p:cNvPr id="305" name="Google Shape;305;g267944a0dfa_0_328"/>
          <p:cNvSpPr/>
          <p:nvPr/>
        </p:nvSpPr>
        <p:spPr>
          <a:xfrm>
            <a:off x="1856887" y="981236"/>
            <a:ext cx="707100" cy="123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6" name="Google Shape;306;g267944a0dfa_0_328"/>
          <p:cNvSpPr/>
          <p:nvPr/>
        </p:nvSpPr>
        <p:spPr>
          <a:xfrm>
            <a:off x="457572" y="1944415"/>
            <a:ext cx="550800" cy="697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307" name="Google Shape;307;g267944a0dfa_0_328"/>
          <p:cNvPicPr preferRelativeResize="0"/>
          <p:nvPr/>
        </p:nvPicPr>
        <p:blipFill>
          <a:blip r:embed="rId5">
            <a:alphaModFix/>
          </a:blip>
          <a:stretch>
            <a:fillRect/>
          </a:stretch>
        </p:blipFill>
        <p:spPr>
          <a:xfrm>
            <a:off x="56800" y="2958250"/>
            <a:ext cx="2569475" cy="2052839"/>
          </a:xfrm>
          <a:prstGeom prst="rect">
            <a:avLst/>
          </a:prstGeom>
          <a:noFill/>
          <a:ln>
            <a:noFill/>
          </a:ln>
        </p:spPr>
      </p:pic>
      <p:pic>
        <p:nvPicPr>
          <p:cNvPr id="308" name="Google Shape;308;g267944a0dfa_0_328"/>
          <p:cNvPicPr preferRelativeResize="0"/>
          <p:nvPr/>
        </p:nvPicPr>
        <p:blipFill>
          <a:blip r:embed="rId6">
            <a:alphaModFix/>
          </a:blip>
          <a:stretch>
            <a:fillRect/>
          </a:stretch>
        </p:blipFill>
        <p:spPr>
          <a:xfrm>
            <a:off x="2749275" y="2958250"/>
            <a:ext cx="2569476" cy="2020773"/>
          </a:xfrm>
          <a:prstGeom prst="rect">
            <a:avLst/>
          </a:prstGeom>
          <a:noFill/>
          <a:ln>
            <a:noFill/>
          </a:ln>
        </p:spPr>
      </p:pic>
      <p:sp>
        <p:nvSpPr>
          <p:cNvPr id="309" name="Google Shape;309;g267944a0dfa_0_32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67944a0dfa_0_371"/>
          <p:cNvSpPr/>
          <p:nvPr/>
        </p:nvSpPr>
        <p:spPr>
          <a:xfrm>
            <a:off x="522450" y="76200"/>
            <a:ext cx="7756200" cy="635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2000" b="1">
                <a:solidFill>
                  <a:schemeClr val="accent1"/>
                </a:solidFill>
                <a:latin typeface="Times New Roman"/>
                <a:ea typeface="Times New Roman"/>
                <a:cs typeface="Times New Roman"/>
                <a:sym typeface="Times New Roman"/>
              </a:rPr>
              <a:t>The causal drivers responsible for the number of buying a user will make in the future</a:t>
            </a:r>
            <a:endParaRPr sz="2000" b="1">
              <a:solidFill>
                <a:schemeClr val="accen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2000" b="1">
              <a:solidFill>
                <a:schemeClr val="accent1"/>
              </a:solidFill>
              <a:latin typeface="Times New Roman"/>
              <a:ea typeface="Times New Roman"/>
              <a:cs typeface="Times New Roman"/>
              <a:sym typeface="Times New Roman"/>
            </a:endParaRPr>
          </a:p>
        </p:txBody>
      </p:sp>
      <p:pic>
        <p:nvPicPr>
          <p:cNvPr id="315" name="Google Shape;315;g267944a0dfa_0_371"/>
          <p:cNvPicPr preferRelativeResize="0"/>
          <p:nvPr/>
        </p:nvPicPr>
        <p:blipFill rotWithShape="1">
          <a:blip r:embed="rId3">
            <a:alphaModFix/>
          </a:blip>
          <a:srcRect/>
          <a:stretch/>
        </p:blipFill>
        <p:spPr>
          <a:xfrm>
            <a:off x="413474" y="950188"/>
            <a:ext cx="2506076" cy="1998697"/>
          </a:xfrm>
          <a:prstGeom prst="rect">
            <a:avLst/>
          </a:prstGeom>
          <a:noFill/>
          <a:ln>
            <a:noFill/>
          </a:ln>
        </p:spPr>
      </p:pic>
      <p:pic>
        <p:nvPicPr>
          <p:cNvPr id="316" name="Google Shape;316;g267944a0dfa_0_371"/>
          <p:cNvPicPr preferRelativeResize="0"/>
          <p:nvPr/>
        </p:nvPicPr>
        <p:blipFill rotWithShape="1">
          <a:blip r:embed="rId4">
            <a:alphaModFix/>
          </a:blip>
          <a:srcRect/>
          <a:stretch/>
        </p:blipFill>
        <p:spPr>
          <a:xfrm>
            <a:off x="6294150" y="944463"/>
            <a:ext cx="2506075" cy="2010129"/>
          </a:xfrm>
          <a:prstGeom prst="rect">
            <a:avLst/>
          </a:prstGeom>
          <a:noFill/>
          <a:ln>
            <a:noFill/>
          </a:ln>
        </p:spPr>
      </p:pic>
      <p:pic>
        <p:nvPicPr>
          <p:cNvPr id="317" name="Google Shape;317;g267944a0dfa_0_371"/>
          <p:cNvPicPr preferRelativeResize="0"/>
          <p:nvPr/>
        </p:nvPicPr>
        <p:blipFill rotWithShape="1">
          <a:blip r:embed="rId5">
            <a:alphaModFix/>
          </a:blip>
          <a:srcRect/>
          <a:stretch/>
        </p:blipFill>
        <p:spPr>
          <a:xfrm>
            <a:off x="3384512" y="950188"/>
            <a:ext cx="2506076" cy="2034500"/>
          </a:xfrm>
          <a:prstGeom prst="rect">
            <a:avLst/>
          </a:prstGeom>
          <a:noFill/>
          <a:ln>
            <a:noFill/>
          </a:ln>
        </p:spPr>
      </p:pic>
      <p:sp>
        <p:nvSpPr>
          <p:cNvPr id="318" name="Google Shape;318;g267944a0dfa_0_371"/>
          <p:cNvSpPr/>
          <p:nvPr/>
        </p:nvSpPr>
        <p:spPr>
          <a:xfrm>
            <a:off x="522450" y="3144900"/>
            <a:ext cx="8230200" cy="19986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a:buNone/>
            </a:pPr>
            <a:r>
              <a:rPr lang="en-US" sz="1200" b="1" i="0" u="none" strike="noStrike" cap="none">
                <a:solidFill>
                  <a:schemeClr val="dk1"/>
                </a:solidFill>
              </a:rPr>
              <a:t>Observation:</a:t>
            </a:r>
            <a:endParaRPr sz="1200" b="1" i="0" u="none" strike="noStrike" cap="none">
              <a:solidFill>
                <a:schemeClr val="dk1"/>
              </a:solidFill>
            </a:endParaRPr>
          </a:p>
          <a:p>
            <a:pPr marL="171450" marR="0" lvl="0" indent="-171450" algn="just" rtl="0">
              <a:lnSpc>
                <a:spcPct val="150000"/>
              </a:lnSpc>
              <a:spcBef>
                <a:spcPts val="0"/>
              </a:spcBef>
              <a:spcAft>
                <a:spcPts val="0"/>
              </a:spcAft>
              <a:buClr>
                <a:schemeClr val="dk1"/>
              </a:buClr>
              <a:buSzPts val="1200"/>
              <a:buFont typeface="Arial"/>
              <a:buChar char="•"/>
            </a:pPr>
            <a:r>
              <a:rPr lang="en-US" sz="1200" b="1" i="0" u="none" strike="noStrike" cap="none">
                <a:solidFill>
                  <a:schemeClr val="dk1"/>
                </a:solidFill>
              </a:rPr>
              <a:t>Higher</a:t>
            </a:r>
            <a:r>
              <a:rPr lang="en-US" sz="1200" i="0" u="none" strike="noStrike" cap="none">
                <a:solidFill>
                  <a:schemeClr val="dk1"/>
                </a:solidFill>
              </a:rPr>
              <a:t> number of </a:t>
            </a:r>
            <a:r>
              <a:rPr lang="en-US" sz="1200" i="0" u="none" strike="noStrike" cap="none">
                <a:solidFill>
                  <a:srgbClr val="741B47"/>
                </a:solidFill>
              </a:rPr>
              <a:t>sell in the past 14 days</a:t>
            </a:r>
            <a:r>
              <a:rPr lang="en-US" sz="1200" i="0" u="none" strike="noStrike" cap="none">
                <a:solidFill>
                  <a:schemeClr val="dk1"/>
                </a:solidFill>
              </a:rPr>
              <a:t> may </a:t>
            </a:r>
            <a:r>
              <a:rPr lang="en-US" sz="1200" b="1" i="0" u="none" strike="noStrike" cap="none">
                <a:solidFill>
                  <a:schemeClr val="dk1"/>
                </a:solidFill>
              </a:rPr>
              <a:t>increase</a:t>
            </a:r>
            <a:r>
              <a:rPr lang="en-US" sz="1200" i="0" u="none" strike="noStrike" cap="none">
                <a:solidFill>
                  <a:schemeClr val="dk1"/>
                </a:solidFill>
              </a:rPr>
              <a:t> the number of </a:t>
            </a:r>
            <a:r>
              <a:rPr lang="en-US" sz="1200">
                <a:solidFill>
                  <a:schemeClr val="dk1"/>
                </a:solidFill>
              </a:rPr>
              <a:t>buy</a:t>
            </a:r>
            <a:r>
              <a:rPr lang="en-US" sz="1200" i="0" u="none" strike="noStrike" cap="none">
                <a:solidFill>
                  <a:schemeClr val="dk1"/>
                </a:solidFill>
              </a:rPr>
              <a:t> that the user will make in the next week.</a:t>
            </a:r>
            <a:r>
              <a:rPr lang="en-US" sz="1200">
                <a:solidFill>
                  <a:schemeClr val="dk1"/>
                </a:solidFill>
              </a:rPr>
              <a:t> his indicates that the number of buys and sells by the user are mutually driving each other.</a:t>
            </a:r>
            <a:endParaRPr sz="1200">
              <a:solidFill>
                <a:schemeClr val="dk1"/>
              </a:solidFill>
            </a:endParaRPr>
          </a:p>
          <a:p>
            <a:pPr marL="171450" marR="0" lvl="0" indent="-171450" algn="just" rtl="0">
              <a:lnSpc>
                <a:spcPct val="150000"/>
              </a:lnSpc>
              <a:spcBef>
                <a:spcPts val="0"/>
              </a:spcBef>
              <a:spcAft>
                <a:spcPts val="0"/>
              </a:spcAft>
              <a:buClr>
                <a:schemeClr val="dk1"/>
              </a:buClr>
              <a:buSzPts val="1200"/>
              <a:buFont typeface="Arial"/>
              <a:buChar char="•"/>
            </a:pPr>
            <a:r>
              <a:rPr lang="en-US" sz="1200" i="0" u="none" strike="noStrike" cap="none">
                <a:solidFill>
                  <a:schemeClr val="dk1"/>
                </a:solidFill>
              </a:rPr>
              <a:t>The </a:t>
            </a:r>
            <a:r>
              <a:rPr lang="en-US" sz="1200" b="1" i="0" u="none" strike="noStrike" cap="none">
                <a:solidFill>
                  <a:schemeClr val="dk1"/>
                </a:solidFill>
              </a:rPr>
              <a:t>increasing</a:t>
            </a:r>
            <a:r>
              <a:rPr lang="en-US" sz="1200" i="0" u="none" strike="noStrike" cap="none">
                <a:solidFill>
                  <a:schemeClr val="dk1"/>
                </a:solidFill>
              </a:rPr>
              <a:t> of </a:t>
            </a:r>
            <a:r>
              <a:rPr lang="en-US" sz="1200" i="0" u="none" strike="noStrike" cap="none">
                <a:solidFill>
                  <a:srgbClr val="741B47"/>
                </a:solidFill>
              </a:rPr>
              <a:t>the number of buy in the past 7 days</a:t>
            </a:r>
            <a:r>
              <a:rPr lang="en-US" sz="1200" i="0" u="none" strike="noStrike" cap="none">
                <a:solidFill>
                  <a:schemeClr val="dk1"/>
                </a:solidFill>
              </a:rPr>
              <a:t> may </a:t>
            </a:r>
            <a:r>
              <a:rPr lang="en-US" sz="1200" b="1" i="0" u="none" strike="noStrike" cap="none">
                <a:solidFill>
                  <a:schemeClr val="dk1"/>
                </a:solidFill>
              </a:rPr>
              <a:t>increase</a:t>
            </a:r>
            <a:r>
              <a:rPr lang="en-US" sz="1200" i="0" u="none" strike="noStrike" cap="none">
                <a:solidFill>
                  <a:schemeClr val="dk1"/>
                </a:solidFill>
              </a:rPr>
              <a:t> the number of </a:t>
            </a:r>
            <a:r>
              <a:rPr lang="en-US" sz="1200">
                <a:solidFill>
                  <a:schemeClr val="dk1"/>
                </a:solidFill>
              </a:rPr>
              <a:t>buy</a:t>
            </a:r>
            <a:r>
              <a:rPr lang="en-US" sz="1200" i="0" u="none" strike="noStrike" cap="none">
                <a:solidFill>
                  <a:schemeClr val="dk1"/>
                </a:solidFill>
              </a:rPr>
              <a:t> of the user in next week. </a:t>
            </a:r>
            <a:r>
              <a:rPr lang="en-US" sz="1200">
                <a:solidFill>
                  <a:schemeClr val="dk1"/>
                </a:solidFill>
              </a:rPr>
              <a:t> Indicating that user buying behavior exhibits a certain level of continuity. </a:t>
            </a:r>
            <a:endParaRPr sz="1200">
              <a:solidFill>
                <a:schemeClr val="dk1"/>
              </a:solidFill>
            </a:endParaRPr>
          </a:p>
          <a:p>
            <a:pPr marL="171450" marR="0" lvl="0" indent="-171450" algn="just" rtl="0">
              <a:lnSpc>
                <a:spcPct val="150000"/>
              </a:lnSpc>
              <a:spcBef>
                <a:spcPts val="0"/>
              </a:spcBef>
              <a:spcAft>
                <a:spcPts val="0"/>
              </a:spcAft>
              <a:buClr>
                <a:schemeClr val="dk1"/>
              </a:buClr>
              <a:buSzPts val="1200"/>
              <a:buFont typeface="Arial"/>
              <a:buChar char="•"/>
            </a:pPr>
            <a:r>
              <a:rPr lang="en-US" sz="1200" i="0" u="none" strike="noStrike" cap="none">
                <a:solidFill>
                  <a:schemeClr val="dk1"/>
                </a:solidFill>
              </a:rPr>
              <a:t>The </a:t>
            </a:r>
            <a:r>
              <a:rPr lang="en-US" sz="1200" b="1" i="0" u="none" strike="noStrike" cap="none">
                <a:solidFill>
                  <a:schemeClr val="dk1"/>
                </a:solidFill>
              </a:rPr>
              <a:t>more</a:t>
            </a:r>
            <a:r>
              <a:rPr lang="en-US" sz="1200" i="0" u="none" strike="noStrike" cap="none">
                <a:solidFill>
                  <a:schemeClr val="dk1"/>
                </a:solidFill>
              </a:rPr>
              <a:t> stock-related screens a user visits, the </a:t>
            </a:r>
            <a:r>
              <a:rPr lang="en-US" sz="1200" b="1" i="0" u="none" strike="noStrike" cap="none">
                <a:solidFill>
                  <a:schemeClr val="dk1"/>
                </a:solidFill>
              </a:rPr>
              <a:t>more likely</a:t>
            </a:r>
            <a:r>
              <a:rPr lang="en-US" sz="1200" i="0" u="none" strike="noStrike" cap="none">
                <a:solidFill>
                  <a:schemeClr val="dk1"/>
                </a:solidFill>
              </a:rPr>
              <a:t> they are going to </a:t>
            </a:r>
            <a:r>
              <a:rPr lang="en-US" sz="1200">
                <a:solidFill>
                  <a:schemeClr val="dk1"/>
                </a:solidFill>
              </a:rPr>
              <a:t>buy</a:t>
            </a:r>
            <a:r>
              <a:rPr lang="en-US" sz="1200" i="0" u="none" strike="noStrike" cap="none">
                <a:solidFill>
                  <a:schemeClr val="dk1"/>
                </a:solidFill>
              </a:rPr>
              <a:t> in the next week.</a:t>
            </a:r>
            <a:endParaRPr sz="1200" i="0" u="none" strike="noStrike" cap="none">
              <a:solidFill>
                <a:schemeClr val="dk1"/>
              </a:solidFill>
            </a:endParaRPr>
          </a:p>
        </p:txBody>
      </p:sp>
      <p:sp>
        <p:nvSpPr>
          <p:cNvPr id="319" name="Google Shape;319;g267944a0dfa_0_37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6908d9906a_0_176"/>
          <p:cNvSpPr/>
          <p:nvPr/>
        </p:nvSpPr>
        <p:spPr>
          <a:xfrm>
            <a:off x="531550" y="76200"/>
            <a:ext cx="57660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for high value trading users</a:t>
            </a:r>
            <a:endParaRPr sz="1200" b="1" i="0" u="sng" strike="noStrike" cap="none">
              <a:solidFill>
                <a:srgbClr val="0000FF"/>
              </a:solidFill>
              <a:latin typeface="Times New Roman"/>
              <a:ea typeface="Times New Roman"/>
              <a:cs typeface="Times New Roman"/>
              <a:sym typeface="Times New Roman"/>
            </a:endParaRPr>
          </a:p>
        </p:txBody>
      </p:sp>
      <p:sp>
        <p:nvSpPr>
          <p:cNvPr id="325" name="Google Shape;325;g26908d9906a_0_176"/>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326" name="Google Shape;326;g26908d9906a_0_176"/>
          <p:cNvSpPr/>
          <p:nvPr/>
        </p:nvSpPr>
        <p:spPr>
          <a:xfrm>
            <a:off x="2126375" y="596700"/>
            <a:ext cx="3102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327" name="Google Shape;327;g26908d9906a_0_176"/>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cxnSp>
        <p:nvCxnSpPr>
          <p:cNvPr id="328" name="Google Shape;328;g26908d9906a_0_176"/>
          <p:cNvCxnSpPr/>
          <p:nvPr/>
        </p:nvCxnSpPr>
        <p:spPr>
          <a:xfrm>
            <a:off x="118125" y="2166850"/>
            <a:ext cx="8923800" cy="9000"/>
          </a:xfrm>
          <a:prstGeom prst="straightConnector1">
            <a:avLst/>
          </a:prstGeom>
          <a:noFill/>
          <a:ln w="9525" cap="flat" cmpd="sng">
            <a:solidFill>
              <a:schemeClr val="dk1"/>
            </a:solidFill>
            <a:prstDash val="solid"/>
            <a:round/>
            <a:headEnd type="none" w="med" len="med"/>
            <a:tailEnd type="none" w="med" len="med"/>
          </a:ln>
        </p:spPr>
      </p:cxnSp>
      <p:sp>
        <p:nvSpPr>
          <p:cNvPr id="329" name="Google Shape;329;g26908d9906a_0_176"/>
          <p:cNvSpPr txBox="1"/>
          <p:nvPr/>
        </p:nvSpPr>
        <p:spPr>
          <a:xfrm>
            <a:off x="86100" y="1440025"/>
            <a:ext cx="1903800" cy="4386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None/>
            </a:pPr>
            <a:r>
              <a:rPr lang="en-US" sz="1100">
                <a:solidFill>
                  <a:schemeClr val="dk1"/>
                </a:solidFill>
              </a:rPr>
              <a:t>High trading volume correlated with high profit</a:t>
            </a:r>
            <a:endParaRPr sz="1100">
              <a:solidFill>
                <a:schemeClr val="dk1"/>
              </a:solidFill>
            </a:endParaRPr>
          </a:p>
        </p:txBody>
      </p:sp>
      <p:sp>
        <p:nvSpPr>
          <p:cNvPr id="330" name="Google Shape;330;g26908d9906a_0_176"/>
          <p:cNvSpPr txBox="1"/>
          <p:nvPr/>
        </p:nvSpPr>
        <p:spPr>
          <a:xfrm>
            <a:off x="70175" y="2178925"/>
            <a:ext cx="1903800" cy="12135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US" sz="1100">
                <a:solidFill>
                  <a:schemeClr val="dk1"/>
                </a:solidFill>
              </a:rPr>
              <a:t>High operation time correlated with high loyalty</a:t>
            </a:r>
            <a:endParaRPr sz="1100">
              <a:solidFill>
                <a:schemeClr val="dk1"/>
              </a:solidFill>
            </a:endParaRPr>
          </a:p>
          <a:p>
            <a:pPr marL="0" lvl="0" indent="0" algn="just" rtl="0">
              <a:spcBef>
                <a:spcPts val="1000"/>
              </a:spcBef>
              <a:spcAft>
                <a:spcPts val="0"/>
              </a:spcAft>
              <a:buClr>
                <a:schemeClr val="dk1"/>
              </a:buClr>
              <a:buSzPts val="1100"/>
              <a:buFont typeface="Arial"/>
              <a:buNone/>
            </a:pPr>
            <a:r>
              <a:rPr lang="en-US" sz="1100">
                <a:solidFill>
                  <a:schemeClr val="dk1"/>
                </a:solidFill>
              </a:rPr>
              <a:t>The total events have a positive impact on the transaction value in the future</a:t>
            </a:r>
            <a:endParaRPr sz="1100">
              <a:solidFill>
                <a:schemeClr val="dk1"/>
              </a:solidFill>
            </a:endParaRPr>
          </a:p>
        </p:txBody>
      </p:sp>
      <p:sp>
        <p:nvSpPr>
          <p:cNvPr id="331" name="Google Shape;331;g26908d9906a_0_176"/>
          <p:cNvSpPr txBox="1"/>
          <p:nvPr/>
        </p:nvSpPr>
        <p:spPr>
          <a:xfrm>
            <a:off x="70175" y="4013025"/>
            <a:ext cx="1903800" cy="5772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None/>
            </a:pPr>
            <a:r>
              <a:rPr lang="en-US" sz="1100">
                <a:solidFill>
                  <a:schemeClr val="dk1"/>
                </a:solidFill>
              </a:rPr>
              <a:t>High number of average trading times correlated with high profit and loyalty</a:t>
            </a:r>
            <a:endParaRPr sz="1100">
              <a:solidFill>
                <a:schemeClr val="dk1"/>
              </a:solidFill>
            </a:endParaRPr>
          </a:p>
        </p:txBody>
      </p:sp>
      <p:sp>
        <p:nvSpPr>
          <p:cNvPr id="332" name="Google Shape;332;g26908d9906a_0_176"/>
          <p:cNvSpPr txBox="1"/>
          <p:nvPr/>
        </p:nvSpPr>
        <p:spPr>
          <a:xfrm>
            <a:off x="2053775" y="1200175"/>
            <a:ext cx="3175500" cy="9183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trading value rewards (Low cost)</a:t>
            </a:r>
            <a:endParaRPr sz="1100" b="1">
              <a:solidFill>
                <a:schemeClr val="dk1"/>
              </a:solidFill>
            </a:endParaRPr>
          </a:p>
          <a:p>
            <a:pPr marL="0" lvl="0" indent="0" algn="just" rtl="0">
              <a:spcBef>
                <a:spcPts val="800"/>
              </a:spcBef>
              <a:spcAft>
                <a:spcPts val="0"/>
              </a:spcAft>
              <a:buNone/>
            </a:pPr>
            <a:r>
              <a:rPr lang="en-US" sz="1100">
                <a:solidFill>
                  <a:schemeClr val="dk1"/>
                </a:solidFill>
              </a:rPr>
              <a:t>Set the monthly goals of trading values. Once they have achieved the goals, we can offer them products with less fees or cash back.</a:t>
            </a:r>
            <a:endParaRPr sz="1100">
              <a:solidFill>
                <a:schemeClr val="dk1"/>
              </a:solidFill>
            </a:endParaRPr>
          </a:p>
        </p:txBody>
      </p:sp>
      <p:sp>
        <p:nvSpPr>
          <p:cNvPr id="333" name="Google Shape;333;g26908d9906a_0_176"/>
          <p:cNvSpPr txBox="1"/>
          <p:nvPr/>
        </p:nvSpPr>
        <p:spPr>
          <a:xfrm>
            <a:off x="2053775" y="4013025"/>
            <a:ext cx="31755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Recommend the products in the user’s best preference sector (Medium cost)  </a:t>
            </a:r>
            <a:endParaRPr sz="1100" b="1">
              <a:solidFill>
                <a:schemeClr val="dk1"/>
              </a:solidFill>
            </a:endParaRPr>
          </a:p>
          <a:p>
            <a:pPr marL="0" lvl="0" indent="0" algn="just" rtl="0">
              <a:spcBef>
                <a:spcPts val="800"/>
              </a:spcBef>
              <a:spcAft>
                <a:spcPts val="0"/>
              </a:spcAft>
              <a:buNone/>
            </a:pPr>
            <a:r>
              <a:rPr lang="en-US" sz="1100">
                <a:solidFill>
                  <a:schemeClr val="dk1"/>
                </a:solidFill>
              </a:rPr>
              <a:t>Based on the sectors of the product that each users has brought, we can recommend the product that are in the same sector.</a:t>
            </a:r>
            <a:endParaRPr sz="1100">
              <a:solidFill>
                <a:schemeClr val="dk1"/>
              </a:solidFill>
            </a:endParaRPr>
          </a:p>
        </p:txBody>
      </p:sp>
      <p:sp>
        <p:nvSpPr>
          <p:cNvPr id="334" name="Google Shape;334;g26908d9906a_0_176"/>
          <p:cNvSpPr txBox="1"/>
          <p:nvPr/>
        </p:nvSpPr>
        <p:spPr>
          <a:xfrm>
            <a:off x="2053775" y="2143175"/>
            <a:ext cx="3175500" cy="1877427"/>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1000"/>
              </a:spcBef>
              <a:spcAft>
                <a:spcPts val="0"/>
              </a:spcAft>
              <a:buNone/>
            </a:pPr>
            <a:r>
              <a:rPr lang="en-US" sz="1100" b="1" dirty="0">
                <a:solidFill>
                  <a:schemeClr val="dk1"/>
                </a:solidFill>
              </a:rPr>
              <a:t>Build a community (Medium cost)</a:t>
            </a:r>
            <a:endParaRPr sz="1100" b="1" dirty="0">
              <a:solidFill>
                <a:schemeClr val="dk1"/>
              </a:solidFill>
            </a:endParaRPr>
          </a:p>
          <a:p>
            <a:pPr marL="0" lvl="0" indent="0" algn="just" rtl="0">
              <a:spcBef>
                <a:spcPts val="1000"/>
              </a:spcBef>
              <a:spcAft>
                <a:spcPts val="0"/>
              </a:spcAft>
              <a:buNone/>
            </a:pPr>
            <a:r>
              <a:rPr lang="en-US" sz="1100" dirty="0">
                <a:solidFill>
                  <a:schemeClr val="dk1"/>
                </a:solidFill>
              </a:rPr>
              <a:t>The community allows users to post their opinion and investment experience in the community, while other users can also view what they have posted and make comment on it.</a:t>
            </a:r>
            <a:endParaRPr sz="1100" dirty="0">
              <a:solidFill>
                <a:schemeClr val="dk1"/>
              </a:solidFill>
            </a:endParaRPr>
          </a:p>
          <a:p>
            <a:pPr marL="0" lvl="0" indent="0" algn="just" rtl="0">
              <a:spcBef>
                <a:spcPts val="1000"/>
              </a:spcBef>
              <a:spcAft>
                <a:spcPts val="0"/>
              </a:spcAft>
              <a:buNone/>
            </a:pPr>
            <a:r>
              <a:rPr lang="en-US" sz="1100" dirty="0">
                <a:solidFill>
                  <a:schemeClr val="dk1"/>
                </a:solidFill>
              </a:rPr>
              <a:t>The community will update market news and recommend news for different segment of users based on their profile.</a:t>
            </a:r>
            <a:endParaRPr sz="1100" dirty="0">
              <a:solidFill>
                <a:schemeClr val="dk1"/>
              </a:solidFill>
            </a:endParaRPr>
          </a:p>
        </p:txBody>
      </p:sp>
      <p:sp>
        <p:nvSpPr>
          <p:cNvPr id="335" name="Google Shape;335;g26908d9906a_0_176"/>
          <p:cNvSpPr txBox="1"/>
          <p:nvPr/>
        </p:nvSpPr>
        <p:spPr>
          <a:xfrm>
            <a:off x="5345350" y="1351425"/>
            <a:ext cx="3651300" cy="6465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Encourage them to achieve the goals, instead of relying entirely on their own willing to trade and keep high trading.</a:t>
            </a:r>
            <a:endParaRPr sz="1100">
              <a:solidFill>
                <a:schemeClr val="dk1"/>
              </a:solidFill>
            </a:endParaRPr>
          </a:p>
        </p:txBody>
      </p:sp>
      <p:sp>
        <p:nvSpPr>
          <p:cNvPr id="336" name="Google Shape;336;g26908d9906a_0_176"/>
          <p:cNvSpPr txBox="1"/>
          <p:nvPr/>
        </p:nvSpPr>
        <p:spPr>
          <a:xfrm>
            <a:off x="5349575" y="2187100"/>
            <a:ext cx="3651300" cy="15291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The professional ideas and experiences from high value trading users will interact other users to spend more time on the app and become more confident in trading. </a:t>
            </a:r>
            <a:endParaRPr sz="1100">
              <a:solidFill>
                <a:schemeClr val="dk1"/>
              </a:solidFill>
            </a:endParaRPr>
          </a:p>
          <a:p>
            <a:pPr marL="0" lvl="0" indent="0" algn="just" rtl="0">
              <a:spcBef>
                <a:spcPts val="800"/>
              </a:spcBef>
              <a:spcAft>
                <a:spcPts val="0"/>
              </a:spcAft>
              <a:buNone/>
            </a:pPr>
            <a:r>
              <a:rPr lang="en-US" sz="1100">
                <a:solidFill>
                  <a:schemeClr val="dk1"/>
                </a:solidFill>
              </a:rPr>
              <a:t>Meanwhile, these posts can attract new users to join the GoTrade.</a:t>
            </a:r>
            <a:endParaRPr sz="1100">
              <a:solidFill>
                <a:schemeClr val="dk1"/>
              </a:solidFill>
            </a:endParaRPr>
          </a:p>
          <a:p>
            <a:pPr marL="0" lvl="0" indent="0" algn="just" rtl="0">
              <a:spcBef>
                <a:spcPts val="800"/>
              </a:spcBef>
              <a:spcAft>
                <a:spcPts val="0"/>
              </a:spcAft>
              <a:buNone/>
            </a:pPr>
            <a:r>
              <a:rPr lang="en-US" sz="1100">
                <a:solidFill>
                  <a:schemeClr val="dk1"/>
                </a:solidFill>
              </a:rPr>
              <a:t>The recommended news will interact the users to increase the event on the app.</a:t>
            </a:r>
            <a:endParaRPr sz="1100">
              <a:solidFill>
                <a:schemeClr val="dk1"/>
              </a:solidFill>
            </a:endParaRPr>
          </a:p>
        </p:txBody>
      </p:sp>
      <p:sp>
        <p:nvSpPr>
          <p:cNvPr id="337" name="Google Shape;337;g26908d9906a_0_176"/>
          <p:cNvSpPr txBox="1"/>
          <p:nvPr/>
        </p:nvSpPr>
        <p:spPr>
          <a:xfrm>
            <a:off x="5345350" y="4013025"/>
            <a:ext cx="36513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Since average trading times is high, the accuracy for recommendation will be outstanding, so we apply more calculation.</a:t>
            </a:r>
            <a:endParaRPr sz="1100">
              <a:solidFill>
                <a:schemeClr val="dk1"/>
              </a:solidFill>
            </a:endParaRPr>
          </a:p>
          <a:p>
            <a:pPr marL="0" lvl="0" indent="0" algn="just" rtl="0">
              <a:spcBef>
                <a:spcPts val="800"/>
              </a:spcBef>
              <a:spcAft>
                <a:spcPts val="0"/>
              </a:spcAft>
              <a:buNone/>
            </a:pPr>
            <a:r>
              <a:rPr lang="en-US" sz="1100">
                <a:solidFill>
                  <a:schemeClr val="dk1"/>
                </a:solidFill>
              </a:rPr>
              <a:t>Providing personal recommendation can help remaining their high trading frequency. </a:t>
            </a:r>
            <a:endParaRPr sz="1100">
              <a:solidFill>
                <a:schemeClr val="lt1"/>
              </a:solidFill>
            </a:endParaRPr>
          </a:p>
        </p:txBody>
      </p:sp>
      <p:cxnSp>
        <p:nvCxnSpPr>
          <p:cNvPr id="338" name="Google Shape;338;g26908d9906a_0_176"/>
          <p:cNvCxnSpPr/>
          <p:nvPr/>
        </p:nvCxnSpPr>
        <p:spPr>
          <a:xfrm>
            <a:off x="127125" y="3957982"/>
            <a:ext cx="8914800" cy="30900"/>
          </a:xfrm>
          <a:prstGeom prst="straightConnector1">
            <a:avLst/>
          </a:prstGeom>
          <a:noFill/>
          <a:ln w="9525" cap="flat" cmpd="sng">
            <a:solidFill>
              <a:schemeClr val="dk1"/>
            </a:solidFill>
            <a:prstDash val="solid"/>
            <a:round/>
            <a:headEnd type="none" w="med" len="med"/>
            <a:tailEnd type="none" w="med" len="med"/>
          </a:ln>
        </p:spPr>
      </p:cxnSp>
      <p:sp>
        <p:nvSpPr>
          <p:cNvPr id="339" name="Google Shape;339;g26908d9906a_0_176"/>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6908d9906a_0_2968"/>
          <p:cNvSpPr/>
          <p:nvPr/>
        </p:nvSpPr>
        <p:spPr>
          <a:xfrm>
            <a:off x="531550" y="76200"/>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for stable trading users</a:t>
            </a:r>
            <a:endParaRPr sz="1200" b="1" u="sng">
              <a:solidFill>
                <a:srgbClr val="0000FF"/>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endParaRPr sz="2000" b="1">
              <a:solidFill>
                <a:schemeClr val="accent1"/>
              </a:solidFill>
              <a:latin typeface="Times New Roman"/>
              <a:ea typeface="Times New Roman"/>
              <a:cs typeface="Times New Roman"/>
              <a:sym typeface="Times New Roman"/>
            </a:endParaRPr>
          </a:p>
        </p:txBody>
      </p:sp>
      <p:sp>
        <p:nvSpPr>
          <p:cNvPr id="345" name="Google Shape;345;g26908d9906a_0_2968"/>
          <p:cNvSpPr txBox="1"/>
          <p:nvPr/>
        </p:nvSpPr>
        <p:spPr>
          <a:xfrm>
            <a:off x="91176" y="1567438"/>
            <a:ext cx="1861800" cy="874800"/>
          </a:xfrm>
          <a:prstGeom prst="rect">
            <a:avLst/>
          </a:prstGeom>
          <a:noFill/>
          <a:ln>
            <a:noFill/>
          </a:ln>
        </p:spPr>
        <p:txBody>
          <a:bodyPr spcFirstLastPara="1" wrap="square" lIns="68575" tIns="34275" rIns="68575" bIns="34275" anchor="t" anchorCtr="0">
            <a:spAutoFit/>
          </a:bodyPr>
          <a:lstStyle/>
          <a:p>
            <a:pPr marL="0" lvl="0" indent="0" algn="just" rtl="0">
              <a:spcBef>
                <a:spcPts val="1000"/>
              </a:spcBef>
              <a:spcAft>
                <a:spcPts val="0"/>
              </a:spcAft>
              <a:buNone/>
            </a:pPr>
            <a:r>
              <a:rPr lang="en-US" sz="1100">
                <a:solidFill>
                  <a:schemeClr val="dk1"/>
                </a:solidFill>
              </a:rPr>
              <a:t>Low operation time correlated with low loyalty</a:t>
            </a:r>
            <a:endParaRPr sz="1100">
              <a:solidFill>
                <a:schemeClr val="dk1"/>
              </a:solidFill>
            </a:endParaRPr>
          </a:p>
          <a:p>
            <a:pPr marL="0" lvl="0" indent="0" algn="just" rtl="0">
              <a:spcBef>
                <a:spcPts val="1000"/>
              </a:spcBef>
              <a:spcAft>
                <a:spcPts val="0"/>
              </a:spcAft>
              <a:buNone/>
            </a:pPr>
            <a:r>
              <a:rPr lang="en-US" sz="1100">
                <a:solidFill>
                  <a:schemeClr val="dk1"/>
                </a:solidFill>
              </a:rPr>
              <a:t>Therefore we want to increase operating time</a:t>
            </a:r>
            <a:endParaRPr sz="1100">
              <a:solidFill>
                <a:schemeClr val="dk1"/>
              </a:solidFill>
            </a:endParaRPr>
          </a:p>
        </p:txBody>
      </p:sp>
      <p:sp>
        <p:nvSpPr>
          <p:cNvPr id="346" name="Google Shape;346;g26908d9906a_0_2968"/>
          <p:cNvSpPr txBox="1"/>
          <p:nvPr/>
        </p:nvSpPr>
        <p:spPr>
          <a:xfrm>
            <a:off x="2126375" y="1425325"/>
            <a:ext cx="31182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session time rewards (Low cost)</a:t>
            </a:r>
            <a:endParaRPr sz="1100" b="1">
              <a:solidFill>
                <a:schemeClr val="dk1"/>
              </a:solidFill>
            </a:endParaRPr>
          </a:p>
          <a:p>
            <a:pPr marL="0" lvl="0" indent="0" algn="just" rtl="0">
              <a:spcBef>
                <a:spcPts val="800"/>
              </a:spcBef>
              <a:spcAft>
                <a:spcPts val="0"/>
              </a:spcAft>
              <a:buClr>
                <a:schemeClr val="dk1"/>
              </a:buClr>
              <a:buSzPts val="1100"/>
              <a:buFont typeface="Arial"/>
              <a:buNone/>
            </a:pPr>
            <a:r>
              <a:rPr lang="en-US" sz="1100">
                <a:solidFill>
                  <a:schemeClr val="dk1"/>
                </a:solidFill>
              </a:rPr>
              <a:t>Set the goal of session time they spend on Gotrade weekly/monthly. Once they reached the rewarding session time, we can offer them products with less fees.</a:t>
            </a:r>
            <a:endParaRPr sz="1100">
              <a:solidFill>
                <a:schemeClr val="dk1"/>
              </a:solidFill>
            </a:endParaRPr>
          </a:p>
        </p:txBody>
      </p:sp>
      <p:sp>
        <p:nvSpPr>
          <p:cNvPr id="347" name="Google Shape;347;g26908d9906a_0_2968"/>
          <p:cNvSpPr txBox="1"/>
          <p:nvPr/>
        </p:nvSpPr>
        <p:spPr>
          <a:xfrm>
            <a:off x="5388850" y="1617400"/>
            <a:ext cx="3549900" cy="815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Encouraging the users to use GoTrade more frequently. Thereby increasing users engagement and making them more inclined to use GoTrade in the long term.</a:t>
            </a:r>
            <a:endParaRPr sz="1100">
              <a:solidFill>
                <a:schemeClr val="dk1"/>
              </a:solidFill>
            </a:endParaRPr>
          </a:p>
        </p:txBody>
      </p:sp>
      <p:sp>
        <p:nvSpPr>
          <p:cNvPr id="348" name="Google Shape;348;g26908d9906a_0_2968"/>
          <p:cNvSpPr txBox="1"/>
          <p:nvPr/>
        </p:nvSpPr>
        <p:spPr>
          <a:xfrm>
            <a:off x="118124" y="3155050"/>
            <a:ext cx="1861800" cy="4080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US" sz="1100">
                <a:solidFill>
                  <a:schemeClr val="dk1"/>
                </a:solidFill>
              </a:rPr>
              <a:t>High trading frequency correlated with high loyalty</a:t>
            </a:r>
            <a:endParaRPr sz="1100">
              <a:solidFill>
                <a:schemeClr val="dk1"/>
              </a:solidFill>
            </a:endParaRPr>
          </a:p>
        </p:txBody>
      </p:sp>
      <p:sp>
        <p:nvSpPr>
          <p:cNvPr id="349" name="Google Shape;349;g26908d9906a_0_2968"/>
          <p:cNvSpPr txBox="1"/>
          <p:nvPr/>
        </p:nvSpPr>
        <p:spPr>
          <a:xfrm>
            <a:off x="5388850" y="2861275"/>
            <a:ext cx="3549900" cy="12570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Since the number of average trading times is low, the accuracy for recommendation may not be outstanding, so we apply less calculation. Therefore we recommend products in multiple sectors instead of specific sector.</a:t>
            </a:r>
            <a:endParaRPr sz="1100">
              <a:solidFill>
                <a:schemeClr val="dk1"/>
              </a:solidFill>
            </a:endParaRPr>
          </a:p>
          <a:p>
            <a:pPr marL="0" lvl="0" indent="0" algn="just" rtl="0">
              <a:spcBef>
                <a:spcPts val="800"/>
              </a:spcBef>
              <a:spcAft>
                <a:spcPts val="0"/>
              </a:spcAft>
              <a:buNone/>
            </a:pPr>
            <a:r>
              <a:rPr lang="en-US" sz="1100">
                <a:solidFill>
                  <a:schemeClr val="dk1"/>
                </a:solidFill>
              </a:rPr>
              <a:t>Providing personal recommendation can help remaining their high trading frequency. </a:t>
            </a:r>
            <a:endParaRPr sz="1100">
              <a:solidFill>
                <a:schemeClr val="dk1"/>
              </a:solidFill>
            </a:endParaRPr>
          </a:p>
        </p:txBody>
      </p:sp>
      <p:sp>
        <p:nvSpPr>
          <p:cNvPr id="350" name="Google Shape;350;g26908d9906a_0_2968"/>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351" name="Google Shape;351;g26908d9906a_0_2968"/>
          <p:cNvSpPr/>
          <p:nvPr/>
        </p:nvSpPr>
        <p:spPr>
          <a:xfrm>
            <a:off x="2126375" y="596700"/>
            <a:ext cx="31182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352" name="Google Shape;352;g26908d9906a_0_2968"/>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cxnSp>
        <p:nvCxnSpPr>
          <p:cNvPr id="353" name="Google Shape;353;g26908d9906a_0_2968"/>
          <p:cNvCxnSpPr/>
          <p:nvPr/>
        </p:nvCxnSpPr>
        <p:spPr>
          <a:xfrm>
            <a:off x="118125" y="2659875"/>
            <a:ext cx="8923800" cy="9000"/>
          </a:xfrm>
          <a:prstGeom prst="straightConnector1">
            <a:avLst/>
          </a:prstGeom>
          <a:noFill/>
          <a:ln w="9525" cap="flat" cmpd="sng">
            <a:solidFill>
              <a:schemeClr val="dk1"/>
            </a:solidFill>
            <a:prstDash val="solid"/>
            <a:round/>
            <a:headEnd type="none" w="med" len="med"/>
            <a:tailEnd type="none" w="med" len="med"/>
          </a:ln>
        </p:spPr>
      </p:cxnSp>
      <p:sp>
        <p:nvSpPr>
          <p:cNvPr id="354" name="Google Shape;354;g26908d9906a_0_2968"/>
          <p:cNvSpPr txBox="1"/>
          <p:nvPr/>
        </p:nvSpPr>
        <p:spPr>
          <a:xfrm>
            <a:off x="2123900" y="2929525"/>
            <a:ext cx="31755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Recommend the products in the user’s multiple preference sectors (Medium cost)  </a:t>
            </a:r>
            <a:endParaRPr sz="1100" b="1">
              <a:solidFill>
                <a:schemeClr val="dk1"/>
              </a:solidFill>
            </a:endParaRPr>
          </a:p>
          <a:p>
            <a:pPr marL="0" lvl="0" indent="0" algn="just" rtl="0">
              <a:spcBef>
                <a:spcPts val="800"/>
              </a:spcBef>
              <a:spcAft>
                <a:spcPts val="0"/>
              </a:spcAft>
              <a:buNone/>
            </a:pPr>
            <a:r>
              <a:rPr lang="en-US" sz="1100">
                <a:solidFill>
                  <a:schemeClr val="dk1"/>
                </a:solidFill>
              </a:rPr>
              <a:t>Based on the sectors of the product that each users has brought, we can recommend the products that are in the similar sector.</a:t>
            </a:r>
            <a:endParaRPr sz="1100">
              <a:solidFill>
                <a:schemeClr val="dk1"/>
              </a:solidFill>
            </a:endParaRPr>
          </a:p>
        </p:txBody>
      </p:sp>
      <p:sp>
        <p:nvSpPr>
          <p:cNvPr id="355" name="Google Shape;355;g26908d9906a_0_296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26908d9906a_0_2989"/>
          <p:cNvSpPr/>
          <p:nvPr/>
        </p:nvSpPr>
        <p:spPr>
          <a:xfrm>
            <a:off x="522450" y="63250"/>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for less active trading users</a:t>
            </a:r>
            <a:endParaRPr sz="1200" b="1" u="sng">
              <a:solidFill>
                <a:srgbClr val="0000FF"/>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endParaRPr sz="2000" b="1">
              <a:solidFill>
                <a:schemeClr val="accent1"/>
              </a:solidFill>
              <a:latin typeface="Times New Roman"/>
              <a:ea typeface="Times New Roman"/>
              <a:cs typeface="Times New Roman"/>
              <a:sym typeface="Times New Roman"/>
            </a:endParaRPr>
          </a:p>
        </p:txBody>
      </p:sp>
      <p:sp>
        <p:nvSpPr>
          <p:cNvPr id="361" name="Google Shape;361;g26908d9906a_0_2989"/>
          <p:cNvSpPr txBox="1"/>
          <p:nvPr/>
        </p:nvSpPr>
        <p:spPr>
          <a:xfrm>
            <a:off x="70175" y="1489500"/>
            <a:ext cx="1903800" cy="1044000"/>
          </a:xfrm>
          <a:prstGeom prst="rect">
            <a:avLst/>
          </a:prstGeom>
          <a:noFill/>
          <a:ln>
            <a:noFill/>
          </a:ln>
        </p:spPr>
        <p:txBody>
          <a:bodyPr spcFirstLastPara="1" wrap="square" lIns="68575" tIns="34275" rIns="68575" bIns="34275" anchor="t" anchorCtr="0">
            <a:spAutoFit/>
          </a:bodyPr>
          <a:lstStyle/>
          <a:p>
            <a:pPr marL="0" lvl="0" indent="0" algn="just" rtl="0">
              <a:spcBef>
                <a:spcPts val="1000"/>
              </a:spcBef>
              <a:spcAft>
                <a:spcPts val="0"/>
              </a:spcAft>
              <a:buClr>
                <a:schemeClr val="dk1"/>
              </a:buClr>
              <a:buSzPts val="1100"/>
              <a:buFont typeface="Arial"/>
              <a:buNone/>
            </a:pPr>
            <a:r>
              <a:rPr lang="en-US" sz="1100">
                <a:solidFill>
                  <a:schemeClr val="dk1"/>
                </a:solidFill>
              </a:rPr>
              <a:t>Low trading frequency correlated with low loyalty and profit</a:t>
            </a:r>
            <a:endParaRPr sz="1100">
              <a:solidFill>
                <a:schemeClr val="dk1"/>
              </a:solidFill>
            </a:endParaRPr>
          </a:p>
          <a:p>
            <a:pPr marL="0" lvl="0" indent="0" algn="just" rtl="0">
              <a:spcBef>
                <a:spcPts val="1000"/>
              </a:spcBef>
              <a:spcAft>
                <a:spcPts val="0"/>
              </a:spcAft>
              <a:buClr>
                <a:schemeClr val="dk1"/>
              </a:buClr>
              <a:buSzPts val="1100"/>
              <a:buFont typeface="Arial"/>
              <a:buNone/>
            </a:pPr>
            <a:r>
              <a:rPr lang="en-US" sz="1100">
                <a:solidFill>
                  <a:schemeClr val="dk1"/>
                </a:solidFill>
              </a:rPr>
              <a:t>Therefore we want to increase trading frequency</a:t>
            </a:r>
            <a:endParaRPr sz="1100">
              <a:solidFill>
                <a:schemeClr val="dk1"/>
              </a:solidFill>
            </a:endParaRPr>
          </a:p>
        </p:txBody>
      </p:sp>
      <p:sp>
        <p:nvSpPr>
          <p:cNvPr id="362" name="Google Shape;362;g26908d9906a_0_2989"/>
          <p:cNvSpPr txBox="1"/>
          <p:nvPr/>
        </p:nvSpPr>
        <p:spPr>
          <a:xfrm>
            <a:off x="70175" y="2945825"/>
            <a:ext cx="1903800" cy="8748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US" sz="1100">
                <a:solidFill>
                  <a:schemeClr val="dk1"/>
                </a:solidFill>
              </a:rPr>
              <a:t>Low trading volume correlated with low profit </a:t>
            </a:r>
            <a:endParaRPr sz="1100">
              <a:solidFill>
                <a:schemeClr val="dk1"/>
              </a:solidFill>
            </a:endParaRPr>
          </a:p>
          <a:p>
            <a:pPr marL="0" lvl="0" indent="0" algn="just" rtl="0">
              <a:spcBef>
                <a:spcPts val="1000"/>
              </a:spcBef>
              <a:spcAft>
                <a:spcPts val="0"/>
              </a:spcAft>
              <a:buNone/>
            </a:pPr>
            <a:r>
              <a:rPr lang="en-US" sz="1100">
                <a:solidFill>
                  <a:schemeClr val="dk1"/>
                </a:solidFill>
              </a:rPr>
              <a:t>Therefore we want to increase trading volume.</a:t>
            </a:r>
            <a:endParaRPr sz="1100">
              <a:solidFill>
                <a:schemeClr val="dk1"/>
              </a:solidFill>
            </a:endParaRPr>
          </a:p>
        </p:txBody>
      </p:sp>
      <p:sp>
        <p:nvSpPr>
          <p:cNvPr id="363" name="Google Shape;363;g26908d9906a_0_2989"/>
          <p:cNvSpPr txBox="1"/>
          <p:nvPr/>
        </p:nvSpPr>
        <p:spPr>
          <a:xfrm>
            <a:off x="2149100" y="2902775"/>
            <a:ext cx="3118200" cy="1113300"/>
          </a:xfrm>
          <a:prstGeom prst="rect">
            <a:avLst/>
          </a:prstGeom>
          <a:noFill/>
          <a:ln>
            <a:noFill/>
          </a:ln>
        </p:spPr>
        <p:txBody>
          <a:bodyPr spcFirstLastPara="1" wrap="square" lIns="68575" tIns="68575" rIns="68575" bIns="68575" anchor="t" anchorCtr="0">
            <a:spAutoFit/>
          </a:bodyPr>
          <a:lstStyle/>
          <a:p>
            <a:pPr marL="0" lvl="0" indent="0" algn="just" rtl="0">
              <a:spcBef>
                <a:spcPts val="1000"/>
              </a:spcBef>
              <a:spcAft>
                <a:spcPts val="0"/>
              </a:spcAft>
              <a:buClr>
                <a:schemeClr val="dk1"/>
              </a:buClr>
              <a:buSzPts val="1100"/>
              <a:buFont typeface="Arial"/>
              <a:buNone/>
            </a:pPr>
            <a:r>
              <a:rPr lang="en-US" sz="1100" b="1">
                <a:solidFill>
                  <a:schemeClr val="dk1"/>
                </a:solidFill>
              </a:rPr>
              <a:t>Provide financial and investment educational resources (Medium cost)</a:t>
            </a:r>
            <a:endParaRPr sz="1100" b="1">
              <a:solidFill>
                <a:schemeClr val="dk1"/>
              </a:solidFill>
            </a:endParaRPr>
          </a:p>
          <a:p>
            <a:pPr marL="0" lvl="0" indent="0" algn="just" rtl="0">
              <a:spcBef>
                <a:spcPts val="1000"/>
              </a:spcBef>
              <a:spcAft>
                <a:spcPts val="0"/>
              </a:spcAft>
              <a:buClr>
                <a:schemeClr val="dk1"/>
              </a:buClr>
              <a:buSzPts val="1100"/>
              <a:buFont typeface="Arial"/>
              <a:buNone/>
            </a:pPr>
            <a:r>
              <a:rPr lang="en-US" sz="1100">
                <a:solidFill>
                  <a:schemeClr val="dk1"/>
                </a:solidFill>
              </a:rPr>
              <a:t>The app can provide some financial and investment lectures and invite experts to answer the questions.</a:t>
            </a:r>
            <a:endParaRPr sz="1100">
              <a:solidFill>
                <a:schemeClr val="dk1"/>
              </a:solidFill>
            </a:endParaRPr>
          </a:p>
        </p:txBody>
      </p:sp>
      <p:sp>
        <p:nvSpPr>
          <p:cNvPr id="364" name="Google Shape;364;g26908d9906a_0_2989"/>
          <p:cNvSpPr txBox="1"/>
          <p:nvPr/>
        </p:nvSpPr>
        <p:spPr>
          <a:xfrm>
            <a:off x="5388850" y="3000275"/>
            <a:ext cx="3549900" cy="9183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Since their number of trading is small and the trading frequency is low, providing them educational resources can improve their investment skills. </a:t>
            </a:r>
            <a:endParaRPr sz="1100">
              <a:solidFill>
                <a:schemeClr val="dk1"/>
              </a:solidFill>
            </a:endParaRPr>
          </a:p>
          <a:p>
            <a:pPr marL="0" lvl="0" indent="0" algn="just" rtl="0">
              <a:spcBef>
                <a:spcPts val="800"/>
              </a:spcBef>
              <a:spcAft>
                <a:spcPts val="0"/>
              </a:spcAft>
              <a:buNone/>
            </a:pPr>
            <a:r>
              <a:rPr lang="en-US" sz="1100">
                <a:solidFill>
                  <a:schemeClr val="dk1"/>
                </a:solidFill>
              </a:rPr>
              <a:t>Therefore they will become more confident in trading. </a:t>
            </a:r>
            <a:endParaRPr sz="1100">
              <a:solidFill>
                <a:schemeClr val="dk1"/>
              </a:solidFill>
            </a:endParaRPr>
          </a:p>
        </p:txBody>
      </p:sp>
      <p:sp>
        <p:nvSpPr>
          <p:cNvPr id="365" name="Google Shape;365;g26908d9906a_0_2989"/>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366" name="Google Shape;366;g26908d9906a_0_2989"/>
          <p:cNvSpPr/>
          <p:nvPr/>
        </p:nvSpPr>
        <p:spPr>
          <a:xfrm>
            <a:off x="2126375" y="596700"/>
            <a:ext cx="31182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367" name="Google Shape;367;g26908d9906a_0_2989"/>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sp>
        <p:nvSpPr>
          <p:cNvPr id="368" name="Google Shape;368;g26908d9906a_0_2989"/>
          <p:cNvSpPr txBox="1"/>
          <p:nvPr/>
        </p:nvSpPr>
        <p:spPr>
          <a:xfrm>
            <a:off x="2126375" y="1425325"/>
            <a:ext cx="31182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trading frequency rewards (Low cost)</a:t>
            </a:r>
            <a:endParaRPr sz="1100" b="1">
              <a:solidFill>
                <a:schemeClr val="dk1"/>
              </a:solidFill>
            </a:endParaRPr>
          </a:p>
          <a:p>
            <a:pPr marL="0" lvl="0" indent="0" algn="just" rtl="0">
              <a:spcBef>
                <a:spcPts val="800"/>
              </a:spcBef>
              <a:spcAft>
                <a:spcPts val="0"/>
              </a:spcAft>
              <a:buNone/>
            </a:pPr>
            <a:r>
              <a:rPr lang="en-US" sz="1100">
                <a:solidFill>
                  <a:schemeClr val="dk1"/>
                </a:solidFill>
              </a:rPr>
              <a:t>Set the goal of the number of trading with a time limited. Once they reached the goal of the number, we can offer them products with less fees and cash back.</a:t>
            </a:r>
            <a:endParaRPr sz="1100">
              <a:solidFill>
                <a:schemeClr val="dk1"/>
              </a:solidFill>
            </a:endParaRPr>
          </a:p>
        </p:txBody>
      </p:sp>
      <p:sp>
        <p:nvSpPr>
          <p:cNvPr id="369" name="Google Shape;369;g26908d9906a_0_2989"/>
          <p:cNvSpPr txBox="1"/>
          <p:nvPr/>
        </p:nvSpPr>
        <p:spPr>
          <a:xfrm>
            <a:off x="5396975" y="1637575"/>
            <a:ext cx="3549900" cy="815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Encouraging the users to trade more frequently, instead of relying entirely on their own willing to trade, as the rewards can drive them to do more trading to achieve the goal.</a:t>
            </a:r>
            <a:endParaRPr sz="1100">
              <a:solidFill>
                <a:schemeClr val="dk1"/>
              </a:solidFill>
            </a:endParaRPr>
          </a:p>
        </p:txBody>
      </p:sp>
      <p:cxnSp>
        <p:nvCxnSpPr>
          <p:cNvPr id="370" name="Google Shape;370;g26908d9906a_0_2989"/>
          <p:cNvCxnSpPr/>
          <p:nvPr/>
        </p:nvCxnSpPr>
        <p:spPr>
          <a:xfrm>
            <a:off x="118125" y="2659875"/>
            <a:ext cx="8923800" cy="9000"/>
          </a:xfrm>
          <a:prstGeom prst="straightConnector1">
            <a:avLst/>
          </a:prstGeom>
          <a:noFill/>
          <a:ln w="9525" cap="flat" cmpd="sng">
            <a:solidFill>
              <a:schemeClr val="dk1"/>
            </a:solidFill>
            <a:prstDash val="solid"/>
            <a:round/>
            <a:headEnd type="none" w="med" len="med"/>
            <a:tailEnd type="none" w="med" len="med"/>
          </a:ln>
        </p:spPr>
      </p:cxnSp>
      <p:sp>
        <p:nvSpPr>
          <p:cNvPr id="371" name="Google Shape;371;g26908d9906a_0_2989"/>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26908d9906a_0_3018"/>
          <p:cNvSpPr txBox="1"/>
          <p:nvPr/>
        </p:nvSpPr>
        <p:spPr>
          <a:xfrm>
            <a:off x="70175" y="1222425"/>
            <a:ext cx="1903800" cy="12546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US" sz="1100">
                <a:solidFill>
                  <a:schemeClr val="dk1"/>
                </a:solidFill>
              </a:rPr>
              <a:t>More than 80% users in this group have churned</a:t>
            </a:r>
            <a:endParaRPr sz="1100">
              <a:solidFill>
                <a:schemeClr val="dk1"/>
              </a:solidFill>
            </a:endParaRPr>
          </a:p>
          <a:p>
            <a:pPr marL="0" lvl="0" indent="0" algn="just" rtl="0">
              <a:spcBef>
                <a:spcPts val="0"/>
              </a:spcBef>
              <a:spcAft>
                <a:spcPts val="0"/>
              </a:spcAft>
              <a:buNone/>
            </a:pPr>
            <a:r>
              <a:rPr lang="en-US" sz="1100">
                <a:solidFill>
                  <a:schemeClr val="dk1"/>
                </a:solidFill>
              </a:rPr>
              <a:t> </a:t>
            </a:r>
            <a:endParaRPr sz="1100">
              <a:solidFill>
                <a:schemeClr val="dk1"/>
              </a:solidFill>
            </a:endParaRPr>
          </a:p>
          <a:p>
            <a:pPr marL="0" lvl="0" indent="0" algn="just" rtl="0">
              <a:spcBef>
                <a:spcPts val="0"/>
              </a:spcBef>
              <a:spcAft>
                <a:spcPts val="0"/>
              </a:spcAft>
              <a:buNone/>
            </a:pPr>
            <a:r>
              <a:rPr lang="en-US" sz="1100">
                <a:solidFill>
                  <a:schemeClr val="dk1"/>
                </a:solidFill>
              </a:rPr>
              <a:t>The increasing churn percentage represent a decline in the loyalty of this group of users</a:t>
            </a:r>
            <a:endParaRPr sz="1100">
              <a:solidFill>
                <a:schemeClr val="dk1"/>
              </a:solidFill>
            </a:endParaRPr>
          </a:p>
        </p:txBody>
      </p:sp>
      <p:sp>
        <p:nvSpPr>
          <p:cNvPr id="377" name="Google Shape;377;g26908d9906a_0_3018"/>
          <p:cNvSpPr txBox="1"/>
          <p:nvPr/>
        </p:nvSpPr>
        <p:spPr>
          <a:xfrm>
            <a:off x="2121100" y="1222425"/>
            <a:ext cx="3146700" cy="18675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limited-time discounts and exclusive offers (Low cost) </a:t>
            </a:r>
            <a:endParaRPr sz="1100" b="1">
              <a:solidFill>
                <a:schemeClr val="dk1"/>
              </a:solidFill>
            </a:endParaRPr>
          </a:p>
          <a:p>
            <a:pPr marL="0" lvl="0" indent="0" algn="just" rtl="0">
              <a:spcBef>
                <a:spcPts val="800"/>
              </a:spcBef>
              <a:spcAft>
                <a:spcPts val="0"/>
              </a:spcAft>
              <a:buNone/>
            </a:pPr>
            <a:r>
              <a:rPr lang="en-US" sz="1100">
                <a:solidFill>
                  <a:schemeClr val="dk1"/>
                </a:solidFill>
              </a:rPr>
              <a:t>Once they return to GoTrade, we can first offer them products with less fees. </a:t>
            </a:r>
            <a:endParaRPr sz="1100">
              <a:solidFill>
                <a:schemeClr val="dk1"/>
              </a:solidFill>
            </a:endParaRPr>
          </a:p>
          <a:p>
            <a:pPr marL="0" lvl="0" indent="0" algn="just" rtl="0">
              <a:spcBef>
                <a:spcPts val="800"/>
              </a:spcBef>
              <a:spcAft>
                <a:spcPts val="0"/>
              </a:spcAft>
              <a:buNone/>
            </a:pPr>
            <a:r>
              <a:rPr lang="en-US" sz="1100">
                <a:solidFill>
                  <a:schemeClr val="dk1"/>
                </a:solidFill>
              </a:rPr>
              <a:t>After they have successfully make a few transactions, we can further offer them some exclusive offers such as cash back. These offers will stop after they have been trading for a few weeks.</a:t>
            </a:r>
            <a:endParaRPr sz="1200">
              <a:solidFill>
                <a:schemeClr val="dk1"/>
              </a:solidFill>
            </a:endParaRPr>
          </a:p>
        </p:txBody>
      </p:sp>
      <p:sp>
        <p:nvSpPr>
          <p:cNvPr id="378" name="Google Shape;378;g26908d9906a_0_3018"/>
          <p:cNvSpPr txBox="1"/>
          <p:nvPr/>
        </p:nvSpPr>
        <p:spPr>
          <a:xfrm>
            <a:off x="5393800" y="1228800"/>
            <a:ext cx="3549900" cy="14265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The main purpose is to encourage them get back and trade on GoTrade again. </a:t>
            </a:r>
            <a:endParaRPr sz="1100">
              <a:solidFill>
                <a:schemeClr val="dk1"/>
              </a:solidFill>
            </a:endParaRPr>
          </a:p>
          <a:p>
            <a:pPr marL="0" lvl="0" indent="0" algn="just" rtl="0">
              <a:spcBef>
                <a:spcPts val="800"/>
              </a:spcBef>
              <a:spcAft>
                <a:spcPts val="0"/>
              </a:spcAft>
              <a:buNone/>
            </a:pPr>
            <a:r>
              <a:rPr lang="en-US" sz="1100">
                <a:solidFill>
                  <a:schemeClr val="dk1"/>
                </a:solidFill>
              </a:rPr>
              <a:t>To prevent losing money cause by fake operations. We can first attract them by discount in fees. Then, to keep their interest in our app, we can offer them small amount of cash back weekly once they successfully make transactions. </a:t>
            </a:r>
            <a:endParaRPr sz="1100">
              <a:solidFill>
                <a:schemeClr val="dk1"/>
              </a:solidFill>
            </a:endParaRPr>
          </a:p>
        </p:txBody>
      </p:sp>
      <p:sp>
        <p:nvSpPr>
          <p:cNvPr id="379" name="Google Shape;379;g26908d9906a_0_3018"/>
          <p:cNvSpPr/>
          <p:nvPr/>
        </p:nvSpPr>
        <p:spPr>
          <a:xfrm>
            <a:off x="468325" y="76200"/>
            <a:ext cx="8520300" cy="310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for </a:t>
            </a:r>
            <a:r>
              <a:rPr lang="en-US" sz="2000" b="1">
                <a:solidFill>
                  <a:schemeClr val="dk1"/>
                </a:solidFill>
                <a:latin typeface="Times New Roman"/>
                <a:ea typeface="Times New Roman"/>
                <a:cs typeface="Times New Roman"/>
                <a:sym typeface="Times New Roman"/>
              </a:rPr>
              <a:t>dormant</a:t>
            </a:r>
            <a:r>
              <a:rPr lang="en-US" sz="2000" b="1">
                <a:solidFill>
                  <a:schemeClr val="accent1"/>
                </a:solidFill>
                <a:latin typeface="Times New Roman"/>
                <a:ea typeface="Times New Roman"/>
                <a:cs typeface="Times New Roman"/>
                <a:sym typeface="Times New Roman"/>
              </a:rPr>
              <a:t> users</a:t>
            </a:r>
            <a:endParaRPr sz="2000" b="1" i="0" u="none" strike="noStrike" cap="none">
              <a:solidFill>
                <a:schemeClr val="accent1"/>
              </a:solidFill>
              <a:latin typeface="Times New Roman"/>
              <a:ea typeface="Times New Roman"/>
              <a:cs typeface="Times New Roman"/>
              <a:sym typeface="Times New Roman"/>
            </a:endParaRPr>
          </a:p>
        </p:txBody>
      </p:sp>
      <p:sp>
        <p:nvSpPr>
          <p:cNvPr id="380" name="Google Shape;380;g26908d9906a_0_3018"/>
          <p:cNvSpPr txBox="1"/>
          <p:nvPr/>
        </p:nvSpPr>
        <p:spPr>
          <a:xfrm>
            <a:off x="70175" y="3247725"/>
            <a:ext cx="1958400" cy="466500"/>
          </a:xfrm>
          <a:prstGeom prst="rect">
            <a:avLst/>
          </a:prstGeom>
          <a:noFill/>
          <a:ln>
            <a:noFill/>
          </a:ln>
        </p:spPr>
        <p:txBody>
          <a:bodyPr spcFirstLastPara="1" wrap="square" lIns="68575" tIns="34275" rIns="68575" bIns="34275" anchor="t" anchorCtr="0">
            <a:spAutoFit/>
          </a:bodyPr>
          <a:lstStyle/>
          <a:p>
            <a:pPr marL="0" lvl="0" indent="0" algn="just" rtl="0">
              <a:lnSpc>
                <a:spcPct val="115000"/>
              </a:lnSpc>
              <a:spcBef>
                <a:spcPts val="0"/>
              </a:spcBef>
              <a:spcAft>
                <a:spcPts val="0"/>
              </a:spcAft>
              <a:buNone/>
            </a:pPr>
            <a:r>
              <a:rPr lang="en-US" sz="1200">
                <a:solidFill>
                  <a:schemeClr val="dk1"/>
                </a:solidFill>
              </a:rPr>
              <a:t>This group used to bring profits to GoTrade</a:t>
            </a:r>
            <a:endParaRPr sz="1200">
              <a:solidFill>
                <a:schemeClr val="dk1"/>
              </a:solidFill>
            </a:endParaRPr>
          </a:p>
        </p:txBody>
      </p:sp>
      <p:sp>
        <p:nvSpPr>
          <p:cNvPr id="381" name="Google Shape;381;g26908d9906a_0_3018"/>
          <p:cNvSpPr txBox="1"/>
          <p:nvPr/>
        </p:nvSpPr>
        <p:spPr>
          <a:xfrm>
            <a:off x="2121094" y="3247725"/>
            <a:ext cx="3118200" cy="1282800"/>
          </a:xfrm>
          <a:prstGeom prst="rect">
            <a:avLst/>
          </a:prstGeom>
          <a:noFill/>
          <a:ln>
            <a:noFill/>
          </a:ln>
        </p:spPr>
        <p:txBody>
          <a:bodyPr spcFirstLastPara="1" wrap="square" lIns="68575" tIns="68575" rIns="68575" bIns="68575" anchor="t" anchorCtr="0">
            <a:spAutoFit/>
          </a:bodyPr>
          <a:lstStyle/>
          <a:p>
            <a:pPr marL="0" lvl="0" indent="0" algn="just" rtl="0">
              <a:spcBef>
                <a:spcPts val="1000"/>
              </a:spcBef>
              <a:spcAft>
                <a:spcPts val="0"/>
              </a:spcAft>
              <a:buNone/>
            </a:pPr>
            <a:r>
              <a:rPr lang="en-US" sz="1100" b="1">
                <a:solidFill>
                  <a:schemeClr val="dk1"/>
                </a:solidFill>
              </a:rPr>
              <a:t>Send personalized emails or messages (Low cost)</a:t>
            </a:r>
            <a:endParaRPr sz="1100" b="1">
              <a:solidFill>
                <a:schemeClr val="dk1"/>
              </a:solidFill>
            </a:endParaRPr>
          </a:p>
          <a:p>
            <a:pPr marL="0" lvl="0" indent="0" algn="just" rtl="0">
              <a:spcBef>
                <a:spcPts val="1000"/>
              </a:spcBef>
              <a:spcAft>
                <a:spcPts val="0"/>
              </a:spcAft>
              <a:buNone/>
            </a:pPr>
            <a:r>
              <a:rPr lang="en-US" sz="1100">
                <a:solidFill>
                  <a:schemeClr val="dk1"/>
                </a:solidFill>
              </a:rPr>
              <a:t>After they have churned, we can send  personalized emails to inform them the recent trend the product they once brought, or recommend some promising stocks.</a:t>
            </a:r>
            <a:endParaRPr sz="1100">
              <a:solidFill>
                <a:schemeClr val="dk1"/>
              </a:solidFill>
            </a:endParaRPr>
          </a:p>
        </p:txBody>
      </p:sp>
      <p:sp>
        <p:nvSpPr>
          <p:cNvPr id="382" name="Google Shape;382;g26908d9906a_0_3018"/>
          <p:cNvSpPr txBox="1"/>
          <p:nvPr/>
        </p:nvSpPr>
        <p:spPr>
          <a:xfrm>
            <a:off x="5388861" y="3247725"/>
            <a:ext cx="3549900" cy="6465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We want to use personalized messages to stimulate users’ interest in trading. In addition, it can also makes users feel valued. </a:t>
            </a:r>
            <a:endParaRPr sz="1100">
              <a:solidFill>
                <a:schemeClr val="dk1"/>
              </a:solidFill>
            </a:endParaRPr>
          </a:p>
        </p:txBody>
      </p:sp>
      <p:sp>
        <p:nvSpPr>
          <p:cNvPr id="383" name="Google Shape;383;g26908d9906a_0_3018"/>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384" name="Google Shape;384;g26908d9906a_0_3018"/>
          <p:cNvSpPr/>
          <p:nvPr/>
        </p:nvSpPr>
        <p:spPr>
          <a:xfrm>
            <a:off x="2126375" y="596700"/>
            <a:ext cx="31182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385" name="Google Shape;385;g26908d9906a_0_3018"/>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cxnSp>
        <p:nvCxnSpPr>
          <p:cNvPr id="386" name="Google Shape;386;g26908d9906a_0_3018"/>
          <p:cNvCxnSpPr/>
          <p:nvPr/>
        </p:nvCxnSpPr>
        <p:spPr>
          <a:xfrm>
            <a:off x="70175" y="3118750"/>
            <a:ext cx="8923800" cy="9000"/>
          </a:xfrm>
          <a:prstGeom prst="straightConnector1">
            <a:avLst/>
          </a:prstGeom>
          <a:noFill/>
          <a:ln w="9525" cap="flat" cmpd="sng">
            <a:solidFill>
              <a:schemeClr val="dk1"/>
            </a:solidFill>
            <a:prstDash val="solid"/>
            <a:round/>
            <a:headEnd type="none" w="med" len="med"/>
            <a:tailEnd type="none" w="med" len="med"/>
          </a:ln>
        </p:spPr>
      </p:cxnSp>
      <p:sp>
        <p:nvSpPr>
          <p:cNvPr id="387" name="Google Shape;387;g26908d9906a_0_301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26908d9906a_0_3042"/>
          <p:cNvSpPr/>
          <p:nvPr/>
        </p:nvSpPr>
        <p:spPr>
          <a:xfrm>
            <a:off x="499400" y="76200"/>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based on the </a:t>
            </a:r>
            <a:r>
              <a:rPr lang="en-US" sz="2000" b="1">
                <a:solidFill>
                  <a:schemeClr val="dk1"/>
                </a:solidFill>
                <a:latin typeface="Times New Roman"/>
                <a:ea typeface="Times New Roman"/>
                <a:cs typeface="Times New Roman"/>
                <a:sym typeface="Times New Roman"/>
              </a:rPr>
              <a:t>key insight from the important features</a:t>
            </a:r>
            <a:endParaRPr sz="2000" b="1" i="0" u="none" strike="noStrike" cap="none">
              <a:solidFill>
                <a:schemeClr val="accent1"/>
              </a:solidFill>
              <a:latin typeface="Times New Roman"/>
              <a:ea typeface="Times New Roman"/>
              <a:cs typeface="Times New Roman"/>
              <a:sym typeface="Times New Roman"/>
            </a:endParaRPr>
          </a:p>
        </p:txBody>
      </p:sp>
      <p:sp>
        <p:nvSpPr>
          <p:cNvPr id="393" name="Google Shape;393;g26908d9906a_0_3042"/>
          <p:cNvSpPr txBox="1"/>
          <p:nvPr/>
        </p:nvSpPr>
        <p:spPr>
          <a:xfrm>
            <a:off x="0" y="1181225"/>
            <a:ext cx="1974000" cy="1382700"/>
          </a:xfrm>
          <a:prstGeom prst="rect">
            <a:avLst/>
          </a:prstGeom>
          <a:noFill/>
          <a:ln>
            <a:noFill/>
          </a:ln>
        </p:spPr>
        <p:txBody>
          <a:bodyPr spcFirstLastPara="1" wrap="square" lIns="68575" tIns="34275" rIns="68575" bIns="34275" anchor="t" anchorCtr="0">
            <a:spAutoFit/>
          </a:bodyPr>
          <a:lstStyle/>
          <a:p>
            <a:pPr marL="0" lvl="0" indent="0" algn="just" rtl="0">
              <a:lnSpc>
                <a:spcPct val="100000"/>
              </a:lnSpc>
              <a:spcBef>
                <a:spcPts val="1000"/>
              </a:spcBef>
              <a:spcAft>
                <a:spcPts val="0"/>
              </a:spcAft>
              <a:buClr>
                <a:schemeClr val="dk1"/>
              </a:buClr>
              <a:buSzPts val="1500"/>
              <a:buFont typeface="Arial"/>
              <a:buNone/>
            </a:pPr>
            <a:r>
              <a:rPr lang="en-US" sz="1100">
                <a:solidFill>
                  <a:schemeClr val="dk1"/>
                </a:solidFill>
              </a:rPr>
              <a:t>Increasing in the number of deposits will increase the number of buy in the future</a:t>
            </a:r>
            <a:endParaRPr sz="1100">
              <a:solidFill>
                <a:schemeClr val="dk1"/>
              </a:solidFill>
            </a:endParaRPr>
          </a:p>
          <a:p>
            <a:pPr marL="0" lvl="0" indent="0" algn="just" rtl="0">
              <a:lnSpc>
                <a:spcPct val="100000"/>
              </a:lnSpc>
              <a:spcBef>
                <a:spcPts val="1000"/>
              </a:spcBef>
              <a:spcAft>
                <a:spcPts val="0"/>
              </a:spcAft>
              <a:buNone/>
            </a:pPr>
            <a:r>
              <a:rPr lang="en-US" sz="1100">
                <a:solidFill>
                  <a:schemeClr val="dk1"/>
                </a:solidFill>
              </a:rPr>
              <a:t>Increasing in the withdraw value will result in a decrease for the total transaction in the future</a:t>
            </a:r>
            <a:endParaRPr sz="1100">
              <a:solidFill>
                <a:schemeClr val="dk1"/>
              </a:solidFill>
            </a:endParaRPr>
          </a:p>
        </p:txBody>
      </p:sp>
      <p:sp>
        <p:nvSpPr>
          <p:cNvPr id="394" name="Google Shape;394;g26908d9906a_0_3042"/>
          <p:cNvSpPr txBox="1"/>
          <p:nvPr/>
        </p:nvSpPr>
        <p:spPr>
          <a:xfrm>
            <a:off x="2072900" y="1062375"/>
            <a:ext cx="3171600" cy="1580400"/>
          </a:xfrm>
          <a:prstGeom prst="rect">
            <a:avLst/>
          </a:prstGeom>
          <a:noFill/>
          <a:ln>
            <a:noFill/>
          </a:ln>
        </p:spPr>
        <p:txBody>
          <a:bodyPr spcFirstLastPara="1" wrap="square" lIns="68575" tIns="68575" rIns="68575" bIns="68575" anchor="t" anchorCtr="0">
            <a:spAutoFit/>
          </a:bodyPr>
          <a:lstStyle/>
          <a:p>
            <a:pPr marL="0" lvl="0" indent="0" algn="l" rtl="0">
              <a:lnSpc>
                <a:spcPct val="100000"/>
              </a:lnSpc>
              <a:spcBef>
                <a:spcPts val="1000"/>
              </a:spcBef>
              <a:spcAft>
                <a:spcPts val="0"/>
              </a:spcAft>
              <a:buNone/>
            </a:pPr>
            <a:r>
              <a:rPr lang="en-US" sz="1100" b="1">
                <a:solidFill>
                  <a:schemeClr val="dk1"/>
                </a:solidFill>
              </a:rPr>
              <a:t>Offer rewards based on behaviour (Low cost)</a:t>
            </a:r>
            <a:endParaRPr sz="1100" b="1">
              <a:solidFill>
                <a:schemeClr val="dk1"/>
              </a:solidFill>
            </a:endParaRPr>
          </a:p>
          <a:p>
            <a:pPr marL="0" lvl="0" indent="0" algn="just" rtl="0">
              <a:lnSpc>
                <a:spcPct val="100000"/>
              </a:lnSpc>
              <a:spcBef>
                <a:spcPts val="1000"/>
              </a:spcBef>
              <a:spcAft>
                <a:spcPts val="0"/>
              </a:spcAft>
              <a:buNone/>
            </a:pPr>
            <a:r>
              <a:rPr lang="en-US" sz="1100">
                <a:solidFill>
                  <a:schemeClr val="dk1"/>
                </a:solidFill>
              </a:rPr>
              <a:t>When the user has not deposit for a period of time, we can offer them products with less fees or cash back once they deposited again.</a:t>
            </a:r>
            <a:endParaRPr sz="1100">
              <a:solidFill>
                <a:schemeClr val="dk1"/>
              </a:solidFill>
            </a:endParaRPr>
          </a:p>
          <a:p>
            <a:pPr marL="0" lvl="0" indent="0" algn="just" rtl="0">
              <a:spcBef>
                <a:spcPts val="1000"/>
              </a:spcBef>
              <a:spcAft>
                <a:spcPts val="0"/>
              </a:spcAft>
              <a:buNone/>
            </a:pPr>
            <a:r>
              <a:rPr lang="en-US" sz="1100">
                <a:solidFill>
                  <a:schemeClr val="dk1"/>
                </a:solidFill>
              </a:rPr>
              <a:t>When user's balance in his account have lower a certain amount within period of time, we can offer them rewards such as discounts in fee.</a:t>
            </a:r>
            <a:endParaRPr sz="1100">
              <a:solidFill>
                <a:schemeClr val="dk1"/>
              </a:solidFill>
            </a:endParaRPr>
          </a:p>
        </p:txBody>
      </p:sp>
      <p:sp>
        <p:nvSpPr>
          <p:cNvPr id="395" name="Google Shape;395;g26908d9906a_0_3042"/>
          <p:cNvSpPr txBox="1"/>
          <p:nvPr/>
        </p:nvSpPr>
        <p:spPr>
          <a:xfrm>
            <a:off x="5343400" y="1146563"/>
            <a:ext cx="3700500" cy="1282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Clr>
                <a:schemeClr val="dk1"/>
              </a:buClr>
              <a:buSzPts val="1100"/>
              <a:buFont typeface="Arial"/>
              <a:buNone/>
            </a:pPr>
            <a:r>
              <a:rPr lang="en-US" sz="1100">
                <a:solidFill>
                  <a:schemeClr val="dk1"/>
                </a:solidFill>
              </a:rPr>
              <a:t>Encourage users to make deposit more often, instead of relying on their own when the balance is not enough to buy the product, as the reward can drive them to deposit more times.</a:t>
            </a:r>
            <a:endParaRPr sz="1100">
              <a:solidFill>
                <a:schemeClr val="dk1"/>
              </a:solidFill>
            </a:endParaRPr>
          </a:p>
          <a:p>
            <a:pPr marL="0" lvl="0" indent="0" algn="just" rtl="0">
              <a:lnSpc>
                <a:spcPct val="100000"/>
              </a:lnSpc>
              <a:spcBef>
                <a:spcPts val="1000"/>
              </a:spcBef>
              <a:spcAft>
                <a:spcPts val="0"/>
              </a:spcAft>
              <a:buNone/>
            </a:pPr>
            <a:r>
              <a:rPr lang="en-US" sz="1100">
                <a:solidFill>
                  <a:schemeClr val="dk1"/>
                </a:solidFill>
              </a:rPr>
              <a:t>Meanwhile, this can encourage the user to leave the money inside the account instead of withdrawing.</a:t>
            </a:r>
            <a:endParaRPr sz="1100">
              <a:solidFill>
                <a:schemeClr val="dk1"/>
              </a:solidFill>
            </a:endParaRPr>
          </a:p>
        </p:txBody>
      </p:sp>
      <p:sp>
        <p:nvSpPr>
          <p:cNvPr id="396" name="Google Shape;396;g26908d9906a_0_3042"/>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397" name="Google Shape;397;g26908d9906a_0_3042"/>
          <p:cNvSpPr/>
          <p:nvPr/>
        </p:nvSpPr>
        <p:spPr>
          <a:xfrm>
            <a:off x="2126375" y="596700"/>
            <a:ext cx="31182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398" name="Google Shape;398;g26908d9906a_0_3042"/>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cxnSp>
        <p:nvCxnSpPr>
          <p:cNvPr id="399" name="Google Shape;399;g26908d9906a_0_3042"/>
          <p:cNvCxnSpPr/>
          <p:nvPr/>
        </p:nvCxnSpPr>
        <p:spPr>
          <a:xfrm>
            <a:off x="70175" y="2675200"/>
            <a:ext cx="8923800" cy="9000"/>
          </a:xfrm>
          <a:prstGeom prst="straightConnector1">
            <a:avLst/>
          </a:prstGeom>
          <a:noFill/>
          <a:ln w="9525" cap="flat" cmpd="sng">
            <a:solidFill>
              <a:schemeClr val="dk1"/>
            </a:solidFill>
            <a:prstDash val="solid"/>
            <a:round/>
            <a:headEnd type="none" w="med" len="med"/>
            <a:tailEnd type="none" w="med" len="med"/>
          </a:ln>
        </p:spPr>
      </p:cxnSp>
      <p:sp>
        <p:nvSpPr>
          <p:cNvPr id="400" name="Google Shape;400;g26908d9906a_0_3042"/>
          <p:cNvSpPr txBox="1"/>
          <p:nvPr/>
        </p:nvSpPr>
        <p:spPr>
          <a:xfrm>
            <a:off x="35075" y="3331575"/>
            <a:ext cx="1974000" cy="577200"/>
          </a:xfrm>
          <a:prstGeom prst="rect">
            <a:avLst/>
          </a:prstGeom>
          <a:noFill/>
          <a:ln>
            <a:noFill/>
          </a:ln>
        </p:spPr>
        <p:txBody>
          <a:bodyPr spcFirstLastPara="1" wrap="square" lIns="68575" tIns="34275" rIns="68575" bIns="34275" anchor="t" anchorCtr="0">
            <a:spAutoFit/>
          </a:bodyPr>
          <a:lstStyle/>
          <a:p>
            <a:pPr marL="0" lvl="0" indent="0" algn="just" rtl="0">
              <a:lnSpc>
                <a:spcPct val="100000"/>
              </a:lnSpc>
              <a:spcBef>
                <a:spcPts val="1000"/>
              </a:spcBef>
              <a:spcAft>
                <a:spcPts val="0"/>
              </a:spcAft>
              <a:buNone/>
            </a:pPr>
            <a:r>
              <a:rPr lang="en-US" sz="1100">
                <a:solidFill>
                  <a:schemeClr val="dk1"/>
                </a:solidFill>
              </a:rPr>
              <a:t>Net flow &lt; 0, total transaction in the next 7 days will decrease</a:t>
            </a:r>
            <a:endParaRPr sz="1100">
              <a:solidFill>
                <a:schemeClr val="dk1"/>
              </a:solidFill>
            </a:endParaRPr>
          </a:p>
        </p:txBody>
      </p:sp>
      <p:sp>
        <p:nvSpPr>
          <p:cNvPr id="401" name="Google Shape;401;g26908d9906a_0_3042"/>
          <p:cNvSpPr txBox="1"/>
          <p:nvPr/>
        </p:nvSpPr>
        <p:spPr>
          <a:xfrm>
            <a:off x="2090437" y="2723675"/>
            <a:ext cx="3171600" cy="2148900"/>
          </a:xfrm>
          <a:prstGeom prst="rect">
            <a:avLst/>
          </a:prstGeom>
          <a:noFill/>
          <a:ln>
            <a:noFill/>
          </a:ln>
        </p:spPr>
        <p:txBody>
          <a:bodyPr spcFirstLastPara="1" wrap="square" lIns="68575" tIns="68575" rIns="68575" bIns="68575" anchor="t" anchorCtr="0">
            <a:spAutoFit/>
          </a:bodyPr>
          <a:lstStyle/>
          <a:p>
            <a:pPr marL="0" lvl="0" indent="0" algn="just" rtl="0">
              <a:spcBef>
                <a:spcPts val="1000"/>
              </a:spcBef>
              <a:spcAft>
                <a:spcPts val="0"/>
              </a:spcAft>
              <a:buNone/>
            </a:pPr>
            <a:r>
              <a:rPr lang="en-US" sz="1100" b="1">
                <a:solidFill>
                  <a:schemeClr val="dk1"/>
                </a:solidFill>
              </a:rPr>
              <a:t>Notification system (Medium cost)</a:t>
            </a:r>
            <a:endParaRPr sz="1100" b="1">
              <a:solidFill>
                <a:schemeClr val="dk1"/>
              </a:solidFill>
            </a:endParaRPr>
          </a:p>
          <a:p>
            <a:pPr marL="0" lvl="0" indent="0" algn="just" rtl="0">
              <a:lnSpc>
                <a:spcPct val="115000"/>
              </a:lnSpc>
              <a:spcBef>
                <a:spcPts val="1000"/>
              </a:spcBef>
              <a:spcAft>
                <a:spcPts val="0"/>
              </a:spcAft>
              <a:buNone/>
            </a:pPr>
            <a:r>
              <a:rPr lang="en-US" sz="1100">
                <a:solidFill>
                  <a:schemeClr val="dk1"/>
                </a:solidFill>
              </a:rPr>
              <a:t>Establish a real-time notification system to inform users of changes in owned products. Users will be notified when the value of the products they owned increases.</a:t>
            </a:r>
            <a:endParaRPr sz="1000">
              <a:solidFill>
                <a:schemeClr val="dk1"/>
              </a:solidFill>
            </a:endParaRPr>
          </a:p>
          <a:p>
            <a:pPr marL="0" lvl="0" indent="0" algn="l" rtl="0">
              <a:lnSpc>
                <a:spcPct val="100000"/>
              </a:lnSpc>
              <a:spcBef>
                <a:spcPts val="1000"/>
              </a:spcBef>
              <a:spcAft>
                <a:spcPts val="0"/>
              </a:spcAft>
              <a:buNone/>
            </a:pPr>
            <a:r>
              <a:rPr lang="en-US" sz="1100" b="1">
                <a:solidFill>
                  <a:schemeClr val="dk1"/>
                </a:solidFill>
              </a:rPr>
              <a:t>Offer negative net flow rewards (Low cost)</a:t>
            </a:r>
            <a:endParaRPr sz="1100">
              <a:solidFill>
                <a:schemeClr val="dk1"/>
              </a:solidFill>
            </a:endParaRPr>
          </a:p>
          <a:p>
            <a:pPr marL="0" lvl="0" indent="0" algn="just" rtl="0">
              <a:spcBef>
                <a:spcPts val="1000"/>
              </a:spcBef>
              <a:spcAft>
                <a:spcPts val="0"/>
              </a:spcAft>
              <a:buNone/>
            </a:pPr>
            <a:r>
              <a:rPr lang="en-US" sz="1100">
                <a:solidFill>
                  <a:schemeClr val="dk1"/>
                </a:solidFill>
              </a:rPr>
              <a:t>When users weekly/monthly net flow is lower than zero, we can offer them cash back for their first buying next week.</a:t>
            </a:r>
            <a:endParaRPr sz="1100">
              <a:solidFill>
                <a:schemeClr val="dk1"/>
              </a:solidFill>
            </a:endParaRPr>
          </a:p>
        </p:txBody>
      </p:sp>
      <p:sp>
        <p:nvSpPr>
          <p:cNvPr id="402" name="Google Shape;402;g26908d9906a_0_3042"/>
          <p:cNvSpPr txBox="1"/>
          <p:nvPr/>
        </p:nvSpPr>
        <p:spPr>
          <a:xfrm>
            <a:off x="5343375" y="2902775"/>
            <a:ext cx="3700500" cy="1790700"/>
          </a:xfrm>
          <a:prstGeom prst="rect">
            <a:avLst/>
          </a:prstGeom>
          <a:noFill/>
          <a:ln>
            <a:noFill/>
          </a:ln>
        </p:spPr>
        <p:txBody>
          <a:bodyPr spcFirstLastPara="1" wrap="square" lIns="68575" tIns="68575" rIns="68575" bIns="68575" anchor="t" anchorCtr="0">
            <a:spAutoFit/>
          </a:bodyPr>
          <a:lstStyle/>
          <a:p>
            <a:pPr marL="0" lvl="0" indent="0" algn="just" rtl="0">
              <a:lnSpc>
                <a:spcPct val="100000"/>
              </a:lnSpc>
              <a:spcBef>
                <a:spcPts val="1000"/>
              </a:spcBef>
              <a:spcAft>
                <a:spcPts val="0"/>
              </a:spcAft>
              <a:buNone/>
            </a:pPr>
            <a:r>
              <a:rPr lang="en-US" sz="1100">
                <a:solidFill>
                  <a:schemeClr val="dk1"/>
                </a:solidFill>
              </a:rPr>
              <a:t>The notifications for the changes of users’ owned product will help the users to have more comprehensive consideration in the transaction, so that they will be more likely to earn money and do more transaction in the future.</a:t>
            </a:r>
            <a:endParaRPr sz="1100">
              <a:solidFill>
                <a:schemeClr val="dk1"/>
              </a:solidFill>
            </a:endParaRPr>
          </a:p>
          <a:p>
            <a:pPr marL="0" lvl="0" indent="0" algn="just" rtl="0">
              <a:lnSpc>
                <a:spcPct val="100000"/>
              </a:lnSpc>
              <a:spcBef>
                <a:spcPts val="1000"/>
              </a:spcBef>
              <a:spcAft>
                <a:spcPts val="0"/>
              </a:spcAft>
              <a:buNone/>
            </a:pPr>
            <a:r>
              <a:rPr lang="en-US" sz="1100">
                <a:solidFill>
                  <a:schemeClr val="dk1"/>
                </a:solidFill>
              </a:rPr>
              <a:t>Once the users have lost money for this week, the transaction in the future will decrease. Therefore the provided reward will simulate them to trade in the next week.</a:t>
            </a:r>
            <a:endParaRPr sz="1100">
              <a:solidFill>
                <a:schemeClr val="dk1"/>
              </a:solidFill>
            </a:endParaRPr>
          </a:p>
        </p:txBody>
      </p:sp>
      <p:sp>
        <p:nvSpPr>
          <p:cNvPr id="403" name="Google Shape;403;g26908d9906a_0_304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26908d9906a_0_3102"/>
          <p:cNvSpPr/>
          <p:nvPr/>
        </p:nvSpPr>
        <p:spPr>
          <a:xfrm>
            <a:off x="522450" y="119075"/>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Summary of the marketing strategies</a:t>
            </a:r>
            <a:endParaRPr sz="2000" b="1" i="0" u="none" strike="noStrike" cap="none">
              <a:solidFill>
                <a:schemeClr val="accent1"/>
              </a:solidFill>
              <a:latin typeface="Times New Roman"/>
              <a:ea typeface="Times New Roman"/>
              <a:cs typeface="Times New Roman"/>
              <a:sym typeface="Times New Roman"/>
            </a:endParaRPr>
          </a:p>
        </p:txBody>
      </p:sp>
      <p:sp>
        <p:nvSpPr>
          <p:cNvPr id="409" name="Google Shape;409;g26908d9906a_0_3102"/>
          <p:cNvSpPr/>
          <p:nvPr/>
        </p:nvSpPr>
        <p:spPr>
          <a:xfrm>
            <a:off x="0" y="601775"/>
            <a:ext cx="2790000" cy="2001600"/>
          </a:xfrm>
          <a:prstGeom prst="roundRect">
            <a:avLst>
              <a:gd name="adj" fmla="val 16667"/>
            </a:avLst>
          </a:prstGeom>
          <a:solidFill>
            <a:schemeClr val="lt2"/>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10" name="Google Shape;410;g26908d9906a_0_3102"/>
          <p:cNvSpPr txBox="1"/>
          <p:nvPr/>
        </p:nvSpPr>
        <p:spPr>
          <a:xfrm>
            <a:off x="174750" y="601775"/>
            <a:ext cx="244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rgbClr val="1155CC"/>
                </a:solidFill>
              </a:rPr>
              <a:t>High value trading users</a:t>
            </a:r>
            <a:endParaRPr sz="2100">
              <a:solidFill>
                <a:schemeClr val="dk1"/>
              </a:solidFill>
              <a:latin typeface="Calibri"/>
              <a:ea typeface="Calibri"/>
              <a:cs typeface="Calibri"/>
              <a:sym typeface="Calibri"/>
            </a:endParaRPr>
          </a:p>
        </p:txBody>
      </p:sp>
      <p:sp>
        <p:nvSpPr>
          <p:cNvPr id="411" name="Google Shape;411;g26908d9906a_0_3102"/>
          <p:cNvSpPr txBox="1"/>
          <p:nvPr/>
        </p:nvSpPr>
        <p:spPr>
          <a:xfrm>
            <a:off x="0" y="913081"/>
            <a:ext cx="2790000" cy="14622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Recommend the products in the user’s best preference sector (Medium cost) </a:t>
            </a:r>
            <a:endParaRPr sz="1100" b="1">
              <a:solidFill>
                <a:schemeClr val="dk1"/>
              </a:solidFill>
            </a:endParaRPr>
          </a:p>
          <a:p>
            <a:pPr marL="0" lvl="0" indent="0" algn="just" rtl="0">
              <a:spcBef>
                <a:spcPts val="800"/>
              </a:spcBef>
              <a:spcAft>
                <a:spcPts val="0"/>
              </a:spcAft>
              <a:buNone/>
            </a:pPr>
            <a:r>
              <a:rPr lang="en-US" sz="1100">
                <a:solidFill>
                  <a:schemeClr val="dk1"/>
                </a:solidFill>
              </a:rPr>
              <a:t>- Based on the history product sectors, recommend the product in same sector.</a:t>
            </a:r>
            <a:endParaRPr sz="1100">
              <a:solidFill>
                <a:schemeClr val="dk1"/>
              </a:solidFill>
            </a:endParaRPr>
          </a:p>
          <a:p>
            <a:pPr marL="0" lvl="0" indent="0" algn="just" rtl="0">
              <a:spcBef>
                <a:spcPts val="800"/>
              </a:spcBef>
              <a:spcAft>
                <a:spcPts val="0"/>
              </a:spcAft>
              <a:buNone/>
            </a:pPr>
            <a:r>
              <a:rPr lang="en-US" sz="1100" b="1">
                <a:solidFill>
                  <a:schemeClr val="dk1"/>
                </a:solidFill>
              </a:rPr>
              <a:t>Offer trading value rewards (Low cost)</a:t>
            </a:r>
            <a:endParaRPr sz="1100" b="1">
              <a:solidFill>
                <a:schemeClr val="dk1"/>
              </a:solidFill>
            </a:endParaRPr>
          </a:p>
          <a:p>
            <a:pPr marL="0" lvl="0" indent="0" algn="just" rtl="0">
              <a:spcBef>
                <a:spcPts val="800"/>
              </a:spcBef>
              <a:spcAft>
                <a:spcPts val="0"/>
              </a:spcAft>
              <a:buNone/>
            </a:pPr>
            <a:r>
              <a:rPr lang="en-US" sz="1100">
                <a:solidFill>
                  <a:schemeClr val="dk1"/>
                </a:solidFill>
              </a:rPr>
              <a:t>- Set the monthly goals of trading values.</a:t>
            </a:r>
            <a:r>
              <a:rPr lang="en-US" sz="1100" b="1">
                <a:solidFill>
                  <a:schemeClr val="dk1"/>
                </a:solidFill>
              </a:rPr>
              <a:t> </a:t>
            </a:r>
            <a:endParaRPr sz="1100" b="1">
              <a:solidFill>
                <a:schemeClr val="dk1"/>
              </a:solidFill>
            </a:endParaRPr>
          </a:p>
        </p:txBody>
      </p:sp>
      <p:sp>
        <p:nvSpPr>
          <p:cNvPr id="412" name="Google Shape;412;g26908d9906a_0_3102"/>
          <p:cNvSpPr/>
          <p:nvPr/>
        </p:nvSpPr>
        <p:spPr>
          <a:xfrm>
            <a:off x="3036475" y="601775"/>
            <a:ext cx="2790000" cy="2001600"/>
          </a:xfrm>
          <a:prstGeom prst="roundRect">
            <a:avLst>
              <a:gd name="adj" fmla="val 16667"/>
            </a:avLst>
          </a:prstGeom>
          <a:solidFill>
            <a:schemeClr val="lt2"/>
          </a:solid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13" name="Google Shape;413;g26908d9906a_0_3102"/>
          <p:cNvSpPr txBox="1"/>
          <p:nvPr/>
        </p:nvSpPr>
        <p:spPr>
          <a:xfrm>
            <a:off x="3445334" y="601775"/>
            <a:ext cx="212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rgbClr val="FF9900"/>
                </a:solidFill>
              </a:rPr>
              <a:t>Stable trading users</a:t>
            </a:r>
            <a:endParaRPr b="1">
              <a:solidFill>
                <a:srgbClr val="1155CC"/>
              </a:solidFill>
            </a:endParaRPr>
          </a:p>
        </p:txBody>
      </p:sp>
      <p:sp>
        <p:nvSpPr>
          <p:cNvPr id="414" name="Google Shape;414;g26908d9906a_0_3102"/>
          <p:cNvSpPr txBox="1"/>
          <p:nvPr/>
        </p:nvSpPr>
        <p:spPr>
          <a:xfrm>
            <a:off x="3036475" y="930253"/>
            <a:ext cx="2790000" cy="1631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session time rewards (Low cost)</a:t>
            </a:r>
            <a:endParaRPr sz="1100" b="1">
              <a:solidFill>
                <a:schemeClr val="dk1"/>
              </a:solidFill>
            </a:endParaRPr>
          </a:p>
          <a:p>
            <a:pPr marL="0" lvl="0" indent="0" algn="just" rtl="0">
              <a:spcBef>
                <a:spcPts val="800"/>
              </a:spcBef>
              <a:spcAft>
                <a:spcPts val="0"/>
              </a:spcAft>
              <a:buClr>
                <a:schemeClr val="dk1"/>
              </a:buClr>
              <a:buSzPts val="1100"/>
              <a:buFont typeface="Arial"/>
              <a:buNone/>
            </a:pPr>
            <a:r>
              <a:rPr lang="en-US" sz="1100">
                <a:solidFill>
                  <a:schemeClr val="dk1"/>
                </a:solidFill>
              </a:rPr>
              <a:t>- Set the goal of session time they spend on Gotrade weekly/monthly.</a:t>
            </a:r>
            <a:endParaRPr sz="1100" b="1">
              <a:solidFill>
                <a:schemeClr val="dk1"/>
              </a:solidFill>
            </a:endParaRPr>
          </a:p>
          <a:p>
            <a:pPr marL="0" lvl="0" indent="0" algn="just" rtl="0">
              <a:spcBef>
                <a:spcPts val="800"/>
              </a:spcBef>
              <a:spcAft>
                <a:spcPts val="0"/>
              </a:spcAft>
              <a:buNone/>
            </a:pPr>
            <a:r>
              <a:rPr lang="en-US" sz="1100" b="1">
                <a:solidFill>
                  <a:schemeClr val="dk1"/>
                </a:solidFill>
              </a:rPr>
              <a:t>Recommend the products in the user’s multiple sectors (Medium cost)   </a:t>
            </a:r>
            <a:endParaRPr sz="1100" b="1">
              <a:solidFill>
                <a:schemeClr val="dk1"/>
              </a:solidFill>
            </a:endParaRPr>
          </a:p>
          <a:p>
            <a:pPr marL="0" lvl="0" indent="0" algn="just" rtl="0">
              <a:spcBef>
                <a:spcPts val="800"/>
              </a:spcBef>
              <a:spcAft>
                <a:spcPts val="0"/>
              </a:spcAft>
              <a:buNone/>
            </a:pPr>
            <a:r>
              <a:rPr lang="en-US" sz="1100">
                <a:solidFill>
                  <a:schemeClr val="dk1"/>
                </a:solidFill>
              </a:rPr>
              <a:t>- Based on the history product sectors, recommend the product in similar sector.</a:t>
            </a:r>
            <a:r>
              <a:rPr lang="en-US" sz="1100" b="1">
                <a:solidFill>
                  <a:schemeClr val="dk1"/>
                </a:solidFill>
              </a:rPr>
              <a:t> </a:t>
            </a:r>
            <a:endParaRPr sz="1100" b="1">
              <a:solidFill>
                <a:schemeClr val="dk1"/>
              </a:solidFill>
            </a:endParaRPr>
          </a:p>
        </p:txBody>
      </p:sp>
      <p:sp>
        <p:nvSpPr>
          <p:cNvPr id="415" name="Google Shape;415;g26908d9906a_0_3102"/>
          <p:cNvSpPr/>
          <p:nvPr/>
        </p:nvSpPr>
        <p:spPr>
          <a:xfrm>
            <a:off x="28800" y="2758575"/>
            <a:ext cx="2790000" cy="2214000"/>
          </a:xfrm>
          <a:prstGeom prst="roundRect">
            <a:avLst>
              <a:gd name="adj" fmla="val 16667"/>
            </a:avLst>
          </a:prstGeom>
          <a:solidFill>
            <a:schemeClr val="lt2"/>
          </a:solid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16" name="Google Shape;416;g26908d9906a_0_3102"/>
          <p:cNvSpPr txBox="1"/>
          <p:nvPr/>
        </p:nvSpPr>
        <p:spPr>
          <a:xfrm>
            <a:off x="187860" y="2758575"/>
            <a:ext cx="24531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b="1">
                <a:solidFill>
                  <a:srgbClr val="6AA84F"/>
                </a:solidFill>
              </a:rPr>
              <a:t>Less active trading users</a:t>
            </a:r>
            <a:endParaRPr b="1">
              <a:solidFill>
                <a:srgbClr val="FF9900"/>
              </a:solidFill>
            </a:endParaRPr>
          </a:p>
        </p:txBody>
      </p:sp>
      <p:sp>
        <p:nvSpPr>
          <p:cNvPr id="417" name="Google Shape;417;g26908d9906a_0_3102"/>
          <p:cNvSpPr txBox="1"/>
          <p:nvPr/>
        </p:nvSpPr>
        <p:spPr>
          <a:xfrm>
            <a:off x="28800" y="3069800"/>
            <a:ext cx="2790000" cy="1826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trading frequency rewards (Low cost)</a:t>
            </a:r>
            <a:endParaRPr sz="1100" b="1">
              <a:solidFill>
                <a:schemeClr val="dk1"/>
              </a:solidFill>
            </a:endParaRPr>
          </a:p>
          <a:p>
            <a:pPr marL="0" lvl="0" indent="0" algn="just" rtl="0">
              <a:spcBef>
                <a:spcPts val="800"/>
              </a:spcBef>
              <a:spcAft>
                <a:spcPts val="0"/>
              </a:spcAft>
              <a:buNone/>
            </a:pPr>
            <a:r>
              <a:rPr lang="en-US" sz="1100">
                <a:solidFill>
                  <a:schemeClr val="dk1"/>
                </a:solidFill>
              </a:rPr>
              <a:t>- Set the goal of the number of trading with a time limited.</a:t>
            </a:r>
            <a:endParaRPr sz="1100" b="1">
              <a:solidFill>
                <a:schemeClr val="dk1"/>
              </a:solidFill>
            </a:endParaRPr>
          </a:p>
          <a:p>
            <a:pPr marL="0" lvl="0" indent="0" algn="just" rtl="0">
              <a:spcBef>
                <a:spcPts val="800"/>
              </a:spcBef>
              <a:spcAft>
                <a:spcPts val="0"/>
              </a:spcAft>
              <a:buNone/>
            </a:pPr>
            <a:r>
              <a:rPr lang="en-US" sz="1100" b="1">
                <a:solidFill>
                  <a:schemeClr val="dk1"/>
                </a:solidFill>
              </a:rPr>
              <a:t>Provide financial and investment educational resources (Medium cost) </a:t>
            </a:r>
            <a:endParaRPr sz="1100" b="1">
              <a:solidFill>
                <a:schemeClr val="dk1"/>
              </a:solidFill>
            </a:endParaRPr>
          </a:p>
          <a:p>
            <a:pPr marL="0" lvl="0" indent="0" algn="just" rtl="0">
              <a:spcBef>
                <a:spcPts val="1000"/>
              </a:spcBef>
              <a:spcAft>
                <a:spcPts val="0"/>
              </a:spcAft>
              <a:buNone/>
            </a:pPr>
            <a:r>
              <a:rPr lang="en-US" sz="1100">
                <a:solidFill>
                  <a:schemeClr val="dk1"/>
                </a:solidFill>
              </a:rPr>
              <a:t>- Provide financial and investment lectures and invite experts to answer the questions.</a:t>
            </a:r>
            <a:endParaRPr sz="1100" b="1">
              <a:solidFill>
                <a:schemeClr val="dk1"/>
              </a:solidFill>
            </a:endParaRPr>
          </a:p>
        </p:txBody>
      </p:sp>
      <p:sp>
        <p:nvSpPr>
          <p:cNvPr id="418" name="Google Shape;418;g26908d9906a_0_3102"/>
          <p:cNvSpPr/>
          <p:nvPr/>
        </p:nvSpPr>
        <p:spPr>
          <a:xfrm>
            <a:off x="3017700" y="2758575"/>
            <a:ext cx="2790000" cy="2199000"/>
          </a:xfrm>
          <a:prstGeom prst="roundRect">
            <a:avLst>
              <a:gd name="adj" fmla="val 16667"/>
            </a:avLst>
          </a:prstGeom>
          <a:solidFill>
            <a:schemeClr val="lt2"/>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19" name="Google Shape;419;g26908d9906a_0_3102"/>
          <p:cNvSpPr txBox="1"/>
          <p:nvPr/>
        </p:nvSpPr>
        <p:spPr>
          <a:xfrm>
            <a:off x="3179805" y="2758575"/>
            <a:ext cx="249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rgbClr val="980000"/>
                </a:solidFill>
              </a:rPr>
              <a:t>Dormant Users</a:t>
            </a:r>
            <a:endParaRPr b="1">
              <a:solidFill>
                <a:srgbClr val="6AA84F"/>
              </a:solidFill>
            </a:endParaRPr>
          </a:p>
        </p:txBody>
      </p:sp>
      <p:sp>
        <p:nvSpPr>
          <p:cNvPr id="420" name="Google Shape;420;g26908d9906a_0_3102"/>
          <p:cNvSpPr txBox="1"/>
          <p:nvPr/>
        </p:nvSpPr>
        <p:spPr>
          <a:xfrm>
            <a:off x="3017700" y="3065815"/>
            <a:ext cx="2790000" cy="18522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limited-time discounts or exclusive offers (Low cost) </a:t>
            </a:r>
            <a:endParaRPr sz="1100" b="1">
              <a:solidFill>
                <a:schemeClr val="dk1"/>
              </a:solidFill>
            </a:endParaRPr>
          </a:p>
          <a:p>
            <a:pPr marL="0" lvl="0" indent="0" algn="just" rtl="0">
              <a:spcBef>
                <a:spcPts val="800"/>
              </a:spcBef>
              <a:spcAft>
                <a:spcPts val="0"/>
              </a:spcAft>
              <a:buNone/>
            </a:pPr>
            <a:r>
              <a:rPr lang="en-US" sz="1100">
                <a:solidFill>
                  <a:schemeClr val="dk1"/>
                </a:solidFill>
              </a:rPr>
              <a:t>- Offer products with less fees and then provide exclusive offers after transactions.</a:t>
            </a:r>
            <a:endParaRPr sz="1100" b="1">
              <a:solidFill>
                <a:schemeClr val="dk1"/>
              </a:solidFill>
            </a:endParaRPr>
          </a:p>
          <a:p>
            <a:pPr marL="0" lvl="0" indent="0" algn="just" rtl="0">
              <a:spcBef>
                <a:spcPts val="1000"/>
              </a:spcBef>
              <a:spcAft>
                <a:spcPts val="0"/>
              </a:spcAft>
              <a:buNone/>
            </a:pPr>
            <a:r>
              <a:rPr lang="en-US" sz="1100" b="1">
                <a:solidFill>
                  <a:schemeClr val="dk1"/>
                </a:solidFill>
              </a:rPr>
              <a:t>Send personalized emails or messages (Low cost)</a:t>
            </a:r>
            <a:endParaRPr sz="1100" b="1">
              <a:solidFill>
                <a:schemeClr val="dk1"/>
              </a:solidFill>
            </a:endParaRPr>
          </a:p>
          <a:p>
            <a:pPr marL="0" lvl="0" indent="0" algn="just" rtl="0">
              <a:spcBef>
                <a:spcPts val="1000"/>
              </a:spcBef>
              <a:spcAft>
                <a:spcPts val="0"/>
              </a:spcAft>
              <a:buNone/>
            </a:pPr>
            <a:r>
              <a:rPr lang="en-US" sz="1100">
                <a:solidFill>
                  <a:schemeClr val="dk1"/>
                </a:solidFill>
              </a:rPr>
              <a:t>- Inform the trend of the stock they have brought, or recommend promising stocks.</a:t>
            </a:r>
            <a:endParaRPr sz="1100" b="1">
              <a:solidFill>
                <a:schemeClr val="dk1"/>
              </a:solidFill>
            </a:endParaRPr>
          </a:p>
        </p:txBody>
      </p:sp>
      <p:sp>
        <p:nvSpPr>
          <p:cNvPr id="421" name="Google Shape;421;g26908d9906a_0_3102"/>
          <p:cNvSpPr/>
          <p:nvPr/>
        </p:nvSpPr>
        <p:spPr>
          <a:xfrm>
            <a:off x="6072950" y="601775"/>
            <a:ext cx="2970000" cy="4370700"/>
          </a:xfrm>
          <a:prstGeom prst="roundRect">
            <a:avLst>
              <a:gd name="adj" fmla="val 16667"/>
            </a:avLst>
          </a:prstGeom>
          <a:solidFill>
            <a:schemeClr val="lt2"/>
          </a:solid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22" name="Google Shape;422;g26908d9906a_0_3102"/>
          <p:cNvSpPr txBox="1"/>
          <p:nvPr/>
        </p:nvSpPr>
        <p:spPr>
          <a:xfrm>
            <a:off x="6238458" y="601775"/>
            <a:ext cx="25524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b="1">
                <a:solidFill>
                  <a:srgbClr val="FF00FF"/>
                </a:solidFill>
              </a:rPr>
              <a:t>All applicable strategies</a:t>
            </a:r>
            <a:endParaRPr b="1">
              <a:solidFill>
                <a:srgbClr val="FF00FF"/>
              </a:solidFill>
            </a:endParaRPr>
          </a:p>
        </p:txBody>
      </p:sp>
      <p:sp>
        <p:nvSpPr>
          <p:cNvPr id="423" name="Google Shape;423;g26908d9906a_0_3102"/>
          <p:cNvSpPr txBox="1"/>
          <p:nvPr/>
        </p:nvSpPr>
        <p:spPr>
          <a:xfrm>
            <a:off x="6072950" y="1063703"/>
            <a:ext cx="2970000" cy="3535200"/>
          </a:xfrm>
          <a:prstGeom prst="rect">
            <a:avLst/>
          </a:prstGeom>
          <a:noFill/>
          <a:ln>
            <a:noFill/>
          </a:ln>
        </p:spPr>
        <p:txBody>
          <a:bodyPr spcFirstLastPara="1" wrap="square" lIns="68575" tIns="68575" rIns="68575" bIns="68575" anchor="t" anchorCtr="0">
            <a:spAutoFit/>
          </a:bodyPr>
          <a:lstStyle/>
          <a:p>
            <a:pPr marL="0" lvl="0" indent="0" algn="just" rtl="0">
              <a:spcBef>
                <a:spcPts val="1000"/>
              </a:spcBef>
              <a:spcAft>
                <a:spcPts val="0"/>
              </a:spcAft>
              <a:buNone/>
            </a:pPr>
            <a:r>
              <a:rPr lang="en-US" sz="1100" b="1">
                <a:solidFill>
                  <a:schemeClr val="dk1"/>
                </a:solidFill>
              </a:rPr>
              <a:t>Build a community (Medium cost)</a:t>
            </a:r>
            <a:endParaRPr sz="1100" b="1">
              <a:solidFill>
                <a:schemeClr val="dk1"/>
              </a:solidFill>
            </a:endParaRPr>
          </a:p>
          <a:p>
            <a:pPr marL="0" lvl="0" indent="0" algn="l" rtl="0">
              <a:spcBef>
                <a:spcPts val="1000"/>
              </a:spcBef>
              <a:spcAft>
                <a:spcPts val="0"/>
              </a:spcAft>
              <a:buNone/>
            </a:pPr>
            <a:r>
              <a:rPr lang="en-US" sz="1100" b="1">
                <a:solidFill>
                  <a:schemeClr val="dk1"/>
                </a:solidFill>
              </a:rPr>
              <a:t>Offer rewards to encourage more deposit (Low cost)</a:t>
            </a:r>
            <a:endParaRPr sz="1100" b="1">
              <a:solidFill>
                <a:schemeClr val="dk1"/>
              </a:solidFill>
            </a:endParaRPr>
          </a:p>
          <a:p>
            <a:pPr marL="0" lvl="0" indent="0" algn="just" rtl="0">
              <a:spcBef>
                <a:spcPts val="1000"/>
              </a:spcBef>
              <a:spcAft>
                <a:spcPts val="0"/>
              </a:spcAft>
              <a:buNone/>
            </a:pPr>
            <a:r>
              <a:rPr lang="en-US" sz="1100">
                <a:solidFill>
                  <a:schemeClr val="dk1"/>
                </a:solidFill>
              </a:rPr>
              <a:t>- Offer rewards once they deposited again from a period of time.</a:t>
            </a:r>
            <a:endParaRPr sz="1100" b="1">
              <a:solidFill>
                <a:schemeClr val="dk1"/>
              </a:solidFill>
            </a:endParaRPr>
          </a:p>
          <a:p>
            <a:pPr marL="0" lvl="0" indent="0" algn="l" rtl="0">
              <a:spcBef>
                <a:spcPts val="1000"/>
              </a:spcBef>
              <a:spcAft>
                <a:spcPts val="0"/>
              </a:spcAft>
              <a:buNone/>
            </a:pPr>
            <a:r>
              <a:rPr lang="en-US" sz="1100" b="1">
                <a:solidFill>
                  <a:schemeClr val="dk1"/>
                </a:solidFill>
              </a:rPr>
              <a:t>Offer rewards to encourage less withdraw (Low cost)</a:t>
            </a:r>
            <a:endParaRPr sz="1100" b="1">
              <a:solidFill>
                <a:schemeClr val="dk1"/>
              </a:solidFill>
            </a:endParaRPr>
          </a:p>
          <a:p>
            <a:pPr marL="0" lvl="0" indent="0" algn="just" rtl="0">
              <a:spcBef>
                <a:spcPts val="1000"/>
              </a:spcBef>
              <a:spcAft>
                <a:spcPts val="0"/>
              </a:spcAft>
              <a:buNone/>
            </a:pPr>
            <a:r>
              <a:rPr lang="en-US" sz="1100">
                <a:solidFill>
                  <a:schemeClr val="dk1"/>
                </a:solidFill>
              </a:rPr>
              <a:t>- Offer them rewards once the balance have lower a certain amount within period of time.</a:t>
            </a:r>
            <a:endParaRPr sz="1100">
              <a:solidFill>
                <a:schemeClr val="dk1"/>
              </a:solidFill>
            </a:endParaRPr>
          </a:p>
          <a:p>
            <a:pPr marL="0" lvl="0" indent="0" algn="just" rtl="0">
              <a:spcBef>
                <a:spcPts val="1000"/>
              </a:spcBef>
              <a:spcAft>
                <a:spcPts val="0"/>
              </a:spcAft>
              <a:buNone/>
            </a:pPr>
            <a:r>
              <a:rPr lang="en-US" sz="1100" b="1">
                <a:solidFill>
                  <a:schemeClr val="dk1"/>
                </a:solidFill>
              </a:rPr>
              <a:t>Offer negative net flow rewards (Low cost)</a:t>
            </a:r>
            <a:endParaRPr sz="1100" b="1">
              <a:solidFill>
                <a:schemeClr val="dk1"/>
              </a:solidFill>
            </a:endParaRPr>
          </a:p>
          <a:p>
            <a:pPr marL="0" lvl="0" indent="0" algn="just" rtl="0">
              <a:spcBef>
                <a:spcPts val="1000"/>
              </a:spcBef>
              <a:spcAft>
                <a:spcPts val="0"/>
              </a:spcAft>
              <a:buNone/>
            </a:pPr>
            <a:r>
              <a:rPr lang="en-US" sz="1100">
                <a:solidFill>
                  <a:schemeClr val="dk1"/>
                </a:solidFill>
              </a:rPr>
              <a:t>- Offer them cash back for their first buying next week after when net flow &lt; 0.</a:t>
            </a:r>
            <a:endParaRPr sz="1100" b="1">
              <a:solidFill>
                <a:schemeClr val="dk1"/>
              </a:solidFill>
            </a:endParaRPr>
          </a:p>
          <a:p>
            <a:pPr marL="0" lvl="0" indent="0" algn="just" rtl="0">
              <a:spcBef>
                <a:spcPts val="1000"/>
              </a:spcBef>
              <a:spcAft>
                <a:spcPts val="0"/>
              </a:spcAft>
              <a:buNone/>
            </a:pPr>
            <a:r>
              <a:rPr lang="en-US" sz="1100" b="1">
                <a:solidFill>
                  <a:schemeClr val="dk1"/>
                </a:solidFill>
              </a:rPr>
              <a:t>Notification system (Medium cost)</a:t>
            </a:r>
            <a:endParaRPr sz="1100" b="1">
              <a:solidFill>
                <a:schemeClr val="dk1"/>
              </a:solidFill>
            </a:endParaRPr>
          </a:p>
          <a:p>
            <a:pPr marL="0" lvl="0" indent="0" algn="just" rtl="0">
              <a:lnSpc>
                <a:spcPct val="115000"/>
              </a:lnSpc>
              <a:spcBef>
                <a:spcPts val="1000"/>
              </a:spcBef>
              <a:spcAft>
                <a:spcPts val="0"/>
              </a:spcAft>
              <a:buNone/>
            </a:pPr>
            <a:r>
              <a:rPr lang="en-US" sz="1100">
                <a:solidFill>
                  <a:schemeClr val="dk1"/>
                </a:solidFill>
              </a:rPr>
              <a:t>- Inform users of changes in owned products.</a:t>
            </a:r>
            <a:endParaRPr sz="1100" b="1">
              <a:solidFill>
                <a:schemeClr val="dk1"/>
              </a:solidFill>
            </a:endParaRPr>
          </a:p>
        </p:txBody>
      </p:sp>
      <p:sp>
        <p:nvSpPr>
          <p:cNvPr id="424" name="Google Shape;424;g26908d9906a_0_310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67944a0dfa_0_0"/>
          <p:cNvSpPr/>
          <p:nvPr/>
        </p:nvSpPr>
        <p:spPr>
          <a:xfrm>
            <a:off x="513375" y="76200"/>
            <a:ext cx="7983300" cy="432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sz="2000" b="1">
                <a:solidFill>
                  <a:schemeClr val="accent1"/>
                </a:solidFill>
                <a:latin typeface="Times New Roman"/>
                <a:ea typeface="Times New Roman"/>
                <a:cs typeface="Times New Roman"/>
                <a:sym typeface="Times New Roman"/>
              </a:rPr>
              <a:t>Executive summary</a:t>
            </a:r>
            <a:endParaRPr sz="2000" b="1">
              <a:solidFill>
                <a:schemeClr val="accent1"/>
              </a:solidFill>
              <a:latin typeface="Times New Roman"/>
              <a:ea typeface="Times New Roman"/>
              <a:cs typeface="Times New Roman"/>
              <a:sym typeface="Times New Roman"/>
            </a:endParaRPr>
          </a:p>
        </p:txBody>
      </p:sp>
      <p:graphicFrame>
        <p:nvGraphicFramePr>
          <p:cNvPr id="154" name="Google Shape;154;g267944a0dfa_0_0"/>
          <p:cNvGraphicFramePr/>
          <p:nvPr/>
        </p:nvGraphicFramePr>
        <p:xfrm>
          <a:off x="50000" y="475475"/>
          <a:ext cx="9043975" cy="4332082"/>
        </p:xfrm>
        <a:graphic>
          <a:graphicData uri="http://schemas.openxmlformats.org/drawingml/2006/table">
            <a:tbl>
              <a:tblPr>
                <a:noFill/>
                <a:tableStyleId>{604CC8C9-68CF-4409-9B26-8C484D9BAAB0}</a:tableStyleId>
              </a:tblPr>
              <a:tblGrid>
                <a:gridCol w="1863375">
                  <a:extLst>
                    <a:ext uri="{9D8B030D-6E8A-4147-A177-3AD203B41FA5}">
                      <a16:colId xmlns:a16="http://schemas.microsoft.com/office/drawing/2014/main" val="20000"/>
                    </a:ext>
                  </a:extLst>
                </a:gridCol>
                <a:gridCol w="1795150">
                  <a:extLst>
                    <a:ext uri="{9D8B030D-6E8A-4147-A177-3AD203B41FA5}">
                      <a16:colId xmlns:a16="http://schemas.microsoft.com/office/drawing/2014/main" val="20001"/>
                    </a:ext>
                  </a:extLst>
                </a:gridCol>
                <a:gridCol w="1795150">
                  <a:extLst>
                    <a:ext uri="{9D8B030D-6E8A-4147-A177-3AD203B41FA5}">
                      <a16:colId xmlns:a16="http://schemas.microsoft.com/office/drawing/2014/main" val="20002"/>
                    </a:ext>
                  </a:extLst>
                </a:gridCol>
                <a:gridCol w="1795150">
                  <a:extLst>
                    <a:ext uri="{9D8B030D-6E8A-4147-A177-3AD203B41FA5}">
                      <a16:colId xmlns:a16="http://schemas.microsoft.com/office/drawing/2014/main" val="20003"/>
                    </a:ext>
                  </a:extLst>
                </a:gridCol>
                <a:gridCol w="1795150">
                  <a:extLst>
                    <a:ext uri="{9D8B030D-6E8A-4147-A177-3AD203B41FA5}">
                      <a16:colId xmlns:a16="http://schemas.microsoft.com/office/drawing/2014/main" val="20004"/>
                    </a:ext>
                  </a:extLst>
                </a:gridCol>
              </a:tblGrid>
              <a:tr h="372275">
                <a:tc>
                  <a:txBody>
                    <a:bodyPr/>
                    <a:lstStyle/>
                    <a:p>
                      <a:pPr marL="0" lvl="0" indent="0" algn="ctr" rtl="0">
                        <a:spcBef>
                          <a:spcPts val="0"/>
                        </a:spcBef>
                        <a:spcAft>
                          <a:spcPts val="0"/>
                        </a:spcAft>
                        <a:buNone/>
                      </a:pPr>
                      <a:r>
                        <a:rPr lang="en-US" sz="1500" b="1">
                          <a:solidFill>
                            <a:schemeClr val="accent1"/>
                          </a:solidFill>
                          <a:latin typeface="Calibri"/>
                          <a:ea typeface="Calibri"/>
                          <a:cs typeface="Calibri"/>
                          <a:sym typeface="Calibri"/>
                        </a:rPr>
                        <a:t>Key insight</a:t>
                      </a:r>
                      <a:endParaRPr sz="1500" b="1">
                        <a:solidFill>
                          <a:schemeClr val="accent1"/>
                        </a:solidFill>
                        <a:latin typeface="Calibri"/>
                        <a:ea typeface="Calibri"/>
                        <a:cs typeface="Calibri"/>
                        <a:sym typeface="Calibri"/>
                      </a:endParaRPr>
                    </a:p>
                  </a:txBody>
                  <a:tcPr marL="91425" marR="91425" marT="91425" marB="91425">
                    <a:solidFill>
                      <a:srgbClr val="D0E0E3"/>
                    </a:solidFill>
                  </a:tcPr>
                </a:tc>
                <a:tc gridSpan="4">
                  <a:txBody>
                    <a:bodyPr/>
                    <a:lstStyle/>
                    <a:p>
                      <a:pPr marL="0" lvl="0" indent="0" algn="ctr" rtl="0">
                        <a:spcBef>
                          <a:spcPts val="0"/>
                        </a:spcBef>
                        <a:spcAft>
                          <a:spcPts val="0"/>
                        </a:spcAft>
                        <a:buNone/>
                      </a:pPr>
                      <a:r>
                        <a:rPr lang="en-US" sz="1500" b="1">
                          <a:latin typeface="Calibri"/>
                          <a:ea typeface="Calibri"/>
                          <a:cs typeface="Calibri"/>
                          <a:sym typeface="Calibri"/>
                        </a:rPr>
                        <a:t>Description</a:t>
                      </a:r>
                      <a:endParaRPr sz="1500" b="1">
                        <a:latin typeface="Calibri"/>
                        <a:ea typeface="Calibri"/>
                        <a:cs typeface="Calibri"/>
                        <a:sym typeface="Calibri"/>
                      </a:endParaRPr>
                    </a:p>
                  </a:txBody>
                  <a:tcPr marL="91425" marR="91425" marT="91425" marB="91425">
                    <a:solidFill>
                      <a:srgbClr val="D0E0E3"/>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23500">
                <a:tc rowSpan="3">
                  <a:txBody>
                    <a:bodyPr/>
                    <a:lstStyle/>
                    <a:p>
                      <a:pPr marL="0" lvl="0" indent="0" algn="l" rtl="0">
                        <a:lnSpc>
                          <a:spcPct val="115000"/>
                        </a:lnSpc>
                        <a:spcBef>
                          <a:spcPts val="0"/>
                        </a:spcBef>
                        <a:spcAft>
                          <a:spcPts val="0"/>
                        </a:spcAft>
                        <a:buNone/>
                      </a:pPr>
                      <a:r>
                        <a:rPr lang="en-US" sz="1200"/>
                        <a:t>Key clustering of the users in GoTrade</a:t>
                      </a:r>
                      <a:endParaRPr sz="1200"/>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US" sz="1200" b="1">
                          <a:solidFill>
                            <a:srgbClr val="1155CC"/>
                          </a:solidFill>
                        </a:rPr>
                        <a:t>High value trading users</a:t>
                      </a:r>
                      <a:endParaRPr sz="1200"/>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US" sz="1200" b="1">
                          <a:solidFill>
                            <a:srgbClr val="FF9900"/>
                          </a:solidFill>
                        </a:rPr>
                        <a:t>Stable trading users</a:t>
                      </a:r>
                      <a:endParaRPr sz="1200"/>
                    </a:p>
                  </a:txBody>
                  <a:tcPr marL="91425" marR="91425" marT="91425" marB="91425"/>
                </a:tc>
                <a:tc>
                  <a:txBody>
                    <a:bodyPr/>
                    <a:lstStyle/>
                    <a:p>
                      <a:pPr marL="0" lvl="0" indent="0" algn="ctr" rtl="0">
                        <a:lnSpc>
                          <a:spcPct val="115000"/>
                        </a:lnSpc>
                        <a:spcBef>
                          <a:spcPts val="0"/>
                        </a:spcBef>
                        <a:spcAft>
                          <a:spcPts val="0"/>
                        </a:spcAft>
                        <a:buNone/>
                      </a:pPr>
                      <a:r>
                        <a:rPr lang="en-US" sz="1200" b="1">
                          <a:solidFill>
                            <a:srgbClr val="6AA84F"/>
                          </a:solidFill>
                        </a:rPr>
                        <a:t>Less active trading users</a:t>
                      </a:r>
                      <a:endParaRPr sz="1200"/>
                    </a:p>
                  </a:txBody>
                  <a:tcPr marL="91425" marR="91425" marT="91425" marB="91425"/>
                </a:tc>
                <a:tc>
                  <a:txBody>
                    <a:bodyPr/>
                    <a:lstStyle/>
                    <a:p>
                      <a:pPr marL="0" lvl="0" indent="0" algn="ctr" rtl="0">
                        <a:spcBef>
                          <a:spcPts val="0"/>
                        </a:spcBef>
                        <a:spcAft>
                          <a:spcPts val="0"/>
                        </a:spcAft>
                        <a:buNone/>
                      </a:pPr>
                      <a:r>
                        <a:rPr lang="en-US" sz="1200" b="1">
                          <a:solidFill>
                            <a:srgbClr val="980000"/>
                          </a:solidFill>
                        </a:rPr>
                        <a:t>Dormant Users</a:t>
                      </a:r>
                      <a:endParaRPr sz="1200"/>
                    </a:p>
                  </a:txBody>
                  <a:tcPr marL="91425" marR="91425" marT="91425" marB="91425"/>
                </a:tc>
                <a:extLst>
                  <a:ext uri="{0D108BD9-81ED-4DB2-BD59-A6C34878D82A}">
                    <a16:rowId xmlns:a16="http://schemas.microsoft.com/office/drawing/2014/main" val="10001"/>
                  </a:ext>
                </a:extLst>
              </a:tr>
              <a:tr h="649675">
                <a:tc vMerge="1">
                  <a:txBody>
                    <a:bodyPr/>
                    <a:lstStyle/>
                    <a:p>
                      <a:endParaRPr lang="zh-CN"/>
                    </a:p>
                  </a:txBody>
                  <a:tcPr/>
                </a:tc>
                <a:tc>
                  <a:txBody>
                    <a:bodyPr/>
                    <a:lstStyle/>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Highest trading volumes</a:t>
                      </a:r>
                      <a:endParaRPr sz="11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Highest operation time</a:t>
                      </a:r>
                      <a:endParaRPr sz="1100">
                        <a:solidFill>
                          <a:schemeClr val="dk1"/>
                        </a:solidFill>
                      </a:endParaRPr>
                    </a:p>
                    <a:p>
                      <a:pPr marL="0" lvl="0" indent="0" algn="ctr" rtl="0">
                        <a:lnSpc>
                          <a:spcPct val="115000"/>
                        </a:lnSpc>
                        <a:spcBef>
                          <a:spcPts val="0"/>
                        </a:spcBef>
                        <a:spcAft>
                          <a:spcPts val="0"/>
                        </a:spcAft>
                        <a:buNone/>
                      </a:pPr>
                      <a:endParaRPr/>
                    </a:p>
                  </a:txBody>
                  <a:tcPr marL="91425" marR="91425" marT="91425" marB="91425"/>
                </a:tc>
                <a:tc>
                  <a:txBody>
                    <a:bodyPr/>
                    <a:lstStyle/>
                    <a:p>
                      <a:pPr marL="0" lvl="0" indent="0" algn="ctr" rtl="0">
                        <a:lnSpc>
                          <a:spcPct val="115000"/>
                        </a:lnSpc>
                        <a:spcBef>
                          <a:spcPts val="0"/>
                        </a:spcBef>
                        <a:spcAft>
                          <a:spcPts val="0"/>
                        </a:spcAft>
                        <a:buClr>
                          <a:schemeClr val="dk1"/>
                        </a:buClr>
                        <a:buSzPts val="800"/>
                        <a:buFont typeface="Arial"/>
                        <a:buNone/>
                      </a:pPr>
                      <a:r>
                        <a:rPr lang="en-US" sz="1100">
                          <a:solidFill>
                            <a:schemeClr val="dk1"/>
                          </a:solidFill>
                        </a:rPr>
                        <a:t>High trading frequency</a:t>
                      </a:r>
                      <a:endParaRPr sz="11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Low trading volumes </a:t>
                      </a:r>
                      <a:endParaRPr sz="1100">
                        <a:solidFill>
                          <a:schemeClr val="dk1"/>
                        </a:solidFill>
                      </a:endParaRPr>
                    </a:p>
                    <a:p>
                      <a:pPr marL="0" lvl="0" indent="0" algn="ctr" rtl="0">
                        <a:lnSpc>
                          <a:spcPct val="115000"/>
                        </a:lnSpc>
                        <a:spcBef>
                          <a:spcPts val="0"/>
                        </a:spcBef>
                        <a:spcAft>
                          <a:spcPts val="0"/>
                        </a:spcAft>
                        <a:buNone/>
                      </a:pPr>
                      <a:r>
                        <a:rPr lang="en-US" sz="1100">
                          <a:solidFill>
                            <a:schemeClr val="dk1"/>
                          </a:solidFill>
                        </a:rPr>
                        <a:t>Low operation time</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Lowest trading frequency</a:t>
                      </a:r>
                      <a:endParaRPr sz="11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Lowest trading volumes</a:t>
                      </a:r>
                      <a:endParaRPr sz="1100">
                        <a:solidFill>
                          <a:schemeClr val="dk1"/>
                        </a:solidFill>
                      </a:endParaRPr>
                    </a:p>
                    <a:p>
                      <a:pPr marL="0" lvl="0" indent="0" algn="ctr" rtl="0">
                        <a:lnSpc>
                          <a:spcPct val="115000"/>
                        </a:lnSpc>
                        <a:spcBef>
                          <a:spcPts val="0"/>
                        </a:spcBef>
                        <a:spcAft>
                          <a:spcPts val="0"/>
                        </a:spcAft>
                        <a:buNone/>
                      </a:pPr>
                      <a:endParaRPr/>
                    </a:p>
                  </a:txBody>
                  <a:tcPr marL="91425" marR="91425" marT="91425" marB="91425"/>
                </a:tc>
                <a:tc>
                  <a:txBody>
                    <a:bodyPr/>
                    <a:lstStyle/>
                    <a:p>
                      <a:pPr marL="0" lvl="0" indent="0" algn="ctr" rtl="0">
                        <a:spcBef>
                          <a:spcPts val="0"/>
                        </a:spcBef>
                        <a:spcAft>
                          <a:spcPts val="0"/>
                        </a:spcAft>
                        <a:buClr>
                          <a:schemeClr val="dk1"/>
                        </a:buClr>
                        <a:buSzPts val="800"/>
                        <a:buFont typeface="Arial"/>
                        <a:buNone/>
                      </a:pPr>
                      <a:r>
                        <a:rPr lang="en-US" sz="1100">
                          <a:solidFill>
                            <a:schemeClr val="dk1"/>
                          </a:solidFill>
                        </a:rPr>
                        <a:t>High trading volumes</a:t>
                      </a:r>
                      <a:endParaRPr sz="1100">
                        <a:solidFill>
                          <a:schemeClr val="dk1"/>
                        </a:solidFill>
                      </a:endParaRPr>
                    </a:p>
                    <a:p>
                      <a:pPr marL="0" lvl="0" indent="0" algn="ctr" rtl="0">
                        <a:spcBef>
                          <a:spcPts val="0"/>
                        </a:spcBef>
                        <a:spcAft>
                          <a:spcPts val="0"/>
                        </a:spcAft>
                        <a:buClr>
                          <a:schemeClr val="dk1"/>
                        </a:buClr>
                        <a:buSzPts val="1100"/>
                        <a:buFont typeface="Arial"/>
                        <a:buNone/>
                      </a:pPr>
                      <a:r>
                        <a:rPr lang="en-US" sz="1100">
                          <a:solidFill>
                            <a:schemeClr val="dk1"/>
                          </a:solidFill>
                        </a:rPr>
                        <a:t>Highest churn percentage</a:t>
                      </a:r>
                      <a:endParaRPr sz="1100">
                        <a:solidFill>
                          <a:schemeClr val="dk1"/>
                        </a:solidFill>
                      </a:endParaRPr>
                    </a:p>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49675">
                <a:tc vMerge="1">
                  <a:txBody>
                    <a:bodyPr/>
                    <a:lstStyle/>
                    <a:p>
                      <a:endParaRPr lang="zh-CN"/>
                    </a:p>
                  </a:txBody>
                  <a:tcPr/>
                </a:tc>
                <a:tc gridSpan="4">
                  <a:txBody>
                    <a:bodyPr/>
                    <a:lstStyle/>
                    <a:p>
                      <a:pPr marL="0" lvl="0" indent="0" algn="just" rtl="0">
                        <a:lnSpc>
                          <a:spcPct val="115000"/>
                        </a:lnSpc>
                        <a:spcBef>
                          <a:spcPts val="0"/>
                        </a:spcBef>
                        <a:spcAft>
                          <a:spcPts val="0"/>
                        </a:spcAft>
                        <a:buNone/>
                      </a:pPr>
                      <a:r>
                        <a:rPr lang="en-US" sz="1200">
                          <a:solidFill>
                            <a:schemeClr val="dk1"/>
                          </a:solidFill>
                        </a:rPr>
                        <a:t>Four group have different characteristics in trading value, trading times/frequency, session times and operation times, especially “Dormant Users” group has some interesting findings.</a:t>
                      </a:r>
                      <a:endParaRPr sz="1100">
                        <a:solidFill>
                          <a:schemeClr val="dk1"/>
                        </a:solidFill>
                      </a:endParaRPr>
                    </a:p>
                  </a:txBody>
                  <a:tcPr marL="91425" marR="91425" marT="91425" marB="91425"/>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531850">
                <a:tc>
                  <a:txBody>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Key</a:t>
                      </a:r>
                      <a:r>
                        <a:rPr lang="en-US" sz="1200"/>
                        <a:t> insight from the important features</a:t>
                      </a:r>
                      <a:endParaRPr sz="1200"/>
                    </a:p>
                  </a:txBody>
                  <a:tcPr marL="91425" marR="91425" marT="91425" marB="91425"/>
                </a:tc>
                <a:tc gridSpan="4">
                  <a:txBody>
                    <a:bodyPr/>
                    <a:lstStyle/>
                    <a:p>
                      <a:pPr marL="0" lvl="0" indent="0" algn="l" rtl="0">
                        <a:lnSpc>
                          <a:spcPct val="115000"/>
                        </a:lnSpc>
                        <a:spcBef>
                          <a:spcPts val="0"/>
                        </a:spcBef>
                        <a:spcAft>
                          <a:spcPts val="0"/>
                        </a:spcAft>
                        <a:buNone/>
                      </a:pPr>
                      <a:r>
                        <a:rPr lang="en-US" sz="1200"/>
                        <a:t>By explorating the SHAP value plot, we found that </a:t>
                      </a:r>
                      <a:r>
                        <a:rPr lang="en-US" sz="1200" b="1">
                          <a:solidFill>
                            <a:schemeClr val="dk1"/>
                          </a:solidFill>
                        </a:rPr>
                        <a:t>buy/sell numbers</a:t>
                      </a:r>
                      <a:r>
                        <a:rPr lang="en-US" sz="1200">
                          <a:solidFill>
                            <a:schemeClr val="dk1"/>
                          </a:solidFill>
                        </a:rPr>
                        <a:t>,</a:t>
                      </a:r>
                      <a:r>
                        <a:rPr lang="en-US" sz="1200" b="1">
                          <a:solidFill>
                            <a:schemeClr val="dk1"/>
                          </a:solidFill>
                        </a:rPr>
                        <a:t> net flow </a:t>
                      </a:r>
                      <a:r>
                        <a:rPr lang="en-US" sz="1200">
                          <a:solidFill>
                            <a:schemeClr val="dk1"/>
                          </a:solidFill>
                        </a:rPr>
                        <a:t>and the </a:t>
                      </a:r>
                      <a:r>
                        <a:rPr lang="en-US" sz="1200" b="1">
                          <a:solidFill>
                            <a:schemeClr val="dk1"/>
                          </a:solidFill>
                        </a:rPr>
                        <a:t>history total events </a:t>
                      </a:r>
                      <a:r>
                        <a:rPr lang="en-US" sz="1200">
                          <a:solidFill>
                            <a:schemeClr val="dk1"/>
                          </a:solidFill>
                        </a:rPr>
                        <a:t>have </a:t>
                      </a:r>
                      <a:r>
                        <a:rPr lang="en-US" sz="1200">
                          <a:solidFill>
                            <a:srgbClr val="A64D79"/>
                          </a:solidFill>
                        </a:rPr>
                        <a:t>positive</a:t>
                      </a:r>
                      <a:r>
                        <a:rPr lang="en-US" sz="1200">
                          <a:solidFill>
                            <a:schemeClr val="dk1"/>
                          </a:solidFill>
                        </a:rPr>
                        <a:t> impact on the future transaction values.</a:t>
                      </a:r>
                      <a:endParaRPr sz="1200"/>
                    </a:p>
                  </a:txBody>
                  <a:tcPr marL="91425" marR="91425" marT="91425" marB="91425"/>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704825">
                <a:tc>
                  <a:txBody>
                    <a:bodyPr/>
                    <a:lstStyle/>
                    <a:p>
                      <a:pPr marL="0" lvl="0" indent="0" algn="l" rtl="0">
                        <a:lnSpc>
                          <a:spcPct val="115000"/>
                        </a:lnSpc>
                        <a:spcBef>
                          <a:spcPts val="0"/>
                        </a:spcBef>
                        <a:spcAft>
                          <a:spcPts val="0"/>
                        </a:spcAft>
                        <a:buNone/>
                      </a:pPr>
                      <a:r>
                        <a:rPr lang="en-US" sz="1200"/>
                        <a:t>Marketing Strategies</a:t>
                      </a:r>
                      <a:endParaRPr sz="1200"/>
                    </a:p>
                  </a:txBody>
                  <a:tcPr marL="91425" marR="91425" marT="91425" marB="91425"/>
                </a:tc>
                <a:tc gridSpan="4">
                  <a:txBody>
                    <a:bodyPr/>
                    <a:lstStyle/>
                    <a:p>
                      <a:pPr marL="0" lvl="0" indent="0" algn="just" rtl="0">
                        <a:lnSpc>
                          <a:spcPct val="115000"/>
                        </a:lnSpc>
                        <a:spcBef>
                          <a:spcPts val="0"/>
                        </a:spcBef>
                        <a:spcAft>
                          <a:spcPts val="0"/>
                        </a:spcAft>
                        <a:buNone/>
                      </a:pPr>
                      <a:r>
                        <a:rPr lang="en-US" sz="1200">
                          <a:solidFill>
                            <a:schemeClr val="dk1"/>
                          </a:solidFill>
                        </a:rPr>
                        <a:t>The actual recommendations are based on the four groups and our findings:</a:t>
                      </a:r>
                      <a:endParaRPr sz="1200">
                        <a:solidFill>
                          <a:schemeClr val="dk1"/>
                        </a:solidFill>
                      </a:endParaRPr>
                    </a:p>
                    <a:p>
                      <a:pPr marL="0" lvl="0" indent="0" algn="l" rtl="0">
                        <a:lnSpc>
                          <a:spcPct val="115000"/>
                        </a:lnSpc>
                        <a:spcBef>
                          <a:spcPts val="0"/>
                        </a:spcBef>
                        <a:spcAft>
                          <a:spcPts val="0"/>
                        </a:spcAft>
                        <a:buNone/>
                      </a:pPr>
                      <a:r>
                        <a:rPr lang="en-US" sz="1100" b="1">
                          <a:solidFill>
                            <a:srgbClr val="1155CC"/>
                          </a:solidFill>
                        </a:rPr>
                        <a:t>High value trading users: </a:t>
                      </a:r>
                      <a:r>
                        <a:rPr lang="en-US" sz="1100">
                          <a:solidFill>
                            <a:schemeClr val="dk1"/>
                          </a:solidFill>
                        </a:rPr>
                        <a:t>Build a community, recommend the products and others strategies</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100" b="1">
                          <a:solidFill>
                            <a:srgbClr val="FF9900"/>
                          </a:solidFill>
                        </a:rPr>
                        <a:t>Stable trading users: </a:t>
                      </a:r>
                      <a:r>
                        <a:rPr lang="en-US" sz="1100">
                          <a:solidFill>
                            <a:schemeClr val="dk1"/>
                          </a:solidFill>
                        </a:rPr>
                        <a:t>Offer session time rewards</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100" b="1">
                          <a:solidFill>
                            <a:srgbClr val="6AA84F"/>
                          </a:solidFill>
                        </a:rPr>
                        <a:t>Less active trading users: </a:t>
                      </a:r>
                      <a:r>
                        <a:rPr lang="en-US" sz="1100">
                          <a:solidFill>
                            <a:schemeClr val="dk1"/>
                          </a:solidFill>
                        </a:rPr>
                        <a:t>Offer trading frequency rewards and others</a:t>
                      </a:r>
                      <a:endParaRPr sz="1100">
                        <a:solidFill>
                          <a:srgbClr val="6AA84F"/>
                        </a:solidFill>
                      </a:endParaRPr>
                    </a:p>
                    <a:p>
                      <a:pPr marL="0" lvl="0" indent="0" algn="l" rtl="0">
                        <a:spcBef>
                          <a:spcPts val="0"/>
                        </a:spcBef>
                        <a:spcAft>
                          <a:spcPts val="0"/>
                        </a:spcAft>
                        <a:buNone/>
                      </a:pPr>
                      <a:r>
                        <a:rPr lang="en-US" sz="1100" b="1">
                          <a:solidFill>
                            <a:srgbClr val="980000"/>
                          </a:solidFill>
                        </a:rPr>
                        <a:t>Dormant Users: </a:t>
                      </a:r>
                      <a:r>
                        <a:rPr lang="en-US" sz="1100">
                          <a:solidFill>
                            <a:schemeClr val="dk1"/>
                          </a:solidFill>
                        </a:rPr>
                        <a:t>Offer limited-time discounts and exclusive offers</a:t>
                      </a:r>
                      <a:endParaRPr sz="1100">
                        <a:solidFill>
                          <a:schemeClr val="dk1"/>
                        </a:solidFill>
                      </a:endParaRPr>
                    </a:p>
                    <a:p>
                      <a:pPr marL="0" lvl="0" indent="0" algn="l" rtl="0">
                        <a:spcBef>
                          <a:spcPts val="0"/>
                        </a:spcBef>
                        <a:spcAft>
                          <a:spcPts val="0"/>
                        </a:spcAft>
                        <a:buNone/>
                      </a:pPr>
                      <a:r>
                        <a:rPr lang="en-US" sz="1100">
                          <a:solidFill>
                            <a:schemeClr val="dk1"/>
                          </a:solidFill>
                        </a:rPr>
                        <a:t>Notification system</a:t>
                      </a:r>
                      <a:endParaRPr sz="1100">
                        <a:solidFill>
                          <a:schemeClr val="dk1"/>
                        </a:solidFill>
                      </a:endParaRPr>
                    </a:p>
                  </a:txBody>
                  <a:tcPr marL="91425" marR="91425" marT="91425" marB="91425"/>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
        <p:nvSpPr>
          <p:cNvPr id="155" name="Google Shape;155;g267944a0dfa_0_0"/>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265f38e958f_0_6"/>
          <p:cNvSpPr/>
          <p:nvPr/>
        </p:nvSpPr>
        <p:spPr>
          <a:xfrm>
            <a:off x="2171392" y="2889456"/>
            <a:ext cx="48012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1" i="0" u="none" strike="noStrike" cap="none">
                <a:solidFill>
                  <a:schemeClr val="accent1"/>
                </a:solidFill>
                <a:latin typeface="Times New Roman"/>
                <a:ea typeface="Times New Roman"/>
                <a:cs typeface="Times New Roman"/>
                <a:sym typeface="Times New Roman"/>
              </a:rPr>
              <a:t>Thanks</a:t>
            </a:r>
            <a:endParaRPr sz="4600" b="0" i="0" u="none" strike="noStrike" cap="none">
              <a:solidFill>
                <a:srgbClr val="000000"/>
              </a:solidFill>
              <a:latin typeface="Times New Roman"/>
              <a:ea typeface="Times New Roman"/>
              <a:cs typeface="Times New Roman"/>
              <a:sym typeface="Times New Roman"/>
            </a:endParaRPr>
          </a:p>
        </p:txBody>
      </p:sp>
      <p:grpSp>
        <p:nvGrpSpPr>
          <p:cNvPr id="430" name="Google Shape;430;g265f38e958f_0_6"/>
          <p:cNvGrpSpPr/>
          <p:nvPr/>
        </p:nvGrpSpPr>
        <p:grpSpPr>
          <a:xfrm>
            <a:off x="3931267" y="1297532"/>
            <a:ext cx="1281613" cy="1281613"/>
            <a:chOff x="3963053" y="796069"/>
            <a:chExt cx="1445700" cy="1445700"/>
          </a:xfrm>
        </p:grpSpPr>
        <p:sp>
          <p:nvSpPr>
            <p:cNvPr id="431" name="Google Shape;431;g265f38e958f_0_6"/>
            <p:cNvSpPr/>
            <p:nvPr/>
          </p:nvSpPr>
          <p:spPr>
            <a:xfrm>
              <a:off x="3963053" y="796069"/>
              <a:ext cx="1445700" cy="1445700"/>
            </a:xfrm>
            <a:prstGeom prst="ellipse">
              <a:avLst/>
            </a:prstGeom>
            <a:solidFill>
              <a:schemeClr val="accent1"/>
            </a:solidFill>
            <a:ln>
              <a:noFill/>
            </a:ln>
            <a:effectLst>
              <a:outerShdw blurRad="101600" dist="1016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grpSp>
          <p:nvGrpSpPr>
            <p:cNvPr id="432" name="Google Shape;432;g265f38e958f_0_6"/>
            <p:cNvGrpSpPr/>
            <p:nvPr/>
          </p:nvGrpSpPr>
          <p:grpSpPr>
            <a:xfrm>
              <a:off x="4188039" y="1149861"/>
              <a:ext cx="995569" cy="868306"/>
              <a:chOff x="4675188" y="2882900"/>
              <a:chExt cx="360387" cy="314319"/>
            </a:xfrm>
          </p:grpSpPr>
          <p:sp>
            <p:nvSpPr>
              <p:cNvPr id="433" name="Google Shape;433;g265f38e958f_0_6"/>
              <p:cNvSpPr/>
              <p:nvPr/>
            </p:nvSpPr>
            <p:spPr>
              <a:xfrm>
                <a:off x="4675188" y="2882900"/>
                <a:ext cx="360342" cy="257202"/>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434" name="Google Shape;434;g265f38e958f_0_6"/>
              <p:cNvSpPr/>
              <p:nvPr/>
            </p:nvSpPr>
            <p:spPr>
              <a:xfrm>
                <a:off x="5000625" y="2994025"/>
                <a:ext cx="22248" cy="123822"/>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435" name="Google Shape;435;g265f38e958f_0_6"/>
              <p:cNvSpPr/>
              <p:nvPr/>
            </p:nvSpPr>
            <p:spPr>
              <a:xfrm>
                <a:off x="4989513" y="3128963"/>
                <a:ext cx="46062" cy="68256"/>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grpSp>
      </p:grpSp>
      <p:cxnSp>
        <p:nvCxnSpPr>
          <p:cNvPr id="436" name="Google Shape;436;g265f38e958f_0_6"/>
          <p:cNvCxnSpPr/>
          <p:nvPr/>
        </p:nvCxnSpPr>
        <p:spPr>
          <a:xfrm>
            <a:off x="2344057" y="2750138"/>
            <a:ext cx="4455900" cy="0"/>
          </a:xfrm>
          <a:prstGeom prst="straightConnector1">
            <a:avLst/>
          </a:prstGeom>
          <a:noFill/>
          <a:ln w="12700" cap="flat" cmpd="sng">
            <a:solidFill>
              <a:schemeClr val="accent1"/>
            </a:solidFill>
            <a:prstDash val="solid"/>
            <a:miter lim="800000"/>
            <a:headEnd type="none" w="sm" len="sm"/>
            <a:tailEnd type="none" w="sm" len="sm"/>
          </a:ln>
        </p:spPr>
      </p:cxnSp>
      <p:cxnSp>
        <p:nvCxnSpPr>
          <p:cNvPr id="437" name="Google Shape;437;g265f38e958f_0_6"/>
          <p:cNvCxnSpPr/>
          <p:nvPr/>
        </p:nvCxnSpPr>
        <p:spPr>
          <a:xfrm>
            <a:off x="2344057" y="3845967"/>
            <a:ext cx="4455900" cy="0"/>
          </a:xfrm>
          <a:prstGeom prst="straightConnector1">
            <a:avLst/>
          </a:prstGeom>
          <a:noFill/>
          <a:ln w="12700" cap="flat" cmpd="sng">
            <a:solidFill>
              <a:schemeClr val="accent1"/>
            </a:solidFill>
            <a:prstDash val="solid"/>
            <a:miter lim="800000"/>
            <a:headEnd type="none" w="sm" len="sm"/>
            <a:tailEnd type="none" w="sm" len="sm"/>
          </a:ln>
        </p:spPr>
      </p:cxnSp>
      <p:sp>
        <p:nvSpPr>
          <p:cNvPr id="438" name="Google Shape;438;g265f38e958f_0_6"/>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2686b383678_1_18"/>
          <p:cNvSpPr/>
          <p:nvPr/>
        </p:nvSpPr>
        <p:spPr>
          <a:xfrm>
            <a:off x="2171392" y="2889456"/>
            <a:ext cx="48012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1">
                <a:solidFill>
                  <a:schemeClr val="accent1"/>
                </a:solidFill>
                <a:latin typeface="Times New Roman"/>
                <a:ea typeface="Times New Roman"/>
                <a:cs typeface="Times New Roman"/>
                <a:sym typeface="Times New Roman"/>
              </a:rPr>
              <a:t>Appendix</a:t>
            </a:r>
            <a:endParaRPr sz="4600" b="0" i="0" u="none" strike="noStrike" cap="none">
              <a:solidFill>
                <a:srgbClr val="000000"/>
              </a:solidFill>
              <a:latin typeface="Times New Roman"/>
              <a:ea typeface="Times New Roman"/>
              <a:cs typeface="Times New Roman"/>
              <a:sym typeface="Times New Roman"/>
            </a:endParaRPr>
          </a:p>
        </p:txBody>
      </p:sp>
      <p:grpSp>
        <p:nvGrpSpPr>
          <p:cNvPr id="444" name="Google Shape;444;g2686b383678_1_18"/>
          <p:cNvGrpSpPr/>
          <p:nvPr/>
        </p:nvGrpSpPr>
        <p:grpSpPr>
          <a:xfrm>
            <a:off x="3931267" y="1297532"/>
            <a:ext cx="1281613" cy="1281613"/>
            <a:chOff x="3963053" y="796069"/>
            <a:chExt cx="1445700" cy="1445700"/>
          </a:xfrm>
        </p:grpSpPr>
        <p:sp>
          <p:nvSpPr>
            <p:cNvPr id="445" name="Google Shape;445;g2686b383678_1_18"/>
            <p:cNvSpPr/>
            <p:nvPr/>
          </p:nvSpPr>
          <p:spPr>
            <a:xfrm>
              <a:off x="3963053" y="796069"/>
              <a:ext cx="1445700" cy="1445700"/>
            </a:xfrm>
            <a:prstGeom prst="ellipse">
              <a:avLst/>
            </a:prstGeom>
            <a:solidFill>
              <a:schemeClr val="accent1"/>
            </a:solidFill>
            <a:ln>
              <a:noFill/>
            </a:ln>
            <a:effectLst>
              <a:outerShdw blurRad="101600" dist="1016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grpSp>
          <p:nvGrpSpPr>
            <p:cNvPr id="446" name="Google Shape;446;g2686b383678_1_18"/>
            <p:cNvGrpSpPr/>
            <p:nvPr/>
          </p:nvGrpSpPr>
          <p:grpSpPr>
            <a:xfrm>
              <a:off x="4188040" y="1149863"/>
              <a:ext cx="995569" cy="868306"/>
              <a:chOff x="4675188" y="2882900"/>
              <a:chExt cx="360387" cy="314319"/>
            </a:xfrm>
          </p:grpSpPr>
          <p:sp>
            <p:nvSpPr>
              <p:cNvPr id="447" name="Google Shape;447;g2686b383678_1_18"/>
              <p:cNvSpPr/>
              <p:nvPr/>
            </p:nvSpPr>
            <p:spPr>
              <a:xfrm>
                <a:off x="4675188" y="2882900"/>
                <a:ext cx="360342" cy="257202"/>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448" name="Google Shape;448;g2686b383678_1_18"/>
              <p:cNvSpPr/>
              <p:nvPr/>
            </p:nvSpPr>
            <p:spPr>
              <a:xfrm>
                <a:off x="5000625" y="2994025"/>
                <a:ext cx="22248" cy="123822"/>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449" name="Google Shape;449;g2686b383678_1_18"/>
              <p:cNvSpPr/>
              <p:nvPr/>
            </p:nvSpPr>
            <p:spPr>
              <a:xfrm>
                <a:off x="4989513" y="3128963"/>
                <a:ext cx="46062" cy="68256"/>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grpSp>
      </p:grpSp>
      <p:cxnSp>
        <p:nvCxnSpPr>
          <p:cNvPr id="450" name="Google Shape;450;g2686b383678_1_18"/>
          <p:cNvCxnSpPr/>
          <p:nvPr/>
        </p:nvCxnSpPr>
        <p:spPr>
          <a:xfrm>
            <a:off x="2344057" y="2750138"/>
            <a:ext cx="4455900" cy="0"/>
          </a:xfrm>
          <a:prstGeom prst="straightConnector1">
            <a:avLst/>
          </a:prstGeom>
          <a:noFill/>
          <a:ln w="12700" cap="flat" cmpd="sng">
            <a:solidFill>
              <a:schemeClr val="accent1"/>
            </a:solidFill>
            <a:prstDash val="solid"/>
            <a:miter lim="800000"/>
            <a:headEnd type="none" w="sm" len="sm"/>
            <a:tailEnd type="none" w="sm" len="sm"/>
          </a:ln>
        </p:spPr>
      </p:cxnSp>
      <p:cxnSp>
        <p:nvCxnSpPr>
          <p:cNvPr id="451" name="Google Shape;451;g2686b383678_1_18"/>
          <p:cNvCxnSpPr/>
          <p:nvPr/>
        </p:nvCxnSpPr>
        <p:spPr>
          <a:xfrm>
            <a:off x="2344057" y="3845967"/>
            <a:ext cx="4455900" cy="0"/>
          </a:xfrm>
          <a:prstGeom prst="straightConnector1">
            <a:avLst/>
          </a:prstGeom>
          <a:noFill/>
          <a:ln w="12700" cap="flat" cmpd="sng">
            <a:solidFill>
              <a:schemeClr val="accent1"/>
            </a:solidFill>
            <a:prstDash val="solid"/>
            <a:miter lim="800000"/>
            <a:headEnd type="none" w="sm" len="sm"/>
            <a:tailEnd type="none" w="sm" len="sm"/>
          </a:ln>
        </p:spPr>
      </p:cxnSp>
      <p:sp>
        <p:nvSpPr>
          <p:cNvPr id="452" name="Google Shape;452;g2686b383678_1_1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26925aff288_0_1"/>
          <p:cNvSpPr/>
          <p:nvPr/>
        </p:nvSpPr>
        <p:spPr>
          <a:xfrm>
            <a:off x="522447" y="119075"/>
            <a:ext cx="7874400" cy="50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1">
                <a:solidFill>
                  <a:schemeClr val="accent1"/>
                </a:solidFill>
                <a:latin typeface="Times New Roman"/>
                <a:ea typeface="Times New Roman"/>
                <a:cs typeface="Times New Roman"/>
                <a:sym typeface="Times New Roman"/>
              </a:rPr>
              <a:t>Appendix for formula of trading frequency</a:t>
            </a:r>
            <a:endParaRPr sz="2000" i="0" u="none" strike="noStrike" cap="none">
              <a:solidFill>
                <a:srgbClr val="000000"/>
              </a:solidFill>
              <a:latin typeface="Times New Roman"/>
              <a:ea typeface="Times New Roman"/>
              <a:cs typeface="Times New Roman"/>
              <a:sym typeface="Times New Roman"/>
            </a:endParaRPr>
          </a:p>
        </p:txBody>
      </p:sp>
      <p:sp>
        <p:nvSpPr>
          <p:cNvPr id="458" name="Google Shape;458;g26925aff288_0_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pic>
        <p:nvPicPr>
          <p:cNvPr id="459" name="Google Shape;459;g26925aff288_0_1"/>
          <p:cNvPicPr preferRelativeResize="0"/>
          <p:nvPr/>
        </p:nvPicPr>
        <p:blipFill rotWithShape="1">
          <a:blip r:embed="rId3">
            <a:alphaModFix/>
          </a:blip>
          <a:srcRect/>
          <a:stretch/>
        </p:blipFill>
        <p:spPr>
          <a:xfrm>
            <a:off x="1683750" y="1721576"/>
            <a:ext cx="5776489" cy="1093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267944a0dfa_0_187"/>
          <p:cNvSpPr/>
          <p:nvPr/>
        </p:nvSpPr>
        <p:spPr>
          <a:xfrm>
            <a:off x="522447" y="119075"/>
            <a:ext cx="7874400" cy="50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1">
                <a:solidFill>
                  <a:schemeClr val="accent1"/>
                </a:solidFill>
                <a:latin typeface="Times New Roman"/>
                <a:ea typeface="Times New Roman"/>
                <a:cs typeface="Times New Roman"/>
                <a:sym typeface="Times New Roman"/>
              </a:rPr>
              <a:t>Appendix for </a:t>
            </a:r>
            <a:r>
              <a:rPr lang="en-US" sz="2000" b="1" i="0" u="none" strike="noStrike" cap="none">
                <a:solidFill>
                  <a:schemeClr val="accent1"/>
                </a:solidFill>
                <a:latin typeface="Times New Roman"/>
                <a:ea typeface="Times New Roman"/>
                <a:cs typeface="Times New Roman"/>
                <a:sym typeface="Times New Roman"/>
              </a:rPr>
              <a:t>SHAP Value Analysis of </a:t>
            </a:r>
            <a:r>
              <a:rPr lang="en-US" sz="2000" b="1">
                <a:solidFill>
                  <a:schemeClr val="accent1"/>
                </a:solidFill>
                <a:latin typeface="Times New Roman"/>
                <a:ea typeface="Times New Roman"/>
                <a:cs typeface="Times New Roman"/>
                <a:sym typeface="Times New Roman"/>
              </a:rPr>
              <a:t>four groups</a:t>
            </a:r>
            <a:endParaRPr sz="2000" i="0" u="none" strike="noStrike" cap="none">
              <a:solidFill>
                <a:srgbClr val="000000"/>
              </a:solidFill>
              <a:latin typeface="Times New Roman"/>
              <a:ea typeface="Times New Roman"/>
              <a:cs typeface="Times New Roman"/>
              <a:sym typeface="Times New Roman"/>
            </a:endParaRPr>
          </a:p>
        </p:txBody>
      </p:sp>
      <p:pic>
        <p:nvPicPr>
          <p:cNvPr id="465" name="Google Shape;465;g267944a0dfa_0_187"/>
          <p:cNvPicPr preferRelativeResize="0"/>
          <p:nvPr/>
        </p:nvPicPr>
        <p:blipFill>
          <a:blip r:embed="rId3">
            <a:alphaModFix/>
          </a:blip>
          <a:stretch>
            <a:fillRect/>
          </a:stretch>
        </p:blipFill>
        <p:spPr>
          <a:xfrm>
            <a:off x="0" y="1222819"/>
            <a:ext cx="2122648" cy="2764796"/>
          </a:xfrm>
          <a:prstGeom prst="rect">
            <a:avLst/>
          </a:prstGeom>
          <a:noFill/>
          <a:ln>
            <a:noFill/>
          </a:ln>
        </p:spPr>
      </p:pic>
      <p:pic>
        <p:nvPicPr>
          <p:cNvPr id="466" name="Google Shape;466;g267944a0dfa_0_187"/>
          <p:cNvPicPr preferRelativeResize="0"/>
          <p:nvPr/>
        </p:nvPicPr>
        <p:blipFill>
          <a:blip r:embed="rId4">
            <a:alphaModFix/>
          </a:blip>
          <a:stretch>
            <a:fillRect/>
          </a:stretch>
        </p:blipFill>
        <p:spPr>
          <a:xfrm>
            <a:off x="2256573" y="1224590"/>
            <a:ext cx="2122647" cy="2761243"/>
          </a:xfrm>
          <a:prstGeom prst="rect">
            <a:avLst/>
          </a:prstGeom>
          <a:noFill/>
          <a:ln>
            <a:noFill/>
          </a:ln>
        </p:spPr>
      </p:pic>
      <p:pic>
        <p:nvPicPr>
          <p:cNvPr id="467" name="Google Shape;467;g267944a0dfa_0_187"/>
          <p:cNvPicPr preferRelativeResize="0"/>
          <p:nvPr/>
        </p:nvPicPr>
        <p:blipFill>
          <a:blip r:embed="rId5">
            <a:alphaModFix/>
          </a:blip>
          <a:stretch>
            <a:fillRect/>
          </a:stretch>
        </p:blipFill>
        <p:spPr>
          <a:xfrm>
            <a:off x="4513150" y="1224590"/>
            <a:ext cx="2248456" cy="2761252"/>
          </a:xfrm>
          <a:prstGeom prst="rect">
            <a:avLst/>
          </a:prstGeom>
          <a:noFill/>
          <a:ln>
            <a:noFill/>
          </a:ln>
        </p:spPr>
      </p:pic>
      <p:pic>
        <p:nvPicPr>
          <p:cNvPr id="468" name="Google Shape;468;g267944a0dfa_0_187"/>
          <p:cNvPicPr preferRelativeResize="0"/>
          <p:nvPr/>
        </p:nvPicPr>
        <p:blipFill>
          <a:blip r:embed="rId6">
            <a:alphaModFix/>
          </a:blip>
          <a:stretch>
            <a:fillRect/>
          </a:stretch>
        </p:blipFill>
        <p:spPr>
          <a:xfrm>
            <a:off x="6895535" y="1204950"/>
            <a:ext cx="2248466" cy="2800526"/>
          </a:xfrm>
          <a:prstGeom prst="rect">
            <a:avLst/>
          </a:prstGeom>
          <a:noFill/>
          <a:ln>
            <a:noFill/>
          </a:ln>
        </p:spPr>
      </p:pic>
      <p:sp>
        <p:nvSpPr>
          <p:cNvPr id="469" name="Google Shape;469;g267944a0dfa_0_187"/>
          <p:cNvSpPr txBox="1"/>
          <p:nvPr/>
        </p:nvSpPr>
        <p:spPr>
          <a:xfrm>
            <a:off x="39525" y="906338"/>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1155CC"/>
                </a:solidFill>
              </a:rPr>
              <a:t>High value trading users</a:t>
            </a:r>
            <a:endParaRPr sz="1200">
              <a:solidFill>
                <a:schemeClr val="dk1"/>
              </a:solidFill>
            </a:endParaRPr>
          </a:p>
        </p:txBody>
      </p:sp>
      <p:sp>
        <p:nvSpPr>
          <p:cNvPr id="470" name="Google Shape;470;g267944a0dfa_0_187"/>
          <p:cNvSpPr txBox="1"/>
          <p:nvPr/>
        </p:nvSpPr>
        <p:spPr>
          <a:xfrm>
            <a:off x="4615575" y="906338"/>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FF9900"/>
                </a:solidFill>
              </a:rPr>
              <a:t>Stable trading users</a:t>
            </a:r>
            <a:endParaRPr sz="1200" b="1">
              <a:solidFill>
                <a:srgbClr val="1155CC"/>
              </a:solidFill>
            </a:endParaRPr>
          </a:p>
        </p:txBody>
      </p:sp>
      <p:sp>
        <p:nvSpPr>
          <p:cNvPr id="471" name="Google Shape;471;g267944a0dfa_0_187"/>
          <p:cNvSpPr txBox="1"/>
          <p:nvPr/>
        </p:nvSpPr>
        <p:spPr>
          <a:xfrm>
            <a:off x="6997963" y="906338"/>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6AA84F"/>
                </a:solidFill>
              </a:rPr>
              <a:t>Less active trading users</a:t>
            </a:r>
            <a:endParaRPr sz="1200" b="1">
              <a:solidFill>
                <a:srgbClr val="FF9900"/>
              </a:solidFill>
            </a:endParaRPr>
          </a:p>
        </p:txBody>
      </p:sp>
      <p:sp>
        <p:nvSpPr>
          <p:cNvPr id="472" name="Google Shape;472;g267944a0dfa_0_187"/>
          <p:cNvSpPr txBox="1"/>
          <p:nvPr/>
        </p:nvSpPr>
        <p:spPr>
          <a:xfrm>
            <a:off x="2296100" y="906338"/>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980000"/>
                </a:solidFill>
              </a:rPr>
              <a:t>Dormant Users</a:t>
            </a:r>
            <a:endParaRPr sz="1200" b="1">
              <a:solidFill>
                <a:srgbClr val="FF9900"/>
              </a:solidFill>
            </a:endParaRPr>
          </a:p>
        </p:txBody>
      </p:sp>
      <p:sp>
        <p:nvSpPr>
          <p:cNvPr id="473" name="Google Shape;473;g267944a0dfa_0_187"/>
          <p:cNvSpPr/>
          <p:nvPr/>
        </p:nvSpPr>
        <p:spPr>
          <a:xfrm>
            <a:off x="47775" y="1326775"/>
            <a:ext cx="1797000" cy="2538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74" name="Google Shape;474;g267944a0dfa_0_187"/>
          <p:cNvSpPr/>
          <p:nvPr/>
        </p:nvSpPr>
        <p:spPr>
          <a:xfrm>
            <a:off x="4513150" y="2406100"/>
            <a:ext cx="1797000" cy="144600"/>
          </a:xfrm>
          <a:prstGeom prst="rect">
            <a:avLst/>
          </a:prstGeom>
          <a:no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75" name="Google Shape;475;g267944a0dfa_0_187"/>
          <p:cNvSpPr/>
          <p:nvPr/>
        </p:nvSpPr>
        <p:spPr>
          <a:xfrm>
            <a:off x="4513150" y="1949500"/>
            <a:ext cx="1797000" cy="253800"/>
          </a:xfrm>
          <a:prstGeom prst="rect">
            <a:avLst/>
          </a:prstGeom>
          <a:no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76" name="Google Shape;476;g267944a0dfa_0_187"/>
          <p:cNvSpPr/>
          <p:nvPr/>
        </p:nvSpPr>
        <p:spPr>
          <a:xfrm>
            <a:off x="0" y="2915000"/>
            <a:ext cx="1797000" cy="1446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77" name="Google Shape;477;g267944a0dfa_0_187"/>
          <p:cNvSpPr/>
          <p:nvPr/>
        </p:nvSpPr>
        <p:spPr>
          <a:xfrm>
            <a:off x="2296100" y="3621725"/>
            <a:ext cx="1797000" cy="1446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78" name="Google Shape;478;g267944a0dfa_0_187"/>
          <p:cNvSpPr/>
          <p:nvPr/>
        </p:nvSpPr>
        <p:spPr>
          <a:xfrm>
            <a:off x="6895525" y="2058700"/>
            <a:ext cx="1797000" cy="2538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79" name="Google Shape;479;g267944a0dfa_0_187"/>
          <p:cNvSpPr/>
          <p:nvPr/>
        </p:nvSpPr>
        <p:spPr>
          <a:xfrm>
            <a:off x="6895525" y="3525925"/>
            <a:ext cx="1797000" cy="957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80" name="Google Shape;480;g267944a0dfa_0_187"/>
          <p:cNvSpPr/>
          <p:nvPr/>
        </p:nvSpPr>
        <p:spPr>
          <a:xfrm>
            <a:off x="2296100" y="2679700"/>
            <a:ext cx="1797000" cy="957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81" name="Google Shape;481;g267944a0dfa_0_187"/>
          <p:cNvSpPr/>
          <p:nvPr/>
        </p:nvSpPr>
        <p:spPr>
          <a:xfrm>
            <a:off x="2296100" y="1696175"/>
            <a:ext cx="1797000" cy="957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82" name="Google Shape;482;g267944a0dfa_0_187"/>
          <p:cNvSpPr/>
          <p:nvPr/>
        </p:nvSpPr>
        <p:spPr>
          <a:xfrm>
            <a:off x="4513150" y="2915000"/>
            <a:ext cx="1797000" cy="144600"/>
          </a:xfrm>
          <a:prstGeom prst="rect">
            <a:avLst/>
          </a:prstGeom>
          <a:no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83" name="Google Shape;483;g267944a0dfa_0_187"/>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pic>
        <p:nvPicPr>
          <p:cNvPr id="484" name="Google Shape;484;g267944a0dfa_0_187"/>
          <p:cNvPicPr preferRelativeResize="0"/>
          <p:nvPr/>
        </p:nvPicPr>
        <p:blipFill rotWithShape="1">
          <a:blip r:embed="rId7">
            <a:alphaModFix/>
          </a:blip>
          <a:srcRect/>
          <a:stretch/>
        </p:blipFill>
        <p:spPr>
          <a:xfrm>
            <a:off x="1512575" y="4050276"/>
            <a:ext cx="5776489" cy="1093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g26908d9906a_0_2951"/>
          <p:cNvPicPr preferRelativeResize="0"/>
          <p:nvPr/>
        </p:nvPicPr>
        <p:blipFill>
          <a:blip r:embed="rId3">
            <a:alphaModFix/>
          </a:blip>
          <a:stretch>
            <a:fillRect/>
          </a:stretch>
        </p:blipFill>
        <p:spPr>
          <a:xfrm>
            <a:off x="139048" y="838774"/>
            <a:ext cx="4324550" cy="3289650"/>
          </a:xfrm>
          <a:prstGeom prst="rect">
            <a:avLst/>
          </a:prstGeom>
          <a:noFill/>
          <a:ln>
            <a:noFill/>
          </a:ln>
        </p:spPr>
      </p:pic>
      <p:pic>
        <p:nvPicPr>
          <p:cNvPr id="490" name="Google Shape;490;g26908d9906a_0_2951"/>
          <p:cNvPicPr preferRelativeResize="0"/>
          <p:nvPr/>
        </p:nvPicPr>
        <p:blipFill rotWithShape="1">
          <a:blip r:embed="rId4">
            <a:alphaModFix/>
          </a:blip>
          <a:srcRect l="5187" r="31855"/>
          <a:stretch/>
        </p:blipFill>
        <p:spPr>
          <a:xfrm>
            <a:off x="4727850" y="2557250"/>
            <a:ext cx="2140464" cy="2586249"/>
          </a:xfrm>
          <a:prstGeom prst="rect">
            <a:avLst/>
          </a:prstGeom>
          <a:noFill/>
          <a:ln>
            <a:noFill/>
          </a:ln>
        </p:spPr>
      </p:pic>
      <p:pic>
        <p:nvPicPr>
          <p:cNvPr id="491" name="Google Shape;491;g26908d9906a_0_2951"/>
          <p:cNvPicPr preferRelativeResize="0"/>
          <p:nvPr/>
        </p:nvPicPr>
        <p:blipFill rotWithShape="1">
          <a:blip r:embed="rId5">
            <a:alphaModFix/>
          </a:blip>
          <a:srcRect l="3610" r="29270"/>
          <a:stretch/>
        </p:blipFill>
        <p:spPr>
          <a:xfrm>
            <a:off x="6924650" y="0"/>
            <a:ext cx="2219350" cy="2515401"/>
          </a:xfrm>
          <a:prstGeom prst="rect">
            <a:avLst/>
          </a:prstGeom>
          <a:noFill/>
          <a:ln>
            <a:noFill/>
          </a:ln>
        </p:spPr>
      </p:pic>
      <p:pic>
        <p:nvPicPr>
          <p:cNvPr id="492" name="Google Shape;492;g26908d9906a_0_2951"/>
          <p:cNvPicPr preferRelativeResize="0"/>
          <p:nvPr/>
        </p:nvPicPr>
        <p:blipFill rotWithShape="1">
          <a:blip r:embed="rId6">
            <a:alphaModFix/>
          </a:blip>
          <a:srcRect l="4562" r="30158"/>
          <a:stretch/>
        </p:blipFill>
        <p:spPr>
          <a:xfrm>
            <a:off x="6924649" y="2557250"/>
            <a:ext cx="2219350" cy="2586244"/>
          </a:xfrm>
          <a:prstGeom prst="rect">
            <a:avLst/>
          </a:prstGeom>
          <a:noFill/>
          <a:ln>
            <a:noFill/>
          </a:ln>
        </p:spPr>
      </p:pic>
      <p:sp>
        <p:nvSpPr>
          <p:cNvPr id="493" name="Google Shape;493;g26908d9906a_0_2951"/>
          <p:cNvSpPr/>
          <p:nvPr/>
        </p:nvSpPr>
        <p:spPr>
          <a:xfrm>
            <a:off x="522450" y="119075"/>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Appendix for the preference sectors</a:t>
            </a:r>
            <a:endParaRPr sz="2000" b="1" i="0" u="none" strike="noStrike" cap="none">
              <a:solidFill>
                <a:schemeClr val="accent1"/>
              </a:solidFill>
              <a:latin typeface="Times New Roman"/>
              <a:ea typeface="Times New Roman"/>
              <a:cs typeface="Times New Roman"/>
              <a:sym typeface="Times New Roman"/>
            </a:endParaRPr>
          </a:p>
        </p:txBody>
      </p:sp>
      <p:sp>
        <p:nvSpPr>
          <p:cNvPr id="494" name="Google Shape;494;g26908d9906a_0_295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267944a0dfa_2_2"/>
          <p:cNvSpPr/>
          <p:nvPr/>
        </p:nvSpPr>
        <p:spPr>
          <a:xfrm>
            <a:off x="522450" y="119075"/>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i="0" u="none" strike="noStrike" cap="none">
                <a:solidFill>
                  <a:schemeClr val="accent1"/>
                </a:solidFill>
                <a:latin typeface="Times New Roman"/>
                <a:ea typeface="Times New Roman"/>
                <a:cs typeface="Times New Roman"/>
                <a:sym typeface="Times New Roman"/>
              </a:rPr>
              <a:t>Model insights for the segments of </a:t>
            </a:r>
            <a:r>
              <a:rPr lang="en-US" sz="2000" b="1">
                <a:solidFill>
                  <a:schemeClr val="accent1"/>
                </a:solidFill>
                <a:latin typeface="Times New Roman"/>
                <a:ea typeface="Times New Roman"/>
                <a:cs typeface="Times New Roman"/>
                <a:sym typeface="Times New Roman"/>
              </a:rPr>
              <a:t>the </a:t>
            </a:r>
            <a:r>
              <a:rPr lang="en-US" sz="2000" b="1">
                <a:solidFill>
                  <a:srgbClr val="FF0000"/>
                </a:solidFill>
                <a:latin typeface="Times New Roman"/>
                <a:ea typeface="Times New Roman"/>
                <a:cs typeface="Times New Roman"/>
                <a:sym typeface="Times New Roman"/>
              </a:rPr>
              <a:t>dormant</a:t>
            </a:r>
            <a:r>
              <a:rPr lang="en-US" sz="2000" b="1">
                <a:solidFill>
                  <a:schemeClr val="accent1"/>
                </a:solidFill>
                <a:latin typeface="Times New Roman"/>
                <a:ea typeface="Times New Roman"/>
                <a:cs typeface="Times New Roman"/>
                <a:sym typeface="Times New Roman"/>
              </a:rPr>
              <a:t> </a:t>
            </a:r>
            <a:r>
              <a:rPr lang="en-US" sz="2000" b="1" i="0" u="none" strike="noStrike" cap="none">
                <a:solidFill>
                  <a:schemeClr val="accent1"/>
                </a:solidFill>
                <a:latin typeface="Times New Roman"/>
                <a:ea typeface="Times New Roman"/>
                <a:cs typeface="Times New Roman"/>
                <a:sym typeface="Times New Roman"/>
              </a:rPr>
              <a:t>users</a:t>
            </a:r>
            <a:endParaRPr sz="2000" b="1" i="0" u="none" strike="noStrike" cap="none">
              <a:solidFill>
                <a:schemeClr val="accent1"/>
              </a:solidFill>
              <a:latin typeface="Times New Roman"/>
              <a:ea typeface="Times New Roman"/>
              <a:cs typeface="Times New Roman"/>
              <a:sym typeface="Times New Roman"/>
            </a:endParaRPr>
          </a:p>
        </p:txBody>
      </p:sp>
      <p:sp>
        <p:nvSpPr>
          <p:cNvPr id="500" name="Google Shape;500;g267944a0dfa_2_2"/>
          <p:cNvSpPr/>
          <p:nvPr/>
        </p:nvSpPr>
        <p:spPr>
          <a:xfrm>
            <a:off x="0" y="81072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latin typeface="Open Sans"/>
                <a:ea typeface="Open Sans"/>
                <a:cs typeface="Open Sans"/>
                <a:sym typeface="Open Sans"/>
              </a:rPr>
              <a:t>Dormant Users</a:t>
            </a:r>
            <a:endParaRPr sz="1400" b="1" i="0" u="none" strike="noStrike" cap="none">
              <a:solidFill>
                <a:srgbClr val="980000"/>
              </a:solidFill>
              <a:latin typeface="Open Sans"/>
              <a:ea typeface="Open Sans"/>
              <a:cs typeface="Open Sans"/>
              <a:sym typeface="Open Sans"/>
            </a:endParaRPr>
          </a:p>
        </p:txBody>
      </p:sp>
      <p:sp>
        <p:nvSpPr>
          <p:cNvPr id="501" name="Google Shape;501;g267944a0dfa_2_2"/>
          <p:cNvSpPr txBox="1"/>
          <p:nvPr/>
        </p:nvSpPr>
        <p:spPr>
          <a:xfrm>
            <a:off x="121138" y="1136516"/>
            <a:ext cx="1945800" cy="4773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Highest churn percentage</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Less activity after they churn</a:t>
            </a:r>
            <a:endParaRPr sz="1100" b="0" i="0" u="none" strike="noStrike" cap="none">
              <a:solidFill>
                <a:schemeClr val="dk1"/>
              </a:solidFill>
              <a:latin typeface="Arial"/>
              <a:ea typeface="Arial"/>
              <a:cs typeface="Arial"/>
              <a:sym typeface="Arial"/>
            </a:endParaRPr>
          </a:p>
        </p:txBody>
      </p:sp>
      <p:pic>
        <p:nvPicPr>
          <p:cNvPr id="502" name="Google Shape;502;g267944a0dfa_2_2"/>
          <p:cNvPicPr preferRelativeResize="0"/>
          <p:nvPr/>
        </p:nvPicPr>
        <p:blipFill>
          <a:blip r:embed="rId3">
            <a:alphaModFix/>
          </a:blip>
          <a:stretch>
            <a:fillRect/>
          </a:stretch>
        </p:blipFill>
        <p:spPr>
          <a:xfrm>
            <a:off x="5551900" y="774275"/>
            <a:ext cx="2887899" cy="1860405"/>
          </a:xfrm>
          <a:prstGeom prst="rect">
            <a:avLst/>
          </a:prstGeom>
          <a:noFill/>
          <a:ln>
            <a:noFill/>
          </a:ln>
        </p:spPr>
      </p:pic>
      <p:pic>
        <p:nvPicPr>
          <p:cNvPr id="503" name="Google Shape;503;g267944a0dfa_2_2"/>
          <p:cNvPicPr preferRelativeResize="0"/>
          <p:nvPr/>
        </p:nvPicPr>
        <p:blipFill>
          <a:blip r:embed="rId4">
            <a:alphaModFix/>
          </a:blip>
          <a:stretch>
            <a:fillRect/>
          </a:stretch>
        </p:blipFill>
        <p:spPr>
          <a:xfrm>
            <a:off x="2543900" y="774275"/>
            <a:ext cx="2887899" cy="1840825"/>
          </a:xfrm>
          <a:prstGeom prst="rect">
            <a:avLst/>
          </a:prstGeom>
          <a:noFill/>
          <a:ln>
            <a:noFill/>
          </a:ln>
        </p:spPr>
      </p:pic>
      <p:pic>
        <p:nvPicPr>
          <p:cNvPr id="504" name="Google Shape;504;g267944a0dfa_2_2"/>
          <p:cNvPicPr preferRelativeResize="0"/>
          <p:nvPr/>
        </p:nvPicPr>
        <p:blipFill>
          <a:blip r:embed="rId5">
            <a:alphaModFix/>
          </a:blip>
          <a:stretch>
            <a:fillRect/>
          </a:stretch>
        </p:blipFill>
        <p:spPr>
          <a:xfrm>
            <a:off x="2543900" y="2823774"/>
            <a:ext cx="2887910" cy="2255550"/>
          </a:xfrm>
          <a:prstGeom prst="rect">
            <a:avLst/>
          </a:prstGeom>
          <a:noFill/>
          <a:ln>
            <a:noFill/>
          </a:ln>
        </p:spPr>
      </p:pic>
      <p:pic>
        <p:nvPicPr>
          <p:cNvPr id="505" name="Google Shape;505;g267944a0dfa_2_2"/>
          <p:cNvPicPr preferRelativeResize="0"/>
          <p:nvPr/>
        </p:nvPicPr>
        <p:blipFill>
          <a:blip r:embed="rId6">
            <a:alphaModFix/>
          </a:blip>
          <a:stretch>
            <a:fillRect/>
          </a:stretch>
        </p:blipFill>
        <p:spPr>
          <a:xfrm>
            <a:off x="5551900" y="2787075"/>
            <a:ext cx="2887900" cy="2255542"/>
          </a:xfrm>
          <a:prstGeom prst="rect">
            <a:avLst/>
          </a:prstGeom>
          <a:noFill/>
          <a:ln>
            <a:noFill/>
          </a:ln>
        </p:spPr>
      </p:pic>
      <p:sp>
        <p:nvSpPr>
          <p:cNvPr id="506" name="Google Shape;506;g267944a0dfa_2_2"/>
          <p:cNvSpPr txBox="1"/>
          <p:nvPr/>
        </p:nvSpPr>
        <p:spPr>
          <a:xfrm>
            <a:off x="593875" y="441425"/>
            <a:ext cx="5152200" cy="369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b="1" u="sng">
                <a:solidFill>
                  <a:srgbClr val="0000FF"/>
                </a:solidFill>
                <a:latin typeface="Times New Roman"/>
                <a:ea typeface="Times New Roman"/>
                <a:cs typeface="Times New Roman"/>
                <a:sym typeface="Times New Roman"/>
              </a:rPr>
              <a:t>## Do the exploration the period that they haven’t churn.</a:t>
            </a:r>
            <a:endParaRPr sz="2000" b="1">
              <a:solidFill>
                <a:schemeClr val="accent1"/>
              </a:solidFill>
              <a:latin typeface="Calibri"/>
              <a:ea typeface="Calibri"/>
              <a:cs typeface="Calibri"/>
              <a:sym typeface="Calibri"/>
            </a:endParaRPr>
          </a:p>
        </p:txBody>
      </p:sp>
      <p:sp>
        <p:nvSpPr>
          <p:cNvPr id="507" name="Google Shape;507;g267944a0dfa_2_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267944a0dfa_0_359"/>
          <p:cNvSpPr/>
          <p:nvPr/>
        </p:nvSpPr>
        <p:spPr>
          <a:xfrm>
            <a:off x="522450" y="119075"/>
            <a:ext cx="7631700" cy="6534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Calibri"/>
                <a:ea typeface="Calibri"/>
                <a:cs typeface="Calibri"/>
                <a:sym typeface="Calibri"/>
              </a:rPr>
              <a:t>The causal drivers responsible for the value of transactions a user will make in the future</a:t>
            </a:r>
            <a:r>
              <a:rPr lang="en-US" sz="2000" b="1" i="0" u="none" strike="noStrike" cap="none">
                <a:solidFill>
                  <a:schemeClr val="accent1"/>
                </a:solidFill>
                <a:latin typeface="Calibri"/>
                <a:ea typeface="Calibri"/>
                <a:cs typeface="Calibri"/>
                <a:sym typeface="Calibri"/>
              </a:rPr>
              <a:t> </a:t>
            </a:r>
            <a:r>
              <a:rPr lang="en-US" sz="1200" b="1" u="sng">
                <a:solidFill>
                  <a:srgbClr val="0000FF"/>
                </a:solidFill>
                <a:latin typeface="Times New Roman"/>
                <a:ea typeface="Times New Roman"/>
                <a:cs typeface="Times New Roman"/>
                <a:sym typeface="Times New Roman"/>
              </a:rPr>
              <a:t>## If make sense, do the exploration about the characteristics.</a:t>
            </a:r>
            <a:endParaRPr sz="2000" b="1">
              <a:solidFill>
                <a:schemeClr val="accent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100"/>
              <a:buFont typeface="Arial"/>
              <a:buNone/>
            </a:pPr>
            <a:endParaRPr sz="2000" b="1">
              <a:solidFill>
                <a:schemeClr val="accent1"/>
              </a:solidFill>
              <a:latin typeface="Calibri"/>
              <a:ea typeface="Calibri"/>
              <a:cs typeface="Calibri"/>
              <a:sym typeface="Calibri"/>
            </a:endParaRPr>
          </a:p>
        </p:txBody>
      </p:sp>
      <p:pic>
        <p:nvPicPr>
          <p:cNvPr id="513" name="Google Shape;513;g267944a0dfa_0_359"/>
          <p:cNvPicPr preferRelativeResize="0"/>
          <p:nvPr/>
        </p:nvPicPr>
        <p:blipFill>
          <a:blip r:embed="rId3">
            <a:alphaModFix/>
          </a:blip>
          <a:stretch>
            <a:fillRect/>
          </a:stretch>
        </p:blipFill>
        <p:spPr>
          <a:xfrm>
            <a:off x="2822277" y="1024825"/>
            <a:ext cx="3239048" cy="1901325"/>
          </a:xfrm>
          <a:prstGeom prst="rect">
            <a:avLst/>
          </a:prstGeom>
          <a:noFill/>
          <a:ln>
            <a:noFill/>
          </a:ln>
        </p:spPr>
      </p:pic>
      <p:pic>
        <p:nvPicPr>
          <p:cNvPr id="514" name="Google Shape;514;g267944a0dfa_0_359"/>
          <p:cNvPicPr preferRelativeResize="0"/>
          <p:nvPr/>
        </p:nvPicPr>
        <p:blipFill>
          <a:blip r:embed="rId4">
            <a:alphaModFix/>
          </a:blip>
          <a:stretch>
            <a:fillRect/>
          </a:stretch>
        </p:blipFill>
        <p:spPr>
          <a:xfrm>
            <a:off x="0" y="1024825"/>
            <a:ext cx="2663916" cy="1901325"/>
          </a:xfrm>
          <a:prstGeom prst="rect">
            <a:avLst/>
          </a:prstGeom>
          <a:noFill/>
          <a:ln>
            <a:noFill/>
          </a:ln>
        </p:spPr>
      </p:pic>
      <p:pic>
        <p:nvPicPr>
          <p:cNvPr id="515" name="Google Shape;515;g267944a0dfa_0_359"/>
          <p:cNvPicPr preferRelativeResize="0"/>
          <p:nvPr/>
        </p:nvPicPr>
        <p:blipFill>
          <a:blip r:embed="rId5">
            <a:alphaModFix/>
          </a:blip>
          <a:stretch>
            <a:fillRect/>
          </a:stretch>
        </p:blipFill>
        <p:spPr>
          <a:xfrm>
            <a:off x="6237926" y="1024825"/>
            <a:ext cx="2906075" cy="1901325"/>
          </a:xfrm>
          <a:prstGeom prst="rect">
            <a:avLst/>
          </a:prstGeom>
          <a:noFill/>
          <a:ln>
            <a:noFill/>
          </a:ln>
        </p:spPr>
      </p:pic>
      <p:pic>
        <p:nvPicPr>
          <p:cNvPr id="516" name="Google Shape;516;g267944a0dfa_0_359"/>
          <p:cNvPicPr preferRelativeResize="0"/>
          <p:nvPr/>
        </p:nvPicPr>
        <p:blipFill>
          <a:blip r:embed="rId4">
            <a:alphaModFix/>
          </a:blip>
          <a:stretch>
            <a:fillRect/>
          </a:stretch>
        </p:blipFill>
        <p:spPr>
          <a:xfrm>
            <a:off x="0" y="3080444"/>
            <a:ext cx="2761227" cy="2045289"/>
          </a:xfrm>
          <a:prstGeom prst="rect">
            <a:avLst/>
          </a:prstGeom>
          <a:noFill/>
          <a:ln>
            <a:noFill/>
          </a:ln>
        </p:spPr>
      </p:pic>
      <p:pic>
        <p:nvPicPr>
          <p:cNvPr id="517" name="Google Shape;517;g267944a0dfa_0_359"/>
          <p:cNvPicPr preferRelativeResize="0"/>
          <p:nvPr/>
        </p:nvPicPr>
        <p:blipFill>
          <a:blip r:embed="rId6">
            <a:alphaModFix/>
          </a:blip>
          <a:stretch>
            <a:fillRect/>
          </a:stretch>
        </p:blipFill>
        <p:spPr>
          <a:xfrm>
            <a:off x="2915604" y="3062675"/>
            <a:ext cx="2509596" cy="2080825"/>
          </a:xfrm>
          <a:prstGeom prst="rect">
            <a:avLst/>
          </a:prstGeom>
          <a:noFill/>
          <a:ln>
            <a:noFill/>
          </a:ln>
        </p:spPr>
      </p:pic>
      <p:sp>
        <p:nvSpPr>
          <p:cNvPr id="518" name="Google Shape;518;g267944a0dfa_0_359"/>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b561f3cfd7_1_62"/>
          <p:cNvSpPr/>
          <p:nvPr/>
        </p:nvSpPr>
        <p:spPr>
          <a:xfrm>
            <a:off x="540475" y="0"/>
            <a:ext cx="8528700" cy="5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accent1"/>
                </a:solidFill>
                <a:latin typeface="Times New Roman"/>
                <a:ea typeface="Times New Roman"/>
                <a:cs typeface="Times New Roman"/>
                <a:sym typeface="Times New Roman"/>
              </a:rPr>
              <a:t>Leveraging features across Users profile, usage behavior, trades activities, deposit and withdrawals </a:t>
            </a:r>
            <a:endParaRPr sz="2000" b="1">
              <a:latin typeface="Times New Roman"/>
              <a:ea typeface="Times New Roman"/>
              <a:cs typeface="Times New Roman"/>
              <a:sym typeface="Times New Roman"/>
            </a:endParaRPr>
          </a:p>
        </p:txBody>
      </p:sp>
      <p:sp>
        <p:nvSpPr>
          <p:cNvPr id="161" name="Google Shape;161;g2b561f3cfd7_1_62"/>
          <p:cNvSpPr/>
          <p:nvPr/>
        </p:nvSpPr>
        <p:spPr>
          <a:xfrm>
            <a:off x="667675" y="792925"/>
            <a:ext cx="2843400" cy="597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Trades</a:t>
            </a:r>
            <a:endParaRPr sz="1600" b="1"/>
          </a:p>
        </p:txBody>
      </p:sp>
      <p:sp>
        <p:nvSpPr>
          <p:cNvPr id="162" name="Google Shape;162;g2b561f3cfd7_1_62"/>
          <p:cNvSpPr/>
          <p:nvPr/>
        </p:nvSpPr>
        <p:spPr>
          <a:xfrm>
            <a:off x="667700" y="3157300"/>
            <a:ext cx="2843400" cy="597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Deposit and Withdrawal</a:t>
            </a:r>
            <a:endParaRPr sz="1600" b="1"/>
          </a:p>
        </p:txBody>
      </p:sp>
      <p:sp>
        <p:nvSpPr>
          <p:cNvPr id="163" name="Google Shape;163;g2b561f3cfd7_1_62"/>
          <p:cNvSpPr/>
          <p:nvPr/>
        </p:nvSpPr>
        <p:spPr>
          <a:xfrm>
            <a:off x="5612800" y="792925"/>
            <a:ext cx="2843400" cy="597600"/>
          </a:xfrm>
          <a:prstGeom prst="roundRect">
            <a:avLst>
              <a:gd name="adj" fmla="val 16667"/>
            </a:avLst>
          </a:prstGeom>
          <a:solidFill>
            <a:srgbClr val="D9D9D9"/>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Usage Behaviour</a:t>
            </a:r>
            <a:endParaRPr sz="1600" b="1"/>
          </a:p>
        </p:txBody>
      </p:sp>
      <p:sp>
        <p:nvSpPr>
          <p:cNvPr id="164" name="Google Shape;164;g2b561f3cfd7_1_62"/>
          <p:cNvSpPr/>
          <p:nvPr/>
        </p:nvSpPr>
        <p:spPr>
          <a:xfrm>
            <a:off x="5612675" y="3157300"/>
            <a:ext cx="2843400" cy="597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User profile</a:t>
            </a:r>
            <a:endParaRPr sz="1600" b="1"/>
          </a:p>
        </p:txBody>
      </p:sp>
      <p:sp>
        <p:nvSpPr>
          <p:cNvPr id="165" name="Google Shape;165;g2b561f3cfd7_1_62"/>
          <p:cNvSpPr/>
          <p:nvPr/>
        </p:nvSpPr>
        <p:spPr>
          <a:xfrm>
            <a:off x="3511207" y="1245278"/>
            <a:ext cx="2101464" cy="2188393"/>
          </a:xfrm>
          <a:custGeom>
            <a:avLst/>
            <a:gdLst/>
            <a:ahLst/>
            <a:cxnLst/>
            <a:rect l="l" t="t" r="r" b="b"/>
            <a:pathLst>
              <a:path w="759" h="758" extrusionOk="0">
                <a:moveTo>
                  <a:pt x="724" y="712"/>
                </a:moveTo>
                <a:cubicBezTo>
                  <a:pt x="759" y="677"/>
                  <a:pt x="759" y="619"/>
                  <a:pt x="724" y="584"/>
                </a:cubicBezTo>
                <a:cubicBezTo>
                  <a:pt x="583" y="443"/>
                  <a:pt x="583" y="443"/>
                  <a:pt x="583" y="443"/>
                </a:cubicBezTo>
                <a:cubicBezTo>
                  <a:pt x="548" y="408"/>
                  <a:pt x="548" y="350"/>
                  <a:pt x="583" y="315"/>
                </a:cubicBezTo>
                <a:cubicBezTo>
                  <a:pt x="724" y="174"/>
                  <a:pt x="724" y="174"/>
                  <a:pt x="724" y="174"/>
                </a:cubicBezTo>
                <a:cubicBezTo>
                  <a:pt x="759" y="139"/>
                  <a:pt x="759" y="81"/>
                  <a:pt x="724" y="46"/>
                </a:cubicBezTo>
                <a:cubicBezTo>
                  <a:pt x="713" y="35"/>
                  <a:pt x="713" y="35"/>
                  <a:pt x="713" y="35"/>
                </a:cubicBezTo>
                <a:cubicBezTo>
                  <a:pt x="677" y="0"/>
                  <a:pt x="620" y="0"/>
                  <a:pt x="584" y="35"/>
                </a:cubicBezTo>
                <a:cubicBezTo>
                  <a:pt x="444" y="175"/>
                  <a:pt x="444" y="175"/>
                  <a:pt x="444" y="175"/>
                </a:cubicBezTo>
                <a:cubicBezTo>
                  <a:pt x="409" y="211"/>
                  <a:pt x="351" y="211"/>
                  <a:pt x="316" y="175"/>
                </a:cubicBezTo>
                <a:cubicBezTo>
                  <a:pt x="175" y="35"/>
                  <a:pt x="175" y="35"/>
                  <a:pt x="175" y="35"/>
                </a:cubicBezTo>
                <a:cubicBezTo>
                  <a:pt x="140" y="0"/>
                  <a:pt x="82" y="0"/>
                  <a:pt x="47" y="35"/>
                </a:cubicBezTo>
                <a:cubicBezTo>
                  <a:pt x="36" y="46"/>
                  <a:pt x="36" y="46"/>
                  <a:pt x="36" y="46"/>
                </a:cubicBezTo>
                <a:cubicBezTo>
                  <a:pt x="0" y="81"/>
                  <a:pt x="0" y="139"/>
                  <a:pt x="36" y="174"/>
                </a:cubicBezTo>
                <a:cubicBezTo>
                  <a:pt x="176" y="315"/>
                  <a:pt x="176" y="315"/>
                  <a:pt x="176" y="315"/>
                </a:cubicBezTo>
                <a:cubicBezTo>
                  <a:pt x="211" y="350"/>
                  <a:pt x="211" y="408"/>
                  <a:pt x="176" y="443"/>
                </a:cubicBezTo>
                <a:cubicBezTo>
                  <a:pt x="36" y="584"/>
                  <a:pt x="36" y="584"/>
                  <a:pt x="36" y="584"/>
                </a:cubicBezTo>
                <a:cubicBezTo>
                  <a:pt x="0" y="619"/>
                  <a:pt x="0" y="677"/>
                  <a:pt x="36" y="712"/>
                </a:cubicBezTo>
                <a:cubicBezTo>
                  <a:pt x="47" y="723"/>
                  <a:pt x="47" y="723"/>
                  <a:pt x="47" y="723"/>
                </a:cubicBezTo>
                <a:cubicBezTo>
                  <a:pt x="82" y="758"/>
                  <a:pt x="140" y="758"/>
                  <a:pt x="175" y="723"/>
                </a:cubicBezTo>
                <a:cubicBezTo>
                  <a:pt x="316" y="583"/>
                  <a:pt x="316" y="583"/>
                  <a:pt x="316" y="583"/>
                </a:cubicBezTo>
                <a:cubicBezTo>
                  <a:pt x="351" y="547"/>
                  <a:pt x="409" y="547"/>
                  <a:pt x="444" y="583"/>
                </a:cubicBezTo>
                <a:cubicBezTo>
                  <a:pt x="584" y="723"/>
                  <a:pt x="584" y="723"/>
                  <a:pt x="584" y="723"/>
                </a:cubicBezTo>
                <a:cubicBezTo>
                  <a:pt x="620" y="758"/>
                  <a:pt x="677" y="758"/>
                  <a:pt x="713" y="723"/>
                </a:cubicBezTo>
                <a:lnTo>
                  <a:pt x="724" y="712"/>
                </a:lnTo>
                <a:close/>
              </a:path>
            </a:pathLst>
          </a:custGeom>
          <a:solidFill>
            <a:srgbClr val="3F3F3F"/>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799" b="1">
              <a:solidFill>
                <a:srgbClr val="000000"/>
              </a:solidFill>
              <a:latin typeface="Open Sans SemiBold"/>
              <a:ea typeface="Open Sans SemiBold"/>
              <a:cs typeface="Open Sans SemiBold"/>
              <a:sym typeface="Open Sans SemiBold"/>
            </a:endParaRPr>
          </a:p>
        </p:txBody>
      </p:sp>
      <p:sp>
        <p:nvSpPr>
          <p:cNvPr id="166" name="Google Shape;166;g2b561f3cfd7_1_62"/>
          <p:cNvSpPr/>
          <p:nvPr/>
        </p:nvSpPr>
        <p:spPr>
          <a:xfrm>
            <a:off x="3833700" y="1858650"/>
            <a:ext cx="1476600" cy="816600"/>
          </a:xfrm>
          <a:prstGeom prst="roundRect">
            <a:avLst>
              <a:gd name="adj" fmla="val 16667"/>
            </a:avLst>
          </a:prstGeom>
          <a:solidFill>
            <a:srgbClr val="47B5E7"/>
          </a:solidFill>
          <a:ln w="19050"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a:t>User data</a:t>
            </a:r>
            <a:endParaRPr sz="2500"/>
          </a:p>
        </p:txBody>
      </p:sp>
      <p:sp>
        <p:nvSpPr>
          <p:cNvPr id="167" name="Google Shape;167;g2b561f3cfd7_1_62"/>
          <p:cNvSpPr/>
          <p:nvPr/>
        </p:nvSpPr>
        <p:spPr>
          <a:xfrm>
            <a:off x="667700" y="1390575"/>
            <a:ext cx="2843400" cy="13269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rgbClr val="262626"/>
                </a:solidFill>
              </a:rPr>
              <a:t>Number of buy/sell transactions</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Amount of buy/sell transactions</a:t>
            </a:r>
            <a:endParaRPr sz="1200" b="1">
              <a:solidFill>
                <a:srgbClr val="262626"/>
              </a:solidFill>
            </a:endParaRPr>
          </a:p>
          <a:p>
            <a:pPr marL="0" marR="0" lvl="0" indent="0" algn="ctr" rtl="0">
              <a:lnSpc>
                <a:spcPct val="150000"/>
              </a:lnSpc>
              <a:spcBef>
                <a:spcPts val="0"/>
              </a:spcBef>
              <a:spcAft>
                <a:spcPts val="0"/>
              </a:spcAft>
              <a:buNone/>
            </a:pPr>
            <a:r>
              <a:rPr lang="en-US" sz="1200">
                <a:solidFill>
                  <a:srgbClr val="262626"/>
                </a:solidFill>
              </a:rPr>
              <a:t>Trading frequency</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Net Flow</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Market situation</a:t>
            </a:r>
            <a:endParaRPr sz="1200">
              <a:solidFill>
                <a:srgbClr val="FF0000"/>
              </a:solidFill>
            </a:endParaRPr>
          </a:p>
        </p:txBody>
      </p:sp>
      <p:sp>
        <p:nvSpPr>
          <p:cNvPr id="168" name="Google Shape;168;g2b561f3cfd7_1_62"/>
          <p:cNvSpPr/>
          <p:nvPr/>
        </p:nvSpPr>
        <p:spPr>
          <a:xfrm>
            <a:off x="667700" y="3754225"/>
            <a:ext cx="2843400" cy="12450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rgbClr val="262626"/>
                </a:solidFill>
              </a:rPr>
              <a:t>Number of withdrawals</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Amount of withdrawals</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Amount of deposit</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Number of deposits </a:t>
            </a:r>
            <a:endParaRPr sz="1200">
              <a:solidFill>
                <a:srgbClr val="262626"/>
              </a:solidFill>
            </a:endParaRPr>
          </a:p>
          <a:p>
            <a:pPr marL="0" marR="0" lvl="0" indent="0" algn="ctr" rtl="0">
              <a:lnSpc>
                <a:spcPct val="150000"/>
              </a:lnSpc>
              <a:spcBef>
                <a:spcPts val="0"/>
              </a:spcBef>
              <a:spcAft>
                <a:spcPts val="0"/>
              </a:spcAft>
              <a:buNone/>
            </a:pPr>
            <a:r>
              <a:rPr lang="en-US" sz="1200">
                <a:solidFill>
                  <a:schemeClr val="dk1"/>
                </a:solidFill>
              </a:rPr>
              <a:t>Churn percentage</a:t>
            </a:r>
            <a:endParaRPr sz="1200">
              <a:solidFill>
                <a:srgbClr val="262626"/>
              </a:solidFill>
            </a:endParaRPr>
          </a:p>
        </p:txBody>
      </p:sp>
      <p:sp>
        <p:nvSpPr>
          <p:cNvPr id="169" name="Google Shape;169;g2b561f3cfd7_1_62"/>
          <p:cNvSpPr/>
          <p:nvPr/>
        </p:nvSpPr>
        <p:spPr>
          <a:xfrm>
            <a:off x="5612800" y="3920425"/>
            <a:ext cx="2843400" cy="9126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rgbClr val="262626"/>
                </a:solidFill>
              </a:rPr>
              <a:t>Source of wealth</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Employment status</a:t>
            </a:r>
            <a:endParaRPr sz="1200">
              <a:solidFill>
                <a:srgbClr val="262626"/>
              </a:solidFill>
            </a:endParaRPr>
          </a:p>
        </p:txBody>
      </p:sp>
      <p:sp>
        <p:nvSpPr>
          <p:cNvPr id="170" name="Google Shape;170;g2b561f3cfd7_1_62"/>
          <p:cNvSpPr/>
          <p:nvPr/>
        </p:nvSpPr>
        <p:spPr>
          <a:xfrm>
            <a:off x="5612800" y="1519125"/>
            <a:ext cx="2843400" cy="15096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rgbClr val="262626"/>
                </a:solidFill>
              </a:rPr>
              <a:t>Session length</a:t>
            </a:r>
            <a:endParaRPr sz="1200">
              <a:solidFill>
                <a:srgbClr val="262626"/>
              </a:solidFill>
            </a:endParaRPr>
          </a:p>
          <a:p>
            <a:pPr marL="0" lvl="0" indent="0" algn="ctr" rtl="0">
              <a:lnSpc>
                <a:spcPct val="150000"/>
              </a:lnSpc>
              <a:spcBef>
                <a:spcPts val="0"/>
              </a:spcBef>
              <a:spcAft>
                <a:spcPts val="0"/>
              </a:spcAft>
              <a:buNone/>
            </a:pPr>
            <a:r>
              <a:rPr lang="en-US" sz="1200">
                <a:solidFill>
                  <a:srgbClr val="262626"/>
                </a:solidFill>
              </a:rPr>
              <a:t>Total events</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Screen (</a:t>
            </a:r>
            <a:r>
              <a:rPr lang="en-US" sz="1200" b="1">
                <a:solidFill>
                  <a:srgbClr val="262626"/>
                </a:solidFill>
              </a:rPr>
              <a:t>Stock</a:t>
            </a:r>
            <a:r>
              <a:rPr lang="en-US" sz="1200">
                <a:solidFill>
                  <a:srgbClr val="262626"/>
                </a:solidFill>
              </a:rPr>
              <a:t>) event Count</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Tap (</a:t>
            </a:r>
            <a:r>
              <a:rPr lang="en-US" sz="1200" b="1">
                <a:solidFill>
                  <a:srgbClr val="262626"/>
                </a:solidFill>
              </a:rPr>
              <a:t>Stock</a:t>
            </a:r>
            <a:r>
              <a:rPr lang="en-US" sz="1200">
                <a:solidFill>
                  <a:srgbClr val="262626"/>
                </a:solidFill>
              </a:rPr>
              <a:t>) event Count</a:t>
            </a:r>
            <a:endParaRPr sz="1200">
              <a:solidFill>
                <a:srgbClr val="262626"/>
              </a:solidFill>
            </a:endParaRPr>
          </a:p>
          <a:p>
            <a:pPr marL="0" lvl="0" indent="0" algn="ctr" rtl="0">
              <a:lnSpc>
                <a:spcPct val="150000"/>
              </a:lnSpc>
              <a:spcBef>
                <a:spcPts val="0"/>
              </a:spcBef>
              <a:spcAft>
                <a:spcPts val="0"/>
              </a:spcAft>
              <a:buNone/>
            </a:pPr>
            <a:r>
              <a:rPr lang="en-US" sz="1200">
                <a:solidFill>
                  <a:srgbClr val="262626"/>
                </a:solidFill>
              </a:rPr>
              <a:t>Tap (</a:t>
            </a:r>
            <a:r>
              <a:rPr lang="en-US" sz="1200" b="1">
                <a:solidFill>
                  <a:srgbClr val="262626"/>
                </a:solidFill>
              </a:rPr>
              <a:t>Withdraw</a:t>
            </a:r>
            <a:r>
              <a:rPr lang="en-US" sz="1200">
                <a:solidFill>
                  <a:srgbClr val="262626"/>
                </a:solidFill>
              </a:rPr>
              <a:t>) event Count</a:t>
            </a:r>
            <a:endParaRPr sz="1200">
              <a:solidFill>
                <a:srgbClr val="262626"/>
              </a:solidFill>
            </a:endParaRPr>
          </a:p>
          <a:p>
            <a:pPr marL="0" marR="0" lvl="0" indent="0" algn="ctr" rtl="0">
              <a:lnSpc>
                <a:spcPct val="150000"/>
              </a:lnSpc>
              <a:spcBef>
                <a:spcPts val="0"/>
              </a:spcBef>
              <a:spcAft>
                <a:spcPts val="0"/>
              </a:spcAft>
              <a:buNone/>
            </a:pPr>
            <a:endParaRPr sz="1200">
              <a:solidFill>
                <a:srgbClr val="262626"/>
              </a:solidFill>
            </a:endParaRPr>
          </a:p>
        </p:txBody>
      </p:sp>
      <p:sp>
        <p:nvSpPr>
          <p:cNvPr id="171" name="Google Shape;171;g2b561f3cfd7_1_6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67944a0dfa_0_381"/>
          <p:cNvSpPr/>
          <p:nvPr/>
        </p:nvSpPr>
        <p:spPr>
          <a:xfrm>
            <a:off x="559375" y="76200"/>
            <a:ext cx="7983300" cy="4326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Four groups were identified across the profit and loyalty spectrum</a:t>
            </a:r>
            <a:endParaRPr sz="2000" b="1" i="0" u="none" strike="noStrike" cap="none">
              <a:solidFill>
                <a:schemeClr val="accent1"/>
              </a:solidFill>
              <a:latin typeface="Times New Roman"/>
              <a:ea typeface="Times New Roman"/>
              <a:cs typeface="Times New Roman"/>
              <a:sym typeface="Times New Roman"/>
            </a:endParaRPr>
          </a:p>
        </p:txBody>
      </p:sp>
      <p:cxnSp>
        <p:nvCxnSpPr>
          <p:cNvPr id="177" name="Google Shape;177;g267944a0dfa_0_381"/>
          <p:cNvCxnSpPr/>
          <p:nvPr/>
        </p:nvCxnSpPr>
        <p:spPr>
          <a:xfrm>
            <a:off x="671813" y="4598044"/>
            <a:ext cx="8324100" cy="2400"/>
          </a:xfrm>
          <a:prstGeom prst="straightConnector1">
            <a:avLst/>
          </a:prstGeom>
          <a:noFill/>
          <a:ln w="28575" cap="flat" cmpd="sng">
            <a:solidFill>
              <a:schemeClr val="dk1"/>
            </a:solidFill>
            <a:prstDash val="solid"/>
            <a:round/>
            <a:headEnd type="none" w="med" len="med"/>
            <a:tailEnd type="triangle" w="med" len="med"/>
          </a:ln>
        </p:spPr>
      </p:cxnSp>
      <p:cxnSp>
        <p:nvCxnSpPr>
          <p:cNvPr id="178" name="Google Shape;178;g267944a0dfa_0_381"/>
          <p:cNvCxnSpPr/>
          <p:nvPr/>
        </p:nvCxnSpPr>
        <p:spPr>
          <a:xfrm rot="10800000" flipH="1">
            <a:off x="671813" y="571481"/>
            <a:ext cx="6900" cy="4046100"/>
          </a:xfrm>
          <a:prstGeom prst="straightConnector1">
            <a:avLst/>
          </a:prstGeom>
          <a:noFill/>
          <a:ln w="28575" cap="flat" cmpd="sng">
            <a:solidFill>
              <a:srgbClr val="050505"/>
            </a:solidFill>
            <a:prstDash val="solid"/>
            <a:round/>
            <a:headEnd type="none" w="med" len="med"/>
            <a:tailEnd type="triangle" w="med" len="med"/>
          </a:ln>
        </p:spPr>
      </p:cxnSp>
      <p:sp>
        <p:nvSpPr>
          <p:cNvPr id="179" name="Google Shape;179;g267944a0dfa_0_381"/>
          <p:cNvSpPr txBox="1"/>
          <p:nvPr/>
        </p:nvSpPr>
        <p:spPr>
          <a:xfrm>
            <a:off x="3728850" y="4656563"/>
            <a:ext cx="1747200" cy="4617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US" sz="2100" b="1">
                <a:solidFill>
                  <a:schemeClr val="dk1"/>
                </a:solidFill>
              </a:rPr>
              <a:t>Profit</a:t>
            </a:r>
            <a:endParaRPr sz="2100" b="1">
              <a:solidFill>
                <a:schemeClr val="dk1"/>
              </a:solidFill>
            </a:endParaRPr>
          </a:p>
        </p:txBody>
      </p:sp>
      <p:sp>
        <p:nvSpPr>
          <p:cNvPr id="180" name="Google Shape;180;g267944a0dfa_0_381"/>
          <p:cNvSpPr txBox="1"/>
          <p:nvPr/>
        </p:nvSpPr>
        <p:spPr>
          <a:xfrm rot="-5400000">
            <a:off x="-545081" y="2140219"/>
            <a:ext cx="1747200" cy="4617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US" sz="2100" b="1">
                <a:solidFill>
                  <a:schemeClr val="dk1"/>
                </a:solidFill>
              </a:rPr>
              <a:t>Loyalty</a:t>
            </a:r>
            <a:endParaRPr sz="2100" b="1">
              <a:solidFill>
                <a:schemeClr val="dk1"/>
              </a:solidFill>
            </a:endParaRPr>
          </a:p>
        </p:txBody>
      </p:sp>
      <p:sp>
        <p:nvSpPr>
          <p:cNvPr id="181" name="Google Shape;181;g267944a0dfa_0_381"/>
          <p:cNvSpPr/>
          <p:nvPr/>
        </p:nvSpPr>
        <p:spPr>
          <a:xfrm>
            <a:off x="6125775" y="600731"/>
            <a:ext cx="1474800" cy="91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US" sz="1400" b="1">
                <a:solidFill>
                  <a:srgbClr val="1155CC"/>
                </a:solidFill>
              </a:rPr>
              <a:t>Group 1: </a:t>
            </a:r>
            <a:endParaRPr sz="1400" b="1">
              <a:solidFill>
                <a:srgbClr val="1155CC"/>
              </a:solidFill>
            </a:endParaRPr>
          </a:p>
          <a:p>
            <a:pPr marL="0" lvl="0" indent="0" algn="ctr" rtl="0">
              <a:spcBef>
                <a:spcPts val="0"/>
              </a:spcBef>
              <a:spcAft>
                <a:spcPts val="0"/>
              </a:spcAft>
              <a:buNone/>
            </a:pPr>
            <a:r>
              <a:rPr lang="en-US" sz="1400" b="1">
                <a:solidFill>
                  <a:srgbClr val="1155CC"/>
                </a:solidFill>
              </a:rPr>
              <a:t>High value trading users</a:t>
            </a:r>
            <a:endParaRPr sz="1400" b="1">
              <a:solidFill>
                <a:srgbClr val="1155CC"/>
              </a:solidFill>
            </a:endParaRPr>
          </a:p>
          <a:p>
            <a:pPr marL="0" lvl="0" indent="0" algn="ctr" rtl="0">
              <a:spcBef>
                <a:spcPts val="0"/>
              </a:spcBef>
              <a:spcAft>
                <a:spcPts val="0"/>
              </a:spcAft>
              <a:buNone/>
            </a:pPr>
            <a:r>
              <a:rPr lang="en-US" sz="1300" b="1">
                <a:solidFill>
                  <a:srgbClr val="050505"/>
                </a:solidFill>
              </a:rPr>
              <a:t>（718 (26.6%)）</a:t>
            </a:r>
            <a:endParaRPr sz="1300" b="1">
              <a:solidFill>
                <a:srgbClr val="050505"/>
              </a:solidFill>
            </a:endParaRPr>
          </a:p>
        </p:txBody>
      </p:sp>
      <p:sp>
        <p:nvSpPr>
          <p:cNvPr id="182" name="Google Shape;182;g267944a0dfa_0_381"/>
          <p:cNvSpPr/>
          <p:nvPr/>
        </p:nvSpPr>
        <p:spPr>
          <a:xfrm>
            <a:off x="3778725" y="2971625"/>
            <a:ext cx="1697400" cy="831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US" sz="1400" b="1">
                <a:solidFill>
                  <a:srgbClr val="980000"/>
                </a:solidFill>
              </a:rPr>
              <a:t>Group 4: </a:t>
            </a:r>
            <a:endParaRPr sz="1400" b="1">
              <a:solidFill>
                <a:srgbClr val="980000"/>
              </a:solidFill>
            </a:endParaRPr>
          </a:p>
          <a:p>
            <a:pPr marL="0" lvl="0" indent="0" algn="ctr" rtl="0">
              <a:spcBef>
                <a:spcPts val="0"/>
              </a:spcBef>
              <a:spcAft>
                <a:spcPts val="0"/>
              </a:spcAft>
              <a:buNone/>
            </a:pPr>
            <a:r>
              <a:rPr lang="en-US" sz="1400" b="1">
                <a:solidFill>
                  <a:srgbClr val="980000"/>
                </a:solidFill>
              </a:rPr>
              <a:t>Dormant Users</a:t>
            </a:r>
            <a:endParaRPr sz="1400" b="1">
              <a:solidFill>
                <a:srgbClr val="980000"/>
              </a:solidFill>
            </a:endParaRPr>
          </a:p>
          <a:p>
            <a:pPr marL="0" lvl="0" indent="0" algn="ctr" rtl="0">
              <a:spcBef>
                <a:spcPts val="0"/>
              </a:spcBef>
              <a:spcAft>
                <a:spcPts val="0"/>
              </a:spcAft>
              <a:buClr>
                <a:schemeClr val="dk1"/>
              </a:buClr>
              <a:buSzPts val="800"/>
              <a:buFont typeface="Arial"/>
              <a:buNone/>
            </a:pPr>
            <a:r>
              <a:rPr lang="en-US" sz="1300" b="1">
                <a:solidFill>
                  <a:srgbClr val="050505"/>
                </a:solidFill>
              </a:rPr>
              <a:t>466 (17.3%)</a:t>
            </a:r>
            <a:endParaRPr sz="1400" b="1">
              <a:solidFill>
                <a:srgbClr val="1155CC"/>
              </a:solidFill>
            </a:endParaRPr>
          </a:p>
        </p:txBody>
      </p:sp>
      <p:sp>
        <p:nvSpPr>
          <p:cNvPr id="183" name="Google Shape;183;g267944a0dfa_0_381"/>
          <p:cNvSpPr/>
          <p:nvPr/>
        </p:nvSpPr>
        <p:spPr>
          <a:xfrm>
            <a:off x="3878375" y="1115550"/>
            <a:ext cx="1597800" cy="91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US" sz="1400" b="1">
                <a:solidFill>
                  <a:srgbClr val="FF9900"/>
                </a:solidFill>
              </a:rPr>
              <a:t>Group 2: </a:t>
            </a:r>
            <a:endParaRPr sz="1400" b="1">
              <a:solidFill>
                <a:srgbClr val="FF9900"/>
              </a:solidFill>
            </a:endParaRPr>
          </a:p>
          <a:p>
            <a:pPr marL="0" lvl="0" indent="0" algn="ctr" rtl="0">
              <a:spcBef>
                <a:spcPts val="0"/>
              </a:spcBef>
              <a:spcAft>
                <a:spcPts val="0"/>
              </a:spcAft>
              <a:buNone/>
            </a:pPr>
            <a:r>
              <a:rPr lang="en-US" sz="1400" b="1">
                <a:solidFill>
                  <a:srgbClr val="FF9900"/>
                </a:solidFill>
              </a:rPr>
              <a:t>Stable trading users</a:t>
            </a:r>
            <a:endParaRPr sz="1400" b="1">
              <a:solidFill>
                <a:srgbClr val="FF9900"/>
              </a:solidFill>
            </a:endParaRPr>
          </a:p>
          <a:p>
            <a:pPr marL="0" lvl="0" indent="0" algn="ctr" rtl="0">
              <a:spcBef>
                <a:spcPts val="0"/>
              </a:spcBef>
              <a:spcAft>
                <a:spcPts val="0"/>
              </a:spcAft>
              <a:buNone/>
            </a:pPr>
            <a:r>
              <a:rPr lang="en-US" sz="1300" b="1">
                <a:solidFill>
                  <a:schemeClr val="dk1"/>
                </a:solidFill>
              </a:rPr>
              <a:t>787 (29.1%)</a:t>
            </a:r>
            <a:endParaRPr sz="1300" b="1">
              <a:solidFill>
                <a:srgbClr val="1155CC"/>
              </a:solidFill>
            </a:endParaRPr>
          </a:p>
        </p:txBody>
      </p:sp>
      <p:sp>
        <p:nvSpPr>
          <p:cNvPr id="184" name="Google Shape;184;g267944a0dfa_0_381"/>
          <p:cNvSpPr/>
          <p:nvPr/>
        </p:nvSpPr>
        <p:spPr>
          <a:xfrm>
            <a:off x="1516025" y="2629725"/>
            <a:ext cx="1597800" cy="91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US" b="1">
                <a:solidFill>
                  <a:srgbClr val="6AA84F"/>
                </a:solidFill>
              </a:rPr>
              <a:t>Group 3: </a:t>
            </a:r>
            <a:endParaRPr b="1">
              <a:solidFill>
                <a:srgbClr val="6AA84F"/>
              </a:solidFill>
            </a:endParaRPr>
          </a:p>
          <a:p>
            <a:pPr marL="0" lvl="0" indent="0" algn="ctr" rtl="0">
              <a:spcBef>
                <a:spcPts val="0"/>
              </a:spcBef>
              <a:spcAft>
                <a:spcPts val="0"/>
              </a:spcAft>
              <a:buNone/>
            </a:pPr>
            <a:r>
              <a:rPr lang="en-US" b="1">
                <a:solidFill>
                  <a:srgbClr val="6AA84F"/>
                </a:solidFill>
              </a:rPr>
              <a:t>Less active trading users</a:t>
            </a:r>
            <a:endParaRPr b="1">
              <a:solidFill>
                <a:srgbClr val="6AA84F"/>
              </a:solidFill>
            </a:endParaRPr>
          </a:p>
          <a:p>
            <a:pPr marL="0" lvl="0" indent="0" algn="ctr" rtl="0">
              <a:spcBef>
                <a:spcPts val="0"/>
              </a:spcBef>
              <a:spcAft>
                <a:spcPts val="0"/>
              </a:spcAft>
              <a:buClr>
                <a:schemeClr val="dk1"/>
              </a:buClr>
              <a:buSzPts val="800"/>
              <a:buFont typeface="Arial"/>
              <a:buNone/>
            </a:pPr>
            <a:r>
              <a:rPr lang="en-US" sz="1300" b="1">
                <a:solidFill>
                  <a:srgbClr val="050505"/>
                </a:solidFill>
              </a:rPr>
              <a:t>336 (12.4%)</a:t>
            </a:r>
            <a:endParaRPr sz="1200" b="1">
              <a:solidFill>
                <a:srgbClr val="1155CC"/>
              </a:solidFill>
            </a:endParaRPr>
          </a:p>
        </p:txBody>
      </p:sp>
      <p:sp>
        <p:nvSpPr>
          <p:cNvPr id="185" name="Google Shape;185;g267944a0dfa_0_381"/>
          <p:cNvSpPr txBox="1"/>
          <p:nvPr/>
        </p:nvSpPr>
        <p:spPr>
          <a:xfrm>
            <a:off x="6077625" y="1516600"/>
            <a:ext cx="18375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200">
                <a:solidFill>
                  <a:schemeClr val="dk1"/>
                </a:solidFill>
              </a:rPr>
              <a:t>Highest trading volumes</a:t>
            </a:r>
            <a:endParaRPr sz="1200">
              <a:solidFill>
                <a:schemeClr val="dk1"/>
              </a:solidFill>
            </a:endParaRPr>
          </a:p>
          <a:p>
            <a:pPr marL="0" lvl="0" indent="0" algn="l" rtl="0">
              <a:spcBef>
                <a:spcPts val="0"/>
              </a:spcBef>
              <a:spcAft>
                <a:spcPts val="0"/>
              </a:spcAft>
              <a:buNone/>
            </a:pPr>
            <a:r>
              <a:rPr lang="en-US" sz="1200">
                <a:solidFill>
                  <a:schemeClr val="dk1"/>
                </a:solidFill>
              </a:rPr>
              <a:t>Highest operation time</a:t>
            </a:r>
            <a:endParaRPr sz="1200">
              <a:solidFill>
                <a:schemeClr val="dk1"/>
              </a:solidFill>
            </a:endParaRPr>
          </a:p>
        </p:txBody>
      </p:sp>
      <p:sp>
        <p:nvSpPr>
          <p:cNvPr id="186" name="Google Shape;186;g267944a0dfa_0_381"/>
          <p:cNvSpPr txBox="1"/>
          <p:nvPr/>
        </p:nvSpPr>
        <p:spPr>
          <a:xfrm>
            <a:off x="3815550" y="2053819"/>
            <a:ext cx="1747200" cy="692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800"/>
              <a:buFont typeface="Arial"/>
              <a:buNone/>
            </a:pPr>
            <a:r>
              <a:rPr lang="en-US" sz="1200">
                <a:solidFill>
                  <a:schemeClr val="dk1"/>
                </a:solidFill>
              </a:rPr>
              <a:t>High trading frequency</a:t>
            </a:r>
            <a:endParaRPr sz="1200">
              <a:solidFill>
                <a:schemeClr val="dk1"/>
              </a:solidFill>
            </a:endParaRPr>
          </a:p>
          <a:p>
            <a:pPr marL="0" lvl="0" indent="0" algn="just" rtl="0">
              <a:spcBef>
                <a:spcPts val="0"/>
              </a:spcBef>
              <a:spcAft>
                <a:spcPts val="0"/>
              </a:spcAft>
              <a:buNone/>
            </a:pPr>
            <a:r>
              <a:rPr lang="en-US" sz="1200">
                <a:solidFill>
                  <a:schemeClr val="dk1"/>
                </a:solidFill>
              </a:rPr>
              <a:t>Low trading volumes </a:t>
            </a:r>
            <a:endParaRPr sz="1200">
              <a:solidFill>
                <a:schemeClr val="dk1"/>
              </a:solidFill>
            </a:endParaRPr>
          </a:p>
          <a:p>
            <a:pPr marL="0" lvl="0" indent="0" algn="just" rtl="0">
              <a:spcBef>
                <a:spcPts val="0"/>
              </a:spcBef>
              <a:spcAft>
                <a:spcPts val="0"/>
              </a:spcAft>
              <a:buNone/>
            </a:pPr>
            <a:r>
              <a:rPr lang="en-US" sz="1200">
                <a:solidFill>
                  <a:schemeClr val="dk1"/>
                </a:solidFill>
              </a:rPr>
              <a:t>Low operation time</a:t>
            </a:r>
            <a:endParaRPr sz="1200">
              <a:solidFill>
                <a:schemeClr val="dk1"/>
              </a:solidFill>
            </a:endParaRPr>
          </a:p>
        </p:txBody>
      </p:sp>
      <p:sp>
        <p:nvSpPr>
          <p:cNvPr id="187" name="Google Shape;187;g267944a0dfa_0_381"/>
          <p:cNvSpPr txBox="1"/>
          <p:nvPr/>
        </p:nvSpPr>
        <p:spPr>
          <a:xfrm>
            <a:off x="1455225" y="3543475"/>
            <a:ext cx="19071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200">
                <a:solidFill>
                  <a:schemeClr val="dk1"/>
                </a:solidFill>
              </a:rPr>
              <a:t>Lowest trading frequency</a:t>
            </a:r>
            <a:endParaRPr sz="1200">
              <a:solidFill>
                <a:schemeClr val="dk1"/>
              </a:solidFill>
            </a:endParaRPr>
          </a:p>
          <a:p>
            <a:pPr marL="0" lvl="0" indent="0" algn="l" rtl="0">
              <a:spcBef>
                <a:spcPts val="0"/>
              </a:spcBef>
              <a:spcAft>
                <a:spcPts val="0"/>
              </a:spcAft>
              <a:buNone/>
            </a:pPr>
            <a:r>
              <a:rPr lang="en-US" sz="1200">
                <a:solidFill>
                  <a:schemeClr val="dk1"/>
                </a:solidFill>
              </a:rPr>
              <a:t>Lowest trading volumes</a:t>
            </a:r>
            <a:endParaRPr sz="1200">
              <a:solidFill>
                <a:schemeClr val="dk1"/>
              </a:solidFill>
            </a:endParaRPr>
          </a:p>
        </p:txBody>
      </p:sp>
      <p:sp>
        <p:nvSpPr>
          <p:cNvPr id="188" name="Google Shape;188;g267944a0dfa_0_381"/>
          <p:cNvSpPr txBox="1"/>
          <p:nvPr/>
        </p:nvSpPr>
        <p:spPr>
          <a:xfrm>
            <a:off x="3716213" y="3777141"/>
            <a:ext cx="19458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800"/>
              <a:buFont typeface="Arial"/>
              <a:buNone/>
            </a:pPr>
            <a:r>
              <a:rPr lang="en-US" sz="1200">
                <a:solidFill>
                  <a:schemeClr val="dk1"/>
                </a:solidFill>
              </a:rPr>
              <a:t>High trading volumes</a:t>
            </a:r>
            <a:endParaRPr sz="1200">
              <a:solidFill>
                <a:schemeClr val="dk1"/>
              </a:solidFill>
            </a:endParaRPr>
          </a:p>
          <a:p>
            <a:pPr marL="0" lvl="0" indent="0" algn="l" rtl="0">
              <a:spcBef>
                <a:spcPts val="0"/>
              </a:spcBef>
              <a:spcAft>
                <a:spcPts val="0"/>
              </a:spcAft>
              <a:buNone/>
            </a:pPr>
            <a:r>
              <a:rPr lang="en-US" sz="1200">
                <a:solidFill>
                  <a:schemeClr val="dk1"/>
                </a:solidFill>
              </a:rPr>
              <a:t>Highest churn percentage</a:t>
            </a:r>
            <a:endParaRPr sz="1200">
              <a:solidFill>
                <a:schemeClr val="dk1"/>
              </a:solidFill>
            </a:endParaRPr>
          </a:p>
        </p:txBody>
      </p:sp>
      <p:sp>
        <p:nvSpPr>
          <p:cNvPr id="189" name="Google Shape;189;g267944a0dfa_0_38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b561f3cfd7_0_16905"/>
          <p:cNvSpPr/>
          <p:nvPr/>
        </p:nvSpPr>
        <p:spPr>
          <a:xfrm>
            <a:off x="522450" y="81750"/>
            <a:ext cx="8520300" cy="502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sz="2000" b="1">
                <a:solidFill>
                  <a:schemeClr val="accent1"/>
                </a:solidFill>
                <a:latin typeface="Times New Roman"/>
                <a:ea typeface="Times New Roman"/>
                <a:cs typeface="Times New Roman"/>
                <a:sym typeface="Times New Roman"/>
              </a:rPr>
              <a:t>High value trading group has the highest buy and trading value</a:t>
            </a:r>
            <a:endParaRPr sz="2000" b="1">
              <a:solidFill>
                <a:schemeClr val="accen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endParaRPr sz="2000" b="1">
              <a:solidFill>
                <a:schemeClr val="accent1"/>
              </a:solidFill>
              <a:latin typeface="Times New Roman"/>
              <a:ea typeface="Times New Roman"/>
              <a:cs typeface="Times New Roman"/>
              <a:sym typeface="Times New Roman"/>
            </a:endParaRPr>
          </a:p>
        </p:txBody>
      </p:sp>
      <p:sp>
        <p:nvSpPr>
          <p:cNvPr id="195" name="Google Shape;195;g2b561f3cfd7_0_16905"/>
          <p:cNvSpPr/>
          <p:nvPr/>
        </p:nvSpPr>
        <p:spPr>
          <a:xfrm>
            <a:off x="0" y="6980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155CC"/>
                </a:solidFill>
              </a:rPr>
              <a:t>High value trading users</a:t>
            </a:r>
            <a:endParaRPr sz="1300" b="1" i="0" u="none" strike="noStrike" cap="none">
              <a:solidFill>
                <a:srgbClr val="050505"/>
              </a:solidFill>
            </a:endParaRPr>
          </a:p>
        </p:txBody>
      </p:sp>
      <p:sp>
        <p:nvSpPr>
          <p:cNvPr id="196" name="Google Shape;196;g2b561f3cfd7_0_16905"/>
          <p:cNvSpPr/>
          <p:nvPr/>
        </p:nvSpPr>
        <p:spPr>
          <a:xfrm>
            <a:off x="-10400" y="1693500"/>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6AA84F"/>
                </a:solidFill>
              </a:rPr>
              <a:t>Less active trading users</a:t>
            </a:r>
            <a:endParaRPr sz="1300" b="1" i="0" u="none" strike="noStrike" cap="none">
              <a:solidFill>
                <a:srgbClr val="6AA84F"/>
              </a:solidFill>
            </a:endParaRPr>
          </a:p>
        </p:txBody>
      </p:sp>
      <p:sp>
        <p:nvSpPr>
          <p:cNvPr id="197" name="Google Shape;197;g2b561f3cfd7_0_16905"/>
          <p:cNvSpPr/>
          <p:nvPr/>
        </p:nvSpPr>
        <p:spPr>
          <a:xfrm>
            <a:off x="0" y="389487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198" name="Google Shape;198;g2b561f3cfd7_0_16905"/>
          <p:cNvSpPr txBox="1"/>
          <p:nvPr/>
        </p:nvSpPr>
        <p:spPr>
          <a:xfrm>
            <a:off x="122751" y="1094075"/>
            <a:ext cx="21681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Highest trading volumes</a:t>
            </a:r>
            <a:endParaRPr sz="1200" b="1"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operation time</a:t>
            </a:r>
            <a:endParaRPr sz="1200" i="0" u="none" strike="noStrike" cap="none">
              <a:solidFill>
                <a:schemeClr val="dk1"/>
              </a:solidFill>
            </a:endParaRPr>
          </a:p>
        </p:txBody>
      </p:sp>
      <p:sp>
        <p:nvSpPr>
          <p:cNvPr id="199" name="Google Shape;199;g2b561f3cfd7_0_16905"/>
          <p:cNvSpPr txBox="1"/>
          <p:nvPr/>
        </p:nvSpPr>
        <p:spPr>
          <a:xfrm>
            <a:off x="122745" y="4220675"/>
            <a:ext cx="22467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Less activity after they churn</a:t>
            </a:r>
            <a:endParaRPr sz="1200" i="0" u="none" strike="noStrike" cap="none">
              <a:solidFill>
                <a:schemeClr val="dk1"/>
              </a:solidFill>
            </a:endParaRPr>
          </a:p>
        </p:txBody>
      </p:sp>
      <p:sp>
        <p:nvSpPr>
          <p:cNvPr id="200" name="Google Shape;200;g2b561f3cfd7_0_16905"/>
          <p:cNvSpPr txBox="1"/>
          <p:nvPr/>
        </p:nvSpPr>
        <p:spPr>
          <a:xfrm>
            <a:off x="110750" y="2131047"/>
            <a:ext cx="20175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US" sz="1200" b="1">
                <a:solidFill>
                  <a:schemeClr val="dk1"/>
                </a:solidFill>
              </a:rPr>
              <a:t>Lowest trading volumes</a:t>
            </a:r>
            <a:endParaRPr sz="1200" b="1">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Lowest trading frequency</a:t>
            </a:r>
            <a:endParaRPr sz="1200" i="0" u="none" strike="noStrike" cap="none">
              <a:solidFill>
                <a:schemeClr val="dk1"/>
              </a:solidFill>
            </a:endParaRPr>
          </a:p>
        </p:txBody>
      </p:sp>
      <p:sp>
        <p:nvSpPr>
          <p:cNvPr id="201" name="Google Shape;201;g2b561f3cfd7_0_16905"/>
          <p:cNvSpPr/>
          <p:nvPr/>
        </p:nvSpPr>
        <p:spPr>
          <a:xfrm>
            <a:off x="2290850" y="4119000"/>
            <a:ext cx="6733800" cy="9483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00000"/>
              </a:lnSpc>
              <a:spcBef>
                <a:spcPts val="0"/>
              </a:spcBef>
              <a:spcAft>
                <a:spcPts val="0"/>
              </a:spcAft>
              <a:buClr>
                <a:schemeClr val="dk1"/>
              </a:buClr>
              <a:buSzPts val="1200"/>
              <a:buChar char="•"/>
            </a:pPr>
            <a:r>
              <a:rPr lang="en-US" sz="1200" b="1">
                <a:solidFill>
                  <a:srgbClr val="262626"/>
                </a:solidFill>
              </a:rPr>
              <a:t>Findings:</a:t>
            </a:r>
            <a:endParaRPr sz="1200" b="1">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High value trading group have the highest buying value and trading value (buy + sell), while dormant traders group seems to have high trading value before they have churned.</a:t>
            </a:r>
            <a:endParaRPr sz="1200">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So, we should focus on keeping the high trading volume for high value group, as well as improving trading volume of stable trading users and less activate trading users.</a:t>
            </a:r>
            <a:endParaRPr sz="1200">
              <a:solidFill>
                <a:srgbClr val="262626"/>
              </a:solidFill>
            </a:endParaRPr>
          </a:p>
        </p:txBody>
      </p:sp>
      <p:sp>
        <p:nvSpPr>
          <p:cNvPr id="202" name="Google Shape;202;g2b561f3cfd7_0_16905"/>
          <p:cNvSpPr/>
          <p:nvPr/>
        </p:nvSpPr>
        <p:spPr>
          <a:xfrm>
            <a:off x="0" y="2688913"/>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9900"/>
                </a:solidFill>
              </a:rPr>
              <a:t>Stable trading users</a:t>
            </a:r>
            <a:endParaRPr sz="1400" b="1" i="0" u="none" strike="noStrike" cap="none">
              <a:solidFill>
                <a:srgbClr val="FF9900"/>
              </a:solidFill>
            </a:endParaRPr>
          </a:p>
        </p:txBody>
      </p:sp>
      <p:sp>
        <p:nvSpPr>
          <p:cNvPr id="203" name="Google Shape;203;g2b561f3cfd7_0_16905"/>
          <p:cNvSpPr txBox="1"/>
          <p:nvPr/>
        </p:nvSpPr>
        <p:spPr>
          <a:xfrm>
            <a:off x="122758" y="3084912"/>
            <a:ext cx="2017500" cy="692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1100"/>
              <a:buFont typeface="Arial"/>
              <a:buNone/>
            </a:pPr>
            <a:r>
              <a:rPr lang="en-US" sz="1200" b="1">
                <a:solidFill>
                  <a:schemeClr val="dk1"/>
                </a:solidFill>
              </a:rPr>
              <a:t>Low trading volumes </a:t>
            </a:r>
            <a:endParaRPr sz="1200">
              <a:solidFill>
                <a:schemeClr val="dk1"/>
              </a:solidFill>
            </a:endParaRPr>
          </a:p>
          <a:p>
            <a:pPr marL="0" marR="0" lvl="0" indent="0" algn="just" rtl="0">
              <a:lnSpc>
                <a:spcPct val="100000"/>
              </a:lnSpc>
              <a:spcBef>
                <a:spcPts val="0"/>
              </a:spcBef>
              <a:spcAft>
                <a:spcPts val="0"/>
              </a:spcAft>
              <a:buClr>
                <a:schemeClr val="dk1"/>
              </a:buClr>
              <a:buSzPts val="800"/>
              <a:buFont typeface="Arial"/>
              <a:buNone/>
            </a:pPr>
            <a:r>
              <a:rPr lang="en-US" sz="1200" i="0" u="none" strike="noStrike" cap="none">
                <a:solidFill>
                  <a:schemeClr val="dk1"/>
                </a:solidFill>
              </a:rPr>
              <a:t>High trading frequency</a:t>
            </a:r>
            <a:endParaRPr sz="1200" b="1" i="0" u="none" strike="noStrike" cap="none">
              <a:solidFill>
                <a:schemeClr val="dk1"/>
              </a:solidFill>
            </a:endParaRPr>
          </a:p>
          <a:p>
            <a:pPr marL="0" marR="0" lvl="0" indent="0" algn="just"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Low operation time</a:t>
            </a:r>
            <a:endParaRPr sz="1200" i="0" u="none" strike="noStrike" cap="none">
              <a:solidFill>
                <a:schemeClr val="dk1"/>
              </a:solidFill>
            </a:endParaRPr>
          </a:p>
        </p:txBody>
      </p:sp>
      <p:pic>
        <p:nvPicPr>
          <p:cNvPr id="204" name="Google Shape;204;g2b561f3cfd7_0_16905"/>
          <p:cNvPicPr preferRelativeResize="0"/>
          <p:nvPr/>
        </p:nvPicPr>
        <p:blipFill>
          <a:blip r:embed="rId3">
            <a:alphaModFix/>
          </a:blip>
          <a:stretch>
            <a:fillRect/>
          </a:stretch>
        </p:blipFill>
        <p:spPr>
          <a:xfrm>
            <a:off x="2750989" y="621875"/>
            <a:ext cx="2651760" cy="1691640"/>
          </a:xfrm>
          <a:prstGeom prst="rect">
            <a:avLst/>
          </a:prstGeom>
          <a:noFill/>
          <a:ln>
            <a:noFill/>
          </a:ln>
        </p:spPr>
      </p:pic>
      <p:pic>
        <p:nvPicPr>
          <p:cNvPr id="205" name="Google Shape;205;g2b561f3cfd7_0_16905"/>
          <p:cNvPicPr preferRelativeResize="0"/>
          <p:nvPr/>
        </p:nvPicPr>
        <p:blipFill>
          <a:blip r:embed="rId4">
            <a:alphaModFix/>
          </a:blip>
          <a:stretch>
            <a:fillRect/>
          </a:stretch>
        </p:blipFill>
        <p:spPr>
          <a:xfrm>
            <a:off x="5602164" y="621875"/>
            <a:ext cx="2651760" cy="1691640"/>
          </a:xfrm>
          <a:prstGeom prst="rect">
            <a:avLst/>
          </a:prstGeom>
          <a:noFill/>
          <a:ln>
            <a:noFill/>
          </a:ln>
        </p:spPr>
      </p:pic>
      <p:pic>
        <p:nvPicPr>
          <p:cNvPr id="206" name="Google Shape;206;g2b561f3cfd7_0_16905"/>
          <p:cNvPicPr preferRelativeResize="0"/>
          <p:nvPr/>
        </p:nvPicPr>
        <p:blipFill>
          <a:blip r:embed="rId5">
            <a:alphaModFix/>
          </a:blip>
          <a:stretch>
            <a:fillRect/>
          </a:stretch>
        </p:blipFill>
        <p:spPr>
          <a:xfrm>
            <a:off x="5602169" y="2427350"/>
            <a:ext cx="2651761" cy="1691640"/>
          </a:xfrm>
          <a:prstGeom prst="rect">
            <a:avLst/>
          </a:prstGeom>
          <a:noFill/>
          <a:ln>
            <a:noFill/>
          </a:ln>
        </p:spPr>
      </p:pic>
      <p:pic>
        <p:nvPicPr>
          <p:cNvPr id="207" name="Google Shape;207;g2b561f3cfd7_0_16905"/>
          <p:cNvPicPr preferRelativeResize="0"/>
          <p:nvPr/>
        </p:nvPicPr>
        <p:blipFill>
          <a:blip r:embed="rId6">
            <a:alphaModFix/>
          </a:blip>
          <a:stretch>
            <a:fillRect/>
          </a:stretch>
        </p:blipFill>
        <p:spPr>
          <a:xfrm>
            <a:off x="2750994" y="2427350"/>
            <a:ext cx="2651761" cy="1691640"/>
          </a:xfrm>
          <a:prstGeom prst="rect">
            <a:avLst/>
          </a:prstGeom>
          <a:noFill/>
          <a:ln>
            <a:noFill/>
          </a:ln>
        </p:spPr>
      </p:pic>
      <p:sp>
        <p:nvSpPr>
          <p:cNvPr id="208" name="Google Shape;208;g2b561f3cfd7_0_16905"/>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g2b561f3cfd7_0_16905"/>
          <p:cNvSpPr/>
          <p:nvPr/>
        </p:nvSpPr>
        <p:spPr>
          <a:xfrm>
            <a:off x="5877500" y="3513150"/>
            <a:ext cx="2376420" cy="325702"/>
          </a:xfrm>
          <a:custGeom>
            <a:avLst/>
            <a:gdLst/>
            <a:ahLst/>
            <a:cxnLst/>
            <a:rect l="l" t="t" r="r" b="b"/>
            <a:pathLst>
              <a:path w="109994" h="12656" extrusionOk="0">
                <a:moveTo>
                  <a:pt x="0" y="0"/>
                </a:moveTo>
                <a:cubicBezTo>
                  <a:pt x="3458" y="1588"/>
                  <a:pt x="10721" y="7481"/>
                  <a:pt x="20746" y="9525"/>
                </a:cubicBezTo>
                <a:cubicBezTo>
                  <a:pt x="30771" y="11569"/>
                  <a:pt x="45276" y="11743"/>
                  <a:pt x="60151" y="12265"/>
                </a:cubicBezTo>
                <a:cubicBezTo>
                  <a:pt x="75026" y="12787"/>
                  <a:pt x="101687" y="12591"/>
                  <a:pt x="109994" y="12656"/>
                </a:cubicBezTo>
              </a:path>
            </a:pathLst>
          </a:custGeom>
          <a:noFill/>
          <a:ln w="19050" cap="flat" cmpd="sng">
            <a:solidFill>
              <a:srgbClr val="E06666"/>
            </a:solidFill>
            <a:prstDash val="dash"/>
            <a:round/>
            <a:headEnd type="none" w="med" len="med"/>
            <a:tailEnd type="triangle" w="med" len="med"/>
          </a:ln>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b561f3cfd7_0_16925"/>
          <p:cNvSpPr/>
          <p:nvPr/>
        </p:nvSpPr>
        <p:spPr>
          <a:xfrm>
            <a:off x="468325" y="0"/>
            <a:ext cx="8520300" cy="6927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000" b="1">
                <a:solidFill>
                  <a:srgbClr val="262626"/>
                </a:solidFill>
                <a:latin typeface="Times New Roman"/>
                <a:ea typeface="Times New Roman"/>
                <a:cs typeface="Times New Roman"/>
                <a:sym typeface="Times New Roman"/>
              </a:rPr>
              <a:t>Stable traders group has the highest trading frequency on each stock, while high value trading group has the highest number of trading</a:t>
            </a:r>
            <a:endParaRPr sz="2000" b="1" i="0" u="none" strike="noStrike" cap="none">
              <a:solidFill>
                <a:schemeClr val="accent1"/>
              </a:solidFill>
              <a:latin typeface="Times New Roman"/>
              <a:ea typeface="Times New Roman"/>
              <a:cs typeface="Times New Roman"/>
              <a:sym typeface="Times New Roman"/>
            </a:endParaRPr>
          </a:p>
        </p:txBody>
      </p:sp>
      <p:sp>
        <p:nvSpPr>
          <p:cNvPr id="215" name="Google Shape;215;g2b561f3cfd7_0_16925"/>
          <p:cNvSpPr/>
          <p:nvPr/>
        </p:nvSpPr>
        <p:spPr>
          <a:xfrm>
            <a:off x="2365900" y="4118850"/>
            <a:ext cx="6624900" cy="9096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00000"/>
              </a:lnSpc>
              <a:spcBef>
                <a:spcPts val="0"/>
              </a:spcBef>
              <a:spcAft>
                <a:spcPts val="0"/>
              </a:spcAft>
              <a:buClr>
                <a:schemeClr val="dk1"/>
              </a:buClr>
              <a:buSzPts val="1200"/>
              <a:buChar char="•"/>
            </a:pPr>
            <a:r>
              <a:rPr lang="en-US" sz="1200" b="1">
                <a:solidFill>
                  <a:srgbClr val="262626"/>
                </a:solidFill>
              </a:rPr>
              <a:t>Findings:</a:t>
            </a:r>
            <a:endParaRPr sz="1200" b="1">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Stable traders is likely to trade frequently on single stock.</a:t>
            </a:r>
            <a:endParaRPr sz="1200">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So, we should focus on keeping the high trading frequency for stable trading group, as well as improving less activate trading user’s trading frequency.</a:t>
            </a:r>
            <a:endParaRPr sz="1200">
              <a:solidFill>
                <a:srgbClr val="262626"/>
              </a:solidFill>
            </a:endParaRPr>
          </a:p>
        </p:txBody>
      </p:sp>
      <p:sp>
        <p:nvSpPr>
          <p:cNvPr id="216" name="Google Shape;216;g2b561f3cfd7_0_16925"/>
          <p:cNvSpPr/>
          <p:nvPr/>
        </p:nvSpPr>
        <p:spPr>
          <a:xfrm>
            <a:off x="0" y="6980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155CC"/>
                </a:solidFill>
              </a:rPr>
              <a:t>High value trading users</a:t>
            </a:r>
            <a:endParaRPr sz="1300" b="1" i="0" u="none" strike="noStrike" cap="none">
              <a:solidFill>
                <a:srgbClr val="050505"/>
              </a:solidFill>
            </a:endParaRPr>
          </a:p>
        </p:txBody>
      </p:sp>
      <p:sp>
        <p:nvSpPr>
          <p:cNvPr id="217" name="Google Shape;217;g2b561f3cfd7_0_16925"/>
          <p:cNvSpPr/>
          <p:nvPr/>
        </p:nvSpPr>
        <p:spPr>
          <a:xfrm>
            <a:off x="-10400" y="1693500"/>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6AA84F"/>
                </a:solidFill>
              </a:rPr>
              <a:t>Less active trading users</a:t>
            </a:r>
            <a:endParaRPr sz="1300" b="1" i="0" u="none" strike="noStrike" cap="none">
              <a:solidFill>
                <a:srgbClr val="6AA84F"/>
              </a:solidFill>
            </a:endParaRPr>
          </a:p>
        </p:txBody>
      </p:sp>
      <p:sp>
        <p:nvSpPr>
          <p:cNvPr id="218" name="Google Shape;218;g2b561f3cfd7_0_16925"/>
          <p:cNvSpPr/>
          <p:nvPr/>
        </p:nvSpPr>
        <p:spPr>
          <a:xfrm>
            <a:off x="0" y="389487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219" name="Google Shape;219;g2b561f3cfd7_0_16925"/>
          <p:cNvSpPr txBox="1"/>
          <p:nvPr/>
        </p:nvSpPr>
        <p:spPr>
          <a:xfrm>
            <a:off x="122751" y="1094075"/>
            <a:ext cx="20763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trading volumes</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operation time</a:t>
            </a:r>
            <a:endParaRPr sz="1200" i="0" u="none" strike="noStrike" cap="none">
              <a:solidFill>
                <a:schemeClr val="dk1"/>
              </a:solidFill>
            </a:endParaRPr>
          </a:p>
        </p:txBody>
      </p:sp>
      <p:sp>
        <p:nvSpPr>
          <p:cNvPr id="220" name="Google Shape;220;g2b561f3cfd7_0_16925"/>
          <p:cNvSpPr txBox="1"/>
          <p:nvPr/>
        </p:nvSpPr>
        <p:spPr>
          <a:xfrm>
            <a:off x="122745" y="4220675"/>
            <a:ext cx="22467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Less activity after they churn</a:t>
            </a:r>
            <a:endParaRPr sz="1200" i="0" u="none" strike="noStrike" cap="none">
              <a:solidFill>
                <a:schemeClr val="dk1"/>
              </a:solidFill>
            </a:endParaRPr>
          </a:p>
        </p:txBody>
      </p:sp>
      <p:sp>
        <p:nvSpPr>
          <p:cNvPr id="221" name="Google Shape;221;g2b561f3cfd7_0_16925"/>
          <p:cNvSpPr txBox="1"/>
          <p:nvPr/>
        </p:nvSpPr>
        <p:spPr>
          <a:xfrm>
            <a:off x="110750" y="2131047"/>
            <a:ext cx="20175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US" sz="1200">
                <a:solidFill>
                  <a:schemeClr val="dk1"/>
                </a:solidFill>
              </a:rPr>
              <a:t>Lowest trading volumes</a:t>
            </a:r>
            <a:endParaRPr sz="1200">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Lowest trading frequency</a:t>
            </a:r>
            <a:endParaRPr sz="1200" b="1" i="0" u="none" strike="noStrike" cap="none">
              <a:solidFill>
                <a:schemeClr val="dk1"/>
              </a:solidFill>
            </a:endParaRPr>
          </a:p>
        </p:txBody>
      </p:sp>
      <p:sp>
        <p:nvSpPr>
          <p:cNvPr id="222" name="Google Shape;222;g2b561f3cfd7_0_16925"/>
          <p:cNvSpPr/>
          <p:nvPr/>
        </p:nvSpPr>
        <p:spPr>
          <a:xfrm>
            <a:off x="0" y="2688913"/>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9900"/>
                </a:solidFill>
              </a:rPr>
              <a:t>Stable trading users</a:t>
            </a:r>
            <a:endParaRPr sz="1400" b="1" i="0" u="none" strike="noStrike" cap="none">
              <a:solidFill>
                <a:srgbClr val="FF9900"/>
              </a:solidFill>
            </a:endParaRPr>
          </a:p>
        </p:txBody>
      </p:sp>
      <p:sp>
        <p:nvSpPr>
          <p:cNvPr id="223" name="Google Shape;223;g2b561f3cfd7_0_16925"/>
          <p:cNvSpPr txBox="1"/>
          <p:nvPr/>
        </p:nvSpPr>
        <p:spPr>
          <a:xfrm>
            <a:off x="122758" y="3084912"/>
            <a:ext cx="2017500" cy="692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1100"/>
              <a:buFont typeface="Arial"/>
              <a:buNone/>
            </a:pPr>
            <a:r>
              <a:rPr lang="en-US" sz="1200">
                <a:solidFill>
                  <a:schemeClr val="dk1"/>
                </a:solidFill>
              </a:rPr>
              <a:t>Low trading volumes </a:t>
            </a:r>
            <a:endParaRPr sz="1200">
              <a:solidFill>
                <a:schemeClr val="dk1"/>
              </a:solidFill>
            </a:endParaRPr>
          </a:p>
          <a:p>
            <a:pPr marL="0" marR="0" lvl="0" indent="0" algn="just" rtl="0">
              <a:lnSpc>
                <a:spcPct val="100000"/>
              </a:lnSpc>
              <a:spcBef>
                <a:spcPts val="0"/>
              </a:spcBef>
              <a:spcAft>
                <a:spcPts val="0"/>
              </a:spcAft>
              <a:buClr>
                <a:schemeClr val="dk1"/>
              </a:buClr>
              <a:buSzPts val="800"/>
              <a:buFont typeface="Arial"/>
              <a:buNone/>
            </a:pPr>
            <a:r>
              <a:rPr lang="en-US" sz="1200" b="1" i="0" u="none" strike="noStrike" cap="none">
                <a:solidFill>
                  <a:schemeClr val="dk1"/>
                </a:solidFill>
              </a:rPr>
              <a:t>High trading frequency</a:t>
            </a:r>
            <a:endParaRPr sz="1200" b="1" i="0" u="none" strike="noStrike" cap="none">
              <a:solidFill>
                <a:schemeClr val="dk1"/>
              </a:solidFill>
            </a:endParaRPr>
          </a:p>
          <a:p>
            <a:pPr marL="0" marR="0" lvl="0" indent="0" algn="just"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Low operation time</a:t>
            </a:r>
            <a:endParaRPr sz="1200" i="0" u="none" strike="noStrike" cap="none">
              <a:solidFill>
                <a:schemeClr val="dk1"/>
              </a:solidFill>
            </a:endParaRPr>
          </a:p>
        </p:txBody>
      </p:sp>
      <p:pic>
        <p:nvPicPr>
          <p:cNvPr id="224" name="Google Shape;224;g2b561f3cfd7_0_16925"/>
          <p:cNvPicPr preferRelativeResize="0"/>
          <p:nvPr/>
        </p:nvPicPr>
        <p:blipFill>
          <a:blip r:embed="rId3">
            <a:alphaModFix/>
          </a:blip>
          <a:stretch>
            <a:fillRect/>
          </a:stretch>
        </p:blipFill>
        <p:spPr>
          <a:xfrm>
            <a:off x="2744650" y="685500"/>
            <a:ext cx="2651761" cy="1691640"/>
          </a:xfrm>
          <a:prstGeom prst="rect">
            <a:avLst/>
          </a:prstGeom>
          <a:noFill/>
          <a:ln>
            <a:noFill/>
          </a:ln>
        </p:spPr>
      </p:pic>
      <p:pic>
        <p:nvPicPr>
          <p:cNvPr id="225" name="Google Shape;225;g2b561f3cfd7_0_16925"/>
          <p:cNvPicPr preferRelativeResize="0"/>
          <p:nvPr/>
        </p:nvPicPr>
        <p:blipFill>
          <a:blip r:embed="rId4">
            <a:alphaModFix/>
          </a:blip>
          <a:stretch>
            <a:fillRect/>
          </a:stretch>
        </p:blipFill>
        <p:spPr>
          <a:xfrm>
            <a:off x="5598964" y="685500"/>
            <a:ext cx="2651760" cy="1691640"/>
          </a:xfrm>
          <a:prstGeom prst="rect">
            <a:avLst/>
          </a:prstGeom>
          <a:noFill/>
          <a:ln>
            <a:noFill/>
          </a:ln>
        </p:spPr>
      </p:pic>
      <p:pic>
        <p:nvPicPr>
          <p:cNvPr id="226" name="Google Shape;226;g2b561f3cfd7_0_16925"/>
          <p:cNvPicPr preferRelativeResize="0"/>
          <p:nvPr/>
        </p:nvPicPr>
        <p:blipFill>
          <a:blip r:embed="rId5">
            <a:alphaModFix/>
          </a:blip>
          <a:stretch>
            <a:fillRect/>
          </a:stretch>
        </p:blipFill>
        <p:spPr>
          <a:xfrm>
            <a:off x="2744646" y="2441025"/>
            <a:ext cx="2651760" cy="1691640"/>
          </a:xfrm>
          <a:prstGeom prst="rect">
            <a:avLst/>
          </a:prstGeom>
          <a:noFill/>
          <a:ln>
            <a:noFill/>
          </a:ln>
        </p:spPr>
      </p:pic>
      <p:pic>
        <p:nvPicPr>
          <p:cNvPr id="227" name="Google Shape;227;g2b561f3cfd7_0_16925"/>
          <p:cNvPicPr preferRelativeResize="0"/>
          <p:nvPr/>
        </p:nvPicPr>
        <p:blipFill>
          <a:blip r:embed="rId6">
            <a:alphaModFix/>
          </a:blip>
          <a:stretch>
            <a:fillRect/>
          </a:stretch>
        </p:blipFill>
        <p:spPr>
          <a:xfrm>
            <a:off x="5598971" y="2441025"/>
            <a:ext cx="2651760" cy="1691640"/>
          </a:xfrm>
          <a:prstGeom prst="rect">
            <a:avLst/>
          </a:prstGeom>
          <a:noFill/>
          <a:ln>
            <a:noFill/>
          </a:ln>
        </p:spPr>
      </p:pic>
      <p:sp>
        <p:nvSpPr>
          <p:cNvPr id="228" name="Google Shape;228;g2b561f3cfd7_0_16925"/>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b561f3cfd7_0_16938"/>
          <p:cNvSpPr/>
          <p:nvPr/>
        </p:nvSpPr>
        <p:spPr>
          <a:xfrm>
            <a:off x="522450" y="79875"/>
            <a:ext cx="8520300" cy="502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000" b="1">
                <a:solidFill>
                  <a:srgbClr val="262626"/>
                </a:solidFill>
                <a:latin typeface="Times New Roman"/>
                <a:ea typeface="Times New Roman"/>
                <a:cs typeface="Times New Roman"/>
                <a:sym typeface="Times New Roman"/>
              </a:rPr>
              <a:t>High value trading group has the highest session length and operation times</a:t>
            </a:r>
            <a:endParaRPr sz="2000" b="1">
              <a:solidFill>
                <a:schemeClr val="accent1"/>
              </a:solidFill>
              <a:latin typeface="Times New Roman"/>
              <a:ea typeface="Times New Roman"/>
              <a:cs typeface="Times New Roman"/>
              <a:sym typeface="Times New Roman"/>
            </a:endParaRPr>
          </a:p>
        </p:txBody>
      </p:sp>
      <p:sp>
        <p:nvSpPr>
          <p:cNvPr id="234" name="Google Shape;234;g2b561f3cfd7_0_16938"/>
          <p:cNvSpPr/>
          <p:nvPr/>
        </p:nvSpPr>
        <p:spPr>
          <a:xfrm>
            <a:off x="2365900" y="4001400"/>
            <a:ext cx="6479400" cy="11421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00000"/>
              </a:lnSpc>
              <a:spcBef>
                <a:spcPts val="0"/>
              </a:spcBef>
              <a:spcAft>
                <a:spcPts val="0"/>
              </a:spcAft>
              <a:buClr>
                <a:schemeClr val="dk1"/>
              </a:buClr>
              <a:buSzPts val="1200"/>
              <a:buChar char="•"/>
            </a:pPr>
            <a:r>
              <a:rPr lang="en-US" sz="1200" b="1">
                <a:solidFill>
                  <a:srgbClr val="262626"/>
                </a:solidFill>
              </a:rPr>
              <a:t>Findings:</a:t>
            </a:r>
            <a:endParaRPr sz="1200" b="1">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High value trading group has the highest session length and operation times, while less active trading group and stable trading group have less activeness.</a:t>
            </a:r>
            <a:endParaRPr sz="1200">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Dormant traders group seems to be active before they have churned.</a:t>
            </a:r>
            <a:endParaRPr sz="1200">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So, we should focus on keeping the high operation time for high value trading group, as well as increasing less activate trading user’s operation time.</a:t>
            </a:r>
            <a:endParaRPr sz="1200">
              <a:solidFill>
                <a:srgbClr val="262626"/>
              </a:solidFill>
            </a:endParaRPr>
          </a:p>
        </p:txBody>
      </p:sp>
      <p:sp>
        <p:nvSpPr>
          <p:cNvPr id="235" name="Google Shape;235;g2b561f3cfd7_0_16938"/>
          <p:cNvSpPr/>
          <p:nvPr/>
        </p:nvSpPr>
        <p:spPr>
          <a:xfrm>
            <a:off x="0" y="6980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155CC"/>
                </a:solidFill>
              </a:rPr>
              <a:t>High value trading users</a:t>
            </a:r>
            <a:endParaRPr sz="1300" b="1" i="0" u="none" strike="noStrike" cap="none">
              <a:solidFill>
                <a:srgbClr val="050505"/>
              </a:solidFill>
            </a:endParaRPr>
          </a:p>
        </p:txBody>
      </p:sp>
      <p:sp>
        <p:nvSpPr>
          <p:cNvPr id="236" name="Google Shape;236;g2b561f3cfd7_0_16938"/>
          <p:cNvSpPr/>
          <p:nvPr/>
        </p:nvSpPr>
        <p:spPr>
          <a:xfrm>
            <a:off x="-10400" y="1693500"/>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6AA84F"/>
                </a:solidFill>
              </a:rPr>
              <a:t>Less active trading users</a:t>
            </a:r>
            <a:endParaRPr sz="1300" b="1" i="0" u="none" strike="noStrike" cap="none">
              <a:solidFill>
                <a:srgbClr val="6AA84F"/>
              </a:solidFill>
            </a:endParaRPr>
          </a:p>
        </p:txBody>
      </p:sp>
      <p:sp>
        <p:nvSpPr>
          <p:cNvPr id="237" name="Google Shape;237;g2b561f3cfd7_0_16938"/>
          <p:cNvSpPr/>
          <p:nvPr/>
        </p:nvSpPr>
        <p:spPr>
          <a:xfrm>
            <a:off x="0" y="389487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238" name="Google Shape;238;g2b561f3cfd7_0_16938"/>
          <p:cNvSpPr txBox="1"/>
          <p:nvPr/>
        </p:nvSpPr>
        <p:spPr>
          <a:xfrm>
            <a:off x="122751" y="1094075"/>
            <a:ext cx="20583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trading volumes</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Highest operation time</a:t>
            </a:r>
            <a:endParaRPr sz="1200" b="1" i="0" u="none" strike="noStrike" cap="none">
              <a:solidFill>
                <a:schemeClr val="dk1"/>
              </a:solidFill>
            </a:endParaRPr>
          </a:p>
        </p:txBody>
      </p:sp>
      <p:sp>
        <p:nvSpPr>
          <p:cNvPr id="239" name="Google Shape;239;g2b561f3cfd7_0_16938"/>
          <p:cNvSpPr txBox="1"/>
          <p:nvPr/>
        </p:nvSpPr>
        <p:spPr>
          <a:xfrm>
            <a:off x="122745" y="4220675"/>
            <a:ext cx="22467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Less activity after they churn</a:t>
            </a:r>
            <a:endParaRPr sz="1200" b="1" i="0" u="none" strike="noStrike" cap="none">
              <a:solidFill>
                <a:schemeClr val="dk1"/>
              </a:solidFill>
            </a:endParaRPr>
          </a:p>
        </p:txBody>
      </p:sp>
      <p:sp>
        <p:nvSpPr>
          <p:cNvPr id="240" name="Google Shape;240;g2b561f3cfd7_0_16938"/>
          <p:cNvSpPr txBox="1"/>
          <p:nvPr/>
        </p:nvSpPr>
        <p:spPr>
          <a:xfrm>
            <a:off x="110750" y="2131047"/>
            <a:ext cx="20175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US" sz="1200">
                <a:solidFill>
                  <a:schemeClr val="dk1"/>
                </a:solidFill>
              </a:rPr>
              <a:t>Lowest trading volumes</a:t>
            </a:r>
            <a:endParaRPr sz="1200">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Lowest trading frequency</a:t>
            </a:r>
            <a:endParaRPr sz="1200" i="0" u="none" strike="noStrike" cap="none">
              <a:solidFill>
                <a:schemeClr val="dk1"/>
              </a:solidFill>
            </a:endParaRPr>
          </a:p>
        </p:txBody>
      </p:sp>
      <p:sp>
        <p:nvSpPr>
          <p:cNvPr id="241" name="Google Shape;241;g2b561f3cfd7_0_16938"/>
          <p:cNvSpPr/>
          <p:nvPr/>
        </p:nvSpPr>
        <p:spPr>
          <a:xfrm>
            <a:off x="0" y="2688913"/>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9900"/>
                </a:solidFill>
              </a:rPr>
              <a:t>Stable trading users</a:t>
            </a:r>
            <a:endParaRPr sz="1400" b="1" i="0" u="none" strike="noStrike" cap="none">
              <a:solidFill>
                <a:srgbClr val="FF9900"/>
              </a:solidFill>
            </a:endParaRPr>
          </a:p>
        </p:txBody>
      </p:sp>
      <p:sp>
        <p:nvSpPr>
          <p:cNvPr id="242" name="Google Shape;242;g2b561f3cfd7_0_16938"/>
          <p:cNvSpPr txBox="1"/>
          <p:nvPr/>
        </p:nvSpPr>
        <p:spPr>
          <a:xfrm>
            <a:off x="122758" y="3084912"/>
            <a:ext cx="2017500" cy="692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1100"/>
              <a:buFont typeface="Arial"/>
              <a:buNone/>
            </a:pPr>
            <a:r>
              <a:rPr lang="en-US" sz="1200">
                <a:solidFill>
                  <a:schemeClr val="dk1"/>
                </a:solidFill>
              </a:rPr>
              <a:t>Low trading volumes </a:t>
            </a:r>
            <a:endParaRPr sz="1200">
              <a:solidFill>
                <a:schemeClr val="dk1"/>
              </a:solidFill>
            </a:endParaRPr>
          </a:p>
          <a:p>
            <a:pPr marL="0" marR="0" lvl="0" indent="0" algn="just" rtl="0">
              <a:lnSpc>
                <a:spcPct val="100000"/>
              </a:lnSpc>
              <a:spcBef>
                <a:spcPts val="0"/>
              </a:spcBef>
              <a:spcAft>
                <a:spcPts val="0"/>
              </a:spcAft>
              <a:buClr>
                <a:schemeClr val="dk1"/>
              </a:buClr>
              <a:buSzPts val="800"/>
              <a:buFont typeface="Arial"/>
              <a:buNone/>
            </a:pPr>
            <a:r>
              <a:rPr lang="en-US" sz="1200" i="0" u="none" strike="noStrike" cap="none">
                <a:solidFill>
                  <a:schemeClr val="dk1"/>
                </a:solidFill>
              </a:rPr>
              <a:t>High trading frequency</a:t>
            </a:r>
            <a:endParaRPr sz="1200" b="1" i="0" u="none" strike="noStrike" cap="none">
              <a:solidFill>
                <a:schemeClr val="dk1"/>
              </a:solidFill>
            </a:endParaRPr>
          </a:p>
          <a:p>
            <a:pPr marL="0" marR="0" lvl="0" indent="0" algn="just"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Low operation time</a:t>
            </a:r>
            <a:endParaRPr sz="1200" b="1" i="0" u="none" strike="noStrike" cap="none">
              <a:solidFill>
                <a:schemeClr val="dk1"/>
              </a:solidFill>
            </a:endParaRPr>
          </a:p>
        </p:txBody>
      </p:sp>
      <p:pic>
        <p:nvPicPr>
          <p:cNvPr id="243" name="Google Shape;243;g2b561f3cfd7_0_16938"/>
          <p:cNvPicPr preferRelativeResize="0"/>
          <p:nvPr/>
        </p:nvPicPr>
        <p:blipFill>
          <a:blip r:embed="rId3">
            <a:alphaModFix/>
          </a:blip>
          <a:stretch>
            <a:fillRect/>
          </a:stretch>
        </p:blipFill>
        <p:spPr>
          <a:xfrm>
            <a:off x="2736076" y="538163"/>
            <a:ext cx="2651760" cy="1691640"/>
          </a:xfrm>
          <a:prstGeom prst="rect">
            <a:avLst/>
          </a:prstGeom>
          <a:noFill/>
          <a:ln>
            <a:noFill/>
          </a:ln>
        </p:spPr>
      </p:pic>
      <p:pic>
        <p:nvPicPr>
          <p:cNvPr id="244" name="Google Shape;244;g2b561f3cfd7_0_16938"/>
          <p:cNvPicPr preferRelativeResize="0"/>
          <p:nvPr/>
        </p:nvPicPr>
        <p:blipFill>
          <a:blip r:embed="rId4">
            <a:alphaModFix/>
          </a:blip>
          <a:stretch>
            <a:fillRect/>
          </a:stretch>
        </p:blipFill>
        <p:spPr>
          <a:xfrm>
            <a:off x="2736075" y="2309750"/>
            <a:ext cx="2651760" cy="1691640"/>
          </a:xfrm>
          <a:prstGeom prst="rect">
            <a:avLst/>
          </a:prstGeom>
          <a:noFill/>
          <a:ln>
            <a:noFill/>
          </a:ln>
        </p:spPr>
      </p:pic>
      <p:pic>
        <p:nvPicPr>
          <p:cNvPr id="245" name="Google Shape;245;g2b561f3cfd7_0_16938"/>
          <p:cNvPicPr preferRelativeResize="0"/>
          <p:nvPr/>
        </p:nvPicPr>
        <p:blipFill>
          <a:blip r:embed="rId5">
            <a:alphaModFix/>
          </a:blip>
          <a:stretch>
            <a:fillRect/>
          </a:stretch>
        </p:blipFill>
        <p:spPr>
          <a:xfrm>
            <a:off x="5585857" y="2309750"/>
            <a:ext cx="2651761" cy="1691640"/>
          </a:xfrm>
          <a:prstGeom prst="rect">
            <a:avLst/>
          </a:prstGeom>
          <a:noFill/>
          <a:ln>
            <a:noFill/>
          </a:ln>
        </p:spPr>
      </p:pic>
      <p:pic>
        <p:nvPicPr>
          <p:cNvPr id="246" name="Google Shape;246;g2b561f3cfd7_0_16938"/>
          <p:cNvPicPr preferRelativeResize="0"/>
          <p:nvPr/>
        </p:nvPicPr>
        <p:blipFill>
          <a:blip r:embed="rId6">
            <a:alphaModFix/>
          </a:blip>
          <a:stretch>
            <a:fillRect/>
          </a:stretch>
        </p:blipFill>
        <p:spPr>
          <a:xfrm>
            <a:off x="5585857" y="538163"/>
            <a:ext cx="2651761" cy="1691640"/>
          </a:xfrm>
          <a:prstGeom prst="rect">
            <a:avLst/>
          </a:prstGeom>
          <a:noFill/>
          <a:ln>
            <a:noFill/>
          </a:ln>
        </p:spPr>
      </p:pic>
      <p:sp>
        <p:nvSpPr>
          <p:cNvPr id="247" name="Google Shape;247;g2b561f3cfd7_0_1693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2b561f3cfd7_0_16972"/>
          <p:cNvSpPr/>
          <p:nvPr/>
        </p:nvSpPr>
        <p:spPr>
          <a:xfrm>
            <a:off x="531525" y="76200"/>
            <a:ext cx="8520300" cy="686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2000" b="1">
                <a:solidFill>
                  <a:schemeClr val="dk1"/>
                </a:solidFill>
                <a:latin typeface="Times New Roman"/>
                <a:ea typeface="Times New Roman"/>
                <a:cs typeface="Times New Roman"/>
                <a:sym typeface="Times New Roman"/>
              </a:rPr>
              <a:t>The increasing in buying volume and sell volume of the latest week before they churned are higher than the average level of their past transaction</a:t>
            </a:r>
            <a:endParaRPr sz="2000" b="1">
              <a:solidFill>
                <a:schemeClr val="dk1"/>
              </a:solidFill>
              <a:latin typeface="Times New Roman"/>
              <a:ea typeface="Times New Roman"/>
              <a:cs typeface="Times New Roman"/>
              <a:sym typeface="Times New Roman"/>
            </a:endParaRPr>
          </a:p>
        </p:txBody>
      </p:sp>
      <p:sp>
        <p:nvSpPr>
          <p:cNvPr id="253" name="Google Shape;253;g2b561f3cfd7_0_16972"/>
          <p:cNvSpPr/>
          <p:nvPr/>
        </p:nvSpPr>
        <p:spPr>
          <a:xfrm>
            <a:off x="0" y="88692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254" name="Google Shape;254;g2b561f3cfd7_0_16972"/>
          <p:cNvSpPr txBox="1"/>
          <p:nvPr/>
        </p:nvSpPr>
        <p:spPr>
          <a:xfrm>
            <a:off x="121150" y="1212725"/>
            <a:ext cx="2636100" cy="14316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Less activity after they churn</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endParaRPr sz="1200">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a:solidFill>
                  <a:schemeClr val="dk1"/>
                </a:solidFill>
              </a:rPr>
              <a:t>Characteristics before they churn:</a:t>
            </a:r>
            <a:endParaRPr sz="1200" b="1">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a:solidFill>
                  <a:srgbClr val="980000"/>
                </a:solidFill>
              </a:rPr>
              <a:t>Increase in sell and buy volume</a:t>
            </a:r>
            <a:endParaRPr sz="1200" b="1">
              <a:solidFill>
                <a:srgbClr val="980000"/>
              </a:solidFill>
            </a:endParaRPr>
          </a:p>
          <a:p>
            <a:pPr marL="0" marR="0" lvl="0" indent="0" algn="l" rtl="0">
              <a:lnSpc>
                <a:spcPct val="100000"/>
              </a:lnSpc>
              <a:spcBef>
                <a:spcPts val="0"/>
              </a:spcBef>
              <a:spcAft>
                <a:spcPts val="0"/>
              </a:spcAft>
              <a:buClr>
                <a:srgbClr val="000000"/>
              </a:buClr>
              <a:buSzPts val="1100"/>
              <a:buFont typeface="Arial"/>
              <a:buNone/>
            </a:pPr>
            <a:r>
              <a:rPr lang="en-US" sz="1200">
                <a:solidFill>
                  <a:schemeClr val="dk1"/>
                </a:solidFill>
              </a:rPr>
              <a:t>Increased willingness to withdraw efficient operations</a:t>
            </a:r>
            <a:endParaRPr sz="1200">
              <a:solidFill>
                <a:schemeClr val="dk1"/>
              </a:solidFill>
            </a:endParaRPr>
          </a:p>
        </p:txBody>
      </p:sp>
      <p:sp>
        <p:nvSpPr>
          <p:cNvPr id="255" name="Google Shape;255;g2b561f3cfd7_0_16972"/>
          <p:cNvSpPr/>
          <p:nvPr/>
        </p:nvSpPr>
        <p:spPr>
          <a:xfrm>
            <a:off x="0" y="2650488"/>
            <a:ext cx="2757300" cy="23295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a:buNone/>
            </a:pPr>
            <a:r>
              <a:rPr lang="en-US" sz="1200" b="1" i="0" u="none" strike="noStrike" cap="none">
                <a:solidFill>
                  <a:schemeClr val="dk1"/>
                </a:solidFill>
              </a:rPr>
              <a:t>Observation:</a:t>
            </a:r>
            <a:endParaRPr sz="1200">
              <a:solidFill>
                <a:schemeClr val="dk1"/>
              </a:solidFill>
            </a:endParaRPr>
          </a:p>
          <a:p>
            <a:pPr marL="171450" lvl="0" indent="-171450" algn="just" rtl="0">
              <a:lnSpc>
                <a:spcPct val="115000"/>
              </a:lnSpc>
              <a:spcBef>
                <a:spcPts val="0"/>
              </a:spcBef>
              <a:spcAft>
                <a:spcPts val="0"/>
              </a:spcAft>
              <a:buClr>
                <a:schemeClr val="dk1"/>
              </a:buClr>
              <a:buSzPts val="1200"/>
              <a:buChar char="•"/>
            </a:pPr>
            <a:r>
              <a:rPr lang="en-US" sz="1200">
                <a:solidFill>
                  <a:schemeClr val="dk1"/>
                </a:solidFill>
              </a:rPr>
              <a:t>The user’s buying volume and sell volume of the current 2 weeks before they have churned have a great increase.</a:t>
            </a:r>
            <a:endParaRPr sz="1200">
              <a:solidFill>
                <a:schemeClr val="dk1"/>
              </a:solidFill>
            </a:endParaRPr>
          </a:p>
          <a:p>
            <a:pPr marL="171450" lvl="0" indent="-171450" algn="just" rtl="0">
              <a:lnSpc>
                <a:spcPct val="115000"/>
              </a:lnSpc>
              <a:spcBef>
                <a:spcPts val="0"/>
              </a:spcBef>
              <a:spcAft>
                <a:spcPts val="0"/>
              </a:spcAft>
              <a:buClr>
                <a:schemeClr val="dk1"/>
              </a:buClr>
              <a:buSzPts val="1200"/>
              <a:buChar char="•"/>
            </a:pPr>
            <a:r>
              <a:rPr lang="en-US" sz="1200">
                <a:solidFill>
                  <a:schemeClr val="dk1"/>
                </a:solidFill>
              </a:rPr>
              <a:t>The increasing in buying volume and sell volume of the latest week before they churned are higher than the average level of their past transaction.</a:t>
            </a:r>
            <a:endParaRPr sz="1200">
              <a:solidFill>
                <a:schemeClr val="dk1"/>
              </a:solidFill>
            </a:endParaRPr>
          </a:p>
        </p:txBody>
      </p:sp>
      <p:pic>
        <p:nvPicPr>
          <p:cNvPr id="256" name="Google Shape;256;g2b561f3cfd7_0_16972"/>
          <p:cNvPicPr preferRelativeResize="0"/>
          <p:nvPr/>
        </p:nvPicPr>
        <p:blipFill>
          <a:blip r:embed="rId3">
            <a:alphaModFix/>
          </a:blip>
          <a:stretch>
            <a:fillRect/>
          </a:stretch>
        </p:blipFill>
        <p:spPr>
          <a:xfrm>
            <a:off x="2911950" y="2885150"/>
            <a:ext cx="2926080" cy="1828799"/>
          </a:xfrm>
          <a:prstGeom prst="rect">
            <a:avLst/>
          </a:prstGeom>
          <a:noFill/>
          <a:ln>
            <a:noFill/>
          </a:ln>
        </p:spPr>
      </p:pic>
      <p:pic>
        <p:nvPicPr>
          <p:cNvPr id="257" name="Google Shape;257;g2b561f3cfd7_0_16972"/>
          <p:cNvPicPr preferRelativeResize="0"/>
          <p:nvPr/>
        </p:nvPicPr>
        <p:blipFill>
          <a:blip r:embed="rId4">
            <a:alphaModFix/>
          </a:blip>
          <a:stretch>
            <a:fillRect/>
          </a:stretch>
        </p:blipFill>
        <p:spPr>
          <a:xfrm>
            <a:off x="5992684" y="2885150"/>
            <a:ext cx="2926080" cy="1828799"/>
          </a:xfrm>
          <a:prstGeom prst="rect">
            <a:avLst/>
          </a:prstGeom>
          <a:noFill/>
          <a:ln>
            <a:noFill/>
          </a:ln>
        </p:spPr>
      </p:pic>
      <p:pic>
        <p:nvPicPr>
          <p:cNvPr id="258" name="Google Shape;258;g2b561f3cfd7_0_16972"/>
          <p:cNvPicPr preferRelativeResize="0"/>
          <p:nvPr/>
        </p:nvPicPr>
        <p:blipFill>
          <a:blip r:embed="rId5">
            <a:alphaModFix/>
          </a:blip>
          <a:stretch>
            <a:fillRect/>
          </a:stretch>
        </p:blipFill>
        <p:spPr>
          <a:xfrm>
            <a:off x="2911950" y="909475"/>
            <a:ext cx="2926079" cy="1828801"/>
          </a:xfrm>
          <a:prstGeom prst="rect">
            <a:avLst/>
          </a:prstGeom>
          <a:noFill/>
          <a:ln>
            <a:noFill/>
          </a:ln>
        </p:spPr>
      </p:pic>
      <p:pic>
        <p:nvPicPr>
          <p:cNvPr id="259" name="Google Shape;259;g2b561f3cfd7_0_16972"/>
          <p:cNvPicPr preferRelativeResize="0"/>
          <p:nvPr/>
        </p:nvPicPr>
        <p:blipFill>
          <a:blip r:embed="rId6">
            <a:alphaModFix/>
          </a:blip>
          <a:stretch>
            <a:fillRect/>
          </a:stretch>
        </p:blipFill>
        <p:spPr>
          <a:xfrm>
            <a:off x="5992664" y="909475"/>
            <a:ext cx="2926079" cy="1828801"/>
          </a:xfrm>
          <a:prstGeom prst="rect">
            <a:avLst/>
          </a:prstGeom>
          <a:noFill/>
          <a:ln>
            <a:noFill/>
          </a:ln>
        </p:spPr>
      </p:pic>
      <p:sp>
        <p:nvSpPr>
          <p:cNvPr id="260" name="Google Shape;260;g2b561f3cfd7_0_1697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g267944a0dfa_2_23"/>
          <p:cNvPicPr preferRelativeResize="0"/>
          <p:nvPr/>
        </p:nvPicPr>
        <p:blipFill>
          <a:blip r:embed="rId3">
            <a:alphaModFix/>
          </a:blip>
          <a:stretch>
            <a:fillRect/>
          </a:stretch>
        </p:blipFill>
        <p:spPr>
          <a:xfrm>
            <a:off x="3022425" y="857238"/>
            <a:ext cx="2926080" cy="1828799"/>
          </a:xfrm>
          <a:prstGeom prst="rect">
            <a:avLst/>
          </a:prstGeom>
          <a:noFill/>
          <a:ln>
            <a:noFill/>
          </a:ln>
        </p:spPr>
      </p:pic>
      <p:sp>
        <p:nvSpPr>
          <p:cNvPr id="266" name="Google Shape;266;g267944a0dfa_2_23"/>
          <p:cNvSpPr/>
          <p:nvPr/>
        </p:nvSpPr>
        <p:spPr>
          <a:xfrm>
            <a:off x="531550" y="76200"/>
            <a:ext cx="8520300" cy="502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2000" b="1">
                <a:solidFill>
                  <a:schemeClr val="dk1"/>
                </a:solidFill>
                <a:latin typeface="Times New Roman"/>
                <a:ea typeface="Times New Roman"/>
                <a:cs typeface="Times New Roman"/>
                <a:sym typeface="Times New Roman"/>
              </a:rPr>
              <a:t>The number of visiting withdraw related pages greatly increase before the dormant users churned  </a:t>
            </a:r>
            <a:endParaRPr sz="2000" b="1">
              <a:solidFill>
                <a:schemeClr val="dk1"/>
              </a:solidFill>
              <a:latin typeface="Times New Roman"/>
              <a:ea typeface="Times New Roman"/>
              <a:cs typeface="Times New Roman"/>
              <a:sym typeface="Times New Roman"/>
            </a:endParaRPr>
          </a:p>
        </p:txBody>
      </p:sp>
      <p:sp>
        <p:nvSpPr>
          <p:cNvPr id="267" name="Google Shape;267;g267944a0dfa_2_23"/>
          <p:cNvSpPr/>
          <p:nvPr/>
        </p:nvSpPr>
        <p:spPr>
          <a:xfrm>
            <a:off x="0" y="2692075"/>
            <a:ext cx="2935500" cy="22905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rgbClr val="000000"/>
              </a:buClr>
              <a:buSzPts val="1200"/>
              <a:buFont typeface="Arial"/>
              <a:buNone/>
            </a:pPr>
            <a:r>
              <a:rPr lang="en-US" sz="1200" b="1" i="0" u="none" strike="noStrike" cap="none">
                <a:solidFill>
                  <a:schemeClr val="dk1"/>
                </a:solidFill>
              </a:rPr>
              <a:t>Observation:</a:t>
            </a:r>
            <a:endParaRPr sz="1200">
              <a:solidFill>
                <a:schemeClr val="dk1"/>
              </a:solidFill>
            </a:endParaRPr>
          </a:p>
          <a:p>
            <a:pPr marL="171450" lvl="0" indent="-171450" algn="just" rtl="0">
              <a:lnSpc>
                <a:spcPct val="115000"/>
              </a:lnSpc>
              <a:spcBef>
                <a:spcPts val="0"/>
              </a:spcBef>
              <a:spcAft>
                <a:spcPts val="0"/>
              </a:spcAft>
              <a:buClr>
                <a:schemeClr val="dk1"/>
              </a:buClr>
              <a:buSzPts val="1200"/>
              <a:buChar char="•"/>
            </a:pPr>
            <a:r>
              <a:rPr lang="en-US" sz="1200">
                <a:solidFill>
                  <a:schemeClr val="dk1"/>
                </a:solidFill>
              </a:rPr>
              <a:t>Selling number exceed buying number in the last week. Meanwhile, the number of visiting withdraw related pages greatly increase. </a:t>
            </a:r>
            <a:endParaRPr sz="1200">
              <a:solidFill>
                <a:schemeClr val="dk1"/>
              </a:solidFill>
            </a:endParaRPr>
          </a:p>
          <a:p>
            <a:pPr marL="171450" lvl="0" indent="-171450" algn="just" rtl="0">
              <a:lnSpc>
                <a:spcPct val="115000"/>
              </a:lnSpc>
              <a:spcBef>
                <a:spcPts val="0"/>
              </a:spcBef>
              <a:spcAft>
                <a:spcPts val="0"/>
              </a:spcAft>
              <a:buClr>
                <a:schemeClr val="dk1"/>
              </a:buClr>
              <a:buSzPts val="1200"/>
              <a:buChar char="•"/>
            </a:pPr>
            <a:r>
              <a:rPr lang="en-US" sz="1200">
                <a:solidFill>
                  <a:schemeClr val="dk1"/>
                </a:solidFill>
              </a:rPr>
              <a:t>Before these users churned, although there is an increasing trend both in trading volume and trading frequency, their operations in the software do not increase.</a:t>
            </a:r>
            <a:endParaRPr sz="1200">
              <a:solidFill>
                <a:schemeClr val="dk1"/>
              </a:solidFill>
            </a:endParaRPr>
          </a:p>
        </p:txBody>
      </p:sp>
      <p:pic>
        <p:nvPicPr>
          <p:cNvPr id="268" name="Google Shape;268;g267944a0dfa_2_23"/>
          <p:cNvPicPr preferRelativeResize="0"/>
          <p:nvPr/>
        </p:nvPicPr>
        <p:blipFill>
          <a:blip r:embed="rId4">
            <a:alphaModFix/>
          </a:blip>
          <a:stretch>
            <a:fillRect/>
          </a:stretch>
        </p:blipFill>
        <p:spPr>
          <a:xfrm>
            <a:off x="3022425" y="2820450"/>
            <a:ext cx="2926080" cy="1828799"/>
          </a:xfrm>
          <a:prstGeom prst="rect">
            <a:avLst/>
          </a:prstGeom>
          <a:noFill/>
          <a:ln>
            <a:noFill/>
          </a:ln>
        </p:spPr>
      </p:pic>
      <p:pic>
        <p:nvPicPr>
          <p:cNvPr id="269" name="Google Shape;269;g267944a0dfa_2_23"/>
          <p:cNvPicPr preferRelativeResize="0"/>
          <p:nvPr/>
        </p:nvPicPr>
        <p:blipFill>
          <a:blip r:embed="rId5">
            <a:alphaModFix/>
          </a:blip>
          <a:stretch>
            <a:fillRect/>
          </a:stretch>
        </p:blipFill>
        <p:spPr>
          <a:xfrm>
            <a:off x="6070200" y="2820450"/>
            <a:ext cx="2926080" cy="1828799"/>
          </a:xfrm>
          <a:prstGeom prst="rect">
            <a:avLst/>
          </a:prstGeom>
          <a:noFill/>
          <a:ln>
            <a:noFill/>
          </a:ln>
        </p:spPr>
      </p:pic>
      <p:pic>
        <p:nvPicPr>
          <p:cNvPr id="270" name="Google Shape;270;g267944a0dfa_2_23"/>
          <p:cNvPicPr preferRelativeResize="0"/>
          <p:nvPr/>
        </p:nvPicPr>
        <p:blipFill>
          <a:blip r:embed="rId6">
            <a:alphaModFix/>
          </a:blip>
          <a:stretch>
            <a:fillRect/>
          </a:stretch>
        </p:blipFill>
        <p:spPr>
          <a:xfrm>
            <a:off x="6070200" y="857238"/>
            <a:ext cx="2926079" cy="1828799"/>
          </a:xfrm>
          <a:prstGeom prst="rect">
            <a:avLst/>
          </a:prstGeom>
          <a:noFill/>
          <a:ln>
            <a:noFill/>
          </a:ln>
        </p:spPr>
      </p:pic>
      <p:sp>
        <p:nvSpPr>
          <p:cNvPr id="271" name="Google Shape;271;g267944a0dfa_2_23"/>
          <p:cNvSpPr/>
          <p:nvPr/>
        </p:nvSpPr>
        <p:spPr>
          <a:xfrm>
            <a:off x="0" y="88692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272" name="Google Shape;272;g267944a0dfa_2_23"/>
          <p:cNvSpPr txBox="1"/>
          <p:nvPr/>
        </p:nvSpPr>
        <p:spPr>
          <a:xfrm>
            <a:off x="121150" y="1212725"/>
            <a:ext cx="2636100" cy="14316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Less activity after they churn</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endParaRPr sz="1200">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a:solidFill>
                  <a:schemeClr val="dk1"/>
                </a:solidFill>
              </a:rPr>
              <a:t>Characteristics before they churn:</a:t>
            </a:r>
            <a:endParaRPr sz="1200" b="1">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a:solidFill>
                  <a:srgbClr val="050505"/>
                </a:solidFill>
              </a:rPr>
              <a:t>Increase in sell and buy volume</a:t>
            </a:r>
            <a:endParaRPr sz="1200">
              <a:solidFill>
                <a:srgbClr val="050505"/>
              </a:solidFill>
            </a:endParaRPr>
          </a:p>
          <a:p>
            <a:pPr marL="0" marR="0" lvl="0" indent="0" algn="l" rtl="0">
              <a:lnSpc>
                <a:spcPct val="100000"/>
              </a:lnSpc>
              <a:spcBef>
                <a:spcPts val="0"/>
              </a:spcBef>
              <a:spcAft>
                <a:spcPts val="0"/>
              </a:spcAft>
              <a:buClr>
                <a:srgbClr val="000000"/>
              </a:buClr>
              <a:buSzPts val="1100"/>
              <a:buFont typeface="Arial"/>
              <a:buNone/>
            </a:pPr>
            <a:r>
              <a:rPr lang="en-US" sz="1200" b="1">
                <a:solidFill>
                  <a:srgbClr val="980000"/>
                </a:solidFill>
              </a:rPr>
              <a:t>Increased willingness to withdraw efficient operations</a:t>
            </a:r>
            <a:endParaRPr sz="1200" b="1">
              <a:solidFill>
                <a:srgbClr val="980000"/>
              </a:solidFill>
            </a:endParaRPr>
          </a:p>
        </p:txBody>
      </p:sp>
      <p:sp>
        <p:nvSpPr>
          <p:cNvPr id="273" name="Google Shape;273;g267944a0dfa_2_23"/>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主题">
  <a:themeElements>
    <a:clrScheme name="答辩蓝色">
      <a:dk1>
        <a:srgbClr val="000000"/>
      </a:dk1>
      <a:lt1>
        <a:srgbClr val="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5999</Words>
  <Application>Microsoft Macintosh PowerPoint</Application>
  <PresentationFormat>全屏显示(16:9)</PresentationFormat>
  <Paragraphs>481</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Open Sans</vt:lpstr>
      <vt:lpstr>Calibri</vt:lpstr>
      <vt:lpstr>Gill Sans</vt:lpstr>
      <vt:lpstr>Open Sans Light</vt:lpstr>
      <vt:lpstr>Open Sans SemiBold</vt:lpstr>
      <vt:lpstr>Arial</vt:lpstr>
      <vt:lpstr>Times New Roman</vt:lpstr>
      <vt:lpstr>Microsoft Yahei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vip4765</cp:lastModifiedBy>
  <cp:revision>1</cp:revision>
  <dcterms:created xsi:type="dcterms:W3CDTF">2017-05-01T12:27:42Z</dcterms:created>
  <dcterms:modified xsi:type="dcterms:W3CDTF">2024-02-14T08:07:06Z</dcterms:modified>
</cp:coreProperties>
</file>