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Lst>
  <p:sldSz cx="9144000" cy="5143500" type="screen16x9"/>
  <p:notesSz cx="6858000" cy="9144000"/>
  <p:embeddedFontLst>
    <p:embeddedFont>
      <p:font typeface="Microsoft Yahei" panose="020B0503020204020204" pitchFamily="34" charset="-122"/>
      <p:regular r:id="rId20"/>
      <p:bold r:id="rId21"/>
    </p:embeddedFont>
    <p:embeddedFont>
      <p:font typeface="Gill Sans" panose="020B0502020104020203" pitchFamily="34" charset="-79"/>
      <p:regular r:id="rId22"/>
      <p:bold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95">
          <p15:clr>
            <a:srgbClr val="A4A3A4"/>
          </p15:clr>
        </p15:guide>
        <p15:guide id="2" orient="horz" pos="123">
          <p15:clr>
            <a:srgbClr val="A4A3A4"/>
          </p15:clr>
        </p15:guide>
        <p15:guide id="3" pos="2880">
          <p15:clr>
            <a:srgbClr val="A4A3A4"/>
          </p15:clr>
        </p15:guide>
        <p15:guide id="4" pos="5035">
          <p15:clr>
            <a:srgbClr val="A4A3A4"/>
          </p15:clr>
        </p15:guide>
        <p15:guide id="5" orient="horz" pos="168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RdFtQ4qo1Hu/IdjHmya0LvQAs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B6AA1D-C18F-45B9-B809-31D9F2BBBBCF}">
  <a:tblStyle styleId="{C9B6AA1D-C18F-45B9-B809-31D9F2BBBB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5986"/>
  </p:normalViewPr>
  <p:slideViewPr>
    <p:cSldViewPr snapToGrid="0">
      <p:cViewPr varScale="1">
        <p:scale>
          <a:sx n="103" d="100"/>
          <a:sy n="103" d="100"/>
        </p:scale>
        <p:origin x="1856" y="176"/>
      </p:cViewPr>
      <p:guideLst>
        <p:guide pos="295"/>
        <p:guide orient="horz" pos="123"/>
        <p:guide pos="2880"/>
        <p:guide pos="5035"/>
        <p:guide orient="horz" pos="16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b002a8b7a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2b002a8b7ae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b03ea747d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0" name="Google Shape;250;g2b03ea747d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12c8d74cd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
        <p:nvSpPr>
          <p:cNvPr id="270" name="Google Shape;270;g2b12c8d74cd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b12c8d74cd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
        <p:nvSpPr>
          <p:cNvPr id="276" name="Google Shape;276;g2b12c8d74cd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12c8d74cd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
        <p:nvSpPr>
          <p:cNvPr id="282" name="Google Shape;282;g2b12c8d74cd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5f38e95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65f38e958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b03ea747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dirty="0"/>
          </a:p>
        </p:txBody>
      </p:sp>
      <p:sp>
        <p:nvSpPr>
          <p:cNvPr id="357" name="Google Shape;357;g2b03ea747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b03ea747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3" name="Google Shape;373;g2b03ea747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60781eab4_2_8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g2660781eab4_2_8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586c9da6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262626"/>
              </a:solidFill>
              <a:latin typeface="Calibri"/>
              <a:ea typeface="Calibri"/>
              <a:cs typeface="Calibri"/>
              <a:sym typeface="Calibri"/>
            </a:endParaRPr>
          </a:p>
        </p:txBody>
      </p:sp>
      <p:sp>
        <p:nvSpPr>
          <p:cNvPr id="146" name="Google Shape;146;g26586c9da6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fb5297a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g2afb5297a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002a8b7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
        <p:nvSpPr>
          <p:cNvPr id="169" name="Google Shape;169;g2b002a8b7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586c9da68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6" name="Google Shape;186;g26586c9da68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002a8b7a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6" name="Google Shape;206;g2b002a8b7a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0b77b78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0b77b78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002a8b7a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2b002a8b7ae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pic>
        <p:nvPicPr>
          <p:cNvPr id="12" name="Google Shape;12;p19"/>
          <p:cNvPicPr preferRelativeResize="0"/>
          <p:nvPr/>
        </p:nvPicPr>
        <p:blipFill rotWithShape="1">
          <a:blip r:embed="rId2">
            <a:alphaModFix/>
          </a:blip>
          <a:srcRect/>
          <a:stretch/>
        </p:blipFill>
        <p:spPr>
          <a:xfrm>
            <a:off x="1143" y="0"/>
            <a:ext cx="9141713"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8"/>
          <p:cNvSpPr>
            <a:spLocks noGrp="1"/>
          </p:cNvSpPr>
          <p:nvPr>
            <p:ph type="pic" idx="2"/>
          </p:nvPr>
        </p:nvSpPr>
        <p:spPr>
          <a:xfrm>
            <a:off x="3887391" y="740569"/>
            <a:ext cx="4629150" cy="3655219"/>
          </a:xfrm>
          <a:prstGeom prst="rect">
            <a:avLst/>
          </a:prstGeom>
          <a:noFill/>
          <a:ln>
            <a:noFill/>
          </a:ln>
        </p:spPr>
      </p:sp>
      <p:sp>
        <p:nvSpPr>
          <p:cNvPr id="108" name="Google Shape;108;p28"/>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9" name="Google Shape;109;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9"/>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5" name="Google Shape;115;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0"/>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1" name="Google Shape;121;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13"/>
        <p:cNvGrpSpPr/>
        <p:nvPr/>
      </p:nvGrpSpPr>
      <p:grpSpPr>
        <a:xfrm>
          <a:off x="0" y="0"/>
          <a:ext cx="0" cy="0"/>
          <a:chOff x="0" y="0"/>
          <a:chExt cx="0" cy="0"/>
        </a:xfrm>
      </p:grpSpPr>
      <p:pic>
        <p:nvPicPr>
          <p:cNvPr id="14" name="Google Shape;14;p20"/>
          <p:cNvPicPr preferRelativeResize="0"/>
          <p:nvPr/>
        </p:nvPicPr>
        <p:blipFill rotWithShape="1">
          <a:blip r:embed="rId2">
            <a:alphaModFix/>
          </a:blip>
          <a:srcRect/>
          <a:stretch/>
        </p:blipFill>
        <p:spPr>
          <a:xfrm>
            <a:off x="1143" y="0"/>
            <a:ext cx="9141713" cy="5143500"/>
          </a:xfrm>
          <a:prstGeom prst="rect">
            <a:avLst/>
          </a:prstGeom>
          <a:noFill/>
          <a:ln>
            <a:noFill/>
          </a:ln>
        </p:spPr>
      </p:pic>
      <p:grpSp>
        <p:nvGrpSpPr>
          <p:cNvPr id="15" name="Google Shape;15;p20"/>
          <p:cNvGrpSpPr/>
          <p:nvPr/>
        </p:nvGrpSpPr>
        <p:grpSpPr>
          <a:xfrm>
            <a:off x="8186057" y="116187"/>
            <a:ext cx="763901" cy="645266"/>
            <a:chOff x="2992437" y="0"/>
            <a:chExt cx="2543175" cy="2148217"/>
          </a:xfrm>
        </p:grpSpPr>
        <p:grpSp>
          <p:nvGrpSpPr>
            <p:cNvPr id="16" name="Google Shape;16;p20"/>
            <p:cNvGrpSpPr/>
            <p:nvPr/>
          </p:nvGrpSpPr>
          <p:grpSpPr>
            <a:xfrm>
              <a:off x="2992437" y="1183017"/>
              <a:ext cx="2543175" cy="965200"/>
              <a:chOff x="3297238" y="2879725"/>
              <a:chExt cx="2543175" cy="965200"/>
            </a:xfrm>
          </p:grpSpPr>
          <p:sp>
            <p:nvSpPr>
              <p:cNvPr id="17" name="Google Shape;17;p20"/>
              <p:cNvSpPr/>
              <p:nvPr/>
            </p:nvSpPr>
            <p:spPr>
              <a:xfrm>
                <a:off x="3303588" y="2997200"/>
                <a:ext cx="573088" cy="647700"/>
              </a:xfrm>
              <a:custGeom>
                <a:avLst/>
                <a:gdLst/>
                <a:ahLst/>
                <a:cxnLst/>
                <a:rect l="l" t="t" r="r" b="b"/>
                <a:pathLst>
                  <a:path w="152" h="172" extrusionOk="0">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18;p20"/>
              <p:cNvSpPr/>
              <p:nvPr/>
            </p:nvSpPr>
            <p:spPr>
              <a:xfrm>
                <a:off x="4068763" y="3132138"/>
                <a:ext cx="161925" cy="384175"/>
              </a:xfrm>
              <a:custGeom>
                <a:avLst/>
                <a:gdLst/>
                <a:ahLst/>
                <a:cxnLst/>
                <a:rect l="l" t="t" r="r" b="b"/>
                <a:pathLst>
                  <a:path w="43" h="102" extrusionOk="0">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 name="Google Shape;19;p20"/>
              <p:cNvSpPr/>
              <p:nvPr/>
            </p:nvSpPr>
            <p:spPr>
              <a:xfrm>
                <a:off x="4254501" y="3016250"/>
                <a:ext cx="458788" cy="481013"/>
              </a:xfrm>
              <a:custGeom>
                <a:avLst/>
                <a:gdLst/>
                <a:ahLst/>
                <a:cxnLst/>
                <a:rect l="l" t="t" r="r" b="b"/>
                <a:pathLst>
                  <a:path w="122" h="128" extrusionOk="0">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 name="Google Shape;20;p20"/>
              <p:cNvSpPr/>
              <p:nvPr/>
            </p:nvSpPr>
            <p:spPr>
              <a:xfrm>
                <a:off x="5497513" y="3151188"/>
                <a:ext cx="241300" cy="433388"/>
              </a:xfrm>
              <a:custGeom>
                <a:avLst/>
                <a:gdLst/>
                <a:ahLst/>
                <a:cxnLst/>
                <a:rect l="l" t="t" r="r" b="b"/>
                <a:pathLst>
                  <a:path w="64" h="115" extrusionOk="0">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 name="Google Shape;21;p20"/>
              <p:cNvSpPr/>
              <p:nvPr/>
            </p:nvSpPr>
            <p:spPr>
              <a:xfrm>
                <a:off x="5576888" y="2940050"/>
                <a:ext cx="255588" cy="192088"/>
              </a:xfrm>
              <a:custGeom>
                <a:avLst/>
                <a:gdLst/>
                <a:ahLst/>
                <a:cxnLst/>
                <a:rect l="l" t="t" r="r" b="b"/>
                <a:pathLst>
                  <a:path w="68" h="51" extrusionOk="0">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 name="Google Shape;22;p20"/>
              <p:cNvSpPr/>
              <p:nvPr/>
            </p:nvSpPr>
            <p:spPr>
              <a:xfrm>
                <a:off x="5456238" y="2997200"/>
                <a:ext cx="120650" cy="109538"/>
              </a:xfrm>
              <a:custGeom>
                <a:avLst/>
                <a:gdLst/>
                <a:ahLst/>
                <a:cxnLst/>
                <a:rect l="l" t="t" r="r" b="b"/>
                <a:pathLst>
                  <a:path w="32" h="29" extrusionOk="0">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 name="Google Shape;23;p20"/>
              <p:cNvSpPr/>
              <p:nvPr/>
            </p:nvSpPr>
            <p:spPr>
              <a:xfrm>
                <a:off x="3522663" y="2879725"/>
                <a:ext cx="282575" cy="101600"/>
              </a:xfrm>
              <a:custGeom>
                <a:avLst/>
                <a:gdLst/>
                <a:ahLst/>
                <a:cxnLst/>
                <a:rect l="l" t="t" r="r" b="b"/>
                <a:pathLst>
                  <a:path w="75" h="27" extrusionOk="0">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 name="Google Shape;24;p20"/>
              <p:cNvSpPr/>
              <p:nvPr/>
            </p:nvSpPr>
            <p:spPr>
              <a:xfrm>
                <a:off x="5097463" y="3309938"/>
                <a:ext cx="161925" cy="173038"/>
              </a:xfrm>
              <a:custGeom>
                <a:avLst/>
                <a:gdLst/>
                <a:ahLst/>
                <a:cxnLst/>
                <a:rect l="l" t="t" r="r" b="b"/>
                <a:pathLst>
                  <a:path w="43" h="46" extrusionOk="0">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 name="Google Shape;25;p20"/>
              <p:cNvSpPr/>
              <p:nvPr/>
            </p:nvSpPr>
            <p:spPr>
              <a:xfrm>
                <a:off x="4908551" y="3041650"/>
                <a:ext cx="325438" cy="395288"/>
              </a:xfrm>
              <a:custGeom>
                <a:avLst/>
                <a:gdLst/>
                <a:ahLst/>
                <a:cxnLst/>
                <a:rect l="l" t="t" r="r" b="b"/>
                <a:pathLst>
                  <a:path w="86" h="105" extrusionOk="0">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 name="Google Shape;26;p20"/>
              <p:cNvSpPr/>
              <p:nvPr/>
            </p:nvSpPr>
            <p:spPr>
              <a:xfrm>
                <a:off x="3297238" y="3686175"/>
                <a:ext cx="2543175" cy="158750"/>
              </a:xfrm>
              <a:custGeom>
                <a:avLst/>
                <a:gdLst/>
                <a:ahLst/>
                <a:cxnLst/>
                <a:rect l="l" t="t" r="r" b="b"/>
                <a:pathLst>
                  <a:path w="675" h="42" extrusionOk="0">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7" name="Google Shape;27;p20"/>
            <p:cNvGrpSpPr/>
            <p:nvPr/>
          </p:nvGrpSpPr>
          <p:grpSpPr>
            <a:xfrm>
              <a:off x="3763962" y="0"/>
              <a:ext cx="1069105" cy="1067923"/>
              <a:chOff x="3851276" y="1292225"/>
              <a:chExt cx="1435100" cy="1433513"/>
            </a:xfrm>
          </p:grpSpPr>
          <p:sp>
            <p:nvSpPr>
              <p:cNvPr id="28" name="Google Shape;28;p20"/>
              <p:cNvSpPr/>
              <p:nvPr/>
            </p:nvSpPr>
            <p:spPr>
              <a:xfrm>
                <a:off x="3956051" y="1852613"/>
                <a:ext cx="1228725" cy="158750"/>
              </a:xfrm>
              <a:custGeom>
                <a:avLst/>
                <a:gdLst/>
                <a:ahLst/>
                <a:cxnLst/>
                <a:rect l="l" t="t" r="r" b="b"/>
                <a:pathLst>
                  <a:path w="774" h="100" extrusionOk="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 name="Google Shape;29;p20"/>
              <p:cNvSpPr/>
              <p:nvPr/>
            </p:nvSpPr>
            <p:spPr>
              <a:xfrm>
                <a:off x="4035426" y="1404938"/>
                <a:ext cx="1058863" cy="390525"/>
              </a:xfrm>
              <a:custGeom>
                <a:avLst/>
                <a:gdLst/>
                <a:ahLst/>
                <a:cxnLst/>
                <a:rect l="l" t="t" r="r" b="b"/>
                <a:pathLst>
                  <a:path w="281" h="104" extrusionOk="0">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 name="Google Shape;30;p20"/>
              <p:cNvSpPr/>
              <p:nvPr/>
            </p:nvSpPr>
            <p:spPr>
              <a:xfrm>
                <a:off x="3970338" y="2078038"/>
                <a:ext cx="1195388" cy="534988"/>
              </a:xfrm>
              <a:custGeom>
                <a:avLst/>
                <a:gdLst/>
                <a:ahLst/>
                <a:cxnLst/>
                <a:rect l="l" t="t" r="r" b="b"/>
                <a:pathLst>
                  <a:path w="317" h="142" extrusionOk="0">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 name="Google Shape;31;p20"/>
              <p:cNvSpPr/>
              <p:nvPr/>
            </p:nvSpPr>
            <p:spPr>
              <a:xfrm>
                <a:off x="3851276" y="1292225"/>
                <a:ext cx="1435100" cy="1433513"/>
              </a:xfrm>
              <a:custGeom>
                <a:avLst/>
                <a:gdLst/>
                <a:ahLst/>
                <a:cxnLst/>
                <a:rect l="l" t="t" r="r" b="b"/>
                <a:pathLst>
                  <a:path w="381" h="381" extrusionOk="0">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 name="Google Shape;32;p20"/>
              <p:cNvSpPr/>
              <p:nvPr/>
            </p:nvSpPr>
            <p:spPr>
              <a:xfrm>
                <a:off x="4416426" y="1778000"/>
                <a:ext cx="304800" cy="225425"/>
              </a:xfrm>
              <a:custGeom>
                <a:avLst/>
                <a:gdLst/>
                <a:ahLst/>
                <a:cxnLst/>
                <a:rect l="l" t="t" r="r" b="b"/>
                <a:pathLst>
                  <a:path w="81" h="60" extrusionOk="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 name="Google Shape;33;p20"/>
              <p:cNvSpPr/>
              <p:nvPr/>
            </p:nvSpPr>
            <p:spPr>
              <a:xfrm>
                <a:off x="4348163" y="1792288"/>
                <a:ext cx="441325" cy="260350"/>
              </a:xfrm>
              <a:custGeom>
                <a:avLst/>
                <a:gdLst/>
                <a:ahLst/>
                <a:cxnLst/>
                <a:rect l="l" t="t" r="r" b="b"/>
                <a:pathLst>
                  <a:path w="278" h="164" extrusionOk="0">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 name="Google Shape;34;p20"/>
              <p:cNvSpPr/>
              <p:nvPr/>
            </p:nvSpPr>
            <p:spPr>
              <a:xfrm>
                <a:off x="4295776" y="1660525"/>
                <a:ext cx="546100" cy="508000"/>
              </a:xfrm>
              <a:custGeom>
                <a:avLst/>
                <a:gdLst/>
                <a:ahLst/>
                <a:cxnLst/>
                <a:rect l="l" t="t" r="r" b="b"/>
                <a:pathLst>
                  <a:path w="145" h="135" extrusionOk="0">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 name="Google Shape;35;p20"/>
              <p:cNvSpPr/>
              <p:nvPr/>
            </p:nvSpPr>
            <p:spPr>
              <a:xfrm>
                <a:off x="4373563" y="1701800"/>
                <a:ext cx="388938" cy="430213"/>
              </a:xfrm>
              <a:custGeom>
                <a:avLst/>
                <a:gdLst/>
                <a:ahLst/>
                <a:cxnLst/>
                <a:rect l="l" t="t" r="r" b="b"/>
                <a:pathLst>
                  <a:path w="245" h="271" extrusionOk="0">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 name="Google Shape;36;p20"/>
              <p:cNvSpPr/>
              <p:nvPr/>
            </p:nvSpPr>
            <p:spPr>
              <a:xfrm>
                <a:off x="4392613" y="2220913"/>
                <a:ext cx="350838" cy="79375"/>
              </a:xfrm>
              <a:custGeom>
                <a:avLst/>
                <a:gdLst/>
                <a:ahLst/>
                <a:cxnLst/>
                <a:rect l="l" t="t" r="r" b="b"/>
                <a:pathLst>
                  <a:path w="93" h="21" extrusionOk="0">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 name="Google Shape;37;p20"/>
              <p:cNvSpPr/>
              <p:nvPr/>
            </p:nvSpPr>
            <p:spPr>
              <a:xfrm>
                <a:off x="4200526" y="1946275"/>
                <a:ext cx="735013" cy="388938"/>
              </a:xfrm>
              <a:custGeom>
                <a:avLst/>
                <a:gdLst/>
                <a:ahLst/>
                <a:cxnLst/>
                <a:rect l="l" t="t" r="r" b="b"/>
                <a:pathLst>
                  <a:path w="195" h="103" extrusionOk="0">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标题幻灯片">
  <p:cSld name="3_标题幻灯片">
    <p:spTree>
      <p:nvGrpSpPr>
        <p:cNvPr id="1" name="Shape 38"/>
        <p:cNvGrpSpPr/>
        <p:nvPr/>
      </p:nvGrpSpPr>
      <p:grpSpPr>
        <a:xfrm>
          <a:off x="0" y="0"/>
          <a:ext cx="0" cy="0"/>
          <a:chOff x="0" y="0"/>
          <a:chExt cx="0" cy="0"/>
        </a:xfrm>
      </p:grpSpPr>
      <p:pic>
        <p:nvPicPr>
          <p:cNvPr id="39" name="Google Shape;39;p21"/>
          <p:cNvPicPr preferRelativeResize="0"/>
          <p:nvPr/>
        </p:nvPicPr>
        <p:blipFill rotWithShape="1">
          <a:blip r:embed="rId2">
            <a:alphaModFix/>
          </a:blip>
          <a:srcRect/>
          <a:stretch/>
        </p:blipFill>
        <p:spPr>
          <a:xfrm>
            <a:off x="0" y="0"/>
            <a:ext cx="9141713" cy="5143500"/>
          </a:xfrm>
          <a:prstGeom prst="rect">
            <a:avLst/>
          </a:prstGeom>
          <a:noFill/>
          <a:ln>
            <a:noFill/>
          </a:ln>
        </p:spPr>
      </p:pic>
      <p:grpSp>
        <p:nvGrpSpPr>
          <p:cNvPr id="40" name="Google Shape;40;p21"/>
          <p:cNvGrpSpPr/>
          <p:nvPr/>
        </p:nvGrpSpPr>
        <p:grpSpPr>
          <a:xfrm>
            <a:off x="8186057" y="116187"/>
            <a:ext cx="763901" cy="645266"/>
            <a:chOff x="2992437" y="0"/>
            <a:chExt cx="2543175" cy="2148217"/>
          </a:xfrm>
        </p:grpSpPr>
        <p:grpSp>
          <p:nvGrpSpPr>
            <p:cNvPr id="41" name="Google Shape;41;p21"/>
            <p:cNvGrpSpPr/>
            <p:nvPr/>
          </p:nvGrpSpPr>
          <p:grpSpPr>
            <a:xfrm>
              <a:off x="2992437" y="1183017"/>
              <a:ext cx="2543175" cy="965200"/>
              <a:chOff x="3297238" y="2879725"/>
              <a:chExt cx="2543175" cy="965200"/>
            </a:xfrm>
          </p:grpSpPr>
          <p:sp>
            <p:nvSpPr>
              <p:cNvPr id="42" name="Google Shape;42;p21"/>
              <p:cNvSpPr/>
              <p:nvPr/>
            </p:nvSpPr>
            <p:spPr>
              <a:xfrm>
                <a:off x="3303588" y="2997200"/>
                <a:ext cx="573088" cy="647700"/>
              </a:xfrm>
              <a:custGeom>
                <a:avLst/>
                <a:gdLst/>
                <a:ahLst/>
                <a:cxnLst/>
                <a:rect l="l" t="t" r="r" b="b"/>
                <a:pathLst>
                  <a:path w="152" h="172" extrusionOk="0">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 name="Google Shape;43;p21"/>
              <p:cNvSpPr/>
              <p:nvPr/>
            </p:nvSpPr>
            <p:spPr>
              <a:xfrm>
                <a:off x="4068763" y="3132138"/>
                <a:ext cx="161925" cy="384175"/>
              </a:xfrm>
              <a:custGeom>
                <a:avLst/>
                <a:gdLst/>
                <a:ahLst/>
                <a:cxnLst/>
                <a:rect l="l" t="t" r="r" b="b"/>
                <a:pathLst>
                  <a:path w="43" h="102" extrusionOk="0">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 name="Google Shape;44;p21"/>
              <p:cNvSpPr/>
              <p:nvPr/>
            </p:nvSpPr>
            <p:spPr>
              <a:xfrm>
                <a:off x="4254501" y="3016250"/>
                <a:ext cx="458788" cy="481013"/>
              </a:xfrm>
              <a:custGeom>
                <a:avLst/>
                <a:gdLst/>
                <a:ahLst/>
                <a:cxnLst/>
                <a:rect l="l" t="t" r="r" b="b"/>
                <a:pathLst>
                  <a:path w="122" h="128" extrusionOk="0">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 name="Google Shape;45;p21"/>
              <p:cNvSpPr/>
              <p:nvPr/>
            </p:nvSpPr>
            <p:spPr>
              <a:xfrm>
                <a:off x="5497513" y="3151188"/>
                <a:ext cx="241300" cy="433388"/>
              </a:xfrm>
              <a:custGeom>
                <a:avLst/>
                <a:gdLst/>
                <a:ahLst/>
                <a:cxnLst/>
                <a:rect l="l" t="t" r="r" b="b"/>
                <a:pathLst>
                  <a:path w="64" h="115" extrusionOk="0">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 name="Google Shape;46;p21"/>
              <p:cNvSpPr/>
              <p:nvPr/>
            </p:nvSpPr>
            <p:spPr>
              <a:xfrm>
                <a:off x="5576888" y="2940050"/>
                <a:ext cx="255588" cy="192088"/>
              </a:xfrm>
              <a:custGeom>
                <a:avLst/>
                <a:gdLst/>
                <a:ahLst/>
                <a:cxnLst/>
                <a:rect l="l" t="t" r="r" b="b"/>
                <a:pathLst>
                  <a:path w="68" h="51" extrusionOk="0">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 name="Google Shape;47;p21"/>
              <p:cNvSpPr/>
              <p:nvPr/>
            </p:nvSpPr>
            <p:spPr>
              <a:xfrm>
                <a:off x="5456238" y="2997200"/>
                <a:ext cx="120650" cy="109538"/>
              </a:xfrm>
              <a:custGeom>
                <a:avLst/>
                <a:gdLst/>
                <a:ahLst/>
                <a:cxnLst/>
                <a:rect l="l" t="t" r="r" b="b"/>
                <a:pathLst>
                  <a:path w="32" h="29" extrusionOk="0">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 name="Google Shape;48;p21"/>
              <p:cNvSpPr/>
              <p:nvPr/>
            </p:nvSpPr>
            <p:spPr>
              <a:xfrm>
                <a:off x="3522663" y="2879725"/>
                <a:ext cx="282575" cy="101600"/>
              </a:xfrm>
              <a:custGeom>
                <a:avLst/>
                <a:gdLst/>
                <a:ahLst/>
                <a:cxnLst/>
                <a:rect l="l" t="t" r="r" b="b"/>
                <a:pathLst>
                  <a:path w="75" h="27" extrusionOk="0">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 name="Google Shape;49;p21"/>
              <p:cNvSpPr/>
              <p:nvPr/>
            </p:nvSpPr>
            <p:spPr>
              <a:xfrm>
                <a:off x="5097463" y="3309938"/>
                <a:ext cx="161925" cy="173038"/>
              </a:xfrm>
              <a:custGeom>
                <a:avLst/>
                <a:gdLst/>
                <a:ahLst/>
                <a:cxnLst/>
                <a:rect l="l" t="t" r="r" b="b"/>
                <a:pathLst>
                  <a:path w="43" h="46" extrusionOk="0">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21"/>
              <p:cNvSpPr/>
              <p:nvPr/>
            </p:nvSpPr>
            <p:spPr>
              <a:xfrm>
                <a:off x="4908551" y="3041650"/>
                <a:ext cx="325438" cy="395288"/>
              </a:xfrm>
              <a:custGeom>
                <a:avLst/>
                <a:gdLst/>
                <a:ahLst/>
                <a:cxnLst/>
                <a:rect l="l" t="t" r="r" b="b"/>
                <a:pathLst>
                  <a:path w="86" h="105" extrusionOk="0">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21"/>
              <p:cNvSpPr/>
              <p:nvPr/>
            </p:nvSpPr>
            <p:spPr>
              <a:xfrm>
                <a:off x="3297238" y="3686175"/>
                <a:ext cx="2543175" cy="158750"/>
              </a:xfrm>
              <a:custGeom>
                <a:avLst/>
                <a:gdLst/>
                <a:ahLst/>
                <a:cxnLst/>
                <a:rect l="l" t="t" r="r" b="b"/>
                <a:pathLst>
                  <a:path w="675" h="42" extrusionOk="0">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52" name="Google Shape;52;p21"/>
            <p:cNvGrpSpPr/>
            <p:nvPr/>
          </p:nvGrpSpPr>
          <p:grpSpPr>
            <a:xfrm>
              <a:off x="3763962" y="0"/>
              <a:ext cx="1069105" cy="1067923"/>
              <a:chOff x="3851276" y="1292225"/>
              <a:chExt cx="1435100" cy="1433513"/>
            </a:xfrm>
          </p:grpSpPr>
          <p:sp>
            <p:nvSpPr>
              <p:cNvPr id="53" name="Google Shape;53;p21"/>
              <p:cNvSpPr/>
              <p:nvPr/>
            </p:nvSpPr>
            <p:spPr>
              <a:xfrm>
                <a:off x="3956051" y="1852613"/>
                <a:ext cx="1228725" cy="158750"/>
              </a:xfrm>
              <a:custGeom>
                <a:avLst/>
                <a:gdLst/>
                <a:ahLst/>
                <a:cxnLst/>
                <a:rect l="l" t="t" r="r" b="b"/>
                <a:pathLst>
                  <a:path w="774" h="100" extrusionOk="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 name="Google Shape;54;p21"/>
              <p:cNvSpPr/>
              <p:nvPr/>
            </p:nvSpPr>
            <p:spPr>
              <a:xfrm>
                <a:off x="4035426" y="1404938"/>
                <a:ext cx="1058863" cy="390525"/>
              </a:xfrm>
              <a:custGeom>
                <a:avLst/>
                <a:gdLst/>
                <a:ahLst/>
                <a:cxnLst/>
                <a:rect l="l" t="t" r="r" b="b"/>
                <a:pathLst>
                  <a:path w="281" h="104" extrusionOk="0">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 name="Google Shape;55;p21"/>
              <p:cNvSpPr/>
              <p:nvPr/>
            </p:nvSpPr>
            <p:spPr>
              <a:xfrm>
                <a:off x="3970338" y="2078038"/>
                <a:ext cx="1195388" cy="534988"/>
              </a:xfrm>
              <a:custGeom>
                <a:avLst/>
                <a:gdLst/>
                <a:ahLst/>
                <a:cxnLst/>
                <a:rect l="l" t="t" r="r" b="b"/>
                <a:pathLst>
                  <a:path w="317" h="142" extrusionOk="0">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 name="Google Shape;56;p21"/>
              <p:cNvSpPr/>
              <p:nvPr/>
            </p:nvSpPr>
            <p:spPr>
              <a:xfrm>
                <a:off x="3851276" y="1292225"/>
                <a:ext cx="1435100" cy="1433513"/>
              </a:xfrm>
              <a:custGeom>
                <a:avLst/>
                <a:gdLst/>
                <a:ahLst/>
                <a:cxnLst/>
                <a:rect l="l" t="t" r="r" b="b"/>
                <a:pathLst>
                  <a:path w="381" h="381" extrusionOk="0">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 name="Google Shape;57;p21"/>
              <p:cNvSpPr/>
              <p:nvPr/>
            </p:nvSpPr>
            <p:spPr>
              <a:xfrm>
                <a:off x="4416426" y="1778000"/>
                <a:ext cx="304800" cy="225425"/>
              </a:xfrm>
              <a:custGeom>
                <a:avLst/>
                <a:gdLst/>
                <a:ahLst/>
                <a:cxnLst/>
                <a:rect l="l" t="t" r="r" b="b"/>
                <a:pathLst>
                  <a:path w="81" h="60" extrusionOk="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p21"/>
              <p:cNvSpPr/>
              <p:nvPr/>
            </p:nvSpPr>
            <p:spPr>
              <a:xfrm>
                <a:off x="4348163" y="1792288"/>
                <a:ext cx="441325" cy="260350"/>
              </a:xfrm>
              <a:custGeom>
                <a:avLst/>
                <a:gdLst/>
                <a:ahLst/>
                <a:cxnLst/>
                <a:rect l="l" t="t" r="r" b="b"/>
                <a:pathLst>
                  <a:path w="278" h="164" extrusionOk="0">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21"/>
              <p:cNvSpPr/>
              <p:nvPr/>
            </p:nvSpPr>
            <p:spPr>
              <a:xfrm>
                <a:off x="4295776" y="1660525"/>
                <a:ext cx="546100" cy="508000"/>
              </a:xfrm>
              <a:custGeom>
                <a:avLst/>
                <a:gdLst/>
                <a:ahLst/>
                <a:cxnLst/>
                <a:rect l="l" t="t" r="r" b="b"/>
                <a:pathLst>
                  <a:path w="145" h="135" extrusionOk="0">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21"/>
              <p:cNvSpPr/>
              <p:nvPr/>
            </p:nvSpPr>
            <p:spPr>
              <a:xfrm>
                <a:off x="4373563" y="1701800"/>
                <a:ext cx="388938" cy="430213"/>
              </a:xfrm>
              <a:custGeom>
                <a:avLst/>
                <a:gdLst/>
                <a:ahLst/>
                <a:cxnLst/>
                <a:rect l="l" t="t" r="r" b="b"/>
                <a:pathLst>
                  <a:path w="245" h="271" extrusionOk="0">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 name="Google Shape;61;p21"/>
              <p:cNvSpPr/>
              <p:nvPr/>
            </p:nvSpPr>
            <p:spPr>
              <a:xfrm>
                <a:off x="4392613" y="2220913"/>
                <a:ext cx="350838" cy="79375"/>
              </a:xfrm>
              <a:custGeom>
                <a:avLst/>
                <a:gdLst/>
                <a:ahLst/>
                <a:cxnLst/>
                <a:rect l="l" t="t" r="r" b="b"/>
                <a:pathLst>
                  <a:path w="93" h="21" extrusionOk="0">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 name="Google Shape;62;p21"/>
              <p:cNvSpPr/>
              <p:nvPr/>
            </p:nvSpPr>
            <p:spPr>
              <a:xfrm>
                <a:off x="4200526" y="1946275"/>
                <a:ext cx="735013" cy="388938"/>
              </a:xfrm>
              <a:custGeom>
                <a:avLst/>
                <a:gdLst/>
                <a:ahLst/>
                <a:cxnLst/>
                <a:rect l="l" t="t" r="r" b="b"/>
                <a:pathLst>
                  <a:path w="195" h="103" extrusionOk="0">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63" name="Google Shape;63;p21"/>
          <p:cNvSpPr>
            <a:spLocks noGrp="1"/>
          </p:cNvSpPr>
          <p:nvPr>
            <p:ph type="pic" idx="2"/>
          </p:nvPr>
        </p:nvSpPr>
        <p:spPr>
          <a:xfrm>
            <a:off x="0" y="1814054"/>
            <a:ext cx="2244615" cy="1515391"/>
          </a:xfrm>
          <a:prstGeom prst="rect">
            <a:avLst/>
          </a:prstGeom>
          <a:noFill/>
          <a:ln>
            <a:noFill/>
          </a:ln>
        </p:spPr>
      </p:sp>
      <p:sp>
        <p:nvSpPr>
          <p:cNvPr id="64" name="Google Shape;64;p21"/>
          <p:cNvSpPr>
            <a:spLocks noGrp="1"/>
          </p:cNvSpPr>
          <p:nvPr>
            <p:ph type="pic" idx="3"/>
          </p:nvPr>
        </p:nvSpPr>
        <p:spPr>
          <a:xfrm>
            <a:off x="4598066" y="1814054"/>
            <a:ext cx="2244615" cy="1515391"/>
          </a:xfrm>
          <a:prstGeom prst="rect">
            <a:avLst/>
          </a:prstGeom>
          <a:noFill/>
          <a:ln>
            <a:noFill/>
          </a:ln>
        </p:spPr>
      </p:sp>
      <p:sp>
        <p:nvSpPr>
          <p:cNvPr id="65" name="Google Shape;65;p21"/>
          <p:cNvSpPr>
            <a:spLocks noGrp="1"/>
          </p:cNvSpPr>
          <p:nvPr>
            <p:ph type="pic" idx="4"/>
          </p:nvPr>
        </p:nvSpPr>
        <p:spPr>
          <a:xfrm>
            <a:off x="2299033" y="1814054"/>
            <a:ext cx="2244615" cy="1515391"/>
          </a:xfrm>
          <a:prstGeom prst="rect">
            <a:avLst/>
          </a:prstGeom>
          <a:noFill/>
          <a:ln>
            <a:noFill/>
          </a:ln>
        </p:spPr>
      </p:sp>
      <p:sp>
        <p:nvSpPr>
          <p:cNvPr id="66" name="Google Shape;66;p21"/>
          <p:cNvSpPr>
            <a:spLocks noGrp="1"/>
          </p:cNvSpPr>
          <p:nvPr>
            <p:ph type="pic" idx="5"/>
          </p:nvPr>
        </p:nvSpPr>
        <p:spPr>
          <a:xfrm>
            <a:off x="6897098" y="1823739"/>
            <a:ext cx="2244615" cy="1515391"/>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7"/>
        <p:cNvGrpSpPr/>
        <p:nvPr/>
      </p:nvGrpSpPr>
      <p:grpSpPr>
        <a:xfrm>
          <a:off x="0" y="0"/>
          <a:ext cx="0" cy="0"/>
          <a:chOff x="0" y="0"/>
          <a:chExt cx="0" cy="0"/>
        </a:xfrm>
      </p:grpSpPr>
      <p:sp>
        <p:nvSpPr>
          <p:cNvPr id="68" name="Google Shape;68;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4" name="Google Shape;74;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7"/>
        <p:cNvGrpSpPr/>
        <p:nvPr/>
      </p:nvGrpSpPr>
      <p:grpSpPr>
        <a:xfrm>
          <a:off x="0" y="0"/>
          <a:ext cx="0" cy="0"/>
          <a:chOff x="0" y="0"/>
          <a:chExt cx="0" cy="0"/>
        </a:xfrm>
      </p:grpSpPr>
      <p:sp>
        <p:nvSpPr>
          <p:cNvPr id="78" name="Google Shape;78;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4"/>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24"/>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4"/>
        <p:cNvGrpSpPr/>
        <p:nvPr/>
      </p:nvGrpSpPr>
      <p:grpSpPr>
        <a:xfrm>
          <a:off x="0" y="0"/>
          <a:ext cx="0" cy="0"/>
          <a:chOff x="0" y="0"/>
          <a:chExt cx="0" cy="0"/>
        </a:xfrm>
      </p:grpSpPr>
      <p:sp>
        <p:nvSpPr>
          <p:cNvPr id="85" name="Google Shape;85;p2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7" name="Google Shape;87;p2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8" name="Google Shape;88;p2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9" name="Google Shape;89;p2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0" name="Google Shape;90;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7"/>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1" name="Google Shape;101;p27"/>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2" name="Google Shape;102;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p:nvPr/>
        </p:nvSpPr>
        <p:spPr>
          <a:xfrm>
            <a:off x="687150" y="2366663"/>
            <a:ext cx="7769700" cy="6462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SzPts val="6000"/>
              <a:buNone/>
            </a:pPr>
            <a:r>
              <a:rPr lang="en-US" sz="4600" b="1">
                <a:solidFill>
                  <a:schemeClr val="dk1"/>
                </a:solidFill>
                <a:latin typeface="Times New Roman"/>
                <a:ea typeface="Times New Roman"/>
                <a:cs typeface="Times New Roman"/>
                <a:sym typeface="Times New Roman"/>
              </a:rPr>
              <a:t>Case study 2 for team 3</a:t>
            </a:r>
            <a:endParaRPr sz="4600" b="1">
              <a:solidFill>
                <a:schemeClr val="dk1"/>
              </a:solidFill>
              <a:latin typeface="Microsoft Yahei"/>
              <a:ea typeface="Microsoft Yahei"/>
              <a:cs typeface="Microsoft Yahei"/>
              <a:sym typeface="Microsoft Yahei"/>
            </a:endParaRPr>
          </a:p>
        </p:txBody>
      </p:sp>
      <p:grpSp>
        <p:nvGrpSpPr>
          <p:cNvPr id="129" name="Google Shape;129;p1"/>
          <p:cNvGrpSpPr/>
          <p:nvPr/>
        </p:nvGrpSpPr>
        <p:grpSpPr>
          <a:xfrm>
            <a:off x="3931167" y="779270"/>
            <a:ext cx="1281649" cy="1281649"/>
            <a:chOff x="3963053" y="796069"/>
            <a:chExt cx="1445741" cy="1445741"/>
          </a:xfrm>
        </p:grpSpPr>
        <p:sp>
          <p:nvSpPr>
            <p:cNvPr id="130" name="Google Shape;130;p1"/>
            <p:cNvSpPr/>
            <p:nvPr/>
          </p:nvSpPr>
          <p:spPr>
            <a:xfrm>
              <a:off x="3963053" y="796069"/>
              <a:ext cx="1445741" cy="1445741"/>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grpSp>
          <p:nvGrpSpPr>
            <p:cNvPr id="131" name="Google Shape;131;p1"/>
            <p:cNvGrpSpPr/>
            <p:nvPr/>
          </p:nvGrpSpPr>
          <p:grpSpPr>
            <a:xfrm>
              <a:off x="4188168" y="1149945"/>
              <a:ext cx="995510" cy="868332"/>
              <a:chOff x="4675188" y="2882900"/>
              <a:chExt cx="360362" cy="314325"/>
            </a:xfrm>
          </p:grpSpPr>
          <p:sp>
            <p:nvSpPr>
              <p:cNvPr id="132" name="Google Shape;132;p1"/>
              <p:cNvSpPr/>
              <p:nvPr/>
            </p:nvSpPr>
            <p:spPr>
              <a:xfrm>
                <a:off x="4675188" y="2882900"/>
                <a:ext cx="360362" cy="257175"/>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133" name="Google Shape;133;p1"/>
              <p:cNvSpPr/>
              <p:nvPr/>
            </p:nvSpPr>
            <p:spPr>
              <a:xfrm>
                <a:off x="5000625" y="2994025"/>
                <a:ext cx="22225" cy="123825"/>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134" name="Google Shape;134;p1"/>
              <p:cNvSpPr/>
              <p:nvPr/>
            </p:nvSpPr>
            <p:spPr>
              <a:xfrm>
                <a:off x="4989513" y="3128963"/>
                <a:ext cx="46037" cy="68262"/>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135" name="Google Shape;135;p1"/>
          <p:cNvCxnSpPr/>
          <p:nvPr/>
        </p:nvCxnSpPr>
        <p:spPr>
          <a:xfrm>
            <a:off x="2344057" y="2222800"/>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136" name="Google Shape;136;p1"/>
          <p:cNvCxnSpPr/>
          <p:nvPr/>
        </p:nvCxnSpPr>
        <p:spPr>
          <a:xfrm>
            <a:off x="2344057" y="3318629"/>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137" name="Google Shape;137;p1"/>
          <p:cNvSpPr txBox="1"/>
          <p:nvPr/>
        </p:nvSpPr>
        <p:spPr>
          <a:xfrm>
            <a:off x="2740800" y="3397300"/>
            <a:ext cx="36624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Team member:</a:t>
            </a:r>
            <a:endParaRPr sz="1800" b="1">
              <a:solidFill>
                <a:schemeClr val="dk1"/>
              </a:solidFill>
              <a:latin typeface="Calibri"/>
              <a:ea typeface="Calibri"/>
              <a:cs typeface="Calibri"/>
              <a:sym typeface="Calibri"/>
            </a:endParaRPr>
          </a:p>
          <a:p>
            <a:pPr marL="0" lvl="0" indent="0" algn="ctr" rtl="0">
              <a:spcBef>
                <a:spcPts val="0"/>
              </a:spcBef>
              <a:spcAft>
                <a:spcPts val="0"/>
              </a:spcAft>
              <a:buNone/>
            </a:pPr>
            <a:r>
              <a:rPr lang="en-US" sz="1800" b="1">
                <a:solidFill>
                  <a:schemeClr val="dk1"/>
                </a:solidFill>
                <a:latin typeface="Calibri"/>
                <a:ea typeface="Calibri"/>
                <a:cs typeface="Calibri"/>
                <a:sym typeface="Calibri"/>
              </a:rPr>
              <a:t>Lei Zhenghong</a:t>
            </a:r>
            <a:endParaRPr sz="1800" b="1">
              <a:solidFill>
                <a:schemeClr val="dk1"/>
              </a:solidFill>
              <a:latin typeface="Calibri"/>
              <a:ea typeface="Calibri"/>
              <a:cs typeface="Calibri"/>
              <a:sym typeface="Calibri"/>
            </a:endParaRPr>
          </a:p>
          <a:p>
            <a:pPr marL="0" lvl="0" indent="0" algn="ctr" rtl="0">
              <a:spcBef>
                <a:spcPts val="0"/>
              </a:spcBef>
              <a:spcAft>
                <a:spcPts val="0"/>
              </a:spcAft>
              <a:buNone/>
            </a:pPr>
            <a:r>
              <a:rPr lang="en-US" sz="1800" b="1">
                <a:solidFill>
                  <a:schemeClr val="dk1"/>
                </a:solidFill>
                <a:latin typeface="Calibri"/>
                <a:ea typeface="Calibri"/>
                <a:cs typeface="Calibri"/>
                <a:sym typeface="Calibri"/>
              </a:rPr>
              <a:t>Peng Yuqi </a:t>
            </a:r>
            <a:endParaRPr sz="1800" b="1">
              <a:solidFill>
                <a:schemeClr val="dk1"/>
              </a:solidFill>
              <a:latin typeface="Calibri"/>
              <a:ea typeface="Calibri"/>
              <a:cs typeface="Calibri"/>
              <a:sym typeface="Calibri"/>
            </a:endParaRPr>
          </a:p>
          <a:p>
            <a:pPr marL="0" lvl="0" indent="0" algn="ctr" rtl="0">
              <a:spcBef>
                <a:spcPts val="0"/>
              </a:spcBef>
              <a:spcAft>
                <a:spcPts val="0"/>
              </a:spcAft>
              <a:buNone/>
            </a:pPr>
            <a:r>
              <a:rPr lang="en-US" sz="1800" b="1">
                <a:solidFill>
                  <a:schemeClr val="dk1"/>
                </a:solidFill>
                <a:latin typeface="Calibri"/>
                <a:ea typeface="Calibri"/>
                <a:cs typeface="Calibri"/>
                <a:sym typeface="Calibri"/>
              </a:rPr>
              <a:t>Wang Weichen</a:t>
            </a:r>
            <a:endParaRPr sz="18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b002a8b7ae_0_44"/>
          <p:cNvSpPr/>
          <p:nvPr/>
        </p:nvSpPr>
        <p:spPr>
          <a:xfrm>
            <a:off x="522450" y="119075"/>
            <a:ext cx="7631700" cy="653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Calibri"/>
                <a:ea typeface="Calibri"/>
                <a:cs typeface="Calibri"/>
                <a:sym typeface="Calibri"/>
              </a:rPr>
              <a:t>The causal drives responsible for the value of transaction</a:t>
            </a:r>
            <a:endParaRPr sz="2000" b="1">
              <a:solidFill>
                <a:schemeClr val="accent1"/>
              </a:solidFill>
              <a:latin typeface="Calibri"/>
              <a:ea typeface="Calibri"/>
              <a:cs typeface="Calibri"/>
              <a:sym typeface="Calibri"/>
            </a:endParaRPr>
          </a:p>
        </p:txBody>
      </p:sp>
      <p:pic>
        <p:nvPicPr>
          <p:cNvPr id="241" name="Google Shape;241;g2b002a8b7ae_0_44"/>
          <p:cNvPicPr preferRelativeResize="0"/>
          <p:nvPr/>
        </p:nvPicPr>
        <p:blipFill>
          <a:blip r:embed="rId3">
            <a:alphaModFix/>
          </a:blip>
          <a:stretch>
            <a:fillRect/>
          </a:stretch>
        </p:blipFill>
        <p:spPr>
          <a:xfrm>
            <a:off x="5820839" y="883388"/>
            <a:ext cx="2666836" cy="2018025"/>
          </a:xfrm>
          <a:prstGeom prst="rect">
            <a:avLst/>
          </a:prstGeom>
          <a:noFill/>
          <a:ln>
            <a:noFill/>
          </a:ln>
        </p:spPr>
      </p:pic>
      <p:sp>
        <p:nvSpPr>
          <p:cNvPr id="242" name="Google Shape;242;g2b002a8b7ae_0_44"/>
          <p:cNvSpPr/>
          <p:nvPr/>
        </p:nvSpPr>
        <p:spPr>
          <a:xfrm>
            <a:off x="381000" y="3153350"/>
            <a:ext cx="8260200" cy="18720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Observation:</a:t>
            </a:r>
            <a:endParaRPr sz="1200" b="1">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The features that most significantly influence the user's trading volume next week are the </a:t>
            </a:r>
            <a:r>
              <a:rPr lang="en-US" sz="1200">
                <a:solidFill>
                  <a:srgbClr val="741B47"/>
                </a:solidFill>
                <a:latin typeface="Calibri"/>
                <a:ea typeface="Calibri"/>
                <a:cs typeface="Calibri"/>
                <a:sym typeface="Calibri"/>
              </a:rPr>
              <a:t>user's sell value and buy value</a:t>
            </a:r>
            <a:r>
              <a:rPr lang="en-US" sz="1200">
                <a:solidFill>
                  <a:schemeClr val="dk1"/>
                </a:solidFill>
                <a:latin typeface="Calibri"/>
                <a:ea typeface="Calibri"/>
                <a:cs typeface="Calibri"/>
                <a:sym typeface="Calibri"/>
              </a:rPr>
              <a:t> from the previous 7 and 14 days. These features </a:t>
            </a:r>
            <a:r>
              <a:rPr lang="en-US" sz="1200" b="1">
                <a:solidFill>
                  <a:schemeClr val="dk1"/>
                </a:solidFill>
                <a:latin typeface="Calibri"/>
                <a:ea typeface="Calibri"/>
                <a:cs typeface="Calibri"/>
                <a:sym typeface="Calibri"/>
              </a:rPr>
              <a:t>have a linear relationship</a:t>
            </a:r>
            <a:r>
              <a:rPr lang="en-US" sz="1200">
                <a:solidFill>
                  <a:schemeClr val="dk1"/>
                </a:solidFill>
                <a:latin typeface="Calibri"/>
                <a:ea typeface="Calibri"/>
                <a:cs typeface="Calibri"/>
                <a:sym typeface="Calibri"/>
              </a:rPr>
              <a:t> with the transaction value  for the upcoming week.</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When </a:t>
            </a:r>
            <a:r>
              <a:rPr lang="en-US" sz="1200">
                <a:solidFill>
                  <a:srgbClr val="741B47"/>
                </a:solidFill>
                <a:latin typeface="Calibri"/>
                <a:ea typeface="Calibri"/>
                <a:cs typeface="Calibri"/>
                <a:sym typeface="Calibri"/>
              </a:rPr>
              <a:t>net flow &lt; 0</a:t>
            </a:r>
            <a:r>
              <a:rPr lang="en-US" sz="1200">
                <a:solidFill>
                  <a:schemeClr val="dk1"/>
                </a:solidFill>
                <a:latin typeface="Calibri"/>
                <a:ea typeface="Calibri"/>
                <a:cs typeface="Calibri"/>
                <a:sym typeface="Calibri"/>
              </a:rPr>
              <a:t>, the SHAP value is around 0, indicating total transaction in the next 7 days may </a:t>
            </a:r>
            <a:r>
              <a:rPr lang="en-US" sz="1200" b="1">
                <a:solidFill>
                  <a:schemeClr val="dk1"/>
                </a:solidFill>
                <a:latin typeface="Calibri"/>
                <a:ea typeface="Calibri"/>
                <a:cs typeface="Calibri"/>
                <a:sym typeface="Calibri"/>
              </a:rPr>
              <a:t>decrease</a:t>
            </a:r>
            <a:r>
              <a:rPr lang="en-US" sz="1200">
                <a:solidFill>
                  <a:schemeClr val="dk1"/>
                </a:solidFill>
                <a:latin typeface="Calibri"/>
                <a:ea typeface="Calibri"/>
                <a:cs typeface="Calibri"/>
                <a:sym typeface="Calibri"/>
              </a:rPr>
              <a:t>. While when </a:t>
            </a:r>
            <a:r>
              <a:rPr lang="en-US" sz="1200">
                <a:solidFill>
                  <a:srgbClr val="741B47"/>
                </a:solidFill>
                <a:latin typeface="Calibri"/>
                <a:ea typeface="Calibri"/>
                <a:cs typeface="Calibri"/>
                <a:sym typeface="Calibri"/>
              </a:rPr>
              <a:t>net flow &gt; 0</a:t>
            </a:r>
            <a:r>
              <a:rPr lang="en-US" sz="1200">
                <a:solidFill>
                  <a:schemeClr val="dk1"/>
                </a:solidFill>
                <a:latin typeface="Calibri"/>
                <a:ea typeface="Calibri"/>
                <a:cs typeface="Calibri"/>
                <a:sym typeface="Calibri"/>
              </a:rPr>
              <a:t>, user’s total transaction in the future may </a:t>
            </a:r>
            <a:r>
              <a:rPr lang="en-US" sz="1200" b="1">
                <a:solidFill>
                  <a:schemeClr val="dk1"/>
                </a:solidFill>
                <a:latin typeface="Calibri"/>
                <a:ea typeface="Calibri"/>
                <a:cs typeface="Calibri"/>
                <a:sym typeface="Calibri"/>
              </a:rPr>
              <a:t>increased</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When the total events &gt; 40000, it has</a:t>
            </a:r>
            <a:r>
              <a:rPr lang="en-US" sz="1200" b="1">
                <a:solidFill>
                  <a:schemeClr val="dk1"/>
                </a:solidFill>
                <a:latin typeface="Calibri"/>
                <a:ea typeface="Calibri"/>
                <a:cs typeface="Calibri"/>
                <a:sym typeface="Calibri"/>
              </a:rPr>
              <a:t> high impact</a:t>
            </a:r>
            <a:r>
              <a:rPr lang="en-US" sz="1200">
                <a:solidFill>
                  <a:schemeClr val="dk1"/>
                </a:solidFill>
                <a:latin typeface="Calibri"/>
                <a:ea typeface="Calibri"/>
                <a:cs typeface="Calibri"/>
                <a:sym typeface="Calibri"/>
              </a:rPr>
              <a:t> on transaction value in the next 7 days. While lower total events may have less impact.</a:t>
            </a:r>
            <a:endParaRPr sz="1200">
              <a:solidFill>
                <a:schemeClr val="dk1"/>
              </a:solidFill>
              <a:latin typeface="Calibri"/>
              <a:ea typeface="Calibri"/>
              <a:cs typeface="Calibri"/>
              <a:sym typeface="Calibri"/>
            </a:endParaRPr>
          </a:p>
        </p:txBody>
      </p:sp>
      <p:sp>
        <p:nvSpPr>
          <p:cNvPr id="243" name="Google Shape;243;g2b002a8b7ae_0_44"/>
          <p:cNvSpPr/>
          <p:nvPr/>
        </p:nvSpPr>
        <p:spPr>
          <a:xfrm>
            <a:off x="7054275" y="1606013"/>
            <a:ext cx="1274400" cy="4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44" name="Google Shape;244;g2b002a8b7ae_0_44"/>
          <p:cNvPicPr preferRelativeResize="0"/>
          <p:nvPr/>
        </p:nvPicPr>
        <p:blipFill>
          <a:blip r:embed="rId4">
            <a:alphaModFix/>
          </a:blip>
          <a:stretch>
            <a:fillRect/>
          </a:stretch>
        </p:blipFill>
        <p:spPr>
          <a:xfrm>
            <a:off x="3146550" y="924875"/>
            <a:ext cx="2521889" cy="1891417"/>
          </a:xfrm>
          <a:prstGeom prst="rect">
            <a:avLst/>
          </a:prstGeom>
          <a:noFill/>
          <a:ln>
            <a:noFill/>
          </a:ln>
        </p:spPr>
      </p:pic>
      <p:pic>
        <p:nvPicPr>
          <p:cNvPr id="245" name="Google Shape;245;g2b002a8b7ae_0_44"/>
          <p:cNvPicPr preferRelativeResize="0"/>
          <p:nvPr/>
        </p:nvPicPr>
        <p:blipFill>
          <a:blip r:embed="rId5">
            <a:alphaModFix/>
          </a:blip>
          <a:stretch>
            <a:fillRect/>
          </a:stretch>
        </p:blipFill>
        <p:spPr>
          <a:xfrm>
            <a:off x="472250" y="938800"/>
            <a:ext cx="2521899" cy="1907221"/>
          </a:xfrm>
          <a:prstGeom prst="rect">
            <a:avLst/>
          </a:prstGeom>
          <a:noFill/>
          <a:ln>
            <a:noFill/>
          </a:ln>
        </p:spPr>
      </p:pic>
      <p:sp>
        <p:nvSpPr>
          <p:cNvPr id="246" name="Google Shape;246;g2b002a8b7ae_0_44"/>
          <p:cNvSpPr/>
          <p:nvPr/>
        </p:nvSpPr>
        <p:spPr>
          <a:xfrm>
            <a:off x="4913300" y="1041925"/>
            <a:ext cx="693900" cy="115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7" name="Google Shape;247;g2b002a8b7ae_0_44"/>
          <p:cNvSpPr/>
          <p:nvPr/>
        </p:nvSpPr>
        <p:spPr>
          <a:xfrm>
            <a:off x="3618025" y="1906450"/>
            <a:ext cx="540600" cy="65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g2b03ea747d1_0_8"/>
          <p:cNvPicPr preferRelativeResize="0"/>
          <p:nvPr/>
        </p:nvPicPr>
        <p:blipFill>
          <a:blip r:embed="rId3">
            <a:alphaModFix/>
          </a:blip>
          <a:stretch>
            <a:fillRect/>
          </a:stretch>
        </p:blipFill>
        <p:spPr>
          <a:xfrm>
            <a:off x="2633975" y="601275"/>
            <a:ext cx="3075480" cy="1951269"/>
          </a:xfrm>
          <a:prstGeom prst="rect">
            <a:avLst/>
          </a:prstGeom>
          <a:noFill/>
          <a:ln>
            <a:noFill/>
          </a:ln>
        </p:spPr>
      </p:pic>
      <p:pic>
        <p:nvPicPr>
          <p:cNvPr id="253" name="Google Shape;253;g2b03ea747d1_0_8"/>
          <p:cNvPicPr preferRelativeResize="0"/>
          <p:nvPr/>
        </p:nvPicPr>
        <p:blipFill>
          <a:blip r:embed="rId4">
            <a:alphaModFix/>
          </a:blip>
          <a:stretch>
            <a:fillRect/>
          </a:stretch>
        </p:blipFill>
        <p:spPr>
          <a:xfrm>
            <a:off x="5918134" y="621875"/>
            <a:ext cx="2982415" cy="1951281"/>
          </a:xfrm>
          <a:prstGeom prst="rect">
            <a:avLst/>
          </a:prstGeom>
          <a:noFill/>
          <a:ln>
            <a:noFill/>
          </a:ln>
        </p:spPr>
      </p:pic>
      <p:pic>
        <p:nvPicPr>
          <p:cNvPr id="254" name="Google Shape;254;g2b03ea747d1_0_8"/>
          <p:cNvPicPr preferRelativeResize="0"/>
          <p:nvPr/>
        </p:nvPicPr>
        <p:blipFill>
          <a:blip r:embed="rId5">
            <a:alphaModFix/>
          </a:blip>
          <a:stretch>
            <a:fillRect/>
          </a:stretch>
        </p:blipFill>
        <p:spPr>
          <a:xfrm>
            <a:off x="2633986" y="2590944"/>
            <a:ext cx="3075480" cy="1951281"/>
          </a:xfrm>
          <a:prstGeom prst="rect">
            <a:avLst/>
          </a:prstGeom>
          <a:noFill/>
          <a:ln>
            <a:noFill/>
          </a:ln>
        </p:spPr>
      </p:pic>
      <p:pic>
        <p:nvPicPr>
          <p:cNvPr id="255" name="Google Shape;255;g2b03ea747d1_0_8"/>
          <p:cNvPicPr preferRelativeResize="0"/>
          <p:nvPr/>
        </p:nvPicPr>
        <p:blipFill>
          <a:blip r:embed="rId6">
            <a:alphaModFix/>
          </a:blip>
          <a:stretch>
            <a:fillRect/>
          </a:stretch>
        </p:blipFill>
        <p:spPr>
          <a:xfrm>
            <a:off x="5918145" y="2611554"/>
            <a:ext cx="2982404" cy="1951259"/>
          </a:xfrm>
          <a:prstGeom prst="rect">
            <a:avLst/>
          </a:prstGeom>
          <a:noFill/>
          <a:ln>
            <a:noFill/>
          </a:ln>
        </p:spPr>
      </p:pic>
      <p:sp>
        <p:nvSpPr>
          <p:cNvPr id="256" name="Google Shape;256;g2b03ea747d1_0_8"/>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Calibri"/>
                <a:ea typeface="Calibri"/>
                <a:cs typeface="Calibri"/>
                <a:sym typeface="Calibri"/>
              </a:rPr>
              <a:t>Model insights for the segments of users in Use Case 1</a:t>
            </a:r>
            <a:endParaRPr sz="2000" b="1">
              <a:solidFill>
                <a:schemeClr val="accent1"/>
              </a:solidFill>
              <a:latin typeface="Calibri"/>
              <a:ea typeface="Calibri"/>
              <a:cs typeface="Calibri"/>
              <a:sym typeface="Calibri"/>
            </a:endParaRPr>
          </a:p>
        </p:txBody>
      </p:sp>
      <p:sp>
        <p:nvSpPr>
          <p:cNvPr id="257" name="Google Shape;257;g2b03ea747d1_0_8"/>
          <p:cNvSpPr/>
          <p:nvPr/>
        </p:nvSpPr>
        <p:spPr>
          <a:xfrm>
            <a:off x="2940550" y="3894475"/>
            <a:ext cx="2582659" cy="325702"/>
          </a:xfrm>
          <a:custGeom>
            <a:avLst/>
            <a:gdLst/>
            <a:ahLst/>
            <a:cxnLst/>
            <a:rect l="l" t="t" r="r" b="b"/>
            <a:pathLst>
              <a:path w="109994" h="12656" extrusionOk="0">
                <a:moveTo>
                  <a:pt x="0" y="0"/>
                </a:moveTo>
                <a:cubicBezTo>
                  <a:pt x="3458" y="1588"/>
                  <a:pt x="10721" y="7481"/>
                  <a:pt x="20746" y="9525"/>
                </a:cubicBezTo>
                <a:cubicBezTo>
                  <a:pt x="30771" y="11569"/>
                  <a:pt x="45276" y="11743"/>
                  <a:pt x="60151" y="12265"/>
                </a:cubicBezTo>
                <a:cubicBezTo>
                  <a:pt x="75026" y="12787"/>
                  <a:pt x="101687" y="12591"/>
                  <a:pt x="109994" y="12656"/>
                </a:cubicBezTo>
              </a:path>
            </a:pathLst>
          </a:custGeom>
          <a:noFill/>
          <a:ln w="28575" cap="flat" cmpd="sng">
            <a:solidFill>
              <a:srgbClr val="FF0000"/>
            </a:solidFill>
            <a:prstDash val="dash"/>
            <a:round/>
            <a:headEnd type="none" w="med" len="med"/>
            <a:tailEnd type="triangle" w="med" len="med"/>
          </a:ln>
        </p:spPr>
        <p:txBody>
          <a:bodyPr/>
          <a:lstStyle/>
          <a:p>
            <a:endParaRPr lang="zh-CN" altLang="en-US"/>
          </a:p>
        </p:txBody>
      </p:sp>
      <p:sp>
        <p:nvSpPr>
          <p:cNvPr id="258" name="Google Shape;258;g2b03ea747d1_0_8"/>
          <p:cNvSpPr/>
          <p:nvPr/>
        </p:nvSpPr>
        <p:spPr>
          <a:xfrm>
            <a:off x="0" y="6218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400" b="1">
                <a:solidFill>
                  <a:srgbClr val="1155CC"/>
                </a:solidFill>
                <a:latin typeface="Open Sans"/>
                <a:ea typeface="Open Sans"/>
                <a:cs typeface="Open Sans"/>
                <a:sym typeface="Open Sans"/>
              </a:rPr>
              <a:t>High value trading users</a:t>
            </a:r>
            <a:endParaRPr sz="1300" b="1">
              <a:solidFill>
                <a:srgbClr val="050505"/>
              </a:solidFill>
              <a:latin typeface="Open Sans"/>
              <a:ea typeface="Open Sans"/>
              <a:cs typeface="Open Sans"/>
              <a:sym typeface="Open Sans"/>
            </a:endParaRPr>
          </a:p>
        </p:txBody>
      </p:sp>
      <p:sp>
        <p:nvSpPr>
          <p:cNvPr id="259" name="Google Shape;259;g2b03ea747d1_0_8"/>
          <p:cNvSpPr/>
          <p:nvPr/>
        </p:nvSpPr>
        <p:spPr>
          <a:xfrm>
            <a:off x="0" y="16505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FF9900"/>
                </a:solidFill>
                <a:latin typeface="Open Sans"/>
                <a:ea typeface="Open Sans"/>
                <a:cs typeface="Open Sans"/>
                <a:sym typeface="Open Sans"/>
              </a:rPr>
              <a:t>Stable trading users</a:t>
            </a:r>
            <a:endParaRPr b="1">
              <a:solidFill>
                <a:srgbClr val="FF9900"/>
              </a:solidFill>
              <a:latin typeface="Open Sans"/>
              <a:ea typeface="Open Sans"/>
              <a:cs typeface="Open Sans"/>
              <a:sym typeface="Open Sans"/>
            </a:endParaRPr>
          </a:p>
        </p:txBody>
      </p:sp>
      <p:sp>
        <p:nvSpPr>
          <p:cNvPr id="260" name="Google Shape;260;g2b03ea747d1_0_8"/>
          <p:cNvSpPr/>
          <p:nvPr/>
        </p:nvSpPr>
        <p:spPr>
          <a:xfrm>
            <a:off x="0" y="28622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6AA84F"/>
                </a:solidFill>
                <a:latin typeface="Open Sans"/>
                <a:ea typeface="Open Sans"/>
                <a:cs typeface="Open Sans"/>
                <a:sym typeface="Open Sans"/>
              </a:rPr>
              <a:t>Less active trading users</a:t>
            </a:r>
            <a:endParaRPr sz="1300" b="1">
              <a:solidFill>
                <a:srgbClr val="6AA84F"/>
              </a:solidFill>
              <a:latin typeface="Open Sans"/>
              <a:ea typeface="Open Sans"/>
              <a:cs typeface="Open Sans"/>
              <a:sym typeface="Open Sans"/>
            </a:endParaRPr>
          </a:p>
        </p:txBody>
      </p:sp>
      <p:sp>
        <p:nvSpPr>
          <p:cNvPr id="261" name="Google Shape;261;g2b03ea747d1_0_8"/>
          <p:cNvSpPr/>
          <p:nvPr/>
        </p:nvSpPr>
        <p:spPr>
          <a:xfrm>
            <a:off x="0" y="38186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dirty="0">
                <a:solidFill>
                  <a:srgbClr val="980000"/>
                </a:solidFill>
                <a:latin typeface="Open Sans"/>
                <a:ea typeface="Open Sans"/>
                <a:cs typeface="Open Sans"/>
                <a:sym typeface="Open Sans"/>
              </a:rPr>
              <a:t>“Dormant” Users</a:t>
            </a:r>
            <a:endParaRPr b="1" dirty="0">
              <a:solidFill>
                <a:srgbClr val="980000"/>
              </a:solidFill>
              <a:latin typeface="Open Sans"/>
              <a:ea typeface="Open Sans"/>
              <a:cs typeface="Open Sans"/>
              <a:sym typeface="Open Sans"/>
            </a:endParaRPr>
          </a:p>
        </p:txBody>
      </p:sp>
      <p:sp>
        <p:nvSpPr>
          <p:cNvPr id="262" name="Google Shape;262;g2b03ea747d1_0_8"/>
          <p:cNvSpPr txBox="1"/>
          <p:nvPr/>
        </p:nvSpPr>
        <p:spPr>
          <a:xfrm>
            <a:off x="121150" y="1017869"/>
            <a:ext cx="17472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Highest trading volumes</a:t>
            </a:r>
            <a:endParaRPr sz="1100">
              <a:solidFill>
                <a:schemeClr val="dk1"/>
              </a:solidFill>
            </a:endParaRPr>
          </a:p>
          <a:p>
            <a:pPr marL="0" lvl="0" indent="0" algn="l" rtl="0">
              <a:spcBef>
                <a:spcPts val="0"/>
              </a:spcBef>
              <a:spcAft>
                <a:spcPts val="0"/>
              </a:spcAft>
              <a:buNone/>
            </a:pPr>
            <a:r>
              <a:rPr lang="en-US" sz="1100">
                <a:solidFill>
                  <a:schemeClr val="dk1"/>
                </a:solidFill>
              </a:rPr>
              <a:t>Highest operation time</a:t>
            </a:r>
            <a:endParaRPr sz="1100">
              <a:solidFill>
                <a:schemeClr val="dk1"/>
              </a:solidFill>
            </a:endParaRPr>
          </a:p>
        </p:txBody>
      </p:sp>
      <p:sp>
        <p:nvSpPr>
          <p:cNvPr id="263" name="Google Shape;263;g2b03ea747d1_0_8"/>
          <p:cNvSpPr txBox="1"/>
          <p:nvPr/>
        </p:nvSpPr>
        <p:spPr>
          <a:xfrm>
            <a:off x="121150" y="2046569"/>
            <a:ext cx="1747200" cy="6465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800"/>
              <a:buFont typeface="Arial"/>
              <a:buNone/>
            </a:pPr>
            <a:r>
              <a:rPr lang="en-US" sz="1100">
                <a:solidFill>
                  <a:schemeClr val="dk1"/>
                </a:solidFill>
              </a:rPr>
              <a:t>High trading frequency</a:t>
            </a:r>
            <a:endParaRPr sz="1100">
              <a:solidFill>
                <a:schemeClr val="dk1"/>
              </a:solidFill>
            </a:endParaRPr>
          </a:p>
          <a:p>
            <a:pPr marL="0" lvl="0" indent="0" algn="just" rtl="0">
              <a:spcBef>
                <a:spcPts val="0"/>
              </a:spcBef>
              <a:spcAft>
                <a:spcPts val="0"/>
              </a:spcAft>
              <a:buNone/>
            </a:pPr>
            <a:r>
              <a:rPr lang="en-US" sz="1100">
                <a:solidFill>
                  <a:schemeClr val="dk1"/>
                </a:solidFill>
              </a:rPr>
              <a:t>Low trading volumes </a:t>
            </a:r>
            <a:endParaRPr sz="1100">
              <a:solidFill>
                <a:schemeClr val="dk1"/>
              </a:solidFill>
            </a:endParaRPr>
          </a:p>
          <a:p>
            <a:pPr marL="0" lvl="0" indent="0" algn="just" rtl="0">
              <a:spcBef>
                <a:spcPts val="0"/>
              </a:spcBef>
              <a:spcAft>
                <a:spcPts val="0"/>
              </a:spcAft>
              <a:buNone/>
            </a:pPr>
            <a:r>
              <a:rPr lang="en-US" sz="1100">
                <a:solidFill>
                  <a:schemeClr val="dk1"/>
                </a:solidFill>
              </a:rPr>
              <a:t>Low operation time</a:t>
            </a:r>
            <a:endParaRPr sz="1100">
              <a:solidFill>
                <a:schemeClr val="dk1"/>
              </a:solidFill>
            </a:endParaRPr>
          </a:p>
        </p:txBody>
      </p:sp>
      <p:sp>
        <p:nvSpPr>
          <p:cNvPr id="264" name="Google Shape;264;g2b03ea747d1_0_8"/>
          <p:cNvSpPr txBox="1"/>
          <p:nvPr/>
        </p:nvSpPr>
        <p:spPr>
          <a:xfrm>
            <a:off x="121138" y="4144466"/>
            <a:ext cx="19458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Highest churn percentage</a:t>
            </a:r>
            <a:endParaRPr sz="1100">
              <a:solidFill>
                <a:schemeClr val="dk1"/>
              </a:solidFill>
            </a:endParaRPr>
          </a:p>
          <a:p>
            <a:pPr marL="0" lvl="0" indent="0" algn="l" rtl="0">
              <a:spcBef>
                <a:spcPts val="0"/>
              </a:spcBef>
              <a:spcAft>
                <a:spcPts val="0"/>
              </a:spcAft>
              <a:buNone/>
            </a:pPr>
            <a:r>
              <a:rPr lang="en-US" sz="1100">
                <a:solidFill>
                  <a:schemeClr val="dk1"/>
                </a:solidFill>
              </a:rPr>
              <a:t>Less activity after they churn</a:t>
            </a:r>
            <a:endParaRPr sz="1100">
              <a:solidFill>
                <a:schemeClr val="dk1"/>
              </a:solidFill>
            </a:endParaRPr>
          </a:p>
        </p:txBody>
      </p:sp>
      <p:sp>
        <p:nvSpPr>
          <p:cNvPr id="265" name="Google Shape;265;g2b03ea747d1_0_8"/>
          <p:cNvSpPr txBox="1"/>
          <p:nvPr/>
        </p:nvSpPr>
        <p:spPr>
          <a:xfrm>
            <a:off x="121150" y="3299819"/>
            <a:ext cx="17472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Lowest trading frequency</a:t>
            </a:r>
            <a:endParaRPr sz="1100">
              <a:solidFill>
                <a:schemeClr val="dk1"/>
              </a:solidFill>
            </a:endParaRPr>
          </a:p>
          <a:p>
            <a:pPr marL="0" lvl="0" indent="0" algn="l" rtl="0">
              <a:spcBef>
                <a:spcPts val="0"/>
              </a:spcBef>
              <a:spcAft>
                <a:spcPts val="0"/>
              </a:spcAft>
              <a:buNone/>
            </a:pPr>
            <a:r>
              <a:rPr lang="en-US" sz="1100">
                <a:solidFill>
                  <a:schemeClr val="dk1"/>
                </a:solidFill>
              </a:rPr>
              <a:t>Lowest trading volumes</a:t>
            </a:r>
            <a:endParaRPr sz="1100">
              <a:solidFill>
                <a:schemeClr val="dk1"/>
              </a:solidFill>
            </a:endParaRPr>
          </a:p>
        </p:txBody>
      </p:sp>
      <p:sp>
        <p:nvSpPr>
          <p:cNvPr id="266" name="Google Shape;266;g2b03ea747d1_0_8"/>
          <p:cNvSpPr/>
          <p:nvPr/>
        </p:nvSpPr>
        <p:spPr>
          <a:xfrm>
            <a:off x="3096325" y="1184900"/>
            <a:ext cx="2376300" cy="8838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67" name="Google Shape;267;g2b03ea747d1_0_8"/>
          <p:cNvSpPr/>
          <p:nvPr/>
        </p:nvSpPr>
        <p:spPr>
          <a:xfrm>
            <a:off x="6425275" y="2033600"/>
            <a:ext cx="2130900" cy="325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b12c8d74cd_2_31"/>
          <p:cNvSpPr/>
          <p:nvPr/>
        </p:nvSpPr>
        <p:spPr>
          <a:xfrm>
            <a:off x="522450" y="119075"/>
            <a:ext cx="2603400" cy="653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Calibri"/>
                <a:ea typeface="Calibri"/>
                <a:cs typeface="Calibri"/>
                <a:sym typeface="Calibri"/>
              </a:rPr>
              <a:t>Marketing strategies</a:t>
            </a:r>
            <a:endParaRPr sz="2000" b="1">
              <a:solidFill>
                <a:schemeClr val="accent1"/>
              </a:solidFill>
              <a:latin typeface="Calibri"/>
              <a:ea typeface="Calibri"/>
              <a:cs typeface="Calibri"/>
              <a:sym typeface="Calibri"/>
            </a:endParaRPr>
          </a:p>
        </p:txBody>
      </p:sp>
      <p:sp>
        <p:nvSpPr>
          <p:cNvPr id="273" name="Google Shape;273;g2b12c8d74cd_2_31"/>
          <p:cNvSpPr txBox="1"/>
          <p:nvPr/>
        </p:nvSpPr>
        <p:spPr>
          <a:xfrm>
            <a:off x="567950" y="700525"/>
            <a:ext cx="8135700" cy="4180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900" b="1">
                <a:solidFill>
                  <a:schemeClr val="dk1"/>
                </a:solidFill>
                <a:latin typeface="Calibri"/>
                <a:ea typeface="Calibri"/>
                <a:cs typeface="Calibri"/>
                <a:sym typeface="Calibri"/>
              </a:rPr>
              <a:t>Build a traders community </a:t>
            </a:r>
            <a:endParaRPr sz="1900" b="1">
              <a:solidFill>
                <a:schemeClr val="dk1"/>
              </a:solidFill>
              <a:latin typeface="Calibri"/>
              <a:ea typeface="Calibri"/>
              <a:cs typeface="Calibri"/>
              <a:sym typeface="Calibri"/>
            </a:endParaRPr>
          </a:p>
          <a:p>
            <a:pPr marL="0" lvl="0" indent="0" algn="just"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The total events in past 7 days have a positive impact on the number of buy and transaction value in the future</a:t>
            </a:r>
            <a:endParaRPr sz="1500" b="1">
              <a:solidFill>
                <a:schemeClr val="dk1"/>
              </a:solidFill>
              <a:latin typeface="Calibri"/>
              <a:ea typeface="Calibri"/>
              <a:cs typeface="Calibri"/>
              <a:sym typeface="Calibri"/>
            </a:endParaRPr>
          </a:p>
          <a:p>
            <a:pPr marL="457200" lvl="0" indent="-323850" algn="just"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Invite stock market experts to deliver some online lectures about different investment strategies or analysis of market trends. </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Number of sell and number of buy drives each other)</a:t>
            </a:r>
            <a:endParaRPr sz="1500">
              <a:solidFill>
                <a:schemeClr val="dk1"/>
              </a:solidFill>
              <a:latin typeface="Calibri"/>
              <a:ea typeface="Calibri"/>
              <a:cs typeface="Calibri"/>
              <a:sym typeface="Calibri"/>
            </a:endParaRPr>
          </a:p>
          <a:p>
            <a:pPr marL="457200" lvl="0" indent="-323850" algn="just"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Users are allowed to post their opinion and investment experience in the community, so that other users can view what they have posted and make comment on it.</a:t>
            </a:r>
            <a:endParaRPr sz="1500">
              <a:solidFill>
                <a:schemeClr val="dk1"/>
              </a:solidFill>
              <a:latin typeface="Calibri"/>
              <a:ea typeface="Calibri"/>
              <a:cs typeface="Calibri"/>
              <a:sym typeface="Calibri"/>
            </a:endParaRPr>
          </a:p>
          <a:p>
            <a:pPr marL="457200" lvl="0" indent="-323850" algn="l"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Gotrade can updates some market news in the community.</a:t>
            </a:r>
            <a:endParaRPr sz="1500">
              <a:solidFill>
                <a:schemeClr val="dk1"/>
              </a:solidFill>
              <a:latin typeface="Calibri"/>
              <a:ea typeface="Calibri"/>
              <a:cs typeface="Calibri"/>
              <a:sym typeface="Calibri"/>
            </a:endParaRPr>
          </a:p>
          <a:p>
            <a:pPr marL="457200" lvl="0" indent="-323850" algn="l"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Segment of users based on their portfolio, recommend different articles for different segment of users.</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endParaRPr sz="1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b12c8d74cd_2_41"/>
          <p:cNvSpPr/>
          <p:nvPr/>
        </p:nvSpPr>
        <p:spPr>
          <a:xfrm>
            <a:off x="522450" y="119075"/>
            <a:ext cx="2603400" cy="653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Calibri"/>
                <a:ea typeface="Calibri"/>
                <a:cs typeface="Calibri"/>
                <a:sym typeface="Calibri"/>
              </a:rPr>
              <a:t>Marketing strategies</a:t>
            </a:r>
            <a:endParaRPr sz="2000" b="1">
              <a:solidFill>
                <a:schemeClr val="accent1"/>
              </a:solidFill>
              <a:latin typeface="Calibri"/>
              <a:ea typeface="Calibri"/>
              <a:cs typeface="Calibri"/>
              <a:sym typeface="Calibri"/>
            </a:endParaRPr>
          </a:p>
        </p:txBody>
      </p:sp>
      <p:sp>
        <p:nvSpPr>
          <p:cNvPr id="279" name="Google Shape;279;g2b12c8d74cd_2_41"/>
          <p:cNvSpPr txBox="1"/>
          <p:nvPr/>
        </p:nvSpPr>
        <p:spPr>
          <a:xfrm>
            <a:off x="596050" y="709900"/>
            <a:ext cx="7863900" cy="4180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900" b="1">
                <a:solidFill>
                  <a:schemeClr val="dk1"/>
                </a:solidFill>
                <a:latin typeface="Calibri"/>
                <a:ea typeface="Calibri"/>
                <a:cs typeface="Calibri"/>
                <a:sym typeface="Calibri"/>
              </a:rPr>
              <a:t>Reward users base on their behaviours</a:t>
            </a:r>
            <a:endParaRPr sz="1500" b="1">
              <a:solidFill>
                <a:schemeClr val="dk1"/>
              </a:solidFill>
              <a:latin typeface="Calibri"/>
              <a:ea typeface="Calibri"/>
              <a:cs typeface="Calibri"/>
              <a:sym typeface="Calibri"/>
            </a:endParaRPr>
          </a:p>
          <a:p>
            <a:pPr marL="457200" lvl="0" indent="-323850" algn="just"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When the user has not deposit for a period of time, we can offer them a small cash back after they deposit again.</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Increasing in the number of deposits will increase the number of buy)</a:t>
            </a:r>
            <a:endParaRPr sz="1500">
              <a:solidFill>
                <a:schemeClr val="dk1"/>
              </a:solidFill>
              <a:latin typeface="Calibri"/>
              <a:ea typeface="Calibri"/>
              <a:cs typeface="Calibri"/>
              <a:sym typeface="Calibri"/>
            </a:endParaRPr>
          </a:p>
          <a:p>
            <a:pPr marL="457200" lvl="0" indent="-323850" algn="just"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When the user's total assets exceed a certain amount within a certain period of time, we can offer them rewards such as discounts in handling fee.</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Increasing withdraw value may result in a decrease in the total transaction)</a:t>
            </a:r>
            <a:endParaRPr sz="1500">
              <a:solidFill>
                <a:schemeClr val="dk1"/>
              </a:solidFill>
              <a:latin typeface="Calibri"/>
              <a:ea typeface="Calibri"/>
              <a:cs typeface="Calibri"/>
              <a:sym typeface="Calibri"/>
            </a:endParaRPr>
          </a:p>
          <a:p>
            <a:pPr marL="457200" lvl="0" indent="-323850" algn="l"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Design an incentive plan triggered by net flow. When users weekly netflow is lower than zero, we can offer them rewards for their first trading next week.</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Net flow &lt; 0, total transaction in the next 7 days may decrease)</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b12c8d74cd_2_46"/>
          <p:cNvSpPr/>
          <p:nvPr/>
        </p:nvSpPr>
        <p:spPr>
          <a:xfrm>
            <a:off x="522450" y="119075"/>
            <a:ext cx="2603400" cy="653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Calibri"/>
                <a:ea typeface="Calibri"/>
                <a:cs typeface="Calibri"/>
                <a:sym typeface="Calibri"/>
              </a:rPr>
              <a:t>Marketing strategies</a:t>
            </a:r>
            <a:endParaRPr sz="2000" b="1">
              <a:solidFill>
                <a:schemeClr val="accent1"/>
              </a:solidFill>
              <a:latin typeface="Calibri"/>
              <a:ea typeface="Calibri"/>
              <a:cs typeface="Calibri"/>
              <a:sym typeface="Calibri"/>
            </a:endParaRPr>
          </a:p>
        </p:txBody>
      </p:sp>
      <p:sp>
        <p:nvSpPr>
          <p:cNvPr id="285" name="Google Shape;285;g2b12c8d74cd_2_46"/>
          <p:cNvSpPr txBox="1"/>
          <p:nvPr/>
        </p:nvSpPr>
        <p:spPr>
          <a:xfrm>
            <a:off x="596050" y="709900"/>
            <a:ext cx="7863900" cy="4180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900" b="1">
                <a:solidFill>
                  <a:schemeClr val="dk1"/>
                </a:solidFill>
                <a:latin typeface="Calibri"/>
                <a:ea typeface="Calibri"/>
                <a:cs typeface="Calibri"/>
                <a:sym typeface="Calibri"/>
              </a:rPr>
              <a:t>Notification system</a:t>
            </a:r>
            <a:endParaRPr sz="1500" b="1">
              <a:solidFill>
                <a:schemeClr val="dk1"/>
              </a:solidFill>
              <a:latin typeface="Calibri"/>
              <a:ea typeface="Calibri"/>
              <a:cs typeface="Calibri"/>
              <a:sym typeface="Calibri"/>
            </a:endParaRPr>
          </a:p>
          <a:p>
            <a:pPr marL="457200" lvl="0" indent="-323850" algn="just"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Establish a real-time notification system to inform users of significant changes in their net flow. Users will be notified when the value of the stocks held by them increases.</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Net flow &gt; 0, total transaction may increase.)</a:t>
            </a:r>
            <a:endParaRPr sz="1500" b="1">
              <a:solidFill>
                <a:srgbClr val="0B5394"/>
              </a:solidFill>
              <a:latin typeface="Calibri"/>
              <a:ea typeface="Calibri"/>
              <a:cs typeface="Calibri"/>
              <a:sym typeface="Calibri"/>
            </a:endParaRPr>
          </a:p>
          <a:p>
            <a:pPr marL="0" lvl="0" indent="0" algn="l" rtl="0">
              <a:lnSpc>
                <a:spcPct val="150000"/>
              </a:lnSpc>
              <a:spcBef>
                <a:spcPts val="0"/>
              </a:spcBef>
              <a:spcAft>
                <a:spcPts val="0"/>
              </a:spcAft>
              <a:buNone/>
            </a:pPr>
            <a:r>
              <a:rPr lang="en-US" sz="1900" b="1">
                <a:solidFill>
                  <a:schemeClr val="dk1"/>
                </a:solidFill>
                <a:latin typeface="Calibri"/>
                <a:ea typeface="Calibri"/>
                <a:cs typeface="Calibri"/>
                <a:sym typeface="Calibri"/>
              </a:rPr>
              <a:t>Optimize UI design</a:t>
            </a:r>
            <a:endParaRPr sz="1500" b="1">
              <a:solidFill>
                <a:srgbClr val="0B5394"/>
              </a:solidFill>
              <a:latin typeface="Calibri"/>
              <a:ea typeface="Calibri"/>
              <a:cs typeface="Calibri"/>
              <a:sym typeface="Calibri"/>
            </a:endParaRPr>
          </a:p>
          <a:p>
            <a:pPr marL="457200" lvl="0" indent="-323850" algn="just"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Improve user experience by providing more interactive content, such as transitional animations or haptic feedback.</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The total events have a positive impact on trading in the future)</a:t>
            </a:r>
            <a:endParaRPr sz="1500">
              <a:solidFill>
                <a:schemeClr val="dk1"/>
              </a:solidFill>
              <a:latin typeface="Calibri"/>
              <a:ea typeface="Calibri"/>
              <a:cs typeface="Calibri"/>
              <a:sym typeface="Calibri"/>
            </a:endParaRPr>
          </a:p>
          <a:p>
            <a:pPr marL="457200" lvl="0" indent="-323850" algn="l" rtl="0">
              <a:lnSpc>
                <a:spcPct val="15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Place stock-related pages in the most interacting area on the screen, so that users can see stock-related information when they enter the main interface.</a:t>
            </a:r>
            <a:endParaRPr sz="15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r>
              <a:rPr lang="en-US" sz="1500" b="1">
                <a:solidFill>
                  <a:srgbClr val="0B5394"/>
                </a:solidFill>
                <a:latin typeface="Calibri"/>
                <a:ea typeface="Calibri"/>
                <a:cs typeface="Calibri"/>
                <a:sym typeface="Calibri"/>
              </a:rPr>
              <a:t>(Observation: Increasing times of visiting stock-related screens will increase trading.)</a:t>
            </a:r>
            <a:endParaRPr sz="1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65f38e958f_0_6"/>
          <p:cNvSpPr/>
          <p:nvPr/>
        </p:nvSpPr>
        <p:spPr>
          <a:xfrm>
            <a:off x="2171392" y="2889456"/>
            <a:ext cx="48012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a:solidFill>
                  <a:schemeClr val="accent1"/>
                </a:solidFill>
                <a:latin typeface="Times New Roman"/>
                <a:ea typeface="Times New Roman"/>
                <a:cs typeface="Times New Roman"/>
                <a:sym typeface="Times New Roman"/>
              </a:rPr>
              <a:t>Thanks</a:t>
            </a:r>
            <a:endParaRPr sz="4600">
              <a:latin typeface="Times New Roman"/>
              <a:ea typeface="Times New Roman"/>
              <a:cs typeface="Times New Roman"/>
              <a:sym typeface="Times New Roman"/>
            </a:endParaRPr>
          </a:p>
        </p:txBody>
      </p:sp>
      <p:grpSp>
        <p:nvGrpSpPr>
          <p:cNvPr id="291" name="Google Shape;291;g265f38e958f_0_6"/>
          <p:cNvGrpSpPr/>
          <p:nvPr/>
        </p:nvGrpSpPr>
        <p:grpSpPr>
          <a:xfrm>
            <a:off x="3931267" y="1297532"/>
            <a:ext cx="1281613" cy="1281613"/>
            <a:chOff x="3963053" y="796069"/>
            <a:chExt cx="1445700" cy="1445700"/>
          </a:xfrm>
        </p:grpSpPr>
        <p:sp>
          <p:nvSpPr>
            <p:cNvPr id="292" name="Google Shape;292;g265f38e958f_0_6"/>
            <p:cNvSpPr/>
            <p:nvPr/>
          </p:nvSpPr>
          <p:spPr>
            <a:xfrm>
              <a:off x="3963053" y="796069"/>
              <a:ext cx="1445700" cy="1445700"/>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nvGrpSpPr>
            <p:cNvPr id="293" name="Google Shape;293;g265f38e958f_0_6"/>
            <p:cNvGrpSpPr/>
            <p:nvPr/>
          </p:nvGrpSpPr>
          <p:grpSpPr>
            <a:xfrm>
              <a:off x="4188039" y="1149861"/>
              <a:ext cx="995569" cy="868306"/>
              <a:chOff x="4675188" y="2882900"/>
              <a:chExt cx="360387" cy="314319"/>
            </a:xfrm>
          </p:grpSpPr>
          <p:sp>
            <p:nvSpPr>
              <p:cNvPr id="294" name="Google Shape;294;g265f38e958f_0_6"/>
              <p:cNvSpPr/>
              <p:nvPr/>
            </p:nvSpPr>
            <p:spPr>
              <a:xfrm>
                <a:off x="4675188" y="2882900"/>
                <a:ext cx="360342" cy="257202"/>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295" name="Google Shape;295;g265f38e958f_0_6"/>
              <p:cNvSpPr/>
              <p:nvPr/>
            </p:nvSpPr>
            <p:spPr>
              <a:xfrm>
                <a:off x="5000625" y="2994025"/>
                <a:ext cx="22248" cy="123822"/>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296" name="Google Shape;296;g265f38e958f_0_6"/>
              <p:cNvSpPr/>
              <p:nvPr/>
            </p:nvSpPr>
            <p:spPr>
              <a:xfrm>
                <a:off x="4989513" y="3128963"/>
                <a:ext cx="46062" cy="68256"/>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297" name="Google Shape;297;g265f38e958f_0_6"/>
          <p:cNvCxnSpPr/>
          <p:nvPr/>
        </p:nvCxnSpPr>
        <p:spPr>
          <a:xfrm>
            <a:off x="2344057" y="2750138"/>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298" name="Google Shape;298;g265f38e958f_0_6"/>
          <p:cNvCxnSpPr/>
          <p:nvPr/>
        </p:nvCxnSpPr>
        <p:spPr>
          <a:xfrm>
            <a:off x="2344057" y="3845967"/>
            <a:ext cx="4455900"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g2b03ea747d1_0_22"/>
          <p:cNvPicPr preferRelativeResize="0"/>
          <p:nvPr/>
        </p:nvPicPr>
        <p:blipFill>
          <a:blip r:embed="rId3">
            <a:alphaModFix/>
          </a:blip>
          <a:stretch>
            <a:fillRect/>
          </a:stretch>
        </p:blipFill>
        <p:spPr>
          <a:xfrm>
            <a:off x="6033275" y="577050"/>
            <a:ext cx="2937630" cy="2294375"/>
          </a:xfrm>
          <a:prstGeom prst="rect">
            <a:avLst/>
          </a:prstGeom>
          <a:noFill/>
          <a:ln>
            <a:noFill/>
          </a:ln>
        </p:spPr>
      </p:pic>
      <p:pic>
        <p:nvPicPr>
          <p:cNvPr id="360" name="Google Shape;360;g2b03ea747d1_0_22"/>
          <p:cNvPicPr preferRelativeResize="0"/>
          <p:nvPr/>
        </p:nvPicPr>
        <p:blipFill>
          <a:blip r:embed="rId4">
            <a:alphaModFix/>
          </a:blip>
          <a:stretch>
            <a:fillRect/>
          </a:stretch>
        </p:blipFill>
        <p:spPr>
          <a:xfrm>
            <a:off x="2867425" y="577050"/>
            <a:ext cx="3007950" cy="2349325"/>
          </a:xfrm>
          <a:prstGeom prst="rect">
            <a:avLst/>
          </a:prstGeom>
          <a:noFill/>
          <a:ln>
            <a:noFill/>
          </a:ln>
        </p:spPr>
      </p:pic>
      <p:sp>
        <p:nvSpPr>
          <p:cNvPr id="361" name="Google Shape;361;g2b03ea747d1_0_22"/>
          <p:cNvSpPr/>
          <p:nvPr/>
        </p:nvSpPr>
        <p:spPr>
          <a:xfrm>
            <a:off x="522450" y="119075"/>
            <a:ext cx="8378100" cy="502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dirty="0">
                <a:solidFill>
                  <a:schemeClr val="accent1"/>
                </a:solidFill>
                <a:latin typeface="Calibri"/>
                <a:ea typeface="Calibri"/>
                <a:cs typeface="Calibri"/>
                <a:sym typeface="Calibri"/>
              </a:rPr>
              <a:t>Supplementary material</a:t>
            </a:r>
            <a:endParaRPr sz="1200" dirty="0">
              <a:solidFill>
                <a:schemeClr val="dk1"/>
              </a:solidFill>
              <a:highlight>
                <a:srgbClr val="FFFFFF"/>
              </a:highlight>
            </a:endParaRPr>
          </a:p>
          <a:p>
            <a:pPr marL="0" lvl="0" indent="0" algn="l" rtl="0">
              <a:lnSpc>
                <a:spcPct val="115000"/>
              </a:lnSpc>
              <a:spcBef>
                <a:spcPts val="0"/>
              </a:spcBef>
              <a:spcAft>
                <a:spcPts val="0"/>
              </a:spcAft>
              <a:buSzPts val="1100"/>
              <a:buNone/>
            </a:pPr>
            <a:r>
              <a:rPr lang="en-US" sz="1100" dirty="0">
                <a:solidFill>
                  <a:schemeClr val="dk1"/>
                </a:solidFill>
                <a:highlight>
                  <a:srgbClr val="FFFFFF"/>
                </a:highlight>
              </a:rPr>
              <a:t>						 					</a:t>
            </a:r>
            <a:endParaRPr sz="1100" dirty="0">
              <a:solidFill>
                <a:schemeClr val="dk1"/>
              </a:solidFill>
              <a:highlight>
                <a:srgbClr val="FFFFFF"/>
              </a:highlight>
            </a:endParaRPr>
          </a:p>
          <a:p>
            <a:pPr marL="0" lvl="0" indent="0" algn="just" rtl="0">
              <a:spcBef>
                <a:spcPts val="0"/>
              </a:spcBef>
              <a:spcAft>
                <a:spcPts val="0"/>
              </a:spcAft>
              <a:buSzPts val="1100"/>
              <a:buNone/>
            </a:pPr>
            <a:r>
              <a:rPr lang="en-US" sz="1100" dirty="0">
                <a:solidFill>
                  <a:schemeClr val="dk1"/>
                </a:solidFill>
                <a:highlight>
                  <a:srgbClr val="FFFFFF"/>
                </a:highlight>
              </a:rPr>
              <a:t>				</a:t>
            </a:r>
            <a:endParaRPr sz="1100" dirty="0">
              <a:solidFill>
                <a:schemeClr val="dk1"/>
              </a:solidFill>
              <a:highlight>
                <a:srgbClr val="FFFFFF"/>
              </a:highlight>
            </a:endParaRPr>
          </a:p>
          <a:p>
            <a:pPr marL="0" lvl="0" indent="0" algn="just" rtl="0">
              <a:spcBef>
                <a:spcPts val="0"/>
              </a:spcBef>
              <a:spcAft>
                <a:spcPts val="0"/>
              </a:spcAft>
              <a:buSzPts val="1100"/>
              <a:buNone/>
            </a:pPr>
            <a:r>
              <a:rPr lang="en-US" sz="1100" dirty="0">
                <a:solidFill>
                  <a:schemeClr val="dk1"/>
                </a:solidFill>
                <a:highlight>
                  <a:srgbClr val="FFFFFF"/>
                </a:highlight>
              </a:rPr>
              <a:t>			</a:t>
            </a:r>
            <a:endParaRPr sz="1100" dirty="0">
              <a:solidFill>
                <a:schemeClr val="dk1"/>
              </a:solidFill>
              <a:highlight>
                <a:srgbClr val="FFFFFF"/>
              </a:highlight>
            </a:endParaRPr>
          </a:p>
          <a:p>
            <a:pPr marL="0" lvl="0" indent="0" algn="just" rtl="0">
              <a:spcBef>
                <a:spcPts val="0"/>
              </a:spcBef>
              <a:spcAft>
                <a:spcPts val="0"/>
              </a:spcAft>
              <a:buSzPts val="1100"/>
              <a:buNone/>
            </a:pPr>
            <a:r>
              <a:rPr lang="en-US" sz="1100" dirty="0">
                <a:solidFill>
                  <a:schemeClr val="dk1"/>
                </a:solidFill>
              </a:rPr>
              <a:t>		</a:t>
            </a:r>
            <a:endParaRPr sz="1100" dirty="0">
              <a:solidFill>
                <a:schemeClr val="dk1"/>
              </a:solidFill>
            </a:endParaRPr>
          </a:p>
          <a:p>
            <a:pPr marL="0" lvl="0" indent="0" algn="just" rtl="0">
              <a:spcBef>
                <a:spcPts val="0"/>
              </a:spcBef>
              <a:spcAft>
                <a:spcPts val="0"/>
              </a:spcAft>
              <a:buSzPts val="1100"/>
              <a:buNone/>
            </a:pPr>
            <a:endParaRPr sz="2000" b="1" dirty="0">
              <a:solidFill>
                <a:schemeClr val="accent1"/>
              </a:solidFill>
              <a:latin typeface="Calibri"/>
              <a:ea typeface="Calibri"/>
              <a:cs typeface="Calibri"/>
              <a:sym typeface="Calibri"/>
            </a:endParaRPr>
          </a:p>
        </p:txBody>
      </p:sp>
      <p:sp>
        <p:nvSpPr>
          <p:cNvPr id="362" name="Google Shape;362;g2b03ea747d1_0_22"/>
          <p:cNvSpPr/>
          <p:nvPr/>
        </p:nvSpPr>
        <p:spPr>
          <a:xfrm>
            <a:off x="0" y="6218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400" b="1">
                <a:solidFill>
                  <a:srgbClr val="1155CC"/>
                </a:solidFill>
                <a:latin typeface="Open Sans"/>
                <a:ea typeface="Open Sans"/>
                <a:cs typeface="Open Sans"/>
                <a:sym typeface="Open Sans"/>
              </a:rPr>
              <a:t>High value trading users</a:t>
            </a:r>
            <a:endParaRPr sz="1300" b="1">
              <a:solidFill>
                <a:srgbClr val="050505"/>
              </a:solidFill>
              <a:latin typeface="Open Sans"/>
              <a:ea typeface="Open Sans"/>
              <a:cs typeface="Open Sans"/>
              <a:sym typeface="Open Sans"/>
            </a:endParaRPr>
          </a:p>
        </p:txBody>
      </p:sp>
      <p:sp>
        <p:nvSpPr>
          <p:cNvPr id="363" name="Google Shape;363;g2b03ea747d1_0_22"/>
          <p:cNvSpPr/>
          <p:nvPr/>
        </p:nvSpPr>
        <p:spPr>
          <a:xfrm>
            <a:off x="0" y="16505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FF9900"/>
                </a:solidFill>
                <a:latin typeface="Open Sans"/>
                <a:ea typeface="Open Sans"/>
                <a:cs typeface="Open Sans"/>
                <a:sym typeface="Open Sans"/>
              </a:rPr>
              <a:t>Stable trading users</a:t>
            </a:r>
            <a:endParaRPr b="1">
              <a:solidFill>
                <a:srgbClr val="FF9900"/>
              </a:solidFill>
              <a:latin typeface="Open Sans"/>
              <a:ea typeface="Open Sans"/>
              <a:cs typeface="Open Sans"/>
              <a:sym typeface="Open Sans"/>
            </a:endParaRPr>
          </a:p>
        </p:txBody>
      </p:sp>
      <p:sp>
        <p:nvSpPr>
          <p:cNvPr id="364" name="Google Shape;364;g2b03ea747d1_0_22"/>
          <p:cNvSpPr/>
          <p:nvPr/>
        </p:nvSpPr>
        <p:spPr>
          <a:xfrm>
            <a:off x="0" y="28622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6AA84F"/>
                </a:solidFill>
                <a:latin typeface="Open Sans"/>
                <a:ea typeface="Open Sans"/>
                <a:cs typeface="Open Sans"/>
                <a:sym typeface="Open Sans"/>
              </a:rPr>
              <a:t>Less active trading users</a:t>
            </a:r>
            <a:endParaRPr sz="1300" b="1">
              <a:solidFill>
                <a:srgbClr val="6AA84F"/>
              </a:solidFill>
              <a:latin typeface="Open Sans"/>
              <a:ea typeface="Open Sans"/>
              <a:cs typeface="Open Sans"/>
              <a:sym typeface="Open Sans"/>
            </a:endParaRPr>
          </a:p>
        </p:txBody>
      </p:sp>
      <p:sp>
        <p:nvSpPr>
          <p:cNvPr id="365" name="Google Shape;365;g2b03ea747d1_0_22"/>
          <p:cNvSpPr/>
          <p:nvPr/>
        </p:nvSpPr>
        <p:spPr>
          <a:xfrm>
            <a:off x="0" y="38186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980000"/>
                </a:solidFill>
                <a:latin typeface="Open Sans"/>
                <a:ea typeface="Open Sans"/>
                <a:cs typeface="Open Sans"/>
                <a:sym typeface="Open Sans"/>
              </a:rPr>
              <a:t>Dormant Users</a:t>
            </a:r>
            <a:endParaRPr b="1">
              <a:solidFill>
                <a:srgbClr val="980000"/>
              </a:solidFill>
              <a:latin typeface="Open Sans"/>
              <a:ea typeface="Open Sans"/>
              <a:cs typeface="Open Sans"/>
              <a:sym typeface="Open Sans"/>
            </a:endParaRPr>
          </a:p>
        </p:txBody>
      </p:sp>
      <p:sp>
        <p:nvSpPr>
          <p:cNvPr id="366" name="Google Shape;366;g2b03ea747d1_0_22"/>
          <p:cNvSpPr txBox="1"/>
          <p:nvPr/>
        </p:nvSpPr>
        <p:spPr>
          <a:xfrm>
            <a:off x="121150" y="1095569"/>
            <a:ext cx="17472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Highest trading volumes</a:t>
            </a:r>
            <a:endParaRPr sz="1100">
              <a:solidFill>
                <a:schemeClr val="dk1"/>
              </a:solidFill>
            </a:endParaRPr>
          </a:p>
          <a:p>
            <a:pPr marL="0" lvl="0" indent="0" algn="l" rtl="0">
              <a:spcBef>
                <a:spcPts val="0"/>
              </a:spcBef>
              <a:spcAft>
                <a:spcPts val="0"/>
              </a:spcAft>
              <a:buNone/>
            </a:pPr>
            <a:r>
              <a:rPr lang="en-US" sz="1100">
                <a:solidFill>
                  <a:schemeClr val="dk1"/>
                </a:solidFill>
              </a:rPr>
              <a:t>Highest operation time</a:t>
            </a:r>
            <a:endParaRPr sz="1100">
              <a:solidFill>
                <a:schemeClr val="dk1"/>
              </a:solidFill>
            </a:endParaRPr>
          </a:p>
        </p:txBody>
      </p:sp>
      <p:sp>
        <p:nvSpPr>
          <p:cNvPr id="367" name="Google Shape;367;g2b03ea747d1_0_22"/>
          <p:cNvSpPr txBox="1"/>
          <p:nvPr/>
        </p:nvSpPr>
        <p:spPr>
          <a:xfrm>
            <a:off x="121150" y="2046569"/>
            <a:ext cx="1747200" cy="815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800"/>
              <a:buFont typeface="Arial"/>
              <a:buNone/>
            </a:pPr>
            <a:r>
              <a:rPr lang="en-US" sz="1100">
                <a:solidFill>
                  <a:schemeClr val="dk1"/>
                </a:solidFill>
              </a:rPr>
              <a:t>High trading frequency</a:t>
            </a:r>
            <a:endParaRPr sz="1100">
              <a:solidFill>
                <a:schemeClr val="dk1"/>
              </a:solidFill>
            </a:endParaRPr>
          </a:p>
          <a:p>
            <a:pPr marL="0" lvl="0" indent="0" algn="just" rtl="0">
              <a:spcBef>
                <a:spcPts val="0"/>
              </a:spcBef>
              <a:spcAft>
                <a:spcPts val="0"/>
              </a:spcAft>
              <a:buNone/>
            </a:pPr>
            <a:r>
              <a:rPr lang="en-US" sz="1100">
                <a:solidFill>
                  <a:schemeClr val="dk1"/>
                </a:solidFill>
              </a:rPr>
              <a:t>Low trading volumes </a:t>
            </a:r>
            <a:endParaRPr sz="1100">
              <a:solidFill>
                <a:schemeClr val="dk1"/>
              </a:solidFill>
            </a:endParaRPr>
          </a:p>
          <a:p>
            <a:pPr marL="0" lvl="0" indent="0" algn="just" rtl="0">
              <a:spcBef>
                <a:spcPts val="0"/>
              </a:spcBef>
              <a:spcAft>
                <a:spcPts val="0"/>
              </a:spcAft>
              <a:buNone/>
            </a:pPr>
            <a:r>
              <a:rPr lang="en-US" sz="1100">
                <a:solidFill>
                  <a:schemeClr val="dk1"/>
                </a:solidFill>
              </a:rPr>
              <a:t>Lowest churn percentage</a:t>
            </a:r>
            <a:endParaRPr sz="1100">
              <a:solidFill>
                <a:schemeClr val="dk1"/>
              </a:solidFill>
            </a:endParaRPr>
          </a:p>
          <a:p>
            <a:pPr marL="0" lvl="0" indent="0" algn="just" rtl="0">
              <a:spcBef>
                <a:spcPts val="0"/>
              </a:spcBef>
              <a:spcAft>
                <a:spcPts val="0"/>
              </a:spcAft>
              <a:buNone/>
            </a:pPr>
            <a:r>
              <a:rPr lang="en-US" sz="1100">
                <a:solidFill>
                  <a:schemeClr val="dk1"/>
                </a:solidFill>
              </a:rPr>
              <a:t>Low operation time</a:t>
            </a:r>
            <a:endParaRPr sz="1100">
              <a:solidFill>
                <a:schemeClr val="dk1"/>
              </a:solidFill>
            </a:endParaRPr>
          </a:p>
        </p:txBody>
      </p:sp>
      <p:sp>
        <p:nvSpPr>
          <p:cNvPr id="368" name="Google Shape;368;g2b03ea747d1_0_22"/>
          <p:cNvSpPr txBox="1"/>
          <p:nvPr/>
        </p:nvSpPr>
        <p:spPr>
          <a:xfrm>
            <a:off x="121138" y="4144466"/>
            <a:ext cx="19458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800"/>
              <a:buFont typeface="Arial"/>
              <a:buNone/>
            </a:pPr>
            <a:r>
              <a:rPr lang="en-US" sz="1100">
                <a:solidFill>
                  <a:schemeClr val="dk1"/>
                </a:solidFill>
              </a:rPr>
              <a:t>High trading volumes</a:t>
            </a:r>
            <a:endParaRPr sz="1100">
              <a:solidFill>
                <a:schemeClr val="dk1"/>
              </a:solidFill>
            </a:endParaRPr>
          </a:p>
          <a:p>
            <a:pPr marL="0" lvl="0" indent="0" algn="l" rtl="0">
              <a:spcBef>
                <a:spcPts val="0"/>
              </a:spcBef>
              <a:spcAft>
                <a:spcPts val="0"/>
              </a:spcAft>
              <a:buNone/>
            </a:pPr>
            <a:r>
              <a:rPr lang="en-US" sz="1100">
                <a:solidFill>
                  <a:schemeClr val="dk1"/>
                </a:solidFill>
              </a:rPr>
              <a:t>Less activity after they churn</a:t>
            </a:r>
            <a:endParaRPr sz="1100">
              <a:solidFill>
                <a:schemeClr val="dk1"/>
              </a:solidFill>
            </a:endParaRPr>
          </a:p>
        </p:txBody>
      </p:sp>
      <p:sp>
        <p:nvSpPr>
          <p:cNvPr id="369" name="Google Shape;369;g2b03ea747d1_0_22"/>
          <p:cNvSpPr txBox="1"/>
          <p:nvPr/>
        </p:nvSpPr>
        <p:spPr>
          <a:xfrm>
            <a:off x="121150" y="3299819"/>
            <a:ext cx="17472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Lowest trading frequency</a:t>
            </a:r>
            <a:endParaRPr sz="1100">
              <a:solidFill>
                <a:schemeClr val="dk1"/>
              </a:solidFill>
            </a:endParaRPr>
          </a:p>
          <a:p>
            <a:pPr marL="0" lvl="0" indent="0" algn="l" rtl="0">
              <a:spcBef>
                <a:spcPts val="0"/>
              </a:spcBef>
              <a:spcAft>
                <a:spcPts val="0"/>
              </a:spcAft>
              <a:buNone/>
            </a:pPr>
            <a:r>
              <a:rPr lang="en-US" sz="1100">
                <a:solidFill>
                  <a:schemeClr val="dk1"/>
                </a:solidFill>
              </a:rPr>
              <a:t>Lowest trading volumes</a:t>
            </a:r>
            <a:endParaRPr sz="1100">
              <a:solidFill>
                <a:schemeClr val="dk1"/>
              </a:solidFill>
            </a:endParaRPr>
          </a:p>
        </p:txBody>
      </p:sp>
      <p:sp>
        <p:nvSpPr>
          <p:cNvPr id="370" name="Google Shape;370;g2b03ea747d1_0_22"/>
          <p:cNvSpPr/>
          <p:nvPr/>
        </p:nvSpPr>
        <p:spPr>
          <a:xfrm>
            <a:off x="3047350" y="3040800"/>
            <a:ext cx="6049200" cy="15213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Observation:</a:t>
            </a:r>
            <a:endParaRPr sz="1200" b="1">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The weekly buy value and sell value of the four groups of users are basically </a:t>
            </a:r>
            <a:r>
              <a:rPr lang="en-US" sz="1200" b="1">
                <a:solidFill>
                  <a:schemeClr val="dk1"/>
                </a:solidFill>
                <a:latin typeface="Calibri"/>
                <a:ea typeface="Calibri"/>
                <a:cs typeface="Calibri"/>
                <a:sym typeface="Calibri"/>
              </a:rPr>
              <a:t>positively correlated</a:t>
            </a:r>
            <a:r>
              <a:rPr lang="en-US" sz="1200">
                <a:solidFill>
                  <a:schemeClr val="dk1"/>
                </a:solidFill>
                <a:latin typeface="Calibri"/>
                <a:ea typeface="Calibri"/>
                <a:cs typeface="Calibri"/>
                <a:sym typeface="Calibri"/>
              </a:rPr>
              <a:t>. Which might suggest that they are the drivers of each other.</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Buy value</a:t>
            </a:r>
            <a:r>
              <a:rPr lang="en-US" sz="1200">
                <a:solidFill>
                  <a:schemeClr val="dk1"/>
                </a:solidFill>
                <a:latin typeface="Calibri"/>
                <a:ea typeface="Calibri"/>
                <a:cs typeface="Calibri"/>
                <a:sym typeface="Calibri"/>
              </a:rPr>
              <a:t> will </a:t>
            </a:r>
            <a:r>
              <a:rPr lang="en-US" sz="1200" b="1">
                <a:solidFill>
                  <a:schemeClr val="dk1"/>
                </a:solidFill>
                <a:latin typeface="Calibri"/>
                <a:ea typeface="Calibri"/>
                <a:cs typeface="Calibri"/>
                <a:sym typeface="Calibri"/>
              </a:rPr>
              <a:t>increase</a:t>
            </a:r>
            <a:r>
              <a:rPr lang="en-US" sz="1200">
                <a:solidFill>
                  <a:schemeClr val="dk1"/>
                </a:solidFill>
                <a:latin typeface="Calibri"/>
                <a:ea typeface="Calibri"/>
                <a:cs typeface="Calibri"/>
                <a:sym typeface="Calibri"/>
              </a:rPr>
              <a:t> with the </a:t>
            </a:r>
            <a:r>
              <a:rPr lang="en-US" sz="1200" b="1">
                <a:solidFill>
                  <a:schemeClr val="dk1"/>
                </a:solidFill>
                <a:latin typeface="Calibri"/>
                <a:ea typeface="Calibri"/>
                <a:cs typeface="Calibri"/>
                <a:sym typeface="Calibri"/>
              </a:rPr>
              <a:t>number of  total event times</a:t>
            </a:r>
            <a:r>
              <a:rPr lang="en-US" sz="1200">
                <a:solidFill>
                  <a:schemeClr val="dk1"/>
                </a:solidFill>
                <a:latin typeface="Calibri"/>
                <a:ea typeface="Calibri"/>
                <a:cs typeface="Calibri"/>
                <a:sym typeface="Calibri"/>
              </a:rPr>
              <a:t> in a week. This is especially obvious in the high value trade user group.</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g2b03ea747d1_0_12"/>
          <p:cNvPicPr preferRelativeResize="0"/>
          <p:nvPr/>
        </p:nvPicPr>
        <p:blipFill>
          <a:blip r:embed="rId3">
            <a:alphaModFix/>
          </a:blip>
          <a:stretch>
            <a:fillRect/>
          </a:stretch>
        </p:blipFill>
        <p:spPr>
          <a:xfrm>
            <a:off x="2906788" y="537050"/>
            <a:ext cx="3609434" cy="2325225"/>
          </a:xfrm>
          <a:prstGeom prst="rect">
            <a:avLst/>
          </a:prstGeom>
          <a:noFill/>
          <a:ln>
            <a:noFill/>
          </a:ln>
        </p:spPr>
      </p:pic>
      <p:pic>
        <p:nvPicPr>
          <p:cNvPr id="376" name="Google Shape;376;g2b03ea747d1_0_12"/>
          <p:cNvPicPr preferRelativeResize="0"/>
          <p:nvPr/>
        </p:nvPicPr>
        <p:blipFill>
          <a:blip r:embed="rId4">
            <a:alphaModFix/>
          </a:blip>
          <a:stretch>
            <a:fillRect/>
          </a:stretch>
        </p:blipFill>
        <p:spPr>
          <a:xfrm>
            <a:off x="2916400" y="2974611"/>
            <a:ext cx="2578576" cy="2013950"/>
          </a:xfrm>
          <a:prstGeom prst="rect">
            <a:avLst/>
          </a:prstGeom>
          <a:noFill/>
          <a:ln>
            <a:noFill/>
          </a:ln>
        </p:spPr>
      </p:pic>
      <p:pic>
        <p:nvPicPr>
          <p:cNvPr id="377" name="Google Shape;377;g2b03ea747d1_0_12"/>
          <p:cNvPicPr preferRelativeResize="0"/>
          <p:nvPr/>
        </p:nvPicPr>
        <p:blipFill>
          <a:blip r:embed="rId5">
            <a:alphaModFix/>
          </a:blip>
          <a:stretch>
            <a:fillRect/>
          </a:stretch>
        </p:blipFill>
        <p:spPr>
          <a:xfrm>
            <a:off x="5718900" y="2974600"/>
            <a:ext cx="2578576" cy="2013950"/>
          </a:xfrm>
          <a:prstGeom prst="rect">
            <a:avLst/>
          </a:prstGeom>
          <a:noFill/>
          <a:ln>
            <a:noFill/>
          </a:ln>
        </p:spPr>
      </p:pic>
      <p:sp>
        <p:nvSpPr>
          <p:cNvPr id="378" name="Google Shape;378;g2b03ea747d1_0_12"/>
          <p:cNvSpPr/>
          <p:nvPr/>
        </p:nvSpPr>
        <p:spPr>
          <a:xfrm>
            <a:off x="522450" y="119075"/>
            <a:ext cx="8378100" cy="546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altLang="zh-CN" sz="2000" b="1" dirty="0">
                <a:solidFill>
                  <a:schemeClr val="accent1"/>
                </a:solidFill>
                <a:latin typeface="Calibri"/>
                <a:ea typeface="Calibri"/>
                <a:cs typeface="Calibri"/>
                <a:sym typeface="Calibri"/>
              </a:rPr>
              <a:t>Supplementary material</a:t>
            </a:r>
            <a:endParaRPr lang="en-US" altLang="zh-CN" sz="1200" dirty="0">
              <a:solidFill>
                <a:schemeClr val="dk1"/>
              </a:solidFill>
              <a:highlight>
                <a:srgbClr val="FFFFFF"/>
              </a:highlight>
            </a:endParaRPr>
          </a:p>
        </p:txBody>
      </p:sp>
      <p:sp>
        <p:nvSpPr>
          <p:cNvPr id="379" name="Google Shape;379;g2b03ea747d1_0_12"/>
          <p:cNvSpPr/>
          <p:nvPr/>
        </p:nvSpPr>
        <p:spPr>
          <a:xfrm>
            <a:off x="0" y="6218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400" b="1">
                <a:solidFill>
                  <a:srgbClr val="1155CC"/>
                </a:solidFill>
                <a:latin typeface="Open Sans"/>
                <a:ea typeface="Open Sans"/>
                <a:cs typeface="Open Sans"/>
                <a:sym typeface="Open Sans"/>
              </a:rPr>
              <a:t>High value trading users</a:t>
            </a:r>
            <a:endParaRPr sz="1300" b="1">
              <a:solidFill>
                <a:srgbClr val="050505"/>
              </a:solidFill>
              <a:latin typeface="Open Sans"/>
              <a:ea typeface="Open Sans"/>
              <a:cs typeface="Open Sans"/>
              <a:sym typeface="Open Sans"/>
            </a:endParaRPr>
          </a:p>
        </p:txBody>
      </p:sp>
      <p:sp>
        <p:nvSpPr>
          <p:cNvPr id="380" name="Google Shape;380;g2b03ea747d1_0_12"/>
          <p:cNvSpPr/>
          <p:nvPr/>
        </p:nvSpPr>
        <p:spPr>
          <a:xfrm>
            <a:off x="0" y="16505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FF9900"/>
                </a:solidFill>
                <a:latin typeface="Open Sans"/>
                <a:ea typeface="Open Sans"/>
                <a:cs typeface="Open Sans"/>
                <a:sym typeface="Open Sans"/>
              </a:rPr>
              <a:t>Stable trading users</a:t>
            </a:r>
            <a:endParaRPr b="1">
              <a:solidFill>
                <a:srgbClr val="FF9900"/>
              </a:solidFill>
              <a:latin typeface="Open Sans"/>
              <a:ea typeface="Open Sans"/>
              <a:cs typeface="Open Sans"/>
              <a:sym typeface="Open Sans"/>
            </a:endParaRPr>
          </a:p>
        </p:txBody>
      </p:sp>
      <p:sp>
        <p:nvSpPr>
          <p:cNvPr id="381" name="Google Shape;381;g2b03ea747d1_0_12"/>
          <p:cNvSpPr/>
          <p:nvPr/>
        </p:nvSpPr>
        <p:spPr>
          <a:xfrm>
            <a:off x="0" y="28622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6AA84F"/>
                </a:solidFill>
                <a:latin typeface="Open Sans"/>
                <a:ea typeface="Open Sans"/>
                <a:cs typeface="Open Sans"/>
                <a:sym typeface="Open Sans"/>
              </a:rPr>
              <a:t>Less active trading users</a:t>
            </a:r>
            <a:endParaRPr sz="1300" b="1">
              <a:solidFill>
                <a:srgbClr val="6AA84F"/>
              </a:solidFill>
              <a:latin typeface="Open Sans"/>
              <a:ea typeface="Open Sans"/>
              <a:cs typeface="Open Sans"/>
              <a:sym typeface="Open Sans"/>
            </a:endParaRPr>
          </a:p>
        </p:txBody>
      </p:sp>
      <p:sp>
        <p:nvSpPr>
          <p:cNvPr id="382" name="Google Shape;382;g2b03ea747d1_0_12"/>
          <p:cNvSpPr/>
          <p:nvPr/>
        </p:nvSpPr>
        <p:spPr>
          <a:xfrm>
            <a:off x="0" y="38186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b="1">
                <a:solidFill>
                  <a:srgbClr val="980000"/>
                </a:solidFill>
                <a:latin typeface="Open Sans"/>
                <a:ea typeface="Open Sans"/>
                <a:cs typeface="Open Sans"/>
                <a:sym typeface="Open Sans"/>
              </a:rPr>
              <a:t>Dormant Users</a:t>
            </a:r>
            <a:endParaRPr b="1">
              <a:solidFill>
                <a:srgbClr val="980000"/>
              </a:solidFill>
              <a:latin typeface="Open Sans"/>
              <a:ea typeface="Open Sans"/>
              <a:cs typeface="Open Sans"/>
              <a:sym typeface="Open Sans"/>
            </a:endParaRPr>
          </a:p>
        </p:txBody>
      </p:sp>
      <p:sp>
        <p:nvSpPr>
          <p:cNvPr id="383" name="Google Shape;383;g2b03ea747d1_0_12"/>
          <p:cNvSpPr txBox="1"/>
          <p:nvPr/>
        </p:nvSpPr>
        <p:spPr>
          <a:xfrm>
            <a:off x="121150" y="1095569"/>
            <a:ext cx="17472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Highest trading volumes</a:t>
            </a:r>
            <a:endParaRPr sz="1100">
              <a:solidFill>
                <a:schemeClr val="dk1"/>
              </a:solidFill>
            </a:endParaRPr>
          </a:p>
          <a:p>
            <a:pPr marL="0" lvl="0" indent="0" algn="l" rtl="0">
              <a:spcBef>
                <a:spcPts val="0"/>
              </a:spcBef>
              <a:spcAft>
                <a:spcPts val="0"/>
              </a:spcAft>
              <a:buNone/>
            </a:pPr>
            <a:r>
              <a:rPr lang="en-US" sz="1100">
                <a:solidFill>
                  <a:schemeClr val="dk1"/>
                </a:solidFill>
              </a:rPr>
              <a:t>Highest operation time</a:t>
            </a:r>
            <a:endParaRPr sz="1100">
              <a:solidFill>
                <a:schemeClr val="dk1"/>
              </a:solidFill>
            </a:endParaRPr>
          </a:p>
        </p:txBody>
      </p:sp>
      <p:sp>
        <p:nvSpPr>
          <p:cNvPr id="384" name="Google Shape;384;g2b03ea747d1_0_12"/>
          <p:cNvSpPr txBox="1"/>
          <p:nvPr/>
        </p:nvSpPr>
        <p:spPr>
          <a:xfrm>
            <a:off x="121150" y="2046569"/>
            <a:ext cx="1747200" cy="815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800"/>
              <a:buFont typeface="Arial"/>
              <a:buNone/>
            </a:pPr>
            <a:r>
              <a:rPr lang="en-US" sz="1100">
                <a:solidFill>
                  <a:schemeClr val="dk1"/>
                </a:solidFill>
              </a:rPr>
              <a:t>High trading frequency</a:t>
            </a:r>
            <a:endParaRPr sz="1100">
              <a:solidFill>
                <a:schemeClr val="dk1"/>
              </a:solidFill>
            </a:endParaRPr>
          </a:p>
          <a:p>
            <a:pPr marL="0" lvl="0" indent="0" algn="just" rtl="0">
              <a:spcBef>
                <a:spcPts val="0"/>
              </a:spcBef>
              <a:spcAft>
                <a:spcPts val="0"/>
              </a:spcAft>
              <a:buNone/>
            </a:pPr>
            <a:r>
              <a:rPr lang="en-US" sz="1100">
                <a:solidFill>
                  <a:schemeClr val="dk1"/>
                </a:solidFill>
              </a:rPr>
              <a:t>Low trading volumes </a:t>
            </a:r>
            <a:endParaRPr sz="1100">
              <a:solidFill>
                <a:schemeClr val="dk1"/>
              </a:solidFill>
            </a:endParaRPr>
          </a:p>
          <a:p>
            <a:pPr marL="0" lvl="0" indent="0" algn="just" rtl="0">
              <a:spcBef>
                <a:spcPts val="0"/>
              </a:spcBef>
              <a:spcAft>
                <a:spcPts val="0"/>
              </a:spcAft>
              <a:buNone/>
            </a:pPr>
            <a:r>
              <a:rPr lang="en-US" sz="1100">
                <a:solidFill>
                  <a:schemeClr val="dk1"/>
                </a:solidFill>
              </a:rPr>
              <a:t>Lowest churn percentage</a:t>
            </a:r>
            <a:endParaRPr sz="1100">
              <a:solidFill>
                <a:schemeClr val="dk1"/>
              </a:solidFill>
            </a:endParaRPr>
          </a:p>
          <a:p>
            <a:pPr marL="0" lvl="0" indent="0" algn="just" rtl="0">
              <a:spcBef>
                <a:spcPts val="0"/>
              </a:spcBef>
              <a:spcAft>
                <a:spcPts val="0"/>
              </a:spcAft>
              <a:buNone/>
            </a:pPr>
            <a:r>
              <a:rPr lang="en-US" sz="1100">
                <a:solidFill>
                  <a:schemeClr val="dk1"/>
                </a:solidFill>
              </a:rPr>
              <a:t>Low operation time</a:t>
            </a:r>
            <a:endParaRPr sz="1100">
              <a:solidFill>
                <a:schemeClr val="dk1"/>
              </a:solidFill>
            </a:endParaRPr>
          </a:p>
        </p:txBody>
      </p:sp>
      <p:sp>
        <p:nvSpPr>
          <p:cNvPr id="385" name="Google Shape;385;g2b03ea747d1_0_12"/>
          <p:cNvSpPr txBox="1"/>
          <p:nvPr/>
        </p:nvSpPr>
        <p:spPr>
          <a:xfrm>
            <a:off x="121138" y="4144466"/>
            <a:ext cx="19458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800"/>
              <a:buFont typeface="Arial"/>
              <a:buNone/>
            </a:pPr>
            <a:r>
              <a:rPr lang="en-US" sz="1100">
                <a:solidFill>
                  <a:schemeClr val="dk1"/>
                </a:solidFill>
              </a:rPr>
              <a:t>High trading volumes</a:t>
            </a:r>
            <a:endParaRPr sz="1100">
              <a:solidFill>
                <a:schemeClr val="dk1"/>
              </a:solidFill>
            </a:endParaRPr>
          </a:p>
          <a:p>
            <a:pPr marL="0" lvl="0" indent="0" algn="l" rtl="0">
              <a:spcBef>
                <a:spcPts val="0"/>
              </a:spcBef>
              <a:spcAft>
                <a:spcPts val="0"/>
              </a:spcAft>
              <a:buNone/>
            </a:pPr>
            <a:r>
              <a:rPr lang="en-US" sz="1100">
                <a:solidFill>
                  <a:schemeClr val="dk1"/>
                </a:solidFill>
              </a:rPr>
              <a:t>Highest churn percentage</a:t>
            </a:r>
            <a:endParaRPr sz="1100">
              <a:solidFill>
                <a:schemeClr val="dk1"/>
              </a:solidFill>
            </a:endParaRPr>
          </a:p>
        </p:txBody>
      </p:sp>
      <p:sp>
        <p:nvSpPr>
          <p:cNvPr id="386" name="Google Shape;386;g2b03ea747d1_0_12"/>
          <p:cNvSpPr txBox="1"/>
          <p:nvPr/>
        </p:nvSpPr>
        <p:spPr>
          <a:xfrm>
            <a:off x="121150" y="3299819"/>
            <a:ext cx="1747200" cy="477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100">
                <a:solidFill>
                  <a:schemeClr val="dk1"/>
                </a:solidFill>
              </a:rPr>
              <a:t>Lowest trading frequency</a:t>
            </a:r>
            <a:endParaRPr sz="1100">
              <a:solidFill>
                <a:schemeClr val="dk1"/>
              </a:solidFill>
            </a:endParaRPr>
          </a:p>
          <a:p>
            <a:pPr marL="0" lvl="0" indent="0" algn="l" rtl="0">
              <a:spcBef>
                <a:spcPts val="0"/>
              </a:spcBef>
              <a:spcAft>
                <a:spcPts val="0"/>
              </a:spcAft>
              <a:buNone/>
            </a:pPr>
            <a:r>
              <a:rPr lang="en-US" sz="1100">
                <a:solidFill>
                  <a:schemeClr val="dk1"/>
                </a:solidFill>
              </a:rPr>
              <a:t>Lowest trading volumes</a:t>
            </a:r>
            <a:endParaRPr sz="1100">
              <a:solidFill>
                <a:schemeClr val="dk1"/>
              </a:solidFill>
            </a:endParaRPr>
          </a:p>
        </p:txBody>
      </p:sp>
      <p:sp>
        <p:nvSpPr>
          <p:cNvPr id="387" name="Google Shape;387;g2b03ea747d1_0_12"/>
          <p:cNvSpPr/>
          <p:nvPr/>
        </p:nvSpPr>
        <p:spPr>
          <a:xfrm>
            <a:off x="6700225" y="644825"/>
            <a:ext cx="2160300" cy="10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Calibri"/>
                <a:ea typeface="Calibri"/>
                <a:cs typeface="Calibri"/>
                <a:sym typeface="Calibri"/>
              </a:rPr>
              <a:t>Churn percentage: </a:t>
            </a:r>
            <a:endParaRPr sz="1200">
              <a:latin typeface="Calibri"/>
              <a:ea typeface="Calibri"/>
              <a:cs typeface="Calibri"/>
              <a:sym typeface="Calibri"/>
            </a:endParaRPr>
          </a:p>
          <a:p>
            <a:pPr marL="0" lvl="0" indent="0" algn="just" rtl="0">
              <a:spcBef>
                <a:spcPts val="0"/>
              </a:spcBef>
              <a:spcAft>
                <a:spcPts val="0"/>
              </a:spcAft>
              <a:buNone/>
            </a:pPr>
            <a:r>
              <a:rPr lang="en-US" sz="1200">
                <a:latin typeface="Calibri"/>
                <a:ea typeface="Calibri"/>
                <a:cs typeface="Calibri"/>
                <a:sym typeface="Calibri"/>
              </a:rPr>
              <a:t>The percentage of users who have already churn in this group of users.</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660781eab4_2_8290"/>
          <p:cNvSpPr/>
          <p:nvPr/>
        </p:nvSpPr>
        <p:spPr>
          <a:xfrm>
            <a:off x="522450" y="119075"/>
            <a:ext cx="7983300" cy="432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Calibri"/>
                <a:ea typeface="Calibri"/>
                <a:cs typeface="Calibri"/>
                <a:sym typeface="Calibri"/>
              </a:rPr>
              <a:t>Brief Summary</a:t>
            </a:r>
            <a:endParaRPr sz="2000" b="1">
              <a:solidFill>
                <a:schemeClr val="accent1"/>
              </a:solidFill>
              <a:latin typeface="Calibri"/>
              <a:ea typeface="Calibri"/>
              <a:cs typeface="Calibri"/>
              <a:sym typeface="Calibri"/>
            </a:endParaRPr>
          </a:p>
        </p:txBody>
      </p:sp>
      <p:graphicFrame>
        <p:nvGraphicFramePr>
          <p:cNvPr id="143" name="Google Shape;143;g2660781eab4_2_8290"/>
          <p:cNvGraphicFramePr/>
          <p:nvPr/>
        </p:nvGraphicFramePr>
        <p:xfrm>
          <a:off x="522438" y="711100"/>
          <a:ext cx="8385500" cy="3813665"/>
        </p:xfrm>
        <a:graphic>
          <a:graphicData uri="http://schemas.openxmlformats.org/drawingml/2006/table">
            <a:tbl>
              <a:tblPr>
                <a:noFill/>
                <a:tableStyleId>{C9B6AA1D-C18F-45B9-B809-31D9F2BBBBCF}</a:tableStyleId>
              </a:tblPr>
              <a:tblGrid>
                <a:gridCol w="2589425">
                  <a:extLst>
                    <a:ext uri="{9D8B030D-6E8A-4147-A177-3AD203B41FA5}">
                      <a16:colId xmlns:a16="http://schemas.microsoft.com/office/drawing/2014/main" val="20000"/>
                    </a:ext>
                  </a:extLst>
                </a:gridCol>
                <a:gridCol w="5796075">
                  <a:extLst>
                    <a:ext uri="{9D8B030D-6E8A-4147-A177-3AD203B41FA5}">
                      <a16:colId xmlns:a16="http://schemas.microsoft.com/office/drawing/2014/main" val="20001"/>
                    </a:ext>
                  </a:extLst>
                </a:gridCol>
              </a:tblGrid>
              <a:tr h="372275">
                <a:tc>
                  <a:txBody>
                    <a:bodyPr/>
                    <a:lstStyle/>
                    <a:p>
                      <a:pPr marL="0" lvl="0" indent="0" algn="ctr" rtl="0">
                        <a:spcBef>
                          <a:spcPts val="0"/>
                        </a:spcBef>
                        <a:spcAft>
                          <a:spcPts val="0"/>
                        </a:spcAft>
                        <a:buNone/>
                      </a:pPr>
                      <a:r>
                        <a:rPr lang="en-US" sz="1600" b="1">
                          <a:solidFill>
                            <a:schemeClr val="accent1"/>
                          </a:solidFill>
                          <a:latin typeface="Calibri"/>
                          <a:ea typeface="Calibri"/>
                          <a:cs typeface="Calibri"/>
                          <a:sym typeface="Calibri"/>
                        </a:rPr>
                        <a:t>What we focused on</a:t>
                      </a:r>
                      <a:endParaRPr sz="1600" b="1">
                        <a:solidFill>
                          <a:schemeClr val="accent1"/>
                        </a:solidFill>
                        <a:latin typeface="Calibri"/>
                        <a:ea typeface="Calibri"/>
                        <a:cs typeface="Calibri"/>
                        <a:sym typeface="Calibri"/>
                      </a:endParaRPr>
                    </a:p>
                  </a:txBody>
                  <a:tcPr marL="91425" marR="91425" marT="91425" marB="91425">
                    <a:solidFill>
                      <a:srgbClr val="D0E0E3"/>
                    </a:solidFill>
                  </a:tcPr>
                </a:tc>
                <a:tc>
                  <a:txBody>
                    <a:bodyPr/>
                    <a:lstStyle/>
                    <a:p>
                      <a:pPr marL="0" lvl="0" indent="0" algn="ctr" rtl="0">
                        <a:spcBef>
                          <a:spcPts val="0"/>
                        </a:spcBef>
                        <a:spcAft>
                          <a:spcPts val="0"/>
                        </a:spcAft>
                        <a:buNone/>
                      </a:pPr>
                      <a:r>
                        <a:rPr lang="en-US" sz="1600" b="1">
                          <a:latin typeface="Calibri"/>
                          <a:ea typeface="Calibri"/>
                          <a:cs typeface="Calibri"/>
                          <a:sym typeface="Calibri"/>
                        </a:rPr>
                        <a:t>Brief summary of our findings</a:t>
                      </a:r>
                      <a:endParaRPr sz="1600" b="1">
                        <a:latin typeface="Calibri"/>
                        <a:ea typeface="Calibri"/>
                        <a:cs typeface="Calibri"/>
                        <a:sym typeface="Calibri"/>
                      </a:endParaRPr>
                    </a:p>
                  </a:txBody>
                  <a:tcPr marL="91425" marR="91425" marT="91425" marB="91425">
                    <a:solidFill>
                      <a:srgbClr val="D0E0E3"/>
                    </a:solidFill>
                  </a:tcPr>
                </a:tc>
                <a:extLst>
                  <a:ext uri="{0D108BD9-81ED-4DB2-BD59-A6C34878D82A}">
                    <a16:rowId xmlns:a16="http://schemas.microsoft.com/office/drawing/2014/main" val="10000"/>
                  </a:ext>
                </a:extLst>
              </a:tr>
              <a:tr h="904150">
                <a:tc>
                  <a:txBody>
                    <a:bodyPr/>
                    <a:lstStyle/>
                    <a:p>
                      <a:pPr marL="0" lvl="0" indent="0" algn="just" rtl="0">
                        <a:spcBef>
                          <a:spcPts val="0"/>
                        </a:spcBef>
                        <a:spcAft>
                          <a:spcPts val="0"/>
                        </a:spcAft>
                        <a:buNone/>
                      </a:pPr>
                      <a:r>
                        <a:rPr lang="en-US">
                          <a:solidFill>
                            <a:schemeClr val="accent1"/>
                          </a:solidFill>
                          <a:latin typeface="Calibri"/>
                          <a:ea typeface="Calibri"/>
                          <a:cs typeface="Calibri"/>
                          <a:sym typeface="Calibri"/>
                        </a:rPr>
                        <a:t>The causal drivers responsible for the number of </a:t>
                      </a:r>
                      <a:r>
                        <a:rPr lang="en-US">
                          <a:solidFill>
                            <a:schemeClr val="dk1"/>
                          </a:solidFill>
                          <a:latin typeface="Calibri"/>
                          <a:ea typeface="Calibri"/>
                          <a:cs typeface="Calibri"/>
                          <a:sym typeface="Calibri"/>
                        </a:rPr>
                        <a:t>buy</a:t>
                      </a:r>
                      <a:r>
                        <a:rPr lang="en-US">
                          <a:solidFill>
                            <a:schemeClr val="accent1"/>
                          </a:solidFill>
                          <a:latin typeface="Calibri"/>
                          <a:ea typeface="Calibri"/>
                          <a:cs typeface="Calibri"/>
                          <a:sym typeface="Calibri"/>
                        </a:rPr>
                        <a:t>/sell transactions a user will make in the next week.</a:t>
                      </a:r>
                      <a:endParaRPr>
                        <a:latin typeface="Calibri"/>
                        <a:ea typeface="Calibri"/>
                        <a:cs typeface="Calibri"/>
                        <a:sym typeface="Calibri"/>
                      </a:endParaRPr>
                    </a:p>
                  </a:txBody>
                  <a:tcPr marL="91425" marR="91425" marT="91425" marB="91425"/>
                </a:tc>
                <a:tc>
                  <a:txBody>
                    <a:bodyPr/>
                    <a:lstStyle/>
                    <a:p>
                      <a:pPr marL="0" lvl="0" indent="0" algn="just" rtl="0">
                        <a:spcBef>
                          <a:spcPts val="0"/>
                        </a:spcBef>
                        <a:spcAft>
                          <a:spcPts val="0"/>
                        </a:spcAft>
                        <a:buNone/>
                      </a:pPr>
                      <a:r>
                        <a:rPr lang="en-US" b="1">
                          <a:latin typeface="Calibri"/>
                          <a:ea typeface="Calibri"/>
                          <a:cs typeface="Calibri"/>
                          <a:sym typeface="Calibri"/>
                        </a:rPr>
                        <a:t>Future buy transaction:</a:t>
                      </a:r>
                      <a:r>
                        <a:rPr lang="en-US">
                          <a:latin typeface="Calibri"/>
                          <a:ea typeface="Calibri"/>
                          <a:cs typeface="Calibri"/>
                          <a:sym typeface="Calibri"/>
                        </a:rPr>
                        <a:t> buying times history (positive), total events history (positive), stock screen visiting history (positive), deposit times history (positive).</a:t>
                      </a:r>
                      <a:endParaRPr>
                        <a:latin typeface="Calibri"/>
                        <a:ea typeface="Calibri"/>
                        <a:cs typeface="Calibri"/>
                        <a:sym typeface="Calibri"/>
                      </a:endParaRPr>
                    </a:p>
                    <a:p>
                      <a:pPr marL="0" lvl="0" indent="0" algn="just" rtl="0">
                        <a:spcBef>
                          <a:spcPts val="0"/>
                        </a:spcBef>
                        <a:spcAft>
                          <a:spcPts val="0"/>
                        </a:spcAft>
                        <a:buNone/>
                      </a:pPr>
                      <a:r>
                        <a:rPr lang="en-US" b="1">
                          <a:latin typeface="Calibri"/>
                          <a:ea typeface="Calibri"/>
                          <a:cs typeface="Calibri"/>
                          <a:sym typeface="Calibri"/>
                        </a:rPr>
                        <a:t>Futute sell transaction:</a:t>
                      </a:r>
                      <a:r>
                        <a:rPr lang="en-US">
                          <a:latin typeface="Calibri"/>
                          <a:ea typeface="Calibri"/>
                          <a:cs typeface="Calibri"/>
                          <a:sym typeface="Calibri"/>
                        </a:rPr>
                        <a:t> </a:t>
                      </a:r>
                      <a:r>
                        <a:rPr lang="en-US">
                          <a:solidFill>
                            <a:schemeClr val="dk1"/>
                          </a:solidFill>
                          <a:latin typeface="Calibri"/>
                          <a:ea typeface="Calibri"/>
                          <a:cs typeface="Calibri"/>
                          <a:sym typeface="Calibri"/>
                        </a:rPr>
                        <a:t>selling times history (positive), stock screen visiting history (positive), buying times history (positive).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718000">
                <a:tc>
                  <a:txBody>
                    <a:bodyPr/>
                    <a:lstStyle/>
                    <a:p>
                      <a:pPr marL="0" lvl="0" indent="0" algn="just" rtl="0">
                        <a:spcBef>
                          <a:spcPts val="0"/>
                        </a:spcBef>
                        <a:spcAft>
                          <a:spcPts val="0"/>
                        </a:spcAft>
                        <a:buNone/>
                      </a:pPr>
                      <a:r>
                        <a:rPr lang="en-US">
                          <a:solidFill>
                            <a:schemeClr val="accent1"/>
                          </a:solidFill>
                          <a:latin typeface="Calibri"/>
                          <a:ea typeface="Calibri"/>
                          <a:cs typeface="Calibri"/>
                          <a:sym typeface="Calibri"/>
                        </a:rPr>
                        <a:t>The causal drivers responsible for the transaction values a user will make in the next week.</a:t>
                      </a:r>
                      <a:endParaRPr>
                        <a:latin typeface="Calibri"/>
                        <a:ea typeface="Calibri"/>
                        <a:cs typeface="Calibri"/>
                        <a:sym typeface="Calibri"/>
                      </a:endParaRPr>
                    </a:p>
                  </a:txBody>
                  <a:tcPr marL="91425" marR="91425" marT="91425" marB="91425"/>
                </a:tc>
                <a:tc>
                  <a:txBody>
                    <a:bodyPr/>
                    <a:lstStyle/>
                    <a:p>
                      <a:pPr marL="0" lvl="0" indent="0" algn="just" rtl="0">
                        <a:spcBef>
                          <a:spcPts val="0"/>
                        </a:spcBef>
                        <a:spcAft>
                          <a:spcPts val="0"/>
                        </a:spcAft>
                        <a:buNone/>
                      </a:pPr>
                      <a:r>
                        <a:rPr lang="en-US">
                          <a:latin typeface="Calibri"/>
                          <a:ea typeface="Calibri"/>
                          <a:cs typeface="Calibri"/>
                          <a:sym typeface="Calibri"/>
                        </a:rPr>
                        <a:t>The </a:t>
                      </a:r>
                      <a:r>
                        <a:rPr lang="en-US" b="1">
                          <a:latin typeface="Calibri"/>
                          <a:ea typeface="Calibri"/>
                          <a:cs typeface="Calibri"/>
                          <a:sym typeface="Calibri"/>
                        </a:rPr>
                        <a:t>buy/sell values</a:t>
                      </a:r>
                      <a:r>
                        <a:rPr lang="en-US">
                          <a:latin typeface="Calibri"/>
                          <a:ea typeface="Calibri"/>
                          <a:cs typeface="Calibri"/>
                          <a:sym typeface="Calibri"/>
                        </a:rPr>
                        <a:t>,</a:t>
                      </a:r>
                      <a:r>
                        <a:rPr lang="en-US" b="1">
                          <a:latin typeface="Calibri"/>
                          <a:ea typeface="Calibri"/>
                          <a:cs typeface="Calibri"/>
                          <a:sym typeface="Calibri"/>
                        </a:rPr>
                        <a:t> net flow </a:t>
                      </a:r>
                      <a:r>
                        <a:rPr lang="en-US">
                          <a:latin typeface="Calibri"/>
                          <a:ea typeface="Calibri"/>
                          <a:cs typeface="Calibri"/>
                          <a:sym typeface="Calibri"/>
                        </a:rPr>
                        <a:t>and the </a:t>
                      </a:r>
                      <a:r>
                        <a:rPr lang="en-US" b="1">
                          <a:latin typeface="Calibri"/>
                          <a:ea typeface="Calibri"/>
                          <a:cs typeface="Calibri"/>
                          <a:sym typeface="Calibri"/>
                        </a:rPr>
                        <a:t>history total events </a:t>
                      </a:r>
                      <a:r>
                        <a:rPr lang="en-US">
                          <a:latin typeface="Calibri"/>
                          <a:ea typeface="Calibri"/>
                          <a:cs typeface="Calibri"/>
                          <a:sym typeface="Calibri"/>
                        </a:rPr>
                        <a:t>have </a:t>
                      </a:r>
                      <a:r>
                        <a:rPr lang="en-US">
                          <a:solidFill>
                            <a:srgbClr val="A64D79"/>
                          </a:solidFill>
                          <a:latin typeface="Calibri"/>
                          <a:ea typeface="Calibri"/>
                          <a:cs typeface="Calibri"/>
                          <a:sym typeface="Calibri"/>
                        </a:rPr>
                        <a:t>positive</a:t>
                      </a:r>
                      <a:r>
                        <a:rPr lang="en-US">
                          <a:latin typeface="Calibri"/>
                          <a:ea typeface="Calibri"/>
                          <a:cs typeface="Calibri"/>
                          <a:sym typeface="Calibri"/>
                        </a:rPr>
                        <a:t> impact on the future transaction values.</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531850">
                <a:tc>
                  <a:txBody>
                    <a:bodyPr/>
                    <a:lstStyle/>
                    <a:p>
                      <a:pPr marL="0" lvl="0" indent="0" algn="just" rtl="0">
                        <a:spcBef>
                          <a:spcPts val="0"/>
                        </a:spcBef>
                        <a:spcAft>
                          <a:spcPts val="0"/>
                        </a:spcAft>
                        <a:buClr>
                          <a:schemeClr val="dk1"/>
                        </a:buClr>
                        <a:buSzPts val="1100"/>
                        <a:buFont typeface="Arial"/>
                        <a:buNone/>
                      </a:pPr>
                      <a:r>
                        <a:rPr lang="en-US">
                          <a:solidFill>
                            <a:schemeClr val="accent1"/>
                          </a:solidFill>
                          <a:latin typeface="Calibri"/>
                          <a:ea typeface="Calibri"/>
                          <a:cs typeface="Calibri"/>
                          <a:sym typeface="Calibri"/>
                        </a:rPr>
                        <a:t>Different model insights for the segments of users in Use Case 1.</a:t>
                      </a:r>
                      <a:endParaRPr>
                        <a:latin typeface="Calibri"/>
                        <a:ea typeface="Calibri"/>
                        <a:cs typeface="Calibri"/>
                        <a:sym typeface="Calibri"/>
                      </a:endParaRPr>
                    </a:p>
                  </a:txBody>
                  <a:tcPr marL="91425" marR="91425" marT="91425" marB="91425"/>
                </a:tc>
                <a:tc>
                  <a:txBody>
                    <a:bodyPr/>
                    <a:lstStyle/>
                    <a:p>
                      <a:pPr marL="0" lvl="0" indent="0" algn="just" rtl="0">
                        <a:spcBef>
                          <a:spcPts val="0"/>
                        </a:spcBef>
                        <a:spcAft>
                          <a:spcPts val="0"/>
                        </a:spcAft>
                        <a:buNone/>
                      </a:pPr>
                      <a:r>
                        <a:rPr lang="en-US">
                          <a:latin typeface="Calibri"/>
                          <a:ea typeface="Calibri"/>
                          <a:cs typeface="Calibri"/>
                          <a:sym typeface="Calibri"/>
                        </a:rPr>
                        <a:t>The observations are similar with our exploration of four groups of users in case study one.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704825">
                <a:tc>
                  <a:txBody>
                    <a:bodyPr/>
                    <a:lstStyle/>
                    <a:p>
                      <a:pPr marL="0" lvl="0" indent="0" algn="just" rtl="0">
                        <a:spcBef>
                          <a:spcPts val="0"/>
                        </a:spcBef>
                        <a:spcAft>
                          <a:spcPts val="0"/>
                        </a:spcAft>
                        <a:buNone/>
                      </a:pPr>
                      <a:r>
                        <a:rPr lang="en-US">
                          <a:solidFill>
                            <a:schemeClr val="accent1"/>
                          </a:solidFill>
                          <a:latin typeface="Calibri"/>
                          <a:ea typeface="Calibri"/>
                          <a:cs typeface="Calibri"/>
                          <a:sym typeface="Calibri"/>
                        </a:rPr>
                        <a:t>The implications for the marketing strategy </a:t>
                      </a:r>
                      <a:endParaRPr>
                        <a:latin typeface="Calibri"/>
                        <a:ea typeface="Calibri"/>
                        <a:cs typeface="Calibri"/>
                        <a:sym typeface="Calibri"/>
                      </a:endParaRPr>
                    </a:p>
                  </a:txBody>
                  <a:tcPr marL="91425" marR="91425" marT="91425" marB="91425"/>
                </a:tc>
                <a:tc>
                  <a:txBody>
                    <a:bodyPr/>
                    <a:lstStyle/>
                    <a:p>
                      <a:pPr marL="0" lvl="0" indent="0" algn="just" rtl="0">
                        <a:spcBef>
                          <a:spcPts val="0"/>
                        </a:spcBef>
                        <a:spcAft>
                          <a:spcPts val="0"/>
                        </a:spcAft>
                        <a:buNone/>
                      </a:pPr>
                      <a:r>
                        <a:rPr lang="en-US">
                          <a:latin typeface="Calibri"/>
                          <a:ea typeface="Calibri"/>
                          <a:cs typeface="Calibri"/>
                          <a:sym typeface="Calibri"/>
                        </a:rPr>
                        <a:t>Build community, rewarding, notification and optimizing UI design.</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cxnSp>
        <p:nvCxnSpPr>
          <p:cNvPr id="148" name="Google Shape;148;g26586c9da68_1_3"/>
          <p:cNvCxnSpPr/>
          <p:nvPr/>
        </p:nvCxnSpPr>
        <p:spPr>
          <a:xfrm>
            <a:off x="522450" y="1261274"/>
            <a:ext cx="8099100" cy="0"/>
          </a:xfrm>
          <a:prstGeom prst="straightConnector1">
            <a:avLst/>
          </a:prstGeom>
          <a:noFill/>
          <a:ln w="19050" cap="flat" cmpd="sng">
            <a:solidFill>
              <a:schemeClr val="accent1"/>
            </a:solidFill>
            <a:prstDash val="solid"/>
            <a:miter lim="800000"/>
            <a:headEnd type="none" w="sm" len="sm"/>
            <a:tailEnd type="none" w="sm" len="sm"/>
          </a:ln>
        </p:spPr>
      </p:cxnSp>
      <p:sp>
        <p:nvSpPr>
          <p:cNvPr id="149" name="Google Shape;149;g26586c9da68_1_3"/>
          <p:cNvSpPr/>
          <p:nvPr/>
        </p:nvSpPr>
        <p:spPr>
          <a:xfrm>
            <a:off x="522456" y="119075"/>
            <a:ext cx="45654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Create Target Variable</a:t>
            </a:r>
            <a:endParaRPr sz="2400">
              <a:latin typeface="Calibri"/>
              <a:ea typeface="Calibri"/>
              <a:cs typeface="Calibri"/>
              <a:sym typeface="Calibri"/>
            </a:endParaRPr>
          </a:p>
        </p:txBody>
      </p:sp>
      <p:sp>
        <p:nvSpPr>
          <p:cNvPr id="150" name="Google Shape;150;g26586c9da68_1_3"/>
          <p:cNvSpPr/>
          <p:nvPr/>
        </p:nvSpPr>
        <p:spPr>
          <a:xfrm>
            <a:off x="551850" y="562950"/>
            <a:ext cx="8495700" cy="618300"/>
          </a:xfrm>
          <a:prstGeom prst="rect">
            <a:avLst/>
          </a:prstGeom>
          <a:noFill/>
          <a:ln>
            <a:noFill/>
          </a:ln>
        </p:spPr>
        <p:txBody>
          <a:bodyPr spcFirstLastPara="1" wrap="square" lIns="91425" tIns="45700" rIns="91425" bIns="45700" anchor="t" anchorCtr="0">
            <a:noAutofit/>
          </a:bodyPr>
          <a:lstStyle/>
          <a:p>
            <a:pPr marL="171450" marR="0" lvl="0" indent="-187325" algn="l" rtl="0">
              <a:lnSpc>
                <a:spcPct val="150000"/>
              </a:lnSpc>
              <a:spcBef>
                <a:spcPts val="0"/>
              </a:spcBef>
              <a:spcAft>
                <a:spcPts val="0"/>
              </a:spcAft>
              <a:buClr>
                <a:srgbClr val="262626"/>
              </a:buClr>
              <a:buSzPts val="1300"/>
              <a:buFont typeface="Arial"/>
              <a:buChar char="•"/>
            </a:pPr>
            <a:r>
              <a:rPr lang="en-US" sz="1300">
                <a:solidFill>
                  <a:srgbClr val="262626"/>
                </a:solidFill>
                <a:latin typeface="Calibri"/>
                <a:ea typeface="Calibri"/>
                <a:cs typeface="Calibri"/>
                <a:sym typeface="Calibri"/>
              </a:rPr>
              <a:t>Regression Target:</a:t>
            </a:r>
            <a:endParaRPr sz="1300">
              <a:solidFill>
                <a:srgbClr val="262626"/>
              </a:solidFill>
              <a:latin typeface="Calibri"/>
              <a:ea typeface="Calibri"/>
              <a:cs typeface="Calibri"/>
              <a:sym typeface="Calibri"/>
            </a:endParaRPr>
          </a:p>
          <a:p>
            <a:pPr marL="171450" marR="0" lvl="0" indent="-187325" algn="l" rtl="0">
              <a:lnSpc>
                <a:spcPct val="150000"/>
              </a:lnSpc>
              <a:spcBef>
                <a:spcPts val="0"/>
              </a:spcBef>
              <a:spcAft>
                <a:spcPts val="0"/>
              </a:spcAft>
              <a:buClr>
                <a:srgbClr val="262626"/>
              </a:buClr>
              <a:buSzPts val="1300"/>
              <a:buFont typeface="Arial"/>
              <a:buChar char="•"/>
            </a:pPr>
            <a:r>
              <a:rPr lang="en-US" sz="1300">
                <a:solidFill>
                  <a:srgbClr val="262626"/>
                </a:solidFill>
                <a:latin typeface="Calibri"/>
                <a:ea typeface="Calibri"/>
                <a:cs typeface="Calibri"/>
                <a:sym typeface="Calibri"/>
              </a:rPr>
              <a:t>How </a:t>
            </a:r>
            <a:r>
              <a:rPr lang="en-US" sz="1300">
                <a:solidFill>
                  <a:schemeClr val="dk1"/>
                </a:solidFill>
                <a:latin typeface="Calibri"/>
                <a:ea typeface="Calibri"/>
                <a:cs typeface="Calibri"/>
                <a:sym typeface="Calibri"/>
              </a:rPr>
              <a:t>many</a:t>
            </a:r>
            <a:r>
              <a:rPr lang="en-US" sz="1300">
                <a:solidFill>
                  <a:srgbClr val="262626"/>
                </a:solidFill>
                <a:latin typeface="Calibri"/>
                <a:ea typeface="Calibri"/>
                <a:cs typeface="Calibri"/>
                <a:sym typeface="Calibri"/>
              </a:rPr>
              <a:t> </a:t>
            </a:r>
            <a:r>
              <a:rPr lang="en-US" sz="1300">
                <a:solidFill>
                  <a:srgbClr val="38761D"/>
                </a:solidFill>
                <a:latin typeface="Calibri"/>
                <a:ea typeface="Calibri"/>
                <a:cs typeface="Calibri"/>
                <a:sym typeface="Calibri"/>
              </a:rPr>
              <a:t>buy/sell</a:t>
            </a:r>
            <a:r>
              <a:rPr lang="en-US" sz="1300">
                <a:solidFill>
                  <a:srgbClr val="262626"/>
                </a:solidFill>
                <a:latin typeface="Calibri"/>
                <a:ea typeface="Calibri"/>
                <a:cs typeface="Calibri"/>
                <a:sym typeface="Calibri"/>
              </a:rPr>
              <a:t> will a user make in the next 7 days; How much </a:t>
            </a:r>
            <a:r>
              <a:rPr lang="en-US" sz="1300">
                <a:solidFill>
                  <a:srgbClr val="C27BA0"/>
                </a:solidFill>
                <a:latin typeface="Calibri"/>
                <a:ea typeface="Calibri"/>
                <a:cs typeface="Calibri"/>
                <a:sym typeface="Calibri"/>
              </a:rPr>
              <a:t>transaction value</a:t>
            </a:r>
            <a:r>
              <a:rPr lang="en-US" sz="1300">
                <a:solidFill>
                  <a:srgbClr val="262626"/>
                </a:solidFill>
                <a:latin typeface="Calibri"/>
                <a:ea typeface="Calibri"/>
                <a:cs typeface="Calibri"/>
                <a:sym typeface="Calibri"/>
              </a:rPr>
              <a:t> will a user make in the next 7 days?</a:t>
            </a:r>
            <a:endParaRPr sz="1300">
              <a:solidFill>
                <a:srgbClr val="262626"/>
              </a:solidFill>
              <a:latin typeface="Calibri"/>
              <a:ea typeface="Calibri"/>
              <a:cs typeface="Calibri"/>
              <a:sym typeface="Calibri"/>
            </a:endParaRPr>
          </a:p>
        </p:txBody>
      </p:sp>
      <p:sp>
        <p:nvSpPr>
          <p:cNvPr id="151" name="Google Shape;151;g26586c9da68_1_3"/>
          <p:cNvSpPr/>
          <p:nvPr/>
        </p:nvSpPr>
        <p:spPr>
          <a:xfrm>
            <a:off x="522453" y="1242500"/>
            <a:ext cx="40497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Create Model Features</a:t>
            </a:r>
            <a:endParaRPr sz="2400">
              <a:latin typeface="Calibri"/>
              <a:ea typeface="Calibri"/>
              <a:cs typeface="Calibri"/>
              <a:sym typeface="Calibri"/>
            </a:endParaRPr>
          </a:p>
        </p:txBody>
      </p:sp>
      <p:sp>
        <p:nvSpPr>
          <p:cNvPr id="152" name="Google Shape;152;g26586c9da68_1_3"/>
          <p:cNvSpPr/>
          <p:nvPr/>
        </p:nvSpPr>
        <p:spPr>
          <a:xfrm>
            <a:off x="734700" y="1804325"/>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Trades</a:t>
            </a:r>
            <a:endParaRPr sz="2000" b="1">
              <a:latin typeface="Calibri"/>
              <a:ea typeface="Calibri"/>
              <a:cs typeface="Calibri"/>
              <a:sym typeface="Calibri"/>
            </a:endParaRPr>
          </a:p>
        </p:txBody>
      </p:sp>
      <p:sp>
        <p:nvSpPr>
          <p:cNvPr id="153" name="Google Shape;153;g26586c9da68_1_3"/>
          <p:cNvSpPr/>
          <p:nvPr/>
        </p:nvSpPr>
        <p:spPr>
          <a:xfrm>
            <a:off x="3232289" y="1788800"/>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Deposit and Withdrawal</a:t>
            </a:r>
            <a:endParaRPr sz="2000" b="1">
              <a:latin typeface="Calibri"/>
              <a:ea typeface="Calibri"/>
              <a:cs typeface="Calibri"/>
              <a:sym typeface="Calibri"/>
            </a:endParaRPr>
          </a:p>
        </p:txBody>
      </p:sp>
      <p:sp>
        <p:nvSpPr>
          <p:cNvPr id="154" name="Google Shape;154;g26586c9da68_1_3"/>
          <p:cNvSpPr/>
          <p:nvPr/>
        </p:nvSpPr>
        <p:spPr>
          <a:xfrm>
            <a:off x="5267105" y="1788800"/>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Usage Behaviour</a:t>
            </a:r>
            <a:endParaRPr sz="2000" b="1">
              <a:latin typeface="Calibri"/>
              <a:ea typeface="Calibri"/>
              <a:cs typeface="Calibri"/>
              <a:sym typeface="Calibri"/>
            </a:endParaRPr>
          </a:p>
        </p:txBody>
      </p:sp>
      <p:sp>
        <p:nvSpPr>
          <p:cNvPr id="155" name="Google Shape;155;g26586c9da68_1_3"/>
          <p:cNvSpPr/>
          <p:nvPr/>
        </p:nvSpPr>
        <p:spPr>
          <a:xfrm>
            <a:off x="7324529" y="1788800"/>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Personal Information</a:t>
            </a:r>
            <a:endParaRPr sz="2000" b="1">
              <a:latin typeface="Calibri"/>
              <a:ea typeface="Calibri"/>
              <a:cs typeface="Calibri"/>
              <a:sym typeface="Calibri"/>
            </a:endParaRPr>
          </a:p>
        </p:txBody>
      </p:sp>
      <p:sp>
        <p:nvSpPr>
          <p:cNvPr id="156" name="Google Shape;156;g26586c9da68_1_3"/>
          <p:cNvSpPr/>
          <p:nvPr/>
        </p:nvSpPr>
        <p:spPr>
          <a:xfrm>
            <a:off x="185250" y="2586050"/>
            <a:ext cx="2740800" cy="2460300"/>
          </a:xfrm>
          <a:prstGeom prst="rect">
            <a:avLst/>
          </a:prstGeom>
          <a:noFill/>
          <a:ln>
            <a:noFill/>
          </a:ln>
        </p:spPr>
        <p:txBody>
          <a:bodyPr spcFirstLastPara="1" wrap="square" lIns="91425" tIns="45700" rIns="91425" bIns="45700" anchor="t" anchorCtr="0">
            <a:noAutofit/>
          </a:bodyPr>
          <a:lstStyle/>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buy transactions(</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buy transactions(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sell transactions(</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sell transactions(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Changes in sell/buy values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Changes in sell/buy numbers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Net Flow</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Market situation</a:t>
            </a:r>
            <a:endParaRPr sz="1100">
              <a:solidFill>
                <a:srgbClr val="FF0000"/>
              </a:solidFill>
              <a:latin typeface="Calibri"/>
              <a:ea typeface="Calibri"/>
              <a:cs typeface="Calibri"/>
              <a:sym typeface="Calibri"/>
            </a:endParaRPr>
          </a:p>
        </p:txBody>
      </p:sp>
      <p:sp>
        <p:nvSpPr>
          <p:cNvPr id="157" name="Google Shape;157;g26586c9da68_1_3"/>
          <p:cNvSpPr/>
          <p:nvPr/>
        </p:nvSpPr>
        <p:spPr>
          <a:xfrm>
            <a:off x="7243375" y="2555000"/>
            <a:ext cx="1804200" cy="912600"/>
          </a:xfrm>
          <a:prstGeom prst="rect">
            <a:avLst/>
          </a:prstGeom>
          <a:noFill/>
          <a:ln>
            <a:noFill/>
          </a:ln>
        </p:spPr>
        <p:txBody>
          <a:bodyPr spcFirstLastPara="1" wrap="square" lIns="91425" tIns="45700" rIns="91425" bIns="45700" anchor="t" anchorCtr="0">
            <a:noAutofit/>
          </a:bodyPr>
          <a:lstStyle/>
          <a:p>
            <a:pPr marL="171450" marR="0" lvl="0" indent="-174625" algn="just"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Source of wealth</a:t>
            </a:r>
            <a:endParaRPr sz="1100">
              <a:solidFill>
                <a:srgbClr val="262626"/>
              </a:solidFill>
              <a:latin typeface="Calibri"/>
              <a:ea typeface="Calibri"/>
              <a:cs typeface="Calibri"/>
              <a:sym typeface="Calibri"/>
            </a:endParaRPr>
          </a:p>
          <a:p>
            <a:pPr marL="171450" marR="0" lvl="0" indent="-174625" algn="just"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Employment status</a:t>
            </a:r>
            <a:endParaRPr sz="1100">
              <a:solidFill>
                <a:srgbClr val="262626"/>
              </a:solidFill>
              <a:latin typeface="Calibri"/>
              <a:ea typeface="Calibri"/>
              <a:cs typeface="Calibri"/>
              <a:sym typeface="Calibri"/>
            </a:endParaRPr>
          </a:p>
        </p:txBody>
      </p:sp>
      <p:sp>
        <p:nvSpPr>
          <p:cNvPr id="158" name="Google Shape;158;g26586c9da68_1_3"/>
          <p:cNvSpPr/>
          <p:nvPr/>
        </p:nvSpPr>
        <p:spPr>
          <a:xfrm>
            <a:off x="2817100" y="2555000"/>
            <a:ext cx="2472300" cy="2522400"/>
          </a:xfrm>
          <a:prstGeom prst="rect">
            <a:avLst/>
          </a:prstGeom>
          <a:noFill/>
          <a:ln>
            <a:noFill/>
          </a:ln>
        </p:spPr>
        <p:txBody>
          <a:bodyPr spcFirstLastPara="1" wrap="square" lIns="91425" tIns="45700" rIns="91425" bIns="45700" anchor="t" anchorCtr="0">
            <a:noAutofit/>
          </a:bodyPr>
          <a:lstStyle/>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withdrawals(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withdrawals(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deposit(</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deposits (</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Char char="•"/>
            </a:pPr>
            <a:r>
              <a:rPr lang="en-US" sz="1100">
                <a:solidFill>
                  <a:schemeClr val="dk1"/>
                </a:solidFill>
                <a:latin typeface="Calibri"/>
                <a:ea typeface="Calibri"/>
                <a:cs typeface="Calibri"/>
                <a:sym typeface="Calibri"/>
              </a:rPr>
              <a:t>Churn percentage</a:t>
            </a:r>
            <a:endParaRPr sz="11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endParaRPr sz="1100">
              <a:solidFill>
                <a:srgbClr val="262626"/>
              </a:solidFill>
              <a:latin typeface="Calibri"/>
              <a:ea typeface="Calibri"/>
              <a:cs typeface="Calibri"/>
              <a:sym typeface="Calibri"/>
            </a:endParaRPr>
          </a:p>
        </p:txBody>
      </p:sp>
      <p:sp>
        <p:nvSpPr>
          <p:cNvPr id="159" name="Google Shape;159;g26586c9da68_1_3"/>
          <p:cNvSpPr/>
          <p:nvPr/>
        </p:nvSpPr>
        <p:spPr>
          <a:xfrm>
            <a:off x="5087850" y="2586050"/>
            <a:ext cx="2000400" cy="2460300"/>
          </a:xfrm>
          <a:prstGeom prst="rect">
            <a:avLst/>
          </a:prstGeom>
          <a:noFill/>
          <a:ln>
            <a:noFill/>
          </a:ln>
        </p:spPr>
        <p:txBody>
          <a:bodyPr spcFirstLastPara="1" wrap="square" lIns="91425" tIns="45700" rIns="91425" bIns="45700" anchor="t" anchorCtr="0">
            <a:noAutofit/>
          </a:bodyPr>
          <a:lstStyle/>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Session length(</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lvl="0" indent="-174625" algn="l" rtl="0">
              <a:lnSpc>
                <a:spcPct val="150000"/>
              </a:lnSpc>
              <a:spcBef>
                <a:spcPts val="0"/>
              </a:spcBef>
              <a:spcAft>
                <a:spcPts val="0"/>
              </a:spcAft>
              <a:buClr>
                <a:schemeClr val="dk1"/>
              </a:buClr>
              <a:buSzPts val="1100"/>
              <a:buChar char="•"/>
            </a:pPr>
            <a:r>
              <a:rPr lang="en-US" sz="1100">
                <a:solidFill>
                  <a:srgbClr val="262626"/>
                </a:solidFill>
                <a:latin typeface="Calibri"/>
                <a:ea typeface="Calibri"/>
                <a:cs typeface="Calibri"/>
                <a:sym typeface="Calibri"/>
              </a:rPr>
              <a:t>Total events(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Changes in session length</a:t>
            </a:r>
            <a:endParaRPr sz="1100">
              <a:solidFill>
                <a:srgbClr val="262626"/>
              </a:solidFill>
              <a:latin typeface="Calibri"/>
              <a:ea typeface="Calibri"/>
              <a:cs typeface="Calibri"/>
              <a:sym typeface="Calibri"/>
            </a:endParaRPr>
          </a:p>
          <a:p>
            <a:pPr marL="171450" lvl="0" indent="-174625" algn="l" rtl="0">
              <a:lnSpc>
                <a:spcPct val="150000"/>
              </a:lnSpc>
              <a:spcBef>
                <a:spcPts val="0"/>
              </a:spcBef>
              <a:spcAft>
                <a:spcPts val="0"/>
              </a:spcAft>
              <a:buClr>
                <a:schemeClr val="dk1"/>
              </a:buClr>
              <a:buSzPts val="1100"/>
              <a:buChar char="•"/>
            </a:pPr>
            <a:r>
              <a:rPr lang="en-US" sz="1100">
                <a:solidFill>
                  <a:srgbClr val="262626"/>
                </a:solidFill>
                <a:latin typeface="Calibri"/>
                <a:ea typeface="Calibri"/>
                <a:cs typeface="Calibri"/>
                <a:sym typeface="Calibri"/>
              </a:rPr>
              <a:t>Changes in total events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Screen (</a:t>
            </a:r>
            <a:r>
              <a:rPr lang="en-US" sz="1100" b="1">
                <a:solidFill>
                  <a:srgbClr val="262626"/>
                </a:solidFill>
                <a:latin typeface="Calibri"/>
                <a:ea typeface="Calibri"/>
                <a:cs typeface="Calibri"/>
                <a:sym typeface="Calibri"/>
              </a:rPr>
              <a:t>Stock</a:t>
            </a:r>
            <a:r>
              <a:rPr lang="en-US" sz="1100">
                <a:solidFill>
                  <a:srgbClr val="262626"/>
                </a:solidFill>
                <a:latin typeface="Calibri"/>
                <a:ea typeface="Calibri"/>
                <a:cs typeface="Calibri"/>
                <a:sym typeface="Calibri"/>
              </a:rPr>
              <a:t>) event Count</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Tap (</a:t>
            </a:r>
            <a:r>
              <a:rPr lang="en-US" sz="1100" b="1">
                <a:solidFill>
                  <a:srgbClr val="262626"/>
                </a:solidFill>
                <a:latin typeface="Calibri"/>
                <a:ea typeface="Calibri"/>
                <a:cs typeface="Calibri"/>
                <a:sym typeface="Calibri"/>
              </a:rPr>
              <a:t>Stock</a:t>
            </a:r>
            <a:r>
              <a:rPr lang="en-US" sz="1100">
                <a:solidFill>
                  <a:srgbClr val="262626"/>
                </a:solidFill>
                <a:latin typeface="Calibri"/>
                <a:ea typeface="Calibri"/>
                <a:cs typeface="Calibri"/>
                <a:sym typeface="Calibri"/>
              </a:rPr>
              <a:t>) event Count</a:t>
            </a:r>
            <a:endParaRPr sz="1100">
              <a:solidFill>
                <a:srgbClr val="262626"/>
              </a:solidFill>
              <a:latin typeface="Calibri"/>
              <a:ea typeface="Calibri"/>
              <a:cs typeface="Calibri"/>
              <a:sym typeface="Calibri"/>
            </a:endParaRPr>
          </a:p>
          <a:p>
            <a:pPr marL="171450" lvl="0" indent="-174625" algn="l" rtl="0">
              <a:lnSpc>
                <a:spcPct val="150000"/>
              </a:lnSpc>
              <a:spcBef>
                <a:spcPts val="0"/>
              </a:spcBef>
              <a:spcAft>
                <a:spcPts val="0"/>
              </a:spcAft>
              <a:buClr>
                <a:schemeClr val="dk1"/>
              </a:buClr>
              <a:buSzPts val="1100"/>
              <a:buChar char="•"/>
            </a:pPr>
            <a:r>
              <a:rPr lang="en-US" sz="1100">
                <a:solidFill>
                  <a:srgbClr val="262626"/>
                </a:solidFill>
                <a:latin typeface="Calibri"/>
                <a:ea typeface="Calibri"/>
                <a:cs typeface="Calibri"/>
                <a:sym typeface="Calibri"/>
              </a:rPr>
              <a:t>Tap (</a:t>
            </a:r>
            <a:r>
              <a:rPr lang="en-US" sz="1100" b="1">
                <a:solidFill>
                  <a:srgbClr val="262626"/>
                </a:solidFill>
                <a:latin typeface="Calibri"/>
                <a:ea typeface="Calibri"/>
                <a:cs typeface="Calibri"/>
                <a:sym typeface="Calibri"/>
              </a:rPr>
              <a:t>Withdraw</a:t>
            </a:r>
            <a:r>
              <a:rPr lang="en-US" sz="1100">
                <a:solidFill>
                  <a:srgbClr val="262626"/>
                </a:solidFill>
                <a:latin typeface="Calibri"/>
                <a:ea typeface="Calibri"/>
                <a:cs typeface="Calibri"/>
                <a:sym typeface="Calibri"/>
              </a:rPr>
              <a:t>) event Count</a:t>
            </a:r>
            <a:endParaRPr sz="1100">
              <a:solidFill>
                <a:srgbClr val="262626"/>
              </a:solidFill>
              <a:latin typeface="Calibri"/>
              <a:ea typeface="Calibri"/>
              <a:cs typeface="Calibri"/>
              <a:sym typeface="Calibri"/>
            </a:endParaRPr>
          </a:p>
          <a:p>
            <a:pPr marL="0" marR="0" lvl="0" indent="0" algn="l" rtl="0">
              <a:lnSpc>
                <a:spcPct val="150000"/>
              </a:lnSpc>
              <a:spcBef>
                <a:spcPts val="0"/>
              </a:spcBef>
              <a:spcAft>
                <a:spcPts val="0"/>
              </a:spcAft>
              <a:buNone/>
            </a:pPr>
            <a:endParaRPr sz="1100">
              <a:solidFill>
                <a:srgbClr val="26262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afb5297ad9_0_0"/>
          <p:cNvSpPr/>
          <p:nvPr/>
        </p:nvSpPr>
        <p:spPr>
          <a:xfrm>
            <a:off x="522451" y="119075"/>
            <a:ext cx="39576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Train and Evaluate Model</a:t>
            </a:r>
            <a:endParaRPr sz="2400">
              <a:latin typeface="Calibri"/>
              <a:ea typeface="Calibri"/>
              <a:cs typeface="Calibri"/>
              <a:sym typeface="Calibri"/>
            </a:endParaRPr>
          </a:p>
        </p:txBody>
      </p:sp>
      <p:sp>
        <p:nvSpPr>
          <p:cNvPr id="165" name="Google Shape;165;g2afb5297ad9_0_0"/>
          <p:cNvSpPr/>
          <p:nvPr/>
        </p:nvSpPr>
        <p:spPr>
          <a:xfrm>
            <a:off x="113825" y="781975"/>
            <a:ext cx="4266300" cy="3428700"/>
          </a:xfrm>
          <a:prstGeom prst="rect">
            <a:avLst/>
          </a:prstGeom>
          <a:noFill/>
          <a:ln>
            <a:noFill/>
          </a:ln>
        </p:spPr>
        <p:txBody>
          <a:bodyPr spcFirstLastPara="1" wrap="square" lIns="91425" tIns="45700" rIns="91425" bIns="45700" anchor="t" anchorCtr="0">
            <a:noAutofit/>
          </a:bodyPr>
          <a:lstStyle/>
          <a:p>
            <a:pPr marL="171450" marR="0" lvl="0" indent="-180975" algn="just" rtl="0">
              <a:lnSpc>
                <a:spcPct val="150000"/>
              </a:lnSpc>
              <a:spcBef>
                <a:spcPts val="0"/>
              </a:spcBef>
              <a:spcAft>
                <a:spcPts val="0"/>
              </a:spcAft>
              <a:buClr>
                <a:srgbClr val="262626"/>
              </a:buClr>
              <a:buSzPts val="1200"/>
              <a:buFont typeface="Arial"/>
              <a:buChar char="•"/>
            </a:pPr>
            <a:r>
              <a:rPr lang="en-US" sz="1200">
                <a:solidFill>
                  <a:srgbClr val="262626"/>
                </a:solidFill>
                <a:latin typeface="Calibri"/>
                <a:ea typeface="Calibri"/>
                <a:cs typeface="Calibri"/>
                <a:sym typeface="Calibri"/>
              </a:rPr>
              <a:t>Target variable: </a:t>
            </a:r>
            <a:endParaRPr sz="1200">
              <a:solidFill>
                <a:srgbClr val="262626"/>
              </a:solidFill>
              <a:latin typeface="Calibri"/>
              <a:ea typeface="Calibri"/>
              <a:cs typeface="Calibri"/>
              <a:sym typeface="Calibri"/>
            </a:endParaRPr>
          </a:p>
          <a:p>
            <a:pPr marL="457200" marR="0" lvl="0" indent="0" algn="just" rtl="0">
              <a:lnSpc>
                <a:spcPct val="150000"/>
              </a:lnSpc>
              <a:spcBef>
                <a:spcPts val="0"/>
              </a:spcBef>
              <a:spcAft>
                <a:spcPts val="0"/>
              </a:spcAft>
              <a:buNone/>
            </a:pPr>
            <a:r>
              <a:rPr lang="en-US" sz="1200">
                <a:solidFill>
                  <a:srgbClr val="262626"/>
                </a:solidFill>
                <a:latin typeface="Calibri"/>
                <a:ea typeface="Calibri"/>
                <a:cs typeface="Calibri"/>
                <a:sym typeface="Calibri"/>
              </a:rPr>
              <a:t>The target variable is setted to be the next week‘s transaction numbers/values of each users.</a:t>
            </a:r>
            <a:endParaRPr sz="1200">
              <a:solidFill>
                <a:srgbClr val="262626"/>
              </a:solidFill>
              <a:latin typeface="Calibri"/>
              <a:ea typeface="Calibri"/>
              <a:cs typeface="Calibri"/>
              <a:sym typeface="Calibri"/>
            </a:endParaRPr>
          </a:p>
          <a:p>
            <a:pPr marL="171450" marR="0" lvl="0" indent="-180975" algn="just" rtl="0">
              <a:lnSpc>
                <a:spcPct val="150000"/>
              </a:lnSpc>
              <a:spcBef>
                <a:spcPts val="0"/>
              </a:spcBef>
              <a:spcAft>
                <a:spcPts val="0"/>
              </a:spcAft>
              <a:buClr>
                <a:srgbClr val="262626"/>
              </a:buClr>
              <a:buSzPts val="1200"/>
              <a:buFont typeface="Arial"/>
              <a:buChar char="•"/>
            </a:pPr>
            <a:r>
              <a:rPr lang="en-US" sz="1200">
                <a:solidFill>
                  <a:srgbClr val="262626"/>
                </a:solidFill>
                <a:latin typeface="Calibri"/>
                <a:ea typeface="Calibri"/>
                <a:cs typeface="Calibri"/>
                <a:sym typeface="Calibri"/>
              </a:rPr>
              <a:t>Regression Model:</a:t>
            </a:r>
            <a:endParaRPr sz="1200">
              <a:solidFill>
                <a:schemeClr val="dk1"/>
              </a:solidFill>
              <a:latin typeface="Calibri"/>
              <a:ea typeface="Calibri"/>
              <a:cs typeface="Calibri"/>
              <a:sym typeface="Calibri"/>
            </a:endParaRPr>
          </a:p>
          <a:p>
            <a:pPr marL="45720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Gradient Boosting Regressor:</a:t>
            </a:r>
            <a:endParaRPr sz="1200" b="1">
              <a:solidFill>
                <a:schemeClr val="dk1"/>
              </a:solidFill>
              <a:latin typeface="Calibri"/>
              <a:ea typeface="Calibri"/>
              <a:cs typeface="Calibri"/>
              <a:sym typeface="Calibri"/>
            </a:endParaRPr>
          </a:p>
          <a:p>
            <a:pPr marL="457200" lvl="0" indent="0" algn="just" rtl="0">
              <a:lnSpc>
                <a:spcPct val="150000"/>
              </a:lnSpc>
              <a:spcBef>
                <a:spcPts val="0"/>
              </a:spcBef>
              <a:spcAft>
                <a:spcPts val="0"/>
              </a:spcAft>
              <a:buNone/>
            </a:pPr>
            <a:r>
              <a:rPr lang="en-US" sz="1200">
                <a:solidFill>
                  <a:schemeClr val="dk1"/>
                </a:solidFill>
                <a:latin typeface="Calibri"/>
                <a:ea typeface="Calibri"/>
                <a:cs typeface="Calibri"/>
                <a:sym typeface="Calibri"/>
              </a:rPr>
              <a:t>Be able to capture </a:t>
            </a:r>
            <a:r>
              <a:rPr lang="en-US" sz="1200">
                <a:solidFill>
                  <a:srgbClr val="741B47"/>
                </a:solidFill>
                <a:latin typeface="Calibri"/>
                <a:ea typeface="Calibri"/>
                <a:cs typeface="Calibri"/>
                <a:sym typeface="Calibri"/>
              </a:rPr>
              <a:t>nonlinear relationships</a:t>
            </a:r>
            <a:r>
              <a:rPr lang="en-US" sz="1200">
                <a:solidFill>
                  <a:schemeClr val="dk1"/>
                </a:solidFill>
                <a:latin typeface="Calibri"/>
                <a:ea typeface="Calibri"/>
                <a:cs typeface="Calibri"/>
                <a:sym typeface="Calibri"/>
              </a:rPr>
              <a:t> in the data.</a:t>
            </a:r>
            <a:endParaRPr sz="1200">
              <a:solidFill>
                <a:schemeClr val="dk1"/>
              </a:solidFill>
              <a:latin typeface="Calibri"/>
              <a:ea typeface="Calibri"/>
              <a:cs typeface="Calibri"/>
              <a:sym typeface="Calibri"/>
            </a:endParaRPr>
          </a:p>
          <a:p>
            <a:pPr marL="457200" lvl="0" indent="0" algn="just" rtl="0">
              <a:lnSpc>
                <a:spcPct val="150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Be able to process data sets containing </a:t>
            </a:r>
            <a:r>
              <a:rPr lang="en-US" sz="1200">
                <a:solidFill>
                  <a:srgbClr val="741B47"/>
                </a:solidFill>
                <a:latin typeface="Calibri"/>
                <a:ea typeface="Calibri"/>
                <a:cs typeface="Calibri"/>
                <a:sym typeface="Calibri"/>
              </a:rPr>
              <a:t>numerical and categorical features</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457200" lvl="0" indent="0" algn="just" rtl="0">
              <a:lnSpc>
                <a:spcPct val="150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Be able to capture the </a:t>
            </a:r>
            <a:r>
              <a:rPr lang="en-US" sz="1200">
                <a:solidFill>
                  <a:srgbClr val="741B47"/>
                </a:solidFill>
                <a:latin typeface="Calibri"/>
                <a:ea typeface="Calibri"/>
                <a:cs typeface="Calibri"/>
                <a:sym typeface="Calibri"/>
              </a:rPr>
              <a:t>complex interactions</a:t>
            </a:r>
            <a:r>
              <a:rPr lang="en-US" sz="1200">
                <a:solidFill>
                  <a:schemeClr val="dk1"/>
                </a:solidFill>
                <a:latin typeface="Calibri"/>
                <a:ea typeface="Calibri"/>
                <a:cs typeface="Calibri"/>
                <a:sym typeface="Calibri"/>
              </a:rPr>
              <a:t> between features.</a:t>
            </a:r>
            <a:endParaRPr sz="1200">
              <a:solidFill>
                <a:srgbClr val="FF0000"/>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Cross validation: 10 fold</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Grid Search (GridSearchCV)</a:t>
            </a:r>
            <a:endParaRPr sz="1200">
              <a:solidFill>
                <a:schemeClr val="dk1"/>
              </a:solidFill>
              <a:latin typeface="Calibri"/>
              <a:ea typeface="Calibri"/>
              <a:cs typeface="Calibri"/>
              <a:sym typeface="Calibri"/>
            </a:endParaRPr>
          </a:p>
        </p:txBody>
      </p:sp>
      <p:graphicFrame>
        <p:nvGraphicFramePr>
          <p:cNvPr id="166" name="Google Shape;166;g2afb5297ad9_0_0"/>
          <p:cNvGraphicFramePr/>
          <p:nvPr/>
        </p:nvGraphicFramePr>
        <p:xfrm>
          <a:off x="4571988" y="781963"/>
          <a:ext cx="4381775" cy="3809700"/>
        </p:xfrm>
        <a:graphic>
          <a:graphicData uri="http://schemas.openxmlformats.org/drawingml/2006/table">
            <a:tbl>
              <a:tblPr>
                <a:noFill/>
                <a:tableStyleId>{C9B6AA1D-C18F-45B9-B809-31D9F2BBBBCF}</a:tableStyleId>
              </a:tblPr>
              <a:tblGrid>
                <a:gridCol w="2196200">
                  <a:extLst>
                    <a:ext uri="{9D8B030D-6E8A-4147-A177-3AD203B41FA5}">
                      <a16:colId xmlns:a16="http://schemas.microsoft.com/office/drawing/2014/main" val="20000"/>
                    </a:ext>
                  </a:extLst>
                </a:gridCol>
                <a:gridCol w="720625">
                  <a:extLst>
                    <a:ext uri="{9D8B030D-6E8A-4147-A177-3AD203B41FA5}">
                      <a16:colId xmlns:a16="http://schemas.microsoft.com/office/drawing/2014/main" val="20001"/>
                    </a:ext>
                  </a:extLst>
                </a:gridCol>
                <a:gridCol w="670450">
                  <a:extLst>
                    <a:ext uri="{9D8B030D-6E8A-4147-A177-3AD203B41FA5}">
                      <a16:colId xmlns:a16="http://schemas.microsoft.com/office/drawing/2014/main" val="20002"/>
                    </a:ext>
                  </a:extLst>
                </a:gridCol>
                <a:gridCol w="794500">
                  <a:extLst>
                    <a:ext uri="{9D8B030D-6E8A-4147-A177-3AD203B41FA5}">
                      <a16:colId xmlns:a16="http://schemas.microsoft.com/office/drawing/2014/main" val="20003"/>
                    </a:ext>
                  </a:extLst>
                </a:gridCol>
              </a:tblGrid>
              <a:tr h="356600">
                <a:tc>
                  <a:txBody>
                    <a:bodyPr/>
                    <a:lstStyle/>
                    <a:p>
                      <a:pPr marL="0" lvl="0" indent="0" algn="ctr" rtl="0">
                        <a:spcBef>
                          <a:spcPts val="0"/>
                        </a:spcBef>
                        <a:spcAft>
                          <a:spcPts val="0"/>
                        </a:spcAft>
                        <a:buNone/>
                      </a:pPr>
                      <a:endParaRPr sz="1300" b="1">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MAE</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RMSE</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R2 Score</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56600">
                <a:tc gridSpan="4">
                  <a:txBody>
                    <a:bodyPr/>
                    <a:lstStyle/>
                    <a:p>
                      <a:pPr marL="0" lvl="0" indent="0" algn="ctr" rtl="0">
                        <a:spcBef>
                          <a:spcPts val="0"/>
                        </a:spcBef>
                        <a:spcAft>
                          <a:spcPts val="0"/>
                        </a:spcAft>
                        <a:buNone/>
                      </a:pPr>
                      <a:r>
                        <a:rPr lang="en-US" sz="1300" b="1">
                          <a:latin typeface="Calibri"/>
                          <a:ea typeface="Calibri"/>
                          <a:cs typeface="Calibri"/>
                          <a:sym typeface="Calibri"/>
                        </a:rPr>
                        <a:t>The number of buying</a:t>
                      </a:r>
                      <a:endParaRPr sz="1300" b="1">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56600">
                <a:tc>
                  <a:txBody>
                    <a:bodyPr/>
                    <a:lstStyle/>
                    <a:p>
                      <a:pPr marL="0" lvl="0" indent="0" algn="ctr" rtl="0">
                        <a:spcBef>
                          <a:spcPts val="0"/>
                        </a:spcBef>
                        <a:spcAft>
                          <a:spcPts val="0"/>
                        </a:spcAft>
                        <a:buNone/>
                      </a:pPr>
                      <a:r>
                        <a:rPr lang="en-US" sz="1300">
                          <a:latin typeface="Calibri"/>
                          <a:ea typeface="Calibri"/>
                          <a:cs typeface="Calibri"/>
                          <a:sym typeface="Calibri"/>
                        </a:rPr>
                        <a:t>Baseline model</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1.45</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8.35</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0.20</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56600">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Gradient Boosting Regressor</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1.11</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6.18</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0.58</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56600">
                <a:tc gridSpan="4">
                  <a:txBody>
                    <a:bodyPr/>
                    <a:lstStyle/>
                    <a:p>
                      <a:pPr marL="0" lvl="0" indent="0" algn="ctr" rtl="0">
                        <a:spcBef>
                          <a:spcPts val="0"/>
                        </a:spcBef>
                        <a:spcAft>
                          <a:spcPts val="0"/>
                        </a:spcAft>
                        <a:buClr>
                          <a:schemeClr val="dk1"/>
                        </a:buClr>
                        <a:buSzPts val="1100"/>
                        <a:buFont typeface="Arial"/>
                        <a:buNone/>
                      </a:pPr>
                      <a:r>
                        <a:rPr lang="en-US" sz="1300" b="1">
                          <a:solidFill>
                            <a:schemeClr val="dk1"/>
                          </a:solidFill>
                          <a:latin typeface="Calibri"/>
                          <a:ea typeface="Calibri"/>
                          <a:cs typeface="Calibri"/>
                          <a:sym typeface="Calibri"/>
                        </a:rPr>
                        <a:t>The number of selling</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56600">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Baseline model</a:t>
                      </a:r>
                      <a:endParaRPr sz="130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1.00</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5.28</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0.20</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56600">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Gradient Boosting Regressor</a:t>
                      </a:r>
                      <a:endParaRPr sz="130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0.77</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3.88</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0.59</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56600">
                <a:tc gridSpan="4">
                  <a:txBody>
                    <a:bodyPr/>
                    <a:lstStyle/>
                    <a:p>
                      <a:pPr marL="0" lvl="0" indent="0" algn="ctr" rtl="0">
                        <a:spcBef>
                          <a:spcPts val="0"/>
                        </a:spcBef>
                        <a:spcAft>
                          <a:spcPts val="0"/>
                        </a:spcAft>
                        <a:buNone/>
                      </a:pPr>
                      <a:r>
                        <a:rPr lang="en-US" sz="1300" b="1">
                          <a:solidFill>
                            <a:schemeClr val="dk1"/>
                          </a:solidFill>
                          <a:latin typeface="Calibri"/>
                          <a:ea typeface="Calibri"/>
                          <a:cs typeface="Calibri"/>
                          <a:sym typeface="Calibri"/>
                        </a:rPr>
                        <a:t>Transaction value</a:t>
                      </a:r>
                      <a:endParaRPr sz="130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356600">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Baseline model</a:t>
                      </a:r>
                      <a:endParaRPr sz="130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1293</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0.20</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56600">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Gradient Boosting Regressor</a:t>
                      </a:r>
                      <a:endParaRPr sz="130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1059</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0.50</a:t>
                      </a:r>
                      <a:endParaRPr sz="130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g2b002a8b7ae_0_8"/>
          <p:cNvPicPr preferRelativeResize="0"/>
          <p:nvPr/>
        </p:nvPicPr>
        <p:blipFill>
          <a:blip r:embed="rId3">
            <a:alphaModFix/>
          </a:blip>
          <a:stretch>
            <a:fillRect/>
          </a:stretch>
        </p:blipFill>
        <p:spPr>
          <a:xfrm>
            <a:off x="3074650" y="1483600"/>
            <a:ext cx="3031099" cy="1744776"/>
          </a:xfrm>
          <a:prstGeom prst="rect">
            <a:avLst/>
          </a:prstGeom>
          <a:noFill/>
          <a:ln>
            <a:noFill/>
          </a:ln>
        </p:spPr>
      </p:pic>
      <p:pic>
        <p:nvPicPr>
          <p:cNvPr id="172" name="Google Shape;172;g2b002a8b7ae_0_8"/>
          <p:cNvPicPr preferRelativeResize="0"/>
          <p:nvPr/>
        </p:nvPicPr>
        <p:blipFill>
          <a:blip r:embed="rId4">
            <a:alphaModFix/>
          </a:blip>
          <a:stretch>
            <a:fillRect/>
          </a:stretch>
        </p:blipFill>
        <p:spPr>
          <a:xfrm>
            <a:off x="18200" y="1483600"/>
            <a:ext cx="3031099" cy="1744775"/>
          </a:xfrm>
          <a:prstGeom prst="rect">
            <a:avLst/>
          </a:prstGeom>
          <a:noFill/>
          <a:ln>
            <a:noFill/>
          </a:ln>
        </p:spPr>
      </p:pic>
      <p:sp>
        <p:nvSpPr>
          <p:cNvPr id="173" name="Google Shape;173;g2b002a8b7ae_0_8"/>
          <p:cNvSpPr/>
          <p:nvPr/>
        </p:nvSpPr>
        <p:spPr>
          <a:xfrm>
            <a:off x="108860" y="1610770"/>
            <a:ext cx="2909400" cy="436800"/>
          </a:xfrm>
          <a:prstGeom prst="rect">
            <a:avLst/>
          </a:prstGeom>
          <a:noFill/>
          <a:ln w="19050"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4" name="Google Shape;174;g2b002a8b7ae_0_8"/>
          <p:cNvSpPr/>
          <p:nvPr/>
        </p:nvSpPr>
        <p:spPr>
          <a:xfrm>
            <a:off x="3177902" y="1600265"/>
            <a:ext cx="2884200" cy="443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75" name="Google Shape;175;g2b002a8b7ae_0_8"/>
          <p:cNvPicPr preferRelativeResize="0"/>
          <p:nvPr/>
        </p:nvPicPr>
        <p:blipFill>
          <a:blip r:embed="rId5">
            <a:alphaModFix/>
          </a:blip>
          <a:stretch>
            <a:fillRect/>
          </a:stretch>
        </p:blipFill>
        <p:spPr>
          <a:xfrm>
            <a:off x="6131100" y="1483600"/>
            <a:ext cx="2994693" cy="1744776"/>
          </a:xfrm>
          <a:prstGeom prst="rect">
            <a:avLst/>
          </a:prstGeom>
          <a:noFill/>
          <a:ln>
            <a:noFill/>
          </a:ln>
        </p:spPr>
      </p:pic>
      <p:sp>
        <p:nvSpPr>
          <p:cNvPr id="176" name="Google Shape;176;g2b002a8b7ae_0_8"/>
          <p:cNvSpPr/>
          <p:nvPr/>
        </p:nvSpPr>
        <p:spPr>
          <a:xfrm>
            <a:off x="6221750" y="1610775"/>
            <a:ext cx="2820300" cy="388500"/>
          </a:xfrm>
          <a:prstGeom prst="rect">
            <a:avLst/>
          </a:prstGeom>
          <a:noFill/>
          <a:ln w="19050"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g2b002a8b7ae_0_8"/>
          <p:cNvSpPr/>
          <p:nvPr/>
        </p:nvSpPr>
        <p:spPr>
          <a:xfrm>
            <a:off x="522452" y="119075"/>
            <a:ext cx="32943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Feature Importance</a:t>
            </a:r>
            <a:endParaRPr sz="2400">
              <a:latin typeface="Calibri"/>
              <a:ea typeface="Calibri"/>
              <a:cs typeface="Calibri"/>
              <a:sym typeface="Calibri"/>
            </a:endParaRPr>
          </a:p>
        </p:txBody>
      </p:sp>
      <p:sp>
        <p:nvSpPr>
          <p:cNvPr id="178" name="Google Shape;178;g2b002a8b7ae_0_8"/>
          <p:cNvSpPr/>
          <p:nvPr/>
        </p:nvSpPr>
        <p:spPr>
          <a:xfrm>
            <a:off x="166050" y="3709350"/>
            <a:ext cx="2735400" cy="1134300"/>
          </a:xfrm>
          <a:prstGeom prst="rect">
            <a:avLst/>
          </a:prstGeom>
          <a:noFill/>
          <a:ln>
            <a:noFill/>
          </a:ln>
        </p:spPr>
        <p:txBody>
          <a:bodyPr spcFirstLastPara="1" wrap="square" lIns="91425" tIns="45700" rIns="91425" bIns="45700" anchor="t" anchorCtr="0">
            <a:noAutofit/>
          </a:bodyPr>
          <a:lstStyle/>
          <a:p>
            <a:pPr marL="171450" marR="0" lvl="0" indent="-180975" algn="just" rtl="0">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number of buying in past 14 days.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changing of number of buying between past 7 days and 14 days.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number of selling in past 14 days.</a:t>
            </a:r>
            <a:endParaRPr sz="1200">
              <a:solidFill>
                <a:schemeClr val="dk1"/>
              </a:solidFill>
              <a:latin typeface="Calibri"/>
              <a:ea typeface="Calibri"/>
              <a:cs typeface="Calibri"/>
              <a:sym typeface="Calibri"/>
            </a:endParaRPr>
          </a:p>
        </p:txBody>
      </p:sp>
      <p:sp>
        <p:nvSpPr>
          <p:cNvPr id="179" name="Google Shape;179;g2b002a8b7ae_0_8"/>
          <p:cNvSpPr/>
          <p:nvPr/>
        </p:nvSpPr>
        <p:spPr>
          <a:xfrm>
            <a:off x="153400" y="791575"/>
            <a:ext cx="2820300" cy="436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200">
                <a:solidFill>
                  <a:schemeClr val="dk1"/>
                </a:solidFill>
                <a:latin typeface="Calibri"/>
                <a:ea typeface="Calibri"/>
                <a:cs typeface="Calibri"/>
                <a:sym typeface="Calibri"/>
              </a:rPr>
              <a:t>Regression Target: The number of buy trading will a user make in the next 7 days.</a:t>
            </a:r>
            <a:endParaRPr sz="1200">
              <a:solidFill>
                <a:schemeClr val="dk1"/>
              </a:solidFill>
              <a:latin typeface="Calibri"/>
              <a:ea typeface="Calibri"/>
              <a:cs typeface="Calibri"/>
              <a:sym typeface="Calibri"/>
            </a:endParaRPr>
          </a:p>
        </p:txBody>
      </p:sp>
      <p:sp>
        <p:nvSpPr>
          <p:cNvPr id="180" name="Google Shape;180;g2b002a8b7ae_0_8"/>
          <p:cNvSpPr/>
          <p:nvPr/>
        </p:nvSpPr>
        <p:spPr>
          <a:xfrm>
            <a:off x="3141550" y="3709350"/>
            <a:ext cx="2820300" cy="1134300"/>
          </a:xfrm>
          <a:prstGeom prst="rect">
            <a:avLst/>
          </a:prstGeom>
          <a:noFill/>
          <a:ln>
            <a:noFill/>
          </a:ln>
        </p:spPr>
        <p:txBody>
          <a:bodyPr spcFirstLastPara="1" wrap="square" lIns="91425" tIns="45700" rIns="91425" bIns="45700" anchor="t" anchorCtr="0">
            <a:noAutofit/>
          </a:bodyPr>
          <a:lstStyle/>
          <a:p>
            <a:pPr marL="171450" marR="0" lvl="0" indent="-180975" algn="just" rtl="0">
              <a:lnSpc>
                <a:spcPct val="150000"/>
              </a:lnSpc>
              <a:spcBef>
                <a:spcPts val="0"/>
              </a:spcBef>
              <a:spcAft>
                <a:spcPts val="0"/>
              </a:spcAft>
              <a:buClr>
                <a:srgbClr val="262626"/>
              </a:buClr>
              <a:buSzPts val="1200"/>
              <a:buFont typeface="Arial"/>
              <a:buChar char="•"/>
            </a:pPr>
            <a:r>
              <a:rPr lang="en-US" sz="1200">
                <a:solidFill>
                  <a:schemeClr val="dk1"/>
                </a:solidFill>
                <a:latin typeface="Calibri"/>
                <a:ea typeface="Calibri"/>
                <a:cs typeface="Calibri"/>
                <a:sym typeface="Calibri"/>
              </a:rPr>
              <a:t>The number of selling in past 14 days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rgbClr val="262626"/>
              </a:buClr>
              <a:buSzPts val="1200"/>
              <a:buFont typeface="Arial"/>
              <a:buChar char="•"/>
            </a:pPr>
            <a:r>
              <a:rPr lang="en-US" sz="1200">
                <a:solidFill>
                  <a:schemeClr val="dk1"/>
                </a:solidFill>
                <a:latin typeface="Calibri"/>
                <a:ea typeface="Calibri"/>
                <a:cs typeface="Calibri"/>
                <a:sym typeface="Calibri"/>
              </a:rPr>
              <a:t>The number of buying in past 14 days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rgbClr val="262626"/>
              </a:buClr>
              <a:buSzPts val="1200"/>
              <a:buFont typeface="Arial"/>
              <a:buChar char="•"/>
            </a:pPr>
            <a:r>
              <a:rPr lang="en-US" sz="1200">
                <a:solidFill>
                  <a:schemeClr val="dk1"/>
                </a:solidFill>
                <a:latin typeface="Calibri"/>
                <a:ea typeface="Calibri"/>
                <a:cs typeface="Calibri"/>
                <a:sym typeface="Calibri"/>
              </a:rPr>
              <a:t>The count of visiting screen that related to “Stock”</a:t>
            </a:r>
            <a:endParaRPr sz="1200">
              <a:solidFill>
                <a:schemeClr val="dk1"/>
              </a:solidFill>
              <a:latin typeface="Calibri"/>
              <a:ea typeface="Calibri"/>
              <a:cs typeface="Calibri"/>
              <a:sym typeface="Calibri"/>
            </a:endParaRPr>
          </a:p>
        </p:txBody>
      </p:sp>
      <p:sp>
        <p:nvSpPr>
          <p:cNvPr id="181" name="Google Shape;181;g2b002a8b7ae_0_8"/>
          <p:cNvSpPr/>
          <p:nvPr/>
        </p:nvSpPr>
        <p:spPr>
          <a:xfrm>
            <a:off x="3209850" y="791575"/>
            <a:ext cx="2820300" cy="436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200">
                <a:solidFill>
                  <a:schemeClr val="dk1"/>
                </a:solidFill>
                <a:latin typeface="Calibri"/>
                <a:ea typeface="Calibri"/>
                <a:cs typeface="Calibri"/>
                <a:sym typeface="Calibri"/>
              </a:rPr>
              <a:t>Regression Target: The number of sell trading will a user make in the next 7 days.</a:t>
            </a:r>
            <a:endParaRPr sz="1200">
              <a:solidFill>
                <a:schemeClr val="dk1"/>
              </a:solidFill>
              <a:latin typeface="Calibri"/>
              <a:ea typeface="Calibri"/>
              <a:cs typeface="Calibri"/>
              <a:sym typeface="Calibri"/>
            </a:endParaRPr>
          </a:p>
        </p:txBody>
      </p:sp>
      <p:sp>
        <p:nvSpPr>
          <p:cNvPr id="182" name="Google Shape;182;g2b002a8b7ae_0_8"/>
          <p:cNvSpPr/>
          <p:nvPr/>
        </p:nvSpPr>
        <p:spPr>
          <a:xfrm>
            <a:off x="6266300" y="791575"/>
            <a:ext cx="2820300" cy="436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200">
                <a:solidFill>
                  <a:schemeClr val="dk1"/>
                </a:solidFill>
                <a:latin typeface="Calibri"/>
                <a:ea typeface="Calibri"/>
                <a:cs typeface="Calibri"/>
                <a:sym typeface="Calibri"/>
              </a:rPr>
              <a:t>Regression Target: The transaction values will a user make in the next 7 days.</a:t>
            </a:r>
            <a:endParaRPr sz="1200">
              <a:solidFill>
                <a:schemeClr val="dk1"/>
              </a:solidFill>
              <a:latin typeface="Calibri"/>
              <a:ea typeface="Calibri"/>
              <a:cs typeface="Calibri"/>
              <a:sym typeface="Calibri"/>
            </a:endParaRPr>
          </a:p>
        </p:txBody>
      </p:sp>
      <p:sp>
        <p:nvSpPr>
          <p:cNvPr id="183" name="Google Shape;183;g2b002a8b7ae_0_8"/>
          <p:cNvSpPr/>
          <p:nvPr/>
        </p:nvSpPr>
        <p:spPr>
          <a:xfrm>
            <a:off x="6221750" y="3709350"/>
            <a:ext cx="2820300" cy="1134300"/>
          </a:xfrm>
          <a:prstGeom prst="rect">
            <a:avLst/>
          </a:prstGeom>
          <a:noFill/>
          <a:ln>
            <a:noFill/>
          </a:ln>
        </p:spPr>
        <p:txBody>
          <a:bodyPr spcFirstLastPara="1" wrap="square" lIns="91425" tIns="45700" rIns="91425" bIns="45700" anchor="t" anchorCtr="0">
            <a:noAutofit/>
          </a:bodyPr>
          <a:lstStyle/>
          <a:p>
            <a:pPr marL="171450" marR="0" lvl="0" indent="-180975" algn="just" rtl="0">
              <a:lnSpc>
                <a:spcPct val="150000"/>
              </a:lnSpc>
              <a:spcBef>
                <a:spcPts val="0"/>
              </a:spcBef>
              <a:spcAft>
                <a:spcPts val="0"/>
              </a:spcAft>
              <a:buClr>
                <a:srgbClr val="262626"/>
              </a:buClr>
              <a:buSzPts val="1200"/>
              <a:buFont typeface="Arial"/>
              <a:buChar char="•"/>
            </a:pPr>
            <a:r>
              <a:rPr lang="en-US" sz="1200">
                <a:solidFill>
                  <a:schemeClr val="dk1"/>
                </a:solidFill>
                <a:latin typeface="Calibri"/>
                <a:ea typeface="Calibri"/>
                <a:cs typeface="Calibri"/>
                <a:sym typeface="Calibri"/>
              </a:rPr>
              <a:t>The number of selling in past 14 days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rgbClr val="262626"/>
              </a:buClr>
              <a:buSzPts val="1200"/>
              <a:buFont typeface="Arial"/>
              <a:buChar char="•"/>
            </a:pPr>
            <a:r>
              <a:rPr lang="en-US" sz="1200">
                <a:solidFill>
                  <a:schemeClr val="dk1"/>
                </a:solidFill>
                <a:latin typeface="Calibri"/>
                <a:ea typeface="Calibri"/>
                <a:cs typeface="Calibri"/>
                <a:sym typeface="Calibri"/>
              </a:rPr>
              <a:t>The number of selling in past 7 days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rgbClr val="262626"/>
              </a:buClr>
              <a:buSzPts val="1200"/>
              <a:buFont typeface="Arial"/>
              <a:buChar char="•"/>
            </a:pPr>
            <a:r>
              <a:rPr lang="en-US" sz="1200">
                <a:solidFill>
                  <a:schemeClr val="dk1"/>
                </a:solidFill>
                <a:latin typeface="Calibri"/>
                <a:ea typeface="Calibri"/>
                <a:cs typeface="Calibri"/>
                <a:sym typeface="Calibri"/>
              </a:rPr>
              <a:t>The number of buying in past 14 days.</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g26586c9da68_1_93"/>
          <p:cNvPicPr preferRelativeResize="0"/>
          <p:nvPr/>
        </p:nvPicPr>
        <p:blipFill>
          <a:blip r:embed="rId3">
            <a:alphaModFix/>
          </a:blip>
          <a:stretch>
            <a:fillRect/>
          </a:stretch>
        </p:blipFill>
        <p:spPr>
          <a:xfrm>
            <a:off x="5985226" y="1054149"/>
            <a:ext cx="3110800" cy="3853100"/>
          </a:xfrm>
          <a:prstGeom prst="rect">
            <a:avLst/>
          </a:prstGeom>
          <a:noFill/>
          <a:ln>
            <a:noFill/>
          </a:ln>
        </p:spPr>
      </p:pic>
      <p:pic>
        <p:nvPicPr>
          <p:cNvPr id="189" name="Google Shape;189;g26586c9da68_1_93"/>
          <p:cNvPicPr preferRelativeResize="0"/>
          <p:nvPr/>
        </p:nvPicPr>
        <p:blipFill>
          <a:blip r:embed="rId4">
            <a:alphaModFix/>
          </a:blip>
          <a:stretch>
            <a:fillRect/>
          </a:stretch>
        </p:blipFill>
        <p:spPr>
          <a:xfrm>
            <a:off x="0" y="1047401"/>
            <a:ext cx="2993926" cy="3853100"/>
          </a:xfrm>
          <a:prstGeom prst="rect">
            <a:avLst/>
          </a:prstGeom>
          <a:noFill/>
          <a:ln>
            <a:noFill/>
          </a:ln>
        </p:spPr>
      </p:pic>
      <p:pic>
        <p:nvPicPr>
          <p:cNvPr id="190" name="Google Shape;190;g26586c9da68_1_93"/>
          <p:cNvPicPr preferRelativeResize="0"/>
          <p:nvPr/>
        </p:nvPicPr>
        <p:blipFill>
          <a:blip r:embed="rId5">
            <a:alphaModFix/>
          </a:blip>
          <a:stretch>
            <a:fillRect/>
          </a:stretch>
        </p:blipFill>
        <p:spPr>
          <a:xfrm>
            <a:off x="3033438" y="1054150"/>
            <a:ext cx="2868162" cy="3853100"/>
          </a:xfrm>
          <a:prstGeom prst="rect">
            <a:avLst/>
          </a:prstGeom>
          <a:noFill/>
          <a:ln>
            <a:noFill/>
          </a:ln>
        </p:spPr>
      </p:pic>
      <p:sp>
        <p:nvSpPr>
          <p:cNvPr id="191" name="Google Shape;191;g26586c9da68_1_93"/>
          <p:cNvSpPr/>
          <p:nvPr/>
        </p:nvSpPr>
        <p:spPr>
          <a:xfrm>
            <a:off x="3073950" y="1165125"/>
            <a:ext cx="2425500" cy="5706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2" name="Google Shape;192;g26586c9da68_1_93"/>
          <p:cNvSpPr/>
          <p:nvPr/>
        </p:nvSpPr>
        <p:spPr>
          <a:xfrm>
            <a:off x="3074047" y="1893896"/>
            <a:ext cx="2425500" cy="1569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3" name="Google Shape;193;g26586c9da68_1_93"/>
          <p:cNvSpPr/>
          <p:nvPr/>
        </p:nvSpPr>
        <p:spPr>
          <a:xfrm>
            <a:off x="3073961" y="2389853"/>
            <a:ext cx="2425500" cy="1569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4" name="Google Shape;194;g26586c9da68_1_93"/>
          <p:cNvSpPr/>
          <p:nvPr/>
        </p:nvSpPr>
        <p:spPr>
          <a:xfrm>
            <a:off x="522452" y="119075"/>
            <a:ext cx="32943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SHAP Value Analysis</a:t>
            </a:r>
            <a:endParaRPr sz="2400">
              <a:latin typeface="Calibri"/>
              <a:ea typeface="Calibri"/>
              <a:cs typeface="Calibri"/>
              <a:sym typeface="Calibri"/>
            </a:endParaRPr>
          </a:p>
        </p:txBody>
      </p:sp>
      <p:sp>
        <p:nvSpPr>
          <p:cNvPr id="195" name="Google Shape;195;g26586c9da68_1_93"/>
          <p:cNvSpPr/>
          <p:nvPr/>
        </p:nvSpPr>
        <p:spPr>
          <a:xfrm>
            <a:off x="3073972" y="2885801"/>
            <a:ext cx="2425500" cy="1803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6" name="Google Shape;196;g26586c9da68_1_93"/>
          <p:cNvSpPr/>
          <p:nvPr/>
        </p:nvSpPr>
        <p:spPr>
          <a:xfrm>
            <a:off x="47975" y="1857711"/>
            <a:ext cx="2540400" cy="1569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g26586c9da68_1_93"/>
          <p:cNvSpPr/>
          <p:nvPr/>
        </p:nvSpPr>
        <p:spPr>
          <a:xfrm>
            <a:off x="580750" y="745000"/>
            <a:ext cx="1458600" cy="302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b="1">
                <a:solidFill>
                  <a:srgbClr val="262626"/>
                </a:solidFill>
                <a:latin typeface="Calibri"/>
                <a:ea typeface="Calibri"/>
                <a:cs typeface="Calibri"/>
                <a:sym typeface="Calibri"/>
              </a:rPr>
              <a:t>Number of buy</a:t>
            </a:r>
            <a:endParaRPr sz="1200" b="1">
              <a:solidFill>
                <a:srgbClr val="262626"/>
              </a:solidFill>
              <a:latin typeface="Calibri"/>
              <a:ea typeface="Calibri"/>
              <a:cs typeface="Calibri"/>
              <a:sym typeface="Calibri"/>
            </a:endParaRPr>
          </a:p>
        </p:txBody>
      </p:sp>
      <p:sp>
        <p:nvSpPr>
          <p:cNvPr id="198" name="Google Shape;198;g26586c9da68_1_93"/>
          <p:cNvSpPr/>
          <p:nvPr/>
        </p:nvSpPr>
        <p:spPr>
          <a:xfrm>
            <a:off x="3557512" y="745000"/>
            <a:ext cx="1458600" cy="302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b="1">
                <a:solidFill>
                  <a:srgbClr val="262626"/>
                </a:solidFill>
                <a:latin typeface="Calibri"/>
                <a:ea typeface="Calibri"/>
                <a:cs typeface="Calibri"/>
                <a:sym typeface="Calibri"/>
              </a:rPr>
              <a:t>Number of sell</a:t>
            </a:r>
            <a:endParaRPr sz="1200" b="1">
              <a:solidFill>
                <a:srgbClr val="262626"/>
              </a:solidFill>
              <a:latin typeface="Calibri"/>
              <a:ea typeface="Calibri"/>
              <a:cs typeface="Calibri"/>
              <a:sym typeface="Calibri"/>
            </a:endParaRPr>
          </a:p>
        </p:txBody>
      </p:sp>
      <p:sp>
        <p:nvSpPr>
          <p:cNvPr id="199" name="Google Shape;199;g26586c9da68_1_93"/>
          <p:cNvSpPr/>
          <p:nvPr/>
        </p:nvSpPr>
        <p:spPr>
          <a:xfrm>
            <a:off x="6620787" y="745000"/>
            <a:ext cx="1458600" cy="302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b="1">
                <a:solidFill>
                  <a:srgbClr val="262626"/>
                </a:solidFill>
                <a:latin typeface="Calibri"/>
                <a:ea typeface="Calibri"/>
                <a:cs typeface="Calibri"/>
                <a:sym typeface="Calibri"/>
              </a:rPr>
              <a:t>Transaction value</a:t>
            </a:r>
            <a:endParaRPr sz="1200" b="1">
              <a:solidFill>
                <a:srgbClr val="262626"/>
              </a:solidFill>
              <a:latin typeface="Calibri"/>
              <a:ea typeface="Calibri"/>
              <a:cs typeface="Calibri"/>
              <a:sym typeface="Calibri"/>
            </a:endParaRPr>
          </a:p>
        </p:txBody>
      </p:sp>
      <p:sp>
        <p:nvSpPr>
          <p:cNvPr id="200" name="Google Shape;200;g26586c9da68_1_93"/>
          <p:cNvSpPr/>
          <p:nvPr/>
        </p:nvSpPr>
        <p:spPr>
          <a:xfrm>
            <a:off x="6072400" y="2705500"/>
            <a:ext cx="2729700" cy="180300"/>
          </a:xfrm>
          <a:prstGeom prst="rect">
            <a:avLst/>
          </a:prstGeom>
          <a:noFill/>
          <a:ln w="19050"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g26586c9da68_1_93"/>
          <p:cNvSpPr/>
          <p:nvPr/>
        </p:nvSpPr>
        <p:spPr>
          <a:xfrm>
            <a:off x="47775" y="1217646"/>
            <a:ext cx="2540400" cy="4698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g26586c9da68_1_93"/>
          <p:cNvSpPr/>
          <p:nvPr/>
        </p:nvSpPr>
        <p:spPr>
          <a:xfrm>
            <a:off x="6072400" y="1165125"/>
            <a:ext cx="2729700" cy="692700"/>
          </a:xfrm>
          <a:prstGeom prst="rect">
            <a:avLst/>
          </a:prstGeom>
          <a:noFill/>
          <a:ln w="19050"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3" name="Google Shape;203;g26586c9da68_1_93"/>
          <p:cNvSpPr/>
          <p:nvPr/>
        </p:nvSpPr>
        <p:spPr>
          <a:xfrm>
            <a:off x="6072400" y="4056600"/>
            <a:ext cx="2729700" cy="180300"/>
          </a:xfrm>
          <a:prstGeom prst="rect">
            <a:avLst/>
          </a:prstGeom>
          <a:noFill/>
          <a:ln w="19050"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2b002a8b7ae_0_27"/>
          <p:cNvPicPr preferRelativeResize="0"/>
          <p:nvPr/>
        </p:nvPicPr>
        <p:blipFill>
          <a:blip r:embed="rId3">
            <a:alphaModFix/>
          </a:blip>
          <a:stretch>
            <a:fillRect/>
          </a:stretch>
        </p:blipFill>
        <p:spPr>
          <a:xfrm>
            <a:off x="3057775" y="2993082"/>
            <a:ext cx="2613149" cy="2110094"/>
          </a:xfrm>
          <a:prstGeom prst="rect">
            <a:avLst/>
          </a:prstGeom>
          <a:noFill/>
          <a:ln>
            <a:noFill/>
          </a:ln>
        </p:spPr>
      </p:pic>
      <p:pic>
        <p:nvPicPr>
          <p:cNvPr id="209" name="Google Shape;209;g2b002a8b7ae_0_27"/>
          <p:cNvPicPr preferRelativeResize="0"/>
          <p:nvPr/>
        </p:nvPicPr>
        <p:blipFill>
          <a:blip r:embed="rId4">
            <a:alphaModFix/>
          </a:blip>
          <a:stretch>
            <a:fillRect/>
          </a:stretch>
        </p:blipFill>
        <p:spPr>
          <a:xfrm>
            <a:off x="3057775" y="835502"/>
            <a:ext cx="2613149" cy="2091449"/>
          </a:xfrm>
          <a:prstGeom prst="rect">
            <a:avLst/>
          </a:prstGeom>
          <a:noFill/>
          <a:ln>
            <a:noFill/>
          </a:ln>
        </p:spPr>
      </p:pic>
      <p:sp>
        <p:nvSpPr>
          <p:cNvPr id="210" name="Google Shape;210;g2b002a8b7ae_0_27"/>
          <p:cNvSpPr/>
          <p:nvPr/>
        </p:nvSpPr>
        <p:spPr>
          <a:xfrm>
            <a:off x="522450" y="119075"/>
            <a:ext cx="7756200" cy="508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chemeClr val="accent1"/>
                </a:solidFill>
                <a:latin typeface="Calibri"/>
                <a:ea typeface="Calibri"/>
                <a:cs typeface="Calibri"/>
                <a:sym typeface="Calibri"/>
              </a:rPr>
              <a:t>The causal drivers responsible for the number of </a:t>
            </a:r>
            <a:r>
              <a:rPr lang="en-US" sz="2000" b="1">
                <a:solidFill>
                  <a:srgbClr val="FF00FF"/>
                </a:solidFill>
                <a:latin typeface="Calibri"/>
                <a:ea typeface="Calibri"/>
                <a:cs typeface="Calibri"/>
                <a:sym typeface="Calibri"/>
              </a:rPr>
              <a:t>buy</a:t>
            </a:r>
            <a:r>
              <a:rPr lang="en-US" sz="2000" b="1">
                <a:solidFill>
                  <a:schemeClr val="accent1"/>
                </a:solidFill>
                <a:latin typeface="Calibri"/>
                <a:ea typeface="Calibri"/>
                <a:cs typeface="Calibri"/>
                <a:sym typeface="Calibri"/>
              </a:rPr>
              <a:t>/sell transactions a user will make in the next week</a:t>
            </a:r>
            <a:endParaRPr sz="2000" b="1">
              <a:solidFill>
                <a:schemeClr val="accent1"/>
              </a:solidFill>
              <a:latin typeface="Calibri"/>
              <a:ea typeface="Calibri"/>
              <a:cs typeface="Calibri"/>
              <a:sym typeface="Calibri"/>
            </a:endParaRPr>
          </a:p>
        </p:txBody>
      </p:sp>
      <p:sp>
        <p:nvSpPr>
          <p:cNvPr id="211" name="Google Shape;211;g2b002a8b7ae_0_27"/>
          <p:cNvSpPr/>
          <p:nvPr/>
        </p:nvSpPr>
        <p:spPr>
          <a:xfrm>
            <a:off x="5734550" y="832725"/>
            <a:ext cx="3362100" cy="37293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Observation:</a:t>
            </a:r>
            <a:endParaRPr sz="1200" b="1">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Higher</a:t>
            </a:r>
            <a:r>
              <a:rPr lang="en-US" sz="1200">
                <a:solidFill>
                  <a:schemeClr val="dk1"/>
                </a:solidFill>
                <a:latin typeface="Calibri"/>
                <a:ea typeface="Calibri"/>
                <a:cs typeface="Calibri"/>
                <a:sym typeface="Calibri"/>
              </a:rPr>
              <a:t> number of </a:t>
            </a:r>
            <a:r>
              <a:rPr lang="en-US" sz="1200">
                <a:solidFill>
                  <a:srgbClr val="741B47"/>
                </a:solidFill>
                <a:latin typeface="Calibri"/>
                <a:ea typeface="Calibri"/>
                <a:cs typeface="Calibri"/>
                <a:sym typeface="Calibri"/>
              </a:rPr>
              <a:t>buy in the past 14 days</a:t>
            </a:r>
            <a:r>
              <a:rPr lang="en-US" sz="1200">
                <a:solidFill>
                  <a:schemeClr val="dk1"/>
                </a:solidFill>
                <a:latin typeface="Calibri"/>
                <a:ea typeface="Calibri"/>
                <a:cs typeface="Calibri"/>
                <a:sym typeface="Calibri"/>
              </a:rPr>
              <a:t> may </a:t>
            </a:r>
            <a:r>
              <a:rPr lang="en-US" sz="1200" b="1">
                <a:solidFill>
                  <a:schemeClr val="dk1"/>
                </a:solidFill>
                <a:latin typeface="Calibri"/>
                <a:ea typeface="Calibri"/>
                <a:cs typeface="Calibri"/>
                <a:sym typeface="Calibri"/>
              </a:rPr>
              <a:t>increase</a:t>
            </a:r>
            <a:r>
              <a:rPr lang="en-US" sz="1200">
                <a:solidFill>
                  <a:schemeClr val="dk1"/>
                </a:solidFill>
                <a:latin typeface="Calibri"/>
                <a:ea typeface="Calibri"/>
                <a:cs typeface="Calibri"/>
                <a:sym typeface="Calibri"/>
              </a:rPr>
              <a:t> the number of buy the user will make in the next week. </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a:solidFill>
                  <a:srgbClr val="741B47"/>
                </a:solidFill>
                <a:latin typeface="Calibri"/>
                <a:ea typeface="Calibri"/>
                <a:cs typeface="Calibri"/>
                <a:sym typeface="Calibri"/>
              </a:rPr>
              <a:t>The total events in past 7 days</a:t>
            </a:r>
            <a:r>
              <a:rPr lang="en-US" sz="1200">
                <a:solidFill>
                  <a:schemeClr val="dk1"/>
                </a:solidFill>
                <a:latin typeface="Calibri"/>
                <a:ea typeface="Calibri"/>
                <a:cs typeface="Calibri"/>
                <a:sym typeface="Calibri"/>
              </a:rPr>
              <a:t> have a </a:t>
            </a:r>
            <a:r>
              <a:rPr lang="en-US" sz="1200" b="1">
                <a:solidFill>
                  <a:schemeClr val="dk1"/>
                </a:solidFill>
                <a:latin typeface="Calibri"/>
                <a:ea typeface="Calibri"/>
                <a:cs typeface="Calibri"/>
                <a:sym typeface="Calibri"/>
              </a:rPr>
              <a:t>positive impact</a:t>
            </a:r>
            <a:r>
              <a:rPr lang="en-US" sz="1200">
                <a:solidFill>
                  <a:schemeClr val="dk1"/>
                </a:solidFill>
                <a:latin typeface="Calibri"/>
                <a:ea typeface="Calibri"/>
                <a:cs typeface="Calibri"/>
                <a:sym typeface="Calibri"/>
              </a:rPr>
              <a:t> on the number of buy in next 7 days, especially after the 15000 total events.</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a:t>
            </a:r>
            <a:r>
              <a:rPr lang="en-US" sz="1200" b="1">
                <a:solidFill>
                  <a:schemeClr val="dk1"/>
                </a:solidFill>
                <a:latin typeface="Calibri"/>
                <a:ea typeface="Calibri"/>
                <a:cs typeface="Calibri"/>
                <a:sym typeface="Calibri"/>
              </a:rPr>
              <a:t>more</a:t>
            </a:r>
            <a:r>
              <a:rPr lang="en-US" sz="1200">
                <a:solidFill>
                  <a:schemeClr val="dk1"/>
                </a:solidFill>
                <a:latin typeface="Calibri"/>
                <a:ea typeface="Calibri"/>
                <a:cs typeface="Calibri"/>
                <a:sym typeface="Calibri"/>
              </a:rPr>
              <a:t> stock-related screens a user visits, the </a:t>
            </a:r>
            <a:r>
              <a:rPr lang="en-US" sz="1200" b="1">
                <a:solidFill>
                  <a:schemeClr val="dk1"/>
                </a:solidFill>
                <a:latin typeface="Calibri"/>
                <a:ea typeface="Calibri"/>
                <a:cs typeface="Calibri"/>
                <a:sym typeface="Calibri"/>
              </a:rPr>
              <a:t>more likely</a:t>
            </a:r>
            <a:r>
              <a:rPr lang="en-US" sz="1200">
                <a:solidFill>
                  <a:schemeClr val="dk1"/>
                </a:solidFill>
                <a:latin typeface="Calibri"/>
                <a:ea typeface="Calibri"/>
                <a:cs typeface="Calibri"/>
                <a:sym typeface="Calibri"/>
              </a:rPr>
              <a:t> they are going to buy in the next week.</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Increasing</a:t>
            </a:r>
            <a:r>
              <a:rPr lang="en-US" sz="1200">
                <a:solidFill>
                  <a:schemeClr val="dk1"/>
                </a:solidFill>
                <a:latin typeface="Calibri"/>
                <a:ea typeface="Calibri"/>
                <a:cs typeface="Calibri"/>
                <a:sym typeface="Calibri"/>
              </a:rPr>
              <a:t> in </a:t>
            </a:r>
            <a:r>
              <a:rPr lang="en-US" sz="1200">
                <a:solidFill>
                  <a:srgbClr val="741B47"/>
                </a:solidFill>
                <a:latin typeface="Calibri"/>
                <a:ea typeface="Calibri"/>
                <a:cs typeface="Calibri"/>
                <a:sym typeface="Calibri"/>
              </a:rPr>
              <a:t>the number of deposits in the past 7 days</a:t>
            </a:r>
            <a:r>
              <a:rPr lang="en-US" sz="1200">
                <a:solidFill>
                  <a:schemeClr val="dk1"/>
                </a:solidFill>
                <a:latin typeface="Calibri"/>
                <a:ea typeface="Calibri"/>
                <a:cs typeface="Calibri"/>
                <a:sym typeface="Calibri"/>
              </a:rPr>
              <a:t> will </a:t>
            </a:r>
            <a:r>
              <a:rPr lang="en-US" sz="1200" b="1">
                <a:solidFill>
                  <a:schemeClr val="dk1"/>
                </a:solidFill>
                <a:latin typeface="Calibri"/>
                <a:ea typeface="Calibri"/>
                <a:cs typeface="Calibri"/>
                <a:sym typeface="Calibri"/>
              </a:rPr>
              <a:t>increase</a:t>
            </a:r>
            <a:r>
              <a:rPr lang="en-US" sz="1200">
                <a:solidFill>
                  <a:schemeClr val="dk1"/>
                </a:solidFill>
                <a:latin typeface="Calibri"/>
                <a:ea typeface="Calibri"/>
                <a:cs typeface="Calibri"/>
                <a:sym typeface="Calibri"/>
              </a:rPr>
              <a:t> the number of buy in the next 7 days, especially between 5 and 15.</a:t>
            </a:r>
            <a:endParaRPr sz="1200">
              <a:solidFill>
                <a:schemeClr val="dk1"/>
              </a:solidFill>
              <a:latin typeface="Calibri"/>
              <a:ea typeface="Calibri"/>
              <a:cs typeface="Calibri"/>
              <a:sym typeface="Calibri"/>
            </a:endParaRPr>
          </a:p>
        </p:txBody>
      </p:sp>
      <p:sp>
        <p:nvSpPr>
          <p:cNvPr id="212" name="Google Shape;212;g2b002a8b7ae_0_27"/>
          <p:cNvSpPr/>
          <p:nvPr/>
        </p:nvSpPr>
        <p:spPr>
          <a:xfrm>
            <a:off x="3878050" y="3166900"/>
            <a:ext cx="693900" cy="1228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3" name="Google Shape;213;g2b002a8b7ae_0_27"/>
          <p:cNvSpPr/>
          <p:nvPr/>
        </p:nvSpPr>
        <p:spPr>
          <a:xfrm>
            <a:off x="3494650" y="2365338"/>
            <a:ext cx="527100" cy="1635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4" name="Google Shape;214;g2b002a8b7ae_0_27"/>
          <p:cNvSpPr/>
          <p:nvPr/>
        </p:nvSpPr>
        <p:spPr>
          <a:xfrm>
            <a:off x="4021750" y="2070925"/>
            <a:ext cx="1072200" cy="309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15" name="Google Shape;215;g2b002a8b7ae_0_27"/>
          <p:cNvPicPr preferRelativeResize="0"/>
          <p:nvPr/>
        </p:nvPicPr>
        <p:blipFill>
          <a:blip r:embed="rId5">
            <a:alphaModFix/>
          </a:blip>
          <a:stretch>
            <a:fillRect/>
          </a:stretch>
        </p:blipFill>
        <p:spPr>
          <a:xfrm>
            <a:off x="381000" y="845450"/>
            <a:ext cx="2613149" cy="2071561"/>
          </a:xfrm>
          <a:prstGeom prst="rect">
            <a:avLst/>
          </a:prstGeom>
          <a:noFill/>
          <a:ln>
            <a:noFill/>
          </a:ln>
        </p:spPr>
      </p:pic>
      <p:pic>
        <p:nvPicPr>
          <p:cNvPr id="216" name="Google Shape;216;g2b002a8b7ae_0_27"/>
          <p:cNvPicPr preferRelativeResize="0"/>
          <p:nvPr/>
        </p:nvPicPr>
        <p:blipFill>
          <a:blip r:embed="rId6">
            <a:alphaModFix/>
          </a:blip>
          <a:stretch>
            <a:fillRect/>
          </a:stretch>
        </p:blipFill>
        <p:spPr>
          <a:xfrm>
            <a:off x="372000" y="3007987"/>
            <a:ext cx="2622156" cy="208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660b77b78b_0_3"/>
          <p:cNvSpPr/>
          <p:nvPr/>
        </p:nvSpPr>
        <p:spPr>
          <a:xfrm>
            <a:off x="522450" y="119075"/>
            <a:ext cx="7756200" cy="508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chemeClr val="accent1"/>
                </a:solidFill>
                <a:latin typeface="Calibri"/>
                <a:ea typeface="Calibri"/>
                <a:cs typeface="Calibri"/>
                <a:sym typeface="Calibri"/>
              </a:rPr>
              <a:t>The causal drivers responsible for the number of </a:t>
            </a:r>
            <a:r>
              <a:rPr lang="en-US" sz="2000" b="1">
                <a:solidFill>
                  <a:srgbClr val="FF00FF"/>
                </a:solidFill>
                <a:latin typeface="Calibri"/>
                <a:ea typeface="Calibri"/>
                <a:cs typeface="Calibri"/>
                <a:sym typeface="Calibri"/>
              </a:rPr>
              <a:t>buy</a:t>
            </a:r>
            <a:r>
              <a:rPr lang="en-US" sz="2000" b="1">
                <a:solidFill>
                  <a:schemeClr val="accent1"/>
                </a:solidFill>
                <a:latin typeface="Calibri"/>
                <a:ea typeface="Calibri"/>
                <a:cs typeface="Calibri"/>
                <a:sym typeface="Calibri"/>
              </a:rPr>
              <a:t>/sell transactions a user will make in the next week</a:t>
            </a:r>
            <a:endParaRPr sz="2000" b="1">
              <a:solidFill>
                <a:schemeClr val="accent1"/>
              </a:solidFill>
              <a:latin typeface="Calibri"/>
              <a:ea typeface="Calibri"/>
              <a:cs typeface="Calibri"/>
              <a:sym typeface="Calibri"/>
            </a:endParaRPr>
          </a:p>
        </p:txBody>
      </p:sp>
      <p:sp>
        <p:nvSpPr>
          <p:cNvPr id="222" name="Google Shape;222;g2660b77b78b_0_3"/>
          <p:cNvSpPr/>
          <p:nvPr/>
        </p:nvSpPr>
        <p:spPr>
          <a:xfrm>
            <a:off x="793350" y="3749880"/>
            <a:ext cx="7557300" cy="1309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dirty="0">
                <a:solidFill>
                  <a:schemeClr val="dk1"/>
                </a:solidFill>
                <a:latin typeface="Calibri"/>
                <a:ea typeface="Calibri"/>
                <a:cs typeface="Calibri"/>
                <a:sym typeface="Calibri"/>
              </a:rPr>
              <a:t>EXAMPLES:</a:t>
            </a:r>
            <a:endParaRPr sz="1200" b="1" dirty="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dirty="0">
                <a:solidFill>
                  <a:schemeClr val="dk1"/>
                </a:solidFill>
                <a:latin typeface="Calibri"/>
                <a:ea typeface="Calibri"/>
                <a:cs typeface="Calibri"/>
                <a:sym typeface="Calibri"/>
              </a:rPr>
              <a:t>It can be seen that for this user who is more likely to buy next week, User’s behavior and the time since the last transaction features are most affect the model's prediction. </a:t>
            </a:r>
            <a:endParaRPr sz="1200" dirty="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The model primarily predicts based on the user's recent purchasing behavior for those users who may not intend to make purchases next week.</a:t>
            </a:r>
            <a:endParaRPr sz="1200" dirty="0">
              <a:solidFill>
                <a:schemeClr val="dk1"/>
              </a:solidFill>
              <a:latin typeface="Calibri"/>
              <a:ea typeface="Calibri"/>
              <a:cs typeface="Calibri"/>
              <a:sym typeface="Calibri"/>
            </a:endParaRPr>
          </a:p>
          <a:p>
            <a:pPr marL="457200" marR="0" lvl="0" indent="0" algn="just" rtl="0">
              <a:lnSpc>
                <a:spcPct val="150000"/>
              </a:lnSpc>
              <a:spcBef>
                <a:spcPts val="0"/>
              </a:spcBef>
              <a:spcAft>
                <a:spcPts val="0"/>
              </a:spcAft>
              <a:buNone/>
            </a:pPr>
            <a:endParaRPr sz="1200" dirty="0">
              <a:solidFill>
                <a:schemeClr val="dk1"/>
              </a:solidFill>
              <a:latin typeface="Calibri"/>
              <a:ea typeface="Calibri"/>
              <a:cs typeface="Calibri"/>
              <a:sym typeface="Calibri"/>
            </a:endParaRPr>
          </a:p>
        </p:txBody>
      </p:sp>
      <p:pic>
        <p:nvPicPr>
          <p:cNvPr id="223" name="Google Shape;223;g2660b77b78b_0_3"/>
          <p:cNvPicPr preferRelativeResize="0"/>
          <p:nvPr/>
        </p:nvPicPr>
        <p:blipFill>
          <a:blip r:embed="rId3">
            <a:alphaModFix/>
          </a:blip>
          <a:stretch>
            <a:fillRect/>
          </a:stretch>
        </p:blipFill>
        <p:spPr>
          <a:xfrm>
            <a:off x="590350" y="951775"/>
            <a:ext cx="7045524" cy="1551450"/>
          </a:xfrm>
          <a:prstGeom prst="rect">
            <a:avLst/>
          </a:prstGeom>
          <a:noFill/>
          <a:ln>
            <a:noFill/>
          </a:ln>
        </p:spPr>
      </p:pic>
      <p:pic>
        <p:nvPicPr>
          <p:cNvPr id="224" name="Google Shape;224;g2660b77b78b_0_3"/>
          <p:cNvPicPr preferRelativeResize="0"/>
          <p:nvPr/>
        </p:nvPicPr>
        <p:blipFill>
          <a:blip r:embed="rId4">
            <a:alphaModFix/>
          </a:blip>
          <a:stretch>
            <a:fillRect/>
          </a:stretch>
        </p:blipFill>
        <p:spPr>
          <a:xfrm>
            <a:off x="605475" y="2066150"/>
            <a:ext cx="7030400" cy="1551450"/>
          </a:xfrm>
          <a:prstGeom prst="rect">
            <a:avLst/>
          </a:prstGeom>
          <a:noFill/>
          <a:ln>
            <a:noFill/>
          </a:ln>
        </p:spPr>
      </p:pic>
      <p:sp>
        <p:nvSpPr>
          <p:cNvPr id="225" name="Google Shape;225;g2660b77b78b_0_3"/>
          <p:cNvSpPr/>
          <p:nvPr/>
        </p:nvSpPr>
        <p:spPr>
          <a:xfrm>
            <a:off x="7635875" y="1492150"/>
            <a:ext cx="1623600" cy="357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Predict value: High</a:t>
            </a:r>
            <a:endParaRPr sz="1200">
              <a:solidFill>
                <a:schemeClr val="dk1"/>
              </a:solidFill>
              <a:latin typeface="Calibri"/>
              <a:ea typeface="Calibri"/>
              <a:cs typeface="Calibri"/>
              <a:sym typeface="Calibri"/>
            </a:endParaRPr>
          </a:p>
        </p:txBody>
      </p:sp>
      <p:sp>
        <p:nvSpPr>
          <p:cNvPr id="226" name="Google Shape;226;g2660b77b78b_0_3"/>
          <p:cNvSpPr/>
          <p:nvPr/>
        </p:nvSpPr>
        <p:spPr>
          <a:xfrm>
            <a:off x="7635875" y="2881850"/>
            <a:ext cx="1580400" cy="357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Predict value: low</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b002a8b7ae_0_60"/>
          <p:cNvSpPr/>
          <p:nvPr/>
        </p:nvSpPr>
        <p:spPr>
          <a:xfrm>
            <a:off x="522450" y="119075"/>
            <a:ext cx="7756200" cy="635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chemeClr val="accent1"/>
                </a:solidFill>
                <a:latin typeface="Calibri"/>
                <a:ea typeface="Calibri"/>
                <a:cs typeface="Calibri"/>
                <a:sym typeface="Calibri"/>
              </a:rPr>
              <a:t>The causal drivers responsible for the number of buy/</a:t>
            </a:r>
            <a:r>
              <a:rPr lang="en-US" sz="2000" b="1">
                <a:solidFill>
                  <a:srgbClr val="FF00FF"/>
                </a:solidFill>
                <a:latin typeface="Calibri"/>
                <a:ea typeface="Calibri"/>
                <a:cs typeface="Calibri"/>
                <a:sym typeface="Calibri"/>
              </a:rPr>
              <a:t>sell</a:t>
            </a:r>
            <a:r>
              <a:rPr lang="en-US" sz="2000" b="1">
                <a:solidFill>
                  <a:schemeClr val="accent1"/>
                </a:solidFill>
                <a:latin typeface="Calibri"/>
                <a:ea typeface="Calibri"/>
                <a:cs typeface="Calibri"/>
                <a:sym typeface="Calibri"/>
              </a:rPr>
              <a:t> transactions a user will make in the next week</a:t>
            </a:r>
            <a:endParaRPr sz="2000" b="1">
              <a:solidFill>
                <a:schemeClr val="accent1"/>
              </a:solidFill>
              <a:latin typeface="Calibri"/>
              <a:ea typeface="Calibri"/>
              <a:cs typeface="Calibri"/>
              <a:sym typeface="Calibri"/>
            </a:endParaRPr>
          </a:p>
        </p:txBody>
      </p:sp>
      <p:pic>
        <p:nvPicPr>
          <p:cNvPr id="232" name="Google Shape;232;g2b002a8b7ae_0_60"/>
          <p:cNvPicPr preferRelativeResize="0"/>
          <p:nvPr/>
        </p:nvPicPr>
        <p:blipFill>
          <a:blip r:embed="rId3">
            <a:alphaModFix/>
          </a:blip>
          <a:stretch>
            <a:fillRect/>
          </a:stretch>
        </p:blipFill>
        <p:spPr>
          <a:xfrm>
            <a:off x="413474" y="950188"/>
            <a:ext cx="2506076" cy="1998697"/>
          </a:xfrm>
          <a:prstGeom prst="rect">
            <a:avLst/>
          </a:prstGeom>
          <a:noFill/>
          <a:ln>
            <a:noFill/>
          </a:ln>
        </p:spPr>
      </p:pic>
      <p:pic>
        <p:nvPicPr>
          <p:cNvPr id="233" name="Google Shape;233;g2b002a8b7ae_0_60"/>
          <p:cNvPicPr preferRelativeResize="0"/>
          <p:nvPr/>
        </p:nvPicPr>
        <p:blipFill>
          <a:blip r:embed="rId4">
            <a:alphaModFix/>
          </a:blip>
          <a:stretch>
            <a:fillRect/>
          </a:stretch>
        </p:blipFill>
        <p:spPr>
          <a:xfrm>
            <a:off x="6294150" y="944463"/>
            <a:ext cx="2506075" cy="2010129"/>
          </a:xfrm>
          <a:prstGeom prst="rect">
            <a:avLst/>
          </a:prstGeom>
          <a:noFill/>
          <a:ln>
            <a:noFill/>
          </a:ln>
        </p:spPr>
      </p:pic>
      <p:pic>
        <p:nvPicPr>
          <p:cNvPr id="234" name="Google Shape;234;g2b002a8b7ae_0_60"/>
          <p:cNvPicPr preferRelativeResize="0"/>
          <p:nvPr/>
        </p:nvPicPr>
        <p:blipFill>
          <a:blip r:embed="rId5">
            <a:alphaModFix/>
          </a:blip>
          <a:stretch>
            <a:fillRect/>
          </a:stretch>
        </p:blipFill>
        <p:spPr>
          <a:xfrm>
            <a:off x="3384512" y="950188"/>
            <a:ext cx="2506076" cy="2034500"/>
          </a:xfrm>
          <a:prstGeom prst="rect">
            <a:avLst/>
          </a:prstGeom>
          <a:noFill/>
          <a:ln>
            <a:noFill/>
          </a:ln>
        </p:spPr>
      </p:pic>
      <p:sp>
        <p:nvSpPr>
          <p:cNvPr id="235" name="Google Shape;235;g2b002a8b7ae_0_60"/>
          <p:cNvSpPr/>
          <p:nvPr/>
        </p:nvSpPr>
        <p:spPr>
          <a:xfrm>
            <a:off x="522450" y="3144900"/>
            <a:ext cx="8230200" cy="1998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1">
                <a:solidFill>
                  <a:schemeClr val="dk1"/>
                </a:solidFill>
                <a:latin typeface="Calibri"/>
                <a:ea typeface="Calibri"/>
                <a:cs typeface="Calibri"/>
                <a:sym typeface="Calibri"/>
              </a:rPr>
              <a:t>Observation:</a:t>
            </a:r>
            <a:endParaRPr sz="1200" b="1">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Higher</a:t>
            </a:r>
            <a:r>
              <a:rPr lang="en-US" sz="1200">
                <a:solidFill>
                  <a:schemeClr val="dk1"/>
                </a:solidFill>
                <a:latin typeface="Calibri"/>
                <a:ea typeface="Calibri"/>
                <a:cs typeface="Calibri"/>
                <a:sym typeface="Calibri"/>
              </a:rPr>
              <a:t> number of </a:t>
            </a:r>
            <a:r>
              <a:rPr lang="en-US" sz="1200">
                <a:solidFill>
                  <a:srgbClr val="741B47"/>
                </a:solidFill>
                <a:latin typeface="Calibri"/>
                <a:ea typeface="Calibri"/>
                <a:cs typeface="Calibri"/>
                <a:sym typeface="Calibri"/>
              </a:rPr>
              <a:t>sell in the past 14 days</a:t>
            </a:r>
            <a:r>
              <a:rPr lang="en-US" sz="1200">
                <a:solidFill>
                  <a:schemeClr val="dk1"/>
                </a:solidFill>
                <a:latin typeface="Calibri"/>
                <a:ea typeface="Calibri"/>
                <a:cs typeface="Calibri"/>
                <a:sym typeface="Calibri"/>
              </a:rPr>
              <a:t> may </a:t>
            </a:r>
            <a:r>
              <a:rPr lang="en-US" sz="1200" b="1">
                <a:solidFill>
                  <a:schemeClr val="dk1"/>
                </a:solidFill>
                <a:latin typeface="Calibri"/>
                <a:ea typeface="Calibri"/>
                <a:cs typeface="Calibri"/>
                <a:sym typeface="Calibri"/>
              </a:rPr>
              <a:t>increase</a:t>
            </a:r>
            <a:r>
              <a:rPr lang="en-US" sz="1200">
                <a:solidFill>
                  <a:schemeClr val="dk1"/>
                </a:solidFill>
                <a:latin typeface="Calibri"/>
                <a:ea typeface="Calibri"/>
                <a:cs typeface="Calibri"/>
                <a:sym typeface="Calibri"/>
              </a:rPr>
              <a:t> the number of sell that the user will make in the next week. Indicating that user purchasing behavior exhibits a certain level of continuity.</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The </a:t>
            </a:r>
            <a:r>
              <a:rPr lang="en-US" sz="1200" b="1">
                <a:solidFill>
                  <a:schemeClr val="dk1"/>
                </a:solidFill>
                <a:latin typeface="Calibri"/>
                <a:ea typeface="Calibri"/>
                <a:cs typeface="Calibri"/>
                <a:sym typeface="Calibri"/>
              </a:rPr>
              <a:t>increasing</a:t>
            </a:r>
            <a:r>
              <a:rPr lang="en-US" sz="1200">
                <a:solidFill>
                  <a:schemeClr val="dk1"/>
                </a:solidFill>
                <a:latin typeface="Calibri"/>
                <a:ea typeface="Calibri"/>
                <a:cs typeface="Calibri"/>
                <a:sym typeface="Calibri"/>
              </a:rPr>
              <a:t> of </a:t>
            </a:r>
            <a:r>
              <a:rPr lang="en-US" sz="1200">
                <a:solidFill>
                  <a:srgbClr val="741B47"/>
                </a:solidFill>
                <a:latin typeface="Calibri"/>
                <a:ea typeface="Calibri"/>
                <a:cs typeface="Calibri"/>
                <a:sym typeface="Calibri"/>
              </a:rPr>
              <a:t>the number of buy in the past 7 days</a:t>
            </a:r>
            <a:r>
              <a:rPr lang="en-US" sz="1200">
                <a:solidFill>
                  <a:schemeClr val="dk1"/>
                </a:solidFill>
                <a:latin typeface="Calibri"/>
                <a:ea typeface="Calibri"/>
                <a:cs typeface="Calibri"/>
                <a:sym typeface="Calibri"/>
              </a:rPr>
              <a:t> may </a:t>
            </a:r>
            <a:r>
              <a:rPr lang="en-US" sz="1200" b="1">
                <a:solidFill>
                  <a:schemeClr val="dk1"/>
                </a:solidFill>
                <a:latin typeface="Calibri"/>
                <a:ea typeface="Calibri"/>
                <a:cs typeface="Calibri"/>
                <a:sym typeface="Calibri"/>
              </a:rPr>
              <a:t>increase</a:t>
            </a:r>
            <a:r>
              <a:rPr lang="en-US" sz="1200">
                <a:solidFill>
                  <a:schemeClr val="dk1"/>
                </a:solidFill>
                <a:latin typeface="Calibri"/>
                <a:ea typeface="Calibri"/>
                <a:cs typeface="Calibri"/>
                <a:sym typeface="Calibri"/>
              </a:rPr>
              <a:t> the number of sell of the user in next week. This indicates that the number of buys and sells by the user are mutually driving each other.</a:t>
            </a:r>
            <a:endParaRPr sz="1200">
              <a:solidFill>
                <a:schemeClr val="dk1"/>
              </a:solidFill>
              <a:latin typeface="Calibri"/>
              <a:ea typeface="Calibri"/>
              <a:cs typeface="Calibri"/>
              <a:sym typeface="Calibri"/>
            </a:endParaRPr>
          </a:p>
          <a:p>
            <a:pPr marL="171450" marR="0" lvl="0" indent="-180975"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The </a:t>
            </a:r>
            <a:r>
              <a:rPr lang="en-US" sz="1200" b="1">
                <a:solidFill>
                  <a:schemeClr val="dk1"/>
                </a:solidFill>
                <a:latin typeface="Calibri"/>
                <a:ea typeface="Calibri"/>
                <a:cs typeface="Calibri"/>
                <a:sym typeface="Calibri"/>
              </a:rPr>
              <a:t>more</a:t>
            </a:r>
            <a:r>
              <a:rPr lang="en-US" sz="1200">
                <a:solidFill>
                  <a:schemeClr val="dk1"/>
                </a:solidFill>
                <a:latin typeface="Calibri"/>
                <a:ea typeface="Calibri"/>
                <a:cs typeface="Calibri"/>
                <a:sym typeface="Calibri"/>
              </a:rPr>
              <a:t> stock-related screens a user visits, the </a:t>
            </a:r>
            <a:r>
              <a:rPr lang="en-US" sz="1200" b="1">
                <a:solidFill>
                  <a:schemeClr val="dk1"/>
                </a:solidFill>
                <a:latin typeface="Calibri"/>
                <a:ea typeface="Calibri"/>
                <a:cs typeface="Calibri"/>
                <a:sym typeface="Calibri"/>
              </a:rPr>
              <a:t>more likely</a:t>
            </a:r>
            <a:r>
              <a:rPr lang="en-US" sz="1200">
                <a:solidFill>
                  <a:schemeClr val="dk1"/>
                </a:solidFill>
                <a:latin typeface="Calibri"/>
                <a:ea typeface="Calibri"/>
                <a:cs typeface="Calibri"/>
                <a:sym typeface="Calibri"/>
              </a:rPr>
              <a:t> they are going to sell in the next week.</a:t>
            </a:r>
            <a:endParaRPr sz="1200">
              <a:solidFill>
                <a:schemeClr val="dk1"/>
              </a:solidFill>
              <a:latin typeface="Calibri"/>
              <a:ea typeface="Calibri"/>
              <a:cs typeface="Calibri"/>
              <a:sym typeface="Calibri"/>
            </a:endParaRPr>
          </a:p>
          <a:p>
            <a:pPr marL="457200" marR="0" lvl="0" indent="0" algn="just"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主题">
  <a:themeElements>
    <a:clrScheme name="答辩蓝色">
      <a:dk1>
        <a:srgbClr val="000000"/>
      </a:dk1>
      <a:lt1>
        <a:srgbClr val="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1711</Words>
  <Application>Microsoft Macintosh PowerPoint</Application>
  <PresentationFormat>全屏显示(16:9)</PresentationFormat>
  <Paragraphs>205</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Times New Roman</vt:lpstr>
      <vt:lpstr>Microsoft Yahei</vt:lpstr>
      <vt:lpstr>Open Sans</vt:lpstr>
      <vt:lpstr>Calibri</vt:lpstr>
      <vt:lpstr>Gill Sans</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vip4765</cp:lastModifiedBy>
  <cp:revision>4</cp:revision>
  <dcterms:created xsi:type="dcterms:W3CDTF">2017-05-01T12:27:42Z</dcterms:created>
  <dcterms:modified xsi:type="dcterms:W3CDTF">2024-01-19T11:13:25Z</dcterms:modified>
</cp:coreProperties>
</file>