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icrosoft Yahei" panose="020B0503020204020204" pitchFamily="34" charset="-122"/>
      <p:regular r:id="rId32"/>
      <p:bold r:id="rId33"/>
    </p:embeddedFont>
    <p:embeddedFont>
      <p:font typeface="Gill Sans" panose="020B0502020104020203" pitchFamily="34" charset="-79"/>
      <p:regular r:id="rId34"/>
      <p:bold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
      <p:font typeface="Open Sans SemiBold" panose="020B06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95">
          <p15:clr>
            <a:srgbClr val="A4A3A4"/>
          </p15:clr>
        </p15:guide>
        <p15:guide id="2" orient="horz" pos="123">
          <p15:clr>
            <a:srgbClr val="A4A3A4"/>
          </p15:clr>
        </p15:guide>
        <p15:guide id="3" pos="2880">
          <p15:clr>
            <a:srgbClr val="A4A3A4"/>
          </p15:clr>
        </p15:guide>
        <p15:guide id="4" pos="5035">
          <p15:clr>
            <a:srgbClr val="A4A3A4"/>
          </p15:clr>
        </p15:guide>
        <p15:guide id="5" orient="horz" pos="168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2St55tk8SwrnnhzdWXg+WHbn/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570DBC-8E73-4772-AEE6-C5043FF4C836}">
  <a:tblStyle styleId="{C9570DBC-8E73-4772-AEE6-C5043FF4C8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F70B5F-1B7B-490B-92C0-BCD5F1C1F3FD}"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p:restoredTop sz="53333"/>
  </p:normalViewPr>
  <p:slideViewPr>
    <p:cSldViewPr snapToGrid="0">
      <p:cViewPr varScale="1">
        <p:scale>
          <a:sx n="80" d="100"/>
          <a:sy n="80" d="100"/>
        </p:scale>
        <p:origin x="2536" y="192"/>
      </p:cViewPr>
      <p:guideLst>
        <p:guide pos="295"/>
        <p:guide orient="horz" pos="123"/>
        <p:guide pos="2880"/>
        <p:guide pos="5035"/>
        <p:guide orient="horz" pos="16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afb5297a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dirty="0"/>
          </a:p>
        </p:txBody>
      </p:sp>
      <p:sp>
        <p:nvSpPr>
          <p:cNvPr id="277" name="Google Shape;277;g2afb5297a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586c9da68_1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sz="1200" dirty="0">
              <a:solidFill>
                <a:schemeClr val="dk1"/>
              </a:solidFill>
              <a:latin typeface="Calibri"/>
              <a:ea typeface="Calibri"/>
              <a:cs typeface="Calibri"/>
              <a:sym typeface="Calibri"/>
            </a:endParaRPr>
          </a:p>
        </p:txBody>
      </p:sp>
      <p:sp>
        <p:nvSpPr>
          <p:cNvPr id="285" name="Google Shape;285;g26586c9da68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7944a0dfa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p>
        </p:txBody>
      </p:sp>
      <p:sp>
        <p:nvSpPr>
          <p:cNvPr id="299" name="Google Shape;299;g267944a0df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67944a0dfa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p>
        </p:txBody>
      </p:sp>
      <p:sp>
        <p:nvSpPr>
          <p:cNvPr id="313" name="Google Shape;313;g267944a0dfa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908d9906a_0_3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23" name="Google Shape;323;g26908d9906a_0_3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6908d9906a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44" name="Google Shape;344;g26908d9906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6908d9906a_0_29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64" name="Google Shape;364;g26908d9906a_0_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908d9906a_0_2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endParaRPr dirty="0">
              <a:solidFill>
                <a:schemeClr val="dk1"/>
              </a:solidFill>
            </a:endParaRPr>
          </a:p>
        </p:txBody>
      </p:sp>
      <p:sp>
        <p:nvSpPr>
          <p:cNvPr id="380" name="Google Shape;380;g26908d9906a_0_2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6908d9906a_0_30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solidFill>
                <a:schemeClr val="dk1"/>
              </a:solidFill>
            </a:endParaRPr>
          </a:p>
        </p:txBody>
      </p:sp>
      <p:sp>
        <p:nvSpPr>
          <p:cNvPr id="396" name="Google Shape;396;g26908d9906a_0_3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6908d9906a_0_30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500"/>
              <a:buNone/>
            </a:pPr>
            <a:endParaRPr dirty="0">
              <a:solidFill>
                <a:schemeClr val="dk1"/>
              </a:solidFill>
            </a:endParaRPr>
          </a:p>
        </p:txBody>
      </p:sp>
      <p:sp>
        <p:nvSpPr>
          <p:cNvPr id="412" name="Google Shape;412;g26908d9906a_0_3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7944a0d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solidFill>
                <a:schemeClr val="dk1"/>
              </a:solidFill>
            </a:endParaRPr>
          </a:p>
        </p:txBody>
      </p:sp>
      <p:sp>
        <p:nvSpPr>
          <p:cNvPr id="151" name="Google Shape;151;g267944a0d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908d9906a_0_3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23" name="Google Shape;323;g26908d9906a_0_3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0824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65f38e958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g265f38e95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686b383678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3" name="Google Shape;463;g2686b38367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6925aff288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
        <p:nvSpPr>
          <p:cNvPr id="477" name="Google Shape;477;g26925aff2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695a02d601_1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262626"/>
              </a:solidFill>
              <a:latin typeface="Calibri"/>
              <a:ea typeface="Calibri"/>
              <a:cs typeface="Calibri"/>
              <a:sym typeface="Calibri"/>
            </a:endParaRPr>
          </a:p>
        </p:txBody>
      </p:sp>
      <p:sp>
        <p:nvSpPr>
          <p:cNvPr id="484" name="Google Shape;484;g2695a02d601_1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695a02d60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262626"/>
              </a:solidFill>
              <a:latin typeface="Calibri"/>
              <a:ea typeface="Calibri"/>
              <a:cs typeface="Calibri"/>
              <a:sym typeface="Calibri"/>
            </a:endParaRPr>
          </a:p>
        </p:txBody>
      </p:sp>
      <p:sp>
        <p:nvSpPr>
          <p:cNvPr id="502" name="Google Shape;502;g2695a02d601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67944a0dfa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
        <p:nvSpPr>
          <p:cNvPr id="515" name="Google Shape;515;g267944a0df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6908d9906a_0_29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9" name="Google Shape;539;g26908d9906a_0_2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67944a0dfa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9" name="Google Shape;549;g267944a0df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67944a0dfa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2" name="Google Shape;562;g267944a0dfa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561f3cfd7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sz="1200" dirty="0">
              <a:solidFill>
                <a:srgbClr val="262626"/>
              </a:solidFill>
              <a:latin typeface="Calibri"/>
              <a:ea typeface="Calibri"/>
              <a:cs typeface="Calibri"/>
              <a:sym typeface="Calibri"/>
            </a:endParaRPr>
          </a:p>
        </p:txBody>
      </p:sp>
      <p:sp>
        <p:nvSpPr>
          <p:cNvPr id="158" name="Google Shape;158;g2b561f3cfd7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7944a0dfa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7944a0dfa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561f3cfd7_0_169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endParaRPr dirty="0">
              <a:solidFill>
                <a:schemeClr val="dk1"/>
              </a:solidFill>
            </a:endParaRPr>
          </a:p>
        </p:txBody>
      </p:sp>
      <p:sp>
        <p:nvSpPr>
          <p:cNvPr id="192" name="Google Shape;192;g2b561f3cfd7_0_16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561f3cfd7_0_169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dirty="0">
              <a:solidFill>
                <a:srgbClr val="262626"/>
              </a:solidFill>
            </a:endParaRPr>
          </a:p>
        </p:txBody>
      </p:sp>
      <p:sp>
        <p:nvSpPr>
          <p:cNvPr id="212" name="Google Shape;212;g2b561f3cfd7_0_16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b561f3cfd7_0_16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solidFill>
                <a:schemeClr val="dk1"/>
              </a:solidFill>
            </a:endParaRPr>
          </a:p>
        </p:txBody>
      </p:sp>
      <p:sp>
        <p:nvSpPr>
          <p:cNvPr id="231" name="Google Shape;231;g2b561f3cfd7_0_16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b561f3cfd7_0_169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200" dirty="0">
              <a:solidFill>
                <a:schemeClr val="dk1"/>
              </a:solidFill>
            </a:endParaRPr>
          </a:p>
        </p:txBody>
      </p:sp>
      <p:sp>
        <p:nvSpPr>
          <p:cNvPr id="250" name="Google Shape;250;g2b561f3cfd7_0_16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7944a0dfa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67944a0dfa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pic>
        <p:nvPicPr>
          <p:cNvPr id="12" name="Google Shape;12;p19"/>
          <p:cNvPicPr preferRelativeResize="0"/>
          <p:nvPr/>
        </p:nvPicPr>
        <p:blipFill rotWithShape="1">
          <a:blip r:embed="rId2">
            <a:alphaModFix/>
          </a:blip>
          <a:srcRect/>
          <a:stretch/>
        </p:blipFill>
        <p:spPr>
          <a:xfrm>
            <a:off x="1143" y="0"/>
            <a:ext cx="9141713" cy="5143500"/>
          </a:xfrm>
          <a:prstGeom prst="rect">
            <a:avLst/>
          </a:prstGeom>
          <a:noFill/>
          <a:ln>
            <a:noFill/>
          </a:ln>
        </p:spPr>
      </p:pic>
      <p:sp>
        <p:nvSpPr>
          <p:cNvPr id="13" name="Google Shape;13;p19"/>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8"/>
          <p:cNvSpPr>
            <a:spLocks noGrp="1"/>
          </p:cNvSpPr>
          <p:nvPr>
            <p:ph type="pic" idx="2"/>
          </p:nvPr>
        </p:nvSpPr>
        <p:spPr>
          <a:xfrm>
            <a:off x="3887391" y="740569"/>
            <a:ext cx="4629150" cy="3655219"/>
          </a:xfrm>
          <a:prstGeom prst="rect">
            <a:avLst/>
          </a:prstGeom>
          <a:noFill/>
          <a:ln>
            <a:noFill/>
          </a:ln>
        </p:spPr>
      </p:sp>
      <p:sp>
        <p:nvSpPr>
          <p:cNvPr id="111" name="Google Shape;111;p28"/>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2" name="Google Shape;112;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8" name="Google Shape;118;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0"/>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4" name="Google Shape;124;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内容页">
  <p:cSld name="1_内容页">
    <p:bg>
      <p:bgPr>
        <a:solidFill>
          <a:srgbClr val="F2F2F2"/>
        </a:solidFill>
        <a:effectLst/>
      </p:bgPr>
    </p:bg>
    <p:spTree>
      <p:nvGrpSpPr>
        <p:cNvPr id="1" name="Shape 127"/>
        <p:cNvGrpSpPr/>
        <p:nvPr/>
      </p:nvGrpSpPr>
      <p:grpSpPr>
        <a:xfrm>
          <a:off x="0" y="0"/>
          <a:ext cx="0" cy="0"/>
          <a:chOff x="0" y="0"/>
          <a:chExt cx="0" cy="0"/>
        </a:xfrm>
      </p:grpSpPr>
      <p:sp>
        <p:nvSpPr>
          <p:cNvPr id="128" name="Google Shape;128;g2b561f3cfd7_0_8250"/>
          <p:cNvSpPr/>
          <p:nvPr/>
        </p:nvSpPr>
        <p:spPr>
          <a:xfrm>
            <a:off x="1" y="97972"/>
            <a:ext cx="3916500" cy="3282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Open Sans Light"/>
              <a:ea typeface="Open Sans Light"/>
              <a:cs typeface="Open Sans Light"/>
              <a:sym typeface="Open Sans Light"/>
            </a:endParaRPr>
          </a:p>
        </p:txBody>
      </p:sp>
      <p:sp>
        <p:nvSpPr>
          <p:cNvPr id="129" name="Google Shape;129;g2b561f3cfd7_0_8250"/>
          <p:cNvSpPr>
            <a:spLocks noGrp="1"/>
          </p:cNvSpPr>
          <p:nvPr>
            <p:ph type="pic" idx="2"/>
          </p:nvPr>
        </p:nvSpPr>
        <p:spPr>
          <a:xfrm>
            <a:off x="3649152" y="2275265"/>
            <a:ext cx="1695600" cy="1695600"/>
          </a:xfrm>
          <a:prstGeom prst="rect">
            <a:avLst/>
          </a:prstGeom>
          <a:solidFill>
            <a:srgbClr val="D8D8D8">
              <a:alpha val="49800"/>
            </a:srgbClr>
          </a:solidFill>
          <a:ln>
            <a:noFill/>
          </a:ln>
        </p:spPr>
      </p:sp>
      <p:sp>
        <p:nvSpPr>
          <p:cNvPr id="130" name="Google Shape;130;g2b561f3cfd7_0_825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25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内容页">
  <p:cSld name="内容页">
    <p:bg>
      <p:bgPr>
        <a:solidFill>
          <a:srgbClr val="F2F2F2"/>
        </a:solidFill>
        <a:effectLst/>
      </p:bgPr>
    </p:bg>
    <p:spTree>
      <p:nvGrpSpPr>
        <p:cNvPr id="1" name="Shape 131"/>
        <p:cNvGrpSpPr/>
        <p:nvPr/>
      </p:nvGrpSpPr>
      <p:grpSpPr>
        <a:xfrm>
          <a:off x="0" y="0"/>
          <a:ext cx="0" cy="0"/>
          <a:chOff x="0" y="0"/>
          <a:chExt cx="0" cy="0"/>
        </a:xfrm>
      </p:grpSpPr>
      <p:sp>
        <p:nvSpPr>
          <p:cNvPr id="132" name="Google Shape;132;g2b561f3cfd7_1_2821"/>
          <p:cNvSpPr/>
          <p:nvPr/>
        </p:nvSpPr>
        <p:spPr>
          <a:xfrm>
            <a:off x="1" y="97972"/>
            <a:ext cx="3916500" cy="3282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Open Sans Light"/>
              <a:ea typeface="Open Sans Light"/>
              <a:cs typeface="Open Sans Light"/>
              <a:sym typeface="Open Sans Light"/>
            </a:endParaRPr>
          </a:p>
        </p:txBody>
      </p:sp>
      <p:sp>
        <p:nvSpPr>
          <p:cNvPr id="133" name="Google Shape;133;g2b561f3cfd7_1_282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2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14"/>
        <p:cNvGrpSpPr/>
        <p:nvPr/>
      </p:nvGrpSpPr>
      <p:grpSpPr>
        <a:xfrm>
          <a:off x="0" y="0"/>
          <a:ext cx="0" cy="0"/>
          <a:chOff x="0" y="0"/>
          <a:chExt cx="0" cy="0"/>
        </a:xfrm>
      </p:grpSpPr>
      <p:pic>
        <p:nvPicPr>
          <p:cNvPr id="15" name="Google Shape;15;p20"/>
          <p:cNvPicPr preferRelativeResize="0"/>
          <p:nvPr/>
        </p:nvPicPr>
        <p:blipFill rotWithShape="1">
          <a:blip r:embed="rId2">
            <a:alphaModFix/>
          </a:blip>
          <a:srcRect/>
          <a:stretch/>
        </p:blipFill>
        <p:spPr>
          <a:xfrm>
            <a:off x="1143" y="0"/>
            <a:ext cx="9141713" cy="5143500"/>
          </a:xfrm>
          <a:prstGeom prst="rect">
            <a:avLst/>
          </a:prstGeom>
          <a:noFill/>
          <a:ln>
            <a:noFill/>
          </a:ln>
        </p:spPr>
      </p:pic>
      <p:grpSp>
        <p:nvGrpSpPr>
          <p:cNvPr id="16" name="Google Shape;16;p20"/>
          <p:cNvGrpSpPr/>
          <p:nvPr/>
        </p:nvGrpSpPr>
        <p:grpSpPr>
          <a:xfrm>
            <a:off x="8186057" y="116187"/>
            <a:ext cx="763901" cy="645266"/>
            <a:chOff x="2992437" y="0"/>
            <a:chExt cx="2543175" cy="2148217"/>
          </a:xfrm>
        </p:grpSpPr>
        <p:grpSp>
          <p:nvGrpSpPr>
            <p:cNvPr id="17" name="Google Shape;17;p20"/>
            <p:cNvGrpSpPr/>
            <p:nvPr/>
          </p:nvGrpSpPr>
          <p:grpSpPr>
            <a:xfrm>
              <a:off x="2992437" y="1183017"/>
              <a:ext cx="2543175" cy="965200"/>
              <a:chOff x="3297238" y="2879725"/>
              <a:chExt cx="2543175" cy="965200"/>
            </a:xfrm>
          </p:grpSpPr>
          <p:sp>
            <p:nvSpPr>
              <p:cNvPr id="18" name="Google Shape;18;p20"/>
              <p:cNvSpPr/>
              <p:nvPr/>
            </p:nvSpPr>
            <p:spPr>
              <a:xfrm>
                <a:off x="3303588" y="2997200"/>
                <a:ext cx="573088" cy="647700"/>
              </a:xfrm>
              <a:custGeom>
                <a:avLst/>
                <a:gdLst/>
                <a:ahLst/>
                <a:cxnLst/>
                <a:rect l="l" t="t" r="r" b="b"/>
                <a:pathLst>
                  <a:path w="152" h="172" extrusionOk="0">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 name="Google Shape;19;p20"/>
              <p:cNvSpPr/>
              <p:nvPr/>
            </p:nvSpPr>
            <p:spPr>
              <a:xfrm>
                <a:off x="4068763" y="3132138"/>
                <a:ext cx="161925" cy="384175"/>
              </a:xfrm>
              <a:custGeom>
                <a:avLst/>
                <a:gdLst/>
                <a:ahLst/>
                <a:cxnLst/>
                <a:rect l="l" t="t" r="r" b="b"/>
                <a:pathLst>
                  <a:path w="43" h="102" extrusionOk="0">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 name="Google Shape;20;p20"/>
              <p:cNvSpPr/>
              <p:nvPr/>
            </p:nvSpPr>
            <p:spPr>
              <a:xfrm>
                <a:off x="4254501" y="3016250"/>
                <a:ext cx="458788" cy="481013"/>
              </a:xfrm>
              <a:custGeom>
                <a:avLst/>
                <a:gdLst/>
                <a:ahLst/>
                <a:cxnLst/>
                <a:rect l="l" t="t" r="r" b="b"/>
                <a:pathLst>
                  <a:path w="122" h="128" extrusionOk="0">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 name="Google Shape;21;p20"/>
              <p:cNvSpPr/>
              <p:nvPr/>
            </p:nvSpPr>
            <p:spPr>
              <a:xfrm>
                <a:off x="5497513" y="3151188"/>
                <a:ext cx="241300" cy="433388"/>
              </a:xfrm>
              <a:custGeom>
                <a:avLst/>
                <a:gdLst/>
                <a:ahLst/>
                <a:cxnLst/>
                <a:rect l="l" t="t" r="r" b="b"/>
                <a:pathLst>
                  <a:path w="64" h="115" extrusionOk="0">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 name="Google Shape;22;p20"/>
              <p:cNvSpPr/>
              <p:nvPr/>
            </p:nvSpPr>
            <p:spPr>
              <a:xfrm>
                <a:off x="5576888" y="2940050"/>
                <a:ext cx="255588" cy="192088"/>
              </a:xfrm>
              <a:custGeom>
                <a:avLst/>
                <a:gdLst/>
                <a:ahLst/>
                <a:cxnLst/>
                <a:rect l="l" t="t" r="r" b="b"/>
                <a:pathLst>
                  <a:path w="68" h="51" extrusionOk="0">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 name="Google Shape;23;p20"/>
              <p:cNvSpPr/>
              <p:nvPr/>
            </p:nvSpPr>
            <p:spPr>
              <a:xfrm>
                <a:off x="5456238" y="2997200"/>
                <a:ext cx="120650" cy="109538"/>
              </a:xfrm>
              <a:custGeom>
                <a:avLst/>
                <a:gdLst/>
                <a:ahLst/>
                <a:cxnLst/>
                <a:rect l="l" t="t" r="r" b="b"/>
                <a:pathLst>
                  <a:path w="32" h="29" extrusionOk="0">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 name="Google Shape;24;p20"/>
              <p:cNvSpPr/>
              <p:nvPr/>
            </p:nvSpPr>
            <p:spPr>
              <a:xfrm>
                <a:off x="3522663" y="2879725"/>
                <a:ext cx="282575" cy="101600"/>
              </a:xfrm>
              <a:custGeom>
                <a:avLst/>
                <a:gdLst/>
                <a:ahLst/>
                <a:cxnLst/>
                <a:rect l="l" t="t" r="r" b="b"/>
                <a:pathLst>
                  <a:path w="75" h="27" extrusionOk="0">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 name="Google Shape;25;p20"/>
              <p:cNvSpPr/>
              <p:nvPr/>
            </p:nvSpPr>
            <p:spPr>
              <a:xfrm>
                <a:off x="5097463" y="3309938"/>
                <a:ext cx="161925" cy="173038"/>
              </a:xfrm>
              <a:custGeom>
                <a:avLst/>
                <a:gdLst/>
                <a:ahLst/>
                <a:cxnLst/>
                <a:rect l="l" t="t" r="r" b="b"/>
                <a:pathLst>
                  <a:path w="43" h="46" extrusionOk="0">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 name="Google Shape;26;p20"/>
              <p:cNvSpPr/>
              <p:nvPr/>
            </p:nvSpPr>
            <p:spPr>
              <a:xfrm>
                <a:off x="4908551" y="3041650"/>
                <a:ext cx="325438" cy="395288"/>
              </a:xfrm>
              <a:custGeom>
                <a:avLst/>
                <a:gdLst/>
                <a:ahLst/>
                <a:cxnLst/>
                <a:rect l="l" t="t" r="r" b="b"/>
                <a:pathLst>
                  <a:path w="86" h="105" extrusionOk="0">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 name="Google Shape;27;p20"/>
              <p:cNvSpPr/>
              <p:nvPr/>
            </p:nvSpPr>
            <p:spPr>
              <a:xfrm>
                <a:off x="3297238" y="3686175"/>
                <a:ext cx="2543175" cy="158750"/>
              </a:xfrm>
              <a:custGeom>
                <a:avLst/>
                <a:gdLst/>
                <a:ahLst/>
                <a:cxnLst/>
                <a:rect l="l" t="t" r="r" b="b"/>
                <a:pathLst>
                  <a:path w="675" h="42" extrusionOk="0">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8" name="Google Shape;28;p20"/>
            <p:cNvGrpSpPr/>
            <p:nvPr/>
          </p:nvGrpSpPr>
          <p:grpSpPr>
            <a:xfrm>
              <a:off x="3763962" y="0"/>
              <a:ext cx="1069105" cy="1067923"/>
              <a:chOff x="3851276" y="1292225"/>
              <a:chExt cx="1435100" cy="1433513"/>
            </a:xfrm>
          </p:grpSpPr>
          <p:sp>
            <p:nvSpPr>
              <p:cNvPr id="29" name="Google Shape;29;p20"/>
              <p:cNvSpPr/>
              <p:nvPr/>
            </p:nvSpPr>
            <p:spPr>
              <a:xfrm>
                <a:off x="3956051" y="1852613"/>
                <a:ext cx="1228725" cy="158750"/>
              </a:xfrm>
              <a:custGeom>
                <a:avLst/>
                <a:gdLst/>
                <a:ahLst/>
                <a:cxnLst/>
                <a:rect l="l" t="t" r="r" b="b"/>
                <a:pathLst>
                  <a:path w="774" h="100" extrusionOk="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 name="Google Shape;30;p20"/>
              <p:cNvSpPr/>
              <p:nvPr/>
            </p:nvSpPr>
            <p:spPr>
              <a:xfrm>
                <a:off x="4035426" y="1404938"/>
                <a:ext cx="1058863" cy="390525"/>
              </a:xfrm>
              <a:custGeom>
                <a:avLst/>
                <a:gdLst/>
                <a:ahLst/>
                <a:cxnLst/>
                <a:rect l="l" t="t" r="r" b="b"/>
                <a:pathLst>
                  <a:path w="281" h="104" extrusionOk="0">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 name="Google Shape;31;p20"/>
              <p:cNvSpPr/>
              <p:nvPr/>
            </p:nvSpPr>
            <p:spPr>
              <a:xfrm>
                <a:off x="3970338" y="2078038"/>
                <a:ext cx="1195388" cy="534988"/>
              </a:xfrm>
              <a:custGeom>
                <a:avLst/>
                <a:gdLst/>
                <a:ahLst/>
                <a:cxnLst/>
                <a:rect l="l" t="t" r="r" b="b"/>
                <a:pathLst>
                  <a:path w="317" h="142" extrusionOk="0">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 name="Google Shape;32;p20"/>
              <p:cNvSpPr/>
              <p:nvPr/>
            </p:nvSpPr>
            <p:spPr>
              <a:xfrm>
                <a:off x="3851276" y="1292225"/>
                <a:ext cx="1435100" cy="1433513"/>
              </a:xfrm>
              <a:custGeom>
                <a:avLst/>
                <a:gdLst/>
                <a:ahLst/>
                <a:cxnLst/>
                <a:rect l="l" t="t" r="r" b="b"/>
                <a:pathLst>
                  <a:path w="381" h="381" extrusionOk="0">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 name="Google Shape;33;p20"/>
              <p:cNvSpPr/>
              <p:nvPr/>
            </p:nvSpPr>
            <p:spPr>
              <a:xfrm>
                <a:off x="4416426" y="1778000"/>
                <a:ext cx="304800" cy="225425"/>
              </a:xfrm>
              <a:custGeom>
                <a:avLst/>
                <a:gdLst/>
                <a:ahLst/>
                <a:cxnLst/>
                <a:rect l="l" t="t" r="r" b="b"/>
                <a:pathLst>
                  <a:path w="81" h="60" extrusionOk="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 name="Google Shape;34;p20"/>
              <p:cNvSpPr/>
              <p:nvPr/>
            </p:nvSpPr>
            <p:spPr>
              <a:xfrm>
                <a:off x="4348163" y="1792288"/>
                <a:ext cx="441325" cy="260350"/>
              </a:xfrm>
              <a:custGeom>
                <a:avLst/>
                <a:gdLst/>
                <a:ahLst/>
                <a:cxnLst/>
                <a:rect l="l" t="t" r="r" b="b"/>
                <a:pathLst>
                  <a:path w="278" h="164" extrusionOk="0">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 name="Google Shape;35;p20"/>
              <p:cNvSpPr/>
              <p:nvPr/>
            </p:nvSpPr>
            <p:spPr>
              <a:xfrm>
                <a:off x="4295776" y="1660525"/>
                <a:ext cx="546100" cy="508000"/>
              </a:xfrm>
              <a:custGeom>
                <a:avLst/>
                <a:gdLst/>
                <a:ahLst/>
                <a:cxnLst/>
                <a:rect l="l" t="t" r="r" b="b"/>
                <a:pathLst>
                  <a:path w="145" h="135" extrusionOk="0">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 name="Google Shape;36;p20"/>
              <p:cNvSpPr/>
              <p:nvPr/>
            </p:nvSpPr>
            <p:spPr>
              <a:xfrm>
                <a:off x="4373563" y="1701800"/>
                <a:ext cx="388938" cy="430213"/>
              </a:xfrm>
              <a:custGeom>
                <a:avLst/>
                <a:gdLst/>
                <a:ahLst/>
                <a:cxnLst/>
                <a:rect l="l" t="t" r="r" b="b"/>
                <a:pathLst>
                  <a:path w="245" h="271" extrusionOk="0">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 name="Google Shape;37;p20"/>
              <p:cNvSpPr/>
              <p:nvPr/>
            </p:nvSpPr>
            <p:spPr>
              <a:xfrm>
                <a:off x="4392613" y="2220913"/>
                <a:ext cx="350838" cy="79375"/>
              </a:xfrm>
              <a:custGeom>
                <a:avLst/>
                <a:gdLst/>
                <a:ahLst/>
                <a:cxnLst/>
                <a:rect l="l" t="t" r="r" b="b"/>
                <a:pathLst>
                  <a:path w="93" h="21" extrusionOk="0">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 name="Google Shape;38;p20"/>
              <p:cNvSpPr/>
              <p:nvPr/>
            </p:nvSpPr>
            <p:spPr>
              <a:xfrm>
                <a:off x="4200526" y="1946275"/>
                <a:ext cx="735013" cy="388938"/>
              </a:xfrm>
              <a:custGeom>
                <a:avLst/>
                <a:gdLst/>
                <a:ahLst/>
                <a:cxnLst/>
                <a:rect l="l" t="t" r="r" b="b"/>
                <a:pathLst>
                  <a:path w="195" h="103" extrusionOk="0">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39" name="Google Shape;39;p2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标题幻灯片">
  <p:cSld name="3_标题幻灯片">
    <p:spTree>
      <p:nvGrpSpPr>
        <p:cNvPr id="1" name="Shape 40"/>
        <p:cNvGrpSpPr/>
        <p:nvPr/>
      </p:nvGrpSpPr>
      <p:grpSpPr>
        <a:xfrm>
          <a:off x="0" y="0"/>
          <a:ext cx="0" cy="0"/>
          <a:chOff x="0" y="0"/>
          <a:chExt cx="0" cy="0"/>
        </a:xfrm>
      </p:grpSpPr>
      <p:pic>
        <p:nvPicPr>
          <p:cNvPr id="41" name="Google Shape;41;p21"/>
          <p:cNvPicPr preferRelativeResize="0"/>
          <p:nvPr/>
        </p:nvPicPr>
        <p:blipFill rotWithShape="1">
          <a:blip r:embed="rId2">
            <a:alphaModFix/>
          </a:blip>
          <a:srcRect/>
          <a:stretch/>
        </p:blipFill>
        <p:spPr>
          <a:xfrm>
            <a:off x="0" y="0"/>
            <a:ext cx="9141713" cy="5143500"/>
          </a:xfrm>
          <a:prstGeom prst="rect">
            <a:avLst/>
          </a:prstGeom>
          <a:noFill/>
          <a:ln>
            <a:noFill/>
          </a:ln>
        </p:spPr>
      </p:pic>
      <p:grpSp>
        <p:nvGrpSpPr>
          <p:cNvPr id="42" name="Google Shape;42;p21"/>
          <p:cNvGrpSpPr/>
          <p:nvPr/>
        </p:nvGrpSpPr>
        <p:grpSpPr>
          <a:xfrm>
            <a:off x="8186057" y="116187"/>
            <a:ext cx="763901" cy="645266"/>
            <a:chOff x="2992437" y="0"/>
            <a:chExt cx="2543175" cy="2148217"/>
          </a:xfrm>
        </p:grpSpPr>
        <p:grpSp>
          <p:nvGrpSpPr>
            <p:cNvPr id="43" name="Google Shape;43;p21"/>
            <p:cNvGrpSpPr/>
            <p:nvPr/>
          </p:nvGrpSpPr>
          <p:grpSpPr>
            <a:xfrm>
              <a:off x="2992437" y="1183017"/>
              <a:ext cx="2543175" cy="965200"/>
              <a:chOff x="3297238" y="2879725"/>
              <a:chExt cx="2543175" cy="965200"/>
            </a:xfrm>
          </p:grpSpPr>
          <p:sp>
            <p:nvSpPr>
              <p:cNvPr id="44" name="Google Shape;44;p21"/>
              <p:cNvSpPr/>
              <p:nvPr/>
            </p:nvSpPr>
            <p:spPr>
              <a:xfrm>
                <a:off x="3303588" y="2997200"/>
                <a:ext cx="573088" cy="647700"/>
              </a:xfrm>
              <a:custGeom>
                <a:avLst/>
                <a:gdLst/>
                <a:ahLst/>
                <a:cxnLst/>
                <a:rect l="l" t="t" r="r" b="b"/>
                <a:pathLst>
                  <a:path w="152" h="172" extrusionOk="0">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 name="Google Shape;45;p21"/>
              <p:cNvSpPr/>
              <p:nvPr/>
            </p:nvSpPr>
            <p:spPr>
              <a:xfrm>
                <a:off x="4068763" y="3132138"/>
                <a:ext cx="161925" cy="384175"/>
              </a:xfrm>
              <a:custGeom>
                <a:avLst/>
                <a:gdLst/>
                <a:ahLst/>
                <a:cxnLst/>
                <a:rect l="l" t="t" r="r" b="b"/>
                <a:pathLst>
                  <a:path w="43" h="102" extrusionOk="0">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 name="Google Shape;46;p21"/>
              <p:cNvSpPr/>
              <p:nvPr/>
            </p:nvSpPr>
            <p:spPr>
              <a:xfrm>
                <a:off x="4254501" y="3016250"/>
                <a:ext cx="458788" cy="481013"/>
              </a:xfrm>
              <a:custGeom>
                <a:avLst/>
                <a:gdLst/>
                <a:ahLst/>
                <a:cxnLst/>
                <a:rect l="l" t="t" r="r" b="b"/>
                <a:pathLst>
                  <a:path w="122" h="128" extrusionOk="0">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 name="Google Shape;47;p21"/>
              <p:cNvSpPr/>
              <p:nvPr/>
            </p:nvSpPr>
            <p:spPr>
              <a:xfrm>
                <a:off x="5497513" y="3151188"/>
                <a:ext cx="241300" cy="433388"/>
              </a:xfrm>
              <a:custGeom>
                <a:avLst/>
                <a:gdLst/>
                <a:ahLst/>
                <a:cxnLst/>
                <a:rect l="l" t="t" r="r" b="b"/>
                <a:pathLst>
                  <a:path w="64" h="115" extrusionOk="0">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 name="Google Shape;48;p21"/>
              <p:cNvSpPr/>
              <p:nvPr/>
            </p:nvSpPr>
            <p:spPr>
              <a:xfrm>
                <a:off x="5576888" y="2940050"/>
                <a:ext cx="255588" cy="192088"/>
              </a:xfrm>
              <a:custGeom>
                <a:avLst/>
                <a:gdLst/>
                <a:ahLst/>
                <a:cxnLst/>
                <a:rect l="l" t="t" r="r" b="b"/>
                <a:pathLst>
                  <a:path w="68" h="51" extrusionOk="0">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 name="Google Shape;49;p21"/>
              <p:cNvSpPr/>
              <p:nvPr/>
            </p:nvSpPr>
            <p:spPr>
              <a:xfrm>
                <a:off x="5456238" y="2997200"/>
                <a:ext cx="120650" cy="109538"/>
              </a:xfrm>
              <a:custGeom>
                <a:avLst/>
                <a:gdLst/>
                <a:ahLst/>
                <a:cxnLst/>
                <a:rect l="l" t="t" r="r" b="b"/>
                <a:pathLst>
                  <a:path w="32" h="29" extrusionOk="0">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21"/>
              <p:cNvSpPr/>
              <p:nvPr/>
            </p:nvSpPr>
            <p:spPr>
              <a:xfrm>
                <a:off x="3522663" y="2879725"/>
                <a:ext cx="282575" cy="101600"/>
              </a:xfrm>
              <a:custGeom>
                <a:avLst/>
                <a:gdLst/>
                <a:ahLst/>
                <a:cxnLst/>
                <a:rect l="l" t="t" r="r" b="b"/>
                <a:pathLst>
                  <a:path w="75" h="27" extrusionOk="0">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21"/>
              <p:cNvSpPr/>
              <p:nvPr/>
            </p:nvSpPr>
            <p:spPr>
              <a:xfrm>
                <a:off x="5097463" y="3309938"/>
                <a:ext cx="161925" cy="173038"/>
              </a:xfrm>
              <a:custGeom>
                <a:avLst/>
                <a:gdLst/>
                <a:ahLst/>
                <a:cxnLst/>
                <a:rect l="l" t="t" r="r" b="b"/>
                <a:pathLst>
                  <a:path w="43" h="46" extrusionOk="0">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 name="Google Shape;52;p21"/>
              <p:cNvSpPr/>
              <p:nvPr/>
            </p:nvSpPr>
            <p:spPr>
              <a:xfrm>
                <a:off x="4908551" y="3041650"/>
                <a:ext cx="325438" cy="395288"/>
              </a:xfrm>
              <a:custGeom>
                <a:avLst/>
                <a:gdLst/>
                <a:ahLst/>
                <a:cxnLst/>
                <a:rect l="l" t="t" r="r" b="b"/>
                <a:pathLst>
                  <a:path w="86" h="105" extrusionOk="0">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 name="Google Shape;53;p21"/>
              <p:cNvSpPr/>
              <p:nvPr/>
            </p:nvSpPr>
            <p:spPr>
              <a:xfrm>
                <a:off x="3297238" y="3686175"/>
                <a:ext cx="2543175" cy="158750"/>
              </a:xfrm>
              <a:custGeom>
                <a:avLst/>
                <a:gdLst/>
                <a:ahLst/>
                <a:cxnLst/>
                <a:rect l="l" t="t" r="r" b="b"/>
                <a:pathLst>
                  <a:path w="675" h="42" extrusionOk="0">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54" name="Google Shape;54;p21"/>
            <p:cNvGrpSpPr/>
            <p:nvPr/>
          </p:nvGrpSpPr>
          <p:grpSpPr>
            <a:xfrm>
              <a:off x="3763962" y="0"/>
              <a:ext cx="1069105" cy="1067923"/>
              <a:chOff x="3851276" y="1292225"/>
              <a:chExt cx="1435100" cy="1433513"/>
            </a:xfrm>
          </p:grpSpPr>
          <p:sp>
            <p:nvSpPr>
              <p:cNvPr id="55" name="Google Shape;55;p21"/>
              <p:cNvSpPr/>
              <p:nvPr/>
            </p:nvSpPr>
            <p:spPr>
              <a:xfrm>
                <a:off x="3956051" y="1852613"/>
                <a:ext cx="1228725" cy="158750"/>
              </a:xfrm>
              <a:custGeom>
                <a:avLst/>
                <a:gdLst/>
                <a:ahLst/>
                <a:cxnLst/>
                <a:rect l="l" t="t" r="r" b="b"/>
                <a:pathLst>
                  <a:path w="774" h="100" extrusionOk="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 name="Google Shape;56;p21"/>
              <p:cNvSpPr/>
              <p:nvPr/>
            </p:nvSpPr>
            <p:spPr>
              <a:xfrm>
                <a:off x="4035426" y="1404938"/>
                <a:ext cx="1058863" cy="390525"/>
              </a:xfrm>
              <a:custGeom>
                <a:avLst/>
                <a:gdLst/>
                <a:ahLst/>
                <a:cxnLst/>
                <a:rect l="l" t="t" r="r" b="b"/>
                <a:pathLst>
                  <a:path w="281" h="104" extrusionOk="0">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 name="Google Shape;57;p21"/>
              <p:cNvSpPr/>
              <p:nvPr/>
            </p:nvSpPr>
            <p:spPr>
              <a:xfrm>
                <a:off x="3970338" y="2078038"/>
                <a:ext cx="1195388" cy="534988"/>
              </a:xfrm>
              <a:custGeom>
                <a:avLst/>
                <a:gdLst/>
                <a:ahLst/>
                <a:cxnLst/>
                <a:rect l="l" t="t" r="r" b="b"/>
                <a:pathLst>
                  <a:path w="317" h="142" extrusionOk="0">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p21"/>
              <p:cNvSpPr/>
              <p:nvPr/>
            </p:nvSpPr>
            <p:spPr>
              <a:xfrm>
                <a:off x="3851276" y="1292225"/>
                <a:ext cx="1435100" cy="1433513"/>
              </a:xfrm>
              <a:custGeom>
                <a:avLst/>
                <a:gdLst/>
                <a:ahLst/>
                <a:cxnLst/>
                <a:rect l="l" t="t" r="r" b="b"/>
                <a:pathLst>
                  <a:path w="381" h="381" extrusionOk="0">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21"/>
              <p:cNvSpPr/>
              <p:nvPr/>
            </p:nvSpPr>
            <p:spPr>
              <a:xfrm>
                <a:off x="4416426" y="1778000"/>
                <a:ext cx="304800" cy="225425"/>
              </a:xfrm>
              <a:custGeom>
                <a:avLst/>
                <a:gdLst/>
                <a:ahLst/>
                <a:cxnLst/>
                <a:rect l="l" t="t" r="r" b="b"/>
                <a:pathLst>
                  <a:path w="81" h="60" extrusionOk="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21"/>
              <p:cNvSpPr/>
              <p:nvPr/>
            </p:nvSpPr>
            <p:spPr>
              <a:xfrm>
                <a:off x="4348163" y="1792288"/>
                <a:ext cx="441325" cy="260350"/>
              </a:xfrm>
              <a:custGeom>
                <a:avLst/>
                <a:gdLst/>
                <a:ahLst/>
                <a:cxnLst/>
                <a:rect l="l" t="t" r="r" b="b"/>
                <a:pathLst>
                  <a:path w="278" h="164" extrusionOk="0">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 name="Google Shape;61;p21"/>
              <p:cNvSpPr/>
              <p:nvPr/>
            </p:nvSpPr>
            <p:spPr>
              <a:xfrm>
                <a:off x="4295776" y="1660525"/>
                <a:ext cx="546100" cy="508000"/>
              </a:xfrm>
              <a:custGeom>
                <a:avLst/>
                <a:gdLst/>
                <a:ahLst/>
                <a:cxnLst/>
                <a:rect l="l" t="t" r="r" b="b"/>
                <a:pathLst>
                  <a:path w="145" h="135" extrusionOk="0">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 name="Google Shape;62;p21"/>
              <p:cNvSpPr/>
              <p:nvPr/>
            </p:nvSpPr>
            <p:spPr>
              <a:xfrm>
                <a:off x="4373563" y="1701800"/>
                <a:ext cx="388938" cy="430213"/>
              </a:xfrm>
              <a:custGeom>
                <a:avLst/>
                <a:gdLst/>
                <a:ahLst/>
                <a:cxnLst/>
                <a:rect l="l" t="t" r="r" b="b"/>
                <a:pathLst>
                  <a:path w="245" h="271" extrusionOk="0">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 name="Google Shape;63;p21"/>
              <p:cNvSpPr/>
              <p:nvPr/>
            </p:nvSpPr>
            <p:spPr>
              <a:xfrm>
                <a:off x="4392613" y="2220913"/>
                <a:ext cx="350838" cy="79375"/>
              </a:xfrm>
              <a:custGeom>
                <a:avLst/>
                <a:gdLst/>
                <a:ahLst/>
                <a:cxnLst/>
                <a:rect l="l" t="t" r="r" b="b"/>
                <a:pathLst>
                  <a:path w="93" h="21" extrusionOk="0">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 name="Google Shape;64;p21"/>
              <p:cNvSpPr/>
              <p:nvPr/>
            </p:nvSpPr>
            <p:spPr>
              <a:xfrm>
                <a:off x="4200526" y="1946275"/>
                <a:ext cx="735013" cy="388938"/>
              </a:xfrm>
              <a:custGeom>
                <a:avLst/>
                <a:gdLst/>
                <a:ahLst/>
                <a:cxnLst/>
                <a:rect l="l" t="t" r="r" b="b"/>
                <a:pathLst>
                  <a:path w="195" h="103" extrusionOk="0">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65" name="Google Shape;65;p21"/>
          <p:cNvSpPr>
            <a:spLocks noGrp="1"/>
          </p:cNvSpPr>
          <p:nvPr>
            <p:ph type="pic" idx="2"/>
          </p:nvPr>
        </p:nvSpPr>
        <p:spPr>
          <a:xfrm>
            <a:off x="0" y="1814054"/>
            <a:ext cx="2244615" cy="1515391"/>
          </a:xfrm>
          <a:prstGeom prst="rect">
            <a:avLst/>
          </a:prstGeom>
          <a:noFill/>
          <a:ln>
            <a:noFill/>
          </a:ln>
        </p:spPr>
      </p:sp>
      <p:sp>
        <p:nvSpPr>
          <p:cNvPr id="66" name="Google Shape;66;p21"/>
          <p:cNvSpPr>
            <a:spLocks noGrp="1"/>
          </p:cNvSpPr>
          <p:nvPr>
            <p:ph type="pic" idx="3"/>
          </p:nvPr>
        </p:nvSpPr>
        <p:spPr>
          <a:xfrm>
            <a:off x="4598066" y="1814054"/>
            <a:ext cx="2244615" cy="1515391"/>
          </a:xfrm>
          <a:prstGeom prst="rect">
            <a:avLst/>
          </a:prstGeom>
          <a:noFill/>
          <a:ln>
            <a:noFill/>
          </a:ln>
        </p:spPr>
      </p:sp>
      <p:sp>
        <p:nvSpPr>
          <p:cNvPr id="67" name="Google Shape;67;p21"/>
          <p:cNvSpPr>
            <a:spLocks noGrp="1"/>
          </p:cNvSpPr>
          <p:nvPr>
            <p:ph type="pic" idx="4"/>
          </p:nvPr>
        </p:nvSpPr>
        <p:spPr>
          <a:xfrm>
            <a:off x="2299033" y="1814054"/>
            <a:ext cx="2244615" cy="1515391"/>
          </a:xfrm>
          <a:prstGeom prst="rect">
            <a:avLst/>
          </a:prstGeom>
          <a:noFill/>
          <a:ln>
            <a:noFill/>
          </a:ln>
        </p:spPr>
      </p:sp>
      <p:sp>
        <p:nvSpPr>
          <p:cNvPr id="68" name="Google Shape;68;p21"/>
          <p:cNvSpPr>
            <a:spLocks noGrp="1"/>
          </p:cNvSpPr>
          <p:nvPr>
            <p:ph type="pic" idx="5"/>
          </p:nvPr>
        </p:nvSpPr>
        <p:spPr>
          <a:xfrm>
            <a:off x="6897098" y="1823739"/>
            <a:ext cx="2244615" cy="1515391"/>
          </a:xfrm>
          <a:prstGeom prst="rect">
            <a:avLst/>
          </a:prstGeom>
          <a:noFill/>
          <a:ln>
            <a:noFill/>
          </a:ln>
        </p:spPr>
      </p:sp>
      <p:sp>
        <p:nvSpPr>
          <p:cNvPr id="69" name="Google Shape;69;p2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 name="Google Shape;77;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24"/>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7"/>
        <p:cNvGrpSpPr/>
        <p:nvPr/>
      </p:nvGrpSpPr>
      <p:grpSpPr>
        <a:xfrm>
          <a:off x="0" y="0"/>
          <a:ext cx="0" cy="0"/>
          <a:chOff x="0" y="0"/>
          <a:chExt cx="0" cy="0"/>
        </a:xfrm>
      </p:grpSpPr>
      <p:sp>
        <p:nvSpPr>
          <p:cNvPr id="88" name="Google Shape;88;p25"/>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90" name="Google Shape;90;p2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2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92" name="Google Shape;92;p2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4" name="Google Shape;104;p27"/>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5" name="Google Shape;105;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
          <p:cNvSpPr/>
          <p:nvPr/>
        </p:nvSpPr>
        <p:spPr>
          <a:xfrm>
            <a:off x="687150" y="2366663"/>
            <a:ext cx="77697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4600" b="1">
                <a:solidFill>
                  <a:schemeClr val="dk1"/>
                </a:solidFill>
                <a:latin typeface="Times New Roman"/>
                <a:ea typeface="Times New Roman"/>
                <a:cs typeface="Times New Roman"/>
                <a:sym typeface="Times New Roman"/>
              </a:rPr>
              <a:t>Final presentation</a:t>
            </a:r>
            <a:r>
              <a:rPr lang="en-US" sz="4600" b="1" i="0" u="none" strike="noStrike" cap="none">
                <a:solidFill>
                  <a:schemeClr val="dk1"/>
                </a:solidFill>
                <a:latin typeface="Times New Roman"/>
                <a:ea typeface="Times New Roman"/>
                <a:cs typeface="Times New Roman"/>
                <a:sym typeface="Times New Roman"/>
              </a:rPr>
              <a:t> for team 3</a:t>
            </a:r>
            <a:endParaRPr sz="4600" b="1" i="0" u="none" strike="noStrike" cap="none">
              <a:solidFill>
                <a:schemeClr val="dk1"/>
              </a:solidFill>
              <a:latin typeface="Microsoft Yahei"/>
              <a:ea typeface="Microsoft Yahei"/>
              <a:cs typeface="Microsoft Yahei"/>
              <a:sym typeface="Microsoft Yahei"/>
            </a:endParaRPr>
          </a:p>
        </p:txBody>
      </p:sp>
      <p:grpSp>
        <p:nvGrpSpPr>
          <p:cNvPr id="139" name="Google Shape;139;p1"/>
          <p:cNvGrpSpPr/>
          <p:nvPr/>
        </p:nvGrpSpPr>
        <p:grpSpPr>
          <a:xfrm>
            <a:off x="3931167" y="779270"/>
            <a:ext cx="1281649" cy="1281649"/>
            <a:chOff x="3963053" y="796069"/>
            <a:chExt cx="1445741" cy="1445741"/>
          </a:xfrm>
        </p:grpSpPr>
        <p:sp>
          <p:nvSpPr>
            <p:cNvPr id="140" name="Google Shape;140;p1"/>
            <p:cNvSpPr/>
            <p:nvPr/>
          </p:nvSpPr>
          <p:spPr>
            <a:xfrm>
              <a:off x="3963053" y="796069"/>
              <a:ext cx="1445741" cy="1445741"/>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grpSp>
          <p:nvGrpSpPr>
            <p:cNvPr id="141" name="Google Shape;141;p1"/>
            <p:cNvGrpSpPr/>
            <p:nvPr/>
          </p:nvGrpSpPr>
          <p:grpSpPr>
            <a:xfrm>
              <a:off x="4188168" y="1149945"/>
              <a:ext cx="995510" cy="868332"/>
              <a:chOff x="4675188" y="2882900"/>
              <a:chExt cx="360362" cy="314325"/>
            </a:xfrm>
          </p:grpSpPr>
          <p:sp>
            <p:nvSpPr>
              <p:cNvPr id="142" name="Google Shape;142;p1"/>
              <p:cNvSpPr/>
              <p:nvPr/>
            </p:nvSpPr>
            <p:spPr>
              <a:xfrm>
                <a:off x="4675188" y="2882900"/>
                <a:ext cx="360362" cy="257175"/>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143" name="Google Shape;143;p1"/>
              <p:cNvSpPr/>
              <p:nvPr/>
            </p:nvSpPr>
            <p:spPr>
              <a:xfrm>
                <a:off x="5000625" y="2994025"/>
                <a:ext cx="22225" cy="123825"/>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144" name="Google Shape;144;p1"/>
              <p:cNvSpPr/>
              <p:nvPr/>
            </p:nvSpPr>
            <p:spPr>
              <a:xfrm>
                <a:off x="4989513" y="3128963"/>
                <a:ext cx="46037" cy="68262"/>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145" name="Google Shape;145;p1"/>
          <p:cNvCxnSpPr/>
          <p:nvPr/>
        </p:nvCxnSpPr>
        <p:spPr>
          <a:xfrm>
            <a:off x="2344057" y="2222800"/>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146" name="Google Shape;146;p1"/>
          <p:cNvCxnSpPr/>
          <p:nvPr/>
        </p:nvCxnSpPr>
        <p:spPr>
          <a:xfrm>
            <a:off x="2344057" y="3318629"/>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147" name="Google Shape;147;p1"/>
          <p:cNvSpPr txBox="1"/>
          <p:nvPr/>
        </p:nvSpPr>
        <p:spPr>
          <a:xfrm>
            <a:off x="2740800" y="3397300"/>
            <a:ext cx="3662400" cy="12926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Team member:</a:t>
            </a:r>
            <a:endParaRPr sz="18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Lei </a:t>
            </a:r>
            <a:r>
              <a:rPr lang="en-US" sz="1800" b="1" i="0" u="none" strike="noStrike" cap="none" dirty="0" err="1">
                <a:solidFill>
                  <a:schemeClr val="dk1"/>
                </a:solidFill>
                <a:latin typeface="Calibri"/>
                <a:ea typeface="Calibri"/>
                <a:cs typeface="Calibri"/>
                <a:sym typeface="Calibri"/>
              </a:rPr>
              <a:t>Zhenghong</a:t>
            </a:r>
            <a:endParaRPr lang="en-US" sz="1800" b="1" i="0" u="none" strike="noStrike" cap="none" dirty="0">
              <a:solidFill>
                <a:schemeClr val="dk1"/>
              </a:solidFill>
              <a:latin typeface="Calibri"/>
              <a:ea typeface="Calibri"/>
              <a:cs typeface="Calibri"/>
              <a:sym typeface="Calibri"/>
            </a:endParaRPr>
          </a:p>
          <a:p>
            <a:pPr algn="ctr">
              <a:buSzPts val="1800"/>
            </a:pPr>
            <a:r>
              <a:rPr lang="en-US" altLang="zh-CN" sz="1800" b="1" i="0" u="none" strike="noStrike" cap="none" dirty="0">
                <a:solidFill>
                  <a:schemeClr val="dk1"/>
                </a:solidFill>
                <a:latin typeface="Calibri"/>
                <a:ea typeface="Calibri"/>
                <a:cs typeface="Calibri"/>
                <a:sym typeface="Calibri"/>
              </a:rPr>
              <a:t>Wang </a:t>
            </a:r>
            <a:r>
              <a:rPr lang="en-US" altLang="zh-CN" sz="1800" b="1" i="0" u="none" strike="noStrike" cap="none" dirty="0" err="1">
                <a:solidFill>
                  <a:schemeClr val="dk1"/>
                </a:solidFill>
                <a:latin typeface="Calibri"/>
                <a:ea typeface="Calibri"/>
                <a:cs typeface="Calibri"/>
                <a:sym typeface="Calibri"/>
              </a:rPr>
              <a:t>Weichen</a:t>
            </a:r>
            <a:endParaRPr sz="18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Peng </a:t>
            </a:r>
            <a:r>
              <a:rPr lang="en-US" sz="1800" b="1" i="0" u="none" strike="noStrike" cap="none" dirty="0" err="1">
                <a:solidFill>
                  <a:schemeClr val="dk1"/>
                </a:solidFill>
                <a:latin typeface="Calibri"/>
                <a:ea typeface="Calibri"/>
                <a:cs typeface="Calibri"/>
                <a:sym typeface="Calibri"/>
              </a:rPr>
              <a:t>Yuqi</a:t>
            </a:r>
            <a:r>
              <a:rPr lang="en-US" sz="1800" b="1" i="0" u="none" strike="noStrike" cap="none" dirty="0">
                <a:solidFill>
                  <a:schemeClr val="dk1"/>
                </a:solidFill>
                <a:latin typeface="Calibri"/>
                <a:ea typeface="Calibri"/>
                <a:cs typeface="Calibri"/>
                <a:sym typeface="Calibri"/>
              </a:rPr>
              <a:t> </a:t>
            </a:r>
            <a:endParaRPr sz="1800" b="1" i="0" u="none" strike="noStrike" cap="none" dirty="0">
              <a:solidFill>
                <a:schemeClr val="dk1"/>
              </a:solidFill>
              <a:latin typeface="Calibri"/>
              <a:ea typeface="Calibri"/>
              <a:cs typeface="Calibri"/>
              <a:sym typeface="Calibri"/>
            </a:endParaRPr>
          </a:p>
        </p:txBody>
      </p:sp>
      <p:sp>
        <p:nvSpPr>
          <p:cNvPr id="148" name="Google Shape;148;p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afb5297ad9_0_0"/>
          <p:cNvSpPr/>
          <p:nvPr/>
        </p:nvSpPr>
        <p:spPr>
          <a:xfrm>
            <a:off x="377550" y="76200"/>
            <a:ext cx="3802800" cy="9417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000" b="1">
                <a:solidFill>
                  <a:schemeClr val="accent1"/>
                </a:solidFill>
                <a:latin typeface="Times New Roman"/>
                <a:ea typeface="Times New Roman"/>
                <a:cs typeface="Times New Roman"/>
                <a:sym typeface="Times New Roman"/>
              </a:rPr>
              <a:t>Evaluating the model of the prediction for future transaction</a:t>
            </a:r>
            <a:endParaRPr sz="2000" i="0" u="none" strike="noStrike" cap="none">
              <a:solidFill>
                <a:srgbClr val="000000"/>
              </a:solidFill>
              <a:latin typeface="Times New Roman"/>
              <a:ea typeface="Times New Roman"/>
              <a:cs typeface="Times New Roman"/>
              <a:sym typeface="Times New Roman"/>
            </a:endParaRPr>
          </a:p>
        </p:txBody>
      </p:sp>
      <p:sp>
        <p:nvSpPr>
          <p:cNvPr id="280" name="Google Shape;280;g2afb5297ad9_0_0"/>
          <p:cNvSpPr/>
          <p:nvPr/>
        </p:nvSpPr>
        <p:spPr>
          <a:xfrm>
            <a:off x="86575" y="1120525"/>
            <a:ext cx="3802800" cy="34287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rgbClr val="262626"/>
              </a:buClr>
              <a:buSzPts val="1200"/>
              <a:buChar char="•"/>
            </a:pPr>
            <a:r>
              <a:rPr lang="en-US" sz="1200" i="0" u="none" strike="noStrike" cap="none">
                <a:solidFill>
                  <a:srgbClr val="262626"/>
                </a:solidFill>
              </a:rPr>
              <a:t>Target variable: </a:t>
            </a:r>
            <a:endParaRPr sz="1200" i="0" u="none" strike="noStrike" cap="none">
              <a:solidFill>
                <a:srgbClr val="262626"/>
              </a:solidFill>
            </a:endParaRPr>
          </a:p>
          <a:p>
            <a:pPr marL="457200" marR="0" lvl="0" indent="0" algn="just" rtl="0">
              <a:lnSpc>
                <a:spcPct val="150000"/>
              </a:lnSpc>
              <a:spcBef>
                <a:spcPts val="0"/>
              </a:spcBef>
              <a:spcAft>
                <a:spcPts val="0"/>
              </a:spcAft>
              <a:buClr>
                <a:srgbClr val="000000"/>
              </a:buClr>
              <a:buSzPts val="1200"/>
              <a:buFont typeface="Arial"/>
              <a:buNone/>
            </a:pPr>
            <a:r>
              <a:rPr lang="en-US" sz="1200" i="0" u="none" strike="noStrike" cap="none">
                <a:solidFill>
                  <a:srgbClr val="262626"/>
                </a:solidFill>
              </a:rPr>
              <a:t>The target variable is setted to be the next week‘s transaction values of each users.</a:t>
            </a:r>
            <a:endParaRPr sz="1200" i="0" u="none" strike="noStrike" cap="none">
              <a:solidFill>
                <a:srgbClr val="262626"/>
              </a:solidFill>
            </a:endParaRPr>
          </a:p>
          <a:p>
            <a:pPr marL="171450" marR="0" lvl="0" indent="-171450" algn="just" rtl="0">
              <a:lnSpc>
                <a:spcPct val="150000"/>
              </a:lnSpc>
              <a:spcBef>
                <a:spcPts val="0"/>
              </a:spcBef>
              <a:spcAft>
                <a:spcPts val="0"/>
              </a:spcAft>
              <a:buClr>
                <a:srgbClr val="262626"/>
              </a:buClr>
              <a:buSzPts val="1200"/>
              <a:buChar char="•"/>
            </a:pPr>
            <a:r>
              <a:rPr lang="en-US" sz="1200" i="0" u="none" strike="noStrike" cap="none">
                <a:solidFill>
                  <a:srgbClr val="262626"/>
                </a:solidFill>
              </a:rPr>
              <a:t>Regression Model:</a:t>
            </a:r>
            <a:endParaRPr sz="1200" i="0" u="none" strike="noStrike" cap="none">
              <a:solidFill>
                <a:schemeClr val="dk1"/>
              </a:solidFill>
            </a:endParaRPr>
          </a:p>
          <a:p>
            <a:pPr marL="45720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Gradient Boosting Regressor:</a:t>
            </a:r>
            <a:endParaRPr sz="1200" b="1" i="0" u="none" strike="noStrike" cap="none">
              <a:solidFill>
                <a:schemeClr val="dk1"/>
              </a:solidFill>
            </a:endParaRPr>
          </a:p>
          <a:p>
            <a:pPr marL="457200" marR="0" lvl="0" indent="0" algn="just" rtl="0">
              <a:lnSpc>
                <a:spcPct val="150000"/>
              </a:lnSpc>
              <a:spcBef>
                <a:spcPts val="0"/>
              </a:spcBef>
              <a:spcAft>
                <a:spcPts val="0"/>
              </a:spcAft>
              <a:buClr>
                <a:srgbClr val="000000"/>
              </a:buClr>
              <a:buSzPts val="1200"/>
              <a:buFont typeface="Arial"/>
              <a:buNone/>
            </a:pPr>
            <a:r>
              <a:rPr lang="en-US" sz="1200" i="0" u="none" strike="noStrike" cap="none">
                <a:solidFill>
                  <a:schemeClr val="dk1"/>
                </a:solidFill>
              </a:rPr>
              <a:t>Be able to capture </a:t>
            </a:r>
            <a:r>
              <a:rPr lang="en-US" sz="1200" i="0" u="none" strike="noStrike" cap="none">
                <a:solidFill>
                  <a:srgbClr val="741B47"/>
                </a:solidFill>
              </a:rPr>
              <a:t>nonlinear relationships</a:t>
            </a:r>
            <a:r>
              <a:rPr lang="en-US" sz="1200" i="0" u="none" strike="noStrike" cap="none">
                <a:solidFill>
                  <a:schemeClr val="dk1"/>
                </a:solidFill>
              </a:rPr>
              <a:t> in the data.</a:t>
            </a:r>
            <a:endParaRPr sz="1200" i="0" u="none" strike="noStrike" cap="none">
              <a:solidFill>
                <a:schemeClr val="dk1"/>
              </a:solidFill>
            </a:endParaRPr>
          </a:p>
          <a:p>
            <a:pPr marL="457200" marR="0" lvl="0" indent="0" algn="just" rtl="0">
              <a:lnSpc>
                <a:spcPct val="150000"/>
              </a:lnSpc>
              <a:spcBef>
                <a:spcPts val="0"/>
              </a:spcBef>
              <a:spcAft>
                <a:spcPts val="0"/>
              </a:spcAft>
              <a:buClr>
                <a:schemeClr val="dk1"/>
              </a:buClr>
              <a:buSzPts val="1100"/>
              <a:buFont typeface="Arial"/>
              <a:buNone/>
            </a:pPr>
            <a:r>
              <a:rPr lang="en-US" sz="1200" i="0" u="none" strike="noStrike" cap="none">
                <a:solidFill>
                  <a:schemeClr val="dk1"/>
                </a:solidFill>
              </a:rPr>
              <a:t>Be able to process data sets containing </a:t>
            </a:r>
            <a:r>
              <a:rPr lang="en-US" sz="1200" i="0" u="none" strike="noStrike" cap="none">
                <a:solidFill>
                  <a:srgbClr val="741B47"/>
                </a:solidFill>
              </a:rPr>
              <a:t>numerical and categorical features</a:t>
            </a:r>
            <a:r>
              <a:rPr lang="en-US" sz="1200" i="0" u="none" strike="noStrike" cap="none">
                <a:solidFill>
                  <a:schemeClr val="dk1"/>
                </a:solidFill>
              </a:rPr>
              <a:t>.</a:t>
            </a:r>
            <a:endParaRPr sz="1200" i="0" u="none" strike="noStrike" cap="none">
              <a:solidFill>
                <a:schemeClr val="dk1"/>
              </a:solidFill>
            </a:endParaRPr>
          </a:p>
          <a:p>
            <a:pPr marL="457200" marR="0" lvl="0" indent="0" algn="just" rtl="0">
              <a:lnSpc>
                <a:spcPct val="150000"/>
              </a:lnSpc>
              <a:spcBef>
                <a:spcPts val="0"/>
              </a:spcBef>
              <a:spcAft>
                <a:spcPts val="0"/>
              </a:spcAft>
              <a:buClr>
                <a:schemeClr val="dk1"/>
              </a:buClr>
              <a:buSzPts val="1100"/>
              <a:buFont typeface="Arial"/>
              <a:buNone/>
            </a:pPr>
            <a:r>
              <a:rPr lang="en-US" sz="1200" i="0" u="none" strike="noStrike" cap="none">
                <a:solidFill>
                  <a:schemeClr val="dk1"/>
                </a:solidFill>
              </a:rPr>
              <a:t>Be able to capture the </a:t>
            </a:r>
            <a:r>
              <a:rPr lang="en-US" sz="1200" i="0" u="none" strike="noStrike" cap="none">
                <a:solidFill>
                  <a:srgbClr val="741B47"/>
                </a:solidFill>
              </a:rPr>
              <a:t>complex interactions</a:t>
            </a:r>
            <a:r>
              <a:rPr lang="en-US" sz="1200" i="0" u="none" strike="noStrike" cap="none">
                <a:solidFill>
                  <a:schemeClr val="dk1"/>
                </a:solidFill>
              </a:rPr>
              <a:t> between features.</a:t>
            </a:r>
            <a:endParaRPr sz="1200">
              <a:solidFill>
                <a:schemeClr val="dk1"/>
              </a:solidFill>
            </a:endParaRPr>
          </a:p>
          <a:p>
            <a:pPr marL="171450" marR="0" lvl="0" indent="-171450" algn="just" rtl="0">
              <a:lnSpc>
                <a:spcPct val="150000"/>
              </a:lnSpc>
              <a:spcBef>
                <a:spcPts val="0"/>
              </a:spcBef>
              <a:spcAft>
                <a:spcPts val="0"/>
              </a:spcAft>
              <a:buClr>
                <a:schemeClr val="dk1"/>
              </a:buClr>
              <a:buSzPts val="1200"/>
              <a:buChar char="•"/>
            </a:pPr>
            <a:r>
              <a:rPr lang="en-US" sz="1200" i="0" u="none" strike="noStrike" cap="none">
                <a:solidFill>
                  <a:schemeClr val="dk1"/>
                </a:solidFill>
              </a:rPr>
              <a:t>Cross validation: </a:t>
            </a:r>
            <a:r>
              <a:rPr lang="en-US" sz="1200">
                <a:solidFill>
                  <a:schemeClr val="dk1"/>
                </a:solidFill>
              </a:rPr>
              <a:t>10</a:t>
            </a:r>
            <a:r>
              <a:rPr lang="en-US" sz="1200" i="0" u="none" strike="noStrike" cap="none">
                <a:solidFill>
                  <a:schemeClr val="dk1"/>
                </a:solidFill>
              </a:rPr>
              <a:t> fold</a:t>
            </a:r>
            <a:endParaRPr sz="1200" i="0" u="none" strike="noStrike" cap="none">
              <a:solidFill>
                <a:schemeClr val="dk1"/>
              </a:solidFill>
            </a:endParaRPr>
          </a:p>
          <a:p>
            <a:pPr marL="171450" marR="0" lvl="0" indent="-171450" algn="just" rtl="0">
              <a:lnSpc>
                <a:spcPct val="150000"/>
              </a:lnSpc>
              <a:spcBef>
                <a:spcPts val="0"/>
              </a:spcBef>
              <a:spcAft>
                <a:spcPts val="0"/>
              </a:spcAft>
              <a:buClr>
                <a:schemeClr val="dk1"/>
              </a:buClr>
              <a:buSzPts val="1200"/>
              <a:buChar char="•"/>
            </a:pPr>
            <a:r>
              <a:rPr lang="en-US" sz="1200" i="0" u="none" strike="noStrike" cap="none">
                <a:solidFill>
                  <a:schemeClr val="dk1"/>
                </a:solidFill>
              </a:rPr>
              <a:t>Grid Search (GridSearchCV)</a:t>
            </a:r>
            <a:endParaRPr sz="1200" i="0" u="none" strike="noStrike" cap="none">
              <a:solidFill>
                <a:schemeClr val="dk1"/>
              </a:solidFill>
            </a:endParaRPr>
          </a:p>
        </p:txBody>
      </p:sp>
      <p:graphicFrame>
        <p:nvGraphicFramePr>
          <p:cNvPr id="281" name="Google Shape;281;g2afb5297ad9_0_0"/>
          <p:cNvGraphicFramePr/>
          <p:nvPr/>
        </p:nvGraphicFramePr>
        <p:xfrm>
          <a:off x="4180338" y="194538"/>
          <a:ext cx="4774625" cy="4754490"/>
        </p:xfrm>
        <a:graphic>
          <a:graphicData uri="http://schemas.openxmlformats.org/drawingml/2006/table">
            <a:tbl>
              <a:tblPr>
                <a:noFill/>
                <a:tableStyleId>{32F70B5F-1B7B-490B-92C0-BCD5F1C1F3FD}</a:tableStyleId>
              </a:tblPr>
              <a:tblGrid>
                <a:gridCol w="2810450">
                  <a:extLst>
                    <a:ext uri="{9D8B030D-6E8A-4147-A177-3AD203B41FA5}">
                      <a16:colId xmlns:a16="http://schemas.microsoft.com/office/drawing/2014/main" val="20000"/>
                    </a:ext>
                  </a:extLst>
                </a:gridCol>
                <a:gridCol w="959150">
                  <a:extLst>
                    <a:ext uri="{9D8B030D-6E8A-4147-A177-3AD203B41FA5}">
                      <a16:colId xmlns:a16="http://schemas.microsoft.com/office/drawing/2014/main" val="20001"/>
                    </a:ext>
                  </a:extLst>
                </a:gridCol>
                <a:gridCol w="1005025">
                  <a:extLst>
                    <a:ext uri="{9D8B030D-6E8A-4147-A177-3AD203B41FA5}">
                      <a16:colId xmlns:a16="http://schemas.microsoft.com/office/drawing/2014/main" val="20002"/>
                    </a:ext>
                  </a:extLst>
                </a:gridCol>
              </a:tblGrid>
              <a:tr h="340200">
                <a:tc>
                  <a:txBody>
                    <a:bodyPr/>
                    <a:lstStyle/>
                    <a:p>
                      <a:pPr marL="0" marR="0" lvl="0" indent="0" algn="ctr" rtl="0">
                        <a:lnSpc>
                          <a:spcPct val="100000"/>
                        </a:lnSpc>
                        <a:spcBef>
                          <a:spcPts val="0"/>
                        </a:spcBef>
                        <a:spcAft>
                          <a:spcPts val="0"/>
                        </a:spcAft>
                        <a:buClr>
                          <a:srgbClr val="000000"/>
                        </a:buClr>
                        <a:buSzPts val="1300"/>
                        <a:buFont typeface="Arial"/>
                        <a:buNone/>
                      </a:pPr>
                      <a:endParaRPr sz="12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t>MAE</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t>RMSE</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1155CC"/>
                          </a:solidFill>
                        </a:rPr>
                        <a:t>High value trading users</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40200">
                <a:tc>
                  <a:txBody>
                    <a:bodyPr/>
                    <a:lstStyle/>
                    <a:p>
                      <a:pPr marL="0" marR="0" lvl="0" indent="0" algn="ctr" rtl="0">
                        <a:lnSpc>
                          <a:spcPct val="100000"/>
                        </a:lnSpc>
                        <a:spcBef>
                          <a:spcPts val="0"/>
                        </a:spcBef>
                        <a:spcAft>
                          <a:spcPts val="0"/>
                        </a:spcAft>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4827.1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44680.1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3355.3</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24289.7</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FF9900"/>
                          </a:solidFill>
                        </a:rPr>
                        <a:t>Stable trading users</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40200">
                <a:tc>
                  <a:txBody>
                    <a:bodyPr/>
                    <a:lstStyle/>
                    <a:p>
                      <a:pPr marL="0" lvl="0" indent="0" algn="ctr" rtl="0">
                        <a:spcBef>
                          <a:spcPts val="0"/>
                        </a:spcBef>
                        <a:spcAft>
                          <a:spcPts val="0"/>
                        </a:spcAft>
                        <a:buClr>
                          <a:schemeClr val="dk1"/>
                        </a:buClr>
                        <a:buSzPts val="1100"/>
                        <a:buFont typeface="Arial"/>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25.44</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293.5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21.21</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245.2</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6AA84F"/>
                          </a:solidFill>
                        </a:rPr>
                        <a:t>Less active trading users</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r h="340200">
                <a:tc>
                  <a:txBody>
                    <a:bodyPr/>
                    <a:lstStyle/>
                    <a:p>
                      <a:pPr marL="0" lvl="0" indent="0" algn="ctr" rtl="0">
                        <a:spcBef>
                          <a:spcPts val="0"/>
                        </a:spcBef>
                        <a:spcAft>
                          <a:spcPts val="0"/>
                        </a:spcAft>
                        <a:buClr>
                          <a:schemeClr val="dk1"/>
                        </a:buClr>
                        <a:buSzPts val="1100"/>
                        <a:buFont typeface="Arial"/>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18.55</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166.1</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14.87</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116.9</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340200">
                <a:tc gridSpan="3">
                  <a:txBody>
                    <a:bodyPr/>
                    <a:lstStyle/>
                    <a:p>
                      <a:pPr marL="0" lvl="0" indent="0" algn="ctr" rtl="0">
                        <a:spcBef>
                          <a:spcPts val="0"/>
                        </a:spcBef>
                        <a:spcAft>
                          <a:spcPts val="0"/>
                        </a:spcAft>
                        <a:buClr>
                          <a:schemeClr val="dk1"/>
                        </a:buClr>
                        <a:buSzPts val="1400"/>
                        <a:buFont typeface="Arial"/>
                        <a:buNone/>
                      </a:pPr>
                      <a:r>
                        <a:rPr lang="en-US" sz="1200" b="1">
                          <a:solidFill>
                            <a:srgbClr val="980000"/>
                          </a:solidFill>
                        </a:rPr>
                        <a:t>Dormant Users</a:t>
                      </a:r>
                      <a:endParaRPr sz="1200" b="1">
                        <a:solidFill>
                          <a:srgbClr val="6AA84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0"/>
                  </a:ext>
                </a:extLst>
              </a:tr>
              <a:tr h="340200">
                <a:tc>
                  <a:txBody>
                    <a:bodyPr/>
                    <a:lstStyle/>
                    <a:p>
                      <a:pPr marL="0" lvl="0" indent="0" algn="ctr" rtl="0">
                        <a:spcBef>
                          <a:spcPts val="0"/>
                        </a:spcBef>
                        <a:spcAft>
                          <a:spcPts val="0"/>
                        </a:spcAft>
                        <a:buClr>
                          <a:schemeClr val="dk1"/>
                        </a:buClr>
                        <a:buSzPts val="1100"/>
                        <a:buFont typeface="Arial"/>
                        <a:buNone/>
                      </a:pPr>
                      <a:r>
                        <a:rPr lang="en-US" sz="1200">
                          <a:solidFill>
                            <a:schemeClr val="dk1"/>
                          </a:solidFill>
                        </a:rPr>
                        <a:t>Decision Tree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488.6</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a:t>5515.4</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1"/>
                  </a:ext>
                </a:extLst>
              </a:tr>
              <a:tr h="340200">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solidFill>
                            <a:schemeClr val="dk1"/>
                          </a:solidFill>
                        </a:rPr>
                        <a:t>Gradient Boosting Regressor</a:t>
                      </a:r>
                      <a:endParaRPr sz="1200" u="none" strike="noStrike" cap="none">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344.9</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a:t>4005.3</a:t>
                      </a:r>
                      <a:endParaRPr sz="12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282" name="Google Shape;282;g2afb5297ad9_0_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6586c9da68_1_93"/>
          <p:cNvSpPr/>
          <p:nvPr/>
        </p:nvSpPr>
        <p:spPr>
          <a:xfrm>
            <a:off x="513377" y="76200"/>
            <a:ext cx="3294300" cy="5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i="0" u="none" strike="noStrike" cap="none">
                <a:solidFill>
                  <a:schemeClr val="accent1"/>
                </a:solidFill>
                <a:latin typeface="Times New Roman"/>
                <a:ea typeface="Times New Roman"/>
                <a:cs typeface="Times New Roman"/>
                <a:sym typeface="Times New Roman"/>
              </a:rPr>
              <a:t>SHAP Value Analysis</a:t>
            </a:r>
            <a:endParaRPr sz="2000" i="0" u="none" strike="noStrike" cap="none">
              <a:solidFill>
                <a:srgbClr val="000000"/>
              </a:solidFill>
              <a:latin typeface="Times New Roman"/>
              <a:ea typeface="Times New Roman"/>
              <a:cs typeface="Times New Roman"/>
              <a:sym typeface="Times New Roman"/>
            </a:endParaRPr>
          </a:p>
        </p:txBody>
      </p:sp>
      <p:pic>
        <p:nvPicPr>
          <p:cNvPr id="288" name="Google Shape;288;g26586c9da68_1_93"/>
          <p:cNvPicPr preferRelativeResize="0"/>
          <p:nvPr/>
        </p:nvPicPr>
        <p:blipFill>
          <a:blip r:embed="rId3">
            <a:alphaModFix/>
          </a:blip>
          <a:stretch>
            <a:fillRect/>
          </a:stretch>
        </p:blipFill>
        <p:spPr>
          <a:xfrm>
            <a:off x="0" y="918025"/>
            <a:ext cx="2853449" cy="4225474"/>
          </a:xfrm>
          <a:prstGeom prst="rect">
            <a:avLst/>
          </a:prstGeom>
          <a:noFill/>
          <a:ln>
            <a:noFill/>
          </a:ln>
        </p:spPr>
      </p:pic>
      <p:pic>
        <p:nvPicPr>
          <p:cNvPr id="289" name="Google Shape;289;g26586c9da68_1_93"/>
          <p:cNvPicPr preferRelativeResize="0"/>
          <p:nvPr/>
        </p:nvPicPr>
        <p:blipFill>
          <a:blip r:embed="rId4">
            <a:alphaModFix/>
          </a:blip>
          <a:stretch>
            <a:fillRect/>
          </a:stretch>
        </p:blipFill>
        <p:spPr>
          <a:xfrm>
            <a:off x="2940727" y="920732"/>
            <a:ext cx="2766198" cy="4220045"/>
          </a:xfrm>
          <a:prstGeom prst="rect">
            <a:avLst/>
          </a:prstGeom>
          <a:noFill/>
          <a:ln>
            <a:noFill/>
          </a:ln>
        </p:spPr>
      </p:pic>
      <p:sp>
        <p:nvSpPr>
          <p:cNvPr id="290" name="Google Shape;290;g26586c9da68_1_93"/>
          <p:cNvSpPr txBox="1"/>
          <p:nvPr/>
        </p:nvSpPr>
        <p:spPr>
          <a:xfrm>
            <a:off x="286413" y="567063"/>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1155CC"/>
                </a:solidFill>
              </a:rPr>
              <a:t>High value trading users</a:t>
            </a:r>
            <a:endParaRPr sz="1200">
              <a:solidFill>
                <a:schemeClr val="dk1"/>
              </a:solidFill>
            </a:endParaRPr>
          </a:p>
        </p:txBody>
      </p:sp>
      <p:sp>
        <p:nvSpPr>
          <p:cNvPr id="291" name="Google Shape;291;g26586c9da68_1_93"/>
          <p:cNvSpPr txBox="1"/>
          <p:nvPr/>
        </p:nvSpPr>
        <p:spPr>
          <a:xfrm>
            <a:off x="3302013" y="567063"/>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980000"/>
                </a:solidFill>
              </a:rPr>
              <a:t>Dormant Users</a:t>
            </a:r>
            <a:endParaRPr sz="1200" b="1">
              <a:solidFill>
                <a:srgbClr val="FF9900"/>
              </a:solidFill>
            </a:endParaRPr>
          </a:p>
        </p:txBody>
      </p:sp>
      <p:sp>
        <p:nvSpPr>
          <p:cNvPr id="292" name="Google Shape;292;g26586c9da68_1_93"/>
          <p:cNvSpPr/>
          <p:nvPr/>
        </p:nvSpPr>
        <p:spPr>
          <a:xfrm>
            <a:off x="0" y="2377799"/>
            <a:ext cx="2341800" cy="2211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3" name="Google Shape;293;g26586c9da68_1_93"/>
          <p:cNvSpPr/>
          <p:nvPr/>
        </p:nvSpPr>
        <p:spPr>
          <a:xfrm>
            <a:off x="-11775" y="4022208"/>
            <a:ext cx="2341800" cy="2211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4" name="Google Shape;294;g26586c9da68_1_93"/>
          <p:cNvSpPr/>
          <p:nvPr/>
        </p:nvSpPr>
        <p:spPr>
          <a:xfrm>
            <a:off x="5706925" y="920725"/>
            <a:ext cx="3437100" cy="37314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50000"/>
              </a:lnSpc>
              <a:spcBef>
                <a:spcPts val="0"/>
              </a:spcBef>
              <a:spcAft>
                <a:spcPts val="0"/>
              </a:spcAft>
              <a:buClr>
                <a:schemeClr val="dk1"/>
              </a:buClr>
              <a:buSzPts val="1200"/>
              <a:buChar char="•"/>
            </a:pPr>
            <a:r>
              <a:rPr lang="en-US" sz="1200" b="1">
                <a:solidFill>
                  <a:srgbClr val="262626"/>
                </a:solidFill>
              </a:rPr>
              <a:t>Observations:</a:t>
            </a:r>
            <a:endParaRPr sz="1200" b="1">
              <a:solidFill>
                <a:srgbClr val="262626"/>
              </a:solidFill>
            </a:endParaRPr>
          </a:p>
          <a:p>
            <a:pPr marL="457200" marR="0" lvl="0" indent="-304800" algn="just" rtl="0">
              <a:lnSpc>
                <a:spcPct val="150000"/>
              </a:lnSpc>
              <a:spcBef>
                <a:spcPts val="0"/>
              </a:spcBef>
              <a:spcAft>
                <a:spcPts val="0"/>
              </a:spcAft>
              <a:buClr>
                <a:srgbClr val="262626"/>
              </a:buClr>
              <a:buSzPts val="1200"/>
              <a:buChar char="-"/>
            </a:pPr>
            <a:r>
              <a:rPr lang="en-US" sz="1200">
                <a:solidFill>
                  <a:srgbClr val="1155CC"/>
                </a:solidFill>
              </a:rPr>
              <a:t>Blue part</a:t>
            </a:r>
            <a:r>
              <a:rPr lang="en-US" sz="1200">
                <a:solidFill>
                  <a:srgbClr val="262626"/>
                </a:solidFill>
              </a:rPr>
              <a:t> and </a:t>
            </a:r>
            <a:r>
              <a:rPr lang="en-US" sz="1200">
                <a:solidFill>
                  <a:srgbClr val="CC0000"/>
                </a:solidFill>
              </a:rPr>
              <a:t>red part</a:t>
            </a:r>
            <a:r>
              <a:rPr lang="en-US" sz="1200">
                <a:solidFill>
                  <a:srgbClr val="262626"/>
                </a:solidFill>
              </a:rPr>
              <a:t> refers to the </a:t>
            </a:r>
            <a:r>
              <a:rPr lang="en-US" sz="1200">
                <a:solidFill>
                  <a:srgbClr val="1155CC"/>
                </a:solidFill>
              </a:rPr>
              <a:t>low feature value</a:t>
            </a:r>
            <a:r>
              <a:rPr lang="en-US" sz="1200">
                <a:solidFill>
                  <a:srgbClr val="262626"/>
                </a:solidFill>
              </a:rPr>
              <a:t> and </a:t>
            </a:r>
            <a:r>
              <a:rPr lang="en-US" sz="1200">
                <a:solidFill>
                  <a:srgbClr val="CC0000"/>
                </a:solidFill>
              </a:rPr>
              <a:t>high feature value</a:t>
            </a:r>
            <a:r>
              <a:rPr lang="en-US" sz="1200">
                <a:solidFill>
                  <a:srgbClr val="262626"/>
                </a:solidFill>
              </a:rPr>
              <a:t>.</a:t>
            </a:r>
            <a:endParaRPr sz="1200">
              <a:solidFill>
                <a:srgbClr val="262626"/>
              </a:solidFill>
            </a:endParaRPr>
          </a:p>
          <a:p>
            <a:pPr marL="457200" marR="0" lvl="0" indent="-304800" algn="just" rtl="0">
              <a:lnSpc>
                <a:spcPct val="150000"/>
              </a:lnSpc>
              <a:spcBef>
                <a:spcPts val="0"/>
              </a:spcBef>
              <a:spcAft>
                <a:spcPts val="0"/>
              </a:spcAft>
              <a:buClr>
                <a:srgbClr val="262626"/>
              </a:buClr>
              <a:buSzPts val="1200"/>
              <a:buChar char="-"/>
            </a:pPr>
            <a:r>
              <a:rPr lang="en-US" sz="1200">
                <a:solidFill>
                  <a:srgbClr val="262626"/>
                </a:solidFill>
              </a:rPr>
              <a:t>Focus on the feature that has clear separation between blue part and the red part. </a:t>
            </a:r>
            <a:endParaRPr sz="1200">
              <a:solidFill>
                <a:srgbClr val="262626"/>
              </a:solidFill>
            </a:endParaRPr>
          </a:p>
          <a:p>
            <a:pPr marL="457200" marR="0" lvl="0" indent="-304800" algn="just" rtl="0">
              <a:lnSpc>
                <a:spcPct val="150000"/>
              </a:lnSpc>
              <a:spcBef>
                <a:spcPts val="0"/>
              </a:spcBef>
              <a:spcAft>
                <a:spcPts val="0"/>
              </a:spcAft>
              <a:buClr>
                <a:srgbClr val="262626"/>
              </a:buClr>
              <a:buSzPts val="1200"/>
              <a:buChar char="-"/>
            </a:pPr>
            <a:r>
              <a:rPr lang="en-US" sz="1200">
                <a:solidFill>
                  <a:schemeClr val="dk1"/>
                </a:solidFill>
              </a:rPr>
              <a:t>If we look at buy_values_7_days, it is mostly high with a positive SHAP value. This means that higher buy values within 7 days would tend to positively affect the output</a:t>
            </a:r>
            <a:endParaRPr sz="1200">
              <a:solidFill>
                <a:srgbClr val="262626"/>
              </a:solidFill>
            </a:endParaRPr>
          </a:p>
        </p:txBody>
      </p:sp>
      <p:sp>
        <p:nvSpPr>
          <p:cNvPr id="295" name="Google Shape;295;g26586c9da68_1_93"/>
          <p:cNvSpPr/>
          <p:nvPr/>
        </p:nvSpPr>
        <p:spPr>
          <a:xfrm>
            <a:off x="2940725" y="2228175"/>
            <a:ext cx="2341800" cy="149700"/>
          </a:xfrm>
          <a:prstGeom prst="rect">
            <a:avLst/>
          </a:prstGeom>
          <a:noFill/>
          <a:ln w="19050"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96" name="Google Shape;296;g26586c9da68_1_93"/>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67944a0dfa_0_328"/>
          <p:cNvSpPr/>
          <p:nvPr/>
        </p:nvSpPr>
        <p:spPr>
          <a:xfrm>
            <a:off x="218163" y="0"/>
            <a:ext cx="7631700" cy="653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Features that related to the user’s future trading volumes</a:t>
            </a:r>
            <a:endParaRPr sz="2000" b="1">
              <a:solidFill>
                <a:schemeClr val="accent1"/>
              </a:solidFill>
              <a:latin typeface="Times New Roman"/>
              <a:ea typeface="Times New Roman"/>
              <a:cs typeface="Times New Roman"/>
              <a:sym typeface="Times New Roman"/>
            </a:endParaRPr>
          </a:p>
        </p:txBody>
      </p:sp>
      <p:pic>
        <p:nvPicPr>
          <p:cNvPr id="302" name="Google Shape;302;g267944a0dfa_0_328"/>
          <p:cNvPicPr preferRelativeResize="0"/>
          <p:nvPr/>
        </p:nvPicPr>
        <p:blipFill rotWithShape="1">
          <a:blip r:embed="rId3">
            <a:alphaModFix/>
          </a:blip>
          <a:srcRect/>
          <a:stretch/>
        </p:blipFill>
        <p:spPr>
          <a:xfrm>
            <a:off x="2749264" y="856338"/>
            <a:ext cx="2666836" cy="2018025"/>
          </a:xfrm>
          <a:prstGeom prst="rect">
            <a:avLst/>
          </a:prstGeom>
          <a:noFill/>
          <a:ln>
            <a:noFill/>
          </a:ln>
        </p:spPr>
      </p:pic>
      <p:sp>
        <p:nvSpPr>
          <p:cNvPr id="303" name="Google Shape;303;g267944a0dfa_0_328"/>
          <p:cNvSpPr/>
          <p:nvPr/>
        </p:nvSpPr>
        <p:spPr>
          <a:xfrm>
            <a:off x="5416100" y="636150"/>
            <a:ext cx="3727800" cy="42387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b="1">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When </a:t>
            </a:r>
            <a:r>
              <a:rPr lang="en-US" sz="1200">
                <a:solidFill>
                  <a:srgbClr val="741B47"/>
                </a:solidFill>
              </a:rPr>
              <a:t>net flow &lt; 0</a:t>
            </a:r>
            <a:r>
              <a:rPr lang="en-US" sz="1200">
                <a:solidFill>
                  <a:schemeClr val="dk1"/>
                </a:solidFill>
              </a:rPr>
              <a:t>, the SHAP value is less than 0, indicating total trading volume in the next 7 days may </a:t>
            </a:r>
            <a:r>
              <a:rPr lang="en-US" sz="1200" b="1">
                <a:solidFill>
                  <a:schemeClr val="dk1"/>
                </a:solidFill>
              </a:rPr>
              <a:t>decrease</a:t>
            </a:r>
            <a:r>
              <a:rPr lang="en-US" sz="1200">
                <a:solidFill>
                  <a:schemeClr val="dk1"/>
                </a:solidFill>
              </a:rPr>
              <a:t>. While when </a:t>
            </a:r>
            <a:r>
              <a:rPr lang="en-US" sz="1200">
                <a:solidFill>
                  <a:srgbClr val="741B47"/>
                </a:solidFill>
              </a:rPr>
              <a:t>net flow &gt; 0</a:t>
            </a:r>
            <a:r>
              <a:rPr lang="en-US" sz="1200">
                <a:solidFill>
                  <a:schemeClr val="dk1"/>
                </a:solidFill>
              </a:rPr>
              <a:t>, user’s total trading volume in the future may </a:t>
            </a:r>
            <a:r>
              <a:rPr lang="en-US" sz="1200" b="1">
                <a:solidFill>
                  <a:schemeClr val="dk1"/>
                </a:solidFill>
              </a:rPr>
              <a:t>increased</a:t>
            </a:r>
            <a:r>
              <a:rPr lang="en-US" sz="1200">
                <a:solidFill>
                  <a:schemeClr val="dk1"/>
                </a:solidFill>
              </a:rPr>
              <a:t>.</a:t>
            </a:r>
            <a:endParaRPr sz="1200">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From the scatter plot we can see that users tends do more transaction in the future as they earned money in the past.</a:t>
            </a:r>
            <a:endParaRPr sz="1200">
              <a:solidFill>
                <a:schemeClr val="dk1"/>
              </a:solidFill>
            </a:endParaRPr>
          </a:p>
          <a:p>
            <a:pPr marL="0" lvl="0" indent="0" algn="just" rtl="0">
              <a:lnSpc>
                <a:spcPct val="150000"/>
              </a:lnSpc>
              <a:spcBef>
                <a:spcPts val="0"/>
              </a:spcBef>
              <a:spcAft>
                <a:spcPts val="0"/>
              </a:spcAft>
              <a:buNone/>
            </a:pPr>
            <a:endParaRPr sz="1200">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When the total events &gt; 40000, it has</a:t>
            </a:r>
            <a:r>
              <a:rPr lang="en-US" sz="1200" b="1">
                <a:solidFill>
                  <a:schemeClr val="dk1"/>
                </a:solidFill>
              </a:rPr>
              <a:t> high impact</a:t>
            </a:r>
            <a:r>
              <a:rPr lang="en-US" sz="1200">
                <a:solidFill>
                  <a:schemeClr val="dk1"/>
                </a:solidFill>
              </a:rPr>
              <a:t> on transaction value in the next 7 days. While lower total events may have less impact.</a:t>
            </a:r>
            <a:endParaRPr sz="1200">
              <a:solidFill>
                <a:schemeClr val="dk1"/>
              </a:solidFill>
            </a:endParaRPr>
          </a:p>
          <a:p>
            <a:pPr marL="171450" lvl="0" indent="-171450" algn="just" rtl="0">
              <a:lnSpc>
                <a:spcPct val="150000"/>
              </a:lnSpc>
              <a:spcBef>
                <a:spcPts val="0"/>
              </a:spcBef>
              <a:spcAft>
                <a:spcPts val="0"/>
              </a:spcAft>
              <a:buClr>
                <a:schemeClr val="dk1"/>
              </a:buClr>
              <a:buSzPts val="1200"/>
              <a:buChar char="•"/>
            </a:pPr>
            <a:r>
              <a:rPr lang="en-US" sz="1200">
                <a:solidFill>
                  <a:schemeClr val="dk1"/>
                </a:solidFill>
              </a:rPr>
              <a:t>From the scatter plot we can see that users tends do more transaction in the future as they spent more events in the past, especially after 40000 total events.</a:t>
            </a:r>
            <a:endParaRPr sz="1200">
              <a:solidFill>
                <a:schemeClr val="dk1"/>
              </a:solidFill>
            </a:endParaRPr>
          </a:p>
        </p:txBody>
      </p:sp>
      <p:sp>
        <p:nvSpPr>
          <p:cNvPr id="304" name="Google Shape;304;g267944a0dfa_0_328"/>
          <p:cNvSpPr/>
          <p:nvPr/>
        </p:nvSpPr>
        <p:spPr>
          <a:xfrm>
            <a:off x="3982700" y="1578963"/>
            <a:ext cx="1274400" cy="4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305" name="Google Shape;305;g267944a0dfa_0_328"/>
          <p:cNvPicPr preferRelativeResize="0"/>
          <p:nvPr/>
        </p:nvPicPr>
        <p:blipFill rotWithShape="1">
          <a:blip r:embed="rId4">
            <a:alphaModFix/>
          </a:blip>
          <a:srcRect/>
          <a:stretch/>
        </p:blipFill>
        <p:spPr>
          <a:xfrm>
            <a:off x="56800" y="856351"/>
            <a:ext cx="2569475" cy="2018026"/>
          </a:xfrm>
          <a:prstGeom prst="rect">
            <a:avLst/>
          </a:prstGeom>
          <a:noFill/>
          <a:ln>
            <a:noFill/>
          </a:ln>
        </p:spPr>
      </p:pic>
      <p:sp>
        <p:nvSpPr>
          <p:cNvPr id="306" name="Google Shape;306;g267944a0dfa_0_328"/>
          <p:cNvSpPr/>
          <p:nvPr/>
        </p:nvSpPr>
        <p:spPr>
          <a:xfrm>
            <a:off x="1856887" y="981236"/>
            <a:ext cx="707100" cy="123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7" name="Google Shape;307;g267944a0dfa_0_328"/>
          <p:cNvSpPr/>
          <p:nvPr/>
        </p:nvSpPr>
        <p:spPr>
          <a:xfrm>
            <a:off x="457572" y="1944415"/>
            <a:ext cx="550800" cy="697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308" name="Google Shape;308;g267944a0dfa_0_328"/>
          <p:cNvPicPr preferRelativeResize="0"/>
          <p:nvPr/>
        </p:nvPicPr>
        <p:blipFill>
          <a:blip r:embed="rId5">
            <a:alphaModFix/>
          </a:blip>
          <a:stretch>
            <a:fillRect/>
          </a:stretch>
        </p:blipFill>
        <p:spPr>
          <a:xfrm>
            <a:off x="56800" y="2958250"/>
            <a:ext cx="2569475" cy="2052839"/>
          </a:xfrm>
          <a:prstGeom prst="rect">
            <a:avLst/>
          </a:prstGeom>
          <a:noFill/>
          <a:ln>
            <a:noFill/>
          </a:ln>
        </p:spPr>
      </p:pic>
      <p:pic>
        <p:nvPicPr>
          <p:cNvPr id="309" name="Google Shape;309;g267944a0dfa_0_328"/>
          <p:cNvPicPr preferRelativeResize="0"/>
          <p:nvPr/>
        </p:nvPicPr>
        <p:blipFill>
          <a:blip r:embed="rId6">
            <a:alphaModFix/>
          </a:blip>
          <a:stretch>
            <a:fillRect/>
          </a:stretch>
        </p:blipFill>
        <p:spPr>
          <a:xfrm>
            <a:off x="2749275" y="2958250"/>
            <a:ext cx="2569476" cy="2020773"/>
          </a:xfrm>
          <a:prstGeom prst="rect">
            <a:avLst/>
          </a:prstGeom>
          <a:noFill/>
          <a:ln>
            <a:noFill/>
          </a:ln>
        </p:spPr>
      </p:pic>
      <p:sp>
        <p:nvSpPr>
          <p:cNvPr id="310" name="Google Shape;310;g267944a0dfa_0_32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267944a0dfa_0_371"/>
          <p:cNvSpPr/>
          <p:nvPr/>
        </p:nvSpPr>
        <p:spPr>
          <a:xfrm>
            <a:off x="522450" y="76200"/>
            <a:ext cx="7756200" cy="635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2000" b="1">
                <a:solidFill>
                  <a:schemeClr val="accent1"/>
                </a:solidFill>
                <a:latin typeface="Times New Roman"/>
                <a:ea typeface="Times New Roman"/>
                <a:cs typeface="Times New Roman"/>
                <a:sym typeface="Times New Roman"/>
              </a:rPr>
              <a:t>The causal drivers responsible for the number of buying a user will make in the future</a:t>
            </a:r>
            <a:endParaRPr sz="2000" b="1">
              <a:solidFill>
                <a:schemeClr val="accen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1">
              <a:solidFill>
                <a:schemeClr val="accent1"/>
              </a:solidFill>
              <a:latin typeface="Times New Roman"/>
              <a:ea typeface="Times New Roman"/>
              <a:cs typeface="Times New Roman"/>
              <a:sym typeface="Times New Roman"/>
            </a:endParaRPr>
          </a:p>
        </p:txBody>
      </p:sp>
      <p:pic>
        <p:nvPicPr>
          <p:cNvPr id="316" name="Google Shape;316;g267944a0dfa_0_371"/>
          <p:cNvPicPr preferRelativeResize="0"/>
          <p:nvPr/>
        </p:nvPicPr>
        <p:blipFill rotWithShape="1">
          <a:blip r:embed="rId3">
            <a:alphaModFix/>
          </a:blip>
          <a:srcRect/>
          <a:stretch/>
        </p:blipFill>
        <p:spPr>
          <a:xfrm>
            <a:off x="413474" y="950188"/>
            <a:ext cx="2506076" cy="1998697"/>
          </a:xfrm>
          <a:prstGeom prst="rect">
            <a:avLst/>
          </a:prstGeom>
          <a:noFill/>
          <a:ln>
            <a:noFill/>
          </a:ln>
        </p:spPr>
      </p:pic>
      <p:pic>
        <p:nvPicPr>
          <p:cNvPr id="317" name="Google Shape;317;g267944a0dfa_0_371"/>
          <p:cNvPicPr preferRelativeResize="0"/>
          <p:nvPr/>
        </p:nvPicPr>
        <p:blipFill rotWithShape="1">
          <a:blip r:embed="rId4">
            <a:alphaModFix/>
          </a:blip>
          <a:srcRect/>
          <a:stretch/>
        </p:blipFill>
        <p:spPr>
          <a:xfrm>
            <a:off x="6294150" y="944463"/>
            <a:ext cx="2506075" cy="2010129"/>
          </a:xfrm>
          <a:prstGeom prst="rect">
            <a:avLst/>
          </a:prstGeom>
          <a:noFill/>
          <a:ln>
            <a:noFill/>
          </a:ln>
        </p:spPr>
      </p:pic>
      <p:pic>
        <p:nvPicPr>
          <p:cNvPr id="318" name="Google Shape;318;g267944a0dfa_0_371"/>
          <p:cNvPicPr preferRelativeResize="0"/>
          <p:nvPr/>
        </p:nvPicPr>
        <p:blipFill rotWithShape="1">
          <a:blip r:embed="rId5">
            <a:alphaModFix/>
          </a:blip>
          <a:srcRect/>
          <a:stretch/>
        </p:blipFill>
        <p:spPr>
          <a:xfrm>
            <a:off x="3384512" y="950188"/>
            <a:ext cx="2506076" cy="2034500"/>
          </a:xfrm>
          <a:prstGeom prst="rect">
            <a:avLst/>
          </a:prstGeom>
          <a:noFill/>
          <a:ln>
            <a:noFill/>
          </a:ln>
        </p:spPr>
      </p:pic>
      <p:sp>
        <p:nvSpPr>
          <p:cNvPr id="319" name="Google Shape;319;g267944a0dfa_0_371"/>
          <p:cNvSpPr/>
          <p:nvPr/>
        </p:nvSpPr>
        <p:spPr>
          <a:xfrm>
            <a:off x="522450" y="3144900"/>
            <a:ext cx="8230200" cy="1998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b="1" i="0" u="none" strike="noStrike" cap="none">
              <a:solidFill>
                <a:schemeClr val="dk1"/>
              </a:solidFill>
            </a:endParaRPr>
          </a:p>
          <a:p>
            <a:pPr marL="171450" marR="0" lvl="0" indent="-171450" algn="just" rtl="0">
              <a:lnSpc>
                <a:spcPct val="150000"/>
              </a:lnSpc>
              <a:spcBef>
                <a:spcPts val="0"/>
              </a:spcBef>
              <a:spcAft>
                <a:spcPts val="0"/>
              </a:spcAft>
              <a:buClr>
                <a:schemeClr val="dk1"/>
              </a:buClr>
              <a:buSzPts val="1200"/>
              <a:buFont typeface="Arial"/>
              <a:buChar char="•"/>
            </a:pPr>
            <a:r>
              <a:rPr lang="en-US" sz="1200" b="1" i="0" u="none" strike="noStrike" cap="none">
                <a:solidFill>
                  <a:schemeClr val="dk1"/>
                </a:solidFill>
              </a:rPr>
              <a:t>Higher</a:t>
            </a:r>
            <a:r>
              <a:rPr lang="en-US" sz="1200" i="0" u="none" strike="noStrike" cap="none">
                <a:solidFill>
                  <a:schemeClr val="dk1"/>
                </a:solidFill>
              </a:rPr>
              <a:t> number of </a:t>
            </a:r>
            <a:r>
              <a:rPr lang="en-US" sz="1200" i="0" u="none" strike="noStrike" cap="none">
                <a:solidFill>
                  <a:srgbClr val="741B47"/>
                </a:solidFill>
              </a:rPr>
              <a:t>sell in the past 14 days</a:t>
            </a:r>
            <a:r>
              <a:rPr lang="en-US" sz="1200" i="0" u="none" strike="noStrike" cap="none">
                <a:solidFill>
                  <a:schemeClr val="dk1"/>
                </a:solidFill>
              </a:rPr>
              <a:t> may </a:t>
            </a:r>
            <a:r>
              <a:rPr lang="en-US" sz="1200" b="1" i="0" u="none" strike="noStrike" cap="none">
                <a:solidFill>
                  <a:schemeClr val="dk1"/>
                </a:solidFill>
              </a:rPr>
              <a:t>increase</a:t>
            </a:r>
            <a:r>
              <a:rPr lang="en-US" sz="1200" i="0" u="none" strike="noStrike" cap="none">
                <a:solidFill>
                  <a:schemeClr val="dk1"/>
                </a:solidFill>
              </a:rPr>
              <a:t> the number of </a:t>
            </a:r>
            <a:r>
              <a:rPr lang="en-US" sz="1200">
                <a:solidFill>
                  <a:schemeClr val="dk1"/>
                </a:solidFill>
              </a:rPr>
              <a:t>buy</a:t>
            </a:r>
            <a:r>
              <a:rPr lang="en-US" sz="1200" i="0" u="none" strike="noStrike" cap="none">
                <a:solidFill>
                  <a:schemeClr val="dk1"/>
                </a:solidFill>
              </a:rPr>
              <a:t> that the user will make in the next week.</a:t>
            </a:r>
            <a:r>
              <a:rPr lang="en-US" sz="1200">
                <a:solidFill>
                  <a:schemeClr val="dk1"/>
                </a:solidFill>
              </a:rPr>
              <a:t> This indicates that the number of buys and sells by the user are mutually driving each other.</a:t>
            </a:r>
            <a:endParaRPr sz="1200">
              <a:solidFill>
                <a:schemeClr val="dk1"/>
              </a:solidFill>
            </a:endParaRPr>
          </a:p>
          <a:p>
            <a:pPr marL="171450" marR="0" lvl="0" indent="-171450" algn="just" rtl="0">
              <a:lnSpc>
                <a:spcPct val="150000"/>
              </a:lnSpc>
              <a:spcBef>
                <a:spcPts val="0"/>
              </a:spcBef>
              <a:spcAft>
                <a:spcPts val="0"/>
              </a:spcAft>
              <a:buClr>
                <a:schemeClr val="dk1"/>
              </a:buClr>
              <a:buSzPts val="1200"/>
              <a:buFont typeface="Arial"/>
              <a:buChar char="•"/>
            </a:pPr>
            <a:r>
              <a:rPr lang="en-US" sz="1200" i="0" u="none" strike="noStrike" cap="none">
                <a:solidFill>
                  <a:schemeClr val="dk1"/>
                </a:solidFill>
              </a:rPr>
              <a:t>The </a:t>
            </a:r>
            <a:r>
              <a:rPr lang="en-US" sz="1200" b="1" i="0" u="none" strike="noStrike" cap="none">
                <a:solidFill>
                  <a:schemeClr val="dk1"/>
                </a:solidFill>
              </a:rPr>
              <a:t>increasing</a:t>
            </a:r>
            <a:r>
              <a:rPr lang="en-US" sz="1200" i="0" u="none" strike="noStrike" cap="none">
                <a:solidFill>
                  <a:schemeClr val="dk1"/>
                </a:solidFill>
              </a:rPr>
              <a:t> of </a:t>
            </a:r>
            <a:r>
              <a:rPr lang="en-US" sz="1200" i="0" u="none" strike="noStrike" cap="none">
                <a:solidFill>
                  <a:srgbClr val="741B47"/>
                </a:solidFill>
              </a:rPr>
              <a:t>the number of buy in the past 7 days</a:t>
            </a:r>
            <a:r>
              <a:rPr lang="en-US" sz="1200" i="0" u="none" strike="noStrike" cap="none">
                <a:solidFill>
                  <a:schemeClr val="dk1"/>
                </a:solidFill>
              </a:rPr>
              <a:t> may </a:t>
            </a:r>
            <a:r>
              <a:rPr lang="en-US" sz="1200" b="1" i="0" u="none" strike="noStrike" cap="none">
                <a:solidFill>
                  <a:schemeClr val="dk1"/>
                </a:solidFill>
              </a:rPr>
              <a:t>increase</a:t>
            </a:r>
            <a:r>
              <a:rPr lang="en-US" sz="1200" i="0" u="none" strike="noStrike" cap="none">
                <a:solidFill>
                  <a:schemeClr val="dk1"/>
                </a:solidFill>
              </a:rPr>
              <a:t> the number of </a:t>
            </a:r>
            <a:r>
              <a:rPr lang="en-US" sz="1200">
                <a:solidFill>
                  <a:schemeClr val="dk1"/>
                </a:solidFill>
              </a:rPr>
              <a:t>buy</a:t>
            </a:r>
            <a:r>
              <a:rPr lang="en-US" sz="1200" i="0" u="none" strike="noStrike" cap="none">
                <a:solidFill>
                  <a:schemeClr val="dk1"/>
                </a:solidFill>
              </a:rPr>
              <a:t> of the user in next week. </a:t>
            </a:r>
            <a:r>
              <a:rPr lang="en-US" sz="1200">
                <a:solidFill>
                  <a:schemeClr val="dk1"/>
                </a:solidFill>
              </a:rPr>
              <a:t> Indicating that user buying behavior exhibits a certain level of continuity. </a:t>
            </a:r>
            <a:endParaRPr sz="1200">
              <a:solidFill>
                <a:schemeClr val="dk1"/>
              </a:solidFill>
            </a:endParaRPr>
          </a:p>
          <a:p>
            <a:pPr marL="171450" marR="0" lvl="0" indent="-171450" algn="just" rtl="0">
              <a:lnSpc>
                <a:spcPct val="150000"/>
              </a:lnSpc>
              <a:spcBef>
                <a:spcPts val="0"/>
              </a:spcBef>
              <a:spcAft>
                <a:spcPts val="0"/>
              </a:spcAft>
              <a:buClr>
                <a:schemeClr val="dk1"/>
              </a:buClr>
              <a:buSzPts val="1200"/>
              <a:buFont typeface="Arial"/>
              <a:buChar char="•"/>
            </a:pPr>
            <a:r>
              <a:rPr lang="en-US" sz="1200" i="0" u="none" strike="noStrike" cap="none">
                <a:solidFill>
                  <a:schemeClr val="dk1"/>
                </a:solidFill>
              </a:rPr>
              <a:t>The </a:t>
            </a:r>
            <a:r>
              <a:rPr lang="en-US" sz="1200" b="1" i="0" u="none" strike="noStrike" cap="none">
                <a:solidFill>
                  <a:schemeClr val="dk1"/>
                </a:solidFill>
              </a:rPr>
              <a:t>more</a:t>
            </a:r>
            <a:r>
              <a:rPr lang="en-US" sz="1200" i="0" u="none" strike="noStrike" cap="none">
                <a:solidFill>
                  <a:schemeClr val="dk1"/>
                </a:solidFill>
              </a:rPr>
              <a:t> stock-related screens a user visits, the </a:t>
            </a:r>
            <a:r>
              <a:rPr lang="en-US" sz="1200" b="1" i="0" u="none" strike="noStrike" cap="none">
                <a:solidFill>
                  <a:schemeClr val="dk1"/>
                </a:solidFill>
              </a:rPr>
              <a:t>more likely</a:t>
            </a:r>
            <a:r>
              <a:rPr lang="en-US" sz="1200" i="0" u="none" strike="noStrike" cap="none">
                <a:solidFill>
                  <a:schemeClr val="dk1"/>
                </a:solidFill>
              </a:rPr>
              <a:t> they are going to </a:t>
            </a:r>
            <a:r>
              <a:rPr lang="en-US" sz="1200">
                <a:solidFill>
                  <a:schemeClr val="dk1"/>
                </a:solidFill>
              </a:rPr>
              <a:t>buy</a:t>
            </a:r>
            <a:r>
              <a:rPr lang="en-US" sz="1200" i="0" u="none" strike="noStrike" cap="none">
                <a:solidFill>
                  <a:schemeClr val="dk1"/>
                </a:solidFill>
              </a:rPr>
              <a:t> in the next week.</a:t>
            </a:r>
            <a:endParaRPr sz="1200" i="0" u="none" strike="noStrike" cap="none">
              <a:solidFill>
                <a:schemeClr val="dk1"/>
              </a:solidFill>
            </a:endParaRPr>
          </a:p>
        </p:txBody>
      </p:sp>
      <p:sp>
        <p:nvSpPr>
          <p:cNvPr id="320" name="Google Shape;320;g267944a0dfa_0_37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6908d9906a_0_3102"/>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Summary of the marketing strategies</a:t>
            </a:r>
            <a:endParaRPr sz="2000" b="1" i="0" u="none" strike="noStrike" cap="none">
              <a:solidFill>
                <a:schemeClr val="accent1"/>
              </a:solidFill>
              <a:latin typeface="Times New Roman"/>
              <a:ea typeface="Times New Roman"/>
              <a:cs typeface="Times New Roman"/>
              <a:sym typeface="Times New Roman"/>
            </a:endParaRPr>
          </a:p>
        </p:txBody>
      </p:sp>
      <p:sp>
        <p:nvSpPr>
          <p:cNvPr id="326" name="Google Shape;326;g26908d9906a_0_3102"/>
          <p:cNvSpPr/>
          <p:nvPr/>
        </p:nvSpPr>
        <p:spPr>
          <a:xfrm>
            <a:off x="0" y="601775"/>
            <a:ext cx="2790000" cy="2001600"/>
          </a:xfrm>
          <a:prstGeom prst="roundRect">
            <a:avLst>
              <a:gd name="adj" fmla="val 16667"/>
            </a:avLst>
          </a:prstGeom>
          <a:solidFill>
            <a:schemeClr val="lt2"/>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7" name="Google Shape;327;g26908d9906a_0_3102"/>
          <p:cNvSpPr txBox="1"/>
          <p:nvPr/>
        </p:nvSpPr>
        <p:spPr>
          <a:xfrm>
            <a:off x="174750" y="601775"/>
            <a:ext cx="244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1155CC"/>
                </a:solidFill>
              </a:rPr>
              <a:t>High value trading users</a:t>
            </a:r>
            <a:endParaRPr sz="2100">
              <a:solidFill>
                <a:schemeClr val="dk1"/>
              </a:solidFill>
              <a:latin typeface="Calibri"/>
              <a:ea typeface="Calibri"/>
              <a:cs typeface="Calibri"/>
              <a:sym typeface="Calibri"/>
            </a:endParaRPr>
          </a:p>
        </p:txBody>
      </p:sp>
      <p:sp>
        <p:nvSpPr>
          <p:cNvPr id="328" name="Google Shape;328;g26908d9906a_0_3102"/>
          <p:cNvSpPr txBox="1"/>
          <p:nvPr/>
        </p:nvSpPr>
        <p:spPr>
          <a:xfrm>
            <a:off x="0" y="913081"/>
            <a:ext cx="2790000" cy="14622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Recommend the products in the user’s best preference sector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 Based on the history product sectors, recommend the product in same sector.</a:t>
            </a:r>
            <a:endParaRPr sz="1100">
              <a:solidFill>
                <a:schemeClr val="dk1"/>
              </a:solidFill>
            </a:endParaRPr>
          </a:p>
          <a:p>
            <a:pPr marL="0" lvl="0" indent="0" algn="just" rtl="0">
              <a:spcBef>
                <a:spcPts val="800"/>
              </a:spcBef>
              <a:spcAft>
                <a:spcPts val="0"/>
              </a:spcAft>
              <a:buNone/>
            </a:pPr>
            <a:r>
              <a:rPr lang="en-US" sz="1100" b="1">
                <a:solidFill>
                  <a:schemeClr val="dk1"/>
                </a:solidFill>
              </a:rPr>
              <a:t>Offer trading value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 Set the monthly goals of trading values.</a:t>
            </a:r>
            <a:r>
              <a:rPr lang="en-US" sz="1100" b="1">
                <a:solidFill>
                  <a:schemeClr val="dk1"/>
                </a:solidFill>
              </a:rPr>
              <a:t> </a:t>
            </a:r>
            <a:endParaRPr sz="1100" b="1">
              <a:solidFill>
                <a:schemeClr val="dk1"/>
              </a:solidFill>
            </a:endParaRPr>
          </a:p>
        </p:txBody>
      </p:sp>
      <p:sp>
        <p:nvSpPr>
          <p:cNvPr id="329" name="Google Shape;329;g26908d9906a_0_3102"/>
          <p:cNvSpPr/>
          <p:nvPr/>
        </p:nvSpPr>
        <p:spPr>
          <a:xfrm>
            <a:off x="3036475" y="601775"/>
            <a:ext cx="2790000" cy="2001600"/>
          </a:xfrm>
          <a:prstGeom prst="roundRect">
            <a:avLst>
              <a:gd name="adj" fmla="val 16667"/>
            </a:avLst>
          </a:prstGeom>
          <a:solidFill>
            <a:schemeClr val="lt2"/>
          </a:solid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0" name="Google Shape;330;g26908d9906a_0_3102"/>
          <p:cNvSpPr txBox="1"/>
          <p:nvPr/>
        </p:nvSpPr>
        <p:spPr>
          <a:xfrm>
            <a:off x="3445334" y="601775"/>
            <a:ext cx="212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FF9900"/>
                </a:solidFill>
              </a:rPr>
              <a:t>Stable trading users</a:t>
            </a:r>
            <a:endParaRPr b="1">
              <a:solidFill>
                <a:srgbClr val="1155CC"/>
              </a:solidFill>
            </a:endParaRPr>
          </a:p>
        </p:txBody>
      </p:sp>
      <p:sp>
        <p:nvSpPr>
          <p:cNvPr id="331" name="Google Shape;331;g26908d9906a_0_3102"/>
          <p:cNvSpPr txBox="1"/>
          <p:nvPr/>
        </p:nvSpPr>
        <p:spPr>
          <a:xfrm>
            <a:off x="3036475" y="840449"/>
            <a:ext cx="2790000" cy="1631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dirty="0">
                <a:solidFill>
                  <a:schemeClr val="dk1"/>
                </a:solidFill>
              </a:rPr>
              <a:t>Offer session time rewards (Low cost)</a:t>
            </a:r>
            <a:endParaRPr sz="1100" b="1" dirty="0">
              <a:solidFill>
                <a:schemeClr val="dk1"/>
              </a:solidFill>
            </a:endParaRPr>
          </a:p>
          <a:p>
            <a:pPr marL="0" lvl="0" indent="0" algn="just" rtl="0">
              <a:spcBef>
                <a:spcPts val="800"/>
              </a:spcBef>
              <a:spcAft>
                <a:spcPts val="0"/>
              </a:spcAft>
              <a:buClr>
                <a:schemeClr val="dk1"/>
              </a:buClr>
              <a:buSzPts val="1100"/>
              <a:buFont typeface="Arial"/>
              <a:buNone/>
            </a:pPr>
            <a:r>
              <a:rPr lang="en-US" sz="1100" dirty="0">
                <a:solidFill>
                  <a:schemeClr val="dk1"/>
                </a:solidFill>
              </a:rPr>
              <a:t>- Set the goal of session time they spend on </a:t>
            </a:r>
            <a:r>
              <a:rPr lang="en-US" sz="1100" dirty="0" err="1">
                <a:solidFill>
                  <a:schemeClr val="dk1"/>
                </a:solidFill>
              </a:rPr>
              <a:t>Gotrade</a:t>
            </a:r>
            <a:r>
              <a:rPr lang="en-US" sz="1100" dirty="0">
                <a:solidFill>
                  <a:schemeClr val="dk1"/>
                </a:solidFill>
              </a:rPr>
              <a:t> weekly/monthly.</a:t>
            </a:r>
            <a:endParaRPr sz="1100" b="1" dirty="0">
              <a:solidFill>
                <a:schemeClr val="dk1"/>
              </a:solidFill>
            </a:endParaRPr>
          </a:p>
          <a:p>
            <a:pPr marL="0" lvl="0" indent="0" algn="just" rtl="0">
              <a:spcBef>
                <a:spcPts val="800"/>
              </a:spcBef>
              <a:spcAft>
                <a:spcPts val="0"/>
              </a:spcAft>
              <a:buNone/>
            </a:pPr>
            <a:r>
              <a:rPr lang="en-US" sz="1100" b="1" dirty="0">
                <a:solidFill>
                  <a:schemeClr val="dk1"/>
                </a:solidFill>
              </a:rPr>
              <a:t>Recommend the products in the user’s multiple sectors (Medium cost)   </a:t>
            </a:r>
            <a:endParaRPr sz="1100" b="1" dirty="0">
              <a:solidFill>
                <a:schemeClr val="dk1"/>
              </a:solidFill>
            </a:endParaRPr>
          </a:p>
          <a:p>
            <a:pPr marL="0" lvl="0" indent="0" algn="just" rtl="0">
              <a:spcBef>
                <a:spcPts val="800"/>
              </a:spcBef>
              <a:spcAft>
                <a:spcPts val="0"/>
              </a:spcAft>
              <a:buNone/>
            </a:pPr>
            <a:r>
              <a:rPr lang="en-US" sz="1100" dirty="0">
                <a:solidFill>
                  <a:schemeClr val="dk1"/>
                </a:solidFill>
              </a:rPr>
              <a:t>- Based on the history product sectors, recommend the product in similar sector.</a:t>
            </a:r>
            <a:r>
              <a:rPr lang="en-US" sz="1100" b="1" dirty="0">
                <a:solidFill>
                  <a:schemeClr val="dk1"/>
                </a:solidFill>
              </a:rPr>
              <a:t> </a:t>
            </a:r>
            <a:endParaRPr sz="1100" b="1" dirty="0">
              <a:solidFill>
                <a:schemeClr val="dk1"/>
              </a:solidFill>
            </a:endParaRPr>
          </a:p>
        </p:txBody>
      </p:sp>
      <p:sp>
        <p:nvSpPr>
          <p:cNvPr id="332" name="Google Shape;332;g26908d9906a_0_3102"/>
          <p:cNvSpPr/>
          <p:nvPr/>
        </p:nvSpPr>
        <p:spPr>
          <a:xfrm>
            <a:off x="28800" y="2758575"/>
            <a:ext cx="2790000" cy="2214000"/>
          </a:xfrm>
          <a:prstGeom prst="roundRect">
            <a:avLst>
              <a:gd name="adj" fmla="val 16667"/>
            </a:avLst>
          </a:prstGeom>
          <a:solidFill>
            <a:schemeClr val="lt2"/>
          </a:solid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3" name="Google Shape;333;g26908d9906a_0_3102"/>
          <p:cNvSpPr txBox="1"/>
          <p:nvPr/>
        </p:nvSpPr>
        <p:spPr>
          <a:xfrm>
            <a:off x="187860" y="2758575"/>
            <a:ext cx="24531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b="1">
                <a:solidFill>
                  <a:srgbClr val="6AA84F"/>
                </a:solidFill>
              </a:rPr>
              <a:t>Less active trading users</a:t>
            </a:r>
            <a:endParaRPr b="1">
              <a:solidFill>
                <a:srgbClr val="FF9900"/>
              </a:solidFill>
            </a:endParaRPr>
          </a:p>
        </p:txBody>
      </p:sp>
      <p:sp>
        <p:nvSpPr>
          <p:cNvPr id="334" name="Google Shape;334;g26908d9906a_0_3102"/>
          <p:cNvSpPr txBox="1"/>
          <p:nvPr/>
        </p:nvSpPr>
        <p:spPr>
          <a:xfrm>
            <a:off x="28800" y="3069800"/>
            <a:ext cx="2790000" cy="1826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trading frequency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 Set the goal of the number of trading with a time limited.</a:t>
            </a:r>
            <a:endParaRPr sz="1100" b="1">
              <a:solidFill>
                <a:schemeClr val="dk1"/>
              </a:solidFill>
            </a:endParaRPr>
          </a:p>
          <a:p>
            <a:pPr marL="0" lvl="0" indent="0" algn="just" rtl="0">
              <a:spcBef>
                <a:spcPts val="800"/>
              </a:spcBef>
              <a:spcAft>
                <a:spcPts val="0"/>
              </a:spcAft>
              <a:buNone/>
            </a:pPr>
            <a:r>
              <a:rPr lang="en-US" sz="1100" b="1">
                <a:solidFill>
                  <a:schemeClr val="dk1"/>
                </a:solidFill>
              </a:rPr>
              <a:t>Provide financial and investment educational resources (Medium cost) </a:t>
            </a:r>
            <a:endParaRPr sz="1100" b="1">
              <a:solidFill>
                <a:schemeClr val="dk1"/>
              </a:solidFill>
            </a:endParaRPr>
          </a:p>
          <a:p>
            <a:pPr marL="0" lvl="0" indent="0" algn="just" rtl="0">
              <a:spcBef>
                <a:spcPts val="1000"/>
              </a:spcBef>
              <a:spcAft>
                <a:spcPts val="0"/>
              </a:spcAft>
              <a:buNone/>
            </a:pPr>
            <a:r>
              <a:rPr lang="en-US" sz="1100">
                <a:solidFill>
                  <a:schemeClr val="dk1"/>
                </a:solidFill>
              </a:rPr>
              <a:t>- Provide financial and investment lectures and invite experts to answer the questions.</a:t>
            </a:r>
            <a:endParaRPr sz="1100" b="1">
              <a:solidFill>
                <a:schemeClr val="dk1"/>
              </a:solidFill>
            </a:endParaRPr>
          </a:p>
        </p:txBody>
      </p:sp>
      <p:sp>
        <p:nvSpPr>
          <p:cNvPr id="335" name="Google Shape;335;g26908d9906a_0_3102"/>
          <p:cNvSpPr/>
          <p:nvPr/>
        </p:nvSpPr>
        <p:spPr>
          <a:xfrm>
            <a:off x="3017700" y="2758575"/>
            <a:ext cx="2790000" cy="2199000"/>
          </a:xfrm>
          <a:prstGeom prst="roundRect">
            <a:avLst>
              <a:gd name="adj" fmla="val 16667"/>
            </a:avLst>
          </a:prstGeom>
          <a:solidFill>
            <a:schemeClr val="lt2"/>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6" name="Google Shape;336;g26908d9906a_0_3102"/>
          <p:cNvSpPr txBox="1"/>
          <p:nvPr/>
        </p:nvSpPr>
        <p:spPr>
          <a:xfrm>
            <a:off x="3179805" y="2758575"/>
            <a:ext cx="249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980000"/>
                </a:solidFill>
              </a:rPr>
              <a:t>Dormant Users</a:t>
            </a:r>
            <a:endParaRPr b="1">
              <a:solidFill>
                <a:srgbClr val="6AA84F"/>
              </a:solidFill>
            </a:endParaRPr>
          </a:p>
        </p:txBody>
      </p:sp>
      <p:sp>
        <p:nvSpPr>
          <p:cNvPr id="337" name="Google Shape;337;g26908d9906a_0_3102"/>
          <p:cNvSpPr txBox="1"/>
          <p:nvPr/>
        </p:nvSpPr>
        <p:spPr>
          <a:xfrm>
            <a:off x="3017700" y="2976011"/>
            <a:ext cx="2790000" cy="18522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dirty="0">
                <a:solidFill>
                  <a:schemeClr val="dk1"/>
                </a:solidFill>
              </a:rPr>
              <a:t>Offer limited-time discounts or exclusive offers (Low cost) </a:t>
            </a:r>
            <a:endParaRPr sz="1100" b="1" dirty="0">
              <a:solidFill>
                <a:schemeClr val="dk1"/>
              </a:solidFill>
            </a:endParaRPr>
          </a:p>
          <a:p>
            <a:pPr marL="0" lvl="0" indent="0" algn="just" rtl="0">
              <a:spcBef>
                <a:spcPts val="800"/>
              </a:spcBef>
              <a:spcAft>
                <a:spcPts val="0"/>
              </a:spcAft>
              <a:buNone/>
            </a:pPr>
            <a:r>
              <a:rPr lang="en-US" sz="1100" dirty="0">
                <a:solidFill>
                  <a:schemeClr val="dk1"/>
                </a:solidFill>
              </a:rPr>
              <a:t>- Offer products with less fees and then provide exclusive offers after transactions.</a:t>
            </a:r>
            <a:endParaRPr sz="1100" b="1" dirty="0">
              <a:solidFill>
                <a:schemeClr val="dk1"/>
              </a:solidFill>
            </a:endParaRPr>
          </a:p>
          <a:p>
            <a:pPr marL="0" lvl="0" indent="0" algn="just" rtl="0">
              <a:spcBef>
                <a:spcPts val="1000"/>
              </a:spcBef>
              <a:spcAft>
                <a:spcPts val="0"/>
              </a:spcAft>
              <a:buNone/>
            </a:pPr>
            <a:r>
              <a:rPr lang="en-US" sz="1100" b="1" dirty="0">
                <a:solidFill>
                  <a:schemeClr val="dk1"/>
                </a:solidFill>
              </a:rPr>
              <a:t>Send personalized emails or messages (Low cost)</a:t>
            </a:r>
            <a:endParaRPr sz="1100" b="1" dirty="0">
              <a:solidFill>
                <a:schemeClr val="dk1"/>
              </a:solidFill>
            </a:endParaRPr>
          </a:p>
          <a:p>
            <a:pPr marL="0" lvl="0" indent="0" algn="just" rtl="0">
              <a:spcBef>
                <a:spcPts val="1000"/>
              </a:spcBef>
              <a:spcAft>
                <a:spcPts val="0"/>
              </a:spcAft>
              <a:buNone/>
            </a:pPr>
            <a:r>
              <a:rPr lang="en-US" sz="1100" dirty="0">
                <a:solidFill>
                  <a:schemeClr val="dk1"/>
                </a:solidFill>
              </a:rPr>
              <a:t>- Inform the trend of the stock they have brought, or recommend promising stocks.</a:t>
            </a:r>
            <a:endParaRPr sz="1100" b="1" dirty="0">
              <a:solidFill>
                <a:schemeClr val="dk1"/>
              </a:solidFill>
            </a:endParaRPr>
          </a:p>
        </p:txBody>
      </p:sp>
      <p:sp>
        <p:nvSpPr>
          <p:cNvPr id="338" name="Google Shape;338;g26908d9906a_0_3102"/>
          <p:cNvSpPr/>
          <p:nvPr/>
        </p:nvSpPr>
        <p:spPr>
          <a:xfrm>
            <a:off x="6072950" y="601775"/>
            <a:ext cx="2970000" cy="4370700"/>
          </a:xfrm>
          <a:prstGeom prst="roundRect">
            <a:avLst>
              <a:gd name="adj" fmla="val 16667"/>
            </a:avLst>
          </a:prstGeom>
          <a:solidFill>
            <a:schemeClr val="lt2"/>
          </a:solid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9" name="Google Shape;339;g26908d9906a_0_3102"/>
          <p:cNvSpPr txBox="1"/>
          <p:nvPr/>
        </p:nvSpPr>
        <p:spPr>
          <a:xfrm>
            <a:off x="6238458" y="601775"/>
            <a:ext cx="25524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b="1">
                <a:solidFill>
                  <a:srgbClr val="FF00FF"/>
                </a:solidFill>
              </a:rPr>
              <a:t>All applicable strategies</a:t>
            </a:r>
            <a:endParaRPr b="1">
              <a:solidFill>
                <a:srgbClr val="FF00FF"/>
              </a:solidFill>
            </a:endParaRPr>
          </a:p>
        </p:txBody>
      </p:sp>
      <p:sp>
        <p:nvSpPr>
          <p:cNvPr id="340" name="Google Shape;340;g26908d9906a_0_3102"/>
          <p:cNvSpPr txBox="1"/>
          <p:nvPr/>
        </p:nvSpPr>
        <p:spPr>
          <a:xfrm>
            <a:off x="6072950" y="1063703"/>
            <a:ext cx="2970000" cy="35352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a:solidFill>
                  <a:schemeClr val="dk1"/>
                </a:solidFill>
              </a:rPr>
              <a:t>Build a community (Medium cost)</a:t>
            </a:r>
            <a:endParaRPr sz="1100" b="1">
              <a:solidFill>
                <a:schemeClr val="dk1"/>
              </a:solidFill>
            </a:endParaRPr>
          </a:p>
          <a:p>
            <a:pPr marL="0" lvl="0" indent="0" algn="l" rtl="0">
              <a:spcBef>
                <a:spcPts val="1000"/>
              </a:spcBef>
              <a:spcAft>
                <a:spcPts val="0"/>
              </a:spcAft>
              <a:buNone/>
            </a:pPr>
            <a:r>
              <a:rPr lang="en-US" sz="1100" b="1">
                <a:solidFill>
                  <a:schemeClr val="dk1"/>
                </a:solidFill>
              </a:rPr>
              <a:t>Offer rewards to encourage more deposit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rewards once they deposited again from a period of time.</a:t>
            </a:r>
            <a:endParaRPr sz="1100" b="1">
              <a:solidFill>
                <a:schemeClr val="dk1"/>
              </a:solidFill>
            </a:endParaRPr>
          </a:p>
          <a:p>
            <a:pPr marL="0" lvl="0" indent="0" algn="l" rtl="0">
              <a:spcBef>
                <a:spcPts val="1000"/>
              </a:spcBef>
              <a:spcAft>
                <a:spcPts val="0"/>
              </a:spcAft>
              <a:buNone/>
            </a:pPr>
            <a:r>
              <a:rPr lang="en-US" sz="1100" b="1">
                <a:solidFill>
                  <a:schemeClr val="dk1"/>
                </a:solidFill>
              </a:rPr>
              <a:t>Offer rewards to encourage less withdraw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them rewards once the balance have lower a certain amount within period of time.</a:t>
            </a:r>
            <a:endParaRPr sz="1100">
              <a:solidFill>
                <a:schemeClr val="dk1"/>
              </a:solidFill>
            </a:endParaRPr>
          </a:p>
          <a:p>
            <a:pPr marL="0" lvl="0" indent="0" algn="just" rtl="0">
              <a:spcBef>
                <a:spcPts val="1000"/>
              </a:spcBef>
              <a:spcAft>
                <a:spcPts val="0"/>
              </a:spcAft>
              <a:buNone/>
            </a:pPr>
            <a:r>
              <a:rPr lang="en-US" sz="1100" b="1">
                <a:solidFill>
                  <a:schemeClr val="dk1"/>
                </a:solidFill>
              </a:rPr>
              <a:t>Offer negative net flow rewards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them cash back for their first buying next week after when net flow &lt; 0.</a:t>
            </a:r>
            <a:endParaRPr sz="1100" b="1">
              <a:solidFill>
                <a:schemeClr val="dk1"/>
              </a:solidFill>
            </a:endParaRPr>
          </a:p>
          <a:p>
            <a:pPr marL="0" lvl="0" indent="0" algn="just" rtl="0">
              <a:spcBef>
                <a:spcPts val="1000"/>
              </a:spcBef>
              <a:spcAft>
                <a:spcPts val="0"/>
              </a:spcAft>
              <a:buNone/>
            </a:pPr>
            <a:r>
              <a:rPr lang="en-US" sz="1100" b="1">
                <a:solidFill>
                  <a:schemeClr val="dk1"/>
                </a:solidFill>
              </a:rPr>
              <a:t>Notification system (Medium cost)</a:t>
            </a:r>
            <a:endParaRPr sz="1100" b="1">
              <a:solidFill>
                <a:schemeClr val="dk1"/>
              </a:solidFill>
            </a:endParaRPr>
          </a:p>
          <a:p>
            <a:pPr marL="0" lvl="0" indent="0" algn="just" rtl="0">
              <a:lnSpc>
                <a:spcPct val="115000"/>
              </a:lnSpc>
              <a:spcBef>
                <a:spcPts val="1000"/>
              </a:spcBef>
              <a:spcAft>
                <a:spcPts val="0"/>
              </a:spcAft>
              <a:buNone/>
            </a:pPr>
            <a:r>
              <a:rPr lang="en-US" sz="1100">
                <a:solidFill>
                  <a:schemeClr val="dk1"/>
                </a:solidFill>
              </a:rPr>
              <a:t>- Inform users of changes in owned products.</a:t>
            </a:r>
            <a:endParaRPr sz="1100" b="1">
              <a:solidFill>
                <a:schemeClr val="dk1"/>
              </a:solidFill>
            </a:endParaRPr>
          </a:p>
        </p:txBody>
      </p:sp>
      <p:sp>
        <p:nvSpPr>
          <p:cNvPr id="341" name="Google Shape;341;g26908d9906a_0_310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6908d9906a_0_176"/>
          <p:cNvSpPr/>
          <p:nvPr/>
        </p:nvSpPr>
        <p:spPr>
          <a:xfrm>
            <a:off x="531550" y="76200"/>
            <a:ext cx="57660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high value trading users</a:t>
            </a:r>
            <a:endParaRPr sz="1200" b="1" i="0" u="sng" strike="noStrike" cap="none">
              <a:solidFill>
                <a:srgbClr val="0000FF"/>
              </a:solidFill>
              <a:latin typeface="Times New Roman"/>
              <a:ea typeface="Times New Roman"/>
              <a:cs typeface="Times New Roman"/>
              <a:sym typeface="Times New Roman"/>
            </a:endParaRPr>
          </a:p>
        </p:txBody>
      </p:sp>
      <p:sp>
        <p:nvSpPr>
          <p:cNvPr id="347" name="Google Shape;347;g26908d9906a_0_176"/>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48" name="Google Shape;348;g26908d9906a_0_176"/>
          <p:cNvSpPr/>
          <p:nvPr/>
        </p:nvSpPr>
        <p:spPr>
          <a:xfrm>
            <a:off x="2126375" y="596700"/>
            <a:ext cx="3102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49" name="Google Shape;349;g26908d9906a_0_176"/>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350" name="Google Shape;350;g26908d9906a_0_176"/>
          <p:cNvCxnSpPr/>
          <p:nvPr/>
        </p:nvCxnSpPr>
        <p:spPr>
          <a:xfrm>
            <a:off x="118125" y="2126475"/>
            <a:ext cx="8923800" cy="9000"/>
          </a:xfrm>
          <a:prstGeom prst="straightConnector1">
            <a:avLst/>
          </a:prstGeom>
          <a:noFill/>
          <a:ln w="9525" cap="flat" cmpd="sng">
            <a:solidFill>
              <a:schemeClr val="dk1"/>
            </a:solidFill>
            <a:prstDash val="solid"/>
            <a:round/>
            <a:headEnd type="none" w="med" len="med"/>
            <a:tailEnd type="none" w="med" len="med"/>
          </a:ln>
        </p:spPr>
      </p:cxnSp>
      <p:sp>
        <p:nvSpPr>
          <p:cNvPr id="351" name="Google Shape;351;g26908d9906a_0_176"/>
          <p:cNvSpPr txBox="1"/>
          <p:nvPr/>
        </p:nvSpPr>
        <p:spPr>
          <a:xfrm>
            <a:off x="86100" y="1440025"/>
            <a:ext cx="1903800" cy="4386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None/>
            </a:pPr>
            <a:r>
              <a:rPr lang="en-US" sz="1100">
                <a:solidFill>
                  <a:schemeClr val="dk1"/>
                </a:solidFill>
              </a:rPr>
              <a:t>High trading volume correlated with high profit</a:t>
            </a:r>
            <a:endParaRPr sz="1100">
              <a:solidFill>
                <a:schemeClr val="dk1"/>
              </a:solidFill>
            </a:endParaRPr>
          </a:p>
        </p:txBody>
      </p:sp>
      <p:sp>
        <p:nvSpPr>
          <p:cNvPr id="352" name="Google Shape;352;g26908d9906a_0_176"/>
          <p:cNvSpPr txBox="1"/>
          <p:nvPr/>
        </p:nvSpPr>
        <p:spPr>
          <a:xfrm>
            <a:off x="70175" y="2178925"/>
            <a:ext cx="1903800" cy="12135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High operation time correlated with high loyalty</a:t>
            </a:r>
            <a:endParaRPr sz="1100">
              <a:solidFill>
                <a:schemeClr val="dk1"/>
              </a:solidFill>
            </a:endParaRPr>
          </a:p>
          <a:p>
            <a:pPr marL="0" lvl="0" indent="0" algn="just" rtl="0">
              <a:spcBef>
                <a:spcPts val="1000"/>
              </a:spcBef>
              <a:spcAft>
                <a:spcPts val="0"/>
              </a:spcAft>
              <a:buClr>
                <a:schemeClr val="dk1"/>
              </a:buClr>
              <a:buSzPts val="1100"/>
              <a:buFont typeface="Arial"/>
              <a:buNone/>
            </a:pPr>
            <a:r>
              <a:rPr lang="en-US" sz="1100">
                <a:solidFill>
                  <a:schemeClr val="dk1"/>
                </a:solidFill>
              </a:rPr>
              <a:t>The total events have a positive impact on the transaction value in the future</a:t>
            </a:r>
            <a:endParaRPr sz="1100">
              <a:solidFill>
                <a:schemeClr val="dk1"/>
              </a:solidFill>
            </a:endParaRPr>
          </a:p>
        </p:txBody>
      </p:sp>
      <p:sp>
        <p:nvSpPr>
          <p:cNvPr id="353" name="Google Shape;353;g26908d9906a_0_176"/>
          <p:cNvSpPr txBox="1"/>
          <p:nvPr/>
        </p:nvSpPr>
        <p:spPr>
          <a:xfrm>
            <a:off x="70175" y="4013025"/>
            <a:ext cx="1903800" cy="5772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None/>
            </a:pPr>
            <a:r>
              <a:rPr lang="en-US" sz="1100">
                <a:solidFill>
                  <a:schemeClr val="dk1"/>
                </a:solidFill>
              </a:rPr>
              <a:t>High number of average trading times correlated with high profit and loyalty</a:t>
            </a:r>
            <a:endParaRPr sz="1100">
              <a:solidFill>
                <a:schemeClr val="dk1"/>
              </a:solidFill>
            </a:endParaRPr>
          </a:p>
        </p:txBody>
      </p:sp>
      <p:sp>
        <p:nvSpPr>
          <p:cNvPr id="354" name="Google Shape;354;g26908d9906a_0_176"/>
          <p:cNvSpPr txBox="1"/>
          <p:nvPr/>
        </p:nvSpPr>
        <p:spPr>
          <a:xfrm>
            <a:off x="2053775" y="1094513"/>
            <a:ext cx="3175500" cy="9183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dirty="0">
                <a:solidFill>
                  <a:schemeClr val="dk1"/>
                </a:solidFill>
              </a:rPr>
              <a:t>Offer trading value rewards (Low cost)</a:t>
            </a:r>
            <a:endParaRPr sz="1100" b="1" dirty="0">
              <a:solidFill>
                <a:schemeClr val="dk1"/>
              </a:solidFill>
            </a:endParaRPr>
          </a:p>
          <a:p>
            <a:pPr marL="0" lvl="0" indent="0" algn="just" rtl="0">
              <a:spcBef>
                <a:spcPts val="800"/>
              </a:spcBef>
              <a:spcAft>
                <a:spcPts val="0"/>
              </a:spcAft>
              <a:buNone/>
            </a:pPr>
            <a:r>
              <a:rPr lang="en-US" sz="1100" dirty="0">
                <a:solidFill>
                  <a:schemeClr val="dk1"/>
                </a:solidFill>
              </a:rPr>
              <a:t>Set the monthly goals of trading values. Once they have achieved the goals, we can offer them products with less fees or cash back.</a:t>
            </a:r>
            <a:endParaRPr sz="1100" dirty="0">
              <a:solidFill>
                <a:schemeClr val="dk1"/>
              </a:solidFill>
            </a:endParaRPr>
          </a:p>
        </p:txBody>
      </p:sp>
      <p:sp>
        <p:nvSpPr>
          <p:cNvPr id="355" name="Google Shape;355;g26908d9906a_0_176"/>
          <p:cNvSpPr txBox="1"/>
          <p:nvPr/>
        </p:nvSpPr>
        <p:spPr>
          <a:xfrm>
            <a:off x="2053775" y="3931357"/>
            <a:ext cx="31755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dirty="0">
                <a:solidFill>
                  <a:schemeClr val="dk1"/>
                </a:solidFill>
              </a:rPr>
              <a:t>Recommend the products in the user’s best preference sector (Medium cost)  </a:t>
            </a:r>
            <a:endParaRPr sz="1100" b="1" dirty="0">
              <a:solidFill>
                <a:schemeClr val="dk1"/>
              </a:solidFill>
            </a:endParaRPr>
          </a:p>
          <a:p>
            <a:pPr marL="0" lvl="0" indent="0" algn="just" rtl="0">
              <a:spcBef>
                <a:spcPts val="800"/>
              </a:spcBef>
              <a:spcAft>
                <a:spcPts val="0"/>
              </a:spcAft>
              <a:buNone/>
            </a:pPr>
            <a:r>
              <a:rPr lang="en-US" sz="1100" dirty="0">
                <a:solidFill>
                  <a:schemeClr val="dk1"/>
                </a:solidFill>
              </a:rPr>
              <a:t>Based on the sectors of the product that each users has brought, we can recommend the product that are in the same sector.</a:t>
            </a:r>
            <a:endParaRPr sz="1100" dirty="0">
              <a:solidFill>
                <a:schemeClr val="dk1"/>
              </a:solidFill>
            </a:endParaRPr>
          </a:p>
        </p:txBody>
      </p:sp>
      <p:sp>
        <p:nvSpPr>
          <p:cNvPr id="356" name="Google Shape;356;g26908d9906a_0_176"/>
          <p:cNvSpPr txBox="1"/>
          <p:nvPr/>
        </p:nvSpPr>
        <p:spPr>
          <a:xfrm>
            <a:off x="2053775" y="2065013"/>
            <a:ext cx="3175500" cy="1877427"/>
          </a:xfrm>
          <a:prstGeom prst="rect">
            <a:avLst/>
          </a:prstGeom>
          <a:noFill/>
          <a:ln>
            <a:noFill/>
          </a:ln>
        </p:spPr>
        <p:txBody>
          <a:bodyPr spcFirstLastPara="1" wrap="square" lIns="68575" tIns="68575" rIns="68575" bIns="68575" anchor="t" anchorCtr="0">
            <a:spAutoFit/>
          </a:bodyPr>
          <a:lstStyle/>
          <a:p>
            <a:pPr marL="0" marR="0" lvl="0" indent="0" algn="just" rtl="0">
              <a:lnSpc>
                <a:spcPct val="100000"/>
              </a:lnSpc>
              <a:spcBef>
                <a:spcPts val="1000"/>
              </a:spcBef>
              <a:spcAft>
                <a:spcPts val="0"/>
              </a:spcAft>
              <a:buNone/>
            </a:pPr>
            <a:r>
              <a:rPr lang="en-US" sz="1100" b="1" dirty="0">
                <a:solidFill>
                  <a:schemeClr val="dk1"/>
                </a:solidFill>
              </a:rPr>
              <a:t>Build a community (Medium cost)</a:t>
            </a:r>
            <a:endParaRPr sz="1100" b="1" dirty="0">
              <a:solidFill>
                <a:schemeClr val="dk1"/>
              </a:solidFill>
            </a:endParaRPr>
          </a:p>
          <a:p>
            <a:pPr marL="0" lvl="0" indent="0" algn="just" rtl="0">
              <a:spcBef>
                <a:spcPts val="1000"/>
              </a:spcBef>
              <a:spcAft>
                <a:spcPts val="0"/>
              </a:spcAft>
              <a:buNone/>
            </a:pPr>
            <a:r>
              <a:rPr lang="en-US" sz="1100" dirty="0">
                <a:solidFill>
                  <a:schemeClr val="dk1"/>
                </a:solidFill>
              </a:rPr>
              <a:t>The community allows users to post their opinion and investment experience in the community, while other users can also view what they have posted and make comment on it.</a:t>
            </a:r>
            <a:endParaRPr sz="1100" dirty="0">
              <a:solidFill>
                <a:schemeClr val="dk1"/>
              </a:solidFill>
            </a:endParaRPr>
          </a:p>
          <a:p>
            <a:pPr marL="0" lvl="0" indent="0" algn="just" rtl="0">
              <a:spcBef>
                <a:spcPts val="1000"/>
              </a:spcBef>
              <a:spcAft>
                <a:spcPts val="0"/>
              </a:spcAft>
              <a:buNone/>
            </a:pPr>
            <a:r>
              <a:rPr lang="en-US" sz="1100" dirty="0">
                <a:solidFill>
                  <a:schemeClr val="dk1"/>
                </a:solidFill>
              </a:rPr>
              <a:t>The community will update market news and recommend news for different segment of users based on their profile.</a:t>
            </a:r>
            <a:endParaRPr sz="1100" dirty="0">
              <a:solidFill>
                <a:schemeClr val="dk1"/>
              </a:solidFill>
            </a:endParaRPr>
          </a:p>
        </p:txBody>
      </p:sp>
      <p:sp>
        <p:nvSpPr>
          <p:cNvPr id="357" name="Google Shape;357;g26908d9906a_0_176"/>
          <p:cNvSpPr txBox="1"/>
          <p:nvPr/>
        </p:nvSpPr>
        <p:spPr>
          <a:xfrm>
            <a:off x="5345350" y="1351425"/>
            <a:ext cx="3651300" cy="646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Encourage them to achieve the goals, instead of relying entirely on their own willing to trade and keep high trading.</a:t>
            </a:r>
            <a:endParaRPr sz="1100">
              <a:solidFill>
                <a:schemeClr val="dk1"/>
              </a:solidFill>
            </a:endParaRPr>
          </a:p>
        </p:txBody>
      </p:sp>
      <p:sp>
        <p:nvSpPr>
          <p:cNvPr id="358" name="Google Shape;358;g26908d9906a_0_176"/>
          <p:cNvSpPr txBox="1"/>
          <p:nvPr/>
        </p:nvSpPr>
        <p:spPr>
          <a:xfrm>
            <a:off x="5349575" y="2187100"/>
            <a:ext cx="3651300" cy="15291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dirty="0">
                <a:solidFill>
                  <a:schemeClr val="dk1"/>
                </a:solidFill>
              </a:rPr>
              <a:t>The professional ideas and experiences from high value trading users will interact other users to spend more time on the app and become more confident in trading. </a:t>
            </a:r>
            <a:endParaRPr sz="1100" dirty="0">
              <a:solidFill>
                <a:schemeClr val="dk1"/>
              </a:solidFill>
            </a:endParaRPr>
          </a:p>
          <a:p>
            <a:pPr marL="0" lvl="0" indent="0" algn="just" rtl="0">
              <a:spcBef>
                <a:spcPts val="800"/>
              </a:spcBef>
              <a:spcAft>
                <a:spcPts val="0"/>
              </a:spcAft>
              <a:buNone/>
            </a:pPr>
            <a:r>
              <a:rPr lang="en-US" sz="1100" dirty="0">
                <a:solidFill>
                  <a:schemeClr val="dk1"/>
                </a:solidFill>
              </a:rPr>
              <a:t>Meanwhile, these posts can attract new users to join the </a:t>
            </a:r>
            <a:r>
              <a:rPr lang="en-US" sz="1100" dirty="0" err="1">
                <a:solidFill>
                  <a:schemeClr val="dk1"/>
                </a:solidFill>
              </a:rPr>
              <a:t>GoTrade</a:t>
            </a:r>
            <a:r>
              <a:rPr lang="en-US" sz="1100" dirty="0">
                <a:solidFill>
                  <a:schemeClr val="dk1"/>
                </a:solidFill>
              </a:rPr>
              <a:t>.</a:t>
            </a:r>
            <a:endParaRPr sz="1100" dirty="0">
              <a:solidFill>
                <a:schemeClr val="dk1"/>
              </a:solidFill>
            </a:endParaRPr>
          </a:p>
          <a:p>
            <a:pPr marL="0" lvl="0" indent="0" algn="just" rtl="0">
              <a:spcBef>
                <a:spcPts val="800"/>
              </a:spcBef>
              <a:spcAft>
                <a:spcPts val="0"/>
              </a:spcAft>
              <a:buNone/>
            </a:pPr>
            <a:r>
              <a:rPr lang="en-US" sz="1100" dirty="0">
                <a:solidFill>
                  <a:schemeClr val="dk1"/>
                </a:solidFill>
              </a:rPr>
              <a:t>The recommended news will interact the users to increase the event on the app.</a:t>
            </a:r>
            <a:endParaRPr sz="1100" dirty="0">
              <a:solidFill>
                <a:schemeClr val="dk1"/>
              </a:solidFill>
            </a:endParaRPr>
          </a:p>
        </p:txBody>
      </p:sp>
      <p:sp>
        <p:nvSpPr>
          <p:cNvPr id="359" name="Google Shape;359;g26908d9906a_0_176"/>
          <p:cNvSpPr txBox="1"/>
          <p:nvPr/>
        </p:nvSpPr>
        <p:spPr>
          <a:xfrm>
            <a:off x="5345350" y="3913025"/>
            <a:ext cx="36513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dirty="0">
                <a:solidFill>
                  <a:schemeClr val="dk1"/>
                </a:solidFill>
              </a:rPr>
              <a:t>Since average trading times is high, the accuracy for recommendation will be outstanding, so we apply more calculation.</a:t>
            </a:r>
            <a:endParaRPr sz="1100" dirty="0">
              <a:solidFill>
                <a:schemeClr val="dk1"/>
              </a:solidFill>
            </a:endParaRPr>
          </a:p>
          <a:p>
            <a:pPr marL="0" lvl="0" indent="0" algn="just" rtl="0">
              <a:spcBef>
                <a:spcPts val="800"/>
              </a:spcBef>
              <a:spcAft>
                <a:spcPts val="0"/>
              </a:spcAft>
              <a:buNone/>
            </a:pPr>
            <a:r>
              <a:rPr lang="en-US" sz="1100" dirty="0">
                <a:solidFill>
                  <a:schemeClr val="dk1"/>
                </a:solidFill>
              </a:rPr>
              <a:t>Providing personal recommendation can help remaining their high trading frequency. </a:t>
            </a:r>
            <a:endParaRPr sz="1100" dirty="0">
              <a:solidFill>
                <a:schemeClr val="lt1"/>
              </a:solidFill>
            </a:endParaRPr>
          </a:p>
        </p:txBody>
      </p:sp>
      <p:cxnSp>
        <p:nvCxnSpPr>
          <p:cNvPr id="360" name="Google Shape;360;g26908d9906a_0_176"/>
          <p:cNvCxnSpPr/>
          <p:nvPr/>
        </p:nvCxnSpPr>
        <p:spPr>
          <a:xfrm>
            <a:off x="118125" y="3913025"/>
            <a:ext cx="8914800" cy="30900"/>
          </a:xfrm>
          <a:prstGeom prst="straightConnector1">
            <a:avLst/>
          </a:prstGeom>
          <a:noFill/>
          <a:ln w="9525" cap="flat" cmpd="sng">
            <a:solidFill>
              <a:schemeClr val="dk1"/>
            </a:solidFill>
            <a:prstDash val="solid"/>
            <a:round/>
            <a:headEnd type="none" w="med" len="med"/>
            <a:tailEnd type="none" w="med" len="med"/>
          </a:ln>
        </p:spPr>
      </p:cxnSp>
      <p:sp>
        <p:nvSpPr>
          <p:cNvPr id="361" name="Google Shape;361;g26908d9906a_0_176"/>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6908d9906a_0_2968"/>
          <p:cNvSpPr/>
          <p:nvPr/>
        </p:nvSpPr>
        <p:spPr>
          <a:xfrm>
            <a:off x="531550" y="76200"/>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stable trading users</a:t>
            </a:r>
            <a:endParaRPr sz="1200" b="1" u="sng">
              <a:solidFill>
                <a:srgbClr val="0000FF"/>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Times New Roman"/>
              <a:ea typeface="Times New Roman"/>
              <a:cs typeface="Times New Roman"/>
              <a:sym typeface="Times New Roman"/>
            </a:endParaRPr>
          </a:p>
        </p:txBody>
      </p:sp>
      <p:sp>
        <p:nvSpPr>
          <p:cNvPr id="367" name="Google Shape;367;g26908d9906a_0_2968"/>
          <p:cNvSpPr txBox="1"/>
          <p:nvPr/>
        </p:nvSpPr>
        <p:spPr>
          <a:xfrm>
            <a:off x="91176" y="1567438"/>
            <a:ext cx="1861800" cy="874800"/>
          </a:xfrm>
          <a:prstGeom prst="rect">
            <a:avLst/>
          </a:prstGeom>
          <a:noFill/>
          <a:ln>
            <a:noFill/>
          </a:ln>
        </p:spPr>
        <p:txBody>
          <a:bodyPr spcFirstLastPara="1" wrap="square" lIns="68575" tIns="34275" rIns="68575" bIns="34275" anchor="t" anchorCtr="0">
            <a:spAutoFit/>
          </a:bodyPr>
          <a:lstStyle/>
          <a:p>
            <a:pPr marL="0" lvl="0" indent="0" algn="just" rtl="0">
              <a:spcBef>
                <a:spcPts val="1000"/>
              </a:spcBef>
              <a:spcAft>
                <a:spcPts val="0"/>
              </a:spcAft>
              <a:buNone/>
            </a:pPr>
            <a:r>
              <a:rPr lang="en-US" sz="1100">
                <a:solidFill>
                  <a:schemeClr val="dk1"/>
                </a:solidFill>
              </a:rPr>
              <a:t>Low operation time correlated with low loyalty</a:t>
            </a:r>
            <a:endParaRPr sz="1100">
              <a:solidFill>
                <a:schemeClr val="dk1"/>
              </a:solidFill>
            </a:endParaRPr>
          </a:p>
          <a:p>
            <a:pPr marL="0" lvl="0" indent="0" algn="just" rtl="0">
              <a:spcBef>
                <a:spcPts val="1000"/>
              </a:spcBef>
              <a:spcAft>
                <a:spcPts val="0"/>
              </a:spcAft>
              <a:buNone/>
            </a:pPr>
            <a:r>
              <a:rPr lang="en-US" sz="1100">
                <a:solidFill>
                  <a:schemeClr val="dk1"/>
                </a:solidFill>
              </a:rPr>
              <a:t>Therefore we want to increase operating time</a:t>
            </a:r>
            <a:endParaRPr sz="1100">
              <a:solidFill>
                <a:schemeClr val="dk1"/>
              </a:solidFill>
            </a:endParaRPr>
          </a:p>
        </p:txBody>
      </p:sp>
      <p:sp>
        <p:nvSpPr>
          <p:cNvPr id="368" name="Google Shape;368;g26908d9906a_0_2968"/>
          <p:cNvSpPr txBox="1"/>
          <p:nvPr/>
        </p:nvSpPr>
        <p:spPr>
          <a:xfrm>
            <a:off x="2126375" y="1425325"/>
            <a:ext cx="31182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session time rewards (Low cost)</a:t>
            </a:r>
            <a:endParaRPr sz="1100" b="1">
              <a:solidFill>
                <a:schemeClr val="dk1"/>
              </a:solidFill>
            </a:endParaRPr>
          </a:p>
          <a:p>
            <a:pPr marL="0" lvl="0" indent="0" algn="just" rtl="0">
              <a:spcBef>
                <a:spcPts val="800"/>
              </a:spcBef>
              <a:spcAft>
                <a:spcPts val="0"/>
              </a:spcAft>
              <a:buClr>
                <a:schemeClr val="dk1"/>
              </a:buClr>
              <a:buSzPts val="1100"/>
              <a:buFont typeface="Arial"/>
              <a:buNone/>
            </a:pPr>
            <a:r>
              <a:rPr lang="en-US" sz="1100">
                <a:solidFill>
                  <a:schemeClr val="dk1"/>
                </a:solidFill>
              </a:rPr>
              <a:t>Set the goal of session time they spend on Gotrade weekly/monthly. Once they reached the rewarding session time, we can offer them products with less fees.</a:t>
            </a:r>
            <a:endParaRPr sz="1100">
              <a:solidFill>
                <a:schemeClr val="dk1"/>
              </a:solidFill>
            </a:endParaRPr>
          </a:p>
        </p:txBody>
      </p:sp>
      <p:sp>
        <p:nvSpPr>
          <p:cNvPr id="369" name="Google Shape;369;g26908d9906a_0_2968"/>
          <p:cNvSpPr txBox="1"/>
          <p:nvPr/>
        </p:nvSpPr>
        <p:spPr>
          <a:xfrm>
            <a:off x="5388850" y="1617400"/>
            <a:ext cx="3549900" cy="815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Encouraging the users to use GoTrade more frequently. Thereby increasing users engagement and making them more inclined to use GoTrade in the long term.</a:t>
            </a:r>
            <a:endParaRPr sz="1100">
              <a:solidFill>
                <a:schemeClr val="dk1"/>
              </a:solidFill>
            </a:endParaRPr>
          </a:p>
        </p:txBody>
      </p:sp>
      <p:sp>
        <p:nvSpPr>
          <p:cNvPr id="370" name="Google Shape;370;g26908d9906a_0_2968"/>
          <p:cNvSpPr txBox="1"/>
          <p:nvPr/>
        </p:nvSpPr>
        <p:spPr>
          <a:xfrm>
            <a:off x="118124" y="3155050"/>
            <a:ext cx="1861800" cy="4080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High trading frequency correlated with high loyalty</a:t>
            </a:r>
            <a:endParaRPr sz="1100">
              <a:solidFill>
                <a:schemeClr val="dk1"/>
              </a:solidFill>
            </a:endParaRPr>
          </a:p>
        </p:txBody>
      </p:sp>
      <p:sp>
        <p:nvSpPr>
          <p:cNvPr id="371" name="Google Shape;371;g26908d9906a_0_2968"/>
          <p:cNvSpPr txBox="1"/>
          <p:nvPr/>
        </p:nvSpPr>
        <p:spPr>
          <a:xfrm>
            <a:off x="5388850" y="2861275"/>
            <a:ext cx="3549900" cy="12570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Since the number of average trading times is low, the accuracy for recommendation may not be outstanding, so we apply less calculation. Therefore we recommend products in multiple sectors instead of specific sector.</a:t>
            </a:r>
            <a:endParaRPr sz="1100">
              <a:solidFill>
                <a:schemeClr val="dk1"/>
              </a:solidFill>
            </a:endParaRPr>
          </a:p>
          <a:p>
            <a:pPr marL="0" lvl="0" indent="0" algn="just" rtl="0">
              <a:spcBef>
                <a:spcPts val="800"/>
              </a:spcBef>
              <a:spcAft>
                <a:spcPts val="0"/>
              </a:spcAft>
              <a:buNone/>
            </a:pPr>
            <a:r>
              <a:rPr lang="en-US" sz="1100">
                <a:solidFill>
                  <a:schemeClr val="dk1"/>
                </a:solidFill>
              </a:rPr>
              <a:t>Providing personal recommendation can help remaining their high trading frequency. </a:t>
            </a:r>
            <a:endParaRPr sz="1100">
              <a:solidFill>
                <a:schemeClr val="dk1"/>
              </a:solidFill>
            </a:endParaRPr>
          </a:p>
        </p:txBody>
      </p:sp>
      <p:sp>
        <p:nvSpPr>
          <p:cNvPr id="372" name="Google Shape;372;g26908d9906a_0_2968"/>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73" name="Google Shape;373;g26908d9906a_0_2968"/>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74" name="Google Shape;374;g26908d9906a_0_2968"/>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375" name="Google Shape;375;g26908d9906a_0_2968"/>
          <p:cNvCxnSpPr/>
          <p:nvPr/>
        </p:nvCxnSpPr>
        <p:spPr>
          <a:xfrm>
            <a:off x="118125" y="2659875"/>
            <a:ext cx="8923800" cy="9000"/>
          </a:xfrm>
          <a:prstGeom prst="straightConnector1">
            <a:avLst/>
          </a:prstGeom>
          <a:noFill/>
          <a:ln w="9525" cap="flat" cmpd="sng">
            <a:solidFill>
              <a:schemeClr val="dk1"/>
            </a:solidFill>
            <a:prstDash val="solid"/>
            <a:round/>
            <a:headEnd type="none" w="med" len="med"/>
            <a:tailEnd type="none" w="med" len="med"/>
          </a:ln>
        </p:spPr>
      </p:cxnSp>
      <p:sp>
        <p:nvSpPr>
          <p:cNvPr id="376" name="Google Shape;376;g26908d9906a_0_2968"/>
          <p:cNvSpPr txBox="1"/>
          <p:nvPr/>
        </p:nvSpPr>
        <p:spPr>
          <a:xfrm>
            <a:off x="2123900" y="2929525"/>
            <a:ext cx="31755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Recommend the products in the user’s multiple preference sectors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Based on the sectors of the product that each users has brought, we can recommend the products that are in the similar sector.</a:t>
            </a:r>
            <a:endParaRPr sz="1100">
              <a:solidFill>
                <a:schemeClr val="dk1"/>
              </a:solidFill>
            </a:endParaRPr>
          </a:p>
        </p:txBody>
      </p:sp>
      <p:sp>
        <p:nvSpPr>
          <p:cNvPr id="377" name="Google Shape;377;g26908d9906a_0_296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6908d9906a_0_2989"/>
          <p:cNvSpPr/>
          <p:nvPr/>
        </p:nvSpPr>
        <p:spPr>
          <a:xfrm>
            <a:off x="522450" y="63250"/>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less active trading users</a:t>
            </a:r>
            <a:endParaRPr sz="1200" b="1" u="sng">
              <a:solidFill>
                <a:srgbClr val="0000FF"/>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Times New Roman"/>
              <a:ea typeface="Times New Roman"/>
              <a:cs typeface="Times New Roman"/>
              <a:sym typeface="Times New Roman"/>
            </a:endParaRPr>
          </a:p>
        </p:txBody>
      </p:sp>
      <p:sp>
        <p:nvSpPr>
          <p:cNvPr id="383" name="Google Shape;383;g26908d9906a_0_2989"/>
          <p:cNvSpPr txBox="1"/>
          <p:nvPr/>
        </p:nvSpPr>
        <p:spPr>
          <a:xfrm>
            <a:off x="70175" y="1489500"/>
            <a:ext cx="1903800" cy="1044000"/>
          </a:xfrm>
          <a:prstGeom prst="rect">
            <a:avLst/>
          </a:prstGeom>
          <a:noFill/>
          <a:ln>
            <a:noFill/>
          </a:ln>
        </p:spPr>
        <p:txBody>
          <a:bodyPr spcFirstLastPara="1" wrap="square" lIns="68575" tIns="34275" rIns="68575" bIns="34275" anchor="t" anchorCtr="0">
            <a:spAutoFit/>
          </a:bodyPr>
          <a:lstStyle/>
          <a:p>
            <a:pPr marL="0" lvl="0" indent="0" algn="just" rtl="0">
              <a:spcBef>
                <a:spcPts val="1000"/>
              </a:spcBef>
              <a:spcAft>
                <a:spcPts val="0"/>
              </a:spcAft>
              <a:buClr>
                <a:schemeClr val="dk1"/>
              </a:buClr>
              <a:buSzPts val="1100"/>
              <a:buFont typeface="Arial"/>
              <a:buNone/>
            </a:pPr>
            <a:r>
              <a:rPr lang="en-US" sz="1100">
                <a:solidFill>
                  <a:schemeClr val="dk1"/>
                </a:solidFill>
              </a:rPr>
              <a:t>Low trading frequency correlated with low loyalty and profit</a:t>
            </a:r>
            <a:endParaRPr sz="1100">
              <a:solidFill>
                <a:schemeClr val="dk1"/>
              </a:solidFill>
            </a:endParaRPr>
          </a:p>
          <a:p>
            <a:pPr marL="0" lvl="0" indent="0" algn="just" rtl="0">
              <a:spcBef>
                <a:spcPts val="1000"/>
              </a:spcBef>
              <a:spcAft>
                <a:spcPts val="0"/>
              </a:spcAft>
              <a:buClr>
                <a:schemeClr val="dk1"/>
              </a:buClr>
              <a:buSzPts val="1100"/>
              <a:buFont typeface="Arial"/>
              <a:buNone/>
            </a:pPr>
            <a:r>
              <a:rPr lang="en-US" sz="1100">
                <a:solidFill>
                  <a:schemeClr val="dk1"/>
                </a:solidFill>
              </a:rPr>
              <a:t>Therefore we want to increase trading frequency</a:t>
            </a:r>
            <a:endParaRPr sz="1100">
              <a:solidFill>
                <a:schemeClr val="dk1"/>
              </a:solidFill>
            </a:endParaRPr>
          </a:p>
        </p:txBody>
      </p:sp>
      <p:sp>
        <p:nvSpPr>
          <p:cNvPr id="384" name="Google Shape;384;g26908d9906a_0_2989"/>
          <p:cNvSpPr txBox="1"/>
          <p:nvPr/>
        </p:nvSpPr>
        <p:spPr>
          <a:xfrm>
            <a:off x="70175" y="2945825"/>
            <a:ext cx="1903800" cy="8748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Low trading volume correlated with low profit </a:t>
            </a:r>
            <a:endParaRPr sz="1100">
              <a:solidFill>
                <a:schemeClr val="dk1"/>
              </a:solidFill>
            </a:endParaRPr>
          </a:p>
          <a:p>
            <a:pPr marL="0" lvl="0" indent="0" algn="just" rtl="0">
              <a:spcBef>
                <a:spcPts val="1000"/>
              </a:spcBef>
              <a:spcAft>
                <a:spcPts val="0"/>
              </a:spcAft>
              <a:buNone/>
            </a:pPr>
            <a:r>
              <a:rPr lang="en-US" sz="1100">
                <a:solidFill>
                  <a:schemeClr val="dk1"/>
                </a:solidFill>
              </a:rPr>
              <a:t>Therefore we want to increase trading volume.</a:t>
            </a:r>
            <a:endParaRPr sz="1100">
              <a:solidFill>
                <a:schemeClr val="dk1"/>
              </a:solidFill>
            </a:endParaRPr>
          </a:p>
        </p:txBody>
      </p:sp>
      <p:sp>
        <p:nvSpPr>
          <p:cNvPr id="385" name="Google Shape;385;g26908d9906a_0_2989"/>
          <p:cNvSpPr txBox="1"/>
          <p:nvPr/>
        </p:nvSpPr>
        <p:spPr>
          <a:xfrm>
            <a:off x="2149100" y="2902775"/>
            <a:ext cx="3118200" cy="11133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Clr>
                <a:schemeClr val="dk1"/>
              </a:buClr>
              <a:buSzPts val="1100"/>
              <a:buFont typeface="Arial"/>
              <a:buNone/>
            </a:pPr>
            <a:r>
              <a:rPr lang="en-US" sz="1100" b="1">
                <a:solidFill>
                  <a:schemeClr val="dk1"/>
                </a:solidFill>
              </a:rPr>
              <a:t>Provide financial and investment educational resources (Medium cost)</a:t>
            </a:r>
            <a:endParaRPr sz="1100" b="1">
              <a:solidFill>
                <a:schemeClr val="dk1"/>
              </a:solidFill>
            </a:endParaRPr>
          </a:p>
          <a:p>
            <a:pPr marL="0" lvl="0" indent="0" algn="just" rtl="0">
              <a:spcBef>
                <a:spcPts val="1000"/>
              </a:spcBef>
              <a:spcAft>
                <a:spcPts val="0"/>
              </a:spcAft>
              <a:buClr>
                <a:schemeClr val="dk1"/>
              </a:buClr>
              <a:buSzPts val="1100"/>
              <a:buFont typeface="Arial"/>
              <a:buNone/>
            </a:pPr>
            <a:r>
              <a:rPr lang="en-US" sz="1100">
                <a:solidFill>
                  <a:schemeClr val="dk1"/>
                </a:solidFill>
              </a:rPr>
              <a:t>The app can provide some financial and investment lectures and invite experts to answer the questions.</a:t>
            </a:r>
            <a:endParaRPr sz="1100">
              <a:solidFill>
                <a:schemeClr val="dk1"/>
              </a:solidFill>
            </a:endParaRPr>
          </a:p>
        </p:txBody>
      </p:sp>
      <p:sp>
        <p:nvSpPr>
          <p:cNvPr id="386" name="Google Shape;386;g26908d9906a_0_2989"/>
          <p:cNvSpPr txBox="1"/>
          <p:nvPr/>
        </p:nvSpPr>
        <p:spPr>
          <a:xfrm>
            <a:off x="5388850" y="3000275"/>
            <a:ext cx="3549900" cy="9183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Since their number of trading is small and the trading frequency is low, providing them educational resources can improve their investment skills. </a:t>
            </a:r>
            <a:endParaRPr sz="1100">
              <a:solidFill>
                <a:schemeClr val="dk1"/>
              </a:solidFill>
            </a:endParaRPr>
          </a:p>
          <a:p>
            <a:pPr marL="0" lvl="0" indent="0" algn="just" rtl="0">
              <a:spcBef>
                <a:spcPts val="800"/>
              </a:spcBef>
              <a:spcAft>
                <a:spcPts val="0"/>
              </a:spcAft>
              <a:buNone/>
            </a:pPr>
            <a:r>
              <a:rPr lang="en-US" sz="1100">
                <a:solidFill>
                  <a:schemeClr val="dk1"/>
                </a:solidFill>
              </a:rPr>
              <a:t>Therefore they will become more confident in trading. </a:t>
            </a:r>
            <a:endParaRPr sz="1100">
              <a:solidFill>
                <a:schemeClr val="dk1"/>
              </a:solidFill>
            </a:endParaRPr>
          </a:p>
        </p:txBody>
      </p:sp>
      <p:sp>
        <p:nvSpPr>
          <p:cNvPr id="387" name="Google Shape;387;g26908d9906a_0_2989"/>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388" name="Google Shape;388;g26908d9906a_0_2989"/>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389" name="Google Shape;389;g26908d9906a_0_2989"/>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sp>
        <p:nvSpPr>
          <p:cNvPr id="390" name="Google Shape;390;g26908d9906a_0_2989"/>
          <p:cNvSpPr txBox="1"/>
          <p:nvPr/>
        </p:nvSpPr>
        <p:spPr>
          <a:xfrm>
            <a:off x="2126375" y="1425325"/>
            <a:ext cx="3118200" cy="1087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trading frequency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Set the goal of the number of trading with a time limited. Once they reached the goal of the number, we can offer them products with less fees and cash back.</a:t>
            </a:r>
            <a:endParaRPr sz="1100">
              <a:solidFill>
                <a:schemeClr val="dk1"/>
              </a:solidFill>
            </a:endParaRPr>
          </a:p>
        </p:txBody>
      </p:sp>
      <p:sp>
        <p:nvSpPr>
          <p:cNvPr id="391" name="Google Shape;391;g26908d9906a_0_2989"/>
          <p:cNvSpPr txBox="1"/>
          <p:nvPr/>
        </p:nvSpPr>
        <p:spPr>
          <a:xfrm>
            <a:off x="5396975" y="1637575"/>
            <a:ext cx="3549900" cy="815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Encouraging the users to trade more frequently, instead of relying entirely on their own willing to trade, as the rewards can drive them to do more trading to achieve the goal.</a:t>
            </a:r>
            <a:endParaRPr sz="1100">
              <a:solidFill>
                <a:schemeClr val="dk1"/>
              </a:solidFill>
            </a:endParaRPr>
          </a:p>
        </p:txBody>
      </p:sp>
      <p:cxnSp>
        <p:nvCxnSpPr>
          <p:cNvPr id="392" name="Google Shape;392;g26908d9906a_0_2989"/>
          <p:cNvCxnSpPr/>
          <p:nvPr/>
        </p:nvCxnSpPr>
        <p:spPr>
          <a:xfrm>
            <a:off x="118125" y="2659875"/>
            <a:ext cx="8923800" cy="9000"/>
          </a:xfrm>
          <a:prstGeom prst="straightConnector1">
            <a:avLst/>
          </a:prstGeom>
          <a:noFill/>
          <a:ln w="9525" cap="flat" cmpd="sng">
            <a:solidFill>
              <a:schemeClr val="dk1"/>
            </a:solidFill>
            <a:prstDash val="solid"/>
            <a:round/>
            <a:headEnd type="none" w="med" len="med"/>
            <a:tailEnd type="none" w="med" len="med"/>
          </a:ln>
        </p:spPr>
      </p:cxnSp>
      <p:sp>
        <p:nvSpPr>
          <p:cNvPr id="393" name="Google Shape;393;g26908d9906a_0_2989"/>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6908d9906a_0_3018"/>
          <p:cNvSpPr txBox="1"/>
          <p:nvPr/>
        </p:nvSpPr>
        <p:spPr>
          <a:xfrm>
            <a:off x="70175" y="1222425"/>
            <a:ext cx="1903800" cy="12546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US" sz="1100">
                <a:solidFill>
                  <a:schemeClr val="dk1"/>
                </a:solidFill>
              </a:rPr>
              <a:t>More than 80% users in this group have churned</a:t>
            </a:r>
            <a:endParaRPr sz="1100">
              <a:solidFill>
                <a:schemeClr val="dk1"/>
              </a:solidFill>
            </a:endParaRPr>
          </a:p>
          <a:p>
            <a:pPr marL="0" lvl="0" indent="0" algn="just" rtl="0">
              <a:spcBef>
                <a:spcPts val="0"/>
              </a:spcBef>
              <a:spcAft>
                <a:spcPts val="0"/>
              </a:spcAft>
              <a:buNone/>
            </a:pPr>
            <a:r>
              <a:rPr lang="en-US" sz="1100">
                <a:solidFill>
                  <a:schemeClr val="dk1"/>
                </a:solidFill>
              </a:rPr>
              <a:t> </a:t>
            </a:r>
            <a:endParaRPr sz="1100">
              <a:solidFill>
                <a:schemeClr val="dk1"/>
              </a:solidFill>
            </a:endParaRPr>
          </a:p>
          <a:p>
            <a:pPr marL="0" lvl="0" indent="0" algn="just" rtl="0">
              <a:spcBef>
                <a:spcPts val="0"/>
              </a:spcBef>
              <a:spcAft>
                <a:spcPts val="0"/>
              </a:spcAft>
              <a:buNone/>
            </a:pPr>
            <a:r>
              <a:rPr lang="en-US" sz="1100">
                <a:solidFill>
                  <a:schemeClr val="dk1"/>
                </a:solidFill>
              </a:rPr>
              <a:t>The increasing churn percentage represent a decline in the loyalty of this group of users</a:t>
            </a:r>
            <a:endParaRPr sz="1100">
              <a:solidFill>
                <a:schemeClr val="dk1"/>
              </a:solidFill>
            </a:endParaRPr>
          </a:p>
        </p:txBody>
      </p:sp>
      <p:sp>
        <p:nvSpPr>
          <p:cNvPr id="399" name="Google Shape;399;g26908d9906a_0_3018"/>
          <p:cNvSpPr txBox="1"/>
          <p:nvPr/>
        </p:nvSpPr>
        <p:spPr>
          <a:xfrm>
            <a:off x="2121100" y="1222425"/>
            <a:ext cx="3146700" cy="16983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limited-time discounts and exclusive offers (Low cost) </a:t>
            </a:r>
            <a:endParaRPr sz="1100" b="1">
              <a:solidFill>
                <a:schemeClr val="dk1"/>
              </a:solidFill>
            </a:endParaRPr>
          </a:p>
          <a:p>
            <a:pPr marL="0" lvl="0" indent="0" algn="just" rtl="0">
              <a:spcBef>
                <a:spcPts val="800"/>
              </a:spcBef>
              <a:spcAft>
                <a:spcPts val="0"/>
              </a:spcAft>
              <a:buNone/>
            </a:pPr>
            <a:r>
              <a:rPr lang="en-US" sz="1100">
                <a:solidFill>
                  <a:schemeClr val="dk1"/>
                </a:solidFill>
              </a:rPr>
              <a:t>Once they return to GoTrade, we can first offer them products with less fees. </a:t>
            </a:r>
            <a:endParaRPr sz="1100">
              <a:solidFill>
                <a:schemeClr val="dk1"/>
              </a:solidFill>
            </a:endParaRPr>
          </a:p>
          <a:p>
            <a:pPr marL="0" lvl="0" indent="0" algn="just" rtl="0">
              <a:spcBef>
                <a:spcPts val="800"/>
              </a:spcBef>
              <a:spcAft>
                <a:spcPts val="0"/>
              </a:spcAft>
              <a:buNone/>
            </a:pPr>
            <a:r>
              <a:rPr lang="en-US" sz="1100">
                <a:solidFill>
                  <a:schemeClr val="dk1"/>
                </a:solidFill>
              </a:rPr>
              <a:t>After they have successfully make a few trading, we can further offer them some exclusive offers such as cash back. These offers will stop after they have been trading for a few weeks.</a:t>
            </a:r>
            <a:endParaRPr sz="1200">
              <a:solidFill>
                <a:schemeClr val="dk1"/>
              </a:solidFill>
            </a:endParaRPr>
          </a:p>
        </p:txBody>
      </p:sp>
      <p:sp>
        <p:nvSpPr>
          <p:cNvPr id="400" name="Google Shape;400;g26908d9906a_0_3018"/>
          <p:cNvSpPr txBox="1"/>
          <p:nvPr/>
        </p:nvSpPr>
        <p:spPr>
          <a:xfrm>
            <a:off x="5393800" y="1228800"/>
            <a:ext cx="3549900" cy="1426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The main purpose is to encourage them get back and trade on GoTrade again. </a:t>
            </a:r>
            <a:endParaRPr sz="1100">
              <a:solidFill>
                <a:schemeClr val="dk1"/>
              </a:solidFill>
            </a:endParaRPr>
          </a:p>
          <a:p>
            <a:pPr marL="0" lvl="0" indent="0" algn="just" rtl="0">
              <a:spcBef>
                <a:spcPts val="800"/>
              </a:spcBef>
              <a:spcAft>
                <a:spcPts val="0"/>
              </a:spcAft>
              <a:buNone/>
            </a:pPr>
            <a:r>
              <a:rPr lang="en-US" sz="1100">
                <a:solidFill>
                  <a:schemeClr val="dk1"/>
                </a:solidFill>
              </a:rPr>
              <a:t>To prevent losing money cause by fake operations. We can first attract them by discount in fees. Then, to keep their interest in our app, we can offer them small amount of cash back weekly once they successfully make transactions. </a:t>
            </a:r>
            <a:endParaRPr sz="1100">
              <a:solidFill>
                <a:schemeClr val="dk1"/>
              </a:solidFill>
            </a:endParaRPr>
          </a:p>
        </p:txBody>
      </p:sp>
      <p:sp>
        <p:nvSpPr>
          <p:cNvPr id="401" name="Google Shape;401;g26908d9906a_0_3018"/>
          <p:cNvSpPr/>
          <p:nvPr/>
        </p:nvSpPr>
        <p:spPr>
          <a:xfrm>
            <a:off x="468325" y="76200"/>
            <a:ext cx="8520300" cy="310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for </a:t>
            </a:r>
            <a:r>
              <a:rPr lang="en-US" sz="2000" b="1">
                <a:solidFill>
                  <a:schemeClr val="dk1"/>
                </a:solidFill>
                <a:latin typeface="Times New Roman"/>
                <a:ea typeface="Times New Roman"/>
                <a:cs typeface="Times New Roman"/>
                <a:sym typeface="Times New Roman"/>
              </a:rPr>
              <a:t>dormant</a:t>
            </a:r>
            <a:r>
              <a:rPr lang="en-US" sz="2000" b="1">
                <a:solidFill>
                  <a:schemeClr val="accent1"/>
                </a:solidFill>
                <a:latin typeface="Times New Roman"/>
                <a:ea typeface="Times New Roman"/>
                <a:cs typeface="Times New Roman"/>
                <a:sym typeface="Times New Roman"/>
              </a:rPr>
              <a:t> users</a:t>
            </a:r>
            <a:endParaRPr sz="2000" b="1" i="0" u="none" strike="noStrike" cap="none">
              <a:solidFill>
                <a:schemeClr val="accent1"/>
              </a:solidFill>
              <a:latin typeface="Times New Roman"/>
              <a:ea typeface="Times New Roman"/>
              <a:cs typeface="Times New Roman"/>
              <a:sym typeface="Times New Roman"/>
            </a:endParaRPr>
          </a:p>
        </p:txBody>
      </p:sp>
      <p:sp>
        <p:nvSpPr>
          <p:cNvPr id="402" name="Google Shape;402;g26908d9906a_0_3018"/>
          <p:cNvSpPr txBox="1"/>
          <p:nvPr/>
        </p:nvSpPr>
        <p:spPr>
          <a:xfrm>
            <a:off x="70175" y="3247725"/>
            <a:ext cx="1958400" cy="466500"/>
          </a:xfrm>
          <a:prstGeom prst="rect">
            <a:avLst/>
          </a:prstGeom>
          <a:noFill/>
          <a:ln>
            <a:noFill/>
          </a:ln>
        </p:spPr>
        <p:txBody>
          <a:bodyPr spcFirstLastPara="1" wrap="square" lIns="68575" tIns="34275" rIns="68575" bIns="34275" anchor="t" anchorCtr="0">
            <a:spAutoFit/>
          </a:bodyPr>
          <a:lstStyle/>
          <a:p>
            <a:pPr marL="0" lvl="0" indent="0" algn="just" rtl="0">
              <a:lnSpc>
                <a:spcPct val="115000"/>
              </a:lnSpc>
              <a:spcBef>
                <a:spcPts val="0"/>
              </a:spcBef>
              <a:spcAft>
                <a:spcPts val="0"/>
              </a:spcAft>
              <a:buNone/>
            </a:pPr>
            <a:r>
              <a:rPr lang="en-US" sz="1200">
                <a:solidFill>
                  <a:schemeClr val="dk1"/>
                </a:solidFill>
              </a:rPr>
              <a:t>This group used to bring profits to GoTrade</a:t>
            </a:r>
            <a:endParaRPr sz="1200">
              <a:solidFill>
                <a:schemeClr val="dk1"/>
              </a:solidFill>
            </a:endParaRPr>
          </a:p>
        </p:txBody>
      </p:sp>
      <p:sp>
        <p:nvSpPr>
          <p:cNvPr id="403" name="Google Shape;403;g26908d9906a_0_3018"/>
          <p:cNvSpPr txBox="1"/>
          <p:nvPr/>
        </p:nvSpPr>
        <p:spPr>
          <a:xfrm>
            <a:off x="2121094" y="3247725"/>
            <a:ext cx="3118200" cy="12828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dirty="0">
                <a:solidFill>
                  <a:schemeClr val="dk1"/>
                </a:solidFill>
              </a:rPr>
              <a:t>Send personalized emails or messages (Low cost)</a:t>
            </a:r>
            <a:endParaRPr sz="1100" b="1" dirty="0">
              <a:solidFill>
                <a:schemeClr val="dk1"/>
              </a:solidFill>
            </a:endParaRPr>
          </a:p>
          <a:p>
            <a:pPr marL="0" lvl="0" indent="0" algn="just" rtl="0">
              <a:spcBef>
                <a:spcPts val="1000"/>
              </a:spcBef>
              <a:spcAft>
                <a:spcPts val="0"/>
              </a:spcAft>
              <a:buNone/>
            </a:pPr>
            <a:r>
              <a:rPr lang="en-US" sz="1100" dirty="0">
                <a:solidFill>
                  <a:schemeClr val="dk1"/>
                </a:solidFill>
              </a:rPr>
              <a:t>After they have churned, we can send  personalized emails to inform them the recent trend the product they once brought, or recommend some promising stocks.</a:t>
            </a:r>
            <a:endParaRPr sz="1100" dirty="0">
              <a:solidFill>
                <a:schemeClr val="dk1"/>
              </a:solidFill>
            </a:endParaRPr>
          </a:p>
        </p:txBody>
      </p:sp>
      <p:sp>
        <p:nvSpPr>
          <p:cNvPr id="404" name="Google Shape;404;g26908d9906a_0_3018"/>
          <p:cNvSpPr txBox="1"/>
          <p:nvPr/>
        </p:nvSpPr>
        <p:spPr>
          <a:xfrm>
            <a:off x="5388861" y="3247725"/>
            <a:ext cx="3549900" cy="6465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a:solidFill>
                  <a:schemeClr val="dk1"/>
                </a:solidFill>
              </a:rPr>
              <a:t>We want to use personalized messages to stimulate users’ interest in trading. In addition, it can also makes users feel valued. </a:t>
            </a:r>
            <a:endParaRPr sz="1100">
              <a:solidFill>
                <a:schemeClr val="dk1"/>
              </a:solidFill>
            </a:endParaRPr>
          </a:p>
        </p:txBody>
      </p:sp>
      <p:sp>
        <p:nvSpPr>
          <p:cNvPr id="405" name="Google Shape;405;g26908d9906a_0_3018"/>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406" name="Google Shape;406;g26908d9906a_0_3018"/>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407" name="Google Shape;407;g26908d9906a_0_3018"/>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408" name="Google Shape;408;g26908d9906a_0_3018"/>
          <p:cNvCxnSpPr/>
          <p:nvPr/>
        </p:nvCxnSpPr>
        <p:spPr>
          <a:xfrm>
            <a:off x="70175" y="3118750"/>
            <a:ext cx="8923800" cy="9000"/>
          </a:xfrm>
          <a:prstGeom prst="straightConnector1">
            <a:avLst/>
          </a:prstGeom>
          <a:noFill/>
          <a:ln w="9525" cap="flat" cmpd="sng">
            <a:solidFill>
              <a:schemeClr val="dk1"/>
            </a:solidFill>
            <a:prstDash val="solid"/>
            <a:round/>
            <a:headEnd type="none" w="med" len="med"/>
            <a:tailEnd type="none" w="med" len="med"/>
          </a:ln>
        </p:spPr>
      </p:cxnSp>
      <p:sp>
        <p:nvSpPr>
          <p:cNvPr id="409" name="Google Shape;409;g26908d9906a_0_301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26908d9906a_0_3042"/>
          <p:cNvSpPr/>
          <p:nvPr/>
        </p:nvSpPr>
        <p:spPr>
          <a:xfrm>
            <a:off x="499400" y="76200"/>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Marketing strategies based on the </a:t>
            </a:r>
            <a:r>
              <a:rPr lang="en-US" sz="2000" b="1">
                <a:solidFill>
                  <a:schemeClr val="dk1"/>
                </a:solidFill>
                <a:latin typeface="Times New Roman"/>
                <a:ea typeface="Times New Roman"/>
                <a:cs typeface="Times New Roman"/>
                <a:sym typeface="Times New Roman"/>
              </a:rPr>
              <a:t>key insight from the important features</a:t>
            </a:r>
            <a:endParaRPr sz="2000" b="1" i="0" u="none" strike="noStrike" cap="none">
              <a:solidFill>
                <a:schemeClr val="accent1"/>
              </a:solidFill>
              <a:latin typeface="Times New Roman"/>
              <a:ea typeface="Times New Roman"/>
              <a:cs typeface="Times New Roman"/>
              <a:sym typeface="Times New Roman"/>
            </a:endParaRPr>
          </a:p>
        </p:txBody>
      </p:sp>
      <p:sp>
        <p:nvSpPr>
          <p:cNvPr id="415" name="Google Shape;415;g26908d9906a_0_3042"/>
          <p:cNvSpPr txBox="1"/>
          <p:nvPr/>
        </p:nvSpPr>
        <p:spPr>
          <a:xfrm>
            <a:off x="0" y="1181225"/>
            <a:ext cx="1974000" cy="1382700"/>
          </a:xfrm>
          <a:prstGeom prst="rect">
            <a:avLst/>
          </a:prstGeom>
          <a:noFill/>
          <a:ln>
            <a:noFill/>
          </a:ln>
        </p:spPr>
        <p:txBody>
          <a:bodyPr spcFirstLastPara="1" wrap="square" lIns="68575" tIns="34275" rIns="68575" bIns="34275" anchor="t" anchorCtr="0">
            <a:spAutoFit/>
          </a:bodyPr>
          <a:lstStyle/>
          <a:p>
            <a:pPr marL="0" lvl="0" indent="0" algn="just" rtl="0">
              <a:lnSpc>
                <a:spcPct val="100000"/>
              </a:lnSpc>
              <a:spcBef>
                <a:spcPts val="1000"/>
              </a:spcBef>
              <a:spcAft>
                <a:spcPts val="0"/>
              </a:spcAft>
              <a:buClr>
                <a:schemeClr val="dk1"/>
              </a:buClr>
              <a:buSzPts val="1500"/>
              <a:buFont typeface="Arial"/>
              <a:buNone/>
            </a:pPr>
            <a:r>
              <a:rPr lang="en-US" sz="1100">
                <a:solidFill>
                  <a:schemeClr val="dk1"/>
                </a:solidFill>
              </a:rPr>
              <a:t>Increasing in the number of deposits will increase the number of buy in the future</a:t>
            </a:r>
            <a:endParaRPr sz="1100">
              <a:solidFill>
                <a:schemeClr val="dk1"/>
              </a:solidFill>
            </a:endParaRPr>
          </a:p>
          <a:p>
            <a:pPr marL="0" lvl="0" indent="0" algn="just" rtl="0">
              <a:lnSpc>
                <a:spcPct val="100000"/>
              </a:lnSpc>
              <a:spcBef>
                <a:spcPts val="1000"/>
              </a:spcBef>
              <a:spcAft>
                <a:spcPts val="0"/>
              </a:spcAft>
              <a:buNone/>
            </a:pPr>
            <a:r>
              <a:rPr lang="en-US" sz="1100">
                <a:solidFill>
                  <a:schemeClr val="dk1"/>
                </a:solidFill>
              </a:rPr>
              <a:t>Increasing in the withdraw value will result in a decrease for the total trading in the future</a:t>
            </a:r>
            <a:endParaRPr sz="1100">
              <a:solidFill>
                <a:schemeClr val="dk1"/>
              </a:solidFill>
            </a:endParaRPr>
          </a:p>
        </p:txBody>
      </p:sp>
      <p:sp>
        <p:nvSpPr>
          <p:cNvPr id="416" name="Google Shape;416;g26908d9906a_0_3042"/>
          <p:cNvSpPr txBox="1"/>
          <p:nvPr/>
        </p:nvSpPr>
        <p:spPr>
          <a:xfrm>
            <a:off x="2072900" y="1062375"/>
            <a:ext cx="3171600" cy="1580400"/>
          </a:xfrm>
          <a:prstGeom prst="rect">
            <a:avLst/>
          </a:prstGeom>
          <a:noFill/>
          <a:ln>
            <a:noFill/>
          </a:ln>
        </p:spPr>
        <p:txBody>
          <a:bodyPr spcFirstLastPara="1" wrap="square" lIns="68575" tIns="68575" rIns="68575" bIns="68575" anchor="t" anchorCtr="0">
            <a:spAutoFit/>
          </a:bodyPr>
          <a:lstStyle/>
          <a:p>
            <a:pPr marL="0" lvl="0" indent="0" algn="l" rtl="0">
              <a:lnSpc>
                <a:spcPct val="100000"/>
              </a:lnSpc>
              <a:spcBef>
                <a:spcPts val="1000"/>
              </a:spcBef>
              <a:spcAft>
                <a:spcPts val="0"/>
              </a:spcAft>
              <a:buNone/>
            </a:pPr>
            <a:r>
              <a:rPr lang="en-US" sz="1100" b="1">
                <a:solidFill>
                  <a:schemeClr val="dk1"/>
                </a:solidFill>
              </a:rPr>
              <a:t>Offer rewards based on behaviour (Low cost)</a:t>
            </a:r>
            <a:endParaRPr sz="1100" b="1">
              <a:solidFill>
                <a:schemeClr val="dk1"/>
              </a:solidFill>
            </a:endParaRPr>
          </a:p>
          <a:p>
            <a:pPr marL="0" lvl="0" indent="0" algn="just" rtl="0">
              <a:lnSpc>
                <a:spcPct val="100000"/>
              </a:lnSpc>
              <a:spcBef>
                <a:spcPts val="1000"/>
              </a:spcBef>
              <a:spcAft>
                <a:spcPts val="0"/>
              </a:spcAft>
              <a:buNone/>
            </a:pPr>
            <a:r>
              <a:rPr lang="en-US" sz="1100">
                <a:solidFill>
                  <a:schemeClr val="dk1"/>
                </a:solidFill>
              </a:rPr>
              <a:t>When the user has not deposit for a period of time, we can offer them products with less fees or cash back once they deposited again.</a:t>
            </a:r>
            <a:endParaRPr sz="1100">
              <a:solidFill>
                <a:schemeClr val="dk1"/>
              </a:solidFill>
            </a:endParaRPr>
          </a:p>
          <a:p>
            <a:pPr marL="0" lvl="0" indent="0" algn="just" rtl="0">
              <a:spcBef>
                <a:spcPts val="1000"/>
              </a:spcBef>
              <a:spcAft>
                <a:spcPts val="0"/>
              </a:spcAft>
              <a:buNone/>
            </a:pPr>
            <a:r>
              <a:rPr lang="en-US" sz="1100">
                <a:solidFill>
                  <a:schemeClr val="dk1"/>
                </a:solidFill>
              </a:rPr>
              <a:t>When user's balance in his account have lower a certain amount within period of time, we can offer them rewards such as discounts in fee.</a:t>
            </a:r>
            <a:endParaRPr sz="1100">
              <a:solidFill>
                <a:schemeClr val="dk1"/>
              </a:solidFill>
            </a:endParaRPr>
          </a:p>
        </p:txBody>
      </p:sp>
      <p:sp>
        <p:nvSpPr>
          <p:cNvPr id="417" name="Google Shape;417;g26908d9906a_0_3042"/>
          <p:cNvSpPr txBox="1"/>
          <p:nvPr/>
        </p:nvSpPr>
        <p:spPr>
          <a:xfrm>
            <a:off x="5343400" y="1146563"/>
            <a:ext cx="3700500" cy="12828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Clr>
                <a:schemeClr val="dk1"/>
              </a:buClr>
              <a:buSzPts val="1100"/>
              <a:buFont typeface="Arial"/>
              <a:buNone/>
            </a:pPr>
            <a:r>
              <a:rPr lang="en-US" sz="1100">
                <a:solidFill>
                  <a:schemeClr val="dk1"/>
                </a:solidFill>
              </a:rPr>
              <a:t>Encourage users to make deposit more often, instead of relying on their own when the balance is not enough to buy the product, as the reward can drive them to deposit more times.</a:t>
            </a:r>
            <a:endParaRPr sz="1100">
              <a:solidFill>
                <a:schemeClr val="dk1"/>
              </a:solidFill>
            </a:endParaRPr>
          </a:p>
          <a:p>
            <a:pPr marL="0" lvl="0" indent="0" algn="just" rtl="0">
              <a:lnSpc>
                <a:spcPct val="100000"/>
              </a:lnSpc>
              <a:spcBef>
                <a:spcPts val="1000"/>
              </a:spcBef>
              <a:spcAft>
                <a:spcPts val="0"/>
              </a:spcAft>
              <a:buNone/>
            </a:pPr>
            <a:r>
              <a:rPr lang="en-US" sz="1100">
                <a:solidFill>
                  <a:schemeClr val="dk1"/>
                </a:solidFill>
              </a:rPr>
              <a:t>Meanwhile, this can encourage the user to leave the money inside the account instead of withdrawing.</a:t>
            </a:r>
            <a:endParaRPr sz="1100">
              <a:solidFill>
                <a:schemeClr val="dk1"/>
              </a:solidFill>
            </a:endParaRPr>
          </a:p>
        </p:txBody>
      </p:sp>
      <p:sp>
        <p:nvSpPr>
          <p:cNvPr id="418" name="Google Shape;418;g26908d9906a_0_3042"/>
          <p:cNvSpPr/>
          <p:nvPr/>
        </p:nvSpPr>
        <p:spPr>
          <a:xfrm>
            <a:off x="70175" y="596700"/>
            <a:ext cx="19038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Findings</a:t>
            </a:r>
            <a:endParaRPr sz="1600" b="1" i="0" u="none" strike="noStrike" cap="none">
              <a:solidFill>
                <a:srgbClr val="050505"/>
              </a:solidFill>
              <a:latin typeface="Open Sans"/>
              <a:ea typeface="Open Sans"/>
              <a:cs typeface="Open Sans"/>
              <a:sym typeface="Open Sans"/>
            </a:endParaRPr>
          </a:p>
        </p:txBody>
      </p:sp>
      <p:sp>
        <p:nvSpPr>
          <p:cNvPr id="419" name="Google Shape;419;g26908d9906a_0_3042"/>
          <p:cNvSpPr/>
          <p:nvPr/>
        </p:nvSpPr>
        <p:spPr>
          <a:xfrm>
            <a:off x="2126375" y="596700"/>
            <a:ext cx="31182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Strategies</a:t>
            </a:r>
            <a:endParaRPr sz="1600" b="1" i="0" u="none" strike="noStrike" cap="none">
              <a:solidFill>
                <a:srgbClr val="050505"/>
              </a:solidFill>
              <a:latin typeface="Open Sans"/>
              <a:ea typeface="Open Sans"/>
              <a:cs typeface="Open Sans"/>
              <a:sym typeface="Open Sans"/>
            </a:endParaRPr>
          </a:p>
        </p:txBody>
      </p:sp>
      <p:sp>
        <p:nvSpPr>
          <p:cNvPr id="420" name="Google Shape;420;g26908d9906a_0_3042"/>
          <p:cNvSpPr/>
          <p:nvPr/>
        </p:nvSpPr>
        <p:spPr>
          <a:xfrm>
            <a:off x="5388850" y="596700"/>
            <a:ext cx="3549900" cy="5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b="1">
                <a:solidFill>
                  <a:srgbClr val="1155CC"/>
                </a:solidFill>
                <a:latin typeface="Open Sans"/>
                <a:ea typeface="Open Sans"/>
                <a:cs typeface="Open Sans"/>
                <a:sym typeface="Open Sans"/>
              </a:rPr>
              <a:t>What we believe</a:t>
            </a:r>
            <a:endParaRPr sz="1600" b="1" i="0" u="none" strike="noStrike" cap="none">
              <a:solidFill>
                <a:srgbClr val="050505"/>
              </a:solidFill>
              <a:latin typeface="Open Sans"/>
              <a:ea typeface="Open Sans"/>
              <a:cs typeface="Open Sans"/>
              <a:sym typeface="Open Sans"/>
            </a:endParaRPr>
          </a:p>
        </p:txBody>
      </p:sp>
      <p:cxnSp>
        <p:nvCxnSpPr>
          <p:cNvPr id="421" name="Google Shape;421;g26908d9906a_0_3042"/>
          <p:cNvCxnSpPr/>
          <p:nvPr/>
        </p:nvCxnSpPr>
        <p:spPr>
          <a:xfrm>
            <a:off x="70175" y="2799688"/>
            <a:ext cx="8923800" cy="9000"/>
          </a:xfrm>
          <a:prstGeom prst="straightConnector1">
            <a:avLst/>
          </a:prstGeom>
          <a:noFill/>
          <a:ln w="9525" cap="flat" cmpd="sng">
            <a:solidFill>
              <a:schemeClr val="dk1"/>
            </a:solidFill>
            <a:prstDash val="solid"/>
            <a:round/>
            <a:headEnd type="none" w="med" len="med"/>
            <a:tailEnd type="none" w="med" len="med"/>
          </a:ln>
        </p:spPr>
      </p:cxnSp>
      <p:sp>
        <p:nvSpPr>
          <p:cNvPr id="422" name="Google Shape;422;g26908d9906a_0_3042"/>
          <p:cNvSpPr txBox="1"/>
          <p:nvPr/>
        </p:nvSpPr>
        <p:spPr>
          <a:xfrm>
            <a:off x="35075" y="3331575"/>
            <a:ext cx="1974000" cy="408000"/>
          </a:xfrm>
          <a:prstGeom prst="rect">
            <a:avLst/>
          </a:prstGeom>
          <a:noFill/>
          <a:ln>
            <a:noFill/>
          </a:ln>
        </p:spPr>
        <p:txBody>
          <a:bodyPr spcFirstLastPara="1" wrap="square" lIns="68575" tIns="34275" rIns="68575" bIns="34275" anchor="t" anchorCtr="0">
            <a:spAutoFit/>
          </a:bodyPr>
          <a:lstStyle/>
          <a:p>
            <a:pPr marL="0" lvl="0" indent="0" algn="just" rtl="0">
              <a:lnSpc>
                <a:spcPct val="100000"/>
              </a:lnSpc>
              <a:spcBef>
                <a:spcPts val="1000"/>
              </a:spcBef>
              <a:spcAft>
                <a:spcPts val="0"/>
              </a:spcAft>
              <a:buNone/>
            </a:pPr>
            <a:r>
              <a:rPr lang="en-US" sz="1100">
                <a:solidFill>
                  <a:schemeClr val="dk1"/>
                </a:solidFill>
              </a:rPr>
              <a:t>Net flow &lt; 0, total trading in the next 7 days will decrease</a:t>
            </a:r>
            <a:endParaRPr sz="1100">
              <a:solidFill>
                <a:schemeClr val="dk1"/>
              </a:solidFill>
            </a:endParaRPr>
          </a:p>
        </p:txBody>
      </p:sp>
      <p:sp>
        <p:nvSpPr>
          <p:cNvPr id="423" name="Google Shape;423;g26908d9906a_0_3042"/>
          <p:cNvSpPr txBox="1"/>
          <p:nvPr/>
        </p:nvSpPr>
        <p:spPr>
          <a:xfrm>
            <a:off x="2090437" y="2723675"/>
            <a:ext cx="3171600" cy="21489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a:solidFill>
                  <a:schemeClr val="dk1"/>
                </a:solidFill>
              </a:rPr>
              <a:t>Notification system (Medium cost)</a:t>
            </a:r>
            <a:endParaRPr sz="1100" b="1">
              <a:solidFill>
                <a:schemeClr val="dk1"/>
              </a:solidFill>
            </a:endParaRPr>
          </a:p>
          <a:p>
            <a:pPr marL="0" lvl="0" indent="0" algn="just" rtl="0">
              <a:lnSpc>
                <a:spcPct val="115000"/>
              </a:lnSpc>
              <a:spcBef>
                <a:spcPts val="1000"/>
              </a:spcBef>
              <a:spcAft>
                <a:spcPts val="0"/>
              </a:spcAft>
              <a:buNone/>
            </a:pPr>
            <a:r>
              <a:rPr lang="en-US" sz="1100">
                <a:solidFill>
                  <a:schemeClr val="dk1"/>
                </a:solidFill>
              </a:rPr>
              <a:t>Establish a real-time notification system to inform users of changes in owned products. Users will be notified when the value of the products they owned increases.</a:t>
            </a:r>
            <a:endParaRPr sz="1000">
              <a:solidFill>
                <a:schemeClr val="dk1"/>
              </a:solidFill>
            </a:endParaRPr>
          </a:p>
          <a:p>
            <a:pPr marL="0" lvl="0" indent="0" algn="l" rtl="0">
              <a:lnSpc>
                <a:spcPct val="100000"/>
              </a:lnSpc>
              <a:spcBef>
                <a:spcPts val="1000"/>
              </a:spcBef>
              <a:spcAft>
                <a:spcPts val="0"/>
              </a:spcAft>
              <a:buNone/>
            </a:pPr>
            <a:r>
              <a:rPr lang="en-US" sz="1100" b="1">
                <a:solidFill>
                  <a:schemeClr val="dk1"/>
                </a:solidFill>
              </a:rPr>
              <a:t>Offer negative net flow rewards (Low cost)</a:t>
            </a:r>
            <a:endParaRPr sz="1100">
              <a:solidFill>
                <a:schemeClr val="dk1"/>
              </a:solidFill>
            </a:endParaRPr>
          </a:p>
          <a:p>
            <a:pPr marL="0" lvl="0" indent="0" algn="just" rtl="0">
              <a:spcBef>
                <a:spcPts val="1000"/>
              </a:spcBef>
              <a:spcAft>
                <a:spcPts val="0"/>
              </a:spcAft>
              <a:buNone/>
            </a:pPr>
            <a:r>
              <a:rPr lang="en-US" sz="1100">
                <a:solidFill>
                  <a:schemeClr val="dk1"/>
                </a:solidFill>
              </a:rPr>
              <a:t>When users weekly/monthly net flow is lower than zero, we can offer them cash back for their first buying next week.</a:t>
            </a:r>
            <a:endParaRPr sz="1100">
              <a:solidFill>
                <a:schemeClr val="dk1"/>
              </a:solidFill>
            </a:endParaRPr>
          </a:p>
        </p:txBody>
      </p:sp>
      <p:sp>
        <p:nvSpPr>
          <p:cNvPr id="424" name="Google Shape;424;g26908d9906a_0_3042"/>
          <p:cNvSpPr txBox="1"/>
          <p:nvPr/>
        </p:nvSpPr>
        <p:spPr>
          <a:xfrm>
            <a:off x="5343375" y="2902775"/>
            <a:ext cx="3700500" cy="1452000"/>
          </a:xfrm>
          <a:prstGeom prst="rect">
            <a:avLst/>
          </a:prstGeom>
          <a:noFill/>
          <a:ln>
            <a:noFill/>
          </a:ln>
        </p:spPr>
        <p:txBody>
          <a:bodyPr spcFirstLastPara="1" wrap="square" lIns="68575" tIns="68575" rIns="68575" bIns="68575" anchor="t" anchorCtr="0">
            <a:spAutoFit/>
          </a:bodyPr>
          <a:lstStyle/>
          <a:p>
            <a:pPr marL="0" lvl="0" indent="0" algn="just" rtl="0">
              <a:lnSpc>
                <a:spcPct val="100000"/>
              </a:lnSpc>
              <a:spcBef>
                <a:spcPts val="1000"/>
              </a:spcBef>
              <a:spcAft>
                <a:spcPts val="0"/>
              </a:spcAft>
              <a:buNone/>
            </a:pPr>
            <a:r>
              <a:rPr lang="en-US" sz="1100">
                <a:solidFill>
                  <a:schemeClr val="dk1"/>
                </a:solidFill>
              </a:rPr>
              <a:t>The notifications for the changes of users’ owned product will help the users to have more comprehensive consideration in the trading, so that they will be more likely to earn money and do more trading in the future.</a:t>
            </a:r>
            <a:endParaRPr sz="1100">
              <a:solidFill>
                <a:schemeClr val="dk1"/>
              </a:solidFill>
            </a:endParaRPr>
          </a:p>
          <a:p>
            <a:pPr marL="0" lvl="0" indent="0" algn="just" rtl="0">
              <a:lnSpc>
                <a:spcPct val="100000"/>
              </a:lnSpc>
              <a:spcBef>
                <a:spcPts val="1000"/>
              </a:spcBef>
              <a:spcAft>
                <a:spcPts val="0"/>
              </a:spcAft>
              <a:buNone/>
            </a:pPr>
            <a:r>
              <a:rPr lang="en-US" sz="1100">
                <a:solidFill>
                  <a:schemeClr val="dk1"/>
                </a:solidFill>
              </a:rPr>
              <a:t>Once the users have lost money for this week, the trading in the future will decrease. Therefore the provided reward will simulate them to trade in the next week.</a:t>
            </a:r>
            <a:endParaRPr sz="1100">
              <a:solidFill>
                <a:schemeClr val="dk1"/>
              </a:solidFill>
            </a:endParaRPr>
          </a:p>
        </p:txBody>
      </p:sp>
      <p:sp>
        <p:nvSpPr>
          <p:cNvPr id="425" name="Google Shape;425;g26908d9906a_0_304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67944a0dfa_0_0"/>
          <p:cNvSpPr/>
          <p:nvPr/>
        </p:nvSpPr>
        <p:spPr>
          <a:xfrm>
            <a:off x="513375" y="76200"/>
            <a:ext cx="7983300" cy="432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100"/>
              <a:buNone/>
            </a:pPr>
            <a:r>
              <a:rPr lang="en-US" sz="2000" b="1">
                <a:solidFill>
                  <a:schemeClr val="accent1"/>
                </a:solidFill>
                <a:latin typeface="Times New Roman"/>
                <a:ea typeface="Times New Roman"/>
                <a:cs typeface="Times New Roman"/>
                <a:sym typeface="Times New Roman"/>
              </a:rPr>
              <a:t>Executive summary</a:t>
            </a:r>
            <a:endParaRPr sz="2000" b="1">
              <a:solidFill>
                <a:schemeClr val="accent1"/>
              </a:solidFill>
              <a:latin typeface="Times New Roman"/>
              <a:ea typeface="Times New Roman"/>
              <a:cs typeface="Times New Roman"/>
              <a:sym typeface="Times New Roman"/>
            </a:endParaRPr>
          </a:p>
        </p:txBody>
      </p:sp>
      <p:graphicFrame>
        <p:nvGraphicFramePr>
          <p:cNvPr id="154" name="Google Shape;154;g267944a0dfa_0_0"/>
          <p:cNvGraphicFramePr/>
          <p:nvPr/>
        </p:nvGraphicFramePr>
        <p:xfrm>
          <a:off x="50000" y="475475"/>
          <a:ext cx="9043975" cy="4331954"/>
        </p:xfrm>
        <a:graphic>
          <a:graphicData uri="http://schemas.openxmlformats.org/drawingml/2006/table">
            <a:tbl>
              <a:tblPr>
                <a:noFill/>
                <a:tableStyleId>{C9570DBC-8E73-4772-AEE6-C5043FF4C836}</a:tableStyleId>
              </a:tblPr>
              <a:tblGrid>
                <a:gridCol w="1863375">
                  <a:extLst>
                    <a:ext uri="{9D8B030D-6E8A-4147-A177-3AD203B41FA5}">
                      <a16:colId xmlns:a16="http://schemas.microsoft.com/office/drawing/2014/main" val="20000"/>
                    </a:ext>
                  </a:extLst>
                </a:gridCol>
                <a:gridCol w="1795150">
                  <a:extLst>
                    <a:ext uri="{9D8B030D-6E8A-4147-A177-3AD203B41FA5}">
                      <a16:colId xmlns:a16="http://schemas.microsoft.com/office/drawing/2014/main" val="20001"/>
                    </a:ext>
                  </a:extLst>
                </a:gridCol>
                <a:gridCol w="1795150">
                  <a:extLst>
                    <a:ext uri="{9D8B030D-6E8A-4147-A177-3AD203B41FA5}">
                      <a16:colId xmlns:a16="http://schemas.microsoft.com/office/drawing/2014/main" val="20002"/>
                    </a:ext>
                  </a:extLst>
                </a:gridCol>
                <a:gridCol w="1795150">
                  <a:extLst>
                    <a:ext uri="{9D8B030D-6E8A-4147-A177-3AD203B41FA5}">
                      <a16:colId xmlns:a16="http://schemas.microsoft.com/office/drawing/2014/main" val="20003"/>
                    </a:ext>
                  </a:extLst>
                </a:gridCol>
                <a:gridCol w="1795150">
                  <a:extLst>
                    <a:ext uri="{9D8B030D-6E8A-4147-A177-3AD203B41FA5}">
                      <a16:colId xmlns:a16="http://schemas.microsoft.com/office/drawing/2014/main" val="20004"/>
                    </a:ext>
                  </a:extLst>
                </a:gridCol>
              </a:tblGrid>
              <a:tr h="372275">
                <a:tc>
                  <a:txBody>
                    <a:bodyPr/>
                    <a:lstStyle/>
                    <a:p>
                      <a:pPr marL="0" lvl="0" indent="0" algn="ctr" rtl="0">
                        <a:spcBef>
                          <a:spcPts val="0"/>
                        </a:spcBef>
                        <a:spcAft>
                          <a:spcPts val="0"/>
                        </a:spcAft>
                        <a:buNone/>
                      </a:pPr>
                      <a:r>
                        <a:rPr lang="en-US" sz="1500" b="1">
                          <a:solidFill>
                            <a:schemeClr val="accent1"/>
                          </a:solidFill>
                          <a:latin typeface="Calibri"/>
                          <a:ea typeface="Calibri"/>
                          <a:cs typeface="Calibri"/>
                          <a:sym typeface="Calibri"/>
                        </a:rPr>
                        <a:t>Key insight</a:t>
                      </a:r>
                      <a:endParaRPr sz="1500" b="1">
                        <a:solidFill>
                          <a:schemeClr val="accent1"/>
                        </a:solidFill>
                        <a:latin typeface="Calibri"/>
                        <a:ea typeface="Calibri"/>
                        <a:cs typeface="Calibri"/>
                        <a:sym typeface="Calibri"/>
                      </a:endParaRPr>
                    </a:p>
                  </a:txBody>
                  <a:tcPr marL="91425" marR="91425" marT="91425" marB="91425">
                    <a:solidFill>
                      <a:srgbClr val="D0E0E3"/>
                    </a:solidFill>
                  </a:tcPr>
                </a:tc>
                <a:tc gridSpan="4">
                  <a:txBody>
                    <a:bodyPr/>
                    <a:lstStyle/>
                    <a:p>
                      <a:pPr marL="0" lvl="0" indent="0" algn="ctr" rtl="0">
                        <a:spcBef>
                          <a:spcPts val="0"/>
                        </a:spcBef>
                        <a:spcAft>
                          <a:spcPts val="0"/>
                        </a:spcAft>
                        <a:buNone/>
                      </a:pPr>
                      <a:r>
                        <a:rPr lang="en-US" sz="1500" b="1">
                          <a:latin typeface="Calibri"/>
                          <a:ea typeface="Calibri"/>
                          <a:cs typeface="Calibri"/>
                          <a:sym typeface="Calibri"/>
                        </a:rPr>
                        <a:t>Description</a:t>
                      </a:r>
                      <a:endParaRPr sz="1500" b="1">
                        <a:latin typeface="Calibri"/>
                        <a:ea typeface="Calibri"/>
                        <a:cs typeface="Calibri"/>
                        <a:sym typeface="Calibri"/>
                      </a:endParaRPr>
                    </a:p>
                  </a:txBody>
                  <a:tcPr marL="91425" marR="91425" marT="91425" marB="91425">
                    <a:solidFill>
                      <a:srgbClr val="D0E0E3"/>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23500">
                <a:tc rowSpan="3">
                  <a:txBody>
                    <a:bodyPr/>
                    <a:lstStyle/>
                    <a:p>
                      <a:pPr marL="0" lvl="0" indent="0" algn="l" rtl="0">
                        <a:lnSpc>
                          <a:spcPct val="115000"/>
                        </a:lnSpc>
                        <a:spcBef>
                          <a:spcPts val="0"/>
                        </a:spcBef>
                        <a:spcAft>
                          <a:spcPts val="0"/>
                        </a:spcAft>
                        <a:buNone/>
                      </a:pPr>
                      <a:r>
                        <a:rPr lang="en-US" sz="1200"/>
                        <a:t>Key clustering of the users in GoTrade</a:t>
                      </a:r>
                      <a:endParaRPr sz="1200"/>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US" sz="1200" b="1">
                          <a:solidFill>
                            <a:srgbClr val="1155CC"/>
                          </a:solidFill>
                        </a:rPr>
                        <a:t>High value trading users</a:t>
                      </a:r>
                      <a:endParaRPr sz="1200"/>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US" sz="1200" b="1">
                          <a:solidFill>
                            <a:srgbClr val="FF9900"/>
                          </a:solidFill>
                        </a:rPr>
                        <a:t>Stable trading users</a:t>
                      </a:r>
                      <a:endParaRPr sz="1200"/>
                    </a:p>
                  </a:txBody>
                  <a:tcPr marL="91425" marR="91425" marT="91425" marB="91425"/>
                </a:tc>
                <a:tc>
                  <a:txBody>
                    <a:bodyPr/>
                    <a:lstStyle/>
                    <a:p>
                      <a:pPr marL="0" lvl="0" indent="0" algn="ctr" rtl="0">
                        <a:lnSpc>
                          <a:spcPct val="115000"/>
                        </a:lnSpc>
                        <a:spcBef>
                          <a:spcPts val="0"/>
                        </a:spcBef>
                        <a:spcAft>
                          <a:spcPts val="0"/>
                        </a:spcAft>
                        <a:buNone/>
                      </a:pPr>
                      <a:r>
                        <a:rPr lang="en-US" sz="1200" b="1">
                          <a:solidFill>
                            <a:srgbClr val="6AA84F"/>
                          </a:solidFill>
                        </a:rPr>
                        <a:t>Less active trading users</a:t>
                      </a:r>
                      <a:endParaRPr sz="1200"/>
                    </a:p>
                  </a:txBody>
                  <a:tcPr marL="91425" marR="91425" marT="91425" marB="91425"/>
                </a:tc>
                <a:tc>
                  <a:txBody>
                    <a:bodyPr/>
                    <a:lstStyle/>
                    <a:p>
                      <a:pPr marL="0" lvl="0" indent="0" algn="ctr" rtl="0">
                        <a:spcBef>
                          <a:spcPts val="0"/>
                        </a:spcBef>
                        <a:spcAft>
                          <a:spcPts val="0"/>
                        </a:spcAft>
                        <a:buNone/>
                      </a:pPr>
                      <a:r>
                        <a:rPr lang="en-US" sz="1200" b="1">
                          <a:solidFill>
                            <a:srgbClr val="980000"/>
                          </a:solidFill>
                        </a:rPr>
                        <a:t>Dormant Users</a:t>
                      </a:r>
                      <a:endParaRPr sz="1200"/>
                    </a:p>
                  </a:txBody>
                  <a:tcPr marL="91425" marR="91425" marT="91425" marB="91425"/>
                </a:tc>
                <a:extLst>
                  <a:ext uri="{0D108BD9-81ED-4DB2-BD59-A6C34878D82A}">
                    <a16:rowId xmlns:a16="http://schemas.microsoft.com/office/drawing/2014/main" val="10001"/>
                  </a:ext>
                </a:extLst>
              </a:tr>
              <a:tr h="649675">
                <a:tc vMerge="1">
                  <a:txBody>
                    <a:bodyPr/>
                    <a:lstStyle/>
                    <a:p>
                      <a:endParaRPr lang="zh-CN"/>
                    </a:p>
                  </a:txBody>
                  <a:tcPr/>
                </a:tc>
                <a:tc>
                  <a:txBody>
                    <a:bodyPr/>
                    <a:lstStyle/>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Highest trading volumes</a:t>
                      </a:r>
                      <a:endParaRPr sz="11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Highest operation time</a:t>
                      </a:r>
                      <a:endParaRPr sz="1100">
                        <a:solidFill>
                          <a:schemeClr val="dk1"/>
                        </a:solidFill>
                      </a:endParaRPr>
                    </a:p>
                    <a:p>
                      <a:pPr marL="0" lvl="0" indent="0" algn="ctr" rtl="0">
                        <a:lnSpc>
                          <a:spcPct val="115000"/>
                        </a:lnSpc>
                        <a:spcBef>
                          <a:spcPts val="0"/>
                        </a:spcBef>
                        <a:spcAft>
                          <a:spcPts val="0"/>
                        </a:spcAft>
                        <a:buNone/>
                      </a:pPr>
                      <a:endParaRPr/>
                    </a:p>
                  </a:txBody>
                  <a:tcPr marL="91425" marR="91425" marT="91425" marB="91425"/>
                </a:tc>
                <a:tc>
                  <a:txBody>
                    <a:bodyPr/>
                    <a:lstStyle/>
                    <a:p>
                      <a:pPr marL="0" lvl="0" indent="0" algn="ctr" rtl="0">
                        <a:lnSpc>
                          <a:spcPct val="115000"/>
                        </a:lnSpc>
                        <a:spcBef>
                          <a:spcPts val="0"/>
                        </a:spcBef>
                        <a:spcAft>
                          <a:spcPts val="0"/>
                        </a:spcAft>
                        <a:buClr>
                          <a:schemeClr val="dk1"/>
                        </a:buClr>
                        <a:buSzPts val="800"/>
                        <a:buFont typeface="Arial"/>
                        <a:buNone/>
                      </a:pPr>
                      <a:r>
                        <a:rPr lang="en-US" sz="1100">
                          <a:solidFill>
                            <a:schemeClr val="dk1"/>
                          </a:solidFill>
                        </a:rPr>
                        <a:t>High trading frequency</a:t>
                      </a:r>
                      <a:endParaRPr sz="11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Low trading volumes </a:t>
                      </a:r>
                      <a:endParaRPr sz="1100">
                        <a:solidFill>
                          <a:schemeClr val="dk1"/>
                        </a:solidFill>
                      </a:endParaRPr>
                    </a:p>
                    <a:p>
                      <a:pPr marL="0" lvl="0" indent="0" algn="ctr" rtl="0">
                        <a:lnSpc>
                          <a:spcPct val="115000"/>
                        </a:lnSpc>
                        <a:spcBef>
                          <a:spcPts val="0"/>
                        </a:spcBef>
                        <a:spcAft>
                          <a:spcPts val="0"/>
                        </a:spcAft>
                        <a:buNone/>
                      </a:pPr>
                      <a:r>
                        <a:rPr lang="en-US" sz="1100">
                          <a:solidFill>
                            <a:schemeClr val="dk1"/>
                          </a:solidFill>
                        </a:rPr>
                        <a:t>Low operation time</a:t>
                      </a:r>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Lowest trading frequency</a:t>
                      </a:r>
                      <a:endParaRPr sz="11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US" sz="1100">
                          <a:solidFill>
                            <a:schemeClr val="dk1"/>
                          </a:solidFill>
                        </a:rPr>
                        <a:t>Lowest trading volumes</a:t>
                      </a:r>
                      <a:endParaRPr sz="1100">
                        <a:solidFill>
                          <a:schemeClr val="dk1"/>
                        </a:solidFill>
                      </a:endParaRPr>
                    </a:p>
                    <a:p>
                      <a:pPr marL="0" lvl="0" indent="0" algn="ctr" rtl="0">
                        <a:lnSpc>
                          <a:spcPct val="115000"/>
                        </a:lnSpc>
                        <a:spcBef>
                          <a:spcPts val="0"/>
                        </a:spcBef>
                        <a:spcAft>
                          <a:spcPts val="0"/>
                        </a:spcAft>
                        <a:buNone/>
                      </a:pPr>
                      <a:endParaRPr/>
                    </a:p>
                  </a:txBody>
                  <a:tcPr marL="91425" marR="91425" marT="91425" marB="91425"/>
                </a:tc>
                <a:tc>
                  <a:txBody>
                    <a:bodyPr/>
                    <a:lstStyle/>
                    <a:p>
                      <a:pPr marL="0" lvl="0" indent="0" algn="ctr" rtl="0">
                        <a:spcBef>
                          <a:spcPts val="0"/>
                        </a:spcBef>
                        <a:spcAft>
                          <a:spcPts val="0"/>
                        </a:spcAft>
                        <a:buClr>
                          <a:schemeClr val="dk1"/>
                        </a:buClr>
                        <a:buSzPts val="800"/>
                        <a:buFont typeface="Arial"/>
                        <a:buNone/>
                      </a:pPr>
                      <a:r>
                        <a:rPr lang="en-US" sz="1100">
                          <a:solidFill>
                            <a:schemeClr val="dk1"/>
                          </a:solidFill>
                        </a:rPr>
                        <a:t>High trading volumes</a:t>
                      </a:r>
                      <a:endParaRPr sz="1100">
                        <a:solidFill>
                          <a:schemeClr val="dk1"/>
                        </a:solidFill>
                      </a:endParaRPr>
                    </a:p>
                    <a:p>
                      <a:pPr marL="0" lvl="0" indent="0" algn="ctr" rtl="0">
                        <a:spcBef>
                          <a:spcPts val="0"/>
                        </a:spcBef>
                        <a:spcAft>
                          <a:spcPts val="0"/>
                        </a:spcAft>
                        <a:buClr>
                          <a:schemeClr val="dk1"/>
                        </a:buClr>
                        <a:buSzPts val="1100"/>
                        <a:buFont typeface="Arial"/>
                        <a:buNone/>
                      </a:pPr>
                      <a:r>
                        <a:rPr lang="en-US" sz="1100">
                          <a:solidFill>
                            <a:schemeClr val="dk1"/>
                          </a:solidFill>
                        </a:rPr>
                        <a:t>Highest churn percentage</a:t>
                      </a:r>
                      <a:endParaRPr sz="1100">
                        <a:solidFill>
                          <a:schemeClr val="dk1"/>
                        </a:solidFill>
                      </a:endParaRPr>
                    </a:p>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49675">
                <a:tc vMerge="1">
                  <a:txBody>
                    <a:bodyPr/>
                    <a:lstStyle/>
                    <a:p>
                      <a:endParaRPr lang="zh-CN"/>
                    </a:p>
                  </a:txBody>
                  <a:tcPr/>
                </a:tc>
                <a:tc gridSpan="4">
                  <a:txBody>
                    <a:bodyPr/>
                    <a:lstStyle/>
                    <a:p>
                      <a:pPr marL="0" lvl="0" indent="0" algn="just" rtl="0">
                        <a:lnSpc>
                          <a:spcPct val="115000"/>
                        </a:lnSpc>
                        <a:spcBef>
                          <a:spcPts val="0"/>
                        </a:spcBef>
                        <a:spcAft>
                          <a:spcPts val="0"/>
                        </a:spcAft>
                        <a:buNone/>
                      </a:pPr>
                      <a:r>
                        <a:rPr lang="en-US" sz="1200">
                          <a:solidFill>
                            <a:schemeClr val="dk1"/>
                          </a:solidFill>
                        </a:rPr>
                        <a:t>Four group have different characteristics in trading value, trading times/frequency, session times and operation times, especially “Dormant Users” group has some interesting findings.</a:t>
                      </a:r>
                      <a:endParaRPr sz="1100">
                        <a:solidFill>
                          <a:schemeClr val="dk1"/>
                        </a:solidFill>
                      </a:endParaRPr>
                    </a:p>
                  </a:txBody>
                  <a:tcPr marL="91425" marR="91425" marT="91425" marB="91425"/>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531850">
                <a:tc>
                  <a:txBody>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Key</a:t>
                      </a:r>
                      <a:r>
                        <a:rPr lang="en-US" sz="1200"/>
                        <a:t> insight from the important features</a:t>
                      </a:r>
                      <a:endParaRPr sz="1200"/>
                    </a:p>
                  </a:txBody>
                  <a:tcPr marL="91425" marR="91425" marT="91425" marB="91425"/>
                </a:tc>
                <a:tc gridSpan="4">
                  <a:txBody>
                    <a:bodyPr/>
                    <a:lstStyle/>
                    <a:p>
                      <a:pPr marL="0" lvl="0" indent="0" algn="l" rtl="0">
                        <a:lnSpc>
                          <a:spcPct val="115000"/>
                        </a:lnSpc>
                        <a:spcBef>
                          <a:spcPts val="0"/>
                        </a:spcBef>
                        <a:spcAft>
                          <a:spcPts val="0"/>
                        </a:spcAft>
                        <a:buNone/>
                      </a:pPr>
                      <a:r>
                        <a:rPr lang="en-US" sz="1200"/>
                        <a:t>By explorating the SHAP value plot, we found that </a:t>
                      </a:r>
                      <a:r>
                        <a:rPr lang="en-US" sz="1200" b="1">
                          <a:solidFill>
                            <a:schemeClr val="dk1"/>
                          </a:solidFill>
                        </a:rPr>
                        <a:t>buy/sell numbers</a:t>
                      </a:r>
                      <a:r>
                        <a:rPr lang="en-US" sz="1200">
                          <a:solidFill>
                            <a:schemeClr val="dk1"/>
                          </a:solidFill>
                        </a:rPr>
                        <a:t>,</a:t>
                      </a:r>
                      <a:r>
                        <a:rPr lang="en-US" sz="1200" b="1">
                          <a:solidFill>
                            <a:schemeClr val="dk1"/>
                          </a:solidFill>
                        </a:rPr>
                        <a:t> net flow </a:t>
                      </a:r>
                      <a:r>
                        <a:rPr lang="en-US" sz="1200">
                          <a:solidFill>
                            <a:schemeClr val="dk1"/>
                          </a:solidFill>
                        </a:rPr>
                        <a:t>and the </a:t>
                      </a:r>
                      <a:r>
                        <a:rPr lang="en-US" sz="1200" b="1">
                          <a:solidFill>
                            <a:schemeClr val="dk1"/>
                          </a:solidFill>
                        </a:rPr>
                        <a:t>history total events </a:t>
                      </a:r>
                      <a:r>
                        <a:rPr lang="en-US" sz="1200">
                          <a:solidFill>
                            <a:schemeClr val="dk1"/>
                          </a:solidFill>
                        </a:rPr>
                        <a:t>have </a:t>
                      </a:r>
                      <a:r>
                        <a:rPr lang="en-US" sz="1200">
                          <a:solidFill>
                            <a:srgbClr val="A64D79"/>
                          </a:solidFill>
                        </a:rPr>
                        <a:t>positive</a:t>
                      </a:r>
                      <a:r>
                        <a:rPr lang="en-US" sz="1200">
                          <a:solidFill>
                            <a:schemeClr val="dk1"/>
                          </a:solidFill>
                        </a:rPr>
                        <a:t> impact on the future trading values.</a:t>
                      </a:r>
                      <a:endParaRPr sz="1200"/>
                    </a:p>
                  </a:txBody>
                  <a:tcPr marL="91425" marR="91425" marT="91425" marB="91425"/>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704825">
                <a:tc>
                  <a:txBody>
                    <a:bodyPr/>
                    <a:lstStyle/>
                    <a:p>
                      <a:pPr marL="0" lvl="0" indent="0" algn="l" rtl="0">
                        <a:lnSpc>
                          <a:spcPct val="115000"/>
                        </a:lnSpc>
                        <a:spcBef>
                          <a:spcPts val="0"/>
                        </a:spcBef>
                        <a:spcAft>
                          <a:spcPts val="0"/>
                        </a:spcAft>
                        <a:buNone/>
                      </a:pPr>
                      <a:r>
                        <a:rPr lang="en-US" sz="1200"/>
                        <a:t>Marketing Strategies</a:t>
                      </a:r>
                      <a:endParaRPr sz="1200"/>
                    </a:p>
                  </a:txBody>
                  <a:tcPr marL="91425" marR="91425" marT="91425" marB="91425"/>
                </a:tc>
                <a:tc gridSpan="4">
                  <a:txBody>
                    <a:bodyPr/>
                    <a:lstStyle/>
                    <a:p>
                      <a:pPr marL="0" lvl="0" indent="0" algn="just" rtl="0">
                        <a:lnSpc>
                          <a:spcPct val="115000"/>
                        </a:lnSpc>
                        <a:spcBef>
                          <a:spcPts val="0"/>
                        </a:spcBef>
                        <a:spcAft>
                          <a:spcPts val="0"/>
                        </a:spcAft>
                        <a:buNone/>
                      </a:pPr>
                      <a:r>
                        <a:rPr lang="en-US" sz="1200">
                          <a:solidFill>
                            <a:schemeClr val="dk1"/>
                          </a:solidFill>
                        </a:rPr>
                        <a:t>The key recommendations are based on the four groups and our findings:</a:t>
                      </a:r>
                      <a:endParaRPr sz="1200">
                        <a:solidFill>
                          <a:schemeClr val="dk1"/>
                        </a:solidFill>
                      </a:endParaRPr>
                    </a:p>
                    <a:p>
                      <a:pPr marL="0" lvl="0" indent="0" algn="l" rtl="0">
                        <a:lnSpc>
                          <a:spcPct val="115000"/>
                        </a:lnSpc>
                        <a:spcBef>
                          <a:spcPts val="0"/>
                        </a:spcBef>
                        <a:spcAft>
                          <a:spcPts val="0"/>
                        </a:spcAft>
                        <a:buNone/>
                      </a:pPr>
                      <a:r>
                        <a:rPr lang="en-US" sz="1100" b="1">
                          <a:solidFill>
                            <a:srgbClr val="1155CC"/>
                          </a:solidFill>
                        </a:rPr>
                        <a:t>High value trading users: </a:t>
                      </a:r>
                      <a:r>
                        <a:rPr lang="en-US" sz="1100">
                          <a:solidFill>
                            <a:schemeClr val="dk1"/>
                          </a:solidFill>
                        </a:rPr>
                        <a:t>Build a community, recommend the products and others strategies</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b="1">
                          <a:solidFill>
                            <a:srgbClr val="FF9900"/>
                          </a:solidFill>
                        </a:rPr>
                        <a:t>Stable trading users: </a:t>
                      </a:r>
                      <a:r>
                        <a:rPr lang="en-US" sz="1100">
                          <a:solidFill>
                            <a:schemeClr val="dk1"/>
                          </a:solidFill>
                        </a:rPr>
                        <a:t>Offer session time rewards</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b="1">
                          <a:solidFill>
                            <a:srgbClr val="6AA84F"/>
                          </a:solidFill>
                        </a:rPr>
                        <a:t>Less active trading users: </a:t>
                      </a:r>
                      <a:r>
                        <a:rPr lang="en-US" sz="1100">
                          <a:solidFill>
                            <a:schemeClr val="dk1"/>
                          </a:solidFill>
                        </a:rPr>
                        <a:t>Offer trading frequency rewards and others</a:t>
                      </a:r>
                      <a:endParaRPr sz="1100">
                        <a:solidFill>
                          <a:srgbClr val="6AA84F"/>
                        </a:solidFill>
                      </a:endParaRPr>
                    </a:p>
                    <a:p>
                      <a:pPr marL="0" lvl="0" indent="0" algn="l" rtl="0">
                        <a:spcBef>
                          <a:spcPts val="0"/>
                        </a:spcBef>
                        <a:spcAft>
                          <a:spcPts val="0"/>
                        </a:spcAft>
                        <a:buNone/>
                      </a:pPr>
                      <a:r>
                        <a:rPr lang="en-US" sz="1100" b="1">
                          <a:solidFill>
                            <a:srgbClr val="980000"/>
                          </a:solidFill>
                        </a:rPr>
                        <a:t>Dormant Users: </a:t>
                      </a:r>
                      <a:r>
                        <a:rPr lang="en-US" sz="1100">
                          <a:solidFill>
                            <a:schemeClr val="dk1"/>
                          </a:solidFill>
                        </a:rPr>
                        <a:t>Offer limited-time discounts and exclusive offers</a:t>
                      </a:r>
                      <a:endParaRPr sz="1100">
                        <a:solidFill>
                          <a:schemeClr val="dk1"/>
                        </a:solidFill>
                      </a:endParaRPr>
                    </a:p>
                    <a:p>
                      <a:pPr marL="0" lvl="0" indent="0" algn="l" rtl="0">
                        <a:spcBef>
                          <a:spcPts val="0"/>
                        </a:spcBef>
                        <a:spcAft>
                          <a:spcPts val="0"/>
                        </a:spcAft>
                        <a:buNone/>
                      </a:pPr>
                      <a:r>
                        <a:rPr lang="en-US" sz="1100">
                          <a:solidFill>
                            <a:schemeClr val="dk1"/>
                          </a:solidFill>
                        </a:rPr>
                        <a:t>Notification system</a:t>
                      </a:r>
                      <a:endParaRPr sz="1100">
                        <a:solidFill>
                          <a:schemeClr val="dk1"/>
                        </a:solidFill>
                      </a:endParaRPr>
                    </a:p>
                  </a:txBody>
                  <a:tcPr marL="91425" marR="91425" marT="91425" marB="91425"/>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
        <p:nvSpPr>
          <p:cNvPr id="155" name="Google Shape;155;g267944a0dfa_0_0"/>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6908d9906a_0_3102"/>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Summary of the marketing strategies</a:t>
            </a:r>
            <a:endParaRPr sz="2000" b="1" i="0" u="none" strike="noStrike" cap="none">
              <a:solidFill>
                <a:schemeClr val="accent1"/>
              </a:solidFill>
              <a:latin typeface="Times New Roman"/>
              <a:ea typeface="Times New Roman"/>
              <a:cs typeface="Times New Roman"/>
              <a:sym typeface="Times New Roman"/>
            </a:endParaRPr>
          </a:p>
        </p:txBody>
      </p:sp>
      <p:sp>
        <p:nvSpPr>
          <p:cNvPr id="326" name="Google Shape;326;g26908d9906a_0_3102"/>
          <p:cNvSpPr/>
          <p:nvPr/>
        </p:nvSpPr>
        <p:spPr>
          <a:xfrm>
            <a:off x="0" y="601775"/>
            <a:ext cx="2790000" cy="2001600"/>
          </a:xfrm>
          <a:prstGeom prst="roundRect">
            <a:avLst>
              <a:gd name="adj" fmla="val 16667"/>
            </a:avLst>
          </a:prstGeom>
          <a:solidFill>
            <a:schemeClr val="lt2"/>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7" name="Google Shape;327;g26908d9906a_0_3102"/>
          <p:cNvSpPr txBox="1"/>
          <p:nvPr/>
        </p:nvSpPr>
        <p:spPr>
          <a:xfrm>
            <a:off x="174750" y="601775"/>
            <a:ext cx="244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1155CC"/>
                </a:solidFill>
              </a:rPr>
              <a:t>High value trading users</a:t>
            </a:r>
            <a:endParaRPr sz="2100">
              <a:solidFill>
                <a:schemeClr val="dk1"/>
              </a:solidFill>
              <a:latin typeface="Calibri"/>
              <a:ea typeface="Calibri"/>
              <a:cs typeface="Calibri"/>
              <a:sym typeface="Calibri"/>
            </a:endParaRPr>
          </a:p>
        </p:txBody>
      </p:sp>
      <p:sp>
        <p:nvSpPr>
          <p:cNvPr id="328" name="Google Shape;328;g26908d9906a_0_3102"/>
          <p:cNvSpPr txBox="1"/>
          <p:nvPr/>
        </p:nvSpPr>
        <p:spPr>
          <a:xfrm>
            <a:off x="0" y="913081"/>
            <a:ext cx="2790000" cy="14622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Recommend the products in the user’s best preference sector (Medium cost) </a:t>
            </a:r>
            <a:endParaRPr sz="1100" b="1">
              <a:solidFill>
                <a:schemeClr val="dk1"/>
              </a:solidFill>
            </a:endParaRPr>
          </a:p>
          <a:p>
            <a:pPr marL="0" lvl="0" indent="0" algn="just" rtl="0">
              <a:spcBef>
                <a:spcPts val="800"/>
              </a:spcBef>
              <a:spcAft>
                <a:spcPts val="0"/>
              </a:spcAft>
              <a:buNone/>
            </a:pPr>
            <a:r>
              <a:rPr lang="en-US" sz="1100">
                <a:solidFill>
                  <a:schemeClr val="dk1"/>
                </a:solidFill>
              </a:rPr>
              <a:t>- Based on the history product sectors, recommend the product in same sector.</a:t>
            </a:r>
            <a:endParaRPr sz="1100">
              <a:solidFill>
                <a:schemeClr val="dk1"/>
              </a:solidFill>
            </a:endParaRPr>
          </a:p>
          <a:p>
            <a:pPr marL="0" lvl="0" indent="0" algn="just" rtl="0">
              <a:spcBef>
                <a:spcPts val="800"/>
              </a:spcBef>
              <a:spcAft>
                <a:spcPts val="0"/>
              </a:spcAft>
              <a:buNone/>
            </a:pPr>
            <a:r>
              <a:rPr lang="en-US" sz="1100" b="1">
                <a:solidFill>
                  <a:schemeClr val="dk1"/>
                </a:solidFill>
              </a:rPr>
              <a:t>Offer trading value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 Set the monthly goals of trading values.</a:t>
            </a:r>
            <a:r>
              <a:rPr lang="en-US" sz="1100" b="1">
                <a:solidFill>
                  <a:schemeClr val="dk1"/>
                </a:solidFill>
              </a:rPr>
              <a:t> </a:t>
            </a:r>
            <a:endParaRPr sz="1100" b="1">
              <a:solidFill>
                <a:schemeClr val="dk1"/>
              </a:solidFill>
            </a:endParaRPr>
          </a:p>
        </p:txBody>
      </p:sp>
      <p:sp>
        <p:nvSpPr>
          <p:cNvPr id="329" name="Google Shape;329;g26908d9906a_0_3102"/>
          <p:cNvSpPr/>
          <p:nvPr/>
        </p:nvSpPr>
        <p:spPr>
          <a:xfrm>
            <a:off x="3036475" y="601775"/>
            <a:ext cx="2790000" cy="2001600"/>
          </a:xfrm>
          <a:prstGeom prst="roundRect">
            <a:avLst>
              <a:gd name="adj" fmla="val 16667"/>
            </a:avLst>
          </a:prstGeom>
          <a:solidFill>
            <a:schemeClr val="lt2"/>
          </a:solid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0" name="Google Shape;330;g26908d9906a_0_3102"/>
          <p:cNvSpPr txBox="1"/>
          <p:nvPr/>
        </p:nvSpPr>
        <p:spPr>
          <a:xfrm>
            <a:off x="3445334" y="601775"/>
            <a:ext cx="212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FF9900"/>
                </a:solidFill>
              </a:rPr>
              <a:t>Stable trading users</a:t>
            </a:r>
            <a:endParaRPr b="1">
              <a:solidFill>
                <a:srgbClr val="1155CC"/>
              </a:solidFill>
            </a:endParaRPr>
          </a:p>
        </p:txBody>
      </p:sp>
      <p:sp>
        <p:nvSpPr>
          <p:cNvPr id="331" name="Google Shape;331;g26908d9906a_0_3102"/>
          <p:cNvSpPr txBox="1"/>
          <p:nvPr/>
        </p:nvSpPr>
        <p:spPr>
          <a:xfrm>
            <a:off x="3036475" y="840449"/>
            <a:ext cx="2790000" cy="1631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dirty="0">
                <a:solidFill>
                  <a:schemeClr val="dk1"/>
                </a:solidFill>
              </a:rPr>
              <a:t>Offer session time rewards (Low cost)</a:t>
            </a:r>
            <a:endParaRPr sz="1100" b="1" dirty="0">
              <a:solidFill>
                <a:schemeClr val="dk1"/>
              </a:solidFill>
            </a:endParaRPr>
          </a:p>
          <a:p>
            <a:pPr marL="0" lvl="0" indent="0" algn="just" rtl="0">
              <a:spcBef>
                <a:spcPts val="800"/>
              </a:spcBef>
              <a:spcAft>
                <a:spcPts val="0"/>
              </a:spcAft>
              <a:buClr>
                <a:schemeClr val="dk1"/>
              </a:buClr>
              <a:buSzPts val="1100"/>
              <a:buFont typeface="Arial"/>
              <a:buNone/>
            </a:pPr>
            <a:r>
              <a:rPr lang="en-US" sz="1100" dirty="0">
                <a:solidFill>
                  <a:schemeClr val="dk1"/>
                </a:solidFill>
              </a:rPr>
              <a:t>- Set the goal of session time they spend on </a:t>
            </a:r>
            <a:r>
              <a:rPr lang="en-US" sz="1100" dirty="0" err="1">
                <a:solidFill>
                  <a:schemeClr val="dk1"/>
                </a:solidFill>
              </a:rPr>
              <a:t>Gotrade</a:t>
            </a:r>
            <a:r>
              <a:rPr lang="en-US" sz="1100" dirty="0">
                <a:solidFill>
                  <a:schemeClr val="dk1"/>
                </a:solidFill>
              </a:rPr>
              <a:t> weekly/monthly.</a:t>
            </a:r>
            <a:endParaRPr sz="1100" b="1" dirty="0">
              <a:solidFill>
                <a:schemeClr val="dk1"/>
              </a:solidFill>
            </a:endParaRPr>
          </a:p>
          <a:p>
            <a:pPr marL="0" lvl="0" indent="0" algn="just" rtl="0">
              <a:spcBef>
                <a:spcPts val="800"/>
              </a:spcBef>
              <a:spcAft>
                <a:spcPts val="0"/>
              </a:spcAft>
              <a:buNone/>
            </a:pPr>
            <a:r>
              <a:rPr lang="en-US" sz="1100" b="1" dirty="0">
                <a:solidFill>
                  <a:schemeClr val="dk1"/>
                </a:solidFill>
              </a:rPr>
              <a:t>Recommend the products in the user’s multiple sectors (Medium cost)   </a:t>
            </a:r>
            <a:endParaRPr sz="1100" b="1" dirty="0">
              <a:solidFill>
                <a:schemeClr val="dk1"/>
              </a:solidFill>
            </a:endParaRPr>
          </a:p>
          <a:p>
            <a:pPr marL="0" lvl="0" indent="0" algn="just" rtl="0">
              <a:spcBef>
                <a:spcPts val="800"/>
              </a:spcBef>
              <a:spcAft>
                <a:spcPts val="0"/>
              </a:spcAft>
              <a:buNone/>
            </a:pPr>
            <a:r>
              <a:rPr lang="en-US" sz="1100" dirty="0">
                <a:solidFill>
                  <a:schemeClr val="dk1"/>
                </a:solidFill>
              </a:rPr>
              <a:t>- Based on the history product sectors, recommend the product in similar sector.</a:t>
            </a:r>
            <a:r>
              <a:rPr lang="en-US" sz="1100" b="1" dirty="0">
                <a:solidFill>
                  <a:schemeClr val="dk1"/>
                </a:solidFill>
              </a:rPr>
              <a:t> </a:t>
            </a:r>
            <a:endParaRPr sz="1100" b="1" dirty="0">
              <a:solidFill>
                <a:schemeClr val="dk1"/>
              </a:solidFill>
            </a:endParaRPr>
          </a:p>
        </p:txBody>
      </p:sp>
      <p:sp>
        <p:nvSpPr>
          <p:cNvPr id="332" name="Google Shape;332;g26908d9906a_0_3102"/>
          <p:cNvSpPr/>
          <p:nvPr/>
        </p:nvSpPr>
        <p:spPr>
          <a:xfrm>
            <a:off x="28800" y="2758575"/>
            <a:ext cx="2790000" cy="2214000"/>
          </a:xfrm>
          <a:prstGeom prst="roundRect">
            <a:avLst>
              <a:gd name="adj" fmla="val 16667"/>
            </a:avLst>
          </a:prstGeom>
          <a:solidFill>
            <a:schemeClr val="lt2"/>
          </a:solid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3" name="Google Shape;333;g26908d9906a_0_3102"/>
          <p:cNvSpPr txBox="1"/>
          <p:nvPr/>
        </p:nvSpPr>
        <p:spPr>
          <a:xfrm>
            <a:off x="187860" y="2758575"/>
            <a:ext cx="24531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b="1">
                <a:solidFill>
                  <a:srgbClr val="6AA84F"/>
                </a:solidFill>
              </a:rPr>
              <a:t>Less active trading users</a:t>
            </a:r>
            <a:endParaRPr b="1">
              <a:solidFill>
                <a:srgbClr val="FF9900"/>
              </a:solidFill>
            </a:endParaRPr>
          </a:p>
        </p:txBody>
      </p:sp>
      <p:sp>
        <p:nvSpPr>
          <p:cNvPr id="334" name="Google Shape;334;g26908d9906a_0_3102"/>
          <p:cNvSpPr txBox="1"/>
          <p:nvPr/>
        </p:nvSpPr>
        <p:spPr>
          <a:xfrm>
            <a:off x="28800" y="3069800"/>
            <a:ext cx="2790000" cy="18267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a:solidFill>
                  <a:schemeClr val="dk1"/>
                </a:solidFill>
              </a:rPr>
              <a:t>Offer trading frequency rewards (Low cost)</a:t>
            </a:r>
            <a:endParaRPr sz="1100" b="1">
              <a:solidFill>
                <a:schemeClr val="dk1"/>
              </a:solidFill>
            </a:endParaRPr>
          </a:p>
          <a:p>
            <a:pPr marL="0" lvl="0" indent="0" algn="just" rtl="0">
              <a:spcBef>
                <a:spcPts val="800"/>
              </a:spcBef>
              <a:spcAft>
                <a:spcPts val="0"/>
              </a:spcAft>
              <a:buNone/>
            </a:pPr>
            <a:r>
              <a:rPr lang="en-US" sz="1100">
                <a:solidFill>
                  <a:schemeClr val="dk1"/>
                </a:solidFill>
              </a:rPr>
              <a:t>- Set the goal of the number of trading with a time limited.</a:t>
            </a:r>
            <a:endParaRPr sz="1100" b="1">
              <a:solidFill>
                <a:schemeClr val="dk1"/>
              </a:solidFill>
            </a:endParaRPr>
          </a:p>
          <a:p>
            <a:pPr marL="0" lvl="0" indent="0" algn="just" rtl="0">
              <a:spcBef>
                <a:spcPts val="800"/>
              </a:spcBef>
              <a:spcAft>
                <a:spcPts val="0"/>
              </a:spcAft>
              <a:buNone/>
            </a:pPr>
            <a:r>
              <a:rPr lang="en-US" sz="1100" b="1">
                <a:solidFill>
                  <a:schemeClr val="dk1"/>
                </a:solidFill>
              </a:rPr>
              <a:t>Provide financial and investment educational resources (Medium cost) </a:t>
            </a:r>
            <a:endParaRPr sz="1100" b="1">
              <a:solidFill>
                <a:schemeClr val="dk1"/>
              </a:solidFill>
            </a:endParaRPr>
          </a:p>
          <a:p>
            <a:pPr marL="0" lvl="0" indent="0" algn="just" rtl="0">
              <a:spcBef>
                <a:spcPts val="1000"/>
              </a:spcBef>
              <a:spcAft>
                <a:spcPts val="0"/>
              </a:spcAft>
              <a:buNone/>
            </a:pPr>
            <a:r>
              <a:rPr lang="en-US" sz="1100">
                <a:solidFill>
                  <a:schemeClr val="dk1"/>
                </a:solidFill>
              </a:rPr>
              <a:t>- Provide financial and investment lectures and invite experts to answer the questions.</a:t>
            </a:r>
            <a:endParaRPr sz="1100" b="1">
              <a:solidFill>
                <a:schemeClr val="dk1"/>
              </a:solidFill>
            </a:endParaRPr>
          </a:p>
        </p:txBody>
      </p:sp>
      <p:sp>
        <p:nvSpPr>
          <p:cNvPr id="335" name="Google Shape;335;g26908d9906a_0_3102"/>
          <p:cNvSpPr/>
          <p:nvPr/>
        </p:nvSpPr>
        <p:spPr>
          <a:xfrm>
            <a:off x="3017700" y="2758575"/>
            <a:ext cx="2790000" cy="2199000"/>
          </a:xfrm>
          <a:prstGeom prst="roundRect">
            <a:avLst>
              <a:gd name="adj" fmla="val 16667"/>
            </a:avLst>
          </a:prstGeom>
          <a:solidFill>
            <a:schemeClr val="lt2"/>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6" name="Google Shape;336;g26908d9906a_0_3102"/>
          <p:cNvSpPr txBox="1"/>
          <p:nvPr/>
        </p:nvSpPr>
        <p:spPr>
          <a:xfrm>
            <a:off x="3179805" y="2758575"/>
            <a:ext cx="249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rgbClr val="980000"/>
                </a:solidFill>
              </a:rPr>
              <a:t>Dormant Users</a:t>
            </a:r>
            <a:endParaRPr b="1">
              <a:solidFill>
                <a:srgbClr val="6AA84F"/>
              </a:solidFill>
            </a:endParaRPr>
          </a:p>
        </p:txBody>
      </p:sp>
      <p:sp>
        <p:nvSpPr>
          <p:cNvPr id="337" name="Google Shape;337;g26908d9906a_0_3102"/>
          <p:cNvSpPr txBox="1"/>
          <p:nvPr/>
        </p:nvSpPr>
        <p:spPr>
          <a:xfrm>
            <a:off x="3017700" y="2976011"/>
            <a:ext cx="2790000" cy="1852200"/>
          </a:xfrm>
          <a:prstGeom prst="rect">
            <a:avLst/>
          </a:prstGeom>
          <a:noFill/>
          <a:ln>
            <a:noFill/>
          </a:ln>
        </p:spPr>
        <p:txBody>
          <a:bodyPr spcFirstLastPara="1" wrap="square" lIns="68575" tIns="68575" rIns="68575" bIns="68575" anchor="t" anchorCtr="0">
            <a:spAutoFit/>
          </a:bodyPr>
          <a:lstStyle/>
          <a:p>
            <a:pPr marL="0" lvl="0" indent="0" algn="just" rtl="0">
              <a:spcBef>
                <a:spcPts val="800"/>
              </a:spcBef>
              <a:spcAft>
                <a:spcPts val="0"/>
              </a:spcAft>
              <a:buNone/>
            </a:pPr>
            <a:r>
              <a:rPr lang="en-US" sz="1100" b="1" dirty="0">
                <a:solidFill>
                  <a:schemeClr val="dk1"/>
                </a:solidFill>
              </a:rPr>
              <a:t>Offer limited-time discounts or exclusive offers (Low cost) </a:t>
            </a:r>
            <a:endParaRPr sz="1100" b="1" dirty="0">
              <a:solidFill>
                <a:schemeClr val="dk1"/>
              </a:solidFill>
            </a:endParaRPr>
          </a:p>
          <a:p>
            <a:pPr marL="0" lvl="0" indent="0" algn="just" rtl="0">
              <a:spcBef>
                <a:spcPts val="800"/>
              </a:spcBef>
              <a:spcAft>
                <a:spcPts val="0"/>
              </a:spcAft>
              <a:buNone/>
            </a:pPr>
            <a:r>
              <a:rPr lang="en-US" sz="1100" dirty="0">
                <a:solidFill>
                  <a:schemeClr val="dk1"/>
                </a:solidFill>
              </a:rPr>
              <a:t>- Offer products with less fees and then provide exclusive offers after transactions.</a:t>
            </a:r>
            <a:endParaRPr sz="1100" b="1" dirty="0">
              <a:solidFill>
                <a:schemeClr val="dk1"/>
              </a:solidFill>
            </a:endParaRPr>
          </a:p>
          <a:p>
            <a:pPr marL="0" lvl="0" indent="0" algn="just" rtl="0">
              <a:spcBef>
                <a:spcPts val="1000"/>
              </a:spcBef>
              <a:spcAft>
                <a:spcPts val="0"/>
              </a:spcAft>
              <a:buNone/>
            </a:pPr>
            <a:r>
              <a:rPr lang="en-US" sz="1100" b="1" dirty="0">
                <a:solidFill>
                  <a:schemeClr val="dk1"/>
                </a:solidFill>
              </a:rPr>
              <a:t>Send personalized emails or messages (Low cost)</a:t>
            </a:r>
            <a:endParaRPr sz="1100" b="1" dirty="0">
              <a:solidFill>
                <a:schemeClr val="dk1"/>
              </a:solidFill>
            </a:endParaRPr>
          </a:p>
          <a:p>
            <a:pPr marL="0" lvl="0" indent="0" algn="just" rtl="0">
              <a:spcBef>
                <a:spcPts val="1000"/>
              </a:spcBef>
              <a:spcAft>
                <a:spcPts val="0"/>
              </a:spcAft>
              <a:buNone/>
            </a:pPr>
            <a:r>
              <a:rPr lang="en-US" sz="1100" dirty="0">
                <a:solidFill>
                  <a:schemeClr val="dk1"/>
                </a:solidFill>
              </a:rPr>
              <a:t>- Inform the trend of the stock they have brought, or recommend promising stocks.</a:t>
            </a:r>
            <a:endParaRPr sz="1100" b="1" dirty="0">
              <a:solidFill>
                <a:schemeClr val="dk1"/>
              </a:solidFill>
            </a:endParaRPr>
          </a:p>
        </p:txBody>
      </p:sp>
      <p:sp>
        <p:nvSpPr>
          <p:cNvPr id="338" name="Google Shape;338;g26908d9906a_0_3102"/>
          <p:cNvSpPr/>
          <p:nvPr/>
        </p:nvSpPr>
        <p:spPr>
          <a:xfrm>
            <a:off x="6072950" y="601775"/>
            <a:ext cx="2970000" cy="4370700"/>
          </a:xfrm>
          <a:prstGeom prst="roundRect">
            <a:avLst>
              <a:gd name="adj" fmla="val 16667"/>
            </a:avLst>
          </a:prstGeom>
          <a:solidFill>
            <a:schemeClr val="lt2"/>
          </a:solid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9" name="Google Shape;339;g26908d9906a_0_3102"/>
          <p:cNvSpPr txBox="1"/>
          <p:nvPr/>
        </p:nvSpPr>
        <p:spPr>
          <a:xfrm>
            <a:off x="6238458" y="601775"/>
            <a:ext cx="25524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b="1">
                <a:solidFill>
                  <a:srgbClr val="FF00FF"/>
                </a:solidFill>
              </a:rPr>
              <a:t>All applicable strategies</a:t>
            </a:r>
            <a:endParaRPr b="1">
              <a:solidFill>
                <a:srgbClr val="FF00FF"/>
              </a:solidFill>
            </a:endParaRPr>
          </a:p>
        </p:txBody>
      </p:sp>
      <p:sp>
        <p:nvSpPr>
          <p:cNvPr id="340" name="Google Shape;340;g26908d9906a_0_3102"/>
          <p:cNvSpPr txBox="1"/>
          <p:nvPr/>
        </p:nvSpPr>
        <p:spPr>
          <a:xfrm>
            <a:off x="6072950" y="1063703"/>
            <a:ext cx="2970000" cy="3535200"/>
          </a:xfrm>
          <a:prstGeom prst="rect">
            <a:avLst/>
          </a:prstGeom>
          <a:noFill/>
          <a:ln>
            <a:noFill/>
          </a:ln>
        </p:spPr>
        <p:txBody>
          <a:bodyPr spcFirstLastPara="1" wrap="square" lIns="68575" tIns="68575" rIns="68575" bIns="68575" anchor="t" anchorCtr="0">
            <a:spAutoFit/>
          </a:bodyPr>
          <a:lstStyle/>
          <a:p>
            <a:pPr marL="0" lvl="0" indent="0" algn="just" rtl="0">
              <a:spcBef>
                <a:spcPts val="1000"/>
              </a:spcBef>
              <a:spcAft>
                <a:spcPts val="0"/>
              </a:spcAft>
              <a:buNone/>
            </a:pPr>
            <a:r>
              <a:rPr lang="en-US" sz="1100" b="1">
                <a:solidFill>
                  <a:schemeClr val="dk1"/>
                </a:solidFill>
              </a:rPr>
              <a:t>Build a community (Medium cost)</a:t>
            </a:r>
            <a:endParaRPr sz="1100" b="1">
              <a:solidFill>
                <a:schemeClr val="dk1"/>
              </a:solidFill>
            </a:endParaRPr>
          </a:p>
          <a:p>
            <a:pPr marL="0" lvl="0" indent="0" algn="l" rtl="0">
              <a:spcBef>
                <a:spcPts val="1000"/>
              </a:spcBef>
              <a:spcAft>
                <a:spcPts val="0"/>
              </a:spcAft>
              <a:buNone/>
            </a:pPr>
            <a:r>
              <a:rPr lang="en-US" sz="1100" b="1">
                <a:solidFill>
                  <a:schemeClr val="dk1"/>
                </a:solidFill>
              </a:rPr>
              <a:t>Offer rewards to encourage more deposit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rewards once they deposited again from a period of time.</a:t>
            </a:r>
            <a:endParaRPr sz="1100" b="1">
              <a:solidFill>
                <a:schemeClr val="dk1"/>
              </a:solidFill>
            </a:endParaRPr>
          </a:p>
          <a:p>
            <a:pPr marL="0" lvl="0" indent="0" algn="l" rtl="0">
              <a:spcBef>
                <a:spcPts val="1000"/>
              </a:spcBef>
              <a:spcAft>
                <a:spcPts val="0"/>
              </a:spcAft>
              <a:buNone/>
            </a:pPr>
            <a:r>
              <a:rPr lang="en-US" sz="1100" b="1">
                <a:solidFill>
                  <a:schemeClr val="dk1"/>
                </a:solidFill>
              </a:rPr>
              <a:t>Offer rewards to encourage less withdraw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them rewards once the balance have lower a certain amount within period of time.</a:t>
            </a:r>
            <a:endParaRPr sz="1100">
              <a:solidFill>
                <a:schemeClr val="dk1"/>
              </a:solidFill>
            </a:endParaRPr>
          </a:p>
          <a:p>
            <a:pPr marL="0" lvl="0" indent="0" algn="just" rtl="0">
              <a:spcBef>
                <a:spcPts val="1000"/>
              </a:spcBef>
              <a:spcAft>
                <a:spcPts val="0"/>
              </a:spcAft>
              <a:buNone/>
            </a:pPr>
            <a:r>
              <a:rPr lang="en-US" sz="1100" b="1">
                <a:solidFill>
                  <a:schemeClr val="dk1"/>
                </a:solidFill>
              </a:rPr>
              <a:t>Offer negative net flow rewards (Low cost)</a:t>
            </a:r>
            <a:endParaRPr sz="1100" b="1">
              <a:solidFill>
                <a:schemeClr val="dk1"/>
              </a:solidFill>
            </a:endParaRPr>
          </a:p>
          <a:p>
            <a:pPr marL="0" lvl="0" indent="0" algn="just" rtl="0">
              <a:spcBef>
                <a:spcPts val="1000"/>
              </a:spcBef>
              <a:spcAft>
                <a:spcPts val="0"/>
              </a:spcAft>
              <a:buNone/>
            </a:pPr>
            <a:r>
              <a:rPr lang="en-US" sz="1100">
                <a:solidFill>
                  <a:schemeClr val="dk1"/>
                </a:solidFill>
              </a:rPr>
              <a:t>- Offer them cash back for their first buying next week after when net flow &lt; 0.</a:t>
            </a:r>
            <a:endParaRPr sz="1100" b="1">
              <a:solidFill>
                <a:schemeClr val="dk1"/>
              </a:solidFill>
            </a:endParaRPr>
          </a:p>
          <a:p>
            <a:pPr marL="0" lvl="0" indent="0" algn="just" rtl="0">
              <a:spcBef>
                <a:spcPts val="1000"/>
              </a:spcBef>
              <a:spcAft>
                <a:spcPts val="0"/>
              </a:spcAft>
              <a:buNone/>
            </a:pPr>
            <a:r>
              <a:rPr lang="en-US" sz="1100" b="1">
                <a:solidFill>
                  <a:schemeClr val="dk1"/>
                </a:solidFill>
              </a:rPr>
              <a:t>Notification system (Medium cost)</a:t>
            </a:r>
            <a:endParaRPr sz="1100" b="1">
              <a:solidFill>
                <a:schemeClr val="dk1"/>
              </a:solidFill>
            </a:endParaRPr>
          </a:p>
          <a:p>
            <a:pPr marL="0" lvl="0" indent="0" algn="just" rtl="0">
              <a:lnSpc>
                <a:spcPct val="115000"/>
              </a:lnSpc>
              <a:spcBef>
                <a:spcPts val="1000"/>
              </a:spcBef>
              <a:spcAft>
                <a:spcPts val="0"/>
              </a:spcAft>
              <a:buNone/>
            </a:pPr>
            <a:r>
              <a:rPr lang="en-US" sz="1100">
                <a:solidFill>
                  <a:schemeClr val="dk1"/>
                </a:solidFill>
              </a:rPr>
              <a:t>- Inform users of changes in owned products.</a:t>
            </a:r>
            <a:endParaRPr sz="1100" b="1">
              <a:solidFill>
                <a:schemeClr val="dk1"/>
              </a:solidFill>
            </a:endParaRPr>
          </a:p>
        </p:txBody>
      </p:sp>
      <p:sp>
        <p:nvSpPr>
          <p:cNvPr id="341" name="Google Shape;341;g26908d9906a_0_310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645816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65f38e958f_0_6"/>
          <p:cNvSpPr/>
          <p:nvPr/>
        </p:nvSpPr>
        <p:spPr>
          <a:xfrm>
            <a:off x="2171392" y="2889456"/>
            <a:ext cx="48012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1" i="0" u="none" strike="noStrike" cap="none">
                <a:solidFill>
                  <a:schemeClr val="accent1"/>
                </a:solidFill>
                <a:latin typeface="Times New Roman"/>
                <a:ea typeface="Times New Roman"/>
                <a:cs typeface="Times New Roman"/>
                <a:sym typeface="Times New Roman"/>
              </a:rPr>
              <a:t>Thanks</a:t>
            </a:r>
            <a:endParaRPr sz="4600" b="0" i="0" u="none" strike="noStrike" cap="none">
              <a:solidFill>
                <a:srgbClr val="000000"/>
              </a:solidFill>
              <a:latin typeface="Times New Roman"/>
              <a:ea typeface="Times New Roman"/>
              <a:cs typeface="Times New Roman"/>
              <a:sym typeface="Times New Roman"/>
            </a:endParaRPr>
          </a:p>
        </p:txBody>
      </p:sp>
      <p:grpSp>
        <p:nvGrpSpPr>
          <p:cNvPr id="452" name="Google Shape;452;g265f38e958f_0_6"/>
          <p:cNvGrpSpPr/>
          <p:nvPr/>
        </p:nvGrpSpPr>
        <p:grpSpPr>
          <a:xfrm>
            <a:off x="3931267" y="1297532"/>
            <a:ext cx="1281613" cy="1281613"/>
            <a:chOff x="3963053" y="796069"/>
            <a:chExt cx="1445700" cy="1445700"/>
          </a:xfrm>
        </p:grpSpPr>
        <p:sp>
          <p:nvSpPr>
            <p:cNvPr id="453" name="Google Shape;453;g265f38e958f_0_6"/>
            <p:cNvSpPr/>
            <p:nvPr/>
          </p:nvSpPr>
          <p:spPr>
            <a:xfrm>
              <a:off x="3963053" y="796069"/>
              <a:ext cx="1445700" cy="1445700"/>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grpSp>
          <p:nvGrpSpPr>
            <p:cNvPr id="454" name="Google Shape;454;g265f38e958f_0_6"/>
            <p:cNvGrpSpPr/>
            <p:nvPr/>
          </p:nvGrpSpPr>
          <p:grpSpPr>
            <a:xfrm>
              <a:off x="4188039" y="1149861"/>
              <a:ext cx="995569" cy="868306"/>
              <a:chOff x="4675188" y="2882900"/>
              <a:chExt cx="360387" cy="314319"/>
            </a:xfrm>
          </p:grpSpPr>
          <p:sp>
            <p:nvSpPr>
              <p:cNvPr id="455" name="Google Shape;455;g265f38e958f_0_6"/>
              <p:cNvSpPr/>
              <p:nvPr/>
            </p:nvSpPr>
            <p:spPr>
              <a:xfrm>
                <a:off x="4675188" y="2882900"/>
                <a:ext cx="360342" cy="257202"/>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56" name="Google Shape;456;g265f38e958f_0_6"/>
              <p:cNvSpPr/>
              <p:nvPr/>
            </p:nvSpPr>
            <p:spPr>
              <a:xfrm>
                <a:off x="5000625" y="2994025"/>
                <a:ext cx="22248" cy="123822"/>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57" name="Google Shape;457;g265f38e958f_0_6"/>
              <p:cNvSpPr/>
              <p:nvPr/>
            </p:nvSpPr>
            <p:spPr>
              <a:xfrm>
                <a:off x="4989513" y="3128963"/>
                <a:ext cx="46062" cy="68256"/>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458" name="Google Shape;458;g265f38e958f_0_6"/>
          <p:cNvCxnSpPr/>
          <p:nvPr/>
        </p:nvCxnSpPr>
        <p:spPr>
          <a:xfrm>
            <a:off x="2344057" y="2750138"/>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459" name="Google Shape;459;g265f38e958f_0_6"/>
          <p:cNvCxnSpPr/>
          <p:nvPr/>
        </p:nvCxnSpPr>
        <p:spPr>
          <a:xfrm>
            <a:off x="2344057" y="3845967"/>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460" name="Google Shape;460;g265f38e958f_0_6"/>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686b383678_1_18"/>
          <p:cNvSpPr/>
          <p:nvPr/>
        </p:nvSpPr>
        <p:spPr>
          <a:xfrm>
            <a:off x="2171392" y="2889456"/>
            <a:ext cx="48012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1">
                <a:solidFill>
                  <a:schemeClr val="accent1"/>
                </a:solidFill>
                <a:latin typeface="Times New Roman"/>
                <a:ea typeface="Times New Roman"/>
                <a:cs typeface="Times New Roman"/>
                <a:sym typeface="Times New Roman"/>
              </a:rPr>
              <a:t>Appendix</a:t>
            </a:r>
            <a:endParaRPr sz="4600" b="0" i="0" u="none" strike="noStrike" cap="none">
              <a:solidFill>
                <a:srgbClr val="000000"/>
              </a:solidFill>
              <a:latin typeface="Times New Roman"/>
              <a:ea typeface="Times New Roman"/>
              <a:cs typeface="Times New Roman"/>
              <a:sym typeface="Times New Roman"/>
            </a:endParaRPr>
          </a:p>
        </p:txBody>
      </p:sp>
      <p:grpSp>
        <p:nvGrpSpPr>
          <p:cNvPr id="466" name="Google Shape;466;g2686b383678_1_18"/>
          <p:cNvGrpSpPr/>
          <p:nvPr/>
        </p:nvGrpSpPr>
        <p:grpSpPr>
          <a:xfrm>
            <a:off x="3931267" y="1297532"/>
            <a:ext cx="1281613" cy="1281613"/>
            <a:chOff x="3963053" y="796069"/>
            <a:chExt cx="1445700" cy="1445700"/>
          </a:xfrm>
        </p:grpSpPr>
        <p:sp>
          <p:nvSpPr>
            <p:cNvPr id="467" name="Google Shape;467;g2686b383678_1_18"/>
            <p:cNvSpPr/>
            <p:nvPr/>
          </p:nvSpPr>
          <p:spPr>
            <a:xfrm>
              <a:off x="3963053" y="796069"/>
              <a:ext cx="1445700" cy="1445700"/>
            </a:xfrm>
            <a:prstGeom prst="ellipse">
              <a:avLst/>
            </a:prstGeom>
            <a:solidFill>
              <a:schemeClr val="accent1"/>
            </a:solidFill>
            <a:ln>
              <a:noFill/>
            </a:ln>
            <a:effectLst>
              <a:outerShdw blurRad="101600" dist="1016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grpSp>
          <p:nvGrpSpPr>
            <p:cNvPr id="468" name="Google Shape;468;g2686b383678_1_18"/>
            <p:cNvGrpSpPr/>
            <p:nvPr/>
          </p:nvGrpSpPr>
          <p:grpSpPr>
            <a:xfrm>
              <a:off x="4188040" y="1149863"/>
              <a:ext cx="995569" cy="868306"/>
              <a:chOff x="4675188" y="2882900"/>
              <a:chExt cx="360387" cy="314319"/>
            </a:xfrm>
          </p:grpSpPr>
          <p:sp>
            <p:nvSpPr>
              <p:cNvPr id="469" name="Google Shape;469;g2686b383678_1_18"/>
              <p:cNvSpPr/>
              <p:nvPr/>
            </p:nvSpPr>
            <p:spPr>
              <a:xfrm>
                <a:off x="4675188" y="2882900"/>
                <a:ext cx="360342" cy="257202"/>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70" name="Google Shape;470;g2686b383678_1_18"/>
              <p:cNvSpPr/>
              <p:nvPr/>
            </p:nvSpPr>
            <p:spPr>
              <a:xfrm>
                <a:off x="5000625" y="2994025"/>
                <a:ext cx="22248" cy="123822"/>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sp>
            <p:nvSpPr>
              <p:cNvPr id="471" name="Google Shape;471;g2686b383678_1_18"/>
              <p:cNvSpPr/>
              <p:nvPr/>
            </p:nvSpPr>
            <p:spPr>
              <a:xfrm>
                <a:off x="4989513" y="3128963"/>
                <a:ext cx="46062" cy="68256"/>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lt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1"/>
                  </a:buClr>
                  <a:buSzPts val="1500"/>
                  <a:buFont typeface="Calibri"/>
                  <a:buNone/>
                </a:pPr>
                <a:endParaRPr sz="1500" b="0" i="0" u="none" strike="noStrike" cap="none">
                  <a:solidFill>
                    <a:srgbClr val="FFFFFF"/>
                  </a:solidFill>
                  <a:latin typeface="Gill Sans"/>
                  <a:ea typeface="Gill Sans"/>
                  <a:cs typeface="Gill Sans"/>
                  <a:sym typeface="Gill Sans"/>
                </a:endParaRPr>
              </a:p>
            </p:txBody>
          </p:sp>
        </p:grpSp>
      </p:grpSp>
      <p:cxnSp>
        <p:nvCxnSpPr>
          <p:cNvPr id="472" name="Google Shape;472;g2686b383678_1_18"/>
          <p:cNvCxnSpPr/>
          <p:nvPr/>
        </p:nvCxnSpPr>
        <p:spPr>
          <a:xfrm>
            <a:off x="2344057" y="2750138"/>
            <a:ext cx="4455900" cy="0"/>
          </a:xfrm>
          <a:prstGeom prst="straightConnector1">
            <a:avLst/>
          </a:prstGeom>
          <a:noFill/>
          <a:ln w="12700" cap="flat" cmpd="sng">
            <a:solidFill>
              <a:schemeClr val="accent1"/>
            </a:solidFill>
            <a:prstDash val="solid"/>
            <a:miter lim="800000"/>
            <a:headEnd type="none" w="sm" len="sm"/>
            <a:tailEnd type="none" w="sm" len="sm"/>
          </a:ln>
        </p:spPr>
      </p:cxnSp>
      <p:cxnSp>
        <p:nvCxnSpPr>
          <p:cNvPr id="473" name="Google Shape;473;g2686b383678_1_18"/>
          <p:cNvCxnSpPr/>
          <p:nvPr/>
        </p:nvCxnSpPr>
        <p:spPr>
          <a:xfrm>
            <a:off x="2344057" y="3845967"/>
            <a:ext cx="4455900" cy="0"/>
          </a:xfrm>
          <a:prstGeom prst="straightConnector1">
            <a:avLst/>
          </a:prstGeom>
          <a:noFill/>
          <a:ln w="12700" cap="flat" cmpd="sng">
            <a:solidFill>
              <a:schemeClr val="accent1"/>
            </a:solidFill>
            <a:prstDash val="solid"/>
            <a:miter lim="800000"/>
            <a:headEnd type="none" w="sm" len="sm"/>
            <a:tailEnd type="none" w="sm" len="sm"/>
          </a:ln>
        </p:spPr>
      </p:cxnSp>
      <p:sp>
        <p:nvSpPr>
          <p:cNvPr id="474" name="Google Shape;474;g2686b383678_1_1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26925aff288_0_1"/>
          <p:cNvSpPr/>
          <p:nvPr/>
        </p:nvSpPr>
        <p:spPr>
          <a:xfrm>
            <a:off x="522447" y="119075"/>
            <a:ext cx="7874400" cy="5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a:solidFill>
                  <a:schemeClr val="accent1"/>
                </a:solidFill>
                <a:latin typeface="Times New Roman"/>
                <a:ea typeface="Times New Roman"/>
                <a:cs typeface="Times New Roman"/>
                <a:sym typeface="Times New Roman"/>
              </a:rPr>
              <a:t>Appendix for formula of trading frequency</a:t>
            </a:r>
            <a:endParaRPr sz="2000" i="0" u="none" strike="noStrike" cap="none">
              <a:solidFill>
                <a:srgbClr val="000000"/>
              </a:solidFill>
              <a:latin typeface="Times New Roman"/>
              <a:ea typeface="Times New Roman"/>
              <a:cs typeface="Times New Roman"/>
              <a:sym typeface="Times New Roman"/>
            </a:endParaRPr>
          </a:p>
        </p:txBody>
      </p:sp>
      <p:sp>
        <p:nvSpPr>
          <p:cNvPr id="480" name="Google Shape;480;g26925aff288_0_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481" name="Google Shape;481;g26925aff288_0_1"/>
          <p:cNvPicPr preferRelativeResize="0"/>
          <p:nvPr/>
        </p:nvPicPr>
        <p:blipFill rotWithShape="1">
          <a:blip r:embed="rId3">
            <a:alphaModFix/>
          </a:blip>
          <a:srcRect/>
          <a:stretch/>
        </p:blipFill>
        <p:spPr>
          <a:xfrm>
            <a:off x="1683750" y="1721576"/>
            <a:ext cx="5776489" cy="1093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2695a02d601_1_2919"/>
          <p:cNvSpPr/>
          <p:nvPr/>
        </p:nvSpPr>
        <p:spPr>
          <a:xfrm>
            <a:off x="468324" y="195275"/>
            <a:ext cx="51249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Model Features for case study 1</a:t>
            </a:r>
            <a:endParaRPr sz="2400">
              <a:latin typeface="Calibri"/>
              <a:ea typeface="Calibri"/>
              <a:cs typeface="Calibri"/>
              <a:sym typeface="Calibri"/>
            </a:endParaRPr>
          </a:p>
        </p:txBody>
      </p:sp>
      <p:grpSp>
        <p:nvGrpSpPr>
          <p:cNvPr id="487" name="Google Shape;487;g2695a02d601_1_2919"/>
          <p:cNvGrpSpPr/>
          <p:nvPr/>
        </p:nvGrpSpPr>
        <p:grpSpPr>
          <a:xfrm>
            <a:off x="659014" y="2658108"/>
            <a:ext cx="3521713" cy="1848155"/>
            <a:chOff x="1065335" y="4109719"/>
            <a:chExt cx="4695618" cy="2464206"/>
          </a:xfrm>
        </p:grpSpPr>
        <p:grpSp>
          <p:nvGrpSpPr>
            <p:cNvPr id="488" name="Google Shape;488;g2695a02d601_1_2919"/>
            <p:cNvGrpSpPr/>
            <p:nvPr/>
          </p:nvGrpSpPr>
          <p:grpSpPr>
            <a:xfrm>
              <a:off x="1065335" y="4109719"/>
              <a:ext cx="4695618" cy="710148"/>
              <a:chOff x="242727" y="1187230"/>
              <a:chExt cx="3693556" cy="558600"/>
            </a:xfrm>
          </p:grpSpPr>
          <p:sp>
            <p:nvSpPr>
              <p:cNvPr id="489" name="Google Shape;489;g2695a02d601_1_2919"/>
              <p:cNvSpPr txBox="1"/>
              <p:nvPr/>
            </p:nvSpPr>
            <p:spPr>
              <a:xfrm>
                <a:off x="797683" y="1244491"/>
                <a:ext cx="3138600" cy="316500"/>
              </a:xfrm>
              <a:prstGeom prst="rect">
                <a:avLst/>
              </a:prstGeom>
              <a:noFill/>
              <a:ln>
                <a:noFill/>
              </a:ln>
            </p:spPr>
            <p:txBody>
              <a:bodyPr spcFirstLastPara="1" wrap="square" lIns="67500" tIns="35100" rIns="67500" bIns="35100" anchor="t" anchorCtr="0">
                <a:spAutoFit/>
              </a:bodyPr>
              <a:lstStyle/>
              <a:p>
                <a:pPr marL="0" marR="0" lvl="0" indent="0" algn="l" rtl="0">
                  <a:spcBef>
                    <a:spcPts val="0"/>
                  </a:spcBef>
                  <a:spcAft>
                    <a:spcPts val="0"/>
                  </a:spcAft>
                  <a:buClr>
                    <a:srgbClr val="262626"/>
                  </a:buClr>
                  <a:buSzPts val="1400"/>
                  <a:buFont typeface="Calibri"/>
                  <a:buNone/>
                </a:pPr>
                <a:r>
                  <a:rPr lang="en-US" sz="1500" b="1">
                    <a:solidFill>
                      <a:srgbClr val="262626"/>
                    </a:solidFill>
                    <a:latin typeface="Calibri"/>
                    <a:ea typeface="Calibri"/>
                    <a:cs typeface="Calibri"/>
                    <a:sym typeface="Calibri"/>
                  </a:rPr>
                  <a:t>Loyalty features</a:t>
                </a:r>
                <a:endParaRPr sz="1200"/>
              </a:p>
            </p:txBody>
          </p:sp>
          <p:sp>
            <p:nvSpPr>
              <p:cNvPr id="490" name="Google Shape;490;g2695a02d601_1_2919"/>
              <p:cNvSpPr txBox="1"/>
              <p:nvPr/>
            </p:nvSpPr>
            <p:spPr>
              <a:xfrm>
                <a:off x="242727" y="1187230"/>
                <a:ext cx="651600" cy="558600"/>
              </a:xfrm>
              <a:prstGeom prst="rect">
                <a:avLst/>
              </a:prstGeom>
              <a:noFill/>
              <a:ln>
                <a:noFill/>
              </a:ln>
            </p:spPr>
            <p:txBody>
              <a:bodyPr spcFirstLastPara="1" wrap="square" lIns="67500" tIns="35100" rIns="67500" bIns="35100" anchor="t" anchorCtr="0">
                <a:spAutoFit/>
              </a:bodyPr>
              <a:lstStyle/>
              <a:p>
                <a:pPr marL="0" marR="0" lvl="0" indent="0" algn="l" rtl="0">
                  <a:spcBef>
                    <a:spcPts val="0"/>
                  </a:spcBef>
                  <a:spcAft>
                    <a:spcPts val="0"/>
                  </a:spcAft>
                  <a:buClr>
                    <a:srgbClr val="262626"/>
                  </a:buClr>
                  <a:buSzPts val="3000"/>
                  <a:buFont typeface="Calibri"/>
                  <a:buNone/>
                </a:pPr>
                <a:r>
                  <a:rPr lang="en-US" sz="3000" b="1">
                    <a:solidFill>
                      <a:srgbClr val="262626"/>
                    </a:solidFill>
                    <a:latin typeface="Calibri"/>
                    <a:ea typeface="Calibri"/>
                    <a:cs typeface="Calibri"/>
                    <a:sym typeface="Calibri"/>
                  </a:rPr>
                  <a:t>02</a:t>
                </a:r>
                <a:endParaRPr sz="1100"/>
              </a:p>
            </p:txBody>
          </p:sp>
          <p:cxnSp>
            <p:nvCxnSpPr>
              <p:cNvPr id="491" name="Google Shape;491;g2695a02d601_1_2919"/>
              <p:cNvCxnSpPr/>
              <p:nvPr/>
            </p:nvCxnSpPr>
            <p:spPr>
              <a:xfrm>
                <a:off x="776292" y="1302803"/>
                <a:ext cx="0" cy="327300"/>
              </a:xfrm>
              <a:prstGeom prst="straightConnector1">
                <a:avLst/>
              </a:prstGeom>
              <a:noFill/>
              <a:ln w="9525" cap="flat" cmpd="sng">
                <a:solidFill>
                  <a:srgbClr val="1C2B45"/>
                </a:solidFill>
                <a:prstDash val="solid"/>
                <a:miter lim="800000"/>
                <a:headEnd type="none" w="sm" len="sm"/>
                <a:tailEnd type="none" w="sm" len="sm"/>
              </a:ln>
            </p:spPr>
          </p:cxnSp>
        </p:grpSp>
        <p:sp>
          <p:nvSpPr>
            <p:cNvPr id="492" name="Google Shape;492;g2695a02d601_1_2919"/>
            <p:cNvSpPr txBox="1"/>
            <p:nvPr/>
          </p:nvSpPr>
          <p:spPr>
            <a:xfrm flipH="1">
              <a:off x="1770672" y="4755325"/>
              <a:ext cx="3714300" cy="1818600"/>
            </a:xfrm>
            <a:prstGeom prst="rect">
              <a:avLst/>
            </a:prstGeom>
            <a:noFill/>
            <a:ln>
              <a:noFill/>
            </a:ln>
          </p:spPr>
          <p:txBody>
            <a:bodyPr spcFirstLastPara="1" wrap="square" lIns="67500" tIns="35100" rIns="67500" bIns="35100" anchor="t" anchorCtr="0">
              <a:spAutoFit/>
            </a:bodyPr>
            <a:lstStyle/>
            <a:p>
              <a:pPr marL="63500" marR="0" lvl="0" indent="-76200" algn="l" rtl="0">
                <a:spcBef>
                  <a:spcPts val="0"/>
                </a:spcBef>
                <a:spcAft>
                  <a:spcPts val="0"/>
                </a:spcAft>
                <a:buClr>
                  <a:srgbClr val="262626"/>
                </a:buClr>
                <a:buSzPts val="1200"/>
                <a:buChar char="•"/>
              </a:pPr>
              <a:r>
                <a:rPr lang="en-US" sz="1200" b="1">
                  <a:solidFill>
                    <a:srgbClr val="262626"/>
                  </a:solidFill>
                </a:rPr>
                <a:t>Account set up time </a:t>
              </a:r>
              <a:r>
                <a:rPr lang="en-US" sz="1200">
                  <a:solidFill>
                    <a:srgbClr val="262626"/>
                  </a:solidFill>
                </a:rPr>
                <a:t>(KYC started and account opened at)</a:t>
              </a:r>
              <a:endParaRPr sz="1200">
                <a:solidFill>
                  <a:srgbClr val="262626"/>
                </a:solidFill>
              </a:endParaRPr>
            </a:p>
            <a:p>
              <a:pPr marL="63500" marR="0" lvl="0" indent="-76200" algn="l" rtl="0">
                <a:spcBef>
                  <a:spcPts val="0"/>
                </a:spcBef>
                <a:spcAft>
                  <a:spcPts val="0"/>
                </a:spcAft>
                <a:buClr>
                  <a:srgbClr val="262626"/>
                </a:buClr>
                <a:buSzPts val="1200"/>
                <a:buChar char="•"/>
              </a:pPr>
              <a:r>
                <a:rPr lang="en-US" sz="1200" b="1">
                  <a:solidFill>
                    <a:srgbClr val="262626"/>
                  </a:solidFill>
                </a:rPr>
                <a:t>Churn percentage</a:t>
              </a:r>
              <a:r>
                <a:rPr lang="en-US" sz="1200">
                  <a:solidFill>
                    <a:srgbClr val="262626"/>
                  </a:solidFill>
                </a:rPr>
                <a:t> (The ratio of is_churn to account existing day)</a:t>
              </a:r>
              <a:endParaRPr sz="1200">
                <a:solidFill>
                  <a:srgbClr val="262626"/>
                </a:solidFill>
              </a:endParaRPr>
            </a:p>
            <a:p>
              <a:pPr marL="63500" marR="0" lvl="0" indent="-76200" algn="l" rtl="0">
                <a:spcBef>
                  <a:spcPts val="0"/>
                </a:spcBef>
                <a:spcAft>
                  <a:spcPts val="0"/>
                </a:spcAft>
                <a:buClr>
                  <a:srgbClr val="262626"/>
                </a:buClr>
                <a:buSzPts val="1200"/>
                <a:buChar char="•"/>
              </a:pPr>
              <a:r>
                <a:rPr lang="en-US" sz="1200" b="1">
                  <a:solidFill>
                    <a:srgbClr val="262626"/>
                  </a:solidFill>
                </a:rPr>
                <a:t>Number of session</a:t>
              </a:r>
              <a:endParaRPr sz="1200" b="1">
                <a:solidFill>
                  <a:srgbClr val="262626"/>
                </a:solidFill>
              </a:endParaRPr>
            </a:p>
            <a:p>
              <a:pPr marL="63500" marR="0" lvl="0" indent="-76200" algn="l" rtl="0">
                <a:spcBef>
                  <a:spcPts val="0"/>
                </a:spcBef>
                <a:spcAft>
                  <a:spcPts val="0"/>
                </a:spcAft>
                <a:buClr>
                  <a:srgbClr val="262626"/>
                </a:buClr>
                <a:buSzPts val="1200"/>
                <a:buChar char="•"/>
              </a:pPr>
              <a:r>
                <a:rPr lang="en-US" sz="1200" b="1">
                  <a:solidFill>
                    <a:srgbClr val="262626"/>
                  </a:solidFill>
                </a:rPr>
                <a:t>Screen and tap point </a:t>
              </a:r>
              <a:r>
                <a:rPr lang="en-US" sz="1200">
                  <a:solidFill>
                    <a:srgbClr val="262626"/>
                  </a:solidFill>
                </a:rPr>
                <a:t>(screen segment and tap segment)</a:t>
              </a:r>
              <a:endParaRPr sz="1200">
                <a:solidFill>
                  <a:srgbClr val="262626"/>
                </a:solidFill>
              </a:endParaRPr>
            </a:p>
          </p:txBody>
        </p:sp>
      </p:grpSp>
      <p:grpSp>
        <p:nvGrpSpPr>
          <p:cNvPr id="493" name="Google Shape;493;g2695a02d601_1_2919"/>
          <p:cNvGrpSpPr/>
          <p:nvPr/>
        </p:nvGrpSpPr>
        <p:grpSpPr>
          <a:xfrm>
            <a:off x="659014" y="1075221"/>
            <a:ext cx="3579207" cy="1283586"/>
            <a:chOff x="1065335" y="2321428"/>
            <a:chExt cx="4772276" cy="1711447"/>
          </a:xfrm>
        </p:grpSpPr>
        <p:grpSp>
          <p:nvGrpSpPr>
            <p:cNvPr id="494" name="Google Shape;494;g2695a02d601_1_2919"/>
            <p:cNvGrpSpPr/>
            <p:nvPr/>
          </p:nvGrpSpPr>
          <p:grpSpPr>
            <a:xfrm>
              <a:off x="1065335" y="2321428"/>
              <a:ext cx="4772276" cy="710148"/>
              <a:chOff x="242727" y="1187230"/>
              <a:chExt cx="3753855" cy="558600"/>
            </a:xfrm>
          </p:grpSpPr>
          <p:sp>
            <p:nvSpPr>
              <p:cNvPr id="495" name="Google Shape;495;g2695a02d601_1_2919"/>
              <p:cNvSpPr txBox="1"/>
              <p:nvPr/>
            </p:nvSpPr>
            <p:spPr>
              <a:xfrm>
                <a:off x="797682" y="1244491"/>
                <a:ext cx="3198900" cy="316500"/>
              </a:xfrm>
              <a:prstGeom prst="rect">
                <a:avLst/>
              </a:prstGeom>
              <a:noFill/>
              <a:ln>
                <a:noFill/>
              </a:ln>
            </p:spPr>
            <p:txBody>
              <a:bodyPr spcFirstLastPara="1" wrap="square" lIns="67500" tIns="35100" rIns="67500" bIns="35100" anchor="t" anchorCtr="0">
                <a:spAutoFit/>
              </a:bodyPr>
              <a:lstStyle/>
              <a:p>
                <a:pPr marL="0" marR="0" lvl="0" indent="0" algn="l" rtl="0">
                  <a:spcBef>
                    <a:spcPts val="0"/>
                  </a:spcBef>
                  <a:spcAft>
                    <a:spcPts val="0"/>
                  </a:spcAft>
                  <a:buClr>
                    <a:srgbClr val="262626"/>
                  </a:buClr>
                  <a:buSzPts val="1400"/>
                  <a:buFont typeface="Calibri"/>
                  <a:buNone/>
                </a:pPr>
                <a:r>
                  <a:rPr lang="en-US" sz="1500" b="1">
                    <a:solidFill>
                      <a:srgbClr val="262626"/>
                    </a:solidFill>
                    <a:latin typeface="Calibri"/>
                    <a:ea typeface="Calibri"/>
                    <a:cs typeface="Calibri"/>
                    <a:sym typeface="Calibri"/>
                  </a:rPr>
                  <a:t>Trading features</a:t>
                </a:r>
                <a:endParaRPr sz="1200"/>
              </a:p>
            </p:txBody>
          </p:sp>
          <p:sp>
            <p:nvSpPr>
              <p:cNvPr id="496" name="Google Shape;496;g2695a02d601_1_2919"/>
              <p:cNvSpPr txBox="1"/>
              <p:nvPr/>
            </p:nvSpPr>
            <p:spPr>
              <a:xfrm>
                <a:off x="242727" y="1187230"/>
                <a:ext cx="651600" cy="558600"/>
              </a:xfrm>
              <a:prstGeom prst="rect">
                <a:avLst/>
              </a:prstGeom>
              <a:noFill/>
              <a:ln>
                <a:noFill/>
              </a:ln>
            </p:spPr>
            <p:txBody>
              <a:bodyPr spcFirstLastPara="1" wrap="square" lIns="67500" tIns="35100" rIns="67500" bIns="35100" anchor="t" anchorCtr="0">
                <a:spAutoFit/>
              </a:bodyPr>
              <a:lstStyle/>
              <a:p>
                <a:pPr marL="0" marR="0" lvl="0" indent="0" algn="l" rtl="0">
                  <a:spcBef>
                    <a:spcPts val="0"/>
                  </a:spcBef>
                  <a:spcAft>
                    <a:spcPts val="0"/>
                  </a:spcAft>
                  <a:buClr>
                    <a:srgbClr val="262626"/>
                  </a:buClr>
                  <a:buSzPts val="3000"/>
                  <a:buFont typeface="Calibri"/>
                  <a:buNone/>
                </a:pPr>
                <a:r>
                  <a:rPr lang="en-US" sz="3000" b="1">
                    <a:solidFill>
                      <a:srgbClr val="262626"/>
                    </a:solidFill>
                    <a:latin typeface="Calibri"/>
                    <a:ea typeface="Calibri"/>
                    <a:cs typeface="Calibri"/>
                    <a:sym typeface="Calibri"/>
                  </a:rPr>
                  <a:t>01</a:t>
                </a:r>
                <a:endParaRPr sz="1100"/>
              </a:p>
            </p:txBody>
          </p:sp>
          <p:cxnSp>
            <p:nvCxnSpPr>
              <p:cNvPr id="497" name="Google Shape;497;g2695a02d601_1_2919"/>
              <p:cNvCxnSpPr/>
              <p:nvPr/>
            </p:nvCxnSpPr>
            <p:spPr>
              <a:xfrm>
                <a:off x="776292" y="1302803"/>
                <a:ext cx="0" cy="327300"/>
              </a:xfrm>
              <a:prstGeom prst="straightConnector1">
                <a:avLst/>
              </a:prstGeom>
              <a:noFill/>
              <a:ln w="9525" cap="flat" cmpd="sng">
                <a:solidFill>
                  <a:srgbClr val="1C2B45"/>
                </a:solidFill>
                <a:prstDash val="solid"/>
                <a:miter lim="800000"/>
                <a:headEnd type="none" w="sm" len="sm"/>
                <a:tailEnd type="none" w="sm" len="sm"/>
              </a:ln>
            </p:spPr>
          </p:cxnSp>
        </p:grpSp>
        <p:sp>
          <p:nvSpPr>
            <p:cNvPr id="498" name="Google Shape;498;g2695a02d601_1_2919"/>
            <p:cNvSpPr txBox="1"/>
            <p:nvPr/>
          </p:nvSpPr>
          <p:spPr>
            <a:xfrm flipH="1">
              <a:off x="1770872" y="2953175"/>
              <a:ext cx="3860100" cy="1079700"/>
            </a:xfrm>
            <a:prstGeom prst="rect">
              <a:avLst/>
            </a:prstGeom>
            <a:noFill/>
            <a:ln>
              <a:noFill/>
            </a:ln>
          </p:spPr>
          <p:txBody>
            <a:bodyPr spcFirstLastPara="1" wrap="square" lIns="67500" tIns="35100" rIns="67500" bIns="35100" anchor="t" anchorCtr="0">
              <a:spAutoFit/>
            </a:bodyPr>
            <a:lstStyle/>
            <a:p>
              <a:pPr marL="63500" marR="0" lvl="0" indent="-76200" algn="l" rtl="0">
                <a:spcBef>
                  <a:spcPts val="0"/>
                </a:spcBef>
                <a:spcAft>
                  <a:spcPts val="0"/>
                </a:spcAft>
                <a:buClr>
                  <a:srgbClr val="262626"/>
                </a:buClr>
                <a:buSzPts val="1200"/>
                <a:buChar char="•"/>
              </a:pPr>
              <a:r>
                <a:rPr lang="en-US" sz="1200" b="1">
                  <a:solidFill>
                    <a:srgbClr val="262626"/>
                  </a:solidFill>
                </a:rPr>
                <a:t>Number of trading</a:t>
              </a:r>
              <a:endParaRPr sz="1200" b="1">
                <a:solidFill>
                  <a:srgbClr val="262626"/>
                </a:solidFill>
              </a:endParaRPr>
            </a:p>
            <a:p>
              <a:pPr marL="63500" marR="0" lvl="0" indent="-76200" algn="l" rtl="0">
                <a:spcBef>
                  <a:spcPts val="0"/>
                </a:spcBef>
                <a:spcAft>
                  <a:spcPts val="0"/>
                </a:spcAft>
                <a:buClr>
                  <a:srgbClr val="262626"/>
                </a:buClr>
                <a:buSzPts val="1200"/>
                <a:buChar char="•"/>
              </a:pPr>
              <a:r>
                <a:rPr lang="en-US" sz="1200" b="1">
                  <a:solidFill>
                    <a:srgbClr val="262626"/>
                  </a:solidFill>
                </a:rPr>
                <a:t>Deposit</a:t>
              </a:r>
              <a:r>
                <a:rPr lang="en-US" sz="1200">
                  <a:solidFill>
                    <a:srgbClr val="262626"/>
                  </a:solidFill>
                </a:rPr>
                <a:t> (Average deposit amount)</a:t>
              </a:r>
              <a:endParaRPr sz="1200">
                <a:solidFill>
                  <a:srgbClr val="262626"/>
                </a:solidFill>
              </a:endParaRPr>
            </a:p>
            <a:p>
              <a:pPr marL="63500" marR="0" lvl="0" indent="-76200" algn="l" rtl="0">
                <a:spcBef>
                  <a:spcPts val="0"/>
                </a:spcBef>
                <a:spcAft>
                  <a:spcPts val="0"/>
                </a:spcAft>
                <a:buClr>
                  <a:srgbClr val="262626"/>
                </a:buClr>
                <a:buSzPts val="1200"/>
                <a:buChar char="•"/>
              </a:pPr>
              <a:r>
                <a:rPr lang="en-US" sz="1200" b="1">
                  <a:solidFill>
                    <a:srgbClr val="262626"/>
                  </a:solidFill>
                </a:rPr>
                <a:t>Buy</a:t>
              </a:r>
              <a:r>
                <a:rPr lang="en-US" sz="1200">
                  <a:solidFill>
                    <a:srgbClr val="262626"/>
                  </a:solidFill>
                </a:rPr>
                <a:t> (Average purchase amount）</a:t>
              </a:r>
              <a:endParaRPr sz="1200">
                <a:solidFill>
                  <a:srgbClr val="262626"/>
                </a:solidFill>
              </a:endParaRPr>
            </a:p>
            <a:p>
              <a:pPr marL="63500" marR="0" lvl="0" indent="-76200" algn="l" rtl="0">
                <a:spcBef>
                  <a:spcPts val="0"/>
                </a:spcBef>
                <a:spcAft>
                  <a:spcPts val="0"/>
                </a:spcAft>
                <a:buClr>
                  <a:srgbClr val="262626"/>
                </a:buClr>
                <a:buSzPts val="1200"/>
                <a:buChar char="•"/>
              </a:pPr>
              <a:r>
                <a:rPr lang="en-US" sz="1200" b="1">
                  <a:solidFill>
                    <a:srgbClr val="262626"/>
                  </a:solidFill>
                </a:rPr>
                <a:t>Trading frequency </a:t>
              </a:r>
              <a:endParaRPr sz="1200" b="1">
                <a:solidFill>
                  <a:srgbClr val="262626"/>
                </a:solidFill>
              </a:endParaRPr>
            </a:p>
          </p:txBody>
        </p:sp>
      </p:grpSp>
      <p:pic>
        <p:nvPicPr>
          <p:cNvPr id="499" name="Google Shape;499;g2695a02d601_1_2919"/>
          <p:cNvPicPr preferRelativeResize="0"/>
          <p:nvPr/>
        </p:nvPicPr>
        <p:blipFill>
          <a:blip r:embed="rId3">
            <a:alphaModFix/>
          </a:blip>
          <a:stretch>
            <a:fillRect/>
          </a:stretch>
        </p:blipFill>
        <p:spPr>
          <a:xfrm>
            <a:off x="4746038" y="1191320"/>
            <a:ext cx="4154476" cy="30917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2695a02d601_1_40"/>
          <p:cNvSpPr/>
          <p:nvPr/>
        </p:nvSpPr>
        <p:spPr>
          <a:xfrm>
            <a:off x="468324" y="195275"/>
            <a:ext cx="51249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Model Features for case study 2</a:t>
            </a:r>
            <a:endParaRPr sz="2400">
              <a:latin typeface="Calibri"/>
              <a:ea typeface="Calibri"/>
              <a:cs typeface="Calibri"/>
              <a:sym typeface="Calibri"/>
            </a:endParaRPr>
          </a:p>
        </p:txBody>
      </p:sp>
      <p:sp>
        <p:nvSpPr>
          <p:cNvPr id="505" name="Google Shape;505;g2695a02d601_1_40"/>
          <p:cNvSpPr/>
          <p:nvPr/>
        </p:nvSpPr>
        <p:spPr>
          <a:xfrm>
            <a:off x="756850" y="1023800"/>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Trades</a:t>
            </a:r>
            <a:endParaRPr sz="2000" b="1">
              <a:latin typeface="Calibri"/>
              <a:ea typeface="Calibri"/>
              <a:cs typeface="Calibri"/>
              <a:sym typeface="Calibri"/>
            </a:endParaRPr>
          </a:p>
        </p:txBody>
      </p:sp>
      <p:sp>
        <p:nvSpPr>
          <p:cNvPr id="506" name="Google Shape;506;g2695a02d601_1_40"/>
          <p:cNvSpPr/>
          <p:nvPr/>
        </p:nvSpPr>
        <p:spPr>
          <a:xfrm>
            <a:off x="3254439" y="1008275"/>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Deposit and Withdrawal</a:t>
            </a:r>
            <a:endParaRPr sz="2000" b="1">
              <a:latin typeface="Calibri"/>
              <a:ea typeface="Calibri"/>
              <a:cs typeface="Calibri"/>
              <a:sym typeface="Calibri"/>
            </a:endParaRPr>
          </a:p>
        </p:txBody>
      </p:sp>
      <p:sp>
        <p:nvSpPr>
          <p:cNvPr id="507" name="Google Shape;507;g2695a02d601_1_40"/>
          <p:cNvSpPr/>
          <p:nvPr/>
        </p:nvSpPr>
        <p:spPr>
          <a:xfrm>
            <a:off x="5289255" y="1008275"/>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Usage Behaviour</a:t>
            </a:r>
            <a:endParaRPr sz="2000" b="1">
              <a:latin typeface="Calibri"/>
              <a:ea typeface="Calibri"/>
              <a:cs typeface="Calibri"/>
              <a:sym typeface="Calibri"/>
            </a:endParaRPr>
          </a:p>
        </p:txBody>
      </p:sp>
      <p:sp>
        <p:nvSpPr>
          <p:cNvPr id="508" name="Google Shape;508;g2695a02d601_1_40"/>
          <p:cNvSpPr/>
          <p:nvPr/>
        </p:nvSpPr>
        <p:spPr>
          <a:xfrm>
            <a:off x="7346679" y="1008275"/>
            <a:ext cx="1641900" cy="7281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latin typeface="Calibri"/>
                <a:ea typeface="Calibri"/>
                <a:cs typeface="Calibri"/>
                <a:sym typeface="Calibri"/>
              </a:rPr>
              <a:t>Personal Information</a:t>
            </a:r>
            <a:endParaRPr sz="2000" b="1">
              <a:latin typeface="Calibri"/>
              <a:ea typeface="Calibri"/>
              <a:cs typeface="Calibri"/>
              <a:sym typeface="Calibri"/>
            </a:endParaRPr>
          </a:p>
        </p:txBody>
      </p:sp>
      <p:sp>
        <p:nvSpPr>
          <p:cNvPr id="509" name="Google Shape;509;g2695a02d601_1_40"/>
          <p:cNvSpPr/>
          <p:nvPr/>
        </p:nvSpPr>
        <p:spPr>
          <a:xfrm>
            <a:off x="207400" y="1805525"/>
            <a:ext cx="2740800" cy="2460300"/>
          </a:xfrm>
          <a:prstGeom prst="rect">
            <a:avLst/>
          </a:prstGeom>
          <a:noFill/>
          <a:ln>
            <a:noFill/>
          </a:ln>
        </p:spPr>
        <p:txBody>
          <a:bodyPr spcFirstLastPara="1" wrap="square" lIns="91425" tIns="45700" rIns="91425" bIns="45700" anchor="t" anchorCtr="0">
            <a:noAutofit/>
          </a:bodyPr>
          <a:lstStyle/>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buy transactions(</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buy transactions(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sell transactions(</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sell transactions(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Changes in sell/buy values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Changes in sell/buy numbers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Net Flow</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Market situation</a:t>
            </a:r>
            <a:endParaRPr sz="1100">
              <a:solidFill>
                <a:srgbClr val="FF0000"/>
              </a:solidFill>
              <a:latin typeface="Calibri"/>
              <a:ea typeface="Calibri"/>
              <a:cs typeface="Calibri"/>
              <a:sym typeface="Calibri"/>
            </a:endParaRPr>
          </a:p>
        </p:txBody>
      </p:sp>
      <p:sp>
        <p:nvSpPr>
          <p:cNvPr id="510" name="Google Shape;510;g2695a02d601_1_40"/>
          <p:cNvSpPr/>
          <p:nvPr/>
        </p:nvSpPr>
        <p:spPr>
          <a:xfrm>
            <a:off x="7265525" y="1774475"/>
            <a:ext cx="1804200" cy="912600"/>
          </a:xfrm>
          <a:prstGeom prst="rect">
            <a:avLst/>
          </a:prstGeom>
          <a:noFill/>
          <a:ln>
            <a:noFill/>
          </a:ln>
        </p:spPr>
        <p:txBody>
          <a:bodyPr spcFirstLastPara="1" wrap="square" lIns="91425" tIns="45700" rIns="91425" bIns="45700" anchor="t" anchorCtr="0">
            <a:noAutofit/>
          </a:bodyPr>
          <a:lstStyle/>
          <a:p>
            <a:pPr marL="171450" marR="0" lvl="0" indent="-174625" algn="just"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Source of wealth</a:t>
            </a:r>
            <a:endParaRPr sz="1100">
              <a:solidFill>
                <a:srgbClr val="262626"/>
              </a:solidFill>
              <a:latin typeface="Calibri"/>
              <a:ea typeface="Calibri"/>
              <a:cs typeface="Calibri"/>
              <a:sym typeface="Calibri"/>
            </a:endParaRPr>
          </a:p>
          <a:p>
            <a:pPr marL="171450" marR="0" lvl="0" indent="-174625" algn="just"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Employment status</a:t>
            </a:r>
            <a:endParaRPr sz="1100">
              <a:solidFill>
                <a:srgbClr val="262626"/>
              </a:solidFill>
              <a:latin typeface="Calibri"/>
              <a:ea typeface="Calibri"/>
              <a:cs typeface="Calibri"/>
              <a:sym typeface="Calibri"/>
            </a:endParaRPr>
          </a:p>
        </p:txBody>
      </p:sp>
      <p:sp>
        <p:nvSpPr>
          <p:cNvPr id="511" name="Google Shape;511;g2695a02d601_1_40"/>
          <p:cNvSpPr/>
          <p:nvPr/>
        </p:nvSpPr>
        <p:spPr>
          <a:xfrm>
            <a:off x="2839250" y="1774475"/>
            <a:ext cx="2472300" cy="2522400"/>
          </a:xfrm>
          <a:prstGeom prst="rect">
            <a:avLst/>
          </a:prstGeom>
          <a:noFill/>
          <a:ln>
            <a:noFill/>
          </a:ln>
        </p:spPr>
        <p:txBody>
          <a:bodyPr spcFirstLastPara="1" wrap="square" lIns="91425" tIns="45700" rIns="91425" bIns="45700" anchor="t" anchorCtr="0">
            <a:noAutofit/>
          </a:bodyPr>
          <a:lstStyle/>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withdrawals(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withdrawals(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Amount of deposit(</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rgbClr val="262626"/>
              </a:buClr>
              <a:buSzPts val="1100"/>
              <a:buFont typeface="Arial"/>
              <a:buChar char="•"/>
            </a:pPr>
            <a:r>
              <a:rPr lang="en-US" sz="1100">
                <a:solidFill>
                  <a:srgbClr val="262626"/>
                </a:solidFill>
                <a:latin typeface="Calibri"/>
                <a:ea typeface="Calibri"/>
                <a:cs typeface="Calibri"/>
                <a:sym typeface="Calibri"/>
              </a:rPr>
              <a:t>Number of deposits (</a:t>
            </a:r>
            <a:r>
              <a:rPr lang="en-US" sz="1100" b="1">
                <a:solidFill>
                  <a:srgbClr val="262626"/>
                </a:solidFill>
                <a:latin typeface="Calibri"/>
                <a:ea typeface="Calibri"/>
                <a:cs typeface="Calibri"/>
                <a:sym typeface="Calibri"/>
              </a:rPr>
              <a:t>7&amp;14 </a:t>
            </a:r>
            <a:r>
              <a:rPr lang="en-US" sz="1100">
                <a:solidFill>
                  <a:srgbClr val="262626"/>
                </a:solidFill>
                <a:latin typeface="Calibri"/>
                <a:ea typeface="Calibri"/>
                <a:cs typeface="Calibri"/>
                <a:sym typeface="Calibri"/>
              </a:rPr>
              <a:t>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Char char="•"/>
            </a:pPr>
            <a:r>
              <a:rPr lang="en-US" sz="1100">
                <a:solidFill>
                  <a:schemeClr val="dk1"/>
                </a:solidFill>
                <a:latin typeface="Calibri"/>
                <a:ea typeface="Calibri"/>
                <a:cs typeface="Calibri"/>
                <a:sym typeface="Calibri"/>
              </a:rPr>
              <a:t>Churn percentage</a:t>
            </a:r>
            <a:endParaRPr sz="11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endParaRPr sz="1100">
              <a:solidFill>
                <a:srgbClr val="262626"/>
              </a:solidFill>
              <a:latin typeface="Calibri"/>
              <a:ea typeface="Calibri"/>
              <a:cs typeface="Calibri"/>
              <a:sym typeface="Calibri"/>
            </a:endParaRPr>
          </a:p>
        </p:txBody>
      </p:sp>
      <p:sp>
        <p:nvSpPr>
          <p:cNvPr id="512" name="Google Shape;512;g2695a02d601_1_40"/>
          <p:cNvSpPr/>
          <p:nvPr/>
        </p:nvSpPr>
        <p:spPr>
          <a:xfrm>
            <a:off x="5110000" y="1805525"/>
            <a:ext cx="2000400" cy="2460300"/>
          </a:xfrm>
          <a:prstGeom prst="rect">
            <a:avLst/>
          </a:prstGeom>
          <a:noFill/>
          <a:ln>
            <a:noFill/>
          </a:ln>
        </p:spPr>
        <p:txBody>
          <a:bodyPr spcFirstLastPara="1" wrap="square" lIns="91425" tIns="45700" rIns="91425" bIns="45700" anchor="t" anchorCtr="0">
            <a:noAutofit/>
          </a:bodyPr>
          <a:lstStyle/>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Session length(</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lvl="0" indent="-174625" algn="l" rtl="0">
              <a:lnSpc>
                <a:spcPct val="150000"/>
              </a:lnSpc>
              <a:spcBef>
                <a:spcPts val="0"/>
              </a:spcBef>
              <a:spcAft>
                <a:spcPts val="0"/>
              </a:spcAft>
              <a:buClr>
                <a:schemeClr val="dk1"/>
              </a:buClr>
              <a:buSzPts val="1100"/>
              <a:buChar char="•"/>
            </a:pPr>
            <a:r>
              <a:rPr lang="en-US" sz="1100">
                <a:solidFill>
                  <a:srgbClr val="262626"/>
                </a:solidFill>
                <a:latin typeface="Calibri"/>
                <a:ea typeface="Calibri"/>
                <a:cs typeface="Calibri"/>
                <a:sym typeface="Calibri"/>
              </a:rPr>
              <a:t>Total events(</a:t>
            </a:r>
            <a:r>
              <a:rPr lang="en-US" sz="1100" b="1">
                <a:solidFill>
                  <a:srgbClr val="262626"/>
                </a:solidFill>
                <a:latin typeface="Calibri"/>
                <a:ea typeface="Calibri"/>
                <a:cs typeface="Calibri"/>
                <a:sym typeface="Calibri"/>
              </a:rPr>
              <a:t>7&amp;14</a:t>
            </a:r>
            <a:r>
              <a:rPr lang="en-US" sz="1100">
                <a:solidFill>
                  <a:srgbClr val="262626"/>
                </a:solidFill>
                <a:latin typeface="Calibri"/>
                <a:ea typeface="Calibri"/>
                <a:cs typeface="Calibri"/>
                <a:sym typeface="Calibri"/>
              </a:rPr>
              <a:t> days)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Changes in session length</a:t>
            </a:r>
            <a:endParaRPr sz="1100">
              <a:solidFill>
                <a:srgbClr val="262626"/>
              </a:solidFill>
              <a:latin typeface="Calibri"/>
              <a:ea typeface="Calibri"/>
              <a:cs typeface="Calibri"/>
              <a:sym typeface="Calibri"/>
            </a:endParaRPr>
          </a:p>
          <a:p>
            <a:pPr marL="171450" lvl="0" indent="-174625" algn="l" rtl="0">
              <a:lnSpc>
                <a:spcPct val="150000"/>
              </a:lnSpc>
              <a:spcBef>
                <a:spcPts val="0"/>
              </a:spcBef>
              <a:spcAft>
                <a:spcPts val="0"/>
              </a:spcAft>
              <a:buClr>
                <a:schemeClr val="dk1"/>
              </a:buClr>
              <a:buSzPts val="1100"/>
              <a:buChar char="•"/>
            </a:pPr>
            <a:r>
              <a:rPr lang="en-US" sz="1100">
                <a:solidFill>
                  <a:srgbClr val="262626"/>
                </a:solidFill>
                <a:latin typeface="Calibri"/>
                <a:ea typeface="Calibri"/>
                <a:cs typeface="Calibri"/>
                <a:sym typeface="Calibri"/>
              </a:rPr>
              <a:t>Changes in total events</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Screen (</a:t>
            </a:r>
            <a:r>
              <a:rPr lang="en-US" sz="1100" b="1">
                <a:solidFill>
                  <a:srgbClr val="262626"/>
                </a:solidFill>
                <a:latin typeface="Calibri"/>
                <a:ea typeface="Calibri"/>
                <a:cs typeface="Calibri"/>
                <a:sym typeface="Calibri"/>
              </a:rPr>
              <a:t>Stock</a:t>
            </a:r>
            <a:r>
              <a:rPr lang="en-US" sz="1100">
                <a:solidFill>
                  <a:srgbClr val="262626"/>
                </a:solidFill>
                <a:latin typeface="Calibri"/>
                <a:ea typeface="Calibri"/>
                <a:cs typeface="Calibri"/>
                <a:sym typeface="Calibri"/>
              </a:rPr>
              <a:t>) event Count</a:t>
            </a:r>
            <a:endParaRPr sz="1100">
              <a:solidFill>
                <a:srgbClr val="262626"/>
              </a:solidFill>
              <a:latin typeface="Calibri"/>
              <a:ea typeface="Calibri"/>
              <a:cs typeface="Calibri"/>
              <a:sym typeface="Calibri"/>
            </a:endParaRPr>
          </a:p>
          <a:p>
            <a:pPr marL="171450" marR="0" lvl="0" indent="-174625" algn="l" rtl="0">
              <a:lnSpc>
                <a:spcPct val="150000"/>
              </a:lnSpc>
              <a:spcBef>
                <a:spcPts val="0"/>
              </a:spcBef>
              <a:spcAft>
                <a:spcPts val="0"/>
              </a:spcAft>
              <a:buClr>
                <a:schemeClr val="dk1"/>
              </a:buClr>
              <a:buSzPts val="1100"/>
              <a:buFont typeface="Arial"/>
              <a:buChar char="•"/>
            </a:pPr>
            <a:r>
              <a:rPr lang="en-US" sz="1100">
                <a:solidFill>
                  <a:srgbClr val="262626"/>
                </a:solidFill>
                <a:latin typeface="Calibri"/>
                <a:ea typeface="Calibri"/>
                <a:cs typeface="Calibri"/>
                <a:sym typeface="Calibri"/>
              </a:rPr>
              <a:t>Tap (</a:t>
            </a:r>
            <a:r>
              <a:rPr lang="en-US" sz="1100" b="1">
                <a:solidFill>
                  <a:srgbClr val="262626"/>
                </a:solidFill>
                <a:latin typeface="Calibri"/>
                <a:ea typeface="Calibri"/>
                <a:cs typeface="Calibri"/>
                <a:sym typeface="Calibri"/>
              </a:rPr>
              <a:t>Stock</a:t>
            </a:r>
            <a:r>
              <a:rPr lang="en-US" sz="1100">
                <a:solidFill>
                  <a:srgbClr val="262626"/>
                </a:solidFill>
                <a:latin typeface="Calibri"/>
                <a:ea typeface="Calibri"/>
                <a:cs typeface="Calibri"/>
                <a:sym typeface="Calibri"/>
              </a:rPr>
              <a:t>) event Count</a:t>
            </a:r>
            <a:endParaRPr sz="1100">
              <a:solidFill>
                <a:srgbClr val="262626"/>
              </a:solidFill>
              <a:latin typeface="Calibri"/>
              <a:ea typeface="Calibri"/>
              <a:cs typeface="Calibri"/>
              <a:sym typeface="Calibri"/>
            </a:endParaRPr>
          </a:p>
          <a:p>
            <a:pPr marL="171450" lvl="0" indent="-174625" algn="l" rtl="0">
              <a:lnSpc>
                <a:spcPct val="150000"/>
              </a:lnSpc>
              <a:spcBef>
                <a:spcPts val="0"/>
              </a:spcBef>
              <a:spcAft>
                <a:spcPts val="0"/>
              </a:spcAft>
              <a:buClr>
                <a:schemeClr val="dk1"/>
              </a:buClr>
              <a:buSzPts val="1100"/>
              <a:buChar char="•"/>
            </a:pPr>
            <a:r>
              <a:rPr lang="en-US" sz="1100">
                <a:solidFill>
                  <a:srgbClr val="262626"/>
                </a:solidFill>
                <a:latin typeface="Calibri"/>
                <a:ea typeface="Calibri"/>
                <a:cs typeface="Calibri"/>
                <a:sym typeface="Calibri"/>
              </a:rPr>
              <a:t>Tap (</a:t>
            </a:r>
            <a:r>
              <a:rPr lang="en-US" sz="1100" b="1">
                <a:solidFill>
                  <a:srgbClr val="262626"/>
                </a:solidFill>
                <a:latin typeface="Calibri"/>
                <a:ea typeface="Calibri"/>
                <a:cs typeface="Calibri"/>
                <a:sym typeface="Calibri"/>
              </a:rPr>
              <a:t>Withdraw</a:t>
            </a:r>
            <a:r>
              <a:rPr lang="en-US" sz="1100">
                <a:solidFill>
                  <a:srgbClr val="262626"/>
                </a:solidFill>
                <a:latin typeface="Calibri"/>
                <a:ea typeface="Calibri"/>
                <a:cs typeface="Calibri"/>
                <a:sym typeface="Calibri"/>
              </a:rPr>
              <a:t>) event Count</a:t>
            </a:r>
            <a:endParaRPr sz="1100">
              <a:solidFill>
                <a:srgbClr val="262626"/>
              </a:solidFill>
              <a:latin typeface="Calibri"/>
              <a:ea typeface="Calibri"/>
              <a:cs typeface="Calibri"/>
              <a:sym typeface="Calibri"/>
            </a:endParaRPr>
          </a:p>
          <a:p>
            <a:pPr marL="0" marR="0" lvl="0" indent="0" algn="l" rtl="0">
              <a:lnSpc>
                <a:spcPct val="150000"/>
              </a:lnSpc>
              <a:spcBef>
                <a:spcPts val="0"/>
              </a:spcBef>
              <a:spcAft>
                <a:spcPts val="0"/>
              </a:spcAft>
              <a:buNone/>
            </a:pPr>
            <a:endParaRPr sz="1100">
              <a:solidFill>
                <a:srgbClr val="262626"/>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267944a0dfa_0_187"/>
          <p:cNvSpPr/>
          <p:nvPr/>
        </p:nvSpPr>
        <p:spPr>
          <a:xfrm>
            <a:off x="522447" y="119075"/>
            <a:ext cx="7874400" cy="5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1">
                <a:solidFill>
                  <a:schemeClr val="accent1"/>
                </a:solidFill>
                <a:latin typeface="Times New Roman"/>
                <a:ea typeface="Times New Roman"/>
                <a:cs typeface="Times New Roman"/>
                <a:sym typeface="Times New Roman"/>
              </a:rPr>
              <a:t>Appendix for </a:t>
            </a:r>
            <a:r>
              <a:rPr lang="en-US" sz="2000" b="1" i="0" u="none" strike="noStrike" cap="none">
                <a:solidFill>
                  <a:schemeClr val="accent1"/>
                </a:solidFill>
                <a:latin typeface="Times New Roman"/>
                <a:ea typeface="Times New Roman"/>
                <a:cs typeface="Times New Roman"/>
                <a:sym typeface="Times New Roman"/>
              </a:rPr>
              <a:t>SHAP Value Analysis of </a:t>
            </a:r>
            <a:r>
              <a:rPr lang="en-US" sz="2000" b="1">
                <a:solidFill>
                  <a:schemeClr val="accent1"/>
                </a:solidFill>
                <a:latin typeface="Times New Roman"/>
                <a:ea typeface="Times New Roman"/>
                <a:cs typeface="Times New Roman"/>
                <a:sym typeface="Times New Roman"/>
              </a:rPr>
              <a:t>four groups</a:t>
            </a:r>
            <a:endParaRPr sz="2000" i="0" u="none" strike="noStrike" cap="none">
              <a:solidFill>
                <a:srgbClr val="000000"/>
              </a:solidFill>
              <a:latin typeface="Times New Roman"/>
              <a:ea typeface="Times New Roman"/>
              <a:cs typeface="Times New Roman"/>
              <a:sym typeface="Times New Roman"/>
            </a:endParaRPr>
          </a:p>
        </p:txBody>
      </p:sp>
      <p:pic>
        <p:nvPicPr>
          <p:cNvPr id="518" name="Google Shape;518;g267944a0dfa_0_187"/>
          <p:cNvPicPr preferRelativeResize="0"/>
          <p:nvPr/>
        </p:nvPicPr>
        <p:blipFill>
          <a:blip r:embed="rId3">
            <a:alphaModFix/>
          </a:blip>
          <a:stretch>
            <a:fillRect/>
          </a:stretch>
        </p:blipFill>
        <p:spPr>
          <a:xfrm>
            <a:off x="0" y="1222819"/>
            <a:ext cx="2122648" cy="2764796"/>
          </a:xfrm>
          <a:prstGeom prst="rect">
            <a:avLst/>
          </a:prstGeom>
          <a:noFill/>
          <a:ln>
            <a:noFill/>
          </a:ln>
        </p:spPr>
      </p:pic>
      <p:pic>
        <p:nvPicPr>
          <p:cNvPr id="519" name="Google Shape;519;g267944a0dfa_0_187"/>
          <p:cNvPicPr preferRelativeResize="0"/>
          <p:nvPr/>
        </p:nvPicPr>
        <p:blipFill>
          <a:blip r:embed="rId4">
            <a:alphaModFix/>
          </a:blip>
          <a:stretch>
            <a:fillRect/>
          </a:stretch>
        </p:blipFill>
        <p:spPr>
          <a:xfrm>
            <a:off x="2256573" y="1224590"/>
            <a:ext cx="2122647" cy="2761243"/>
          </a:xfrm>
          <a:prstGeom prst="rect">
            <a:avLst/>
          </a:prstGeom>
          <a:noFill/>
          <a:ln>
            <a:noFill/>
          </a:ln>
        </p:spPr>
      </p:pic>
      <p:pic>
        <p:nvPicPr>
          <p:cNvPr id="520" name="Google Shape;520;g267944a0dfa_0_187"/>
          <p:cNvPicPr preferRelativeResize="0"/>
          <p:nvPr/>
        </p:nvPicPr>
        <p:blipFill>
          <a:blip r:embed="rId5">
            <a:alphaModFix/>
          </a:blip>
          <a:stretch>
            <a:fillRect/>
          </a:stretch>
        </p:blipFill>
        <p:spPr>
          <a:xfrm>
            <a:off x="4513150" y="1224590"/>
            <a:ext cx="2248456" cy="2761252"/>
          </a:xfrm>
          <a:prstGeom prst="rect">
            <a:avLst/>
          </a:prstGeom>
          <a:noFill/>
          <a:ln>
            <a:noFill/>
          </a:ln>
        </p:spPr>
      </p:pic>
      <p:pic>
        <p:nvPicPr>
          <p:cNvPr id="521" name="Google Shape;521;g267944a0dfa_0_187"/>
          <p:cNvPicPr preferRelativeResize="0"/>
          <p:nvPr/>
        </p:nvPicPr>
        <p:blipFill>
          <a:blip r:embed="rId6">
            <a:alphaModFix/>
          </a:blip>
          <a:stretch>
            <a:fillRect/>
          </a:stretch>
        </p:blipFill>
        <p:spPr>
          <a:xfrm>
            <a:off x="6895535" y="1204950"/>
            <a:ext cx="2248466" cy="2800526"/>
          </a:xfrm>
          <a:prstGeom prst="rect">
            <a:avLst/>
          </a:prstGeom>
          <a:noFill/>
          <a:ln>
            <a:noFill/>
          </a:ln>
        </p:spPr>
      </p:pic>
      <p:sp>
        <p:nvSpPr>
          <p:cNvPr id="522" name="Google Shape;522;g267944a0dfa_0_187"/>
          <p:cNvSpPr txBox="1"/>
          <p:nvPr/>
        </p:nvSpPr>
        <p:spPr>
          <a:xfrm>
            <a:off x="39525"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1155CC"/>
                </a:solidFill>
              </a:rPr>
              <a:t>High value trading users</a:t>
            </a:r>
            <a:endParaRPr sz="1200">
              <a:solidFill>
                <a:schemeClr val="dk1"/>
              </a:solidFill>
            </a:endParaRPr>
          </a:p>
        </p:txBody>
      </p:sp>
      <p:sp>
        <p:nvSpPr>
          <p:cNvPr id="523" name="Google Shape;523;g267944a0dfa_0_187"/>
          <p:cNvSpPr txBox="1"/>
          <p:nvPr/>
        </p:nvSpPr>
        <p:spPr>
          <a:xfrm>
            <a:off x="4615575"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FF9900"/>
                </a:solidFill>
              </a:rPr>
              <a:t>Stable trading users</a:t>
            </a:r>
            <a:endParaRPr sz="1200" b="1">
              <a:solidFill>
                <a:srgbClr val="1155CC"/>
              </a:solidFill>
            </a:endParaRPr>
          </a:p>
        </p:txBody>
      </p:sp>
      <p:sp>
        <p:nvSpPr>
          <p:cNvPr id="524" name="Google Shape;524;g267944a0dfa_0_187"/>
          <p:cNvSpPr txBox="1"/>
          <p:nvPr/>
        </p:nvSpPr>
        <p:spPr>
          <a:xfrm>
            <a:off x="6997963"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6AA84F"/>
                </a:solidFill>
              </a:rPr>
              <a:t>Less active trading users</a:t>
            </a:r>
            <a:endParaRPr sz="1200" b="1">
              <a:solidFill>
                <a:srgbClr val="FF9900"/>
              </a:solidFill>
            </a:endParaRPr>
          </a:p>
        </p:txBody>
      </p:sp>
      <p:sp>
        <p:nvSpPr>
          <p:cNvPr id="525" name="Google Shape;525;g267944a0dfa_0_187"/>
          <p:cNvSpPr txBox="1"/>
          <p:nvPr/>
        </p:nvSpPr>
        <p:spPr>
          <a:xfrm>
            <a:off x="2296100" y="906338"/>
            <a:ext cx="2043600" cy="2538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US" sz="1200" b="1">
                <a:solidFill>
                  <a:srgbClr val="980000"/>
                </a:solidFill>
              </a:rPr>
              <a:t>Dormant Users</a:t>
            </a:r>
            <a:endParaRPr sz="1200" b="1">
              <a:solidFill>
                <a:srgbClr val="FF9900"/>
              </a:solidFill>
            </a:endParaRPr>
          </a:p>
        </p:txBody>
      </p:sp>
      <p:sp>
        <p:nvSpPr>
          <p:cNvPr id="526" name="Google Shape;526;g267944a0dfa_0_187"/>
          <p:cNvSpPr/>
          <p:nvPr/>
        </p:nvSpPr>
        <p:spPr>
          <a:xfrm>
            <a:off x="47775" y="1326775"/>
            <a:ext cx="1797000" cy="2538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27" name="Google Shape;527;g267944a0dfa_0_187"/>
          <p:cNvSpPr/>
          <p:nvPr/>
        </p:nvSpPr>
        <p:spPr>
          <a:xfrm>
            <a:off x="4513150" y="2406100"/>
            <a:ext cx="1797000" cy="1446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28" name="Google Shape;528;g267944a0dfa_0_187"/>
          <p:cNvSpPr/>
          <p:nvPr/>
        </p:nvSpPr>
        <p:spPr>
          <a:xfrm>
            <a:off x="4513150" y="1949500"/>
            <a:ext cx="1797000" cy="2538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29" name="Google Shape;529;g267944a0dfa_0_187"/>
          <p:cNvSpPr/>
          <p:nvPr/>
        </p:nvSpPr>
        <p:spPr>
          <a:xfrm>
            <a:off x="0" y="2915000"/>
            <a:ext cx="1797000" cy="144600"/>
          </a:xfrm>
          <a:prstGeom prst="rect">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0" name="Google Shape;530;g267944a0dfa_0_187"/>
          <p:cNvSpPr/>
          <p:nvPr/>
        </p:nvSpPr>
        <p:spPr>
          <a:xfrm>
            <a:off x="2296100" y="3621725"/>
            <a:ext cx="1797000" cy="1446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1" name="Google Shape;531;g267944a0dfa_0_187"/>
          <p:cNvSpPr/>
          <p:nvPr/>
        </p:nvSpPr>
        <p:spPr>
          <a:xfrm>
            <a:off x="6895525" y="2058700"/>
            <a:ext cx="1797000" cy="2538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2" name="Google Shape;532;g267944a0dfa_0_187"/>
          <p:cNvSpPr/>
          <p:nvPr/>
        </p:nvSpPr>
        <p:spPr>
          <a:xfrm>
            <a:off x="6895525" y="3525925"/>
            <a:ext cx="1797000" cy="957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3" name="Google Shape;533;g267944a0dfa_0_187"/>
          <p:cNvSpPr/>
          <p:nvPr/>
        </p:nvSpPr>
        <p:spPr>
          <a:xfrm>
            <a:off x="2296100" y="2679700"/>
            <a:ext cx="1797000" cy="957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4" name="Google Shape;534;g267944a0dfa_0_187"/>
          <p:cNvSpPr/>
          <p:nvPr/>
        </p:nvSpPr>
        <p:spPr>
          <a:xfrm>
            <a:off x="2296100" y="1696175"/>
            <a:ext cx="1797000" cy="957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5" name="Google Shape;535;g267944a0dfa_0_187"/>
          <p:cNvSpPr/>
          <p:nvPr/>
        </p:nvSpPr>
        <p:spPr>
          <a:xfrm>
            <a:off x="4513150" y="2915000"/>
            <a:ext cx="1797000" cy="144600"/>
          </a:xfrm>
          <a:prstGeom prst="rect">
            <a:avLst/>
          </a:prstGeom>
          <a:no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6" name="Google Shape;536;g267944a0dfa_0_187"/>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g26908d9906a_0_2951"/>
          <p:cNvPicPr preferRelativeResize="0"/>
          <p:nvPr/>
        </p:nvPicPr>
        <p:blipFill>
          <a:blip r:embed="rId3">
            <a:alphaModFix/>
          </a:blip>
          <a:stretch>
            <a:fillRect/>
          </a:stretch>
        </p:blipFill>
        <p:spPr>
          <a:xfrm>
            <a:off x="139048" y="838774"/>
            <a:ext cx="4324550" cy="3289650"/>
          </a:xfrm>
          <a:prstGeom prst="rect">
            <a:avLst/>
          </a:prstGeom>
          <a:noFill/>
          <a:ln>
            <a:noFill/>
          </a:ln>
        </p:spPr>
      </p:pic>
      <p:pic>
        <p:nvPicPr>
          <p:cNvPr id="542" name="Google Shape;542;g26908d9906a_0_2951"/>
          <p:cNvPicPr preferRelativeResize="0"/>
          <p:nvPr/>
        </p:nvPicPr>
        <p:blipFill rotWithShape="1">
          <a:blip r:embed="rId4">
            <a:alphaModFix/>
          </a:blip>
          <a:srcRect l="5187" r="31855"/>
          <a:stretch/>
        </p:blipFill>
        <p:spPr>
          <a:xfrm>
            <a:off x="4727850" y="2557250"/>
            <a:ext cx="2140464" cy="2586249"/>
          </a:xfrm>
          <a:prstGeom prst="rect">
            <a:avLst/>
          </a:prstGeom>
          <a:noFill/>
          <a:ln>
            <a:noFill/>
          </a:ln>
        </p:spPr>
      </p:pic>
      <p:pic>
        <p:nvPicPr>
          <p:cNvPr id="543" name="Google Shape;543;g26908d9906a_0_2951"/>
          <p:cNvPicPr preferRelativeResize="0"/>
          <p:nvPr/>
        </p:nvPicPr>
        <p:blipFill rotWithShape="1">
          <a:blip r:embed="rId5">
            <a:alphaModFix/>
          </a:blip>
          <a:srcRect l="3610" r="29270"/>
          <a:stretch/>
        </p:blipFill>
        <p:spPr>
          <a:xfrm>
            <a:off x="6924650" y="0"/>
            <a:ext cx="2219350" cy="2515401"/>
          </a:xfrm>
          <a:prstGeom prst="rect">
            <a:avLst/>
          </a:prstGeom>
          <a:noFill/>
          <a:ln>
            <a:noFill/>
          </a:ln>
        </p:spPr>
      </p:pic>
      <p:pic>
        <p:nvPicPr>
          <p:cNvPr id="544" name="Google Shape;544;g26908d9906a_0_2951"/>
          <p:cNvPicPr preferRelativeResize="0"/>
          <p:nvPr/>
        </p:nvPicPr>
        <p:blipFill rotWithShape="1">
          <a:blip r:embed="rId6">
            <a:alphaModFix/>
          </a:blip>
          <a:srcRect l="4562" r="30158"/>
          <a:stretch/>
        </p:blipFill>
        <p:spPr>
          <a:xfrm>
            <a:off x="6924649" y="2557250"/>
            <a:ext cx="2219350" cy="2586244"/>
          </a:xfrm>
          <a:prstGeom prst="rect">
            <a:avLst/>
          </a:prstGeom>
          <a:noFill/>
          <a:ln>
            <a:noFill/>
          </a:ln>
        </p:spPr>
      </p:pic>
      <p:sp>
        <p:nvSpPr>
          <p:cNvPr id="545" name="Google Shape;545;g26908d9906a_0_2951"/>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Appendix for the preference sectors</a:t>
            </a:r>
            <a:endParaRPr sz="2000" b="1" i="0" u="none" strike="noStrike" cap="none">
              <a:solidFill>
                <a:schemeClr val="accent1"/>
              </a:solidFill>
              <a:latin typeface="Times New Roman"/>
              <a:ea typeface="Times New Roman"/>
              <a:cs typeface="Times New Roman"/>
              <a:sym typeface="Times New Roman"/>
            </a:endParaRPr>
          </a:p>
        </p:txBody>
      </p:sp>
      <p:sp>
        <p:nvSpPr>
          <p:cNvPr id="546" name="Google Shape;546;g26908d9906a_0_295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g267944a0dfa_2_2"/>
          <p:cNvSpPr/>
          <p:nvPr/>
        </p:nvSpPr>
        <p:spPr>
          <a:xfrm>
            <a:off x="522450" y="119075"/>
            <a:ext cx="8520300" cy="502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i="0" u="none" strike="noStrike" cap="none">
                <a:solidFill>
                  <a:schemeClr val="accent1"/>
                </a:solidFill>
                <a:latin typeface="Times New Roman"/>
                <a:ea typeface="Times New Roman"/>
                <a:cs typeface="Times New Roman"/>
                <a:sym typeface="Times New Roman"/>
              </a:rPr>
              <a:t>Model insights for the segments of </a:t>
            </a:r>
            <a:r>
              <a:rPr lang="en-US" sz="2000" b="1">
                <a:solidFill>
                  <a:schemeClr val="accent1"/>
                </a:solidFill>
                <a:latin typeface="Times New Roman"/>
                <a:ea typeface="Times New Roman"/>
                <a:cs typeface="Times New Roman"/>
                <a:sym typeface="Times New Roman"/>
              </a:rPr>
              <a:t>the </a:t>
            </a:r>
            <a:r>
              <a:rPr lang="en-US" sz="2000" b="1">
                <a:solidFill>
                  <a:srgbClr val="FF0000"/>
                </a:solidFill>
                <a:latin typeface="Times New Roman"/>
                <a:ea typeface="Times New Roman"/>
                <a:cs typeface="Times New Roman"/>
                <a:sym typeface="Times New Roman"/>
              </a:rPr>
              <a:t>dormant</a:t>
            </a:r>
            <a:r>
              <a:rPr lang="en-US" sz="2000" b="1">
                <a:solidFill>
                  <a:schemeClr val="accent1"/>
                </a:solidFill>
                <a:latin typeface="Times New Roman"/>
                <a:ea typeface="Times New Roman"/>
                <a:cs typeface="Times New Roman"/>
                <a:sym typeface="Times New Roman"/>
              </a:rPr>
              <a:t> </a:t>
            </a:r>
            <a:r>
              <a:rPr lang="en-US" sz="2000" b="1" i="0" u="none" strike="noStrike" cap="none">
                <a:solidFill>
                  <a:schemeClr val="accent1"/>
                </a:solidFill>
                <a:latin typeface="Times New Roman"/>
                <a:ea typeface="Times New Roman"/>
                <a:cs typeface="Times New Roman"/>
                <a:sym typeface="Times New Roman"/>
              </a:rPr>
              <a:t>users</a:t>
            </a:r>
            <a:endParaRPr sz="2000" b="1" i="0" u="none" strike="noStrike" cap="none">
              <a:solidFill>
                <a:schemeClr val="accent1"/>
              </a:solidFill>
              <a:latin typeface="Times New Roman"/>
              <a:ea typeface="Times New Roman"/>
              <a:cs typeface="Times New Roman"/>
              <a:sym typeface="Times New Roman"/>
            </a:endParaRPr>
          </a:p>
        </p:txBody>
      </p:sp>
      <p:sp>
        <p:nvSpPr>
          <p:cNvPr id="552" name="Google Shape;552;g267944a0dfa_2_2"/>
          <p:cNvSpPr/>
          <p:nvPr/>
        </p:nvSpPr>
        <p:spPr>
          <a:xfrm>
            <a:off x="0" y="81072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latin typeface="Open Sans"/>
                <a:ea typeface="Open Sans"/>
                <a:cs typeface="Open Sans"/>
                <a:sym typeface="Open Sans"/>
              </a:rPr>
              <a:t>Dormant Users</a:t>
            </a:r>
            <a:endParaRPr sz="1400" b="1" i="0" u="none" strike="noStrike" cap="none">
              <a:solidFill>
                <a:srgbClr val="980000"/>
              </a:solidFill>
              <a:latin typeface="Open Sans"/>
              <a:ea typeface="Open Sans"/>
              <a:cs typeface="Open Sans"/>
              <a:sym typeface="Open Sans"/>
            </a:endParaRPr>
          </a:p>
        </p:txBody>
      </p:sp>
      <p:sp>
        <p:nvSpPr>
          <p:cNvPr id="553" name="Google Shape;553;g267944a0dfa_2_2"/>
          <p:cNvSpPr txBox="1"/>
          <p:nvPr/>
        </p:nvSpPr>
        <p:spPr>
          <a:xfrm>
            <a:off x="121138" y="1136516"/>
            <a:ext cx="1945800" cy="477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Highest churn percentage</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Less activity after they churn</a:t>
            </a:r>
            <a:endParaRPr sz="1100" b="0" i="0" u="none" strike="noStrike" cap="none">
              <a:solidFill>
                <a:schemeClr val="dk1"/>
              </a:solidFill>
              <a:latin typeface="Arial"/>
              <a:ea typeface="Arial"/>
              <a:cs typeface="Arial"/>
              <a:sym typeface="Arial"/>
            </a:endParaRPr>
          </a:p>
        </p:txBody>
      </p:sp>
      <p:pic>
        <p:nvPicPr>
          <p:cNvPr id="554" name="Google Shape;554;g267944a0dfa_2_2"/>
          <p:cNvPicPr preferRelativeResize="0"/>
          <p:nvPr/>
        </p:nvPicPr>
        <p:blipFill>
          <a:blip r:embed="rId3">
            <a:alphaModFix/>
          </a:blip>
          <a:stretch>
            <a:fillRect/>
          </a:stretch>
        </p:blipFill>
        <p:spPr>
          <a:xfrm>
            <a:off x="5551900" y="774275"/>
            <a:ext cx="2887899" cy="1860405"/>
          </a:xfrm>
          <a:prstGeom prst="rect">
            <a:avLst/>
          </a:prstGeom>
          <a:noFill/>
          <a:ln>
            <a:noFill/>
          </a:ln>
        </p:spPr>
      </p:pic>
      <p:pic>
        <p:nvPicPr>
          <p:cNvPr id="555" name="Google Shape;555;g267944a0dfa_2_2"/>
          <p:cNvPicPr preferRelativeResize="0"/>
          <p:nvPr/>
        </p:nvPicPr>
        <p:blipFill>
          <a:blip r:embed="rId4">
            <a:alphaModFix/>
          </a:blip>
          <a:stretch>
            <a:fillRect/>
          </a:stretch>
        </p:blipFill>
        <p:spPr>
          <a:xfrm>
            <a:off x="2543900" y="774275"/>
            <a:ext cx="2887899" cy="1840825"/>
          </a:xfrm>
          <a:prstGeom prst="rect">
            <a:avLst/>
          </a:prstGeom>
          <a:noFill/>
          <a:ln>
            <a:noFill/>
          </a:ln>
        </p:spPr>
      </p:pic>
      <p:pic>
        <p:nvPicPr>
          <p:cNvPr id="556" name="Google Shape;556;g267944a0dfa_2_2"/>
          <p:cNvPicPr preferRelativeResize="0"/>
          <p:nvPr/>
        </p:nvPicPr>
        <p:blipFill>
          <a:blip r:embed="rId5">
            <a:alphaModFix/>
          </a:blip>
          <a:stretch>
            <a:fillRect/>
          </a:stretch>
        </p:blipFill>
        <p:spPr>
          <a:xfrm>
            <a:off x="2543900" y="2823774"/>
            <a:ext cx="2887910" cy="2255550"/>
          </a:xfrm>
          <a:prstGeom prst="rect">
            <a:avLst/>
          </a:prstGeom>
          <a:noFill/>
          <a:ln>
            <a:noFill/>
          </a:ln>
        </p:spPr>
      </p:pic>
      <p:pic>
        <p:nvPicPr>
          <p:cNvPr id="557" name="Google Shape;557;g267944a0dfa_2_2"/>
          <p:cNvPicPr preferRelativeResize="0"/>
          <p:nvPr/>
        </p:nvPicPr>
        <p:blipFill>
          <a:blip r:embed="rId6">
            <a:alphaModFix/>
          </a:blip>
          <a:stretch>
            <a:fillRect/>
          </a:stretch>
        </p:blipFill>
        <p:spPr>
          <a:xfrm>
            <a:off x="5551900" y="2787075"/>
            <a:ext cx="2887900" cy="2255542"/>
          </a:xfrm>
          <a:prstGeom prst="rect">
            <a:avLst/>
          </a:prstGeom>
          <a:noFill/>
          <a:ln>
            <a:noFill/>
          </a:ln>
        </p:spPr>
      </p:pic>
      <p:sp>
        <p:nvSpPr>
          <p:cNvPr id="558" name="Google Shape;558;g267944a0dfa_2_2"/>
          <p:cNvSpPr txBox="1"/>
          <p:nvPr/>
        </p:nvSpPr>
        <p:spPr>
          <a:xfrm>
            <a:off x="593875" y="441425"/>
            <a:ext cx="51522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b="1" u="sng">
                <a:solidFill>
                  <a:srgbClr val="0000FF"/>
                </a:solidFill>
                <a:latin typeface="Times New Roman"/>
                <a:ea typeface="Times New Roman"/>
                <a:cs typeface="Times New Roman"/>
                <a:sym typeface="Times New Roman"/>
              </a:rPr>
              <a:t>## Do the exploration the period that they haven’t churn.</a:t>
            </a:r>
            <a:endParaRPr sz="2000" b="1">
              <a:solidFill>
                <a:schemeClr val="accent1"/>
              </a:solidFill>
              <a:latin typeface="Calibri"/>
              <a:ea typeface="Calibri"/>
              <a:cs typeface="Calibri"/>
              <a:sym typeface="Calibri"/>
            </a:endParaRPr>
          </a:p>
        </p:txBody>
      </p:sp>
      <p:sp>
        <p:nvSpPr>
          <p:cNvPr id="559" name="Google Shape;559;g267944a0dfa_2_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267944a0dfa_0_359"/>
          <p:cNvSpPr/>
          <p:nvPr/>
        </p:nvSpPr>
        <p:spPr>
          <a:xfrm>
            <a:off x="522450" y="119075"/>
            <a:ext cx="7631700" cy="653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Calibri"/>
                <a:ea typeface="Calibri"/>
                <a:cs typeface="Calibri"/>
                <a:sym typeface="Calibri"/>
              </a:rPr>
              <a:t>The causal drivers responsible for the value of transactions a user will make in the future</a:t>
            </a:r>
            <a:r>
              <a:rPr lang="en-US" sz="2000" b="1" i="0" u="none" strike="noStrike" cap="none">
                <a:solidFill>
                  <a:schemeClr val="accent1"/>
                </a:solidFill>
                <a:latin typeface="Calibri"/>
                <a:ea typeface="Calibri"/>
                <a:cs typeface="Calibri"/>
                <a:sym typeface="Calibri"/>
              </a:rPr>
              <a:t> </a:t>
            </a:r>
            <a:r>
              <a:rPr lang="en-US" sz="1200" b="1" u="sng">
                <a:solidFill>
                  <a:srgbClr val="0000FF"/>
                </a:solidFill>
                <a:latin typeface="Times New Roman"/>
                <a:ea typeface="Times New Roman"/>
                <a:cs typeface="Times New Roman"/>
                <a:sym typeface="Times New Roman"/>
              </a:rPr>
              <a:t>## If make sense, do the exploration about the characteristics.</a:t>
            </a:r>
            <a:endParaRPr sz="2000" b="1">
              <a:solidFill>
                <a:schemeClr val="accent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Calibri"/>
              <a:ea typeface="Calibri"/>
              <a:cs typeface="Calibri"/>
              <a:sym typeface="Calibri"/>
            </a:endParaRPr>
          </a:p>
        </p:txBody>
      </p:sp>
      <p:pic>
        <p:nvPicPr>
          <p:cNvPr id="565" name="Google Shape;565;g267944a0dfa_0_359"/>
          <p:cNvPicPr preferRelativeResize="0"/>
          <p:nvPr/>
        </p:nvPicPr>
        <p:blipFill>
          <a:blip r:embed="rId3">
            <a:alphaModFix/>
          </a:blip>
          <a:stretch>
            <a:fillRect/>
          </a:stretch>
        </p:blipFill>
        <p:spPr>
          <a:xfrm>
            <a:off x="2822277" y="1024825"/>
            <a:ext cx="3239048" cy="1901325"/>
          </a:xfrm>
          <a:prstGeom prst="rect">
            <a:avLst/>
          </a:prstGeom>
          <a:noFill/>
          <a:ln>
            <a:noFill/>
          </a:ln>
        </p:spPr>
      </p:pic>
      <p:pic>
        <p:nvPicPr>
          <p:cNvPr id="566" name="Google Shape;566;g267944a0dfa_0_359"/>
          <p:cNvPicPr preferRelativeResize="0"/>
          <p:nvPr/>
        </p:nvPicPr>
        <p:blipFill>
          <a:blip r:embed="rId4">
            <a:alphaModFix/>
          </a:blip>
          <a:stretch>
            <a:fillRect/>
          </a:stretch>
        </p:blipFill>
        <p:spPr>
          <a:xfrm>
            <a:off x="0" y="1024825"/>
            <a:ext cx="2663916" cy="1901325"/>
          </a:xfrm>
          <a:prstGeom prst="rect">
            <a:avLst/>
          </a:prstGeom>
          <a:noFill/>
          <a:ln>
            <a:noFill/>
          </a:ln>
        </p:spPr>
      </p:pic>
      <p:pic>
        <p:nvPicPr>
          <p:cNvPr id="567" name="Google Shape;567;g267944a0dfa_0_359"/>
          <p:cNvPicPr preferRelativeResize="0"/>
          <p:nvPr/>
        </p:nvPicPr>
        <p:blipFill>
          <a:blip r:embed="rId5">
            <a:alphaModFix/>
          </a:blip>
          <a:stretch>
            <a:fillRect/>
          </a:stretch>
        </p:blipFill>
        <p:spPr>
          <a:xfrm>
            <a:off x="6237926" y="1024825"/>
            <a:ext cx="2906075" cy="1901325"/>
          </a:xfrm>
          <a:prstGeom prst="rect">
            <a:avLst/>
          </a:prstGeom>
          <a:noFill/>
          <a:ln>
            <a:noFill/>
          </a:ln>
        </p:spPr>
      </p:pic>
      <p:pic>
        <p:nvPicPr>
          <p:cNvPr id="568" name="Google Shape;568;g267944a0dfa_0_359"/>
          <p:cNvPicPr preferRelativeResize="0"/>
          <p:nvPr/>
        </p:nvPicPr>
        <p:blipFill>
          <a:blip r:embed="rId4">
            <a:alphaModFix/>
          </a:blip>
          <a:stretch>
            <a:fillRect/>
          </a:stretch>
        </p:blipFill>
        <p:spPr>
          <a:xfrm>
            <a:off x="0" y="3080444"/>
            <a:ext cx="2761227" cy="2045289"/>
          </a:xfrm>
          <a:prstGeom prst="rect">
            <a:avLst/>
          </a:prstGeom>
          <a:noFill/>
          <a:ln>
            <a:noFill/>
          </a:ln>
        </p:spPr>
      </p:pic>
      <p:pic>
        <p:nvPicPr>
          <p:cNvPr id="569" name="Google Shape;569;g267944a0dfa_0_359"/>
          <p:cNvPicPr preferRelativeResize="0"/>
          <p:nvPr/>
        </p:nvPicPr>
        <p:blipFill>
          <a:blip r:embed="rId6">
            <a:alphaModFix/>
          </a:blip>
          <a:stretch>
            <a:fillRect/>
          </a:stretch>
        </p:blipFill>
        <p:spPr>
          <a:xfrm>
            <a:off x="2915604" y="3062675"/>
            <a:ext cx="2509596" cy="2080825"/>
          </a:xfrm>
          <a:prstGeom prst="rect">
            <a:avLst/>
          </a:prstGeom>
          <a:noFill/>
          <a:ln>
            <a:noFill/>
          </a:ln>
        </p:spPr>
      </p:pic>
      <p:sp>
        <p:nvSpPr>
          <p:cNvPr id="570" name="Google Shape;570;g267944a0dfa_0_359"/>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b561f3cfd7_1_62"/>
          <p:cNvSpPr/>
          <p:nvPr/>
        </p:nvSpPr>
        <p:spPr>
          <a:xfrm>
            <a:off x="540475" y="0"/>
            <a:ext cx="8528700" cy="5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accent1"/>
                </a:solidFill>
                <a:latin typeface="Times New Roman"/>
                <a:ea typeface="Times New Roman"/>
                <a:cs typeface="Times New Roman"/>
                <a:sym typeface="Times New Roman"/>
              </a:rPr>
              <a:t>Leveraging features across Users profile, usage behavior, trades activities, deposit and withdrawals </a:t>
            </a:r>
            <a:endParaRPr sz="2000" b="1">
              <a:latin typeface="Times New Roman"/>
              <a:ea typeface="Times New Roman"/>
              <a:cs typeface="Times New Roman"/>
              <a:sym typeface="Times New Roman"/>
            </a:endParaRPr>
          </a:p>
        </p:txBody>
      </p:sp>
      <p:sp>
        <p:nvSpPr>
          <p:cNvPr id="161" name="Google Shape;161;g2b561f3cfd7_1_62"/>
          <p:cNvSpPr/>
          <p:nvPr/>
        </p:nvSpPr>
        <p:spPr>
          <a:xfrm>
            <a:off x="667675" y="792925"/>
            <a:ext cx="2843400" cy="597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Trades</a:t>
            </a:r>
            <a:endParaRPr sz="1600" b="1"/>
          </a:p>
        </p:txBody>
      </p:sp>
      <p:sp>
        <p:nvSpPr>
          <p:cNvPr id="162" name="Google Shape;162;g2b561f3cfd7_1_62"/>
          <p:cNvSpPr/>
          <p:nvPr/>
        </p:nvSpPr>
        <p:spPr>
          <a:xfrm>
            <a:off x="667700" y="3157300"/>
            <a:ext cx="2843400" cy="597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Deposit and Withdrawal</a:t>
            </a:r>
            <a:endParaRPr sz="1600" b="1"/>
          </a:p>
        </p:txBody>
      </p:sp>
      <p:sp>
        <p:nvSpPr>
          <p:cNvPr id="163" name="Google Shape;163;g2b561f3cfd7_1_62"/>
          <p:cNvSpPr/>
          <p:nvPr/>
        </p:nvSpPr>
        <p:spPr>
          <a:xfrm>
            <a:off x="5612800" y="792925"/>
            <a:ext cx="2843400" cy="597600"/>
          </a:xfrm>
          <a:prstGeom prst="roundRect">
            <a:avLst>
              <a:gd name="adj" fmla="val 16667"/>
            </a:avLst>
          </a:prstGeom>
          <a:solidFill>
            <a:srgbClr val="D9D9D9"/>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Usage Behaviour</a:t>
            </a:r>
            <a:endParaRPr sz="1600" b="1"/>
          </a:p>
        </p:txBody>
      </p:sp>
      <p:sp>
        <p:nvSpPr>
          <p:cNvPr id="164" name="Google Shape;164;g2b561f3cfd7_1_62"/>
          <p:cNvSpPr/>
          <p:nvPr/>
        </p:nvSpPr>
        <p:spPr>
          <a:xfrm>
            <a:off x="5612675" y="3157300"/>
            <a:ext cx="2843400" cy="5976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t>User profile</a:t>
            </a:r>
            <a:endParaRPr sz="1600" b="1"/>
          </a:p>
        </p:txBody>
      </p:sp>
      <p:sp>
        <p:nvSpPr>
          <p:cNvPr id="165" name="Google Shape;165;g2b561f3cfd7_1_62"/>
          <p:cNvSpPr/>
          <p:nvPr/>
        </p:nvSpPr>
        <p:spPr>
          <a:xfrm>
            <a:off x="3511207" y="1245278"/>
            <a:ext cx="2101464" cy="2188393"/>
          </a:xfrm>
          <a:custGeom>
            <a:avLst/>
            <a:gdLst/>
            <a:ahLst/>
            <a:cxnLst/>
            <a:rect l="l" t="t" r="r" b="b"/>
            <a:pathLst>
              <a:path w="759" h="758" extrusionOk="0">
                <a:moveTo>
                  <a:pt x="724" y="712"/>
                </a:moveTo>
                <a:cubicBezTo>
                  <a:pt x="759" y="677"/>
                  <a:pt x="759" y="619"/>
                  <a:pt x="724" y="584"/>
                </a:cubicBezTo>
                <a:cubicBezTo>
                  <a:pt x="583" y="443"/>
                  <a:pt x="583" y="443"/>
                  <a:pt x="583" y="443"/>
                </a:cubicBezTo>
                <a:cubicBezTo>
                  <a:pt x="548" y="408"/>
                  <a:pt x="548" y="350"/>
                  <a:pt x="583" y="315"/>
                </a:cubicBezTo>
                <a:cubicBezTo>
                  <a:pt x="724" y="174"/>
                  <a:pt x="724" y="174"/>
                  <a:pt x="724" y="174"/>
                </a:cubicBezTo>
                <a:cubicBezTo>
                  <a:pt x="759" y="139"/>
                  <a:pt x="759" y="81"/>
                  <a:pt x="724" y="46"/>
                </a:cubicBezTo>
                <a:cubicBezTo>
                  <a:pt x="713" y="35"/>
                  <a:pt x="713" y="35"/>
                  <a:pt x="713" y="35"/>
                </a:cubicBezTo>
                <a:cubicBezTo>
                  <a:pt x="677" y="0"/>
                  <a:pt x="620" y="0"/>
                  <a:pt x="584" y="35"/>
                </a:cubicBezTo>
                <a:cubicBezTo>
                  <a:pt x="444" y="175"/>
                  <a:pt x="444" y="175"/>
                  <a:pt x="444" y="175"/>
                </a:cubicBezTo>
                <a:cubicBezTo>
                  <a:pt x="409" y="211"/>
                  <a:pt x="351" y="211"/>
                  <a:pt x="316" y="175"/>
                </a:cubicBezTo>
                <a:cubicBezTo>
                  <a:pt x="175" y="35"/>
                  <a:pt x="175" y="35"/>
                  <a:pt x="175" y="35"/>
                </a:cubicBezTo>
                <a:cubicBezTo>
                  <a:pt x="140" y="0"/>
                  <a:pt x="82" y="0"/>
                  <a:pt x="47" y="35"/>
                </a:cubicBezTo>
                <a:cubicBezTo>
                  <a:pt x="36" y="46"/>
                  <a:pt x="36" y="46"/>
                  <a:pt x="36" y="46"/>
                </a:cubicBezTo>
                <a:cubicBezTo>
                  <a:pt x="0" y="81"/>
                  <a:pt x="0" y="139"/>
                  <a:pt x="36" y="174"/>
                </a:cubicBezTo>
                <a:cubicBezTo>
                  <a:pt x="176" y="315"/>
                  <a:pt x="176" y="315"/>
                  <a:pt x="176" y="315"/>
                </a:cubicBezTo>
                <a:cubicBezTo>
                  <a:pt x="211" y="350"/>
                  <a:pt x="211" y="408"/>
                  <a:pt x="176" y="443"/>
                </a:cubicBezTo>
                <a:cubicBezTo>
                  <a:pt x="36" y="584"/>
                  <a:pt x="36" y="584"/>
                  <a:pt x="36" y="584"/>
                </a:cubicBezTo>
                <a:cubicBezTo>
                  <a:pt x="0" y="619"/>
                  <a:pt x="0" y="677"/>
                  <a:pt x="36" y="712"/>
                </a:cubicBezTo>
                <a:cubicBezTo>
                  <a:pt x="47" y="723"/>
                  <a:pt x="47" y="723"/>
                  <a:pt x="47" y="723"/>
                </a:cubicBezTo>
                <a:cubicBezTo>
                  <a:pt x="82" y="758"/>
                  <a:pt x="140" y="758"/>
                  <a:pt x="175" y="723"/>
                </a:cubicBezTo>
                <a:cubicBezTo>
                  <a:pt x="316" y="583"/>
                  <a:pt x="316" y="583"/>
                  <a:pt x="316" y="583"/>
                </a:cubicBezTo>
                <a:cubicBezTo>
                  <a:pt x="351" y="547"/>
                  <a:pt x="409" y="547"/>
                  <a:pt x="444" y="583"/>
                </a:cubicBezTo>
                <a:cubicBezTo>
                  <a:pt x="584" y="723"/>
                  <a:pt x="584" y="723"/>
                  <a:pt x="584" y="723"/>
                </a:cubicBezTo>
                <a:cubicBezTo>
                  <a:pt x="620" y="758"/>
                  <a:pt x="677" y="758"/>
                  <a:pt x="713" y="723"/>
                </a:cubicBezTo>
                <a:lnTo>
                  <a:pt x="724" y="712"/>
                </a:lnTo>
                <a:close/>
              </a:path>
            </a:pathLst>
          </a:custGeom>
          <a:solidFill>
            <a:srgbClr val="3F3F3F"/>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799" b="1">
              <a:solidFill>
                <a:srgbClr val="000000"/>
              </a:solidFill>
              <a:latin typeface="Open Sans SemiBold"/>
              <a:ea typeface="Open Sans SemiBold"/>
              <a:cs typeface="Open Sans SemiBold"/>
              <a:sym typeface="Open Sans SemiBold"/>
            </a:endParaRPr>
          </a:p>
        </p:txBody>
      </p:sp>
      <p:sp>
        <p:nvSpPr>
          <p:cNvPr id="166" name="Google Shape;166;g2b561f3cfd7_1_62"/>
          <p:cNvSpPr/>
          <p:nvPr/>
        </p:nvSpPr>
        <p:spPr>
          <a:xfrm>
            <a:off x="3833700" y="1858650"/>
            <a:ext cx="1476600" cy="816600"/>
          </a:xfrm>
          <a:prstGeom prst="roundRect">
            <a:avLst>
              <a:gd name="adj" fmla="val 16667"/>
            </a:avLst>
          </a:prstGeom>
          <a:solidFill>
            <a:srgbClr val="47B5E7"/>
          </a:solidFill>
          <a:ln w="19050"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User data</a:t>
            </a:r>
            <a:endParaRPr sz="2500"/>
          </a:p>
        </p:txBody>
      </p:sp>
      <p:sp>
        <p:nvSpPr>
          <p:cNvPr id="167" name="Google Shape;167;g2b561f3cfd7_1_62"/>
          <p:cNvSpPr/>
          <p:nvPr/>
        </p:nvSpPr>
        <p:spPr>
          <a:xfrm>
            <a:off x="667700" y="1390575"/>
            <a:ext cx="2843400" cy="13269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Number of buy/sell transactions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Amount of buy/sell transactions</a:t>
            </a:r>
            <a:endParaRPr sz="1200" b="1">
              <a:solidFill>
                <a:srgbClr val="262626"/>
              </a:solidFill>
            </a:endParaRPr>
          </a:p>
          <a:p>
            <a:pPr marL="0" marR="0" lvl="0" indent="0" algn="ctr" rtl="0">
              <a:lnSpc>
                <a:spcPct val="150000"/>
              </a:lnSpc>
              <a:spcBef>
                <a:spcPts val="0"/>
              </a:spcBef>
              <a:spcAft>
                <a:spcPts val="0"/>
              </a:spcAft>
              <a:buNone/>
            </a:pPr>
            <a:r>
              <a:rPr lang="en-US" sz="1200">
                <a:solidFill>
                  <a:srgbClr val="262626"/>
                </a:solidFill>
              </a:rPr>
              <a:t>Trading frequency</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Net Flow</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Market situation</a:t>
            </a:r>
            <a:endParaRPr sz="1200">
              <a:solidFill>
                <a:srgbClr val="FF0000"/>
              </a:solidFill>
            </a:endParaRPr>
          </a:p>
        </p:txBody>
      </p:sp>
      <p:sp>
        <p:nvSpPr>
          <p:cNvPr id="168" name="Google Shape;168;g2b561f3cfd7_1_62"/>
          <p:cNvSpPr/>
          <p:nvPr/>
        </p:nvSpPr>
        <p:spPr>
          <a:xfrm>
            <a:off x="667700" y="3754225"/>
            <a:ext cx="2843400" cy="12450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Number of withdrawals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Amount of withdrawals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Amount of deposit</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Number of deposits </a:t>
            </a:r>
            <a:endParaRPr sz="1200">
              <a:solidFill>
                <a:srgbClr val="262626"/>
              </a:solidFill>
            </a:endParaRPr>
          </a:p>
          <a:p>
            <a:pPr marL="0" marR="0" lvl="0" indent="0" algn="ctr" rtl="0">
              <a:lnSpc>
                <a:spcPct val="150000"/>
              </a:lnSpc>
              <a:spcBef>
                <a:spcPts val="0"/>
              </a:spcBef>
              <a:spcAft>
                <a:spcPts val="0"/>
              </a:spcAft>
              <a:buNone/>
            </a:pPr>
            <a:r>
              <a:rPr lang="en-US" sz="1200">
                <a:solidFill>
                  <a:schemeClr val="dk1"/>
                </a:solidFill>
              </a:rPr>
              <a:t>Churn percentage</a:t>
            </a:r>
            <a:endParaRPr sz="1200">
              <a:solidFill>
                <a:srgbClr val="262626"/>
              </a:solidFill>
            </a:endParaRPr>
          </a:p>
        </p:txBody>
      </p:sp>
      <p:sp>
        <p:nvSpPr>
          <p:cNvPr id="169" name="Google Shape;169;g2b561f3cfd7_1_62"/>
          <p:cNvSpPr/>
          <p:nvPr/>
        </p:nvSpPr>
        <p:spPr>
          <a:xfrm>
            <a:off x="5612800" y="3920425"/>
            <a:ext cx="2843400" cy="9126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Source of wealth</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Employment status</a:t>
            </a:r>
            <a:endParaRPr sz="1200">
              <a:solidFill>
                <a:srgbClr val="262626"/>
              </a:solidFill>
            </a:endParaRPr>
          </a:p>
        </p:txBody>
      </p:sp>
      <p:sp>
        <p:nvSpPr>
          <p:cNvPr id="170" name="Google Shape;170;g2b561f3cfd7_1_62"/>
          <p:cNvSpPr/>
          <p:nvPr/>
        </p:nvSpPr>
        <p:spPr>
          <a:xfrm>
            <a:off x="5612800" y="1519125"/>
            <a:ext cx="2843400" cy="15096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200">
                <a:solidFill>
                  <a:srgbClr val="262626"/>
                </a:solidFill>
              </a:rPr>
              <a:t>Session length</a:t>
            </a:r>
            <a:endParaRPr sz="1200">
              <a:solidFill>
                <a:srgbClr val="262626"/>
              </a:solidFill>
            </a:endParaRPr>
          </a:p>
          <a:p>
            <a:pPr marL="0" lvl="0" indent="0" algn="ctr" rtl="0">
              <a:lnSpc>
                <a:spcPct val="150000"/>
              </a:lnSpc>
              <a:spcBef>
                <a:spcPts val="0"/>
              </a:spcBef>
              <a:spcAft>
                <a:spcPts val="0"/>
              </a:spcAft>
              <a:buNone/>
            </a:pPr>
            <a:r>
              <a:rPr lang="en-US" sz="1200">
                <a:solidFill>
                  <a:srgbClr val="262626"/>
                </a:solidFill>
              </a:rPr>
              <a:t>Total events</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Screen (</a:t>
            </a:r>
            <a:r>
              <a:rPr lang="en-US" sz="1200" b="1">
                <a:solidFill>
                  <a:srgbClr val="262626"/>
                </a:solidFill>
              </a:rPr>
              <a:t>Stock</a:t>
            </a:r>
            <a:r>
              <a:rPr lang="en-US" sz="1200">
                <a:solidFill>
                  <a:srgbClr val="262626"/>
                </a:solidFill>
              </a:rPr>
              <a:t>) event Count</a:t>
            </a:r>
            <a:endParaRPr sz="1200">
              <a:solidFill>
                <a:srgbClr val="262626"/>
              </a:solidFill>
            </a:endParaRPr>
          </a:p>
          <a:p>
            <a:pPr marL="0" marR="0" lvl="0" indent="0" algn="ctr" rtl="0">
              <a:lnSpc>
                <a:spcPct val="150000"/>
              </a:lnSpc>
              <a:spcBef>
                <a:spcPts val="0"/>
              </a:spcBef>
              <a:spcAft>
                <a:spcPts val="0"/>
              </a:spcAft>
              <a:buNone/>
            </a:pPr>
            <a:r>
              <a:rPr lang="en-US" sz="1200">
                <a:solidFill>
                  <a:srgbClr val="262626"/>
                </a:solidFill>
              </a:rPr>
              <a:t>Tap (</a:t>
            </a:r>
            <a:r>
              <a:rPr lang="en-US" sz="1200" b="1">
                <a:solidFill>
                  <a:srgbClr val="262626"/>
                </a:solidFill>
              </a:rPr>
              <a:t>Stock</a:t>
            </a:r>
            <a:r>
              <a:rPr lang="en-US" sz="1200">
                <a:solidFill>
                  <a:srgbClr val="262626"/>
                </a:solidFill>
              </a:rPr>
              <a:t>) event Count</a:t>
            </a:r>
            <a:endParaRPr sz="1200">
              <a:solidFill>
                <a:srgbClr val="262626"/>
              </a:solidFill>
            </a:endParaRPr>
          </a:p>
          <a:p>
            <a:pPr marL="0" lvl="0" indent="0" algn="ctr" rtl="0">
              <a:lnSpc>
                <a:spcPct val="150000"/>
              </a:lnSpc>
              <a:spcBef>
                <a:spcPts val="0"/>
              </a:spcBef>
              <a:spcAft>
                <a:spcPts val="0"/>
              </a:spcAft>
              <a:buNone/>
            </a:pPr>
            <a:r>
              <a:rPr lang="en-US" sz="1200">
                <a:solidFill>
                  <a:srgbClr val="262626"/>
                </a:solidFill>
              </a:rPr>
              <a:t>Tap (</a:t>
            </a:r>
            <a:r>
              <a:rPr lang="en-US" sz="1200" b="1">
                <a:solidFill>
                  <a:srgbClr val="262626"/>
                </a:solidFill>
              </a:rPr>
              <a:t>Withdraw</a:t>
            </a:r>
            <a:r>
              <a:rPr lang="en-US" sz="1200">
                <a:solidFill>
                  <a:srgbClr val="262626"/>
                </a:solidFill>
              </a:rPr>
              <a:t>) event Count</a:t>
            </a:r>
            <a:endParaRPr sz="1200">
              <a:solidFill>
                <a:srgbClr val="262626"/>
              </a:solidFill>
            </a:endParaRPr>
          </a:p>
          <a:p>
            <a:pPr marL="0" marR="0" lvl="0" indent="0" algn="ctr" rtl="0">
              <a:lnSpc>
                <a:spcPct val="150000"/>
              </a:lnSpc>
              <a:spcBef>
                <a:spcPts val="0"/>
              </a:spcBef>
              <a:spcAft>
                <a:spcPts val="0"/>
              </a:spcAft>
              <a:buNone/>
            </a:pPr>
            <a:endParaRPr sz="1200">
              <a:solidFill>
                <a:srgbClr val="262626"/>
              </a:solidFill>
            </a:endParaRPr>
          </a:p>
        </p:txBody>
      </p:sp>
      <p:sp>
        <p:nvSpPr>
          <p:cNvPr id="171" name="Google Shape;171;g2b561f3cfd7_1_6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67944a0dfa_0_381"/>
          <p:cNvSpPr/>
          <p:nvPr/>
        </p:nvSpPr>
        <p:spPr>
          <a:xfrm>
            <a:off x="559375" y="76200"/>
            <a:ext cx="7983300" cy="4326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100"/>
              <a:buFont typeface="Arial"/>
              <a:buNone/>
            </a:pPr>
            <a:r>
              <a:rPr lang="en-US" sz="2000" b="1">
                <a:solidFill>
                  <a:schemeClr val="accent1"/>
                </a:solidFill>
                <a:latin typeface="Times New Roman"/>
                <a:ea typeface="Times New Roman"/>
                <a:cs typeface="Times New Roman"/>
                <a:sym typeface="Times New Roman"/>
              </a:rPr>
              <a:t>Four groups were identified across the profit and loyalty spectrum</a:t>
            </a:r>
            <a:endParaRPr sz="2000" b="1" i="0" u="none" strike="noStrike" cap="none">
              <a:solidFill>
                <a:schemeClr val="accent1"/>
              </a:solidFill>
              <a:latin typeface="Times New Roman"/>
              <a:ea typeface="Times New Roman"/>
              <a:cs typeface="Times New Roman"/>
              <a:sym typeface="Times New Roman"/>
            </a:endParaRPr>
          </a:p>
        </p:txBody>
      </p:sp>
      <p:cxnSp>
        <p:nvCxnSpPr>
          <p:cNvPr id="177" name="Google Shape;177;g267944a0dfa_0_381"/>
          <p:cNvCxnSpPr/>
          <p:nvPr/>
        </p:nvCxnSpPr>
        <p:spPr>
          <a:xfrm>
            <a:off x="671813" y="4598044"/>
            <a:ext cx="8324100" cy="2400"/>
          </a:xfrm>
          <a:prstGeom prst="straightConnector1">
            <a:avLst/>
          </a:prstGeom>
          <a:noFill/>
          <a:ln w="28575" cap="flat" cmpd="sng">
            <a:solidFill>
              <a:schemeClr val="dk1"/>
            </a:solidFill>
            <a:prstDash val="solid"/>
            <a:round/>
            <a:headEnd type="none" w="med" len="med"/>
            <a:tailEnd type="triangle" w="med" len="med"/>
          </a:ln>
        </p:spPr>
      </p:cxnSp>
      <p:cxnSp>
        <p:nvCxnSpPr>
          <p:cNvPr id="178" name="Google Shape;178;g267944a0dfa_0_381"/>
          <p:cNvCxnSpPr/>
          <p:nvPr/>
        </p:nvCxnSpPr>
        <p:spPr>
          <a:xfrm rot="10800000" flipH="1">
            <a:off x="671813" y="571481"/>
            <a:ext cx="6900" cy="4046100"/>
          </a:xfrm>
          <a:prstGeom prst="straightConnector1">
            <a:avLst/>
          </a:prstGeom>
          <a:noFill/>
          <a:ln w="28575" cap="flat" cmpd="sng">
            <a:solidFill>
              <a:srgbClr val="050505"/>
            </a:solidFill>
            <a:prstDash val="solid"/>
            <a:round/>
            <a:headEnd type="none" w="med" len="med"/>
            <a:tailEnd type="triangle" w="med" len="med"/>
          </a:ln>
        </p:spPr>
      </p:cxnSp>
      <p:sp>
        <p:nvSpPr>
          <p:cNvPr id="179" name="Google Shape;179;g267944a0dfa_0_381"/>
          <p:cNvSpPr txBox="1"/>
          <p:nvPr/>
        </p:nvSpPr>
        <p:spPr>
          <a:xfrm>
            <a:off x="3728850" y="4656563"/>
            <a:ext cx="1747200" cy="4617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US" sz="2100" b="1">
                <a:solidFill>
                  <a:schemeClr val="dk1"/>
                </a:solidFill>
              </a:rPr>
              <a:t>Profit</a:t>
            </a:r>
            <a:endParaRPr sz="2100" b="1">
              <a:solidFill>
                <a:schemeClr val="dk1"/>
              </a:solidFill>
            </a:endParaRPr>
          </a:p>
        </p:txBody>
      </p:sp>
      <p:sp>
        <p:nvSpPr>
          <p:cNvPr id="180" name="Google Shape;180;g267944a0dfa_0_381"/>
          <p:cNvSpPr txBox="1"/>
          <p:nvPr/>
        </p:nvSpPr>
        <p:spPr>
          <a:xfrm rot="-5400000">
            <a:off x="-545081" y="2140219"/>
            <a:ext cx="1747200" cy="4617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US" sz="2100" b="1">
                <a:solidFill>
                  <a:schemeClr val="dk1"/>
                </a:solidFill>
              </a:rPr>
              <a:t>Loyalty</a:t>
            </a:r>
            <a:endParaRPr sz="2100" b="1">
              <a:solidFill>
                <a:schemeClr val="dk1"/>
              </a:solidFill>
            </a:endParaRPr>
          </a:p>
        </p:txBody>
      </p:sp>
      <p:sp>
        <p:nvSpPr>
          <p:cNvPr id="181" name="Google Shape;181;g267944a0dfa_0_381"/>
          <p:cNvSpPr/>
          <p:nvPr/>
        </p:nvSpPr>
        <p:spPr>
          <a:xfrm>
            <a:off x="6125775" y="600731"/>
            <a:ext cx="1474800" cy="91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sz="1400" b="1">
                <a:solidFill>
                  <a:srgbClr val="1155CC"/>
                </a:solidFill>
              </a:rPr>
              <a:t>Group 1: </a:t>
            </a:r>
            <a:endParaRPr sz="1400" b="1">
              <a:solidFill>
                <a:srgbClr val="1155CC"/>
              </a:solidFill>
            </a:endParaRPr>
          </a:p>
          <a:p>
            <a:pPr marL="0" lvl="0" indent="0" algn="ctr" rtl="0">
              <a:spcBef>
                <a:spcPts val="0"/>
              </a:spcBef>
              <a:spcAft>
                <a:spcPts val="0"/>
              </a:spcAft>
              <a:buNone/>
            </a:pPr>
            <a:r>
              <a:rPr lang="en-US" sz="1400" b="1">
                <a:solidFill>
                  <a:srgbClr val="1155CC"/>
                </a:solidFill>
              </a:rPr>
              <a:t>High value trading users</a:t>
            </a:r>
            <a:endParaRPr sz="1400" b="1">
              <a:solidFill>
                <a:srgbClr val="1155CC"/>
              </a:solidFill>
            </a:endParaRPr>
          </a:p>
          <a:p>
            <a:pPr marL="0" lvl="0" indent="0" algn="ctr" rtl="0">
              <a:spcBef>
                <a:spcPts val="0"/>
              </a:spcBef>
              <a:spcAft>
                <a:spcPts val="0"/>
              </a:spcAft>
              <a:buNone/>
            </a:pPr>
            <a:r>
              <a:rPr lang="en-US" sz="1300" b="1">
                <a:solidFill>
                  <a:srgbClr val="050505"/>
                </a:solidFill>
              </a:rPr>
              <a:t>（718 (26.6%)）</a:t>
            </a:r>
            <a:endParaRPr sz="1300" b="1">
              <a:solidFill>
                <a:srgbClr val="050505"/>
              </a:solidFill>
            </a:endParaRPr>
          </a:p>
        </p:txBody>
      </p:sp>
      <p:sp>
        <p:nvSpPr>
          <p:cNvPr id="182" name="Google Shape;182;g267944a0dfa_0_381"/>
          <p:cNvSpPr/>
          <p:nvPr/>
        </p:nvSpPr>
        <p:spPr>
          <a:xfrm>
            <a:off x="3778725" y="2971625"/>
            <a:ext cx="1697400" cy="831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sz="1400" b="1">
                <a:solidFill>
                  <a:srgbClr val="980000"/>
                </a:solidFill>
              </a:rPr>
              <a:t>Group 4: </a:t>
            </a:r>
            <a:endParaRPr sz="1400" b="1">
              <a:solidFill>
                <a:srgbClr val="980000"/>
              </a:solidFill>
            </a:endParaRPr>
          </a:p>
          <a:p>
            <a:pPr marL="0" lvl="0" indent="0" algn="ctr" rtl="0">
              <a:spcBef>
                <a:spcPts val="0"/>
              </a:spcBef>
              <a:spcAft>
                <a:spcPts val="0"/>
              </a:spcAft>
              <a:buNone/>
            </a:pPr>
            <a:r>
              <a:rPr lang="en-US" sz="1400" b="1">
                <a:solidFill>
                  <a:srgbClr val="980000"/>
                </a:solidFill>
              </a:rPr>
              <a:t>Dormant Users</a:t>
            </a:r>
            <a:endParaRPr sz="1400" b="1">
              <a:solidFill>
                <a:srgbClr val="980000"/>
              </a:solidFill>
            </a:endParaRPr>
          </a:p>
          <a:p>
            <a:pPr marL="0" lvl="0" indent="0" algn="ctr" rtl="0">
              <a:spcBef>
                <a:spcPts val="0"/>
              </a:spcBef>
              <a:spcAft>
                <a:spcPts val="0"/>
              </a:spcAft>
              <a:buClr>
                <a:schemeClr val="dk1"/>
              </a:buClr>
              <a:buSzPts val="800"/>
              <a:buFont typeface="Arial"/>
              <a:buNone/>
            </a:pPr>
            <a:r>
              <a:rPr lang="en-US" sz="1300" b="1">
                <a:solidFill>
                  <a:srgbClr val="050505"/>
                </a:solidFill>
              </a:rPr>
              <a:t>466 (17.3%)</a:t>
            </a:r>
            <a:endParaRPr sz="1400" b="1">
              <a:solidFill>
                <a:srgbClr val="1155CC"/>
              </a:solidFill>
            </a:endParaRPr>
          </a:p>
        </p:txBody>
      </p:sp>
      <p:sp>
        <p:nvSpPr>
          <p:cNvPr id="183" name="Google Shape;183;g267944a0dfa_0_381"/>
          <p:cNvSpPr/>
          <p:nvPr/>
        </p:nvSpPr>
        <p:spPr>
          <a:xfrm>
            <a:off x="3878375" y="1115550"/>
            <a:ext cx="1597800" cy="91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sz="1400" b="1">
                <a:solidFill>
                  <a:srgbClr val="FF9900"/>
                </a:solidFill>
              </a:rPr>
              <a:t>Group 2: </a:t>
            </a:r>
            <a:endParaRPr sz="1400" b="1">
              <a:solidFill>
                <a:srgbClr val="FF9900"/>
              </a:solidFill>
            </a:endParaRPr>
          </a:p>
          <a:p>
            <a:pPr marL="0" lvl="0" indent="0" algn="ctr" rtl="0">
              <a:spcBef>
                <a:spcPts val="0"/>
              </a:spcBef>
              <a:spcAft>
                <a:spcPts val="0"/>
              </a:spcAft>
              <a:buNone/>
            </a:pPr>
            <a:r>
              <a:rPr lang="en-US" sz="1400" b="1">
                <a:solidFill>
                  <a:srgbClr val="FF9900"/>
                </a:solidFill>
              </a:rPr>
              <a:t>Stable trading users</a:t>
            </a:r>
            <a:endParaRPr sz="1400" b="1">
              <a:solidFill>
                <a:srgbClr val="FF9900"/>
              </a:solidFill>
            </a:endParaRPr>
          </a:p>
          <a:p>
            <a:pPr marL="0" lvl="0" indent="0" algn="ctr" rtl="0">
              <a:spcBef>
                <a:spcPts val="0"/>
              </a:spcBef>
              <a:spcAft>
                <a:spcPts val="0"/>
              </a:spcAft>
              <a:buNone/>
            </a:pPr>
            <a:r>
              <a:rPr lang="en-US" sz="1300" b="1">
                <a:solidFill>
                  <a:schemeClr val="dk1"/>
                </a:solidFill>
              </a:rPr>
              <a:t>787 (29.1%)</a:t>
            </a:r>
            <a:endParaRPr sz="1300" b="1">
              <a:solidFill>
                <a:srgbClr val="1155CC"/>
              </a:solidFill>
            </a:endParaRPr>
          </a:p>
        </p:txBody>
      </p:sp>
      <p:sp>
        <p:nvSpPr>
          <p:cNvPr id="184" name="Google Shape;184;g267944a0dfa_0_381"/>
          <p:cNvSpPr/>
          <p:nvPr/>
        </p:nvSpPr>
        <p:spPr>
          <a:xfrm>
            <a:off x="1516025" y="2629725"/>
            <a:ext cx="1597800" cy="91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ctr" rtl="0">
              <a:spcBef>
                <a:spcPts val="0"/>
              </a:spcBef>
              <a:spcAft>
                <a:spcPts val="0"/>
              </a:spcAft>
              <a:buNone/>
            </a:pPr>
            <a:r>
              <a:rPr lang="en-US" b="1">
                <a:solidFill>
                  <a:srgbClr val="6AA84F"/>
                </a:solidFill>
              </a:rPr>
              <a:t>Group 3: </a:t>
            </a:r>
            <a:endParaRPr b="1">
              <a:solidFill>
                <a:srgbClr val="6AA84F"/>
              </a:solidFill>
            </a:endParaRPr>
          </a:p>
          <a:p>
            <a:pPr marL="0" lvl="0" indent="0" algn="ctr" rtl="0">
              <a:spcBef>
                <a:spcPts val="0"/>
              </a:spcBef>
              <a:spcAft>
                <a:spcPts val="0"/>
              </a:spcAft>
              <a:buNone/>
            </a:pPr>
            <a:r>
              <a:rPr lang="en-US" b="1">
                <a:solidFill>
                  <a:srgbClr val="6AA84F"/>
                </a:solidFill>
              </a:rPr>
              <a:t>Less active trading users</a:t>
            </a:r>
            <a:endParaRPr b="1">
              <a:solidFill>
                <a:srgbClr val="6AA84F"/>
              </a:solidFill>
            </a:endParaRPr>
          </a:p>
          <a:p>
            <a:pPr marL="0" lvl="0" indent="0" algn="ctr" rtl="0">
              <a:spcBef>
                <a:spcPts val="0"/>
              </a:spcBef>
              <a:spcAft>
                <a:spcPts val="0"/>
              </a:spcAft>
              <a:buClr>
                <a:schemeClr val="dk1"/>
              </a:buClr>
              <a:buSzPts val="800"/>
              <a:buFont typeface="Arial"/>
              <a:buNone/>
            </a:pPr>
            <a:r>
              <a:rPr lang="en-US" sz="1300" b="1">
                <a:solidFill>
                  <a:srgbClr val="050505"/>
                </a:solidFill>
              </a:rPr>
              <a:t>336 (12.4%)</a:t>
            </a:r>
            <a:endParaRPr sz="1200" b="1">
              <a:solidFill>
                <a:srgbClr val="1155CC"/>
              </a:solidFill>
            </a:endParaRPr>
          </a:p>
        </p:txBody>
      </p:sp>
      <p:sp>
        <p:nvSpPr>
          <p:cNvPr id="185" name="Google Shape;185;g267944a0dfa_0_381"/>
          <p:cNvSpPr txBox="1"/>
          <p:nvPr/>
        </p:nvSpPr>
        <p:spPr>
          <a:xfrm>
            <a:off x="6077625" y="1516600"/>
            <a:ext cx="183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200">
                <a:solidFill>
                  <a:schemeClr val="dk1"/>
                </a:solidFill>
              </a:rPr>
              <a:t>Highest trading volumes</a:t>
            </a:r>
            <a:endParaRPr sz="1200">
              <a:solidFill>
                <a:schemeClr val="dk1"/>
              </a:solidFill>
            </a:endParaRPr>
          </a:p>
          <a:p>
            <a:pPr marL="0" lvl="0" indent="0" algn="l" rtl="0">
              <a:spcBef>
                <a:spcPts val="0"/>
              </a:spcBef>
              <a:spcAft>
                <a:spcPts val="0"/>
              </a:spcAft>
              <a:buNone/>
            </a:pPr>
            <a:r>
              <a:rPr lang="en-US" sz="1200">
                <a:solidFill>
                  <a:schemeClr val="dk1"/>
                </a:solidFill>
              </a:rPr>
              <a:t>Highest operation time</a:t>
            </a:r>
            <a:endParaRPr sz="1200">
              <a:solidFill>
                <a:schemeClr val="dk1"/>
              </a:solidFill>
            </a:endParaRPr>
          </a:p>
        </p:txBody>
      </p:sp>
      <p:sp>
        <p:nvSpPr>
          <p:cNvPr id="186" name="Google Shape;186;g267944a0dfa_0_381"/>
          <p:cNvSpPr txBox="1"/>
          <p:nvPr/>
        </p:nvSpPr>
        <p:spPr>
          <a:xfrm>
            <a:off x="3815550" y="2053819"/>
            <a:ext cx="17472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800"/>
              <a:buFont typeface="Arial"/>
              <a:buNone/>
            </a:pPr>
            <a:r>
              <a:rPr lang="en-US" sz="1200">
                <a:solidFill>
                  <a:schemeClr val="dk1"/>
                </a:solidFill>
              </a:rPr>
              <a:t>High trading frequency</a:t>
            </a:r>
            <a:endParaRPr sz="1200">
              <a:solidFill>
                <a:schemeClr val="dk1"/>
              </a:solidFill>
            </a:endParaRPr>
          </a:p>
          <a:p>
            <a:pPr marL="0" lvl="0" indent="0" algn="just" rtl="0">
              <a:spcBef>
                <a:spcPts val="0"/>
              </a:spcBef>
              <a:spcAft>
                <a:spcPts val="0"/>
              </a:spcAft>
              <a:buNone/>
            </a:pPr>
            <a:r>
              <a:rPr lang="en-US" sz="1200">
                <a:solidFill>
                  <a:schemeClr val="dk1"/>
                </a:solidFill>
              </a:rPr>
              <a:t>Low trading volumes </a:t>
            </a:r>
            <a:endParaRPr sz="1200">
              <a:solidFill>
                <a:schemeClr val="dk1"/>
              </a:solidFill>
            </a:endParaRPr>
          </a:p>
          <a:p>
            <a:pPr marL="0" lvl="0" indent="0" algn="just" rtl="0">
              <a:spcBef>
                <a:spcPts val="0"/>
              </a:spcBef>
              <a:spcAft>
                <a:spcPts val="0"/>
              </a:spcAft>
              <a:buNone/>
            </a:pPr>
            <a:r>
              <a:rPr lang="en-US" sz="1200">
                <a:solidFill>
                  <a:schemeClr val="dk1"/>
                </a:solidFill>
              </a:rPr>
              <a:t>Low operation time</a:t>
            </a:r>
            <a:endParaRPr sz="1200">
              <a:solidFill>
                <a:schemeClr val="dk1"/>
              </a:solidFill>
            </a:endParaRPr>
          </a:p>
        </p:txBody>
      </p:sp>
      <p:sp>
        <p:nvSpPr>
          <p:cNvPr id="187" name="Google Shape;187;g267944a0dfa_0_381"/>
          <p:cNvSpPr txBox="1"/>
          <p:nvPr/>
        </p:nvSpPr>
        <p:spPr>
          <a:xfrm>
            <a:off x="1455225" y="3543475"/>
            <a:ext cx="19071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US" sz="1200">
                <a:solidFill>
                  <a:schemeClr val="dk1"/>
                </a:solidFill>
              </a:rPr>
              <a:t>Lowest trading frequency</a:t>
            </a:r>
            <a:endParaRPr sz="1200">
              <a:solidFill>
                <a:schemeClr val="dk1"/>
              </a:solidFill>
            </a:endParaRPr>
          </a:p>
          <a:p>
            <a:pPr marL="0" lvl="0" indent="0" algn="l" rtl="0">
              <a:spcBef>
                <a:spcPts val="0"/>
              </a:spcBef>
              <a:spcAft>
                <a:spcPts val="0"/>
              </a:spcAft>
              <a:buNone/>
            </a:pPr>
            <a:r>
              <a:rPr lang="en-US" sz="1200">
                <a:solidFill>
                  <a:schemeClr val="dk1"/>
                </a:solidFill>
              </a:rPr>
              <a:t>Lowest trading volumes</a:t>
            </a:r>
            <a:endParaRPr sz="1200">
              <a:solidFill>
                <a:schemeClr val="dk1"/>
              </a:solidFill>
            </a:endParaRPr>
          </a:p>
        </p:txBody>
      </p:sp>
      <p:sp>
        <p:nvSpPr>
          <p:cNvPr id="188" name="Google Shape;188;g267944a0dfa_0_381"/>
          <p:cNvSpPr txBox="1"/>
          <p:nvPr/>
        </p:nvSpPr>
        <p:spPr>
          <a:xfrm>
            <a:off x="3716213" y="3777141"/>
            <a:ext cx="19458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800"/>
              <a:buFont typeface="Arial"/>
              <a:buNone/>
            </a:pPr>
            <a:r>
              <a:rPr lang="en-US" sz="1200">
                <a:solidFill>
                  <a:schemeClr val="dk1"/>
                </a:solidFill>
              </a:rPr>
              <a:t>High trading volumes</a:t>
            </a:r>
            <a:endParaRPr sz="1200">
              <a:solidFill>
                <a:schemeClr val="dk1"/>
              </a:solidFill>
            </a:endParaRPr>
          </a:p>
          <a:p>
            <a:pPr marL="0" lvl="0" indent="0" algn="l" rtl="0">
              <a:spcBef>
                <a:spcPts val="0"/>
              </a:spcBef>
              <a:spcAft>
                <a:spcPts val="0"/>
              </a:spcAft>
              <a:buNone/>
            </a:pPr>
            <a:r>
              <a:rPr lang="en-US" sz="1200">
                <a:solidFill>
                  <a:schemeClr val="dk1"/>
                </a:solidFill>
              </a:rPr>
              <a:t>Highest churn percentage</a:t>
            </a:r>
            <a:endParaRPr sz="1200">
              <a:solidFill>
                <a:schemeClr val="dk1"/>
              </a:solidFill>
            </a:endParaRPr>
          </a:p>
        </p:txBody>
      </p:sp>
      <p:sp>
        <p:nvSpPr>
          <p:cNvPr id="189" name="Google Shape;189;g267944a0dfa_0_381"/>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b561f3cfd7_0_16905"/>
          <p:cNvSpPr/>
          <p:nvPr/>
        </p:nvSpPr>
        <p:spPr>
          <a:xfrm>
            <a:off x="468325" y="119075"/>
            <a:ext cx="8520300" cy="502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000" b="1">
                <a:solidFill>
                  <a:schemeClr val="accent1"/>
                </a:solidFill>
                <a:latin typeface="Times New Roman"/>
                <a:ea typeface="Times New Roman"/>
                <a:cs typeface="Times New Roman"/>
                <a:sym typeface="Times New Roman"/>
              </a:rPr>
              <a:t>Explorations toward Trading Volume</a:t>
            </a:r>
            <a:endParaRPr sz="2000" b="1">
              <a:solidFill>
                <a:schemeClr val="accen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000" b="1">
              <a:solidFill>
                <a:schemeClr val="accent1"/>
              </a:solidFill>
              <a:latin typeface="Times New Roman"/>
              <a:ea typeface="Times New Roman"/>
              <a:cs typeface="Times New Roman"/>
              <a:sym typeface="Times New Roman"/>
            </a:endParaRPr>
          </a:p>
        </p:txBody>
      </p:sp>
      <p:sp>
        <p:nvSpPr>
          <p:cNvPr id="195" name="Google Shape;195;g2b561f3cfd7_0_16905"/>
          <p:cNvSpPr/>
          <p:nvPr/>
        </p:nvSpPr>
        <p:spPr>
          <a:xfrm>
            <a:off x="0" y="6980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155CC"/>
                </a:solidFill>
              </a:rPr>
              <a:t>High value trading users</a:t>
            </a:r>
            <a:endParaRPr sz="1300" b="1" i="0" u="none" strike="noStrike" cap="none">
              <a:solidFill>
                <a:srgbClr val="050505"/>
              </a:solidFill>
            </a:endParaRPr>
          </a:p>
        </p:txBody>
      </p:sp>
      <p:sp>
        <p:nvSpPr>
          <p:cNvPr id="196" name="Google Shape;196;g2b561f3cfd7_0_16905"/>
          <p:cNvSpPr/>
          <p:nvPr/>
        </p:nvSpPr>
        <p:spPr>
          <a:xfrm>
            <a:off x="-10400" y="1693500"/>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6AA84F"/>
                </a:solidFill>
              </a:rPr>
              <a:t>Less active trading users</a:t>
            </a:r>
            <a:endParaRPr sz="1300" b="1" i="0" u="none" strike="noStrike" cap="none">
              <a:solidFill>
                <a:srgbClr val="6AA84F"/>
              </a:solidFill>
            </a:endParaRPr>
          </a:p>
        </p:txBody>
      </p:sp>
      <p:sp>
        <p:nvSpPr>
          <p:cNvPr id="197" name="Google Shape;197;g2b561f3cfd7_0_16905"/>
          <p:cNvSpPr/>
          <p:nvPr/>
        </p:nvSpPr>
        <p:spPr>
          <a:xfrm>
            <a:off x="0" y="38948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198" name="Google Shape;198;g2b561f3cfd7_0_16905"/>
          <p:cNvSpPr txBox="1"/>
          <p:nvPr/>
        </p:nvSpPr>
        <p:spPr>
          <a:xfrm>
            <a:off x="122751" y="1094075"/>
            <a:ext cx="21681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Highest trading volumes</a:t>
            </a:r>
            <a:endParaRPr sz="1200" b="1"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operation time</a:t>
            </a:r>
            <a:endParaRPr sz="1200" i="0" u="none" strike="noStrike" cap="none">
              <a:solidFill>
                <a:schemeClr val="dk1"/>
              </a:solidFill>
            </a:endParaRPr>
          </a:p>
        </p:txBody>
      </p:sp>
      <p:sp>
        <p:nvSpPr>
          <p:cNvPr id="199" name="Google Shape;199;g2b561f3cfd7_0_16905"/>
          <p:cNvSpPr txBox="1"/>
          <p:nvPr/>
        </p:nvSpPr>
        <p:spPr>
          <a:xfrm>
            <a:off x="122745" y="4220675"/>
            <a:ext cx="22467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p:txBody>
      </p:sp>
      <p:sp>
        <p:nvSpPr>
          <p:cNvPr id="200" name="Google Shape;200;g2b561f3cfd7_0_16905"/>
          <p:cNvSpPr txBox="1"/>
          <p:nvPr/>
        </p:nvSpPr>
        <p:spPr>
          <a:xfrm>
            <a:off x="110750" y="2131047"/>
            <a:ext cx="201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US" sz="1200" b="1">
                <a:solidFill>
                  <a:schemeClr val="dk1"/>
                </a:solidFill>
              </a:rPr>
              <a:t>Lowest trading volumes</a:t>
            </a:r>
            <a:endParaRPr sz="12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Lowest trading frequency</a:t>
            </a:r>
            <a:endParaRPr sz="1200" i="0" u="none" strike="noStrike" cap="none">
              <a:solidFill>
                <a:schemeClr val="dk1"/>
              </a:solidFill>
            </a:endParaRPr>
          </a:p>
        </p:txBody>
      </p:sp>
      <p:sp>
        <p:nvSpPr>
          <p:cNvPr id="201" name="Google Shape;201;g2b561f3cfd7_0_16905"/>
          <p:cNvSpPr/>
          <p:nvPr/>
        </p:nvSpPr>
        <p:spPr>
          <a:xfrm>
            <a:off x="2290850" y="4119000"/>
            <a:ext cx="6733800" cy="9483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dk1"/>
              </a:buClr>
              <a:buSzPts val="1200"/>
              <a:buChar char="•"/>
            </a:pPr>
            <a:r>
              <a:rPr lang="en-US" sz="1200" b="1">
                <a:solidFill>
                  <a:srgbClr val="262626"/>
                </a:solidFill>
              </a:rPr>
              <a:t>Findings:</a:t>
            </a:r>
            <a:endParaRPr sz="1200" b="1">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High value traders always have the highest buying value and trading volume while Stable traders and Less active traders both have a lower volume. </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So, we should focus on keeping the high trading volume for high value group, as well as improving trading volume of stable trading users and less activate trading users.</a:t>
            </a:r>
            <a:endParaRPr sz="1200">
              <a:solidFill>
                <a:srgbClr val="262626"/>
              </a:solidFill>
            </a:endParaRPr>
          </a:p>
        </p:txBody>
      </p:sp>
      <p:sp>
        <p:nvSpPr>
          <p:cNvPr id="202" name="Google Shape;202;g2b561f3cfd7_0_16905"/>
          <p:cNvSpPr/>
          <p:nvPr/>
        </p:nvSpPr>
        <p:spPr>
          <a:xfrm>
            <a:off x="0" y="2688913"/>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9900"/>
                </a:solidFill>
              </a:rPr>
              <a:t>Stable trading users</a:t>
            </a:r>
            <a:endParaRPr sz="1400" b="1" i="0" u="none" strike="noStrike" cap="none">
              <a:solidFill>
                <a:srgbClr val="FF9900"/>
              </a:solidFill>
            </a:endParaRPr>
          </a:p>
        </p:txBody>
      </p:sp>
      <p:sp>
        <p:nvSpPr>
          <p:cNvPr id="203" name="Google Shape;203;g2b561f3cfd7_0_16905"/>
          <p:cNvSpPr txBox="1"/>
          <p:nvPr/>
        </p:nvSpPr>
        <p:spPr>
          <a:xfrm>
            <a:off x="122758" y="3084912"/>
            <a:ext cx="20175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1100"/>
              <a:buFont typeface="Arial"/>
              <a:buNone/>
            </a:pPr>
            <a:r>
              <a:rPr lang="en-US" sz="1200" b="1">
                <a:solidFill>
                  <a:schemeClr val="dk1"/>
                </a:solidFill>
              </a:rPr>
              <a:t>Low trading volumes </a:t>
            </a:r>
            <a:endParaRPr sz="1200">
              <a:solidFill>
                <a:schemeClr val="dk1"/>
              </a:solidFill>
            </a:endParaRPr>
          </a:p>
          <a:p>
            <a:pPr marL="0" marR="0" lvl="0" indent="0" algn="just" rtl="0">
              <a:lnSpc>
                <a:spcPct val="100000"/>
              </a:lnSpc>
              <a:spcBef>
                <a:spcPts val="0"/>
              </a:spcBef>
              <a:spcAft>
                <a:spcPts val="0"/>
              </a:spcAft>
              <a:buClr>
                <a:schemeClr val="dk1"/>
              </a:buClr>
              <a:buSzPts val="800"/>
              <a:buFont typeface="Arial"/>
              <a:buNone/>
            </a:pPr>
            <a:r>
              <a:rPr lang="en-US" sz="1200" i="0" u="none" strike="noStrike" cap="none">
                <a:solidFill>
                  <a:schemeClr val="dk1"/>
                </a:solidFill>
              </a:rPr>
              <a:t>High trading frequency</a:t>
            </a:r>
            <a:endParaRPr sz="1200" b="1" i="0" u="none" strike="noStrike" cap="none">
              <a:solidFill>
                <a:schemeClr val="dk1"/>
              </a:solidFill>
            </a:endParaRPr>
          </a:p>
          <a:p>
            <a:pPr marL="0" marR="0" lvl="0" indent="0" algn="just"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 operation time</a:t>
            </a:r>
            <a:endParaRPr sz="1200" i="0" u="none" strike="noStrike" cap="none">
              <a:solidFill>
                <a:schemeClr val="dk1"/>
              </a:solidFill>
            </a:endParaRPr>
          </a:p>
        </p:txBody>
      </p:sp>
      <p:pic>
        <p:nvPicPr>
          <p:cNvPr id="204" name="Google Shape;204;g2b561f3cfd7_0_16905"/>
          <p:cNvPicPr preferRelativeResize="0"/>
          <p:nvPr/>
        </p:nvPicPr>
        <p:blipFill>
          <a:blip r:embed="rId3">
            <a:alphaModFix/>
          </a:blip>
          <a:stretch>
            <a:fillRect/>
          </a:stretch>
        </p:blipFill>
        <p:spPr>
          <a:xfrm>
            <a:off x="2750989" y="621875"/>
            <a:ext cx="2651760" cy="1691640"/>
          </a:xfrm>
          <a:prstGeom prst="rect">
            <a:avLst/>
          </a:prstGeom>
          <a:noFill/>
          <a:ln>
            <a:noFill/>
          </a:ln>
        </p:spPr>
      </p:pic>
      <p:pic>
        <p:nvPicPr>
          <p:cNvPr id="205" name="Google Shape;205;g2b561f3cfd7_0_16905"/>
          <p:cNvPicPr preferRelativeResize="0"/>
          <p:nvPr/>
        </p:nvPicPr>
        <p:blipFill>
          <a:blip r:embed="rId4">
            <a:alphaModFix/>
          </a:blip>
          <a:stretch>
            <a:fillRect/>
          </a:stretch>
        </p:blipFill>
        <p:spPr>
          <a:xfrm>
            <a:off x="5602164" y="621875"/>
            <a:ext cx="2651760" cy="1691640"/>
          </a:xfrm>
          <a:prstGeom prst="rect">
            <a:avLst/>
          </a:prstGeom>
          <a:noFill/>
          <a:ln>
            <a:noFill/>
          </a:ln>
        </p:spPr>
      </p:pic>
      <p:pic>
        <p:nvPicPr>
          <p:cNvPr id="206" name="Google Shape;206;g2b561f3cfd7_0_16905"/>
          <p:cNvPicPr preferRelativeResize="0"/>
          <p:nvPr/>
        </p:nvPicPr>
        <p:blipFill>
          <a:blip r:embed="rId5">
            <a:alphaModFix/>
          </a:blip>
          <a:stretch>
            <a:fillRect/>
          </a:stretch>
        </p:blipFill>
        <p:spPr>
          <a:xfrm>
            <a:off x="5602169" y="2427350"/>
            <a:ext cx="2651761" cy="1691640"/>
          </a:xfrm>
          <a:prstGeom prst="rect">
            <a:avLst/>
          </a:prstGeom>
          <a:noFill/>
          <a:ln>
            <a:noFill/>
          </a:ln>
        </p:spPr>
      </p:pic>
      <p:pic>
        <p:nvPicPr>
          <p:cNvPr id="207" name="Google Shape;207;g2b561f3cfd7_0_16905"/>
          <p:cNvPicPr preferRelativeResize="0"/>
          <p:nvPr/>
        </p:nvPicPr>
        <p:blipFill>
          <a:blip r:embed="rId6">
            <a:alphaModFix/>
          </a:blip>
          <a:stretch>
            <a:fillRect/>
          </a:stretch>
        </p:blipFill>
        <p:spPr>
          <a:xfrm>
            <a:off x="2750994" y="2427350"/>
            <a:ext cx="2651761" cy="1691640"/>
          </a:xfrm>
          <a:prstGeom prst="rect">
            <a:avLst/>
          </a:prstGeom>
          <a:noFill/>
          <a:ln>
            <a:noFill/>
          </a:ln>
        </p:spPr>
      </p:pic>
      <p:sp>
        <p:nvSpPr>
          <p:cNvPr id="208" name="Google Shape;208;g2b561f3cfd7_0_16905"/>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g2b561f3cfd7_0_16905"/>
          <p:cNvSpPr/>
          <p:nvPr/>
        </p:nvSpPr>
        <p:spPr>
          <a:xfrm>
            <a:off x="5877500" y="3513150"/>
            <a:ext cx="2376420" cy="325702"/>
          </a:xfrm>
          <a:custGeom>
            <a:avLst/>
            <a:gdLst/>
            <a:ahLst/>
            <a:cxnLst/>
            <a:rect l="l" t="t" r="r" b="b"/>
            <a:pathLst>
              <a:path w="109994" h="12656" extrusionOk="0">
                <a:moveTo>
                  <a:pt x="0" y="0"/>
                </a:moveTo>
                <a:cubicBezTo>
                  <a:pt x="3458" y="1588"/>
                  <a:pt x="10721" y="7481"/>
                  <a:pt x="20746" y="9525"/>
                </a:cubicBezTo>
                <a:cubicBezTo>
                  <a:pt x="30771" y="11569"/>
                  <a:pt x="45276" y="11743"/>
                  <a:pt x="60151" y="12265"/>
                </a:cubicBezTo>
                <a:cubicBezTo>
                  <a:pt x="75026" y="12787"/>
                  <a:pt x="101687" y="12591"/>
                  <a:pt x="109994" y="12656"/>
                </a:cubicBezTo>
              </a:path>
            </a:pathLst>
          </a:custGeom>
          <a:noFill/>
          <a:ln w="19050" cap="flat" cmpd="sng">
            <a:solidFill>
              <a:srgbClr val="E06666"/>
            </a:solidFill>
            <a:prstDash val="dash"/>
            <a:round/>
            <a:headEnd type="none" w="med" len="med"/>
            <a:tailEnd type="triangle" w="med" len="med"/>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b561f3cfd7_0_16938"/>
          <p:cNvSpPr/>
          <p:nvPr/>
        </p:nvSpPr>
        <p:spPr>
          <a:xfrm>
            <a:off x="468325" y="125975"/>
            <a:ext cx="8520300" cy="502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000" b="1">
                <a:solidFill>
                  <a:srgbClr val="262626"/>
                </a:solidFill>
                <a:latin typeface="Times New Roman"/>
                <a:ea typeface="Times New Roman"/>
                <a:cs typeface="Times New Roman"/>
                <a:sym typeface="Times New Roman"/>
              </a:rPr>
              <a:t>Explorations toward Operations</a:t>
            </a:r>
            <a:endParaRPr sz="2000" b="1">
              <a:solidFill>
                <a:schemeClr val="accent1"/>
              </a:solidFill>
              <a:latin typeface="Times New Roman"/>
              <a:ea typeface="Times New Roman"/>
              <a:cs typeface="Times New Roman"/>
              <a:sym typeface="Times New Roman"/>
            </a:endParaRPr>
          </a:p>
        </p:txBody>
      </p:sp>
      <p:sp>
        <p:nvSpPr>
          <p:cNvPr id="215" name="Google Shape;215;g2b561f3cfd7_0_16938"/>
          <p:cNvSpPr/>
          <p:nvPr/>
        </p:nvSpPr>
        <p:spPr>
          <a:xfrm>
            <a:off x="2365900" y="4001400"/>
            <a:ext cx="6479400" cy="11421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dk1"/>
              </a:buClr>
              <a:buSzPts val="1200"/>
              <a:buChar char="•"/>
            </a:pPr>
            <a:r>
              <a:rPr lang="en-US" sz="1200" b="1">
                <a:solidFill>
                  <a:srgbClr val="262626"/>
                </a:solidFill>
              </a:rPr>
              <a:t>Findings:</a:t>
            </a:r>
            <a:endParaRPr sz="1200" b="1">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High value trading group has the highest session length and operation times, while less active trading group and stable trading group have less activeness.</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Dormant traders group seems to be active before they have churned.</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So, we should focus on keeping the high operation time for high value trading group, as well as increasing less activate trading user’s operation time.</a:t>
            </a:r>
            <a:endParaRPr sz="1200">
              <a:solidFill>
                <a:srgbClr val="262626"/>
              </a:solidFill>
            </a:endParaRPr>
          </a:p>
        </p:txBody>
      </p:sp>
      <p:sp>
        <p:nvSpPr>
          <p:cNvPr id="216" name="Google Shape;216;g2b561f3cfd7_0_16938"/>
          <p:cNvSpPr/>
          <p:nvPr/>
        </p:nvSpPr>
        <p:spPr>
          <a:xfrm>
            <a:off x="0" y="6980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155CC"/>
                </a:solidFill>
              </a:rPr>
              <a:t>High value trading users</a:t>
            </a:r>
            <a:endParaRPr sz="1300" b="1" i="0" u="none" strike="noStrike" cap="none">
              <a:solidFill>
                <a:srgbClr val="050505"/>
              </a:solidFill>
            </a:endParaRPr>
          </a:p>
        </p:txBody>
      </p:sp>
      <p:sp>
        <p:nvSpPr>
          <p:cNvPr id="217" name="Google Shape;217;g2b561f3cfd7_0_16938"/>
          <p:cNvSpPr/>
          <p:nvPr/>
        </p:nvSpPr>
        <p:spPr>
          <a:xfrm>
            <a:off x="-10400" y="1693500"/>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6AA84F"/>
                </a:solidFill>
              </a:rPr>
              <a:t>Less active trading users</a:t>
            </a:r>
            <a:endParaRPr sz="1300" b="1" i="0" u="none" strike="noStrike" cap="none">
              <a:solidFill>
                <a:srgbClr val="6AA84F"/>
              </a:solidFill>
            </a:endParaRPr>
          </a:p>
        </p:txBody>
      </p:sp>
      <p:sp>
        <p:nvSpPr>
          <p:cNvPr id="218" name="Google Shape;218;g2b561f3cfd7_0_16938"/>
          <p:cNvSpPr/>
          <p:nvPr/>
        </p:nvSpPr>
        <p:spPr>
          <a:xfrm>
            <a:off x="0" y="38948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19" name="Google Shape;219;g2b561f3cfd7_0_16938"/>
          <p:cNvSpPr txBox="1"/>
          <p:nvPr/>
        </p:nvSpPr>
        <p:spPr>
          <a:xfrm>
            <a:off x="122751" y="1094075"/>
            <a:ext cx="20583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trading volumes</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Highest operation time</a:t>
            </a:r>
            <a:endParaRPr sz="1200" b="1" i="0" u="none" strike="noStrike" cap="none">
              <a:solidFill>
                <a:schemeClr val="dk1"/>
              </a:solidFill>
            </a:endParaRPr>
          </a:p>
        </p:txBody>
      </p:sp>
      <p:sp>
        <p:nvSpPr>
          <p:cNvPr id="220" name="Google Shape;220;g2b561f3cfd7_0_16938"/>
          <p:cNvSpPr txBox="1"/>
          <p:nvPr/>
        </p:nvSpPr>
        <p:spPr>
          <a:xfrm>
            <a:off x="122745" y="4220675"/>
            <a:ext cx="22467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Less activity after they churn</a:t>
            </a:r>
            <a:endParaRPr sz="1200" b="1" i="0" u="none" strike="noStrike" cap="none">
              <a:solidFill>
                <a:schemeClr val="dk1"/>
              </a:solidFill>
            </a:endParaRPr>
          </a:p>
        </p:txBody>
      </p:sp>
      <p:sp>
        <p:nvSpPr>
          <p:cNvPr id="221" name="Google Shape;221;g2b561f3cfd7_0_16938"/>
          <p:cNvSpPr txBox="1"/>
          <p:nvPr/>
        </p:nvSpPr>
        <p:spPr>
          <a:xfrm>
            <a:off x="110750" y="2131047"/>
            <a:ext cx="201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US" sz="1200">
                <a:solidFill>
                  <a:schemeClr val="dk1"/>
                </a:solidFill>
              </a:rPr>
              <a:t>Lowest trading volumes</a:t>
            </a: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Lowest trading frequency</a:t>
            </a:r>
            <a:endParaRPr sz="1200" i="0" u="none" strike="noStrike" cap="none">
              <a:solidFill>
                <a:schemeClr val="dk1"/>
              </a:solidFill>
            </a:endParaRPr>
          </a:p>
        </p:txBody>
      </p:sp>
      <p:sp>
        <p:nvSpPr>
          <p:cNvPr id="222" name="Google Shape;222;g2b561f3cfd7_0_16938"/>
          <p:cNvSpPr/>
          <p:nvPr/>
        </p:nvSpPr>
        <p:spPr>
          <a:xfrm>
            <a:off x="0" y="2688913"/>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9900"/>
                </a:solidFill>
              </a:rPr>
              <a:t>Stable trading users</a:t>
            </a:r>
            <a:endParaRPr sz="1400" b="1" i="0" u="none" strike="noStrike" cap="none">
              <a:solidFill>
                <a:srgbClr val="FF9900"/>
              </a:solidFill>
            </a:endParaRPr>
          </a:p>
        </p:txBody>
      </p:sp>
      <p:sp>
        <p:nvSpPr>
          <p:cNvPr id="223" name="Google Shape;223;g2b561f3cfd7_0_16938"/>
          <p:cNvSpPr txBox="1"/>
          <p:nvPr/>
        </p:nvSpPr>
        <p:spPr>
          <a:xfrm>
            <a:off x="122758" y="3084912"/>
            <a:ext cx="20175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1100"/>
              <a:buFont typeface="Arial"/>
              <a:buNone/>
            </a:pPr>
            <a:r>
              <a:rPr lang="en-US" sz="1200">
                <a:solidFill>
                  <a:schemeClr val="dk1"/>
                </a:solidFill>
              </a:rPr>
              <a:t>Low trading volumes </a:t>
            </a:r>
            <a:endParaRPr sz="1200">
              <a:solidFill>
                <a:schemeClr val="dk1"/>
              </a:solidFill>
            </a:endParaRPr>
          </a:p>
          <a:p>
            <a:pPr marL="0" marR="0" lvl="0" indent="0" algn="just" rtl="0">
              <a:lnSpc>
                <a:spcPct val="100000"/>
              </a:lnSpc>
              <a:spcBef>
                <a:spcPts val="0"/>
              </a:spcBef>
              <a:spcAft>
                <a:spcPts val="0"/>
              </a:spcAft>
              <a:buClr>
                <a:schemeClr val="dk1"/>
              </a:buClr>
              <a:buSzPts val="800"/>
              <a:buFont typeface="Arial"/>
              <a:buNone/>
            </a:pPr>
            <a:r>
              <a:rPr lang="en-US" sz="1200" i="0" u="none" strike="noStrike" cap="none">
                <a:solidFill>
                  <a:schemeClr val="dk1"/>
                </a:solidFill>
              </a:rPr>
              <a:t>High trading frequency</a:t>
            </a:r>
            <a:endParaRPr sz="1200" b="1" i="0" u="none" strike="noStrike" cap="none">
              <a:solidFill>
                <a:schemeClr val="dk1"/>
              </a:solidFill>
            </a:endParaRPr>
          </a:p>
          <a:p>
            <a:pPr marL="0" marR="0" lvl="0" indent="0" algn="just"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Low operation time</a:t>
            </a:r>
            <a:endParaRPr sz="1200" b="1" i="0" u="none" strike="noStrike" cap="none">
              <a:solidFill>
                <a:schemeClr val="dk1"/>
              </a:solidFill>
            </a:endParaRPr>
          </a:p>
        </p:txBody>
      </p:sp>
      <p:pic>
        <p:nvPicPr>
          <p:cNvPr id="224" name="Google Shape;224;g2b561f3cfd7_0_16938"/>
          <p:cNvPicPr preferRelativeResize="0"/>
          <p:nvPr/>
        </p:nvPicPr>
        <p:blipFill>
          <a:blip r:embed="rId3">
            <a:alphaModFix/>
          </a:blip>
          <a:stretch>
            <a:fillRect/>
          </a:stretch>
        </p:blipFill>
        <p:spPr>
          <a:xfrm>
            <a:off x="2736076" y="538163"/>
            <a:ext cx="2651760" cy="1691640"/>
          </a:xfrm>
          <a:prstGeom prst="rect">
            <a:avLst/>
          </a:prstGeom>
          <a:noFill/>
          <a:ln>
            <a:noFill/>
          </a:ln>
        </p:spPr>
      </p:pic>
      <p:pic>
        <p:nvPicPr>
          <p:cNvPr id="225" name="Google Shape;225;g2b561f3cfd7_0_16938"/>
          <p:cNvPicPr preferRelativeResize="0"/>
          <p:nvPr/>
        </p:nvPicPr>
        <p:blipFill>
          <a:blip r:embed="rId4">
            <a:alphaModFix/>
          </a:blip>
          <a:stretch>
            <a:fillRect/>
          </a:stretch>
        </p:blipFill>
        <p:spPr>
          <a:xfrm>
            <a:off x="2736075" y="2309750"/>
            <a:ext cx="2651760" cy="1691640"/>
          </a:xfrm>
          <a:prstGeom prst="rect">
            <a:avLst/>
          </a:prstGeom>
          <a:noFill/>
          <a:ln>
            <a:noFill/>
          </a:ln>
        </p:spPr>
      </p:pic>
      <p:pic>
        <p:nvPicPr>
          <p:cNvPr id="226" name="Google Shape;226;g2b561f3cfd7_0_16938"/>
          <p:cNvPicPr preferRelativeResize="0"/>
          <p:nvPr/>
        </p:nvPicPr>
        <p:blipFill>
          <a:blip r:embed="rId5">
            <a:alphaModFix/>
          </a:blip>
          <a:stretch>
            <a:fillRect/>
          </a:stretch>
        </p:blipFill>
        <p:spPr>
          <a:xfrm>
            <a:off x="5585857" y="2309750"/>
            <a:ext cx="2651761" cy="1691640"/>
          </a:xfrm>
          <a:prstGeom prst="rect">
            <a:avLst/>
          </a:prstGeom>
          <a:noFill/>
          <a:ln>
            <a:noFill/>
          </a:ln>
        </p:spPr>
      </p:pic>
      <p:pic>
        <p:nvPicPr>
          <p:cNvPr id="227" name="Google Shape;227;g2b561f3cfd7_0_16938"/>
          <p:cNvPicPr preferRelativeResize="0"/>
          <p:nvPr/>
        </p:nvPicPr>
        <p:blipFill>
          <a:blip r:embed="rId6">
            <a:alphaModFix/>
          </a:blip>
          <a:stretch>
            <a:fillRect/>
          </a:stretch>
        </p:blipFill>
        <p:spPr>
          <a:xfrm>
            <a:off x="5585857" y="538163"/>
            <a:ext cx="2651761" cy="1691640"/>
          </a:xfrm>
          <a:prstGeom prst="rect">
            <a:avLst/>
          </a:prstGeom>
          <a:noFill/>
          <a:ln>
            <a:noFill/>
          </a:ln>
        </p:spPr>
      </p:pic>
      <p:sp>
        <p:nvSpPr>
          <p:cNvPr id="228" name="Google Shape;228;g2b561f3cfd7_0_1693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b561f3cfd7_0_16925"/>
          <p:cNvSpPr/>
          <p:nvPr/>
        </p:nvSpPr>
        <p:spPr>
          <a:xfrm>
            <a:off x="468325" y="120600"/>
            <a:ext cx="8520300" cy="5649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000" b="1">
                <a:solidFill>
                  <a:srgbClr val="262626"/>
                </a:solidFill>
                <a:latin typeface="Times New Roman"/>
                <a:ea typeface="Times New Roman"/>
                <a:cs typeface="Times New Roman"/>
                <a:sym typeface="Times New Roman"/>
              </a:rPr>
              <a:t>Explorations toward Trading Frequency</a:t>
            </a:r>
            <a:endParaRPr sz="2000" b="1" i="0" u="none" strike="noStrike" cap="none">
              <a:solidFill>
                <a:schemeClr val="accent1"/>
              </a:solidFill>
              <a:latin typeface="Times New Roman"/>
              <a:ea typeface="Times New Roman"/>
              <a:cs typeface="Times New Roman"/>
              <a:sym typeface="Times New Roman"/>
            </a:endParaRPr>
          </a:p>
        </p:txBody>
      </p:sp>
      <p:sp>
        <p:nvSpPr>
          <p:cNvPr id="234" name="Google Shape;234;g2b561f3cfd7_0_16925"/>
          <p:cNvSpPr/>
          <p:nvPr/>
        </p:nvSpPr>
        <p:spPr>
          <a:xfrm>
            <a:off x="2365900" y="4132675"/>
            <a:ext cx="6624900" cy="9096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dk1"/>
              </a:buClr>
              <a:buSzPts val="1200"/>
              <a:buChar char="•"/>
            </a:pPr>
            <a:r>
              <a:rPr lang="en-US" sz="1200" b="1">
                <a:solidFill>
                  <a:srgbClr val="262626"/>
                </a:solidFill>
              </a:rPr>
              <a:t>Findings:</a:t>
            </a:r>
            <a:endParaRPr sz="1200" b="1">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Stable traders group has the highest trading frequency on each stock, while high value trading group has the highest number of trading</a:t>
            </a:r>
            <a:endParaRPr sz="1200">
              <a:solidFill>
                <a:srgbClr val="262626"/>
              </a:solidFill>
            </a:endParaRPr>
          </a:p>
          <a:p>
            <a:pPr marL="457200" marR="0" lvl="0" indent="-304800" algn="just" rtl="0">
              <a:lnSpc>
                <a:spcPct val="100000"/>
              </a:lnSpc>
              <a:spcBef>
                <a:spcPts val="0"/>
              </a:spcBef>
              <a:spcAft>
                <a:spcPts val="0"/>
              </a:spcAft>
              <a:buClr>
                <a:srgbClr val="262626"/>
              </a:buClr>
              <a:buSzPts val="1200"/>
              <a:buChar char="-"/>
            </a:pPr>
            <a:r>
              <a:rPr lang="en-US" sz="1200">
                <a:solidFill>
                  <a:srgbClr val="262626"/>
                </a:solidFill>
              </a:rPr>
              <a:t>So, we should focus on keeping the high trading frequency for stable trading group, as well as improving less activate trading user’s trading frequency.</a:t>
            </a:r>
            <a:endParaRPr sz="1200">
              <a:solidFill>
                <a:srgbClr val="262626"/>
              </a:solidFill>
            </a:endParaRPr>
          </a:p>
        </p:txBody>
      </p:sp>
      <p:sp>
        <p:nvSpPr>
          <p:cNvPr id="235" name="Google Shape;235;g2b561f3cfd7_0_16925"/>
          <p:cNvSpPr/>
          <p:nvPr/>
        </p:nvSpPr>
        <p:spPr>
          <a:xfrm>
            <a:off x="0" y="698075"/>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155CC"/>
                </a:solidFill>
              </a:rPr>
              <a:t>High value trading users</a:t>
            </a:r>
            <a:endParaRPr sz="1300" b="1" i="0" u="none" strike="noStrike" cap="none">
              <a:solidFill>
                <a:srgbClr val="050505"/>
              </a:solidFill>
            </a:endParaRPr>
          </a:p>
        </p:txBody>
      </p:sp>
      <p:sp>
        <p:nvSpPr>
          <p:cNvPr id="236" name="Google Shape;236;g2b561f3cfd7_0_16925"/>
          <p:cNvSpPr/>
          <p:nvPr/>
        </p:nvSpPr>
        <p:spPr>
          <a:xfrm>
            <a:off x="-10400" y="1693500"/>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6AA84F"/>
                </a:solidFill>
              </a:rPr>
              <a:t>Less active trading users</a:t>
            </a:r>
            <a:endParaRPr sz="1300" b="1" i="0" u="none" strike="noStrike" cap="none">
              <a:solidFill>
                <a:srgbClr val="6AA84F"/>
              </a:solidFill>
            </a:endParaRPr>
          </a:p>
        </p:txBody>
      </p:sp>
      <p:sp>
        <p:nvSpPr>
          <p:cNvPr id="237" name="Google Shape;237;g2b561f3cfd7_0_16925"/>
          <p:cNvSpPr/>
          <p:nvPr/>
        </p:nvSpPr>
        <p:spPr>
          <a:xfrm>
            <a:off x="0" y="389487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38" name="Google Shape;238;g2b561f3cfd7_0_16925"/>
          <p:cNvSpPr txBox="1"/>
          <p:nvPr/>
        </p:nvSpPr>
        <p:spPr>
          <a:xfrm>
            <a:off x="122751" y="1094075"/>
            <a:ext cx="20763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trading volumes</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operation time</a:t>
            </a:r>
            <a:endParaRPr sz="1200" i="0" u="none" strike="noStrike" cap="none">
              <a:solidFill>
                <a:schemeClr val="dk1"/>
              </a:solidFill>
            </a:endParaRPr>
          </a:p>
        </p:txBody>
      </p:sp>
      <p:sp>
        <p:nvSpPr>
          <p:cNvPr id="239" name="Google Shape;239;g2b561f3cfd7_0_16925"/>
          <p:cNvSpPr txBox="1"/>
          <p:nvPr/>
        </p:nvSpPr>
        <p:spPr>
          <a:xfrm>
            <a:off x="122745" y="4220675"/>
            <a:ext cx="2246700" cy="5079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p:txBody>
      </p:sp>
      <p:sp>
        <p:nvSpPr>
          <p:cNvPr id="240" name="Google Shape;240;g2b561f3cfd7_0_16925"/>
          <p:cNvSpPr txBox="1"/>
          <p:nvPr/>
        </p:nvSpPr>
        <p:spPr>
          <a:xfrm>
            <a:off x="110750" y="2131047"/>
            <a:ext cx="2017500" cy="5079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SzPts val="1100"/>
              <a:buFont typeface="Arial"/>
              <a:buNone/>
            </a:pPr>
            <a:r>
              <a:rPr lang="en-US" sz="1200">
                <a:solidFill>
                  <a:schemeClr val="dk1"/>
                </a:solidFill>
              </a:rPr>
              <a:t>Lowest trading volumes</a:t>
            </a: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i="0" u="none" strike="noStrike" cap="none">
                <a:solidFill>
                  <a:schemeClr val="dk1"/>
                </a:solidFill>
              </a:rPr>
              <a:t>Lowest trading frequency</a:t>
            </a:r>
            <a:endParaRPr sz="1200" b="1" i="0" u="none" strike="noStrike" cap="none">
              <a:solidFill>
                <a:schemeClr val="dk1"/>
              </a:solidFill>
            </a:endParaRPr>
          </a:p>
        </p:txBody>
      </p:sp>
      <p:sp>
        <p:nvSpPr>
          <p:cNvPr id="241" name="Google Shape;241;g2b561f3cfd7_0_16925"/>
          <p:cNvSpPr/>
          <p:nvPr/>
        </p:nvSpPr>
        <p:spPr>
          <a:xfrm>
            <a:off x="0" y="2688913"/>
            <a:ext cx="2376300" cy="39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9900"/>
                </a:solidFill>
              </a:rPr>
              <a:t>Stable trading users</a:t>
            </a:r>
            <a:endParaRPr sz="1400" b="1" i="0" u="none" strike="noStrike" cap="none">
              <a:solidFill>
                <a:srgbClr val="FF9900"/>
              </a:solidFill>
            </a:endParaRPr>
          </a:p>
        </p:txBody>
      </p:sp>
      <p:sp>
        <p:nvSpPr>
          <p:cNvPr id="242" name="Google Shape;242;g2b561f3cfd7_0_16925"/>
          <p:cNvSpPr txBox="1"/>
          <p:nvPr/>
        </p:nvSpPr>
        <p:spPr>
          <a:xfrm>
            <a:off x="122758" y="3084912"/>
            <a:ext cx="2017500" cy="692700"/>
          </a:xfrm>
          <a:prstGeom prst="rect">
            <a:avLst/>
          </a:prstGeom>
          <a:noFill/>
          <a:ln>
            <a:noFill/>
          </a:ln>
        </p:spPr>
        <p:txBody>
          <a:bodyPr spcFirstLastPara="1" wrap="square" lIns="68575" tIns="68575" rIns="68575" bIns="68575" anchor="t" anchorCtr="0">
            <a:spAutoFit/>
          </a:bodyPr>
          <a:lstStyle/>
          <a:p>
            <a:pPr marL="0" lvl="0" indent="0" algn="just" rtl="0">
              <a:spcBef>
                <a:spcPts val="0"/>
              </a:spcBef>
              <a:spcAft>
                <a:spcPts val="0"/>
              </a:spcAft>
              <a:buClr>
                <a:schemeClr val="dk1"/>
              </a:buClr>
              <a:buSzPts val="1100"/>
              <a:buFont typeface="Arial"/>
              <a:buNone/>
            </a:pPr>
            <a:r>
              <a:rPr lang="en-US" sz="1200">
                <a:solidFill>
                  <a:schemeClr val="dk1"/>
                </a:solidFill>
              </a:rPr>
              <a:t>Low trading volumes </a:t>
            </a:r>
            <a:endParaRPr sz="1200">
              <a:solidFill>
                <a:schemeClr val="dk1"/>
              </a:solidFill>
            </a:endParaRPr>
          </a:p>
          <a:p>
            <a:pPr marL="0" marR="0" lvl="0" indent="0" algn="just" rtl="0">
              <a:lnSpc>
                <a:spcPct val="100000"/>
              </a:lnSpc>
              <a:spcBef>
                <a:spcPts val="0"/>
              </a:spcBef>
              <a:spcAft>
                <a:spcPts val="0"/>
              </a:spcAft>
              <a:buClr>
                <a:schemeClr val="dk1"/>
              </a:buClr>
              <a:buSzPts val="800"/>
              <a:buFont typeface="Arial"/>
              <a:buNone/>
            </a:pPr>
            <a:r>
              <a:rPr lang="en-US" sz="1200" b="1" i="0" u="none" strike="noStrike" cap="none">
                <a:solidFill>
                  <a:schemeClr val="dk1"/>
                </a:solidFill>
              </a:rPr>
              <a:t>High trading frequency</a:t>
            </a:r>
            <a:endParaRPr sz="1200" b="1" i="0" u="none" strike="noStrike" cap="none">
              <a:solidFill>
                <a:schemeClr val="dk1"/>
              </a:solidFill>
            </a:endParaRPr>
          </a:p>
          <a:p>
            <a:pPr marL="0" marR="0" lvl="0" indent="0" algn="just"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Low operation time</a:t>
            </a:r>
            <a:endParaRPr sz="1200" i="0" u="none" strike="noStrike" cap="none">
              <a:solidFill>
                <a:schemeClr val="dk1"/>
              </a:solidFill>
            </a:endParaRPr>
          </a:p>
        </p:txBody>
      </p:sp>
      <p:pic>
        <p:nvPicPr>
          <p:cNvPr id="243" name="Google Shape;243;g2b561f3cfd7_0_16925"/>
          <p:cNvPicPr preferRelativeResize="0"/>
          <p:nvPr/>
        </p:nvPicPr>
        <p:blipFill>
          <a:blip r:embed="rId3">
            <a:alphaModFix/>
          </a:blip>
          <a:stretch>
            <a:fillRect/>
          </a:stretch>
        </p:blipFill>
        <p:spPr>
          <a:xfrm>
            <a:off x="2744650" y="685500"/>
            <a:ext cx="2651761" cy="1691640"/>
          </a:xfrm>
          <a:prstGeom prst="rect">
            <a:avLst/>
          </a:prstGeom>
          <a:noFill/>
          <a:ln>
            <a:noFill/>
          </a:ln>
        </p:spPr>
      </p:pic>
      <p:pic>
        <p:nvPicPr>
          <p:cNvPr id="244" name="Google Shape;244;g2b561f3cfd7_0_16925"/>
          <p:cNvPicPr preferRelativeResize="0"/>
          <p:nvPr/>
        </p:nvPicPr>
        <p:blipFill>
          <a:blip r:embed="rId4">
            <a:alphaModFix/>
          </a:blip>
          <a:stretch>
            <a:fillRect/>
          </a:stretch>
        </p:blipFill>
        <p:spPr>
          <a:xfrm>
            <a:off x="5598964" y="685500"/>
            <a:ext cx="2651760" cy="1691640"/>
          </a:xfrm>
          <a:prstGeom prst="rect">
            <a:avLst/>
          </a:prstGeom>
          <a:noFill/>
          <a:ln>
            <a:noFill/>
          </a:ln>
        </p:spPr>
      </p:pic>
      <p:pic>
        <p:nvPicPr>
          <p:cNvPr id="245" name="Google Shape;245;g2b561f3cfd7_0_16925"/>
          <p:cNvPicPr preferRelativeResize="0"/>
          <p:nvPr/>
        </p:nvPicPr>
        <p:blipFill>
          <a:blip r:embed="rId5">
            <a:alphaModFix/>
          </a:blip>
          <a:stretch>
            <a:fillRect/>
          </a:stretch>
        </p:blipFill>
        <p:spPr>
          <a:xfrm>
            <a:off x="2744646" y="2441025"/>
            <a:ext cx="2651760" cy="1691640"/>
          </a:xfrm>
          <a:prstGeom prst="rect">
            <a:avLst/>
          </a:prstGeom>
          <a:noFill/>
          <a:ln>
            <a:noFill/>
          </a:ln>
        </p:spPr>
      </p:pic>
      <p:pic>
        <p:nvPicPr>
          <p:cNvPr id="246" name="Google Shape;246;g2b561f3cfd7_0_16925"/>
          <p:cNvPicPr preferRelativeResize="0"/>
          <p:nvPr/>
        </p:nvPicPr>
        <p:blipFill>
          <a:blip r:embed="rId6">
            <a:alphaModFix/>
          </a:blip>
          <a:stretch>
            <a:fillRect/>
          </a:stretch>
        </p:blipFill>
        <p:spPr>
          <a:xfrm>
            <a:off x="5598971" y="2441025"/>
            <a:ext cx="2651760" cy="1691640"/>
          </a:xfrm>
          <a:prstGeom prst="rect">
            <a:avLst/>
          </a:prstGeom>
          <a:noFill/>
          <a:ln>
            <a:noFill/>
          </a:ln>
        </p:spPr>
      </p:pic>
      <p:sp>
        <p:nvSpPr>
          <p:cNvPr id="247" name="Google Shape;247;g2b561f3cfd7_0_16925"/>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b561f3cfd7_0_16972"/>
          <p:cNvSpPr/>
          <p:nvPr/>
        </p:nvSpPr>
        <p:spPr>
          <a:xfrm>
            <a:off x="531525" y="76200"/>
            <a:ext cx="8520300" cy="686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000" b="1">
                <a:solidFill>
                  <a:schemeClr val="dk1"/>
                </a:solidFill>
                <a:latin typeface="Times New Roman"/>
                <a:ea typeface="Times New Roman"/>
                <a:cs typeface="Times New Roman"/>
                <a:sym typeface="Times New Roman"/>
              </a:rPr>
              <a:t>Deep-Dive into the Dormant Users Group</a:t>
            </a:r>
            <a:endParaRPr sz="2000" b="1">
              <a:solidFill>
                <a:schemeClr val="dk1"/>
              </a:solidFill>
              <a:latin typeface="Times New Roman"/>
              <a:ea typeface="Times New Roman"/>
              <a:cs typeface="Times New Roman"/>
              <a:sym typeface="Times New Roman"/>
            </a:endParaRPr>
          </a:p>
        </p:txBody>
      </p:sp>
      <p:sp>
        <p:nvSpPr>
          <p:cNvPr id="253" name="Google Shape;253;g2b561f3cfd7_0_16972"/>
          <p:cNvSpPr/>
          <p:nvPr/>
        </p:nvSpPr>
        <p:spPr>
          <a:xfrm>
            <a:off x="0" y="88692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54" name="Google Shape;254;g2b561f3cfd7_0_16972"/>
          <p:cNvSpPr txBox="1"/>
          <p:nvPr/>
        </p:nvSpPr>
        <p:spPr>
          <a:xfrm>
            <a:off x="121150" y="1212725"/>
            <a:ext cx="2636100" cy="12468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chemeClr val="dk1"/>
                </a:solidFill>
              </a:rPr>
              <a:t>Characteristics before they churn:</a:t>
            </a:r>
            <a:endParaRPr sz="12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rgbClr val="980000"/>
                </a:solidFill>
              </a:rPr>
              <a:t>Increase in sell and buy volume</a:t>
            </a:r>
            <a:endParaRPr sz="1200" b="1">
              <a:solidFill>
                <a:srgbClr val="980000"/>
              </a:solidFill>
            </a:endParaRPr>
          </a:p>
          <a:p>
            <a:pPr marL="0" marR="0" lvl="0" indent="0" algn="l" rtl="0">
              <a:lnSpc>
                <a:spcPct val="100000"/>
              </a:lnSpc>
              <a:spcBef>
                <a:spcPts val="0"/>
              </a:spcBef>
              <a:spcAft>
                <a:spcPts val="0"/>
              </a:spcAft>
              <a:buClr>
                <a:srgbClr val="000000"/>
              </a:buClr>
              <a:buSzPts val="1100"/>
              <a:buFont typeface="Arial"/>
              <a:buNone/>
            </a:pPr>
            <a:r>
              <a:rPr lang="en-US" sz="1200">
                <a:solidFill>
                  <a:schemeClr val="dk1"/>
                </a:solidFill>
              </a:rPr>
              <a:t>Increased willingness to withdraw </a:t>
            </a:r>
            <a:endParaRPr sz="1200">
              <a:solidFill>
                <a:schemeClr val="dk1"/>
              </a:solidFill>
            </a:endParaRPr>
          </a:p>
        </p:txBody>
      </p:sp>
      <p:sp>
        <p:nvSpPr>
          <p:cNvPr id="255" name="Google Shape;255;g2b561f3cfd7_0_16972"/>
          <p:cNvSpPr/>
          <p:nvPr/>
        </p:nvSpPr>
        <p:spPr>
          <a:xfrm>
            <a:off x="0" y="2650488"/>
            <a:ext cx="2757300" cy="2329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The user’s buying volume and sell volume of the last two weeks before they have churned have a great increase.</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In the last week, their buy volume and sell volume even exceed the average level of their past transaction.</a:t>
            </a:r>
            <a:endParaRPr sz="1200">
              <a:solidFill>
                <a:schemeClr val="dk1"/>
              </a:solidFill>
            </a:endParaRPr>
          </a:p>
        </p:txBody>
      </p:sp>
      <p:pic>
        <p:nvPicPr>
          <p:cNvPr id="256" name="Google Shape;256;g2b561f3cfd7_0_16972"/>
          <p:cNvPicPr preferRelativeResize="0"/>
          <p:nvPr/>
        </p:nvPicPr>
        <p:blipFill>
          <a:blip r:embed="rId3">
            <a:alphaModFix/>
          </a:blip>
          <a:stretch>
            <a:fillRect/>
          </a:stretch>
        </p:blipFill>
        <p:spPr>
          <a:xfrm>
            <a:off x="2911950" y="2885150"/>
            <a:ext cx="2926080" cy="1828799"/>
          </a:xfrm>
          <a:prstGeom prst="rect">
            <a:avLst/>
          </a:prstGeom>
          <a:noFill/>
          <a:ln>
            <a:noFill/>
          </a:ln>
        </p:spPr>
      </p:pic>
      <p:pic>
        <p:nvPicPr>
          <p:cNvPr id="257" name="Google Shape;257;g2b561f3cfd7_0_16972"/>
          <p:cNvPicPr preferRelativeResize="0"/>
          <p:nvPr/>
        </p:nvPicPr>
        <p:blipFill>
          <a:blip r:embed="rId4">
            <a:alphaModFix/>
          </a:blip>
          <a:stretch>
            <a:fillRect/>
          </a:stretch>
        </p:blipFill>
        <p:spPr>
          <a:xfrm>
            <a:off x="5992684" y="2885150"/>
            <a:ext cx="2926080" cy="1828799"/>
          </a:xfrm>
          <a:prstGeom prst="rect">
            <a:avLst/>
          </a:prstGeom>
          <a:noFill/>
          <a:ln>
            <a:noFill/>
          </a:ln>
        </p:spPr>
      </p:pic>
      <p:pic>
        <p:nvPicPr>
          <p:cNvPr id="258" name="Google Shape;258;g2b561f3cfd7_0_16972"/>
          <p:cNvPicPr preferRelativeResize="0"/>
          <p:nvPr/>
        </p:nvPicPr>
        <p:blipFill>
          <a:blip r:embed="rId5">
            <a:alphaModFix/>
          </a:blip>
          <a:stretch>
            <a:fillRect/>
          </a:stretch>
        </p:blipFill>
        <p:spPr>
          <a:xfrm>
            <a:off x="2911950" y="909475"/>
            <a:ext cx="2926079" cy="1828801"/>
          </a:xfrm>
          <a:prstGeom prst="rect">
            <a:avLst/>
          </a:prstGeom>
          <a:noFill/>
          <a:ln>
            <a:noFill/>
          </a:ln>
        </p:spPr>
      </p:pic>
      <p:pic>
        <p:nvPicPr>
          <p:cNvPr id="259" name="Google Shape;259;g2b561f3cfd7_0_16972"/>
          <p:cNvPicPr preferRelativeResize="0"/>
          <p:nvPr/>
        </p:nvPicPr>
        <p:blipFill>
          <a:blip r:embed="rId6">
            <a:alphaModFix/>
          </a:blip>
          <a:stretch>
            <a:fillRect/>
          </a:stretch>
        </p:blipFill>
        <p:spPr>
          <a:xfrm>
            <a:off x="5992664" y="909475"/>
            <a:ext cx="2926079" cy="1828801"/>
          </a:xfrm>
          <a:prstGeom prst="rect">
            <a:avLst/>
          </a:prstGeom>
          <a:noFill/>
          <a:ln>
            <a:noFill/>
          </a:ln>
        </p:spPr>
      </p:pic>
      <p:sp>
        <p:nvSpPr>
          <p:cNvPr id="260" name="Google Shape;260;g2b561f3cfd7_0_16972"/>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g267944a0dfa_2_23"/>
          <p:cNvPicPr preferRelativeResize="0"/>
          <p:nvPr/>
        </p:nvPicPr>
        <p:blipFill>
          <a:blip r:embed="rId3">
            <a:alphaModFix/>
          </a:blip>
          <a:stretch>
            <a:fillRect/>
          </a:stretch>
        </p:blipFill>
        <p:spPr>
          <a:xfrm>
            <a:off x="3022425" y="857238"/>
            <a:ext cx="2926080" cy="1828799"/>
          </a:xfrm>
          <a:prstGeom prst="rect">
            <a:avLst/>
          </a:prstGeom>
          <a:noFill/>
          <a:ln>
            <a:noFill/>
          </a:ln>
        </p:spPr>
      </p:pic>
      <p:sp>
        <p:nvSpPr>
          <p:cNvPr id="266" name="Google Shape;266;g267944a0dfa_2_23"/>
          <p:cNvSpPr/>
          <p:nvPr/>
        </p:nvSpPr>
        <p:spPr>
          <a:xfrm>
            <a:off x="531550" y="76200"/>
            <a:ext cx="8520300" cy="502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267" name="Google Shape;267;g267944a0dfa_2_23"/>
          <p:cNvSpPr/>
          <p:nvPr/>
        </p:nvSpPr>
        <p:spPr>
          <a:xfrm>
            <a:off x="0" y="2692075"/>
            <a:ext cx="2935500" cy="22905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rgbClr val="000000"/>
              </a:buClr>
              <a:buSzPts val="1200"/>
              <a:buFont typeface="Arial"/>
              <a:buNone/>
            </a:pPr>
            <a:r>
              <a:rPr lang="en-US" sz="1200" b="1" i="0" u="none" strike="noStrike" cap="none">
                <a:solidFill>
                  <a:schemeClr val="dk1"/>
                </a:solidFill>
              </a:rPr>
              <a:t>Observation:</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In the first three weeks, weekly buy number is higher than weekly sell number, however, in the last week, sell number exceed buy number.</a:t>
            </a:r>
            <a:endParaRPr sz="1200">
              <a:solidFill>
                <a:schemeClr val="dk1"/>
              </a:solidFill>
            </a:endParaRPr>
          </a:p>
          <a:p>
            <a:pPr marL="171450" lvl="0" indent="-171450" algn="just" rtl="0">
              <a:lnSpc>
                <a:spcPct val="115000"/>
              </a:lnSpc>
              <a:spcBef>
                <a:spcPts val="0"/>
              </a:spcBef>
              <a:spcAft>
                <a:spcPts val="0"/>
              </a:spcAft>
              <a:buClr>
                <a:schemeClr val="dk1"/>
              </a:buClr>
              <a:buSzPts val="1200"/>
              <a:buChar char="•"/>
            </a:pPr>
            <a:r>
              <a:rPr lang="en-US" sz="1200">
                <a:solidFill>
                  <a:schemeClr val="dk1"/>
                </a:solidFill>
              </a:rPr>
              <a:t>Before these users churned, although there is an increasing trend both in trading volume and trading frequency, their operations in the software do not increase.</a:t>
            </a:r>
            <a:endParaRPr sz="1200">
              <a:solidFill>
                <a:schemeClr val="dk1"/>
              </a:solidFill>
            </a:endParaRPr>
          </a:p>
        </p:txBody>
      </p:sp>
      <p:pic>
        <p:nvPicPr>
          <p:cNvPr id="268" name="Google Shape;268;g267944a0dfa_2_23"/>
          <p:cNvPicPr preferRelativeResize="0"/>
          <p:nvPr/>
        </p:nvPicPr>
        <p:blipFill>
          <a:blip r:embed="rId4">
            <a:alphaModFix/>
          </a:blip>
          <a:stretch>
            <a:fillRect/>
          </a:stretch>
        </p:blipFill>
        <p:spPr>
          <a:xfrm>
            <a:off x="3022425" y="2820450"/>
            <a:ext cx="2926080" cy="1828799"/>
          </a:xfrm>
          <a:prstGeom prst="rect">
            <a:avLst/>
          </a:prstGeom>
          <a:noFill/>
          <a:ln>
            <a:noFill/>
          </a:ln>
        </p:spPr>
      </p:pic>
      <p:pic>
        <p:nvPicPr>
          <p:cNvPr id="269" name="Google Shape;269;g267944a0dfa_2_23"/>
          <p:cNvPicPr preferRelativeResize="0"/>
          <p:nvPr/>
        </p:nvPicPr>
        <p:blipFill>
          <a:blip r:embed="rId5">
            <a:alphaModFix/>
          </a:blip>
          <a:stretch>
            <a:fillRect/>
          </a:stretch>
        </p:blipFill>
        <p:spPr>
          <a:xfrm>
            <a:off x="6070200" y="2820450"/>
            <a:ext cx="2926080" cy="1828799"/>
          </a:xfrm>
          <a:prstGeom prst="rect">
            <a:avLst/>
          </a:prstGeom>
          <a:noFill/>
          <a:ln>
            <a:noFill/>
          </a:ln>
        </p:spPr>
      </p:pic>
      <p:pic>
        <p:nvPicPr>
          <p:cNvPr id="270" name="Google Shape;270;g267944a0dfa_2_23"/>
          <p:cNvPicPr preferRelativeResize="0"/>
          <p:nvPr/>
        </p:nvPicPr>
        <p:blipFill>
          <a:blip r:embed="rId6">
            <a:alphaModFix/>
          </a:blip>
          <a:stretch>
            <a:fillRect/>
          </a:stretch>
        </p:blipFill>
        <p:spPr>
          <a:xfrm>
            <a:off x="6070200" y="857238"/>
            <a:ext cx="2926079" cy="1828799"/>
          </a:xfrm>
          <a:prstGeom prst="rect">
            <a:avLst/>
          </a:prstGeom>
          <a:noFill/>
          <a:ln>
            <a:noFill/>
          </a:ln>
        </p:spPr>
      </p:pic>
      <p:sp>
        <p:nvSpPr>
          <p:cNvPr id="271" name="Google Shape;271;g267944a0dfa_2_23"/>
          <p:cNvSpPr/>
          <p:nvPr/>
        </p:nvSpPr>
        <p:spPr>
          <a:xfrm>
            <a:off x="0" y="886925"/>
            <a:ext cx="2376300" cy="325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980000"/>
                </a:solidFill>
              </a:rPr>
              <a:t>Dormant Users</a:t>
            </a:r>
            <a:endParaRPr sz="1400" b="1" i="0" u="none" strike="noStrike" cap="none">
              <a:solidFill>
                <a:srgbClr val="980000"/>
              </a:solidFill>
            </a:endParaRPr>
          </a:p>
        </p:txBody>
      </p:sp>
      <p:sp>
        <p:nvSpPr>
          <p:cNvPr id="272" name="Google Shape;272;g267944a0dfa_2_23"/>
          <p:cNvSpPr txBox="1"/>
          <p:nvPr/>
        </p:nvSpPr>
        <p:spPr>
          <a:xfrm>
            <a:off x="121150" y="1212725"/>
            <a:ext cx="2636100" cy="12468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Highest churn percentage</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i="0" u="none" strike="noStrike" cap="none">
                <a:solidFill>
                  <a:schemeClr val="dk1"/>
                </a:solidFill>
              </a:rPr>
              <a:t>Less activity after they churn</a:t>
            </a:r>
            <a:endParaRPr sz="1200" i="0" u="none" strike="noStrike" cap="none">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sz="1200">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chemeClr val="dk1"/>
                </a:solidFill>
              </a:rPr>
              <a:t>Characteristics before they churn:</a:t>
            </a:r>
            <a:endParaRPr sz="12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r>
              <a:rPr lang="en-US" sz="1200">
                <a:solidFill>
                  <a:srgbClr val="050505"/>
                </a:solidFill>
              </a:rPr>
              <a:t>Increase in sell and buy volume</a:t>
            </a:r>
            <a:endParaRPr sz="1200">
              <a:solidFill>
                <a:srgbClr val="050505"/>
              </a:solidFill>
            </a:endParaRPr>
          </a:p>
          <a:p>
            <a:pPr marL="0" marR="0" lvl="0" indent="0" algn="l" rtl="0">
              <a:lnSpc>
                <a:spcPct val="100000"/>
              </a:lnSpc>
              <a:spcBef>
                <a:spcPts val="0"/>
              </a:spcBef>
              <a:spcAft>
                <a:spcPts val="0"/>
              </a:spcAft>
              <a:buClr>
                <a:srgbClr val="000000"/>
              </a:buClr>
              <a:buSzPts val="1100"/>
              <a:buFont typeface="Arial"/>
              <a:buNone/>
            </a:pPr>
            <a:r>
              <a:rPr lang="en-US" sz="1200" b="1">
                <a:solidFill>
                  <a:srgbClr val="980000"/>
                </a:solidFill>
              </a:rPr>
              <a:t>Increased willingness to withdraw </a:t>
            </a:r>
            <a:endParaRPr sz="1200" b="1">
              <a:solidFill>
                <a:srgbClr val="980000"/>
              </a:solidFill>
            </a:endParaRPr>
          </a:p>
        </p:txBody>
      </p:sp>
      <p:sp>
        <p:nvSpPr>
          <p:cNvPr id="273" name="Google Shape;273;g267944a0dfa_2_23"/>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74" name="Google Shape;274;g267944a0dfa_2_23"/>
          <p:cNvSpPr/>
          <p:nvPr/>
        </p:nvSpPr>
        <p:spPr>
          <a:xfrm>
            <a:off x="531525" y="76200"/>
            <a:ext cx="8520300" cy="686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000" b="1">
                <a:solidFill>
                  <a:schemeClr val="dk1"/>
                </a:solidFill>
                <a:latin typeface="Times New Roman"/>
                <a:ea typeface="Times New Roman"/>
                <a:cs typeface="Times New Roman"/>
                <a:sym typeface="Times New Roman"/>
              </a:rPr>
              <a:t>Deep-Dive into the Dormant Users Group</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主题">
  <a:themeElements>
    <a:clrScheme name="答辩蓝色">
      <a:dk1>
        <a:srgbClr val="000000"/>
      </a:dk1>
      <a:lt1>
        <a:srgbClr val="FFFFFF"/>
      </a:lt1>
      <a:dk2>
        <a:srgbClr val="EEF2F5"/>
      </a:dk2>
      <a:lt2>
        <a:srgbClr val="E7E6E6"/>
      </a:lt2>
      <a:accent1>
        <a:srgbClr val="29323F"/>
      </a:accent1>
      <a:accent2>
        <a:srgbClr val="29323F"/>
      </a:accent2>
      <a:accent3>
        <a:srgbClr val="A5A5A5"/>
      </a:accent3>
      <a:accent4>
        <a:srgbClr val="FFC000"/>
      </a:accent4>
      <a:accent5>
        <a:srgbClr val="4472C4"/>
      </a:accent5>
      <a:accent6>
        <a:srgbClr val="70AD47"/>
      </a:accent6>
      <a:hlink>
        <a:srgbClr val="00000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3458</Words>
  <Application>Microsoft Macintosh PowerPoint</Application>
  <PresentationFormat>全屏显示(16:9)</PresentationFormat>
  <Paragraphs>440</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Times New Roman</vt:lpstr>
      <vt:lpstr>Microsoft Yahei</vt:lpstr>
      <vt:lpstr>Open Sans</vt:lpstr>
      <vt:lpstr>Calibri</vt:lpstr>
      <vt:lpstr>Gill Sans</vt:lpstr>
      <vt:lpstr>Open Sans Light</vt:lpstr>
      <vt:lpstr>Open Sans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vip4765</cp:lastModifiedBy>
  <cp:revision>4</cp:revision>
  <dcterms:created xsi:type="dcterms:W3CDTF">2017-05-01T12:27:42Z</dcterms:created>
  <dcterms:modified xsi:type="dcterms:W3CDTF">2024-02-17T03:42:05Z</dcterms:modified>
</cp:coreProperties>
</file>