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89" r:id="rId3"/>
    <p:sldId id="590" r:id="rId4"/>
    <p:sldId id="257" r:id="rId6"/>
    <p:sldId id="553" r:id="rId7"/>
    <p:sldId id="592" r:id="rId8"/>
    <p:sldId id="258" r:id="rId9"/>
    <p:sldId id="552" r:id="rId10"/>
    <p:sldId id="259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93" r:id="rId21"/>
    <p:sldId id="594" r:id="rId22"/>
    <p:sldId id="260" r:id="rId23"/>
    <p:sldId id="567" r:id="rId24"/>
    <p:sldId id="564" r:id="rId25"/>
    <p:sldId id="563" r:id="rId26"/>
    <p:sldId id="565" r:id="rId27"/>
    <p:sldId id="595" r:id="rId28"/>
    <p:sldId id="596" r:id="rId29"/>
    <p:sldId id="430" r:id="rId30"/>
    <p:sldId id="598" r:id="rId31"/>
    <p:sldId id="566" r:id="rId32"/>
    <p:sldId id="578" r:id="rId33"/>
    <p:sldId id="568" r:id="rId34"/>
    <p:sldId id="577" r:id="rId35"/>
    <p:sldId id="569" r:id="rId36"/>
    <p:sldId id="599" r:id="rId37"/>
    <p:sldId id="600" r:id="rId38"/>
    <p:sldId id="517" r:id="rId39"/>
    <p:sldId id="572" r:id="rId40"/>
    <p:sldId id="573" r:id="rId41"/>
    <p:sldId id="574" r:id="rId42"/>
    <p:sldId id="601" r:id="rId43"/>
    <p:sldId id="602" r:id="rId44"/>
    <p:sldId id="576" r:id="rId45"/>
    <p:sldId id="603" r:id="rId46"/>
    <p:sldId id="604" r:id="rId47"/>
    <p:sldId id="605" r:id="rId48"/>
    <p:sldId id="282" r:id="rId49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fld id="{63402552-4B59-4011-9239-E92C72F0AC48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true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10244" name="日期占位符 3"/>
          <p:cNvSpPr txBox="true">
            <a:spLocks noGrp="true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>
              <a:buFont typeface="Arial" panose="02080604020202020204" pitchFamily="34" charset="0"/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10245" name="灯片编号占位符 4"/>
          <p:cNvSpPr txBox="true">
            <a:spLocks noGrp="true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80604020202020204" pitchFamily="34" charset="0"/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true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true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true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2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838200" y="6356986"/>
            <a:ext cx="2743200" cy="363856"/>
          </a:xfrm>
        </p:spPr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E2C3-0A7D-4F61-A8BB-39D6BF07EDB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986"/>
            <a:ext cx="4114800" cy="363856"/>
          </a:xfrm>
        </p:spPr>
        <p:txBody>
          <a:bodyPr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610600" y="6356986"/>
            <a:ext cx="2743200" cy="363856"/>
          </a:xfrm>
        </p:spPr>
        <p:txBody>
          <a:bodyPr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E4322A-14A6-4AEE-BB13-54E4C629438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7" name="图片 6" descr="logo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1134513" y="6067044"/>
            <a:ext cx="623993" cy="569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2"/>
          <p:cNvSpPr/>
          <p:nvPr/>
        </p:nvSpPr>
        <p:spPr>
          <a:xfrm>
            <a:off x="609600" y="6741796"/>
            <a:ext cx="10972800" cy="120014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160" dirty="0">
              <a:solidFill>
                <a:srgbClr val="F2F2F2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grpSp>
        <p:nvGrpSpPr>
          <p:cNvPr id="3075" name="组 4"/>
          <p:cNvGrpSpPr/>
          <p:nvPr/>
        </p:nvGrpSpPr>
        <p:grpSpPr>
          <a:xfrm>
            <a:off x="4320540" y="5764530"/>
            <a:ext cx="3469006" cy="1108710"/>
            <a:chOff x="0" y="0"/>
            <a:chExt cx="7184402" cy="822111"/>
          </a:xfrm>
        </p:grpSpPr>
        <p:sp>
          <p:nvSpPr>
            <p:cNvPr id="3079" name="等腰三角形 5"/>
            <p:cNvSpPr/>
            <p:nvPr/>
          </p:nvSpPr>
          <p:spPr>
            <a:xfrm rot="-10800000" flipV="true">
              <a:off x="0" y="123198"/>
              <a:ext cx="3156209" cy="698912"/>
            </a:xfrm>
            <a:prstGeom prst="triangle">
              <a:avLst>
                <a:gd name="adj" fmla="val 22505"/>
              </a:avLst>
            </a:prstGeom>
            <a:solidFill>
              <a:srgbClr val="800000"/>
            </a:solidFill>
            <a:ln w="9525">
              <a:noFill/>
            </a:ln>
          </p:spPr>
          <p:txBody>
            <a:bodyPr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16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3080" name="等腰三角形 6"/>
            <p:cNvSpPr/>
            <p:nvPr/>
          </p:nvSpPr>
          <p:spPr>
            <a:xfrm>
              <a:off x="1203719" y="217967"/>
              <a:ext cx="5257816" cy="604144"/>
            </a:xfrm>
            <a:prstGeom prst="triangle">
              <a:avLst>
                <a:gd name="adj" fmla="val 42986"/>
              </a:avLst>
            </a:prstGeom>
            <a:solidFill>
              <a:srgbClr val="B40000"/>
            </a:solidFill>
            <a:ln w="9525">
              <a:noFill/>
            </a:ln>
          </p:spPr>
          <p:txBody>
            <a:bodyPr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16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3081" name="等腰三角形 7"/>
            <p:cNvSpPr/>
            <p:nvPr/>
          </p:nvSpPr>
          <p:spPr>
            <a:xfrm rot="-10800000" flipV="true">
              <a:off x="3915590" y="0"/>
              <a:ext cx="3268812" cy="822109"/>
            </a:xfrm>
            <a:prstGeom prst="triangle">
              <a:avLst>
                <a:gd name="adj" fmla="val 81593"/>
              </a:avLst>
            </a:prstGeom>
            <a:solidFill>
              <a:srgbClr val="800000"/>
            </a:solidFill>
            <a:ln w="9525">
              <a:noFill/>
            </a:ln>
          </p:spPr>
          <p:txBody>
            <a:bodyPr anchor="ctr"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216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3076" name="标题 2"/>
          <p:cNvSpPr>
            <a:spLocks noGrp="true"/>
          </p:cNvSpPr>
          <p:nvPr>
            <p:ph type="ctrTitle"/>
          </p:nvPr>
        </p:nvSpPr>
        <p:spPr>
          <a:xfrm>
            <a:off x="1055370" y="1887856"/>
            <a:ext cx="9875520" cy="954404"/>
          </a:xfrm>
        </p:spPr>
        <p:txBody>
          <a:bodyPr vert="horz" wrap="square" lIns="109728" tIns="54864" rIns="109728" bIns="54864" anchor="b"/>
          <a:p>
            <a:pPr defTabSz="685800" eaLnBrk="1" hangingPunct="1">
              <a:buClrTx/>
              <a:buSzTx/>
              <a:buFontTx/>
            </a:pPr>
            <a:r>
              <a:rPr lang="zh-CN" alt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试用期工作总结</a:t>
            </a:r>
            <a:endParaRPr lang="zh-CN" alt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7" name="内容占位符 1"/>
          <p:cNvSpPr>
            <a:spLocks noGrp="true" noChangeArrowheads="true"/>
          </p:cNvSpPr>
          <p:nvPr>
            <p:ph type="subTitle" idx="1"/>
          </p:nvPr>
        </p:nvSpPr>
        <p:spPr>
          <a:xfrm>
            <a:off x="3876676" y="2969896"/>
            <a:ext cx="4438650" cy="1735456"/>
          </a:xfrm>
        </p:spPr>
        <p:txBody>
          <a:bodyPr vert="horz" wrap="square" lIns="109728" tIns="54864" rIns="109728" bIns="54864" numCol="1" rtlCol="0" anchor="t" anchorCtr="false" compatLnSpc="true">
            <a:normAutofit lnSpcReduction="10000"/>
          </a:bodyPr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部门：信息治理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岗位：后端工程师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姓名：张磊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入职日期：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2020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日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接入了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rig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监控，作为服务的烽火台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1-19-50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0" y="1692275"/>
            <a:ext cx="8432800" cy="45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接入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swooleTracker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进行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apm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监控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2-01 11-22-3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423670"/>
            <a:ext cx="9469755" cy="524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(3)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减少机器开销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由原来的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8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台服务器，缩减到现在的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3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台服务器，本来支撑现在的业务需要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ugcaudit-nswoole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和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ugcaudit-nswoolemp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的</a:t>
            </a:r>
            <a:r>
              <a:rPr 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八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台机器，现在只需要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ugcaudit-async-svc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的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3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台机器，就可以支持原先不合理的架构设计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旧的机器开销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1-26-5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791335"/>
            <a:ext cx="10058400" cy="372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新的机器开销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2-01 11-27-3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134870"/>
            <a:ext cx="10058400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(4)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长连接的改造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1-32-00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1861820"/>
            <a:ext cx="867727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(5)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接入了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apollo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配置中心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2-01 11-32-53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727200"/>
            <a:ext cx="10057765" cy="4580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01140" y="2924175"/>
            <a:ext cx="9190355" cy="17081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信息治理搜索引擎的建设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1)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项目背景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DTS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，数据查询不支持长时间的跨天查询，查询速度缓慢很多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count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like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查询降低了数据查询效率。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2)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根本问题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altLang="zh-CN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mysql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适合做数据落地，不适合大数据量情况下多维度查询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20</a:t>
            </a:r>
            <a:r>
              <a:rPr lang="en-US" sz="2000">
                <a:solidFill>
                  <a:schemeClr val="bg1"/>
                </a:solidFill>
              </a:rPr>
              <a:t>18</a:t>
            </a:r>
            <a:r>
              <a:rPr lang="zh-CN" altLang="en-US" sz="2000">
                <a:solidFill>
                  <a:schemeClr val="bg1"/>
                </a:solidFill>
              </a:rPr>
              <a:t>年</a:t>
            </a:r>
            <a:r>
              <a:rPr lang="en-US" altLang="zh-CN" sz="2000">
                <a:solidFill>
                  <a:schemeClr val="bg1"/>
                </a:solidFill>
              </a:rPr>
              <a:t>9</a:t>
            </a:r>
            <a:r>
              <a:rPr lang="zh-CN" altLang="en-US" sz="2000">
                <a:solidFill>
                  <a:schemeClr val="bg1"/>
                </a:solidFill>
              </a:rPr>
              <a:t>月</a:t>
            </a:r>
            <a:r>
              <a:rPr lang="en-US" altLang="zh-CN" sz="2000">
                <a:solidFill>
                  <a:schemeClr val="bg1"/>
                </a:solidFill>
              </a:rPr>
              <a:t>~2020</a:t>
            </a:r>
            <a:r>
              <a:rPr lang="zh-CN" altLang="en-US" sz="2000">
                <a:solidFill>
                  <a:schemeClr val="bg1"/>
                </a:solidFill>
              </a:rPr>
              <a:t>年</a:t>
            </a:r>
            <a:r>
              <a:rPr lang="en-US" altLang="zh-CN" sz="2000">
                <a:solidFill>
                  <a:schemeClr val="bg1"/>
                </a:solidFill>
              </a:rPr>
              <a:t>8</a:t>
            </a:r>
            <a:r>
              <a:rPr lang="zh-CN" altLang="en-US" sz="2000">
                <a:solidFill>
                  <a:schemeClr val="bg1"/>
                </a:solidFill>
              </a:rPr>
              <a:t>月，担任车轮互联高级后端开发工程师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2016.08-2018.08</a:t>
            </a:r>
            <a:r>
              <a:rPr lang="zh-CN" altLang="en-US" sz="2000">
                <a:solidFill>
                  <a:schemeClr val="bg1"/>
                </a:solidFill>
              </a:rPr>
              <a:t>，担任绚格网络科技有限公司的技术负责人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活跃于</a:t>
            </a:r>
            <a:r>
              <a:rPr lang="en-US" altLang="zh-CN" sz="2000">
                <a:solidFill>
                  <a:schemeClr val="bg1"/>
                </a:solidFill>
              </a:rPr>
              <a:t>swoole</a:t>
            </a:r>
            <a:r>
              <a:rPr lang="zh-CN" altLang="en-US" sz="2000">
                <a:solidFill>
                  <a:schemeClr val="bg1"/>
                </a:solidFill>
              </a:rPr>
              <a:t>开源社区，参与过</a:t>
            </a:r>
            <a:r>
              <a:rPr lang="en-US" altLang="zh-CN" sz="2000">
                <a:solidFill>
                  <a:schemeClr val="bg1"/>
                </a:solidFill>
              </a:rPr>
              <a:t>swoole-zookeeper</a:t>
            </a:r>
            <a:r>
              <a:rPr lang="zh-CN" altLang="en-US" sz="2000">
                <a:solidFill>
                  <a:schemeClr val="bg1"/>
                </a:solidFill>
              </a:rPr>
              <a:t>的扩展开发，以及</a:t>
            </a:r>
            <a:r>
              <a:rPr lang="en-US" altLang="zh-CN" sz="2000">
                <a:solidFill>
                  <a:schemeClr val="bg1"/>
                </a:solidFill>
              </a:rPr>
              <a:t>phpsciter</a:t>
            </a:r>
            <a:r>
              <a:rPr lang="zh-CN" altLang="en-US" sz="2000">
                <a:solidFill>
                  <a:schemeClr val="bg1"/>
                </a:solidFill>
              </a:rPr>
              <a:t>等项目的开发，参与过</a:t>
            </a:r>
            <a:r>
              <a:rPr lang="en-US" altLang="zh-CN" sz="2000">
                <a:solidFill>
                  <a:schemeClr val="bg1"/>
                </a:solidFill>
              </a:rPr>
              <a:t>swoole</a:t>
            </a:r>
            <a:r>
              <a:rPr lang="zh-CN" altLang="en-US" sz="2000">
                <a:solidFill>
                  <a:schemeClr val="bg1"/>
                </a:solidFill>
              </a:rPr>
              <a:t>社区问答版块多个问题的探讨，是一个忠实的技术爱好者，也是</a:t>
            </a:r>
            <a:r>
              <a:rPr lang="en-US" altLang="zh-CN" sz="2000">
                <a:solidFill>
                  <a:schemeClr val="bg1"/>
                </a:solidFill>
              </a:rPr>
              <a:t>2019</a:t>
            </a:r>
            <a:r>
              <a:rPr lang="zh-CN" altLang="en-US" sz="2000">
                <a:solidFill>
                  <a:schemeClr val="bg1"/>
                </a:solidFill>
              </a:rPr>
              <a:t>年华为云开发者大赛的获奖者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98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109728" tIns="54864" rIns="109728" bIns="54864" anchor="ctr"/>
          <a:p>
            <a:pPr eaLnBrk="1" hangingPunct="1"/>
            <a:r>
              <a:rPr lang="zh-CN" altLang="en-US" sz="4320" dirty="0">
                <a:solidFill>
                  <a:schemeClr val="bg1"/>
                </a:solidFill>
              </a:rPr>
              <a:t>一</a:t>
            </a:r>
            <a:r>
              <a:rPr lang="en-US" altLang="zh-CN" sz="4320" dirty="0">
                <a:solidFill>
                  <a:schemeClr val="bg1"/>
                </a:solidFill>
              </a:rPr>
              <a:t>.</a:t>
            </a:r>
            <a:r>
              <a:rPr lang="zh-CN" altLang="en-US" sz="4320" dirty="0">
                <a:solidFill>
                  <a:schemeClr val="bg1"/>
                </a:solidFill>
              </a:rPr>
              <a:t>个人简介</a:t>
            </a:r>
            <a:endParaRPr lang="zh-CN" altLang="en-US" sz="432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3)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解决</a:t>
            </a: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方案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(1)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使用八台机器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1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天完成数据库中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3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个月的数据迁移，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5000w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的数据迁移，将数据库数据迁移到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ES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中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1-39-10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2736850"/>
            <a:ext cx="7653655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服务端同步速度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54168715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040" y="1553210"/>
            <a:ext cx="6153785" cy="497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4000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同步过程业务无感知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50303721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1978660"/>
            <a:ext cx="7359015" cy="428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产出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2-01 11-41-09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73580"/>
            <a:ext cx="10058400" cy="408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01140" y="2924175"/>
            <a:ext cx="9190355" cy="17081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信息治理后台的性能改造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1)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项目背景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qps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处理很低，被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部门在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100qps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的情况下击穿了两台服务器。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2)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根本问题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随着</a:t>
            </a: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php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代码的增多，</a:t>
            </a: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zend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内核中的</a:t>
            </a: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opcode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体积过大，导致加载每一次请求需要进行词法语法解析，转化为</a:t>
            </a: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opcode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后，还需要处理大量代码从而导致</a:t>
            </a: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qps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上不去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早先的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的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api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只能支持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100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的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qps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4847165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2339340"/>
            <a:ext cx="8964295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altLang="zh-CN" sz="4000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algn="ctr">
              <a:lnSpc>
                <a:spcPct val="100000"/>
              </a:lnSpc>
            </a:pPr>
            <a:endParaRPr lang="en-US" altLang="zh-CN" sz="4000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algn="ctr">
              <a:lnSpc>
                <a:spcPct val="100000"/>
              </a:lnSpc>
            </a:pPr>
            <a:endParaRPr lang="en-US" altLang="zh-CN" sz="4000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3)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解决过程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opcache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改造后的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fpm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可以支持到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700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196264867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0390" y="1755140"/>
            <a:ext cx="8493760" cy="4204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64615" y="309245"/>
            <a:ext cx="9086215" cy="7435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2065" indent="0">
              <a:lnSpc>
                <a:spcPct val="150000"/>
              </a:lnSpc>
              <a:buClr>
                <a:srgbClr val="FFFFFF"/>
              </a:buClr>
              <a:buFont typeface="Arial" panose="020B0604020202020204"/>
              <a:buNone/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二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. 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工作回顾</a:t>
            </a: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1.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信息治理同步服务的改造</a:t>
            </a:r>
            <a:endParaRPr lang="en-US" sz="3600" b="0" strike="noStrike" spc="-1">
              <a:latin typeface="Arial" panose="020B0604020202020204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2.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信息治理搜索引擎的建设</a:t>
            </a:r>
            <a:endParaRPr lang="zh-CN" altLang="en-US" sz="3600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3.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</a:t>
            </a: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nweb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的性能改造</a:t>
            </a:r>
            <a:endParaRPr lang="zh-CN" altLang="en-US" sz="3600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zh-CN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4.</a:t>
            </a:r>
            <a:r>
              <a:rPr lang="zh-CN" altLang="en-US" sz="36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信息治理的云上的可观测性</a:t>
            </a: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  <a:p>
            <a:pPr marL="685800" indent="-673735">
              <a:lnSpc>
                <a:spcPct val="150000"/>
              </a:lnSpc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5.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信息治理的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k8s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迁移</a:t>
            </a: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fpm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请求过程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编译、执行：</a:t>
            </a:r>
            <a:r>
              <a:rPr lang="en-US" altLang="en-US" b="0" strike="noStrike" spc="-1">
                <a:solidFill>
                  <a:schemeClr val="bg1"/>
                </a:solidFill>
                <a:latin typeface="Arial" panose="020B0604020202020204"/>
              </a:rPr>
              <a:t>;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zend_compile_file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进行语法解析和词法解析，生成抽象语法解析树，将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文件编译成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op_array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zend_execute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执行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op_array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过大的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opcode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体积，造成了请求的大开销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zend_ex_o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80910" y="1464310"/>
            <a:ext cx="3075940" cy="46208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常驻内存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php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业务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qps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的最后突破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还在测试环境进行测试，希望测试稳定后可以上线。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4" name="图片 3" descr="48876221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562860"/>
            <a:ext cx="10029825" cy="408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常驻内存改造后的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ab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压测报告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4C 8G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的压测报告。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3-33-09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2709545"/>
            <a:ext cx="6964680" cy="382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01140" y="2924175"/>
            <a:ext cx="9190355" cy="17081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四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信息治理的云上的可观测性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1)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项目背景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信息治理的所有日志都部署在机器的文件上，查看日志困难，日志量大的时候，无法识别出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zend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内核中致命级别的错误，需要有一个程序进行日志分析，并且发出警报。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2)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根本问题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云上的可观测性并不完善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3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）工作产出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使用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c++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，监控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linux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内核中的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inode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，当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zend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虚拟机写入日志到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php_error.log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的时候进行解析</a:t>
            </a: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3-38-04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3156585"/>
            <a:ext cx="7218045" cy="337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日志可以在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rig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上看到统计情况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2-01 13-39-0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814830"/>
            <a:ext cx="8234045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当出现错误后会第一时间进行报警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2" name="图片 1" descr="2021-02-01 13-39-4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595" y="1783080"/>
            <a:ext cx="6248400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01140" y="2924175"/>
            <a:ext cx="9190355" cy="17081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五</a:t>
            </a: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信息治理的</a:t>
            </a: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k8s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迁移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01140" y="2924175"/>
            <a:ext cx="9190355" cy="17081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1.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信息治理同步服务的改造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1)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项目背景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信息治理所有服务都部署在虚拟机上，并没有接入到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K8S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存在扩容困难、不能模块化、插拔化管理服务器等问题，也很难适应下一代微服务架构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serviceMesh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。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2)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根本问题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(1)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没有和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devops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一起将现有服务迁移到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K8S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上，导致后续管理困难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sz="4000" spc="-1">
                <a:solidFill>
                  <a:srgbClr val="FFFFFF"/>
                </a:solidFill>
                <a:latin typeface="微软雅黑"/>
                <a:ea typeface="宋体"/>
                <a:sym typeface="+mn-ea"/>
              </a:rPr>
              <a:t>接入进度（测试环境完成部署）</a:t>
            </a: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宋体"/>
              </a:rPr>
              <a:t>：</a:t>
            </a:r>
            <a:endParaRPr lang="en-US" sz="4000" b="0" strike="noStrike" spc="-1">
              <a:solidFill>
                <a:srgbClr val="FFFFFF"/>
              </a:solidFill>
              <a:latin typeface="微软雅黑"/>
              <a:ea typeface="宋体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1)ugcaudit-nweb-api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和</a:t>
            </a:r>
            <a:r>
              <a:rPr lang="en-US" altLang="zh-CN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 devops </a:t>
            </a:r>
            <a:r>
              <a:rPr lang="zh-CN" altLang="en-US" b="0" strike="noStrike" spc="-1">
                <a:solidFill>
                  <a:schemeClr val="bg1"/>
                </a:solidFill>
                <a:latin typeface="Arial" panose="020B0604020202020204"/>
                <a:ea typeface="宋体" charset="0"/>
              </a:rPr>
              <a:t>测试通过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2)</a:t>
            </a:r>
            <a:r>
              <a:rPr lang="en-US" spc="-1">
                <a:solidFill>
                  <a:schemeClr val="bg1"/>
                </a:solidFill>
                <a:latin typeface="Arial" panose="020B0604020202020204"/>
                <a:sym typeface="+mn-ea"/>
              </a:rPr>
              <a:t>ugcaudit-queue-svc </a:t>
            </a:r>
            <a:r>
              <a:rPr lang="zh-CN" altLang="en-US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和</a:t>
            </a:r>
            <a:r>
              <a:rPr lang="en-US" altLang="zh-CN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 devops </a:t>
            </a:r>
            <a:r>
              <a:rPr lang="zh-CN" altLang="en-US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测试通过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3)</a:t>
            </a:r>
            <a:r>
              <a:rPr lang="en-US" spc="-1">
                <a:solidFill>
                  <a:schemeClr val="bg1"/>
                </a:solidFill>
                <a:latin typeface="Arial" panose="020B0604020202020204"/>
                <a:sym typeface="+mn-ea"/>
              </a:rPr>
              <a:t>ugcaudit-async-svc </a:t>
            </a:r>
            <a:r>
              <a:rPr lang="zh-CN" altLang="en-US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和</a:t>
            </a:r>
            <a:r>
              <a:rPr lang="en-US" altLang="zh-CN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 devops </a:t>
            </a:r>
            <a:r>
              <a:rPr lang="zh-CN" altLang="en-US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测试通过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chemeClr val="bg1"/>
                </a:solidFill>
                <a:latin typeface="Arial" panose="020B0604020202020204"/>
              </a:rPr>
              <a:t>4)</a:t>
            </a:r>
            <a:r>
              <a:rPr lang="en-US" spc="-1">
                <a:solidFill>
                  <a:schemeClr val="bg1"/>
                </a:solidFill>
                <a:latin typeface="Arial" panose="020B0604020202020204"/>
                <a:sym typeface="+mn-ea"/>
              </a:rPr>
              <a:t>ugcaudit-user-svc </a:t>
            </a:r>
            <a:r>
              <a:rPr lang="zh-CN" altLang="en-US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和</a:t>
            </a:r>
            <a:r>
              <a:rPr lang="en-US" altLang="zh-CN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 devops </a:t>
            </a:r>
            <a:r>
              <a:rPr lang="zh-CN" altLang="en-US" spc="-1">
                <a:solidFill>
                  <a:schemeClr val="bg1"/>
                </a:solidFill>
                <a:latin typeface="Arial" panose="020B0604020202020204"/>
                <a:ea typeface="宋体" charset="0"/>
                <a:sym typeface="+mn-ea"/>
              </a:rPr>
              <a:t>测试通过</a:t>
            </a: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en-US" sz="4000" b="0" strike="noStrike" spc="-1">
              <a:solidFill>
                <a:schemeClr val="bg1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solidFill>
                <a:schemeClr val="bg1"/>
              </a:solidFill>
              <a:latin typeface="Arial" panose="020B0604020202020204"/>
              <a:ea typeface="宋体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  <a:ea typeface="宋体" charset="0"/>
              </a:rPr>
              <a:t>将同步服务的机器成本开销降低，从</a:t>
            </a:r>
            <a:r>
              <a:rPr lang="en-US" altLang="zh-CN">
                <a:solidFill>
                  <a:schemeClr val="bg1"/>
                </a:solidFill>
                <a:ea typeface="宋体" charset="0"/>
              </a:rPr>
              <a:t>8</a:t>
            </a:r>
            <a:r>
              <a:rPr lang="zh-CN" altLang="en-US">
                <a:solidFill>
                  <a:schemeClr val="bg1"/>
                </a:solidFill>
                <a:ea typeface="宋体" charset="0"/>
              </a:rPr>
              <a:t>台降低到了</a:t>
            </a:r>
            <a:r>
              <a:rPr lang="en-US" altLang="zh-CN">
                <a:solidFill>
                  <a:schemeClr val="bg1"/>
                </a:solidFill>
                <a:ea typeface="宋体" charset="0"/>
              </a:rPr>
              <a:t>3</a:t>
            </a:r>
            <a:r>
              <a:rPr lang="zh-CN" altLang="en-US">
                <a:solidFill>
                  <a:schemeClr val="bg1"/>
                </a:solidFill>
                <a:ea typeface="宋体" charset="0"/>
              </a:rPr>
              <a:t>台</a:t>
            </a:r>
            <a:endParaRPr lang="zh-CN" altLang="en-US">
              <a:solidFill>
                <a:schemeClr val="bg1"/>
              </a:solidFill>
              <a:ea typeface="宋体" charset="0"/>
            </a:endParaRPr>
          </a:p>
          <a:p>
            <a:endParaRPr lang="zh-CN" altLang="en-US">
              <a:solidFill>
                <a:schemeClr val="bg1"/>
              </a:solidFill>
              <a:ea typeface="宋体" charset="0"/>
            </a:endParaRPr>
          </a:p>
          <a:p>
            <a:endParaRPr lang="en-US" altLang="zh-CN">
              <a:solidFill>
                <a:schemeClr val="bg1"/>
              </a:solidFill>
              <a:ea typeface="宋体" charset="0"/>
            </a:endParaRPr>
          </a:p>
          <a:p>
            <a:endParaRPr lang="en-US" altLang="zh-CN">
              <a:solidFill>
                <a:schemeClr val="bg1"/>
              </a:solidFill>
              <a:ea typeface="宋体" charset="0"/>
            </a:endParaRPr>
          </a:p>
          <a:p>
            <a:r>
              <a:rPr lang="en-US" altLang="zh-CN">
                <a:solidFill>
                  <a:schemeClr val="bg1"/>
                </a:solidFill>
                <a:ea typeface="宋体" charset="0"/>
              </a:rPr>
              <a:t>2.</a:t>
            </a:r>
            <a:r>
              <a:rPr lang="zh-CN" altLang="en-US">
                <a:solidFill>
                  <a:schemeClr val="bg1"/>
                </a:solidFill>
                <a:ea typeface="宋体" charset="0"/>
              </a:rPr>
              <a:t>在不改变现有业务基础上，快速完成了千万级别的数据迁移和增量同步</a:t>
            </a:r>
            <a:endParaRPr lang="zh-CN" altLang="en-US">
              <a:solidFill>
                <a:schemeClr val="bg1"/>
              </a:solidFill>
              <a:ea typeface="宋体" charset="0"/>
            </a:endParaRPr>
          </a:p>
          <a:p>
            <a:endParaRPr lang="zh-CN" altLang="en-US">
              <a:solidFill>
                <a:schemeClr val="bg1"/>
              </a:solidFill>
              <a:ea typeface="宋体" charset="0"/>
            </a:endParaRPr>
          </a:p>
          <a:p>
            <a:endParaRPr lang="en-US" altLang="zh-CN">
              <a:solidFill>
                <a:schemeClr val="bg1"/>
              </a:solidFill>
              <a:ea typeface="宋体" charset="0"/>
            </a:endParaRPr>
          </a:p>
          <a:p>
            <a:endParaRPr lang="en-US" altLang="zh-CN">
              <a:solidFill>
                <a:schemeClr val="bg1"/>
              </a:solidFill>
              <a:ea typeface="宋体" charset="0"/>
            </a:endParaRPr>
          </a:p>
          <a:p>
            <a:r>
              <a:rPr lang="en-US" altLang="zh-CN">
                <a:solidFill>
                  <a:schemeClr val="bg1"/>
                </a:solidFill>
                <a:ea typeface="宋体" charset="0"/>
              </a:rPr>
              <a:t>3.</a:t>
            </a:r>
            <a:r>
              <a:rPr lang="zh-CN" altLang="en-US">
                <a:solidFill>
                  <a:schemeClr val="bg1"/>
                </a:solidFill>
                <a:ea typeface="宋体" charset="0"/>
              </a:rPr>
              <a:t>有效缓解了部门底层程序处理慢，</a:t>
            </a:r>
            <a:r>
              <a:rPr lang="en-US" altLang="zh-CN">
                <a:solidFill>
                  <a:schemeClr val="bg1"/>
                </a:solidFill>
                <a:ea typeface="宋体" charset="0"/>
              </a:rPr>
              <a:t>qps</a:t>
            </a:r>
            <a:r>
              <a:rPr lang="zh-CN" altLang="en-US">
                <a:solidFill>
                  <a:schemeClr val="bg1"/>
                </a:solidFill>
                <a:ea typeface="宋体" charset="0"/>
              </a:rPr>
              <a:t>上不去的严重问题</a:t>
            </a:r>
            <a:endParaRPr lang="zh-CN" altLang="en-US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7170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109728" tIns="54864" rIns="109728" bIns="54864" anchor="ctr"/>
          <a:p>
            <a:pPr eaLnBrk="1" hangingPunct="1"/>
            <a:r>
              <a:rPr lang="zh-CN" altLang="en-US" sz="4320" dirty="0">
                <a:solidFill>
                  <a:schemeClr val="bg1"/>
                </a:solidFill>
              </a:rPr>
              <a:t>三</a:t>
            </a:r>
            <a:r>
              <a:rPr lang="en-US" altLang="zh-CN" sz="4320" dirty="0">
                <a:solidFill>
                  <a:schemeClr val="bg1"/>
                </a:solidFill>
              </a:rPr>
              <a:t>.</a:t>
            </a:r>
            <a:r>
              <a:rPr lang="zh-CN" altLang="en-US" sz="4320" dirty="0">
                <a:solidFill>
                  <a:schemeClr val="bg1"/>
                </a:solidFill>
              </a:rPr>
              <a:t>亮点</a:t>
            </a:r>
            <a:r>
              <a:rPr lang="en-US" altLang="zh-CN" sz="4320" dirty="0">
                <a:solidFill>
                  <a:schemeClr val="bg1"/>
                </a:solidFill>
              </a:rPr>
              <a:t>/</a:t>
            </a:r>
            <a:r>
              <a:rPr lang="zh-CN" altLang="en-US" sz="4320" dirty="0">
                <a:solidFill>
                  <a:schemeClr val="bg1"/>
                </a:solidFill>
              </a:rPr>
              <a:t>特殊的工作成果</a:t>
            </a:r>
            <a:endParaRPr lang="zh-CN" altLang="en-US" sz="432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优点：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对部门业务做出了一些性能改进，比较喜欢研究新技术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欠缺：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对于业务的干练程度，还需要多多向部门前辈学习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18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109728" tIns="54864" rIns="109728" bIns="54864" anchor="ctr"/>
          <a:p>
            <a:pPr eaLnBrk="1" hangingPunct="1"/>
            <a:r>
              <a:rPr lang="zh-CN" altLang="en-US" sz="4320" dirty="0">
                <a:solidFill>
                  <a:schemeClr val="bg1"/>
                </a:solidFill>
              </a:rPr>
              <a:t>四</a:t>
            </a:r>
            <a:r>
              <a:rPr lang="en-US" altLang="zh-CN" sz="4320" dirty="0">
                <a:solidFill>
                  <a:schemeClr val="bg1"/>
                </a:solidFill>
              </a:rPr>
              <a:t>.</a:t>
            </a:r>
            <a:r>
              <a:rPr lang="zh-CN" altLang="en-US" sz="4320" dirty="0">
                <a:solidFill>
                  <a:schemeClr val="bg1"/>
                </a:solidFill>
              </a:rPr>
              <a:t>个人评价</a:t>
            </a:r>
            <a:endParaRPr lang="zh-CN" altLang="en-US" sz="432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、虎扑各方面都挺不错的，感谢虎扑给我这个工作机会，</a:t>
            </a:r>
            <a:endParaRPr lang="zh-CN" altLang="en-US" dirty="0">
              <a:solidFill>
                <a:schemeClr val="bg1"/>
              </a:solidFill>
              <a:latin typeface="Arial" panose="02080604020202020204" pitchFamily="34" charset="0"/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80604020202020204" pitchFamily="34" charset="0"/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8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我将向公司更多优秀的同事学习，同时不断深入对</a:t>
            </a: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ea typeface="宋体" charset="0"/>
                <a:sym typeface="+mn-ea"/>
              </a:rPr>
              <a:t>语法、虚拟机、</a:t>
            </a: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ea typeface="宋体" charset="0"/>
                <a:sym typeface="+mn-ea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ea typeface="宋体" charset="0"/>
                <a:sym typeface="+mn-ea"/>
              </a:rPr>
              <a:t>框架等各方面的学习，能够融合到公司的大技术环境下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；</a:t>
            </a:r>
            <a:endParaRPr lang="en-US" altLang="zh-CN" dirty="0">
              <a:solidFill>
                <a:schemeClr val="bg1"/>
              </a:solidFill>
              <a:latin typeface="Arial" panose="0208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8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8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、同时也希望能加强信息治理的技术发展，能够在信息治理完成</a:t>
            </a: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sym typeface="+mn-ea"/>
              </a:rPr>
              <a:t>serviceMesh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ea typeface="宋体" charset="0"/>
                <a:sym typeface="+mn-ea"/>
              </a:rPr>
              <a:t>的转型，加强信息治理技术方面基础设施建设，有效降低部门的开销</a:t>
            </a:r>
            <a:endParaRPr lang="en-US" altLang="zh-CN" dirty="0">
              <a:solidFill>
                <a:schemeClr val="bg1"/>
              </a:solidFill>
              <a:latin typeface="Arial" panose="0208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80604020202020204" pitchFamily="34" charset="0"/>
            </a:endParaRPr>
          </a:p>
          <a:p>
            <a:endParaRPr lang="en-US" altLang="en-US" dirty="0">
              <a:solidFill>
                <a:schemeClr val="bg1"/>
              </a:solidFill>
              <a:latin typeface="Arial" panose="02080604020202020204" pitchFamily="34" charset="0"/>
            </a:endParaRPr>
          </a:p>
          <a:p>
            <a:r>
              <a:rPr lang="en-US" altLang="en-US" dirty="0">
                <a:solidFill>
                  <a:schemeClr val="bg1"/>
                </a:solidFill>
                <a:latin typeface="Arial" panose="02080604020202020204" pitchFamily="34" charset="0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pitchFamily="34" charset="0"/>
                <a:ea typeface="宋体" charset="0"/>
              </a:rPr>
              <a:t>最后希望自己在虎扑工作期间技术能力不断变强吧</a:t>
            </a:r>
            <a:endParaRPr lang="zh-CN" altLang="en-US" dirty="0">
              <a:solidFill>
                <a:schemeClr val="bg1"/>
              </a:solidFill>
              <a:latin typeface="Arial" panose="02080604020202020204" pitchFamily="34" charset="0"/>
              <a:ea typeface="宋体" charset="0"/>
            </a:endParaRPr>
          </a:p>
        </p:txBody>
      </p:sp>
      <p:sp>
        <p:nvSpPr>
          <p:cNvPr id="11266" name="标题 1"/>
          <p:cNvSpPr>
            <a:spLocks noGrp="true"/>
          </p:cNvSpPr>
          <p:nvPr>
            <p:ph type="title"/>
          </p:nvPr>
        </p:nvSpPr>
        <p:spPr/>
        <p:txBody>
          <a:bodyPr vert="horz" wrap="square" lIns="109728" tIns="54864" rIns="109728" bIns="54864" anchor="ctr"/>
          <a:p>
            <a:pPr eaLnBrk="1" hangingPunct="1"/>
            <a:r>
              <a:rPr lang="zh-CN" altLang="en-US" sz="4320" dirty="0">
                <a:solidFill>
                  <a:schemeClr val="bg1"/>
                </a:solidFill>
              </a:rPr>
              <a:t>五</a:t>
            </a:r>
            <a:r>
              <a:rPr lang="en-US" altLang="zh-CN" sz="4320" dirty="0">
                <a:solidFill>
                  <a:schemeClr val="bg1"/>
                </a:solidFill>
              </a:rPr>
              <a:t>.</a:t>
            </a:r>
            <a:r>
              <a:rPr lang="zh-CN" altLang="en-US" sz="4320" dirty="0">
                <a:solidFill>
                  <a:schemeClr val="bg1"/>
                </a:solidFill>
              </a:rPr>
              <a:t>看法及建议</a:t>
            </a:r>
            <a:endParaRPr lang="zh-CN" altLang="en-US" sz="432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33600" y="2617920"/>
            <a:ext cx="96271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Thanks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1)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项目背景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DTS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，等其他发帖业务的入口，但是没有合理的架构，造成了监控不当和机器滥用等问题。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2)</a:t>
            </a:r>
            <a:r>
              <a:rPr lang="zh-CN" altLang="en-US" sz="4000" spc="-1">
                <a:solidFill>
                  <a:srgbClr val="FFFFFF"/>
                </a:solidFill>
                <a:latin typeface="微软雅黑"/>
                <a:ea typeface="微软雅黑"/>
                <a:sym typeface="+mn-ea"/>
              </a:rPr>
              <a:t>根本问题</a:t>
            </a:r>
            <a:endParaRPr lang="en-US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(1)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重启服务会导致数据丢失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(2)</a:t>
            </a:r>
            <a:r>
              <a:rPr 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监控管理不善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(3)</a:t>
            </a:r>
            <a:r>
              <a:rPr 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机器占用成本过高</a:t>
            </a:r>
            <a:endParaRPr lang="zh-CN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(4)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短连接的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io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消耗</a:t>
            </a:r>
            <a:endParaRPr lang="zh-CN" altLang="en-US" sz="3600" b="0" strike="noStrike" spc="-1">
              <a:solidFill>
                <a:srgbClr val="FFFFFF"/>
              </a:solid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(5)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方便的</a:t>
            </a:r>
            <a:r>
              <a:rPr lang="en-US" altLang="zh-CN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apollo</a:t>
            </a:r>
            <a:r>
              <a:rPr lang="zh-CN" alt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配置中心</a:t>
            </a:r>
            <a:br>
              <a:rPr lang="en-US" sz="3600" b="0" strike="noStrike" spc="-1">
                <a:solidFill>
                  <a:srgbClr val="FFFFFF"/>
                </a:solidFill>
                <a:latin typeface="微软雅黑"/>
                <a:ea typeface="微软雅黑"/>
              </a:rPr>
            </a:br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3)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信息治理同步服务的改造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技术架构概览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1-29 15-35-24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061210"/>
            <a:ext cx="10058400" cy="4471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(1)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加强服务的信号监管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ugcaudit-async-svc 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加强了对信号的监管，每次在虎扑发代码中实现线上业务数据的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0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丢失，解决了之前每次旧业务发代码都会丢失数据的痛点。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pic>
        <p:nvPicPr>
          <p:cNvPr id="3" name="图片 2" descr="2021-02-01 11-15-5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2525395"/>
            <a:ext cx="9553575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3600" y="771480"/>
            <a:ext cx="9627120" cy="5761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zh-CN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(2)</a:t>
            </a:r>
            <a:r>
              <a:rPr lang="zh-CN" altLang="en-US" sz="4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强有力的监控</a:t>
            </a: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altLang="zh-CN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ugcaudit-async-svc 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加强了对</a:t>
            </a:r>
            <a:r>
              <a:rPr 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标签处理响应速度，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apm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，</a:t>
            </a:r>
            <a:r>
              <a:rPr lang="en-US" altLang="zh-CN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qps</a:t>
            </a:r>
            <a:r>
              <a:rPr lang="zh-CN" altLang="en-US" sz="1800" b="0" strike="noStrike" spc="-1">
                <a:solidFill>
                  <a:srgbClr val="FFFFFF"/>
                </a:solidFill>
                <a:latin typeface="Times New Roman" panose="02020603050405020304"/>
                <a:ea typeface="宋体"/>
              </a:rPr>
              <a:t>以及队列积压、洪峰预警等全方位监控</a:t>
            </a: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FFFFFF"/>
              </a:solidFill>
              <a:latin typeface="Times New Roman" panose="02020603050405020304"/>
              <a:ea typeface="宋体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FFFFFF"/>
                </a:solidFill>
                <a:latin typeface="微软雅黑"/>
                <a:ea typeface="DejaVu Sans" panose="020B06030308040202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br/>
            <a:br/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2361</Words>
  <Application>WPS 演示</Application>
  <PresentationFormat/>
  <Paragraphs>607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Arial</vt:lpstr>
      <vt:lpstr>DejaVu Sans</vt:lpstr>
      <vt:lpstr>Symbol</vt:lpstr>
      <vt:lpstr>黑体</vt:lpstr>
      <vt:lpstr>微软雅黑</vt:lpstr>
      <vt:lpstr>Droid Sans Fallback</vt:lpstr>
      <vt:lpstr>DejaVu Sans</vt:lpstr>
      <vt:lpstr>Times New Roman</vt:lpstr>
      <vt:lpstr>宋体</vt:lpstr>
      <vt:lpstr>宋体</vt:lpstr>
      <vt:lpstr>微软雅黑</vt:lpstr>
      <vt:lpstr>Arial Unicode MS</vt:lpstr>
      <vt:lpstr>Standard Symbols PS [URW ]</vt:lpstr>
      <vt:lpstr>Gubbi</vt:lpstr>
      <vt:lpstr>Calibri</vt:lpstr>
      <vt:lpstr>Office Theme</vt:lpstr>
      <vt:lpstr>试用期工作总结</vt:lpstr>
      <vt:lpstr>一.个人简介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三.亮点/特殊的工作成果</vt:lpstr>
      <vt:lpstr>四.个人评价</vt:lpstr>
      <vt:lpstr>五.看法及建议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Swoole协程实现和车轮实践</dc:title>
  <dc:creator>石 光启</dc:creator>
  <cp:lastModifiedBy>zhanglei</cp:lastModifiedBy>
  <cp:revision>1405</cp:revision>
  <dcterms:created xsi:type="dcterms:W3CDTF">2021-02-01T09:47:09Z</dcterms:created>
  <dcterms:modified xsi:type="dcterms:W3CDTF">2021-02-01T09:47:09Z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2052-11.1.0.9615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