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257" r:id="rId5"/>
    <p:sldId id="258" r:id="rId6"/>
    <p:sldId id="266" r:id="rId7"/>
    <p:sldId id="304" r:id="rId8"/>
    <p:sldId id="301" r:id="rId9"/>
    <p:sldId id="318" r:id="rId10"/>
    <p:sldId id="329" r:id="rId11"/>
    <p:sldId id="330" r:id="rId12"/>
    <p:sldId id="343" r:id="rId13"/>
    <p:sldId id="344" r:id="rId14"/>
    <p:sldId id="302" r:id="rId15"/>
    <p:sldId id="342" r:id="rId16"/>
    <p:sldId id="345" r:id="rId17"/>
    <p:sldId id="262" r:id="rId18"/>
    <p:sldId id="283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5" y="53"/>
      </p:cViewPr>
      <p:guideLst>
        <p:guide orient="horz" pos="2160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/>
            <a:srcRect r="-1"/>
            <a:stretch>
              <a:fillRect/>
            </a:stretch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screen"/>
            <a:srcRect r="-35"/>
            <a:stretch>
              <a:fillRect/>
            </a:stretch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斜纹 3"/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-7864" y="2898"/>
            <a:ext cx="12207484" cy="6855102"/>
          </a:xfrm>
          <a:prstGeom prst="rect">
            <a:avLst/>
          </a:prstGeom>
        </p:spPr>
      </p:pic>
      <p:sp>
        <p:nvSpPr>
          <p:cNvPr id="29" name="_3"/>
          <p:cNvSpPr/>
          <p:nvPr/>
        </p:nvSpPr>
        <p:spPr>
          <a:xfrm>
            <a:off x="716280" y="1597660"/>
            <a:ext cx="4798060" cy="8299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4800" dirty="0" err="1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4800" dirty="0" err="1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  <a:endParaRPr lang="zh-CN" altLang="en-US" sz="4800" dirty="0" err="1" smtClean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_3"/>
          <p:cNvSpPr/>
          <p:nvPr/>
        </p:nvSpPr>
        <p:spPr>
          <a:xfrm>
            <a:off x="1026795" y="5144135"/>
            <a:ext cx="2510155" cy="460375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r>
              <a:rPr lang="zh-CN" altLang="en-US" sz="24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分享者：雷朝琦</a:t>
            </a:r>
            <a:endParaRPr lang="zh-CN" altLang="en-US" sz="2400" dirty="0" err="1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22170" y="2099310"/>
            <a:ext cx="765619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JMeter脚本显示的是树型结构，元件的执行顺序类似二叉树的中序遍历，先执行根节点再执行子节点。JMeter执行顺序逻辑如下：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1.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配置元件、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2.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前置处理器、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3.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逻辑控制器、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4.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定时器、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5.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取样器、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6.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后置处理器、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7.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断言、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8.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监听器。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82645" y="671830"/>
            <a:ext cx="542607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4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JMeter</a:t>
            </a:r>
            <a:r>
              <a:rPr lang="zh-CN" altLang="en-US" sz="4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元件运行顺序</a:t>
            </a:r>
            <a:endParaRPr lang="zh-CN" altLang="en-US" sz="44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a typeface="时尚中黑简体" panose="0101010401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37085" y="768589"/>
            <a:ext cx="320802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1.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请求方法、接口</a:t>
            </a:r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URL</a:t>
            </a:r>
            <a:endParaRPr lang="en-US" altLang="zh-CN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7413" y="1920479"/>
            <a:ext cx="228663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2.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请求参数说明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22493" y="4724639"/>
            <a:ext cx="228663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3.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响应数据说明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0958" y="61389"/>
            <a:ext cx="642429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04</a:t>
            </a:r>
            <a:r>
              <a:rPr lang="zh-CN" altLang="en-US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：</a:t>
            </a:r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JMeter</a:t>
            </a:r>
            <a:r>
              <a:rPr lang="zh-CN" altLang="en-US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脚本开发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7395" y="1414780"/>
            <a:ext cx="2581275" cy="381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5297170"/>
            <a:ext cx="3038475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75" y="2498090"/>
            <a:ext cx="9010650" cy="2114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4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62780" y="452755"/>
            <a:ext cx="423672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4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JMeter</a:t>
            </a:r>
            <a:r>
              <a:rPr lang="zh-CN" altLang="en-US" sz="4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参数化</a:t>
            </a:r>
            <a:endParaRPr lang="zh-CN" altLang="en-US" sz="44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a typeface="时尚中黑简体" panose="0101010401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0400" y="1551940"/>
            <a:ext cx="8331835" cy="3107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（</a:t>
            </a:r>
            <a:r>
              <a:rPr lang="en-US" altLang="zh-CN" sz="28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）对一些复用性的数据（例如IP地址、端口等），可以进行参数化配置，以免数据变更之后需要更改大量的脚本数据。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endParaRPr lang="zh-CN" altLang="en-US" sz="28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（</a:t>
            </a:r>
            <a:r>
              <a:rPr lang="en-US" altLang="zh-CN" sz="28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对于同一个请求需要做多次时，这时候需要提供多组数据，JMeter有相应的配置原件可以帮助完成参数化。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7245" y="5036820"/>
            <a:ext cx="394843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JMeter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参数化方式：</a:t>
            </a:r>
            <a:endParaRPr lang="zh-CN" altLang="en-US" sz="2400" b="1" dirty="0">
              <a:solidFill>
                <a:srgbClr val="00B05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r>
              <a:rPr lang="en-US" altLang="zh-CN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1.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用户自定义变量。</a:t>
            </a:r>
            <a:endParaRPr lang="zh-CN" altLang="en-US" sz="2400" b="1" dirty="0">
              <a:solidFill>
                <a:srgbClr val="00B05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r>
              <a:rPr lang="en-US" altLang="zh-CN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2.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读取</a:t>
            </a:r>
            <a:r>
              <a:rPr lang="en-US" altLang="zh-CN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CSV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文件。</a:t>
            </a:r>
            <a:endParaRPr lang="zh-CN" altLang="en-US" sz="2400" b="1" dirty="0">
              <a:solidFill>
                <a:srgbClr val="00B05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62780" y="452755"/>
            <a:ext cx="341122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4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JMeter</a:t>
            </a:r>
            <a:r>
              <a:rPr lang="zh-CN" altLang="en-US" sz="4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关联</a:t>
            </a:r>
            <a:endParaRPr lang="zh-CN" altLang="en-US" sz="44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a typeface="时尚中黑简体" panose="0101010401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7245" y="1976755"/>
            <a:ext cx="8331835" cy="1383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关联：有关联性的两个请求，其中一个请求必须要在另外一个请求完成时，且需要用到另外一个请求之后参数的数据。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7245" y="3968750"/>
            <a:ext cx="394843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JMeter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关联方式：</a:t>
            </a:r>
            <a:endParaRPr lang="zh-CN" altLang="en-US" sz="2400" b="1" dirty="0">
              <a:solidFill>
                <a:srgbClr val="00B05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r>
              <a:rPr lang="en-US" altLang="zh-CN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1.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从响应数据中获取数据。</a:t>
            </a:r>
            <a:endParaRPr lang="en-US" altLang="zh-CN" sz="2400" b="1" dirty="0">
              <a:solidFill>
                <a:srgbClr val="00B05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r>
              <a:rPr lang="en-US" altLang="zh-CN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2.</a:t>
            </a:r>
            <a:r>
              <a:rPr lang="zh-CN" altLang="en-US" sz="2400" b="1" dirty="0">
                <a:solidFill>
                  <a:srgbClr val="00B05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从数据库中获取数据。</a:t>
            </a:r>
            <a:endParaRPr lang="zh-CN" altLang="en-US" sz="2400" b="1" dirty="0">
              <a:solidFill>
                <a:srgbClr val="00B05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21685" y="567055"/>
            <a:ext cx="546290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4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JMeter</a:t>
            </a:r>
            <a:r>
              <a:rPr lang="zh-CN" altLang="en-US" sz="4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事务与集合点</a:t>
            </a:r>
            <a:endParaRPr lang="zh-CN" altLang="en-US" sz="44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a typeface="时尚中黑简体" panose="0101010401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5505" y="1989455"/>
            <a:ext cx="756666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事务：将多个请求一起统计成一个事务，事务控制器不会影响到请求的逻辑，只是对多个请求进行了指标的合并统计，只有当所有节点的取样器请求成功，事务才算成功。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5505" y="4156710"/>
            <a:ext cx="77857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集合点：设置一个阀值（请求数量），当请求数达到这个阀值时，允许请求同时发出。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占位符 35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5847080" y="2548079"/>
            <a:ext cx="2294499" cy="1527637"/>
          </a:xfrm>
        </p:spPr>
      </p:pic>
      <p:pic>
        <p:nvPicPr>
          <p:cNvPr id="38" name="图片占位符 37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8343920" y="2546224"/>
            <a:ext cx="2293971" cy="1531348"/>
          </a:xfrm>
        </p:spPr>
      </p:pic>
      <p:pic>
        <p:nvPicPr>
          <p:cNvPr id="37" name="图片占位符 36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8343656" y="4410013"/>
            <a:ext cx="2294499" cy="1525597"/>
          </a:xfrm>
        </p:spPr>
      </p:pic>
      <p:pic>
        <p:nvPicPr>
          <p:cNvPr id="39" name="图片占位符 38"/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tretch>
            <a:fillRect/>
          </a:stretch>
        </p:blipFill>
        <p:spPr>
          <a:xfrm>
            <a:off x="5847080" y="4412036"/>
            <a:ext cx="2294499" cy="1521551"/>
          </a:xfrm>
        </p:spPr>
      </p:pic>
      <p:grpSp>
        <p:nvGrpSpPr>
          <p:cNvPr id="40" name="组合 39"/>
          <p:cNvGrpSpPr/>
          <p:nvPr/>
        </p:nvGrpSpPr>
        <p:grpSpPr>
          <a:xfrm>
            <a:off x="1176164" y="2112616"/>
            <a:ext cx="4405630" cy="584200"/>
            <a:chOff x="1367579" y="2122141"/>
            <a:chExt cx="4405630" cy="584200"/>
          </a:xfrm>
        </p:grpSpPr>
        <p:sp>
          <p:nvSpPr>
            <p:cNvPr id="46" name="矩形 45"/>
            <p:cNvSpPr/>
            <p:nvPr/>
          </p:nvSpPr>
          <p:spPr>
            <a:xfrm>
              <a:off x="2120054" y="2183524"/>
              <a:ext cx="3653155" cy="4603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2000" b="1" dirty="0" smtClean="0"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latin typeface="+mn-ea"/>
                </a:rPr>
                <a:t>Http</a:t>
              </a:r>
              <a:r>
                <a:rPr lang="zh-CN" altLang="en-US" sz="2000" b="1" dirty="0" smtClean="0"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latin typeface="+mn-ea"/>
                </a:rPr>
                <a:t>请求相关知识</a:t>
              </a:r>
              <a:endParaRPr lang="zh-CN" altLang="en-US" sz="2000" b="1" dirty="0" smtClean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4" name="椭圆 9"/>
              <p:cNvSpPr/>
              <p:nvPr/>
            </p:nvSpPr>
            <p:spPr>
              <a:xfrm>
                <a:off x="1237694" y="2063723"/>
                <a:ext cx="369412" cy="366291"/>
              </a:xfrm>
              <a:custGeom>
                <a:avLst/>
                <a:gdLst>
                  <a:gd name="connsiteX0" fmla="*/ 192254 w 338138"/>
                  <a:gd name="connsiteY0" fmla="*/ 135421 h 335282"/>
                  <a:gd name="connsiteX1" fmla="*/ 152810 w 338138"/>
                  <a:gd name="connsiteY1" fmla="*/ 151158 h 335282"/>
                  <a:gd name="connsiteX2" fmla="*/ 152810 w 338138"/>
                  <a:gd name="connsiteY2" fmla="*/ 229842 h 335282"/>
                  <a:gd name="connsiteX3" fmla="*/ 232697 w 338138"/>
                  <a:gd name="connsiteY3" fmla="*/ 229842 h 335282"/>
                  <a:gd name="connsiteX4" fmla="*/ 232697 w 338138"/>
                  <a:gd name="connsiteY4" fmla="*/ 151158 h 335282"/>
                  <a:gd name="connsiteX5" fmla="*/ 192254 w 338138"/>
                  <a:gd name="connsiteY5" fmla="*/ 135421 h 335282"/>
                  <a:gd name="connsiteX6" fmla="*/ 238125 w 338138"/>
                  <a:gd name="connsiteY6" fmla="*/ 69850 h 335282"/>
                  <a:gd name="connsiteX7" fmla="*/ 225425 w 338138"/>
                  <a:gd name="connsiteY7" fmla="*/ 80963 h 335282"/>
                  <a:gd name="connsiteX8" fmla="*/ 238125 w 338138"/>
                  <a:gd name="connsiteY8" fmla="*/ 92076 h 335282"/>
                  <a:gd name="connsiteX9" fmla="*/ 250825 w 338138"/>
                  <a:gd name="connsiteY9" fmla="*/ 80963 h 335282"/>
                  <a:gd name="connsiteX10" fmla="*/ 238125 w 338138"/>
                  <a:gd name="connsiteY10" fmla="*/ 69850 h 335282"/>
                  <a:gd name="connsiteX11" fmla="*/ 214313 w 338138"/>
                  <a:gd name="connsiteY11" fmla="*/ 57150 h 335282"/>
                  <a:gd name="connsiteX12" fmla="*/ 263526 w 338138"/>
                  <a:gd name="connsiteY12" fmla="*/ 57150 h 335282"/>
                  <a:gd name="connsiteX13" fmla="*/ 263526 w 338138"/>
                  <a:gd name="connsiteY13" fmla="*/ 106363 h 335282"/>
                  <a:gd name="connsiteX14" fmla="*/ 214313 w 338138"/>
                  <a:gd name="connsiteY14" fmla="*/ 106363 h 335282"/>
                  <a:gd name="connsiteX15" fmla="*/ 49213 w 338138"/>
                  <a:gd name="connsiteY15" fmla="*/ 57150 h 335282"/>
                  <a:gd name="connsiteX16" fmla="*/ 195263 w 338138"/>
                  <a:gd name="connsiteY16" fmla="*/ 57150 h 335282"/>
                  <a:gd name="connsiteX17" fmla="*/ 195263 w 338138"/>
                  <a:gd name="connsiteY17" fmla="*/ 106363 h 335282"/>
                  <a:gd name="connsiteX18" fmla="*/ 49213 w 338138"/>
                  <a:gd name="connsiteY18" fmla="*/ 106363 h 335282"/>
                  <a:gd name="connsiteX19" fmla="*/ 22225 w 338138"/>
                  <a:gd name="connsiteY19" fmla="*/ 28575 h 335282"/>
                  <a:gd name="connsiteX20" fmla="*/ 22225 w 338138"/>
                  <a:gd name="connsiteY20" fmla="*/ 269875 h 335282"/>
                  <a:gd name="connsiteX21" fmla="*/ 241853 w 338138"/>
                  <a:gd name="connsiteY21" fmla="*/ 269875 h 335282"/>
                  <a:gd name="connsiteX22" fmla="*/ 247114 w 338138"/>
                  <a:gd name="connsiteY22" fmla="*/ 259384 h 335282"/>
                  <a:gd name="connsiteX23" fmla="*/ 233962 w 338138"/>
                  <a:gd name="connsiteY23" fmla="*/ 248892 h 335282"/>
                  <a:gd name="connsiteX24" fmla="*/ 155054 w 338138"/>
                  <a:gd name="connsiteY24" fmla="*/ 251515 h 335282"/>
                  <a:gd name="connsiteX25" fmla="*/ 49843 w 338138"/>
                  <a:gd name="connsiteY25" fmla="*/ 251515 h 335282"/>
                  <a:gd name="connsiteX26" fmla="*/ 49843 w 338138"/>
                  <a:gd name="connsiteY26" fmla="*/ 231844 h 335282"/>
                  <a:gd name="connsiteX27" fmla="*/ 135327 w 338138"/>
                  <a:gd name="connsiteY27" fmla="*/ 231844 h 335282"/>
                  <a:gd name="connsiteX28" fmla="*/ 122175 w 338138"/>
                  <a:gd name="connsiteY28" fmla="*/ 201682 h 335282"/>
                  <a:gd name="connsiteX29" fmla="*/ 49843 w 338138"/>
                  <a:gd name="connsiteY29" fmla="*/ 201682 h 335282"/>
                  <a:gd name="connsiteX30" fmla="*/ 49843 w 338138"/>
                  <a:gd name="connsiteY30" fmla="*/ 183322 h 335282"/>
                  <a:gd name="connsiteX31" fmla="*/ 120860 w 338138"/>
                  <a:gd name="connsiteY31" fmla="*/ 183322 h 335282"/>
                  <a:gd name="connsiteX32" fmla="*/ 131381 w 338138"/>
                  <a:gd name="connsiteY32" fmla="*/ 153159 h 335282"/>
                  <a:gd name="connsiteX33" fmla="*/ 49843 w 338138"/>
                  <a:gd name="connsiteY33" fmla="*/ 153159 h 335282"/>
                  <a:gd name="connsiteX34" fmla="*/ 49843 w 338138"/>
                  <a:gd name="connsiteY34" fmla="*/ 134800 h 335282"/>
                  <a:gd name="connsiteX35" fmla="*/ 147163 w 338138"/>
                  <a:gd name="connsiteY35" fmla="*/ 134800 h 335282"/>
                  <a:gd name="connsiteX36" fmla="*/ 243168 w 338138"/>
                  <a:gd name="connsiteY36" fmla="*/ 138734 h 335282"/>
                  <a:gd name="connsiteX37" fmla="*/ 251059 w 338138"/>
                  <a:gd name="connsiteY37" fmla="*/ 231844 h 335282"/>
                  <a:gd name="connsiteX38" fmla="*/ 264210 w 338138"/>
                  <a:gd name="connsiteY38" fmla="*/ 243647 h 335282"/>
                  <a:gd name="connsiteX39" fmla="*/ 272101 w 338138"/>
                  <a:gd name="connsiteY39" fmla="*/ 238401 h 335282"/>
                  <a:gd name="connsiteX40" fmla="*/ 290513 w 338138"/>
                  <a:gd name="connsiteY40" fmla="*/ 256761 h 335282"/>
                  <a:gd name="connsiteX41" fmla="*/ 290513 w 338138"/>
                  <a:gd name="connsiteY41" fmla="*/ 28575 h 335282"/>
                  <a:gd name="connsiteX42" fmla="*/ 22225 w 338138"/>
                  <a:gd name="connsiteY42" fmla="*/ 28575 h 335282"/>
                  <a:gd name="connsiteX43" fmla="*/ 0 w 338138"/>
                  <a:gd name="connsiteY43" fmla="*/ 0 h 335282"/>
                  <a:gd name="connsiteX44" fmla="*/ 311721 w 338138"/>
                  <a:gd name="connsiteY44" fmla="*/ 0 h 335282"/>
                  <a:gd name="connsiteX45" fmla="*/ 311721 w 338138"/>
                  <a:gd name="connsiteY45" fmla="*/ 278479 h 335282"/>
                  <a:gd name="connsiteX46" fmla="*/ 338138 w 338138"/>
                  <a:gd name="connsiteY46" fmla="*/ 304875 h 335282"/>
                  <a:gd name="connsiteX47" fmla="*/ 330213 w 338138"/>
                  <a:gd name="connsiteY47" fmla="*/ 325992 h 335282"/>
                  <a:gd name="connsiteX48" fmla="*/ 307759 w 338138"/>
                  <a:gd name="connsiteY48" fmla="*/ 335230 h 335282"/>
                  <a:gd name="connsiteX49" fmla="*/ 262850 w 338138"/>
                  <a:gd name="connsiteY49" fmla="*/ 291677 h 335282"/>
                  <a:gd name="connsiteX50" fmla="*/ 0 w 338138"/>
                  <a:gd name="connsiteY50" fmla="*/ 291677 h 335282"/>
                  <a:gd name="connsiteX51" fmla="*/ 0 w 338138"/>
                  <a:gd name="connsiteY51" fmla="*/ 0 h 33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335282">
                    <a:moveTo>
                      <a:pt x="192254" y="135421"/>
                    </a:moveTo>
                    <a:cubicBezTo>
                      <a:pt x="177774" y="135421"/>
                      <a:pt x="163461" y="140666"/>
                      <a:pt x="152810" y="151158"/>
                    </a:cubicBezTo>
                    <a:cubicBezTo>
                      <a:pt x="130175" y="173452"/>
                      <a:pt x="130175" y="207548"/>
                      <a:pt x="152810" y="229842"/>
                    </a:cubicBezTo>
                    <a:cubicBezTo>
                      <a:pt x="174113" y="250825"/>
                      <a:pt x="210062" y="250825"/>
                      <a:pt x="232697" y="229842"/>
                    </a:cubicBezTo>
                    <a:cubicBezTo>
                      <a:pt x="254000" y="207548"/>
                      <a:pt x="254000" y="173452"/>
                      <a:pt x="232697" y="151158"/>
                    </a:cubicBezTo>
                    <a:cubicBezTo>
                      <a:pt x="221379" y="140666"/>
                      <a:pt x="206733" y="135421"/>
                      <a:pt x="192254" y="135421"/>
                    </a:cubicBezTo>
                    <a:close/>
                    <a:moveTo>
                      <a:pt x="238125" y="69850"/>
                    </a:moveTo>
                    <a:cubicBezTo>
                      <a:pt x="231111" y="69850"/>
                      <a:pt x="225425" y="74825"/>
                      <a:pt x="225425" y="80963"/>
                    </a:cubicBezTo>
                    <a:cubicBezTo>
                      <a:pt x="225425" y="87101"/>
                      <a:pt x="231111" y="92076"/>
                      <a:pt x="238125" y="92076"/>
                    </a:cubicBezTo>
                    <a:cubicBezTo>
                      <a:pt x="245139" y="92076"/>
                      <a:pt x="250825" y="87101"/>
                      <a:pt x="250825" y="80963"/>
                    </a:cubicBezTo>
                    <a:cubicBezTo>
                      <a:pt x="250825" y="74825"/>
                      <a:pt x="245139" y="69850"/>
                      <a:pt x="238125" y="69850"/>
                    </a:cubicBezTo>
                    <a:close/>
                    <a:moveTo>
                      <a:pt x="214313" y="57150"/>
                    </a:moveTo>
                    <a:lnTo>
                      <a:pt x="263526" y="57150"/>
                    </a:lnTo>
                    <a:lnTo>
                      <a:pt x="263526" y="106363"/>
                    </a:lnTo>
                    <a:lnTo>
                      <a:pt x="214313" y="106363"/>
                    </a:lnTo>
                    <a:close/>
                    <a:moveTo>
                      <a:pt x="49213" y="57150"/>
                    </a:moveTo>
                    <a:lnTo>
                      <a:pt x="195263" y="57150"/>
                    </a:lnTo>
                    <a:lnTo>
                      <a:pt x="195263" y="106363"/>
                    </a:lnTo>
                    <a:lnTo>
                      <a:pt x="49213" y="106363"/>
                    </a:lnTo>
                    <a:close/>
                    <a:moveTo>
                      <a:pt x="22225" y="28575"/>
                    </a:moveTo>
                    <a:cubicBezTo>
                      <a:pt x="22225" y="28575"/>
                      <a:pt x="22225" y="28575"/>
                      <a:pt x="22225" y="269875"/>
                    </a:cubicBezTo>
                    <a:lnTo>
                      <a:pt x="241853" y="269875"/>
                    </a:lnTo>
                    <a:cubicBezTo>
                      <a:pt x="241853" y="269875"/>
                      <a:pt x="241853" y="269875"/>
                      <a:pt x="247114" y="259384"/>
                    </a:cubicBezTo>
                    <a:cubicBezTo>
                      <a:pt x="247114" y="259384"/>
                      <a:pt x="247114" y="259384"/>
                      <a:pt x="233962" y="248892"/>
                    </a:cubicBezTo>
                    <a:cubicBezTo>
                      <a:pt x="210289" y="264629"/>
                      <a:pt x="178726" y="265941"/>
                      <a:pt x="155054" y="251515"/>
                    </a:cubicBezTo>
                    <a:cubicBezTo>
                      <a:pt x="155054" y="251515"/>
                      <a:pt x="155054" y="251515"/>
                      <a:pt x="49843" y="251515"/>
                    </a:cubicBezTo>
                    <a:cubicBezTo>
                      <a:pt x="49843" y="251515"/>
                      <a:pt x="49843" y="251515"/>
                      <a:pt x="49843" y="231844"/>
                    </a:cubicBezTo>
                    <a:cubicBezTo>
                      <a:pt x="49843" y="231844"/>
                      <a:pt x="49843" y="231844"/>
                      <a:pt x="135327" y="231844"/>
                    </a:cubicBezTo>
                    <a:cubicBezTo>
                      <a:pt x="128751" y="222664"/>
                      <a:pt x="123490" y="213484"/>
                      <a:pt x="122175" y="201682"/>
                    </a:cubicBezTo>
                    <a:cubicBezTo>
                      <a:pt x="122175" y="201682"/>
                      <a:pt x="122175" y="201682"/>
                      <a:pt x="49843" y="201682"/>
                    </a:cubicBezTo>
                    <a:cubicBezTo>
                      <a:pt x="49843" y="201682"/>
                      <a:pt x="49843" y="201682"/>
                      <a:pt x="49843" y="183322"/>
                    </a:cubicBezTo>
                    <a:cubicBezTo>
                      <a:pt x="49843" y="183322"/>
                      <a:pt x="49843" y="183322"/>
                      <a:pt x="120860" y="183322"/>
                    </a:cubicBezTo>
                    <a:cubicBezTo>
                      <a:pt x="122175" y="172831"/>
                      <a:pt x="124806" y="162339"/>
                      <a:pt x="131381" y="153159"/>
                    </a:cubicBezTo>
                    <a:cubicBezTo>
                      <a:pt x="131381" y="153159"/>
                      <a:pt x="131381" y="153159"/>
                      <a:pt x="49843" y="153159"/>
                    </a:cubicBezTo>
                    <a:cubicBezTo>
                      <a:pt x="49843" y="153159"/>
                      <a:pt x="49843" y="153159"/>
                      <a:pt x="49843" y="134800"/>
                    </a:cubicBezTo>
                    <a:cubicBezTo>
                      <a:pt x="49843" y="134800"/>
                      <a:pt x="49843" y="134800"/>
                      <a:pt x="147163" y="134800"/>
                    </a:cubicBezTo>
                    <a:cubicBezTo>
                      <a:pt x="174781" y="111194"/>
                      <a:pt x="216865" y="112506"/>
                      <a:pt x="243168" y="138734"/>
                    </a:cubicBezTo>
                    <a:cubicBezTo>
                      <a:pt x="269471" y="164962"/>
                      <a:pt x="270786" y="202993"/>
                      <a:pt x="251059" y="231844"/>
                    </a:cubicBezTo>
                    <a:cubicBezTo>
                      <a:pt x="251059" y="231844"/>
                      <a:pt x="251059" y="231844"/>
                      <a:pt x="264210" y="243647"/>
                    </a:cubicBezTo>
                    <a:cubicBezTo>
                      <a:pt x="264210" y="243647"/>
                      <a:pt x="264210" y="243647"/>
                      <a:pt x="272101" y="238401"/>
                    </a:cubicBezTo>
                    <a:cubicBezTo>
                      <a:pt x="272101" y="238401"/>
                      <a:pt x="272101" y="238401"/>
                      <a:pt x="290513" y="256761"/>
                    </a:cubicBezTo>
                    <a:cubicBezTo>
                      <a:pt x="290513" y="256761"/>
                      <a:pt x="290513" y="256761"/>
                      <a:pt x="290513" y="28575"/>
                    </a:cubicBezTo>
                    <a:cubicBezTo>
                      <a:pt x="290513" y="28575"/>
                      <a:pt x="290513" y="28575"/>
                      <a:pt x="22225" y="28575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311721" y="0"/>
                    </a:cubicBezTo>
                    <a:cubicBezTo>
                      <a:pt x="311721" y="0"/>
                      <a:pt x="311721" y="0"/>
                      <a:pt x="311721" y="278479"/>
                    </a:cubicBezTo>
                    <a:cubicBezTo>
                      <a:pt x="311721" y="278479"/>
                      <a:pt x="311721" y="278479"/>
                      <a:pt x="338138" y="304875"/>
                    </a:cubicBezTo>
                    <a:cubicBezTo>
                      <a:pt x="338138" y="304875"/>
                      <a:pt x="338138" y="316753"/>
                      <a:pt x="330213" y="325992"/>
                    </a:cubicBezTo>
                    <a:cubicBezTo>
                      <a:pt x="320967" y="336550"/>
                      <a:pt x="307759" y="335230"/>
                      <a:pt x="307759" y="335230"/>
                    </a:cubicBezTo>
                    <a:cubicBezTo>
                      <a:pt x="307759" y="335230"/>
                      <a:pt x="307759" y="335230"/>
                      <a:pt x="262850" y="291677"/>
                    </a:cubicBezTo>
                    <a:cubicBezTo>
                      <a:pt x="262850" y="291677"/>
                      <a:pt x="262850" y="291677"/>
                      <a:pt x="0" y="291677"/>
                    </a:cubicBezTo>
                    <a:cubicBezTo>
                      <a:pt x="0" y="291677"/>
                      <a:pt x="0" y="291677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172768" y="3285124"/>
            <a:ext cx="4501515" cy="584200"/>
            <a:chOff x="1367579" y="2122141"/>
            <a:chExt cx="4501515" cy="584200"/>
          </a:xfrm>
        </p:grpSpPr>
        <p:sp>
          <p:nvSpPr>
            <p:cNvPr id="53" name="矩形 52"/>
            <p:cNvSpPr/>
            <p:nvPr/>
          </p:nvSpPr>
          <p:spPr>
            <a:xfrm>
              <a:off x="2123229" y="2165956"/>
              <a:ext cx="3745865" cy="4603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scaled="0"/>
                  </a:gradFill>
                  <a:latin typeface="+mn-ea"/>
                </a:rPr>
                <a:t>接口测试工具的使用</a:t>
              </a:r>
              <a:endParaRPr lang="zh-CN" altLang="en-US" sz="20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+mn-ea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椭圆 16"/>
              <p:cNvSpPr/>
              <p:nvPr/>
            </p:nvSpPr>
            <p:spPr>
              <a:xfrm>
                <a:off x="1237694" y="2062163"/>
                <a:ext cx="369412" cy="369412"/>
              </a:xfrm>
              <a:custGeom>
                <a:avLst/>
                <a:gdLst>
                  <a:gd name="connsiteX0" fmla="*/ 311151 w 331788"/>
                  <a:gd name="connsiteY0" fmla="*/ 34925 h 331788"/>
                  <a:gd name="connsiteX1" fmla="*/ 331788 w 331788"/>
                  <a:gd name="connsiteY1" fmla="*/ 92075 h 331788"/>
                  <a:gd name="connsiteX2" fmla="*/ 311151 w 331788"/>
                  <a:gd name="connsiteY2" fmla="*/ 98425 h 331788"/>
                  <a:gd name="connsiteX3" fmla="*/ 304801 w 331788"/>
                  <a:gd name="connsiteY3" fmla="*/ 76200 h 331788"/>
                  <a:gd name="connsiteX4" fmla="*/ 254001 w 331788"/>
                  <a:gd name="connsiteY4" fmla="*/ 222251 h 331788"/>
                  <a:gd name="connsiteX5" fmla="*/ 206376 w 331788"/>
                  <a:gd name="connsiteY5" fmla="*/ 146050 h 331788"/>
                  <a:gd name="connsiteX6" fmla="*/ 157163 w 331788"/>
                  <a:gd name="connsiteY6" fmla="*/ 241301 h 331788"/>
                  <a:gd name="connsiteX7" fmla="*/ 103188 w 331788"/>
                  <a:gd name="connsiteY7" fmla="*/ 163513 h 331788"/>
                  <a:gd name="connsiteX8" fmla="*/ 61913 w 331788"/>
                  <a:gd name="connsiteY8" fmla="*/ 242888 h 331788"/>
                  <a:gd name="connsiteX9" fmla="*/ 44450 w 331788"/>
                  <a:gd name="connsiteY9" fmla="*/ 231776 h 331788"/>
                  <a:gd name="connsiteX10" fmla="*/ 101600 w 331788"/>
                  <a:gd name="connsiteY10" fmla="*/ 123825 h 331788"/>
                  <a:gd name="connsiteX11" fmla="*/ 153988 w 331788"/>
                  <a:gd name="connsiteY11" fmla="*/ 201613 h 331788"/>
                  <a:gd name="connsiteX12" fmla="*/ 203201 w 331788"/>
                  <a:gd name="connsiteY12" fmla="*/ 106363 h 331788"/>
                  <a:gd name="connsiteX13" fmla="*/ 247651 w 331788"/>
                  <a:gd name="connsiteY13" fmla="*/ 174625 h 331788"/>
                  <a:gd name="connsiteX14" fmla="*/ 284163 w 331788"/>
                  <a:gd name="connsiteY14" fmla="*/ 69850 h 331788"/>
                  <a:gd name="connsiteX15" fmla="*/ 263526 w 331788"/>
                  <a:gd name="connsiteY15" fmla="*/ 79375 h 331788"/>
                  <a:gd name="connsiteX16" fmla="*/ 255588 w 331788"/>
                  <a:gd name="connsiteY16" fmla="*/ 61913 h 331788"/>
                  <a:gd name="connsiteX17" fmla="*/ 0 w 331788"/>
                  <a:gd name="connsiteY17" fmla="*/ 0 h 331788"/>
                  <a:gd name="connsiteX18" fmla="*/ 20637 w 331788"/>
                  <a:gd name="connsiteY18" fmla="*/ 0 h 331788"/>
                  <a:gd name="connsiteX19" fmla="*/ 20637 w 331788"/>
                  <a:gd name="connsiteY19" fmla="*/ 311151 h 331788"/>
                  <a:gd name="connsiteX20" fmla="*/ 331788 w 331788"/>
                  <a:gd name="connsiteY20" fmla="*/ 311151 h 331788"/>
                  <a:gd name="connsiteX21" fmla="*/ 331788 w 331788"/>
                  <a:gd name="connsiteY21" fmla="*/ 331788 h 331788"/>
                  <a:gd name="connsiteX22" fmla="*/ 0 w 331788"/>
                  <a:gd name="connsiteY22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1788" h="331788">
                    <a:moveTo>
                      <a:pt x="311151" y="34925"/>
                    </a:moveTo>
                    <a:lnTo>
                      <a:pt x="331788" y="92075"/>
                    </a:lnTo>
                    <a:lnTo>
                      <a:pt x="311151" y="98425"/>
                    </a:lnTo>
                    <a:lnTo>
                      <a:pt x="304801" y="76200"/>
                    </a:lnTo>
                    <a:lnTo>
                      <a:pt x="254001" y="222251"/>
                    </a:lnTo>
                    <a:lnTo>
                      <a:pt x="206376" y="146050"/>
                    </a:lnTo>
                    <a:lnTo>
                      <a:pt x="157163" y="241301"/>
                    </a:lnTo>
                    <a:lnTo>
                      <a:pt x="103188" y="163513"/>
                    </a:lnTo>
                    <a:lnTo>
                      <a:pt x="61913" y="242888"/>
                    </a:lnTo>
                    <a:lnTo>
                      <a:pt x="44450" y="231776"/>
                    </a:lnTo>
                    <a:lnTo>
                      <a:pt x="101600" y="123825"/>
                    </a:lnTo>
                    <a:lnTo>
                      <a:pt x="153988" y="201613"/>
                    </a:lnTo>
                    <a:lnTo>
                      <a:pt x="203201" y="106363"/>
                    </a:lnTo>
                    <a:lnTo>
                      <a:pt x="247651" y="174625"/>
                    </a:lnTo>
                    <a:lnTo>
                      <a:pt x="284163" y="69850"/>
                    </a:lnTo>
                    <a:lnTo>
                      <a:pt x="263526" y="79375"/>
                    </a:lnTo>
                    <a:lnTo>
                      <a:pt x="255588" y="61913"/>
                    </a:lnTo>
                    <a:close/>
                    <a:moveTo>
                      <a:pt x="0" y="0"/>
                    </a:moveTo>
                    <a:lnTo>
                      <a:pt x="20637" y="0"/>
                    </a:lnTo>
                    <a:lnTo>
                      <a:pt x="20637" y="311151"/>
                    </a:lnTo>
                    <a:lnTo>
                      <a:pt x="331788" y="311151"/>
                    </a:lnTo>
                    <a:lnTo>
                      <a:pt x="331788" y="331788"/>
                    </a:lnTo>
                    <a:lnTo>
                      <a:pt x="0" y="3317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172768" y="4370432"/>
            <a:ext cx="4232275" cy="584200"/>
            <a:chOff x="1367579" y="2122141"/>
            <a:chExt cx="4232275" cy="584200"/>
          </a:xfrm>
        </p:grpSpPr>
        <p:sp>
          <p:nvSpPr>
            <p:cNvPr id="60" name="矩形 59"/>
            <p:cNvSpPr/>
            <p:nvPr/>
          </p:nvSpPr>
          <p:spPr>
            <a:xfrm>
              <a:off x="2123229" y="2183736"/>
              <a:ext cx="3476625" cy="4603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2000" b="1" dirty="0" smtClean="0">
                  <a:gradFill>
                    <a:gsLst>
                      <a:gs pos="0">
                        <a:srgbClr val="9EE256"/>
                      </a:gs>
                      <a:gs pos="100000">
                        <a:srgbClr val="52762D"/>
                      </a:gs>
                    </a:gsLst>
                    <a:lin scaled="0"/>
                  </a:gradFill>
                  <a:latin typeface="+mn-ea"/>
                </a:rPr>
                <a:t>抓包工具的使用</a:t>
              </a:r>
              <a:endParaRPr lang="zh-CN" altLang="en-US" sz="2000" b="1" dirty="0" smtClean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+mn-ea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8" name="椭圆 23"/>
              <p:cNvSpPr/>
              <p:nvPr/>
            </p:nvSpPr>
            <p:spPr>
              <a:xfrm>
                <a:off x="1237694" y="2087311"/>
                <a:ext cx="369412" cy="319115"/>
              </a:xfrm>
              <a:custGeom>
                <a:avLst/>
                <a:gdLst>
                  <a:gd name="T0" fmla="*/ 185 w 256"/>
                  <a:gd name="T1" fmla="*/ 0 h 222"/>
                  <a:gd name="T2" fmla="*/ 256 w 256"/>
                  <a:gd name="T3" fmla="*/ 71 h 222"/>
                  <a:gd name="T4" fmla="*/ 128 w 256"/>
                  <a:gd name="T5" fmla="*/ 222 h 222"/>
                  <a:gd name="T6" fmla="*/ 0 w 256"/>
                  <a:gd name="T7" fmla="*/ 71 h 222"/>
                  <a:gd name="T8" fmla="*/ 71 w 256"/>
                  <a:gd name="T9" fmla="*/ 0 h 222"/>
                  <a:gd name="T10" fmla="*/ 128 w 256"/>
                  <a:gd name="T11" fmla="*/ 30 h 222"/>
                  <a:gd name="T12" fmla="*/ 185 w 256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222">
                    <a:moveTo>
                      <a:pt x="185" y="0"/>
                    </a:moveTo>
                    <a:cubicBezTo>
                      <a:pt x="224" y="0"/>
                      <a:pt x="256" y="32"/>
                      <a:pt x="256" y="71"/>
                    </a:cubicBezTo>
                    <a:cubicBezTo>
                      <a:pt x="256" y="136"/>
                      <a:pt x="128" y="222"/>
                      <a:pt x="128" y="222"/>
                    </a:cubicBezTo>
                    <a:cubicBezTo>
                      <a:pt x="128" y="222"/>
                      <a:pt x="0" y="139"/>
                      <a:pt x="0" y="71"/>
                    </a:cubicBezTo>
                    <a:cubicBezTo>
                      <a:pt x="0" y="23"/>
                      <a:pt x="32" y="0"/>
                      <a:pt x="71" y="0"/>
                    </a:cubicBezTo>
                    <a:cubicBezTo>
                      <a:pt x="94" y="0"/>
                      <a:pt x="115" y="12"/>
                      <a:pt x="128" y="30"/>
                    </a:cubicBezTo>
                    <a:cubicBezTo>
                      <a:pt x="141" y="12"/>
                      <a:pt x="162" y="0"/>
                      <a:pt x="1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1180673" y="5558828"/>
            <a:ext cx="559830" cy="560332"/>
            <a:chOff x="3800812" y="4008335"/>
            <a:chExt cx="559830" cy="530242"/>
          </a:xfrm>
        </p:grpSpPr>
        <p:sp>
          <p:nvSpPr>
            <p:cNvPr id="31" name="橢圓 3"/>
            <p:cNvSpPr/>
            <p:nvPr/>
          </p:nvSpPr>
          <p:spPr>
            <a:xfrm>
              <a:off x="3800812" y="4008335"/>
              <a:ext cx="559830" cy="53024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680" indent="-233680" eaLnBrk="1" fontAlgn="auto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Microsoft JhengHei" panose="020B0604030504040204" charset="-120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3913580" y="4098423"/>
              <a:ext cx="317815" cy="301575"/>
            </a:xfrm>
            <a:custGeom>
              <a:avLst/>
              <a:gdLst>
                <a:gd name="T0" fmla="*/ 212060 w 602"/>
                <a:gd name="T1" fmla="*/ 129660 h 573"/>
                <a:gd name="T2" fmla="*/ 186411 w 602"/>
                <a:gd name="T3" fmla="*/ 124617 h 573"/>
                <a:gd name="T4" fmla="*/ 168709 w 602"/>
                <a:gd name="T5" fmla="*/ 88961 h 573"/>
                <a:gd name="T6" fmla="*/ 217118 w 602"/>
                <a:gd name="T7" fmla="*/ 94003 h 573"/>
                <a:gd name="T8" fmla="*/ 212060 w 602"/>
                <a:gd name="T9" fmla="*/ 129660 h 573"/>
                <a:gd name="T10" fmla="*/ 168709 w 602"/>
                <a:gd name="T11" fmla="*/ 112012 h 573"/>
                <a:gd name="T12" fmla="*/ 171238 w 602"/>
                <a:gd name="T13" fmla="*/ 112012 h 573"/>
                <a:gd name="T14" fmla="*/ 178824 w 602"/>
                <a:gd name="T15" fmla="*/ 129660 h 573"/>
                <a:gd name="T16" fmla="*/ 161122 w 602"/>
                <a:gd name="T17" fmla="*/ 142626 h 573"/>
                <a:gd name="T18" fmla="*/ 102237 w 602"/>
                <a:gd name="T19" fmla="*/ 2521 h 573"/>
                <a:gd name="T20" fmla="*/ 163651 w 602"/>
                <a:gd name="T21" fmla="*/ 101927 h 573"/>
                <a:gd name="T22" fmla="*/ 166180 w 602"/>
                <a:gd name="T23" fmla="*/ 106969 h 573"/>
                <a:gd name="T24" fmla="*/ 168709 w 602"/>
                <a:gd name="T25" fmla="*/ 109490 h 573"/>
                <a:gd name="T26" fmla="*/ 168709 w 602"/>
                <a:gd name="T27" fmla="*/ 112012 h 573"/>
                <a:gd name="T28" fmla="*/ 107294 w 602"/>
                <a:gd name="T29" fmla="*/ 68792 h 573"/>
                <a:gd name="T30" fmla="*/ 71530 w 602"/>
                <a:gd name="T31" fmla="*/ 129660 h 573"/>
                <a:gd name="T32" fmla="*/ 38294 w 602"/>
                <a:gd name="T33" fmla="*/ 175761 h 573"/>
                <a:gd name="T34" fmla="*/ 25650 w 602"/>
                <a:gd name="T35" fmla="*/ 160274 h 573"/>
                <a:gd name="T36" fmla="*/ 66472 w 602"/>
                <a:gd name="T37" fmla="*/ 88961 h 573"/>
                <a:gd name="T38" fmla="*/ 92122 w 602"/>
                <a:gd name="T39" fmla="*/ 53305 h 573"/>
                <a:gd name="T40" fmla="*/ 107294 w 602"/>
                <a:gd name="T41" fmla="*/ 68792 h 573"/>
                <a:gd name="T42" fmla="*/ 2529 w 602"/>
                <a:gd name="T43" fmla="*/ 129660 h 573"/>
                <a:gd name="T44" fmla="*/ 0 w 602"/>
                <a:gd name="T45" fmla="*/ 94003 h 573"/>
                <a:gd name="T46" fmla="*/ 53828 w 602"/>
                <a:gd name="T47" fmla="*/ 88961 h 573"/>
                <a:gd name="T48" fmla="*/ 2529 w 602"/>
                <a:gd name="T49" fmla="*/ 129660 h 573"/>
                <a:gd name="T50" fmla="*/ 23121 w 602"/>
                <a:gd name="T51" fmla="*/ 173240 h 573"/>
                <a:gd name="T52" fmla="*/ 35765 w 602"/>
                <a:gd name="T53" fmla="*/ 185846 h 573"/>
                <a:gd name="T54" fmla="*/ 15534 w 602"/>
                <a:gd name="T55" fmla="*/ 195930 h 573"/>
                <a:gd name="T56" fmla="*/ 23121 w 602"/>
                <a:gd name="T57" fmla="*/ 173240 h 573"/>
                <a:gd name="T58" fmla="*/ 125357 w 602"/>
                <a:gd name="T59" fmla="*/ 88961 h 573"/>
                <a:gd name="T60" fmla="*/ 81645 w 602"/>
                <a:gd name="T61" fmla="*/ 129660 h 573"/>
                <a:gd name="T62" fmla="*/ 125357 w 602"/>
                <a:gd name="T63" fmla="*/ 88961 h 573"/>
                <a:gd name="T64" fmla="*/ 171238 w 602"/>
                <a:gd name="T65" fmla="*/ 150189 h 573"/>
                <a:gd name="T66" fmla="*/ 186411 w 602"/>
                <a:gd name="T67" fmla="*/ 147668 h 573"/>
                <a:gd name="T68" fmla="*/ 191468 w 602"/>
                <a:gd name="T69" fmla="*/ 167837 h 573"/>
                <a:gd name="T70" fmla="*/ 178824 w 602"/>
                <a:gd name="T71" fmla="*/ 170358 h 573"/>
                <a:gd name="T72" fmla="*/ 171238 w 602"/>
                <a:gd name="T73" fmla="*/ 150189 h 573"/>
                <a:gd name="T74" fmla="*/ 209531 w 602"/>
                <a:gd name="T75" fmla="*/ 206015 h 573"/>
                <a:gd name="T76" fmla="*/ 191468 w 602"/>
                <a:gd name="T77" fmla="*/ 178282 h 57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2" h="573">
                  <a:moveTo>
                    <a:pt x="587" y="360"/>
                  </a:moveTo>
                  <a:lnTo>
                    <a:pt x="587" y="360"/>
                  </a:lnTo>
                  <a:cubicBezTo>
                    <a:pt x="523" y="360"/>
                    <a:pt x="523" y="360"/>
                    <a:pt x="523" y="360"/>
                  </a:cubicBezTo>
                  <a:cubicBezTo>
                    <a:pt x="516" y="353"/>
                    <a:pt x="516" y="353"/>
                    <a:pt x="516" y="346"/>
                  </a:cubicBezTo>
                  <a:cubicBezTo>
                    <a:pt x="516" y="346"/>
                    <a:pt x="509" y="332"/>
                    <a:pt x="502" y="318"/>
                  </a:cubicBezTo>
                  <a:cubicBezTo>
                    <a:pt x="495" y="304"/>
                    <a:pt x="481" y="275"/>
                    <a:pt x="467" y="247"/>
                  </a:cubicBezTo>
                  <a:cubicBezTo>
                    <a:pt x="587" y="247"/>
                    <a:pt x="587" y="247"/>
                    <a:pt x="587" y="247"/>
                  </a:cubicBezTo>
                  <a:cubicBezTo>
                    <a:pt x="594" y="247"/>
                    <a:pt x="601" y="254"/>
                    <a:pt x="601" y="261"/>
                  </a:cubicBezTo>
                  <a:cubicBezTo>
                    <a:pt x="601" y="346"/>
                    <a:pt x="601" y="346"/>
                    <a:pt x="601" y="346"/>
                  </a:cubicBezTo>
                  <a:cubicBezTo>
                    <a:pt x="601" y="353"/>
                    <a:pt x="594" y="360"/>
                    <a:pt x="587" y="360"/>
                  </a:cubicBezTo>
                  <a:close/>
                  <a:moveTo>
                    <a:pt x="467" y="311"/>
                  </a:moveTo>
                  <a:lnTo>
                    <a:pt x="467" y="311"/>
                  </a:lnTo>
                  <a:cubicBezTo>
                    <a:pt x="474" y="311"/>
                    <a:pt x="474" y="311"/>
                    <a:pt x="474" y="311"/>
                  </a:cubicBezTo>
                  <a:cubicBezTo>
                    <a:pt x="481" y="332"/>
                    <a:pt x="488" y="353"/>
                    <a:pt x="495" y="360"/>
                  </a:cubicBezTo>
                  <a:cubicBezTo>
                    <a:pt x="502" y="375"/>
                    <a:pt x="488" y="389"/>
                    <a:pt x="474" y="396"/>
                  </a:cubicBezTo>
                  <a:cubicBezTo>
                    <a:pt x="467" y="396"/>
                    <a:pt x="460" y="403"/>
                    <a:pt x="446" y="396"/>
                  </a:cubicBezTo>
                  <a:cubicBezTo>
                    <a:pt x="431" y="389"/>
                    <a:pt x="361" y="219"/>
                    <a:pt x="340" y="177"/>
                  </a:cubicBezTo>
                  <a:cubicBezTo>
                    <a:pt x="325" y="127"/>
                    <a:pt x="269" y="14"/>
                    <a:pt x="283" y="7"/>
                  </a:cubicBezTo>
                  <a:cubicBezTo>
                    <a:pt x="297" y="0"/>
                    <a:pt x="347" y="92"/>
                    <a:pt x="375" y="148"/>
                  </a:cubicBezTo>
                  <a:cubicBezTo>
                    <a:pt x="396" y="177"/>
                    <a:pt x="431" y="233"/>
                    <a:pt x="453" y="283"/>
                  </a:cubicBezTo>
                  <a:lnTo>
                    <a:pt x="460" y="290"/>
                  </a:lnTo>
                  <a:cubicBezTo>
                    <a:pt x="460" y="290"/>
                    <a:pt x="460" y="290"/>
                    <a:pt x="460" y="297"/>
                  </a:cubicBezTo>
                  <a:cubicBezTo>
                    <a:pt x="460" y="297"/>
                    <a:pt x="460" y="297"/>
                    <a:pt x="467" y="304"/>
                  </a:cubicBezTo>
                  <a:cubicBezTo>
                    <a:pt x="467" y="304"/>
                    <a:pt x="467" y="304"/>
                    <a:pt x="467" y="311"/>
                  </a:cubicBezTo>
                  <a:close/>
                  <a:moveTo>
                    <a:pt x="297" y="191"/>
                  </a:moveTo>
                  <a:lnTo>
                    <a:pt x="297" y="191"/>
                  </a:lnTo>
                  <a:cubicBezTo>
                    <a:pt x="248" y="275"/>
                    <a:pt x="248" y="275"/>
                    <a:pt x="248" y="275"/>
                  </a:cubicBezTo>
                  <a:cubicBezTo>
                    <a:pt x="198" y="360"/>
                    <a:pt x="198" y="360"/>
                    <a:pt x="198" y="360"/>
                  </a:cubicBezTo>
                  <a:cubicBezTo>
                    <a:pt x="127" y="481"/>
                    <a:pt x="127" y="481"/>
                    <a:pt x="127" y="481"/>
                  </a:cubicBezTo>
                  <a:cubicBezTo>
                    <a:pt x="127" y="488"/>
                    <a:pt x="113" y="488"/>
                    <a:pt x="106" y="488"/>
                  </a:cubicBezTo>
                  <a:cubicBezTo>
                    <a:pt x="71" y="466"/>
                    <a:pt x="71" y="466"/>
                    <a:pt x="71" y="466"/>
                  </a:cubicBezTo>
                  <a:cubicBezTo>
                    <a:pt x="64" y="459"/>
                    <a:pt x="64" y="452"/>
                    <a:pt x="71" y="445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233" y="155"/>
                    <a:pt x="233" y="155"/>
                    <a:pt x="233" y="155"/>
                  </a:cubicBezTo>
                  <a:cubicBezTo>
                    <a:pt x="240" y="148"/>
                    <a:pt x="248" y="141"/>
                    <a:pt x="255" y="148"/>
                  </a:cubicBezTo>
                  <a:cubicBezTo>
                    <a:pt x="290" y="170"/>
                    <a:pt x="290" y="170"/>
                    <a:pt x="290" y="170"/>
                  </a:cubicBezTo>
                  <a:cubicBezTo>
                    <a:pt x="297" y="170"/>
                    <a:pt x="304" y="184"/>
                    <a:pt x="297" y="191"/>
                  </a:cubicBezTo>
                  <a:close/>
                  <a:moveTo>
                    <a:pt x="7" y="360"/>
                  </a:moveTo>
                  <a:lnTo>
                    <a:pt x="7" y="360"/>
                  </a:lnTo>
                  <a:cubicBezTo>
                    <a:pt x="0" y="360"/>
                    <a:pt x="0" y="353"/>
                    <a:pt x="0" y="346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54"/>
                    <a:pt x="0" y="247"/>
                    <a:pt x="7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92" y="360"/>
                    <a:pt x="92" y="360"/>
                    <a:pt x="92" y="360"/>
                  </a:cubicBezTo>
                  <a:lnTo>
                    <a:pt x="7" y="360"/>
                  </a:lnTo>
                  <a:close/>
                  <a:moveTo>
                    <a:pt x="64" y="481"/>
                  </a:moveTo>
                  <a:lnTo>
                    <a:pt x="64" y="481"/>
                  </a:lnTo>
                  <a:cubicBezTo>
                    <a:pt x="99" y="502"/>
                    <a:pt x="99" y="502"/>
                    <a:pt x="99" y="502"/>
                  </a:cubicBezTo>
                  <a:cubicBezTo>
                    <a:pt x="106" y="509"/>
                    <a:pt x="106" y="516"/>
                    <a:pt x="99" y="516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43" y="551"/>
                    <a:pt x="43" y="551"/>
                    <a:pt x="43" y="544"/>
                  </a:cubicBezTo>
                  <a:cubicBezTo>
                    <a:pt x="50" y="488"/>
                    <a:pt x="50" y="488"/>
                    <a:pt x="50" y="488"/>
                  </a:cubicBezTo>
                  <a:cubicBezTo>
                    <a:pt x="50" y="481"/>
                    <a:pt x="57" y="481"/>
                    <a:pt x="64" y="481"/>
                  </a:cubicBezTo>
                  <a:close/>
                  <a:moveTo>
                    <a:pt x="347" y="247"/>
                  </a:moveTo>
                  <a:lnTo>
                    <a:pt x="347" y="247"/>
                  </a:lnTo>
                  <a:cubicBezTo>
                    <a:pt x="368" y="297"/>
                    <a:pt x="382" y="332"/>
                    <a:pt x="396" y="360"/>
                  </a:cubicBezTo>
                  <a:cubicBezTo>
                    <a:pt x="226" y="360"/>
                    <a:pt x="226" y="360"/>
                    <a:pt x="226" y="360"/>
                  </a:cubicBezTo>
                  <a:cubicBezTo>
                    <a:pt x="290" y="247"/>
                    <a:pt x="290" y="247"/>
                    <a:pt x="290" y="247"/>
                  </a:cubicBezTo>
                  <a:lnTo>
                    <a:pt x="347" y="247"/>
                  </a:lnTo>
                  <a:close/>
                  <a:moveTo>
                    <a:pt x="474" y="417"/>
                  </a:moveTo>
                  <a:lnTo>
                    <a:pt x="474" y="417"/>
                  </a:lnTo>
                  <a:cubicBezTo>
                    <a:pt x="495" y="403"/>
                    <a:pt x="495" y="403"/>
                    <a:pt x="495" y="403"/>
                  </a:cubicBezTo>
                  <a:cubicBezTo>
                    <a:pt x="502" y="403"/>
                    <a:pt x="516" y="403"/>
                    <a:pt x="516" y="410"/>
                  </a:cubicBezTo>
                  <a:cubicBezTo>
                    <a:pt x="537" y="445"/>
                    <a:pt x="537" y="445"/>
                    <a:pt x="537" y="445"/>
                  </a:cubicBezTo>
                  <a:cubicBezTo>
                    <a:pt x="537" y="452"/>
                    <a:pt x="537" y="459"/>
                    <a:pt x="530" y="466"/>
                  </a:cubicBezTo>
                  <a:cubicBezTo>
                    <a:pt x="516" y="473"/>
                    <a:pt x="516" y="473"/>
                    <a:pt x="516" y="473"/>
                  </a:cubicBezTo>
                  <a:cubicBezTo>
                    <a:pt x="509" y="481"/>
                    <a:pt x="495" y="481"/>
                    <a:pt x="495" y="473"/>
                  </a:cubicBezTo>
                  <a:cubicBezTo>
                    <a:pt x="474" y="438"/>
                    <a:pt x="474" y="438"/>
                    <a:pt x="474" y="438"/>
                  </a:cubicBezTo>
                  <a:cubicBezTo>
                    <a:pt x="467" y="431"/>
                    <a:pt x="467" y="417"/>
                    <a:pt x="474" y="417"/>
                  </a:cubicBezTo>
                  <a:close/>
                  <a:moveTo>
                    <a:pt x="580" y="572"/>
                  </a:moveTo>
                  <a:lnTo>
                    <a:pt x="580" y="572"/>
                  </a:lnTo>
                  <a:cubicBezTo>
                    <a:pt x="580" y="558"/>
                    <a:pt x="544" y="551"/>
                    <a:pt x="530" y="530"/>
                  </a:cubicBezTo>
                  <a:cubicBezTo>
                    <a:pt x="509" y="509"/>
                    <a:pt x="523" y="502"/>
                    <a:pt x="530" y="495"/>
                  </a:cubicBezTo>
                  <a:cubicBezTo>
                    <a:pt x="594" y="459"/>
                    <a:pt x="580" y="572"/>
                    <a:pt x="580" y="5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1928495" y="5582920"/>
            <a:ext cx="2566670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数据库相关知识</a:t>
            </a: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8303" y="496999"/>
            <a:ext cx="662686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05</a:t>
            </a:r>
            <a:r>
              <a:rPr lang="zh-CN" altLang="en-US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：</a:t>
            </a:r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Api</a:t>
            </a:r>
            <a:r>
              <a:rPr lang="zh-CN" altLang="en-US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测试必备技能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9" name="_3"/>
          <p:cNvSpPr/>
          <p:nvPr/>
        </p:nvSpPr>
        <p:spPr>
          <a:xfrm>
            <a:off x="1148715" y="3613785"/>
            <a:ext cx="3498215" cy="8299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zh-CN" altLang="en-US" sz="48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48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screen"/>
          <a:srcRect r="-1"/>
          <a:stretch>
            <a:fillRect/>
          </a:stretch>
        </p:blipFill>
        <p:spPr>
          <a:xfrm flipV="1">
            <a:off x="0" y="0"/>
            <a:ext cx="9896670" cy="68551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40285" y="127531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分享内容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2540" y="643255"/>
            <a:ext cx="264096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+mn-ea"/>
                <a:cs typeface="+mn-ea"/>
              </a:rPr>
              <a:t>Api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  <a:cs typeface="+mn-ea"/>
              </a:rPr>
              <a:t>与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  <a:cs typeface="+mn-ea"/>
              </a:rPr>
              <a:t>Http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  <a:cs typeface="+mn-ea"/>
              </a:rPr>
              <a:t>请求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  <a:cs typeface="+mn-ea"/>
              </a:rPr>
              <a:t> </a:t>
            </a:r>
            <a:endParaRPr lang="en-US" altLang="zh-CN" sz="2800" dirty="0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2704" y="26304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91758" y="2404106"/>
            <a:ext cx="347408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+mn-ea"/>
                <a:cs typeface="+mn-ea"/>
              </a:rPr>
              <a:t>JMeter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  <a:cs typeface="+mn-ea"/>
              </a:rPr>
              <a:t>常用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  <a:cs typeface="+mn-ea"/>
              </a:rPr>
              <a:t>元件介绍</a:t>
            </a:r>
            <a:endParaRPr lang="zh-CN" altLang="en-US" sz="2800" dirty="0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53775" y="612204"/>
            <a:ext cx="74803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>
                <a:solidFill>
                  <a:schemeClr val="accent1"/>
                </a:solidFill>
              </a:rPr>
              <a:t>01.</a:t>
            </a:r>
            <a:endParaRPr lang="en-US" altLang="zh-CN" sz="3200" b="1" i="1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53775" y="1459766"/>
            <a:ext cx="74803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>
                <a:solidFill>
                  <a:schemeClr val="accent1"/>
                </a:solidFill>
              </a:rPr>
              <a:t>02.</a:t>
            </a:r>
            <a:endParaRPr lang="en-US" altLang="zh-CN" sz="3200" b="1" i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53775" y="2403848"/>
            <a:ext cx="74803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>
                <a:solidFill>
                  <a:schemeClr val="accent1"/>
                </a:solidFill>
              </a:rPr>
              <a:t>03.</a:t>
            </a:r>
            <a:endParaRPr lang="en-US" altLang="zh-CN" sz="3200" b="1" i="1" dirty="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01740" y="1490980"/>
            <a:ext cx="2861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  <a:cs typeface="+mn-ea"/>
              </a:rPr>
              <a:t>认识</a:t>
            </a:r>
            <a:r>
              <a:rPr lang="en-US" altLang="zh-CN" sz="2800" dirty="0">
                <a:latin typeface="+mn-ea"/>
                <a:cs typeface="+mn-ea"/>
              </a:rPr>
              <a:t>JMeter</a:t>
            </a:r>
            <a:endParaRPr lang="en-US" altLang="zh-CN" sz="2800" dirty="0"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01740" y="3278505"/>
            <a:ext cx="40703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800" dirty="0">
                <a:solidFill>
                  <a:schemeClr val="accent2"/>
                </a:solidFill>
                <a:latin typeface="+mn-ea"/>
                <a:cs typeface="+mn-ea"/>
              </a:rPr>
              <a:t>JMeter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  <a:cs typeface="+mn-ea"/>
              </a:rPr>
              <a:t>脚本开发及技巧</a:t>
            </a:r>
            <a:endParaRPr lang="zh-CN" altLang="en-US" sz="2800" dirty="0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3710" y="3216910"/>
            <a:ext cx="87566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3200" b="1" i="1" dirty="0">
                <a:solidFill>
                  <a:schemeClr val="accent1"/>
                </a:solidFill>
              </a:rPr>
              <a:t>04.</a:t>
            </a:r>
            <a:endParaRPr lang="en-US" altLang="zh-CN" sz="3200" b="1" i="1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01740" y="4105910"/>
            <a:ext cx="30988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800" dirty="0">
                <a:solidFill>
                  <a:schemeClr val="accent2"/>
                </a:solidFill>
                <a:latin typeface="+mn-ea"/>
                <a:cs typeface="+mn-ea"/>
              </a:rPr>
              <a:t>Api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  <a:cs typeface="+mn-ea"/>
              </a:rPr>
              <a:t>测试必备技能</a:t>
            </a:r>
            <a:endParaRPr lang="zh-CN" altLang="en-US" sz="2800" dirty="0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43550" y="4105910"/>
            <a:ext cx="87566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3200" b="1" i="1" dirty="0">
                <a:solidFill>
                  <a:schemeClr val="accent1"/>
                </a:solidFill>
              </a:rPr>
              <a:t>05.</a:t>
            </a:r>
            <a:endParaRPr lang="en-US" altLang="zh-CN" sz="32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348" y="429054"/>
            <a:ext cx="520890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01:Api</a:t>
            </a:r>
            <a:r>
              <a:rPr lang="zh-CN" altLang="en-US" sz="36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与</a:t>
            </a:r>
            <a:r>
              <a:rPr lang="en-US" altLang="zh-CN" sz="36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Http</a:t>
            </a:r>
            <a:r>
              <a:rPr lang="zh-CN" altLang="en-US" sz="36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请求</a:t>
            </a:r>
            <a:endParaRPr lang="zh-CN" altLang="en-US" sz="36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74713" y="1252653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8665" y="2230120"/>
            <a:ext cx="6315075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400" dirty="0">
                <a:solidFill>
                  <a:srgbClr val="FFC000"/>
                </a:solidFill>
                <a:latin typeface="+mn-ea"/>
                <a:cs typeface="+mn-ea"/>
              </a:rPr>
              <a:t>Api(</a:t>
            </a:r>
            <a:r>
              <a:rPr lang="zh-CN" altLang="en-US" sz="2400" dirty="0">
                <a:solidFill>
                  <a:srgbClr val="FFC000"/>
                </a:solidFill>
                <a:latin typeface="+mn-ea"/>
                <a:cs typeface="+mn-ea"/>
              </a:rPr>
              <a:t>应用程序接口</a:t>
            </a:r>
            <a:r>
              <a:rPr lang="en-US" altLang="zh-CN" sz="2400" dirty="0">
                <a:solidFill>
                  <a:srgbClr val="FFC000"/>
                </a:solidFill>
                <a:latin typeface="+mn-ea"/>
                <a:cs typeface="+mn-ea"/>
              </a:rPr>
              <a:t>)</a:t>
            </a:r>
            <a:r>
              <a:rPr lang="zh-CN" altLang="en-US" sz="2400" dirty="0">
                <a:solidFill>
                  <a:srgbClr val="FFC000"/>
                </a:solidFill>
                <a:latin typeface="+mn-ea"/>
                <a:cs typeface="+mn-ea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系统内部模块之间，或者系统与外部系统的交互点，通过这些交互点进行数据的交互，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API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本质上其实是封装好的函数。</a:t>
            </a:r>
            <a:endParaRPr lang="zh-CN" altLang="en-US" sz="2400" dirty="0">
              <a:solidFill>
                <a:srgbClr val="0070C0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8665" y="4380865"/>
            <a:ext cx="620331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dirty="0">
                <a:solidFill>
                  <a:srgbClr val="FFC000"/>
                </a:solidFill>
                <a:latin typeface="+mn-ea"/>
                <a:cs typeface="+mn-ea"/>
              </a:rPr>
              <a:t>接口类型：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1.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系统内部接口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(http api)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；</a:t>
            </a:r>
            <a:endParaRPr lang="zh-CN" altLang="en-US" sz="2400" dirty="0">
              <a:solidFill>
                <a:srgbClr val="0070C0"/>
              </a:solidFill>
              <a:latin typeface="+mn-ea"/>
              <a:cs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                 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2.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系统对外接口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(webservice)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。</a:t>
            </a:r>
            <a:endParaRPr lang="zh-CN" altLang="en-US" sz="2400" dirty="0">
              <a:solidFill>
                <a:srgbClr val="0070C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475740" y="1204595"/>
            <a:ext cx="218249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Http Api</a:t>
            </a:r>
            <a:r>
              <a:rPr lang="zh-CN" altLang="en-US" sz="32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：</a:t>
            </a:r>
            <a:endParaRPr lang="zh-CN" altLang="en-US" sz="32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46200" y="3428365"/>
            <a:ext cx="302196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WebService</a:t>
            </a:r>
            <a:r>
              <a:rPr lang="zh-CN" altLang="en-US" sz="32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：</a:t>
            </a:r>
            <a:endParaRPr lang="zh-CN" altLang="en-US" sz="3200" b="1" dirty="0">
              <a:solidFill>
                <a:srgbClr val="FFC00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46200" y="2105660"/>
            <a:ext cx="95002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      Http Api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走的是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http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协议，通过路径（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URL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）来区分调用的方法，请求的报文多数以键值对、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JSON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的形式，有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get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post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等请求方法。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22070" y="4325620"/>
            <a:ext cx="95002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      WebService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接口走的是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soap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协议，也是基于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http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协议来传输，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请求报文跟返回报文都是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xml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的格式。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25232" y="501889"/>
            <a:ext cx="439864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HTTP</a:t>
            </a:r>
            <a:r>
              <a:rPr lang="zh-CN" altLang="en-US" sz="3600" b="1" dirty="0">
                <a:solidFill>
                  <a:srgbClr val="00B0F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请求</a:t>
            </a:r>
            <a:r>
              <a:rPr lang="en-US" altLang="zh-CN" sz="3600" b="1" dirty="0">
                <a:solidFill>
                  <a:srgbClr val="00B0F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/</a:t>
            </a:r>
            <a:r>
              <a:rPr lang="zh-CN" altLang="en-US" sz="3600" b="1" dirty="0">
                <a:solidFill>
                  <a:srgbClr val="00B0F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响应内容</a:t>
            </a:r>
            <a:endParaRPr lang="zh-CN" altLang="en-US" sz="3600" b="1" dirty="0">
              <a:solidFill>
                <a:srgbClr val="00B0F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970" y="1305799"/>
            <a:ext cx="21996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（</a:t>
            </a:r>
            <a:r>
              <a:rPr lang="en-US" altLang="zh-CN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1</a:t>
            </a:r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）请求行：</a:t>
            </a:r>
            <a:endParaRPr lang="en-US" altLang="zh-CN" sz="2400" b="1" dirty="0">
              <a:solidFill>
                <a:srgbClr val="FFC00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0970" y="2083039"/>
            <a:ext cx="21996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（</a:t>
            </a:r>
            <a:r>
              <a:rPr lang="en-US" altLang="zh-CN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2</a:t>
            </a:r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）请求头：</a:t>
            </a:r>
            <a:endParaRPr lang="zh-CN" altLang="en-US" sz="2400" b="1" dirty="0">
              <a:solidFill>
                <a:srgbClr val="FFC00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60175" y="3122534"/>
            <a:ext cx="25044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（</a:t>
            </a:r>
            <a:r>
              <a:rPr lang="en-US" altLang="zh-CN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3</a:t>
            </a:r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）请求正文：</a:t>
            </a:r>
            <a:endParaRPr lang="zh-CN" altLang="en-US" sz="2400" b="1" dirty="0">
              <a:solidFill>
                <a:srgbClr val="FFC00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5980" y="1714500"/>
            <a:ext cx="55524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请求方法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(GET/POST)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、请求的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URL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协议版本。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4242" y="2518649"/>
            <a:ext cx="816927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ACCEPT*(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接受类型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、User-Agent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用户代理：浏览器信息、操作系统信息等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、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Host(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服务器地址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Content-Type(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数据格式、数据编码格式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等。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53925" y="352575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请求参数</a:t>
            </a:r>
            <a:endParaRPr lang="zh-CN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46840" y="3894059"/>
            <a:ext cx="21996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（</a:t>
            </a:r>
            <a:r>
              <a:rPr lang="en-US" altLang="zh-CN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4</a:t>
            </a:r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）响应行：</a:t>
            </a:r>
            <a:endParaRPr lang="en-US" altLang="zh-CN" sz="2400" b="1" dirty="0">
              <a:solidFill>
                <a:srgbClr val="FFC00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46840" y="4671299"/>
            <a:ext cx="21996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（</a:t>
            </a:r>
            <a:r>
              <a:rPr lang="en-US" altLang="zh-CN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5</a:t>
            </a:r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）响应头：</a:t>
            </a:r>
            <a:endParaRPr lang="zh-CN" altLang="en-US" sz="2400" b="1" dirty="0">
              <a:solidFill>
                <a:srgbClr val="FFC00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36045" y="5710794"/>
            <a:ext cx="25044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（</a:t>
            </a:r>
            <a:r>
              <a:rPr lang="en-US" altLang="zh-CN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6</a:t>
            </a:r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）响应正文：</a:t>
            </a:r>
            <a:endParaRPr lang="zh-CN" altLang="en-US" sz="2400" b="1" dirty="0">
              <a:solidFill>
                <a:srgbClr val="FFC00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54243" y="4354434"/>
            <a:ext cx="396557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协议版本、状态码、描述信息。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53925" y="617116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响应数据</a:t>
            </a:r>
            <a:endParaRPr lang="zh-CN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53926" y="5131674"/>
            <a:ext cx="600075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Transfer-Encoding</a:t>
            </a:r>
            <a:r>
              <a:rPr 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(</a:t>
            </a:r>
            <a:r>
              <a:rPr 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传输编码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)</a:t>
            </a:r>
            <a:r>
              <a:rPr 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、Connection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(</a:t>
            </a:r>
            <a:r>
              <a:rPr 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连接方式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)</a:t>
            </a:r>
            <a:r>
              <a:rPr 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、</a:t>
            </a:r>
            <a:endParaRPr lang="zh-CN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r>
              <a:rPr 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Content-Type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服务器接受的数据格式、编码方式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等。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7633" y="3382439"/>
            <a:ext cx="341884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40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Content-Type</a:t>
            </a:r>
            <a:endParaRPr lang="en-US" altLang="zh-CN" sz="40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a typeface="时尚中黑简体" panose="0101010401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7168" y="1114219"/>
            <a:ext cx="187706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40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Cookie</a:t>
            </a:r>
            <a:endParaRPr lang="en-US" altLang="zh-CN" sz="40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a typeface="时尚中黑简体" panose="0101010401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67503" y="2032239"/>
            <a:ext cx="1002665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       </a:t>
            </a:r>
            <a:r>
              <a:rPr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Cookie存放在客户端（浏览器），记录客户的登录信息或者其他信息，</a:t>
            </a:r>
            <a:r>
              <a:rPr lang="zh-CN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与服务器中</a:t>
            </a:r>
            <a:endParaRPr lang="zh-CN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r>
              <a:rPr lang="zh-CN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Session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对应。当操作人员登录系统时，服务器将会生成一个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Session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Session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中记录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登录人员用户等信息，同时向客户端（浏览器）颁发一个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Cookie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5240" y="4258945"/>
            <a:ext cx="962088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       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请求参数格式：application/x-www-form-urlencoded、</a:t>
            </a:r>
            <a:r>
              <a:rPr lang="zh-CN" altLang="en-US" sz="2000" dirty="0"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application</a:t>
            </a:r>
            <a:r>
              <a:rPr lang="en-US" altLang="zh-CN" sz="2000" dirty="0"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/json</a:t>
            </a:r>
            <a:r>
              <a:rPr lang="zh-CN" altLang="en-US" sz="2000" dirty="0"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、</a:t>
            </a:r>
            <a:endParaRPr lang="zh-CN" altLang="en-US" sz="2000" dirty="0"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   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text/xml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、multipart/form-data。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       请求参数编码格式：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charset=utf-8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charset=gbk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348" y="429054"/>
            <a:ext cx="431800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02:</a:t>
            </a:r>
            <a:r>
              <a:rPr lang="zh-CN" altLang="en-US" sz="36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认识</a:t>
            </a:r>
            <a:r>
              <a:rPr lang="en-US" altLang="zh-CN" sz="36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JMter</a:t>
            </a:r>
            <a:endParaRPr lang="en-US" altLang="zh-CN" sz="36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74713" y="1252653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8665" y="1829435"/>
            <a:ext cx="22256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800" dirty="0">
                <a:solidFill>
                  <a:srgbClr val="FFC000"/>
                </a:solidFill>
                <a:latin typeface="+mn-ea"/>
                <a:cs typeface="+mn-ea"/>
              </a:rPr>
              <a:t>1.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cs typeface="+mn-ea"/>
              </a:rPr>
              <a:t>安装使用：</a:t>
            </a:r>
            <a:endParaRPr lang="zh-CN" altLang="en-US" sz="2800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8555" y="2470785"/>
            <a:ext cx="3357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）绿色版，免安装。</a:t>
            </a:r>
            <a:endParaRPr lang="zh-CN" altLang="en-US" sz="2400" dirty="0">
              <a:solidFill>
                <a:srgbClr val="0070C0"/>
              </a:solidFill>
              <a:latin typeface="+mn-ea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8555" y="2994025"/>
            <a:ext cx="3357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）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Java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环境。</a:t>
            </a:r>
            <a:endParaRPr lang="zh-CN" altLang="en-US" sz="2400" dirty="0">
              <a:solidFill>
                <a:srgbClr val="0070C0"/>
              </a:solidFill>
              <a:latin typeface="+mn-ea"/>
              <a:cs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8665" y="3715385"/>
            <a:ext cx="22256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800" dirty="0">
                <a:solidFill>
                  <a:srgbClr val="FFC000"/>
                </a:solidFill>
                <a:latin typeface="+mn-ea"/>
                <a:cs typeface="+mn-ea"/>
              </a:rPr>
              <a:t>2.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cs typeface="+mn-ea"/>
              </a:rPr>
              <a:t>目录介绍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cs typeface="+mn-ea"/>
              </a:rPr>
              <a:t>：</a:t>
            </a:r>
            <a:endParaRPr lang="zh-CN" altLang="en-US" sz="2800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8555" y="4356735"/>
            <a:ext cx="99802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）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bin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：jmeter.bat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(windows)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jmeter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.properties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系统配置文件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。</a:t>
            </a:r>
            <a:endParaRPr lang="zh-CN" altLang="en-US" sz="2400" dirty="0">
              <a:solidFill>
                <a:srgbClr val="0070C0"/>
              </a:solidFill>
              <a:latin typeface="+mn-ea"/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38555" y="4907280"/>
            <a:ext cx="52895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）extras： JMeter辅助功能。</a:t>
            </a:r>
            <a:endParaRPr lang="zh-CN" altLang="en-US" sz="2400" dirty="0">
              <a:solidFill>
                <a:srgbClr val="0070C0"/>
              </a:solidFill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8555" y="5472430"/>
            <a:ext cx="821690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）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lia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： JMeter依赖的基础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jar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包以及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cs typeface="+mn-ea"/>
              </a:rPr>
              <a:t>JMeter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的元件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+mn-ea"/>
              </a:rPr>
              <a:t>。</a:t>
            </a:r>
            <a:endParaRPr lang="zh-CN" altLang="en-US" sz="2400" dirty="0">
              <a:solidFill>
                <a:srgbClr val="0070C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59250" y="464820"/>
            <a:ext cx="37026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4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JMeter</a:t>
            </a:r>
            <a:r>
              <a:rPr lang="zh-CN" altLang="en-US" sz="4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时尚中黑简体" panose="01010104010101010101" pitchFamily="2" charset="-122"/>
              </a:rPr>
              <a:t>工作区</a:t>
            </a:r>
            <a:endParaRPr lang="zh-CN" altLang="en-US" sz="44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a typeface="时尚中黑简体" panose="0101010401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8213" y="1689339"/>
            <a:ext cx="137223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1.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工具栏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8213" y="3270489"/>
            <a:ext cx="167703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2.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根目录树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68213" y="4708129"/>
            <a:ext cx="259143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3.</a:t>
            </a: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原件信息编辑区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25693" y="2356724"/>
            <a:ext cx="958659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新建测试计划、模板、打开（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JMeter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脚本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）、保存测试计划、剪切、复制粘贴、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展开、折叠、禁用（解禁）、启动、停止、清除、搜索、函数助手。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4870" y="3865880"/>
            <a:ext cx="792289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      JMeter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元件（树状）。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      测试要素：至少一个线程组、至少一个取样器、至少一个监听器。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5675" y="5366385"/>
            <a:ext cx="79228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      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34235" y="5366385"/>
            <a:ext cx="79228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编辑元件信息、设置测试场景。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8303" y="496999"/>
            <a:ext cx="487870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36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03</a:t>
            </a:r>
            <a:r>
              <a:rPr lang="zh-CN" altLang="en-US" sz="36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：</a:t>
            </a:r>
            <a:r>
              <a:rPr lang="en-US" altLang="zh-CN" sz="36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JMeter</a:t>
            </a:r>
            <a:r>
              <a:rPr lang="zh-CN" altLang="en-US" sz="36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元件</a:t>
            </a:r>
            <a:endParaRPr lang="zh-CN" altLang="en-US" sz="36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96148" y="134980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96465" y="1776730"/>
            <a:ext cx="30619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线程：驱动、用户。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96165" y="2338309"/>
            <a:ext cx="5364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取样器：模拟用户操作（请求接口）。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96465" y="2898775"/>
            <a:ext cx="2610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断言：判定结果。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96465" y="3476625"/>
            <a:ext cx="40620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监听器：记录请求响应数据。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6465" y="4004310"/>
            <a:ext cx="64490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配置元件、前置处理器：请求前准备与参数化。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96465" y="4602480"/>
            <a:ext cx="46450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后置处理器：关联性、结果处理。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6465" y="5210810"/>
            <a:ext cx="46450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定时器：并发、时间设定。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6465" y="5830570"/>
            <a:ext cx="46450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逻辑控制器：运行逻辑。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1.xml><?xml version="1.0" encoding="utf-8"?>
<p:tagLst xmlns:p="http://schemas.openxmlformats.org/presentationml/2006/main">
  <p:tag name="ISPRING_PRESENTATION_TITLE" val="PowerPoint 演示文稿"/>
</p:tagLst>
</file>

<file path=ppt/tags/tag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3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5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6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7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8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9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2044</Words>
  <Application>WPS 演示</Application>
  <PresentationFormat>宽屏</PresentationFormat>
  <Paragraphs>182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经典综艺体简</vt:lpstr>
      <vt:lpstr>时尚中黑简体</vt:lpstr>
      <vt:lpstr>黑体</vt:lpstr>
      <vt:lpstr>Arial</vt:lpstr>
      <vt:lpstr>Microsoft JhengHei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清新简洁</dc:title>
  <dc:creator>第一PPT</dc:creator>
  <cp:keywords>www.1ppt.com</cp:keywords>
  <dc:description>www.1ppt.com</dc:description>
  <cp:lastModifiedBy>Administrator</cp:lastModifiedBy>
  <cp:revision>399</cp:revision>
  <dcterms:created xsi:type="dcterms:W3CDTF">2017-09-22T08:16:00Z</dcterms:created>
  <dcterms:modified xsi:type="dcterms:W3CDTF">2020-07-31T01:16:22Z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