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1037" r:id="rId2"/>
    <p:sldId id="1048" r:id="rId3"/>
    <p:sldId id="1046" r:id="rId4"/>
    <p:sldId id="1050" r:id="rId5"/>
    <p:sldId id="1049" r:id="rId6"/>
    <p:sldId id="1051" r:id="rId7"/>
    <p:sldId id="1052" r:id="rId8"/>
    <p:sldId id="1053" r:id="rId9"/>
    <p:sldId id="1054" r:id="rId10"/>
    <p:sldId id="1055" r:id="rId11"/>
    <p:sldId id="1056" r:id="rId12"/>
    <p:sldId id="1057" r:id="rId13"/>
    <p:sldId id="1058" r:id="rId14"/>
    <p:sldId id="1059" r:id="rId15"/>
    <p:sldId id="1060" r:id="rId16"/>
    <p:sldId id="1061" r:id="rId17"/>
    <p:sldId id="1062" r:id="rId18"/>
    <p:sldId id="1063" r:id="rId19"/>
    <p:sldId id="706" r:id="rId20"/>
    <p:sldId id="1035" r:id="rId21"/>
  </p:sldIdLst>
  <p:sldSz cx="12192000" cy="6858000"/>
  <p:notesSz cx="6858000" cy="9144000"/>
  <p:defaultTextStyle>
    <a:defPPr>
      <a:defRPr lang="es-C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3333"/>
    <a:srgbClr val="457694"/>
    <a:srgbClr val="173F5F"/>
    <a:srgbClr val="F4A261"/>
    <a:srgbClr val="E9C46A"/>
    <a:srgbClr val="E76F51"/>
    <a:srgbClr val="ED7D31"/>
    <a:srgbClr val="DAB041"/>
    <a:srgbClr val="BD9237"/>
    <a:srgbClr val="2A9D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24" autoAdjust="0"/>
  </p:normalViewPr>
  <p:slideViewPr>
    <p:cSldViewPr snapToGrid="0">
      <p:cViewPr varScale="1">
        <p:scale>
          <a:sx n="111" d="100"/>
          <a:sy n="111" d="100"/>
        </p:scale>
        <p:origin x="396" y="102"/>
      </p:cViewPr>
      <p:guideLst>
        <p:guide orient="horz" pos="220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3:23:21.53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0,'0'0,"0"0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3:23:21.53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0,'0'0,"0"0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3:23:21.53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0,'0'0,"0"0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3:23:21.53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0,'0'0,"0"0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3:23:21.53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0,'0'0,"0"0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3:23:21.53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0,'0'0,"0"0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3:23:21.53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0,'0'0,"0"0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3:23:21.53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0,'0'0,"0"0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3:23:21.53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0,'0'0,"0"0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3:23:21.53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0,'0'0,"0"0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3:23:21.53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0,'0'0,"0"0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3:23:21.53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0,'0'0,"0"0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3:23:21.53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0,'0'0,"0"0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3:23:21.53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0,'0'0,"0"0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3:23:21.53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0,'0'0,"0"0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3:23:21.53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0,'0'0,"0"0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3:23:21.53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0,'0'0,"0"0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63A18E5-A0D9-4DE9-8175-4714BA954D78}" type="datetimeFigureOut">
              <a:rPr lang="es-CO" altLang="es-CO"/>
              <a:pPr>
                <a:defRPr/>
              </a:pPr>
              <a:t>14/09/2022</a:t>
            </a:fld>
            <a:endParaRPr lang="es-CO" altLang="es-C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 noProof="0"/>
              <a:t>Editar el estilo de texto del patrón</a:t>
            </a:r>
          </a:p>
          <a:p>
            <a:pPr lvl="1"/>
            <a:r>
              <a:rPr lang="es-ES" altLang="es-CO" noProof="0"/>
              <a:t>Segundo nivel</a:t>
            </a:r>
          </a:p>
          <a:p>
            <a:pPr lvl="2"/>
            <a:r>
              <a:rPr lang="es-ES" altLang="es-CO" noProof="0"/>
              <a:t>Tercer nivel</a:t>
            </a:r>
          </a:p>
          <a:p>
            <a:pPr lvl="3"/>
            <a:r>
              <a:rPr lang="es-ES" altLang="es-CO" noProof="0"/>
              <a:t>Cuarto nivel</a:t>
            </a:r>
          </a:p>
          <a:p>
            <a:pPr lvl="4"/>
            <a:r>
              <a:rPr lang="es-ES" altLang="es-CO" noProof="0"/>
              <a:t>Quinto nivel</a:t>
            </a:r>
            <a:endParaRPr lang="es-CO" altLang="es-CO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FC71C11-CB1F-4293-8B42-28E21BCA906D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3548729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709644"/>
            <a:ext cx="9144000" cy="1663447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AD3333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554909"/>
            <a:ext cx="9144000" cy="101054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201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DA6CB-D3E4-4B23-BD2C-29898E8E8D0A}" type="datetimeFigureOut">
              <a:rPr lang="es-CO" altLang="es-CO"/>
              <a:pPr>
                <a:defRPr/>
              </a:pPr>
              <a:t>14/09/2022</a:t>
            </a:fld>
            <a:endParaRPr lang="es-CO" alt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D8EA2-5042-4875-A37A-6744D37E4262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94360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7366A-F3A6-4CC4-B840-9EDE02E74CD2}" type="datetimeFigureOut">
              <a:rPr lang="es-CO" altLang="es-CO"/>
              <a:pPr>
                <a:defRPr/>
              </a:pPr>
              <a:t>14/09/2022</a:t>
            </a:fld>
            <a:endParaRPr lang="es-CO" alt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E0346-D625-4449-9F82-2DA76696FDB3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79179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811" y="160027"/>
            <a:ext cx="10515600" cy="984562"/>
          </a:xfrm>
        </p:spPr>
        <p:txBody>
          <a:bodyPr anchor="t">
            <a:normAutofit/>
          </a:bodyPr>
          <a:lstStyle>
            <a:lvl1pPr>
              <a:defRPr sz="2400" b="1">
                <a:solidFill>
                  <a:srgbClr val="AD3333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3415" y="1304617"/>
            <a:ext cx="10925175" cy="5036362"/>
          </a:xfrm>
        </p:spPr>
        <p:txBody>
          <a:bodyPr/>
          <a:lstStyle>
            <a:lvl1pPr marL="0" indent="0">
              <a:buNone/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5635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49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C16E0-D039-44C8-8192-BDED2ABD827A}" type="datetimeFigureOut">
              <a:rPr lang="es-CO" altLang="es-CO"/>
              <a:pPr>
                <a:defRPr/>
              </a:pPr>
              <a:t>14/09/2022</a:t>
            </a:fld>
            <a:endParaRPr lang="es-CO" alt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F9D22-3D66-4249-AA17-FD6741AF4098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317421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00998-559D-4EBD-9347-6656379B4AEC}" type="datetimeFigureOut">
              <a:rPr lang="es-CO" altLang="es-CO"/>
              <a:pPr>
                <a:defRPr/>
              </a:pPr>
              <a:t>14/09/2022</a:t>
            </a:fld>
            <a:endParaRPr lang="es-CO" altLang="es-CO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1419D-0432-4585-A706-2226F93876C0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372170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CEDC-06ED-4C7C-9B03-83046E1325F6}" type="datetimeFigureOut">
              <a:rPr lang="es-CO" altLang="es-CO"/>
              <a:pPr>
                <a:defRPr/>
              </a:pPr>
              <a:t>14/09/2022</a:t>
            </a:fld>
            <a:endParaRPr lang="es-CO" altLang="es-CO" dirty="0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70616-2E74-471E-AAEF-A4D337523D7F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98930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F25C1-17BB-4366-890E-F326F3BED209}" type="datetimeFigureOut">
              <a:rPr lang="es-CO" altLang="es-CO"/>
              <a:pPr>
                <a:defRPr/>
              </a:pPr>
              <a:t>14/09/2022</a:t>
            </a:fld>
            <a:endParaRPr lang="es-CO" altLang="es-CO" dirty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E7D14-50C1-4B66-A5F4-D9657C158CA5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104833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57D64-DD1B-42F4-B917-98FA35DFC54B}" type="datetimeFigureOut">
              <a:rPr lang="es-CO" altLang="es-CO"/>
              <a:pPr>
                <a:defRPr/>
              </a:pPr>
              <a:t>14/09/2022</a:t>
            </a:fld>
            <a:endParaRPr lang="es-CO" altLang="es-CO" dirty="0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D76F5-E7E0-4616-81B9-CA5B9100DBF2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3910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9A324-A69E-4F9E-8265-9E809888D80A}" type="datetimeFigureOut">
              <a:rPr lang="es-CO" altLang="es-CO"/>
              <a:pPr>
                <a:defRPr/>
              </a:pPr>
              <a:t>14/09/2022</a:t>
            </a:fld>
            <a:endParaRPr lang="es-CO" altLang="es-CO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040C8-FB79-4E6D-A221-B9C004F27102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2948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B7F63-9348-4FED-9EED-D818C16FCE77}" type="datetimeFigureOut">
              <a:rPr lang="es-CO" altLang="es-CO"/>
              <a:pPr>
                <a:defRPr/>
              </a:pPr>
              <a:t>14/09/2022</a:t>
            </a:fld>
            <a:endParaRPr lang="es-CO" altLang="es-CO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0772A-1E30-40C1-8DA4-4C4BD7994531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36570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s-CO" altLang="es-CO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Editar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s-CO" alt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3F7A46F-03D8-4E44-98A7-21D921D8A9B6}" type="datetimeFigureOut">
              <a:rPr lang="es-CO" altLang="es-CO"/>
              <a:pPr>
                <a:defRPr/>
              </a:pPr>
              <a:t>14/09/2022</a:t>
            </a:fld>
            <a:endParaRPr lang="es-CO" alt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5FBB4E2-C74A-4947-B3B8-AA5F80113A4E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MS PGothic" panose="020B0600070205080204" pitchFamily="34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MS PGothic" panose="020B0600070205080204" pitchFamily="34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MS PGothic" panose="020B0600070205080204" pitchFamily="34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MS PGothic" panose="020B0600070205080204" pitchFamily="34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5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Ingeniería de Sistemas</a:t>
            </a:r>
            <a:br>
              <a:rPr lang="es-CO" dirty="0"/>
            </a:br>
            <a:r>
              <a:rPr lang="es-CO" dirty="0"/>
              <a:t>Estructuras Computacionales Discretas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sz="3200" dirty="0"/>
              <a:t>Luis Armando Portilla Granados</a:t>
            </a:r>
          </a:p>
          <a:p>
            <a:r>
              <a:rPr lang="es-CO" sz="3200" dirty="0"/>
              <a:t>Facilitador</a:t>
            </a:r>
          </a:p>
          <a:p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552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06203" y="497623"/>
            <a:ext cx="10022521" cy="535888"/>
          </a:xfrm>
        </p:spPr>
        <p:txBody>
          <a:bodyPr>
            <a:noAutofit/>
          </a:bodyPr>
          <a:lstStyle/>
          <a:p>
            <a:r>
              <a:rPr lang="es-CO" sz="3600" dirty="0"/>
              <a:t>Estructuras Computacionales Discretas - Reto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C8517FB0-6CE6-46D9-97A3-A56D33A01D55}"/>
              </a:ext>
            </a:extLst>
          </p:cNvPr>
          <p:cNvGraphicFramePr>
            <a:graphicFrameLocks noGrp="1"/>
          </p:cNvGraphicFramePr>
          <p:nvPr/>
        </p:nvGraphicFramePr>
        <p:xfrm>
          <a:off x="1675848" y="2612283"/>
          <a:ext cx="43930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534811455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090054642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2416722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521919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(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q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)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(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q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p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)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87220F91-1F41-46E2-982E-5A09762D1C81}"/>
              </a:ext>
            </a:extLst>
          </p:cNvPr>
          <p:cNvSpPr txBox="1"/>
          <p:nvPr/>
        </p:nvSpPr>
        <p:spPr>
          <a:xfrm>
            <a:off x="389901" y="2012020"/>
            <a:ext cx="1152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Expresión Lógica Infija</a:t>
            </a:r>
            <a:endParaRPr lang="es-CO" sz="1400" dirty="0"/>
          </a:p>
        </p:txBody>
      </p:sp>
      <p:graphicFrame>
        <p:nvGraphicFramePr>
          <p:cNvPr id="8" name="Tabla 3">
            <a:extLst>
              <a:ext uri="{FF2B5EF4-FFF2-40B4-BE49-F238E27FC236}">
                <a16:creationId xmlns:a16="http://schemas.microsoft.com/office/drawing/2014/main" id="{67700B0F-D440-4004-953B-EB060BF2C9A7}"/>
              </a:ext>
            </a:extLst>
          </p:cNvPr>
          <p:cNvGraphicFramePr>
            <a:graphicFrameLocks noGrp="1"/>
          </p:cNvGraphicFramePr>
          <p:nvPr/>
        </p:nvGraphicFramePr>
        <p:xfrm>
          <a:off x="9791142" y="2115429"/>
          <a:ext cx="188534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474">
                  <a:extLst>
                    <a:ext uri="{9D8B030D-6E8A-4147-A177-3AD203B41FA5}">
                      <a16:colId xmlns:a16="http://schemas.microsoft.com/office/drawing/2014/main" val="2190639226"/>
                    </a:ext>
                  </a:extLst>
                </a:gridCol>
                <a:gridCol w="741871">
                  <a:extLst>
                    <a:ext uri="{9D8B030D-6E8A-4147-A177-3AD203B41FA5}">
                      <a16:colId xmlns:a16="http://schemas.microsoft.com/office/drawing/2014/main" val="664099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Operador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/>
                        <a:t>NiVel</a:t>
                      </a:r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91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3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52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/>
                        <a:t>→   ↔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54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    </a:t>
                      </a:r>
                      <a:r>
                        <a:rPr lang="es-CO" sz="1800" dirty="0"/>
                        <a:t>∨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02826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184D90EF-B526-4B30-B624-B28ED7E2FD07}"/>
              </a:ext>
            </a:extLst>
          </p:cNvPr>
          <p:cNvSpPr txBox="1"/>
          <p:nvPr/>
        </p:nvSpPr>
        <p:spPr>
          <a:xfrm>
            <a:off x="1398016" y="906081"/>
            <a:ext cx="770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dirty="0"/>
              <a:t>Algoritmo de </a:t>
            </a:r>
            <a:r>
              <a:rPr lang="es-CO" sz="2800" dirty="0" err="1"/>
              <a:t>Shunting</a:t>
            </a:r>
            <a:r>
              <a:rPr lang="es-CO" sz="2800" dirty="0"/>
              <a:t> Yard (Patio de Maniobras)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790B99F4-9247-4C28-9F5D-0B0FB1F7D7CE}"/>
                  </a:ext>
                </a:extLst>
              </p14:cNvPr>
              <p14:cNvContentPartPr/>
              <p14:nvPr/>
            </p14:nvContentPartPr>
            <p14:xfrm>
              <a:off x="1653760" y="4323102"/>
              <a:ext cx="360" cy="3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790B99F4-9247-4C28-9F5D-0B0FB1F7D7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5760" y="4215102"/>
                <a:ext cx="36000" cy="21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8" name="Tabla 2">
            <a:extLst>
              <a:ext uri="{FF2B5EF4-FFF2-40B4-BE49-F238E27FC236}">
                <a16:creationId xmlns:a16="http://schemas.microsoft.com/office/drawing/2014/main" id="{F197EBA9-6AE0-407B-9C0D-A994CFFEC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229904"/>
              </p:ext>
            </p:extLst>
          </p:nvPr>
        </p:nvGraphicFramePr>
        <p:xfrm>
          <a:off x="1653760" y="3055424"/>
          <a:ext cx="439305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712103955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84873177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407423647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930560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 dirty="0">
                          <a:solidFill>
                            <a:srgbClr val="AD3333"/>
                          </a:solidFill>
                        </a:rPr>
                        <a:t>5</a:t>
                      </a:r>
                      <a:endParaRPr lang="es-CO" sz="1100" b="1" dirty="0">
                        <a:solidFill>
                          <a:srgbClr val="AD33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6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7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8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9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10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11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12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162" name="CuadroTexto 161">
            <a:extLst>
              <a:ext uri="{FF2B5EF4-FFF2-40B4-BE49-F238E27FC236}">
                <a16:creationId xmlns:a16="http://schemas.microsoft.com/office/drawing/2014/main" id="{1CEA1874-40EC-4467-8934-DD5B0AA6F93F}"/>
              </a:ext>
            </a:extLst>
          </p:cNvPr>
          <p:cNvSpPr txBox="1"/>
          <p:nvPr/>
        </p:nvSpPr>
        <p:spPr>
          <a:xfrm>
            <a:off x="389901" y="1682387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String</a:t>
            </a:r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E3DD0B0-832B-4B0B-90F4-55CD0921E4B2}"/>
              </a:ext>
            </a:extLst>
          </p:cNvPr>
          <p:cNvSpPr txBox="1"/>
          <p:nvPr/>
        </p:nvSpPr>
        <p:spPr>
          <a:xfrm>
            <a:off x="6263398" y="2051719"/>
            <a:ext cx="71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Pila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643CC88-768A-4C7D-8EB5-A1BD61811982}"/>
              </a:ext>
            </a:extLst>
          </p:cNvPr>
          <p:cNvSpPr txBox="1"/>
          <p:nvPr/>
        </p:nvSpPr>
        <p:spPr>
          <a:xfrm>
            <a:off x="534913" y="2947086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Token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AD92332-BDFE-4734-81BF-DFE03A43E32C}"/>
              </a:ext>
            </a:extLst>
          </p:cNvPr>
          <p:cNvSpPr txBox="1"/>
          <p:nvPr/>
        </p:nvSpPr>
        <p:spPr>
          <a:xfrm>
            <a:off x="9791141" y="3740693"/>
            <a:ext cx="18853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Para apilar operadores de debe extraer de la pila primero los que tengan mayor o igual precedencia, sino, se apila el operador y se continua, si la estructura infija se termina, se trasladan de la pila los operadores restantes.</a:t>
            </a:r>
            <a:endParaRPr lang="es-CO" sz="1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1A7FA3-F407-C8D0-C1EE-C49FD25F5B70}"/>
              </a:ext>
            </a:extLst>
          </p:cNvPr>
          <p:cNvSpPr txBox="1"/>
          <p:nvPr/>
        </p:nvSpPr>
        <p:spPr>
          <a:xfrm>
            <a:off x="402854" y="2594622"/>
            <a:ext cx="13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ArrayListEI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B53E0C7-8FB7-066F-BE16-D4BF87CD8756}"/>
              </a:ext>
            </a:extLst>
          </p:cNvPr>
          <p:cNvSpPr txBox="1"/>
          <p:nvPr/>
        </p:nvSpPr>
        <p:spPr>
          <a:xfrm>
            <a:off x="398623" y="4412770"/>
            <a:ext cx="1235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Expresión Lógica Postfija</a:t>
            </a:r>
            <a:endParaRPr lang="es-CO" sz="1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5169B7D-5D59-27BB-7AA2-645B7C18F0D0}"/>
              </a:ext>
            </a:extLst>
          </p:cNvPr>
          <p:cNvSpPr txBox="1"/>
          <p:nvPr/>
        </p:nvSpPr>
        <p:spPr>
          <a:xfrm>
            <a:off x="394577" y="4074061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String</a:t>
            </a:r>
            <a:endParaRPr lang="es-C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096CF18-13D4-5D2D-C851-F965BE7108FF}"/>
              </a:ext>
            </a:extLst>
          </p:cNvPr>
          <p:cNvSpPr txBox="1"/>
          <p:nvPr/>
        </p:nvSpPr>
        <p:spPr>
          <a:xfrm>
            <a:off x="389901" y="5032382"/>
            <a:ext cx="13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ArrayListEP</a:t>
            </a:r>
            <a:endParaRPr lang="es-CO" dirty="0"/>
          </a:p>
        </p:txBody>
      </p:sp>
      <p:graphicFrame>
        <p:nvGraphicFramePr>
          <p:cNvPr id="27" name="Tabla 2">
            <a:extLst>
              <a:ext uri="{FF2B5EF4-FFF2-40B4-BE49-F238E27FC236}">
                <a16:creationId xmlns:a16="http://schemas.microsoft.com/office/drawing/2014/main" id="{4C81B836-C1F4-9616-59F4-8F504C921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257172"/>
              </p:ext>
            </p:extLst>
          </p:nvPr>
        </p:nvGraphicFramePr>
        <p:xfrm>
          <a:off x="1675848" y="5022231"/>
          <a:ext cx="304134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q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¬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7997160D-83B1-5653-DC93-95F440095B7C}"/>
              </a:ext>
            </a:extLst>
          </p:cNvPr>
          <p:cNvSpPr txBox="1"/>
          <p:nvPr/>
        </p:nvSpPr>
        <p:spPr>
          <a:xfrm>
            <a:off x="1649970" y="2082074"/>
            <a:ext cx="21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(p V </a:t>
            </a:r>
            <a:r>
              <a:rPr lang="pt-BR" sz="1800" dirty="0"/>
              <a:t>¬ </a:t>
            </a:r>
            <a:r>
              <a:rPr lang="es-ES" dirty="0"/>
              <a:t>q)</a:t>
            </a:r>
            <a:r>
              <a:rPr lang="pt-BR" sz="1800" dirty="0"/>
              <a:t> ∧ ¬ (q ∧ p)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6194538-41F0-C149-7E57-4670D4A167CC}"/>
              </a:ext>
            </a:extLst>
          </p:cNvPr>
          <p:cNvSpPr txBox="1"/>
          <p:nvPr/>
        </p:nvSpPr>
        <p:spPr>
          <a:xfrm>
            <a:off x="1634638" y="4474325"/>
            <a:ext cx="297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p q ¬ V</a:t>
            </a:r>
            <a:endParaRPr lang="es-CO" sz="2000" dirty="0"/>
          </a:p>
        </p:txBody>
      </p:sp>
      <p:graphicFrame>
        <p:nvGraphicFramePr>
          <p:cNvPr id="18" name="Tabla 3">
            <a:extLst>
              <a:ext uri="{FF2B5EF4-FFF2-40B4-BE49-F238E27FC236}">
                <a16:creationId xmlns:a16="http://schemas.microsoft.com/office/drawing/2014/main" id="{CCA7359F-5646-CC6B-6FB7-773FB828A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987419"/>
              </p:ext>
            </p:extLst>
          </p:nvPr>
        </p:nvGraphicFramePr>
        <p:xfrm>
          <a:off x="6393874" y="2421051"/>
          <a:ext cx="296578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500">
                  <a:extLst>
                    <a:ext uri="{9D8B030D-6E8A-4147-A177-3AD203B41FA5}">
                      <a16:colId xmlns:a16="http://schemas.microsoft.com/office/drawing/2014/main" val="2190639226"/>
                    </a:ext>
                  </a:extLst>
                </a:gridCol>
                <a:gridCol w="2510286">
                  <a:extLst>
                    <a:ext uri="{9D8B030D-6E8A-4147-A177-3AD203B41FA5}">
                      <a16:colId xmlns:a16="http://schemas.microsoft.com/office/drawing/2014/main" val="3042318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254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367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95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1502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00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)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solidFill>
                            <a:srgbClr val="AD3333"/>
                          </a:solidFill>
                        </a:rPr>
                        <a:t>Desapila</a:t>
                      </a:r>
                      <a:r>
                        <a:rPr lang="es-ES" dirty="0">
                          <a:solidFill>
                            <a:srgbClr val="AD3333"/>
                          </a:solidFill>
                        </a:rPr>
                        <a:t> hasta (</a:t>
                      </a:r>
                      <a:endParaRPr lang="es-CO" dirty="0">
                        <a:solidFill>
                          <a:srgbClr val="AD33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189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solidFill>
                            <a:srgbClr val="AD3333"/>
                          </a:solidFill>
                        </a:rPr>
                        <a:t>V&gt;=</a:t>
                      </a:r>
                      <a:r>
                        <a:rPr lang="pt-BR" sz="1800" dirty="0">
                          <a:solidFill>
                            <a:srgbClr val="AD3333"/>
                          </a:solidFill>
                        </a:rPr>
                        <a:t>¬? No, no </a:t>
                      </a:r>
                      <a:r>
                        <a:rPr lang="pt-BR" sz="1800" dirty="0" err="1">
                          <a:solidFill>
                            <a:srgbClr val="AD3333"/>
                          </a:solidFill>
                        </a:rPr>
                        <a:t>desapila</a:t>
                      </a:r>
                      <a:endParaRPr lang="es-CO" dirty="0">
                        <a:solidFill>
                          <a:srgbClr val="AD33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626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V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630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(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134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35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06203" y="497623"/>
            <a:ext cx="10022521" cy="535888"/>
          </a:xfrm>
        </p:spPr>
        <p:txBody>
          <a:bodyPr>
            <a:noAutofit/>
          </a:bodyPr>
          <a:lstStyle/>
          <a:p>
            <a:r>
              <a:rPr lang="es-CO" sz="3600" dirty="0"/>
              <a:t>Estructuras Computacionales Discretas - Reto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C8517FB0-6CE6-46D9-97A3-A56D33A01D55}"/>
              </a:ext>
            </a:extLst>
          </p:cNvPr>
          <p:cNvGraphicFramePr>
            <a:graphicFrameLocks noGrp="1"/>
          </p:cNvGraphicFramePr>
          <p:nvPr/>
        </p:nvGraphicFramePr>
        <p:xfrm>
          <a:off x="1675848" y="2612283"/>
          <a:ext cx="43930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534811455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090054642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2416722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521919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(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q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)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(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q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p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)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87220F91-1F41-46E2-982E-5A09762D1C81}"/>
              </a:ext>
            </a:extLst>
          </p:cNvPr>
          <p:cNvSpPr txBox="1"/>
          <p:nvPr/>
        </p:nvSpPr>
        <p:spPr>
          <a:xfrm>
            <a:off x="389901" y="2012020"/>
            <a:ext cx="1152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Expresión Lógica Infija</a:t>
            </a:r>
            <a:endParaRPr lang="es-CO" sz="1400" dirty="0"/>
          </a:p>
        </p:txBody>
      </p:sp>
      <p:graphicFrame>
        <p:nvGraphicFramePr>
          <p:cNvPr id="8" name="Tabla 3">
            <a:extLst>
              <a:ext uri="{FF2B5EF4-FFF2-40B4-BE49-F238E27FC236}">
                <a16:creationId xmlns:a16="http://schemas.microsoft.com/office/drawing/2014/main" id="{67700B0F-D440-4004-953B-EB060BF2C9A7}"/>
              </a:ext>
            </a:extLst>
          </p:cNvPr>
          <p:cNvGraphicFramePr>
            <a:graphicFrameLocks noGrp="1"/>
          </p:cNvGraphicFramePr>
          <p:nvPr/>
        </p:nvGraphicFramePr>
        <p:xfrm>
          <a:off x="9791142" y="2115429"/>
          <a:ext cx="188534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474">
                  <a:extLst>
                    <a:ext uri="{9D8B030D-6E8A-4147-A177-3AD203B41FA5}">
                      <a16:colId xmlns:a16="http://schemas.microsoft.com/office/drawing/2014/main" val="2190639226"/>
                    </a:ext>
                  </a:extLst>
                </a:gridCol>
                <a:gridCol w="741871">
                  <a:extLst>
                    <a:ext uri="{9D8B030D-6E8A-4147-A177-3AD203B41FA5}">
                      <a16:colId xmlns:a16="http://schemas.microsoft.com/office/drawing/2014/main" val="664099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Operador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/>
                        <a:t>NiVel</a:t>
                      </a:r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91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3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52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/>
                        <a:t>→   ↔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54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    </a:t>
                      </a:r>
                      <a:r>
                        <a:rPr lang="es-CO" sz="1800" dirty="0"/>
                        <a:t>∨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02826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184D90EF-B526-4B30-B624-B28ED7E2FD07}"/>
              </a:ext>
            </a:extLst>
          </p:cNvPr>
          <p:cNvSpPr txBox="1"/>
          <p:nvPr/>
        </p:nvSpPr>
        <p:spPr>
          <a:xfrm>
            <a:off x="1398016" y="906081"/>
            <a:ext cx="770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dirty="0"/>
              <a:t>Algoritmo de </a:t>
            </a:r>
            <a:r>
              <a:rPr lang="es-CO" sz="2800" dirty="0" err="1"/>
              <a:t>Shunting</a:t>
            </a:r>
            <a:r>
              <a:rPr lang="es-CO" sz="2800" dirty="0"/>
              <a:t> Yard (Patio de Maniobras)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790B99F4-9247-4C28-9F5D-0B0FB1F7D7CE}"/>
                  </a:ext>
                </a:extLst>
              </p14:cNvPr>
              <p14:cNvContentPartPr/>
              <p14:nvPr/>
            </p14:nvContentPartPr>
            <p14:xfrm>
              <a:off x="1653760" y="4323102"/>
              <a:ext cx="360" cy="3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790B99F4-9247-4C28-9F5D-0B0FB1F7D7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5760" y="4215102"/>
                <a:ext cx="36000" cy="21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8" name="Tabla 2">
            <a:extLst>
              <a:ext uri="{FF2B5EF4-FFF2-40B4-BE49-F238E27FC236}">
                <a16:creationId xmlns:a16="http://schemas.microsoft.com/office/drawing/2014/main" id="{F197EBA9-6AE0-407B-9C0D-A994CFFEC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473276"/>
              </p:ext>
            </p:extLst>
          </p:nvPr>
        </p:nvGraphicFramePr>
        <p:xfrm>
          <a:off x="1653760" y="3055424"/>
          <a:ext cx="439305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712103955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84873177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407423647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930560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 dirty="0">
                          <a:solidFill>
                            <a:srgbClr val="AD3333"/>
                          </a:solidFill>
                        </a:rPr>
                        <a:t>6</a:t>
                      </a:r>
                      <a:endParaRPr lang="es-CO" sz="1100" b="1" dirty="0">
                        <a:solidFill>
                          <a:srgbClr val="AD33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7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8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9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10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11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12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162" name="CuadroTexto 161">
            <a:extLst>
              <a:ext uri="{FF2B5EF4-FFF2-40B4-BE49-F238E27FC236}">
                <a16:creationId xmlns:a16="http://schemas.microsoft.com/office/drawing/2014/main" id="{1CEA1874-40EC-4467-8934-DD5B0AA6F93F}"/>
              </a:ext>
            </a:extLst>
          </p:cNvPr>
          <p:cNvSpPr txBox="1"/>
          <p:nvPr/>
        </p:nvSpPr>
        <p:spPr>
          <a:xfrm>
            <a:off x="389901" y="1682387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String</a:t>
            </a:r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E3DD0B0-832B-4B0B-90F4-55CD0921E4B2}"/>
              </a:ext>
            </a:extLst>
          </p:cNvPr>
          <p:cNvSpPr txBox="1"/>
          <p:nvPr/>
        </p:nvSpPr>
        <p:spPr>
          <a:xfrm>
            <a:off x="6263398" y="2051719"/>
            <a:ext cx="71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Pila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643CC88-768A-4C7D-8EB5-A1BD61811982}"/>
              </a:ext>
            </a:extLst>
          </p:cNvPr>
          <p:cNvSpPr txBox="1"/>
          <p:nvPr/>
        </p:nvSpPr>
        <p:spPr>
          <a:xfrm>
            <a:off x="534913" y="2947086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Token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AD92332-BDFE-4734-81BF-DFE03A43E32C}"/>
              </a:ext>
            </a:extLst>
          </p:cNvPr>
          <p:cNvSpPr txBox="1"/>
          <p:nvPr/>
        </p:nvSpPr>
        <p:spPr>
          <a:xfrm>
            <a:off x="9791141" y="3740693"/>
            <a:ext cx="18853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Para apilar operadores de debe extraer de la pila primero los que tengan mayor o igual precedencia, sino, se apila el operador y se continua, si la estructura infija se termina, se trasladan de la pila los operadores restantes.</a:t>
            </a:r>
            <a:endParaRPr lang="es-CO" sz="1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1A7FA3-F407-C8D0-C1EE-C49FD25F5B70}"/>
              </a:ext>
            </a:extLst>
          </p:cNvPr>
          <p:cNvSpPr txBox="1"/>
          <p:nvPr/>
        </p:nvSpPr>
        <p:spPr>
          <a:xfrm>
            <a:off x="402854" y="2594622"/>
            <a:ext cx="13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ArrayListEI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B53E0C7-8FB7-066F-BE16-D4BF87CD8756}"/>
              </a:ext>
            </a:extLst>
          </p:cNvPr>
          <p:cNvSpPr txBox="1"/>
          <p:nvPr/>
        </p:nvSpPr>
        <p:spPr>
          <a:xfrm>
            <a:off x="398623" y="4412770"/>
            <a:ext cx="1235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Expresión Lógica Postfija</a:t>
            </a:r>
            <a:endParaRPr lang="es-CO" sz="1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5169B7D-5D59-27BB-7AA2-645B7C18F0D0}"/>
              </a:ext>
            </a:extLst>
          </p:cNvPr>
          <p:cNvSpPr txBox="1"/>
          <p:nvPr/>
        </p:nvSpPr>
        <p:spPr>
          <a:xfrm>
            <a:off x="394577" y="4074061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String</a:t>
            </a:r>
            <a:endParaRPr lang="es-C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096CF18-13D4-5D2D-C851-F965BE7108FF}"/>
              </a:ext>
            </a:extLst>
          </p:cNvPr>
          <p:cNvSpPr txBox="1"/>
          <p:nvPr/>
        </p:nvSpPr>
        <p:spPr>
          <a:xfrm>
            <a:off x="389901" y="5032382"/>
            <a:ext cx="13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ArrayListEP</a:t>
            </a:r>
            <a:endParaRPr lang="es-CO" dirty="0"/>
          </a:p>
        </p:txBody>
      </p:sp>
      <p:graphicFrame>
        <p:nvGraphicFramePr>
          <p:cNvPr id="27" name="Tabla 2">
            <a:extLst>
              <a:ext uri="{FF2B5EF4-FFF2-40B4-BE49-F238E27FC236}">
                <a16:creationId xmlns:a16="http://schemas.microsoft.com/office/drawing/2014/main" id="{4C81B836-C1F4-9616-59F4-8F504C921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25890"/>
              </p:ext>
            </p:extLst>
          </p:nvPr>
        </p:nvGraphicFramePr>
        <p:xfrm>
          <a:off x="1675848" y="5022231"/>
          <a:ext cx="304134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q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¬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7997160D-83B1-5653-DC93-95F440095B7C}"/>
              </a:ext>
            </a:extLst>
          </p:cNvPr>
          <p:cNvSpPr txBox="1"/>
          <p:nvPr/>
        </p:nvSpPr>
        <p:spPr>
          <a:xfrm>
            <a:off x="1649970" y="2082074"/>
            <a:ext cx="21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(p V </a:t>
            </a:r>
            <a:r>
              <a:rPr lang="pt-BR" sz="1800" dirty="0"/>
              <a:t>¬ </a:t>
            </a:r>
            <a:r>
              <a:rPr lang="es-ES" dirty="0"/>
              <a:t>q)</a:t>
            </a:r>
            <a:r>
              <a:rPr lang="pt-BR" sz="1800" dirty="0"/>
              <a:t> ∧ ¬ (q ∧ p)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6194538-41F0-C149-7E57-4670D4A167CC}"/>
              </a:ext>
            </a:extLst>
          </p:cNvPr>
          <p:cNvSpPr txBox="1"/>
          <p:nvPr/>
        </p:nvSpPr>
        <p:spPr>
          <a:xfrm>
            <a:off x="1634638" y="4474325"/>
            <a:ext cx="297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p q ¬ V</a:t>
            </a:r>
            <a:endParaRPr lang="es-CO" sz="2000" dirty="0"/>
          </a:p>
        </p:txBody>
      </p:sp>
      <p:graphicFrame>
        <p:nvGraphicFramePr>
          <p:cNvPr id="18" name="Tabla 3">
            <a:extLst>
              <a:ext uri="{FF2B5EF4-FFF2-40B4-BE49-F238E27FC236}">
                <a16:creationId xmlns:a16="http://schemas.microsoft.com/office/drawing/2014/main" id="{CCA7359F-5646-CC6B-6FB7-773FB828A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421551"/>
              </p:ext>
            </p:extLst>
          </p:nvPr>
        </p:nvGraphicFramePr>
        <p:xfrm>
          <a:off x="6393874" y="2421051"/>
          <a:ext cx="296578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500">
                  <a:extLst>
                    <a:ext uri="{9D8B030D-6E8A-4147-A177-3AD203B41FA5}">
                      <a16:colId xmlns:a16="http://schemas.microsoft.com/office/drawing/2014/main" val="2190639226"/>
                    </a:ext>
                  </a:extLst>
                </a:gridCol>
                <a:gridCol w="2510286">
                  <a:extLst>
                    <a:ext uri="{9D8B030D-6E8A-4147-A177-3AD203B41FA5}">
                      <a16:colId xmlns:a16="http://schemas.microsoft.com/office/drawing/2014/main" val="3042318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254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367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95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1502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00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)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solidFill>
                            <a:srgbClr val="AD3333"/>
                          </a:solidFill>
                        </a:rPr>
                        <a:t>Desapila</a:t>
                      </a:r>
                      <a:r>
                        <a:rPr lang="es-ES" dirty="0">
                          <a:solidFill>
                            <a:srgbClr val="AD3333"/>
                          </a:solidFill>
                        </a:rPr>
                        <a:t> hasta (</a:t>
                      </a:r>
                      <a:endParaRPr lang="es-CO" dirty="0">
                        <a:solidFill>
                          <a:srgbClr val="AD33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189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solidFill>
                            <a:srgbClr val="AD3333"/>
                          </a:solidFill>
                        </a:rPr>
                        <a:t>V&gt;=</a:t>
                      </a:r>
                      <a:r>
                        <a:rPr lang="pt-BR" sz="1800" dirty="0">
                          <a:solidFill>
                            <a:srgbClr val="AD3333"/>
                          </a:solidFill>
                        </a:rPr>
                        <a:t>¬? No, no </a:t>
                      </a:r>
                      <a:r>
                        <a:rPr lang="pt-BR" sz="1800" dirty="0" err="1">
                          <a:solidFill>
                            <a:srgbClr val="AD3333"/>
                          </a:solidFill>
                        </a:rPr>
                        <a:t>desapila</a:t>
                      </a:r>
                      <a:endParaRPr lang="es-CO" dirty="0">
                        <a:solidFill>
                          <a:srgbClr val="AD33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626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V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630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(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134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80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06203" y="497623"/>
            <a:ext cx="10022521" cy="535888"/>
          </a:xfrm>
        </p:spPr>
        <p:txBody>
          <a:bodyPr>
            <a:noAutofit/>
          </a:bodyPr>
          <a:lstStyle/>
          <a:p>
            <a:r>
              <a:rPr lang="es-CO" sz="3600" dirty="0"/>
              <a:t>Estructuras Computacionales Discretas - Reto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C8517FB0-6CE6-46D9-97A3-A56D33A01D55}"/>
              </a:ext>
            </a:extLst>
          </p:cNvPr>
          <p:cNvGraphicFramePr>
            <a:graphicFrameLocks noGrp="1"/>
          </p:cNvGraphicFramePr>
          <p:nvPr/>
        </p:nvGraphicFramePr>
        <p:xfrm>
          <a:off x="1675848" y="2612283"/>
          <a:ext cx="43930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534811455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090054642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2416722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521919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(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q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)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(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q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p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)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87220F91-1F41-46E2-982E-5A09762D1C81}"/>
              </a:ext>
            </a:extLst>
          </p:cNvPr>
          <p:cNvSpPr txBox="1"/>
          <p:nvPr/>
        </p:nvSpPr>
        <p:spPr>
          <a:xfrm>
            <a:off x="389901" y="2012020"/>
            <a:ext cx="1152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Expresión Lógica Infija</a:t>
            </a:r>
            <a:endParaRPr lang="es-CO" sz="1400" dirty="0"/>
          </a:p>
        </p:txBody>
      </p:sp>
      <p:graphicFrame>
        <p:nvGraphicFramePr>
          <p:cNvPr id="8" name="Tabla 3">
            <a:extLst>
              <a:ext uri="{FF2B5EF4-FFF2-40B4-BE49-F238E27FC236}">
                <a16:creationId xmlns:a16="http://schemas.microsoft.com/office/drawing/2014/main" id="{67700B0F-D440-4004-953B-EB060BF2C9A7}"/>
              </a:ext>
            </a:extLst>
          </p:cNvPr>
          <p:cNvGraphicFramePr>
            <a:graphicFrameLocks noGrp="1"/>
          </p:cNvGraphicFramePr>
          <p:nvPr/>
        </p:nvGraphicFramePr>
        <p:xfrm>
          <a:off x="9791142" y="2115429"/>
          <a:ext cx="188534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474">
                  <a:extLst>
                    <a:ext uri="{9D8B030D-6E8A-4147-A177-3AD203B41FA5}">
                      <a16:colId xmlns:a16="http://schemas.microsoft.com/office/drawing/2014/main" val="2190639226"/>
                    </a:ext>
                  </a:extLst>
                </a:gridCol>
                <a:gridCol w="741871">
                  <a:extLst>
                    <a:ext uri="{9D8B030D-6E8A-4147-A177-3AD203B41FA5}">
                      <a16:colId xmlns:a16="http://schemas.microsoft.com/office/drawing/2014/main" val="664099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Operador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/>
                        <a:t>NiVel</a:t>
                      </a:r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91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3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52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/>
                        <a:t>→   ↔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54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    </a:t>
                      </a:r>
                      <a:r>
                        <a:rPr lang="es-CO" sz="1800" dirty="0"/>
                        <a:t>∨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02826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184D90EF-B526-4B30-B624-B28ED7E2FD07}"/>
              </a:ext>
            </a:extLst>
          </p:cNvPr>
          <p:cNvSpPr txBox="1"/>
          <p:nvPr/>
        </p:nvSpPr>
        <p:spPr>
          <a:xfrm>
            <a:off x="1398016" y="906081"/>
            <a:ext cx="770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dirty="0"/>
              <a:t>Algoritmo de </a:t>
            </a:r>
            <a:r>
              <a:rPr lang="es-CO" sz="2800" dirty="0" err="1"/>
              <a:t>Shunting</a:t>
            </a:r>
            <a:r>
              <a:rPr lang="es-CO" sz="2800" dirty="0"/>
              <a:t> Yard (Patio de Maniobras)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790B99F4-9247-4C28-9F5D-0B0FB1F7D7CE}"/>
                  </a:ext>
                </a:extLst>
              </p14:cNvPr>
              <p14:cNvContentPartPr/>
              <p14:nvPr/>
            </p14:nvContentPartPr>
            <p14:xfrm>
              <a:off x="1653760" y="4323102"/>
              <a:ext cx="360" cy="3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790B99F4-9247-4C28-9F5D-0B0FB1F7D7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5760" y="4215102"/>
                <a:ext cx="36000" cy="21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8" name="Tabla 2">
            <a:extLst>
              <a:ext uri="{FF2B5EF4-FFF2-40B4-BE49-F238E27FC236}">
                <a16:creationId xmlns:a16="http://schemas.microsoft.com/office/drawing/2014/main" id="{F197EBA9-6AE0-407B-9C0D-A994CFFEC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701075"/>
              </p:ext>
            </p:extLst>
          </p:nvPr>
        </p:nvGraphicFramePr>
        <p:xfrm>
          <a:off x="1653760" y="3055424"/>
          <a:ext cx="439305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712103955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84873177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407423647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930560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 dirty="0">
                          <a:solidFill>
                            <a:srgbClr val="AD3333"/>
                          </a:solidFill>
                        </a:rPr>
                        <a:t>7</a:t>
                      </a:r>
                      <a:endParaRPr lang="es-CO" sz="1100" b="1" dirty="0">
                        <a:solidFill>
                          <a:srgbClr val="AD33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8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9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10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11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12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162" name="CuadroTexto 161">
            <a:extLst>
              <a:ext uri="{FF2B5EF4-FFF2-40B4-BE49-F238E27FC236}">
                <a16:creationId xmlns:a16="http://schemas.microsoft.com/office/drawing/2014/main" id="{1CEA1874-40EC-4467-8934-DD5B0AA6F93F}"/>
              </a:ext>
            </a:extLst>
          </p:cNvPr>
          <p:cNvSpPr txBox="1"/>
          <p:nvPr/>
        </p:nvSpPr>
        <p:spPr>
          <a:xfrm>
            <a:off x="389901" y="1682387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String</a:t>
            </a:r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E3DD0B0-832B-4B0B-90F4-55CD0921E4B2}"/>
              </a:ext>
            </a:extLst>
          </p:cNvPr>
          <p:cNvSpPr txBox="1"/>
          <p:nvPr/>
        </p:nvSpPr>
        <p:spPr>
          <a:xfrm>
            <a:off x="6263398" y="2051719"/>
            <a:ext cx="71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Pila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643CC88-768A-4C7D-8EB5-A1BD61811982}"/>
              </a:ext>
            </a:extLst>
          </p:cNvPr>
          <p:cNvSpPr txBox="1"/>
          <p:nvPr/>
        </p:nvSpPr>
        <p:spPr>
          <a:xfrm>
            <a:off x="534913" y="2947086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Token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AD92332-BDFE-4734-81BF-DFE03A43E32C}"/>
              </a:ext>
            </a:extLst>
          </p:cNvPr>
          <p:cNvSpPr txBox="1"/>
          <p:nvPr/>
        </p:nvSpPr>
        <p:spPr>
          <a:xfrm>
            <a:off x="9791141" y="3740693"/>
            <a:ext cx="18853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Para apilar operadores de debe extraer de la pila primero los que tengan mayor o igual precedencia, sino, se apila el operador y se continua, si la estructura infija se termina, se trasladan de la pila los operadores restantes.</a:t>
            </a:r>
            <a:endParaRPr lang="es-CO" sz="1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1A7FA3-F407-C8D0-C1EE-C49FD25F5B70}"/>
              </a:ext>
            </a:extLst>
          </p:cNvPr>
          <p:cNvSpPr txBox="1"/>
          <p:nvPr/>
        </p:nvSpPr>
        <p:spPr>
          <a:xfrm>
            <a:off x="402854" y="2594622"/>
            <a:ext cx="13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ArrayListEI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B53E0C7-8FB7-066F-BE16-D4BF87CD8756}"/>
              </a:ext>
            </a:extLst>
          </p:cNvPr>
          <p:cNvSpPr txBox="1"/>
          <p:nvPr/>
        </p:nvSpPr>
        <p:spPr>
          <a:xfrm>
            <a:off x="398623" y="4412770"/>
            <a:ext cx="1235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Expresión Lógica Postfija</a:t>
            </a:r>
            <a:endParaRPr lang="es-CO" sz="1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5169B7D-5D59-27BB-7AA2-645B7C18F0D0}"/>
              </a:ext>
            </a:extLst>
          </p:cNvPr>
          <p:cNvSpPr txBox="1"/>
          <p:nvPr/>
        </p:nvSpPr>
        <p:spPr>
          <a:xfrm>
            <a:off x="394577" y="4074061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String</a:t>
            </a:r>
            <a:endParaRPr lang="es-C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096CF18-13D4-5D2D-C851-F965BE7108FF}"/>
              </a:ext>
            </a:extLst>
          </p:cNvPr>
          <p:cNvSpPr txBox="1"/>
          <p:nvPr/>
        </p:nvSpPr>
        <p:spPr>
          <a:xfrm>
            <a:off x="389901" y="5032382"/>
            <a:ext cx="13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ArrayListEP</a:t>
            </a:r>
            <a:endParaRPr lang="es-CO" dirty="0"/>
          </a:p>
        </p:txBody>
      </p:sp>
      <p:graphicFrame>
        <p:nvGraphicFramePr>
          <p:cNvPr id="27" name="Tabla 2">
            <a:extLst>
              <a:ext uri="{FF2B5EF4-FFF2-40B4-BE49-F238E27FC236}">
                <a16:creationId xmlns:a16="http://schemas.microsoft.com/office/drawing/2014/main" id="{4C81B836-C1F4-9616-59F4-8F504C921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256143"/>
              </p:ext>
            </p:extLst>
          </p:nvPr>
        </p:nvGraphicFramePr>
        <p:xfrm>
          <a:off x="1675848" y="5022231"/>
          <a:ext cx="304134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q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¬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7997160D-83B1-5653-DC93-95F440095B7C}"/>
              </a:ext>
            </a:extLst>
          </p:cNvPr>
          <p:cNvSpPr txBox="1"/>
          <p:nvPr/>
        </p:nvSpPr>
        <p:spPr>
          <a:xfrm>
            <a:off x="1649970" y="2082074"/>
            <a:ext cx="21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(p V </a:t>
            </a:r>
            <a:r>
              <a:rPr lang="pt-BR" sz="1800" dirty="0"/>
              <a:t>¬ </a:t>
            </a:r>
            <a:r>
              <a:rPr lang="es-ES" dirty="0"/>
              <a:t>q)</a:t>
            </a:r>
            <a:r>
              <a:rPr lang="pt-BR" sz="1800" dirty="0"/>
              <a:t> ∧ ¬ (q ∧ p)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6194538-41F0-C149-7E57-4670D4A167CC}"/>
              </a:ext>
            </a:extLst>
          </p:cNvPr>
          <p:cNvSpPr txBox="1"/>
          <p:nvPr/>
        </p:nvSpPr>
        <p:spPr>
          <a:xfrm>
            <a:off x="1634638" y="4474325"/>
            <a:ext cx="297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p q ¬ V</a:t>
            </a:r>
            <a:endParaRPr lang="es-CO" sz="2000" dirty="0"/>
          </a:p>
        </p:txBody>
      </p:sp>
      <p:graphicFrame>
        <p:nvGraphicFramePr>
          <p:cNvPr id="18" name="Tabla 3">
            <a:extLst>
              <a:ext uri="{FF2B5EF4-FFF2-40B4-BE49-F238E27FC236}">
                <a16:creationId xmlns:a16="http://schemas.microsoft.com/office/drawing/2014/main" id="{CCA7359F-5646-CC6B-6FB7-773FB828A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846633"/>
              </p:ext>
            </p:extLst>
          </p:nvPr>
        </p:nvGraphicFramePr>
        <p:xfrm>
          <a:off x="6393874" y="2421051"/>
          <a:ext cx="296578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500">
                  <a:extLst>
                    <a:ext uri="{9D8B030D-6E8A-4147-A177-3AD203B41FA5}">
                      <a16:colId xmlns:a16="http://schemas.microsoft.com/office/drawing/2014/main" val="2190639226"/>
                    </a:ext>
                  </a:extLst>
                </a:gridCol>
                <a:gridCol w="2510286">
                  <a:extLst>
                    <a:ext uri="{9D8B030D-6E8A-4147-A177-3AD203B41FA5}">
                      <a16:colId xmlns:a16="http://schemas.microsoft.com/office/drawing/2014/main" val="3042318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254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367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95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solidFill>
                            <a:srgbClr val="AD3333"/>
                          </a:solidFill>
                        </a:rPr>
                        <a:t>∧&gt;=¬? No, no </a:t>
                      </a:r>
                      <a:r>
                        <a:rPr lang="pt-BR" sz="1800" dirty="0" err="1">
                          <a:solidFill>
                            <a:srgbClr val="AD3333"/>
                          </a:solidFill>
                        </a:rPr>
                        <a:t>desapila</a:t>
                      </a:r>
                      <a:endParaRPr lang="es-CO" dirty="0">
                        <a:solidFill>
                          <a:srgbClr val="AD33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1502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>
                        <a:solidFill>
                          <a:srgbClr val="AD33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00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)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solidFill>
                            <a:srgbClr val="AD3333"/>
                          </a:solidFill>
                        </a:rPr>
                        <a:t>Desapila</a:t>
                      </a:r>
                      <a:r>
                        <a:rPr lang="es-ES" dirty="0">
                          <a:solidFill>
                            <a:srgbClr val="AD3333"/>
                          </a:solidFill>
                        </a:rPr>
                        <a:t> hasta (</a:t>
                      </a:r>
                      <a:endParaRPr lang="es-CO" dirty="0">
                        <a:solidFill>
                          <a:srgbClr val="AD33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189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solidFill>
                            <a:srgbClr val="AD3333"/>
                          </a:solidFill>
                        </a:rPr>
                        <a:t>V&gt;=</a:t>
                      </a:r>
                      <a:r>
                        <a:rPr lang="pt-BR" sz="1800" dirty="0">
                          <a:solidFill>
                            <a:srgbClr val="AD3333"/>
                          </a:solidFill>
                        </a:rPr>
                        <a:t>¬? No, no </a:t>
                      </a:r>
                      <a:r>
                        <a:rPr lang="pt-BR" sz="1800" dirty="0" err="1">
                          <a:solidFill>
                            <a:srgbClr val="AD3333"/>
                          </a:solidFill>
                        </a:rPr>
                        <a:t>desapila</a:t>
                      </a:r>
                      <a:endParaRPr lang="es-CO" dirty="0">
                        <a:solidFill>
                          <a:srgbClr val="AD33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626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V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630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(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134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846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06203" y="497623"/>
            <a:ext cx="10022521" cy="535888"/>
          </a:xfrm>
        </p:spPr>
        <p:txBody>
          <a:bodyPr>
            <a:noAutofit/>
          </a:bodyPr>
          <a:lstStyle/>
          <a:p>
            <a:r>
              <a:rPr lang="es-CO" sz="3600" dirty="0"/>
              <a:t>Estructuras Computacionales Discretas - Reto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C8517FB0-6CE6-46D9-97A3-A56D33A01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809263"/>
              </p:ext>
            </p:extLst>
          </p:nvPr>
        </p:nvGraphicFramePr>
        <p:xfrm>
          <a:off x="1675848" y="2612283"/>
          <a:ext cx="43930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534811455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090054642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2416722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521919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(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q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)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(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q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p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)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87220F91-1F41-46E2-982E-5A09762D1C81}"/>
              </a:ext>
            </a:extLst>
          </p:cNvPr>
          <p:cNvSpPr txBox="1"/>
          <p:nvPr/>
        </p:nvSpPr>
        <p:spPr>
          <a:xfrm>
            <a:off x="389901" y="2012020"/>
            <a:ext cx="1152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Expresión Lógica Infija</a:t>
            </a:r>
            <a:endParaRPr lang="es-CO" sz="1400" dirty="0"/>
          </a:p>
        </p:txBody>
      </p:sp>
      <p:graphicFrame>
        <p:nvGraphicFramePr>
          <p:cNvPr id="8" name="Tabla 3">
            <a:extLst>
              <a:ext uri="{FF2B5EF4-FFF2-40B4-BE49-F238E27FC236}">
                <a16:creationId xmlns:a16="http://schemas.microsoft.com/office/drawing/2014/main" id="{67700B0F-D440-4004-953B-EB060BF2C9A7}"/>
              </a:ext>
            </a:extLst>
          </p:cNvPr>
          <p:cNvGraphicFramePr>
            <a:graphicFrameLocks noGrp="1"/>
          </p:cNvGraphicFramePr>
          <p:nvPr/>
        </p:nvGraphicFramePr>
        <p:xfrm>
          <a:off x="9791142" y="2115429"/>
          <a:ext cx="188534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474">
                  <a:extLst>
                    <a:ext uri="{9D8B030D-6E8A-4147-A177-3AD203B41FA5}">
                      <a16:colId xmlns:a16="http://schemas.microsoft.com/office/drawing/2014/main" val="2190639226"/>
                    </a:ext>
                  </a:extLst>
                </a:gridCol>
                <a:gridCol w="741871">
                  <a:extLst>
                    <a:ext uri="{9D8B030D-6E8A-4147-A177-3AD203B41FA5}">
                      <a16:colId xmlns:a16="http://schemas.microsoft.com/office/drawing/2014/main" val="664099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Operador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/>
                        <a:t>NiVel</a:t>
                      </a:r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91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3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52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/>
                        <a:t>→   ↔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54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    </a:t>
                      </a:r>
                      <a:r>
                        <a:rPr lang="es-CO" sz="1800" dirty="0"/>
                        <a:t>∨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02826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184D90EF-B526-4B30-B624-B28ED7E2FD07}"/>
              </a:ext>
            </a:extLst>
          </p:cNvPr>
          <p:cNvSpPr txBox="1"/>
          <p:nvPr/>
        </p:nvSpPr>
        <p:spPr>
          <a:xfrm>
            <a:off x="1398016" y="906081"/>
            <a:ext cx="770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dirty="0"/>
              <a:t>Algoritmo de </a:t>
            </a:r>
            <a:r>
              <a:rPr lang="es-CO" sz="2800" dirty="0" err="1"/>
              <a:t>Shunting</a:t>
            </a:r>
            <a:r>
              <a:rPr lang="es-CO" sz="2800" dirty="0"/>
              <a:t> Yard (Patio de Maniobras)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790B99F4-9247-4C28-9F5D-0B0FB1F7D7CE}"/>
                  </a:ext>
                </a:extLst>
              </p14:cNvPr>
              <p14:cNvContentPartPr/>
              <p14:nvPr/>
            </p14:nvContentPartPr>
            <p14:xfrm>
              <a:off x="1653760" y="4323102"/>
              <a:ext cx="360" cy="3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790B99F4-9247-4C28-9F5D-0B0FB1F7D7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5760" y="4215102"/>
                <a:ext cx="36000" cy="21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8" name="Tabla 2">
            <a:extLst>
              <a:ext uri="{FF2B5EF4-FFF2-40B4-BE49-F238E27FC236}">
                <a16:creationId xmlns:a16="http://schemas.microsoft.com/office/drawing/2014/main" id="{F197EBA9-6AE0-407B-9C0D-A994CFFEC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329732"/>
              </p:ext>
            </p:extLst>
          </p:nvPr>
        </p:nvGraphicFramePr>
        <p:xfrm>
          <a:off x="1653760" y="3055424"/>
          <a:ext cx="439305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712103955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84873177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407423647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930560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 dirty="0">
                          <a:solidFill>
                            <a:srgbClr val="AD3333"/>
                          </a:solidFill>
                        </a:rPr>
                        <a:t>8</a:t>
                      </a:r>
                      <a:endParaRPr lang="es-CO" sz="1100" b="1" dirty="0">
                        <a:solidFill>
                          <a:srgbClr val="AD33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9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10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11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12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162" name="CuadroTexto 161">
            <a:extLst>
              <a:ext uri="{FF2B5EF4-FFF2-40B4-BE49-F238E27FC236}">
                <a16:creationId xmlns:a16="http://schemas.microsoft.com/office/drawing/2014/main" id="{1CEA1874-40EC-4467-8934-DD5B0AA6F93F}"/>
              </a:ext>
            </a:extLst>
          </p:cNvPr>
          <p:cNvSpPr txBox="1"/>
          <p:nvPr/>
        </p:nvSpPr>
        <p:spPr>
          <a:xfrm>
            <a:off x="389901" y="1682387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String</a:t>
            </a:r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E3DD0B0-832B-4B0B-90F4-55CD0921E4B2}"/>
              </a:ext>
            </a:extLst>
          </p:cNvPr>
          <p:cNvSpPr txBox="1"/>
          <p:nvPr/>
        </p:nvSpPr>
        <p:spPr>
          <a:xfrm>
            <a:off x="6263398" y="2051719"/>
            <a:ext cx="71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Pila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643CC88-768A-4C7D-8EB5-A1BD61811982}"/>
              </a:ext>
            </a:extLst>
          </p:cNvPr>
          <p:cNvSpPr txBox="1"/>
          <p:nvPr/>
        </p:nvSpPr>
        <p:spPr>
          <a:xfrm>
            <a:off x="534913" y="2947086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Token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AD92332-BDFE-4734-81BF-DFE03A43E32C}"/>
              </a:ext>
            </a:extLst>
          </p:cNvPr>
          <p:cNvSpPr txBox="1"/>
          <p:nvPr/>
        </p:nvSpPr>
        <p:spPr>
          <a:xfrm>
            <a:off x="9791141" y="3740693"/>
            <a:ext cx="18853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Para apilar operadores de debe extraer de la pila primero los que tengan mayor o igual precedencia, sino, se apila el operador y se continua, si la estructura infija se termina, se trasladan de la pila los operadores restantes.</a:t>
            </a:r>
            <a:endParaRPr lang="es-CO" sz="1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1A7FA3-F407-C8D0-C1EE-C49FD25F5B70}"/>
              </a:ext>
            </a:extLst>
          </p:cNvPr>
          <p:cNvSpPr txBox="1"/>
          <p:nvPr/>
        </p:nvSpPr>
        <p:spPr>
          <a:xfrm>
            <a:off x="402854" y="2594622"/>
            <a:ext cx="13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ArrayListEI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B53E0C7-8FB7-066F-BE16-D4BF87CD8756}"/>
              </a:ext>
            </a:extLst>
          </p:cNvPr>
          <p:cNvSpPr txBox="1"/>
          <p:nvPr/>
        </p:nvSpPr>
        <p:spPr>
          <a:xfrm>
            <a:off x="398623" y="4412770"/>
            <a:ext cx="1235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Expresión Lógica Postfija</a:t>
            </a:r>
            <a:endParaRPr lang="es-CO" sz="1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5169B7D-5D59-27BB-7AA2-645B7C18F0D0}"/>
              </a:ext>
            </a:extLst>
          </p:cNvPr>
          <p:cNvSpPr txBox="1"/>
          <p:nvPr/>
        </p:nvSpPr>
        <p:spPr>
          <a:xfrm>
            <a:off x="394577" y="4074061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String</a:t>
            </a:r>
            <a:endParaRPr lang="es-C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096CF18-13D4-5D2D-C851-F965BE7108FF}"/>
              </a:ext>
            </a:extLst>
          </p:cNvPr>
          <p:cNvSpPr txBox="1"/>
          <p:nvPr/>
        </p:nvSpPr>
        <p:spPr>
          <a:xfrm>
            <a:off x="389901" y="5032382"/>
            <a:ext cx="13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ArrayListEP</a:t>
            </a:r>
            <a:endParaRPr lang="es-CO" dirty="0"/>
          </a:p>
        </p:txBody>
      </p:sp>
      <p:graphicFrame>
        <p:nvGraphicFramePr>
          <p:cNvPr id="27" name="Tabla 2">
            <a:extLst>
              <a:ext uri="{FF2B5EF4-FFF2-40B4-BE49-F238E27FC236}">
                <a16:creationId xmlns:a16="http://schemas.microsoft.com/office/drawing/2014/main" id="{4C81B836-C1F4-9616-59F4-8F504C921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03770"/>
              </p:ext>
            </p:extLst>
          </p:nvPr>
        </p:nvGraphicFramePr>
        <p:xfrm>
          <a:off x="1675848" y="5022231"/>
          <a:ext cx="304134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q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¬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7997160D-83B1-5653-DC93-95F440095B7C}"/>
              </a:ext>
            </a:extLst>
          </p:cNvPr>
          <p:cNvSpPr txBox="1"/>
          <p:nvPr/>
        </p:nvSpPr>
        <p:spPr>
          <a:xfrm>
            <a:off x="1649970" y="2082074"/>
            <a:ext cx="21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(p V </a:t>
            </a:r>
            <a:r>
              <a:rPr lang="pt-BR" sz="1800" dirty="0"/>
              <a:t>¬ </a:t>
            </a:r>
            <a:r>
              <a:rPr lang="es-ES" dirty="0"/>
              <a:t>q)</a:t>
            </a:r>
            <a:r>
              <a:rPr lang="pt-BR" sz="1800" dirty="0"/>
              <a:t> ∧ ¬ (q ∧ p)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6194538-41F0-C149-7E57-4670D4A167CC}"/>
              </a:ext>
            </a:extLst>
          </p:cNvPr>
          <p:cNvSpPr txBox="1"/>
          <p:nvPr/>
        </p:nvSpPr>
        <p:spPr>
          <a:xfrm>
            <a:off x="1634638" y="4474325"/>
            <a:ext cx="297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p q ¬ V</a:t>
            </a:r>
            <a:endParaRPr lang="es-CO" sz="2000" dirty="0"/>
          </a:p>
        </p:txBody>
      </p:sp>
      <p:graphicFrame>
        <p:nvGraphicFramePr>
          <p:cNvPr id="18" name="Tabla 3">
            <a:extLst>
              <a:ext uri="{FF2B5EF4-FFF2-40B4-BE49-F238E27FC236}">
                <a16:creationId xmlns:a16="http://schemas.microsoft.com/office/drawing/2014/main" id="{CCA7359F-5646-CC6B-6FB7-773FB828A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854578"/>
              </p:ext>
            </p:extLst>
          </p:nvPr>
        </p:nvGraphicFramePr>
        <p:xfrm>
          <a:off x="6393874" y="2421051"/>
          <a:ext cx="296578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500">
                  <a:extLst>
                    <a:ext uri="{9D8B030D-6E8A-4147-A177-3AD203B41FA5}">
                      <a16:colId xmlns:a16="http://schemas.microsoft.com/office/drawing/2014/main" val="2190639226"/>
                    </a:ext>
                  </a:extLst>
                </a:gridCol>
                <a:gridCol w="2510286">
                  <a:extLst>
                    <a:ext uri="{9D8B030D-6E8A-4147-A177-3AD203B41FA5}">
                      <a16:colId xmlns:a16="http://schemas.microsoft.com/office/drawing/2014/main" val="3042318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254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367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(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95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solidFill>
                            <a:srgbClr val="AD3333"/>
                          </a:solidFill>
                        </a:rPr>
                        <a:t>∧&gt;=¬? No, no </a:t>
                      </a:r>
                      <a:r>
                        <a:rPr lang="pt-BR" sz="1800" dirty="0" err="1">
                          <a:solidFill>
                            <a:srgbClr val="AD3333"/>
                          </a:solidFill>
                        </a:rPr>
                        <a:t>desapila</a:t>
                      </a:r>
                      <a:endParaRPr lang="es-CO" dirty="0">
                        <a:solidFill>
                          <a:srgbClr val="AD33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1502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>
                        <a:solidFill>
                          <a:srgbClr val="AD33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00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)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solidFill>
                            <a:srgbClr val="AD3333"/>
                          </a:solidFill>
                        </a:rPr>
                        <a:t>Desapila</a:t>
                      </a:r>
                      <a:r>
                        <a:rPr lang="es-ES" dirty="0">
                          <a:solidFill>
                            <a:srgbClr val="AD3333"/>
                          </a:solidFill>
                        </a:rPr>
                        <a:t> hasta (</a:t>
                      </a:r>
                      <a:endParaRPr lang="es-CO" dirty="0">
                        <a:solidFill>
                          <a:srgbClr val="AD33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189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solidFill>
                            <a:srgbClr val="AD3333"/>
                          </a:solidFill>
                        </a:rPr>
                        <a:t>V&gt;=</a:t>
                      </a:r>
                      <a:r>
                        <a:rPr lang="pt-BR" sz="1800" dirty="0">
                          <a:solidFill>
                            <a:srgbClr val="AD3333"/>
                          </a:solidFill>
                        </a:rPr>
                        <a:t>¬? No, no </a:t>
                      </a:r>
                      <a:r>
                        <a:rPr lang="pt-BR" sz="1800" dirty="0" err="1">
                          <a:solidFill>
                            <a:srgbClr val="AD3333"/>
                          </a:solidFill>
                        </a:rPr>
                        <a:t>desapila</a:t>
                      </a:r>
                      <a:endParaRPr lang="es-CO" dirty="0">
                        <a:solidFill>
                          <a:srgbClr val="AD33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626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V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630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(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134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450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06203" y="497623"/>
            <a:ext cx="10022521" cy="535888"/>
          </a:xfrm>
        </p:spPr>
        <p:txBody>
          <a:bodyPr>
            <a:noAutofit/>
          </a:bodyPr>
          <a:lstStyle/>
          <a:p>
            <a:r>
              <a:rPr lang="es-CO" sz="3600" dirty="0"/>
              <a:t>Estructuras Computacionales Discretas - Reto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C8517FB0-6CE6-46D9-97A3-A56D33A01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99111"/>
              </p:ext>
            </p:extLst>
          </p:nvPr>
        </p:nvGraphicFramePr>
        <p:xfrm>
          <a:off x="1675848" y="2612283"/>
          <a:ext cx="43930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534811455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090054642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2416722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521919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(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q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)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(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q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p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)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87220F91-1F41-46E2-982E-5A09762D1C81}"/>
              </a:ext>
            </a:extLst>
          </p:cNvPr>
          <p:cNvSpPr txBox="1"/>
          <p:nvPr/>
        </p:nvSpPr>
        <p:spPr>
          <a:xfrm>
            <a:off x="389901" y="2012020"/>
            <a:ext cx="1152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Expresión Lógica Infija</a:t>
            </a:r>
            <a:endParaRPr lang="es-CO" sz="1400" dirty="0"/>
          </a:p>
        </p:txBody>
      </p:sp>
      <p:graphicFrame>
        <p:nvGraphicFramePr>
          <p:cNvPr id="8" name="Tabla 3">
            <a:extLst>
              <a:ext uri="{FF2B5EF4-FFF2-40B4-BE49-F238E27FC236}">
                <a16:creationId xmlns:a16="http://schemas.microsoft.com/office/drawing/2014/main" id="{67700B0F-D440-4004-953B-EB060BF2C9A7}"/>
              </a:ext>
            </a:extLst>
          </p:cNvPr>
          <p:cNvGraphicFramePr>
            <a:graphicFrameLocks noGrp="1"/>
          </p:cNvGraphicFramePr>
          <p:nvPr/>
        </p:nvGraphicFramePr>
        <p:xfrm>
          <a:off x="9791142" y="2115429"/>
          <a:ext cx="188534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474">
                  <a:extLst>
                    <a:ext uri="{9D8B030D-6E8A-4147-A177-3AD203B41FA5}">
                      <a16:colId xmlns:a16="http://schemas.microsoft.com/office/drawing/2014/main" val="2190639226"/>
                    </a:ext>
                  </a:extLst>
                </a:gridCol>
                <a:gridCol w="741871">
                  <a:extLst>
                    <a:ext uri="{9D8B030D-6E8A-4147-A177-3AD203B41FA5}">
                      <a16:colId xmlns:a16="http://schemas.microsoft.com/office/drawing/2014/main" val="664099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Operador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/>
                        <a:t>NiVel</a:t>
                      </a:r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91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3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52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/>
                        <a:t>→   ↔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54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    </a:t>
                      </a:r>
                      <a:r>
                        <a:rPr lang="es-CO" sz="1800" dirty="0"/>
                        <a:t>∨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02826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184D90EF-B526-4B30-B624-B28ED7E2FD07}"/>
              </a:ext>
            </a:extLst>
          </p:cNvPr>
          <p:cNvSpPr txBox="1"/>
          <p:nvPr/>
        </p:nvSpPr>
        <p:spPr>
          <a:xfrm>
            <a:off x="1398016" y="906081"/>
            <a:ext cx="770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dirty="0"/>
              <a:t>Algoritmo de </a:t>
            </a:r>
            <a:r>
              <a:rPr lang="es-CO" sz="2800" dirty="0" err="1"/>
              <a:t>Shunting</a:t>
            </a:r>
            <a:r>
              <a:rPr lang="es-CO" sz="2800" dirty="0"/>
              <a:t> Yard (Patio de Maniobras)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790B99F4-9247-4C28-9F5D-0B0FB1F7D7CE}"/>
                  </a:ext>
                </a:extLst>
              </p14:cNvPr>
              <p14:cNvContentPartPr/>
              <p14:nvPr/>
            </p14:nvContentPartPr>
            <p14:xfrm>
              <a:off x="1653760" y="4323102"/>
              <a:ext cx="360" cy="3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790B99F4-9247-4C28-9F5D-0B0FB1F7D7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5760" y="4215102"/>
                <a:ext cx="36000" cy="21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8" name="Tabla 2">
            <a:extLst>
              <a:ext uri="{FF2B5EF4-FFF2-40B4-BE49-F238E27FC236}">
                <a16:creationId xmlns:a16="http://schemas.microsoft.com/office/drawing/2014/main" id="{F197EBA9-6AE0-407B-9C0D-A994CFFEC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869171"/>
              </p:ext>
            </p:extLst>
          </p:nvPr>
        </p:nvGraphicFramePr>
        <p:xfrm>
          <a:off x="1653760" y="3055424"/>
          <a:ext cx="439305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712103955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84873177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407423647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930560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 dirty="0">
                          <a:solidFill>
                            <a:srgbClr val="AD3333"/>
                          </a:solidFill>
                        </a:rPr>
                        <a:t>9</a:t>
                      </a:r>
                      <a:endParaRPr lang="es-CO" sz="1100" b="1" dirty="0">
                        <a:solidFill>
                          <a:srgbClr val="AD33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10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11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12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162" name="CuadroTexto 161">
            <a:extLst>
              <a:ext uri="{FF2B5EF4-FFF2-40B4-BE49-F238E27FC236}">
                <a16:creationId xmlns:a16="http://schemas.microsoft.com/office/drawing/2014/main" id="{1CEA1874-40EC-4467-8934-DD5B0AA6F93F}"/>
              </a:ext>
            </a:extLst>
          </p:cNvPr>
          <p:cNvSpPr txBox="1"/>
          <p:nvPr/>
        </p:nvSpPr>
        <p:spPr>
          <a:xfrm>
            <a:off x="389901" y="1682387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String</a:t>
            </a:r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E3DD0B0-832B-4B0B-90F4-55CD0921E4B2}"/>
              </a:ext>
            </a:extLst>
          </p:cNvPr>
          <p:cNvSpPr txBox="1"/>
          <p:nvPr/>
        </p:nvSpPr>
        <p:spPr>
          <a:xfrm>
            <a:off x="6263398" y="2051719"/>
            <a:ext cx="71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Pila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643CC88-768A-4C7D-8EB5-A1BD61811982}"/>
              </a:ext>
            </a:extLst>
          </p:cNvPr>
          <p:cNvSpPr txBox="1"/>
          <p:nvPr/>
        </p:nvSpPr>
        <p:spPr>
          <a:xfrm>
            <a:off x="534913" y="2947086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Token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AD92332-BDFE-4734-81BF-DFE03A43E32C}"/>
              </a:ext>
            </a:extLst>
          </p:cNvPr>
          <p:cNvSpPr txBox="1"/>
          <p:nvPr/>
        </p:nvSpPr>
        <p:spPr>
          <a:xfrm>
            <a:off x="9791141" y="3740693"/>
            <a:ext cx="18853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Para apilar operadores de debe extraer de la pila primero los que tengan mayor o igual precedencia, sino, se apila el operador y se continua, si la estructura infija se termina, se trasladan de la pila los operadores restantes.</a:t>
            </a:r>
            <a:endParaRPr lang="es-CO" sz="1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1A7FA3-F407-C8D0-C1EE-C49FD25F5B70}"/>
              </a:ext>
            </a:extLst>
          </p:cNvPr>
          <p:cNvSpPr txBox="1"/>
          <p:nvPr/>
        </p:nvSpPr>
        <p:spPr>
          <a:xfrm>
            <a:off x="402854" y="2594622"/>
            <a:ext cx="13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ArrayListEI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B53E0C7-8FB7-066F-BE16-D4BF87CD8756}"/>
              </a:ext>
            </a:extLst>
          </p:cNvPr>
          <p:cNvSpPr txBox="1"/>
          <p:nvPr/>
        </p:nvSpPr>
        <p:spPr>
          <a:xfrm>
            <a:off x="398623" y="4412770"/>
            <a:ext cx="1235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Expresión Lógica Postfija</a:t>
            </a:r>
            <a:endParaRPr lang="es-CO" sz="1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5169B7D-5D59-27BB-7AA2-645B7C18F0D0}"/>
              </a:ext>
            </a:extLst>
          </p:cNvPr>
          <p:cNvSpPr txBox="1"/>
          <p:nvPr/>
        </p:nvSpPr>
        <p:spPr>
          <a:xfrm>
            <a:off x="394577" y="4074061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String</a:t>
            </a:r>
            <a:endParaRPr lang="es-C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096CF18-13D4-5D2D-C851-F965BE7108FF}"/>
              </a:ext>
            </a:extLst>
          </p:cNvPr>
          <p:cNvSpPr txBox="1"/>
          <p:nvPr/>
        </p:nvSpPr>
        <p:spPr>
          <a:xfrm>
            <a:off x="389901" y="5032382"/>
            <a:ext cx="13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ArrayListEP</a:t>
            </a:r>
            <a:endParaRPr lang="es-CO" dirty="0"/>
          </a:p>
        </p:txBody>
      </p:sp>
      <p:graphicFrame>
        <p:nvGraphicFramePr>
          <p:cNvPr id="27" name="Tabla 2">
            <a:extLst>
              <a:ext uri="{FF2B5EF4-FFF2-40B4-BE49-F238E27FC236}">
                <a16:creationId xmlns:a16="http://schemas.microsoft.com/office/drawing/2014/main" id="{4C81B836-C1F4-9616-59F4-8F504C921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82241"/>
              </p:ext>
            </p:extLst>
          </p:nvPr>
        </p:nvGraphicFramePr>
        <p:xfrm>
          <a:off x="1675848" y="5022231"/>
          <a:ext cx="304134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q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¬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q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7997160D-83B1-5653-DC93-95F440095B7C}"/>
              </a:ext>
            </a:extLst>
          </p:cNvPr>
          <p:cNvSpPr txBox="1"/>
          <p:nvPr/>
        </p:nvSpPr>
        <p:spPr>
          <a:xfrm>
            <a:off x="1649970" y="2082074"/>
            <a:ext cx="21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(p V </a:t>
            </a:r>
            <a:r>
              <a:rPr lang="pt-BR" sz="1800" dirty="0"/>
              <a:t>¬ </a:t>
            </a:r>
            <a:r>
              <a:rPr lang="es-ES" dirty="0"/>
              <a:t>q)</a:t>
            </a:r>
            <a:r>
              <a:rPr lang="pt-BR" sz="1800" dirty="0"/>
              <a:t> ∧ ¬ (q ∧ p)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6194538-41F0-C149-7E57-4670D4A167CC}"/>
              </a:ext>
            </a:extLst>
          </p:cNvPr>
          <p:cNvSpPr txBox="1"/>
          <p:nvPr/>
        </p:nvSpPr>
        <p:spPr>
          <a:xfrm>
            <a:off x="1634638" y="4474325"/>
            <a:ext cx="297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p q ¬ V q</a:t>
            </a:r>
            <a:endParaRPr lang="es-CO" sz="2000" dirty="0"/>
          </a:p>
        </p:txBody>
      </p:sp>
      <p:graphicFrame>
        <p:nvGraphicFramePr>
          <p:cNvPr id="18" name="Tabla 3">
            <a:extLst>
              <a:ext uri="{FF2B5EF4-FFF2-40B4-BE49-F238E27FC236}">
                <a16:creationId xmlns:a16="http://schemas.microsoft.com/office/drawing/2014/main" id="{CCA7359F-5646-CC6B-6FB7-773FB828A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477592"/>
              </p:ext>
            </p:extLst>
          </p:nvPr>
        </p:nvGraphicFramePr>
        <p:xfrm>
          <a:off x="6393874" y="2421051"/>
          <a:ext cx="296578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500">
                  <a:extLst>
                    <a:ext uri="{9D8B030D-6E8A-4147-A177-3AD203B41FA5}">
                      <a16:colId xmlns:a16="http://schemas.microsoft.com/office/drawing/2014/main" val="2190639226"/>
                    </a:ext>
                  </a:extLst>
                </a:gridCol>
                <a:gridCol w="2510286">
                  <a:extLst>
                    <a:ext uri="{9D8B030D-6E8A-4147-A177-3AD203B41FA5}">
                      <a16:colId xmlns:a16="http://schemas.microsoft.com/office/drawing/2014/main" val="3042318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254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367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(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95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solidFill>
                            <a:srgbClr val="AD3333"/>
                          </a:solidFill>
                        </a:rPr>
                        <a:t>∧&gt;=¬? No, no </a:t>
                      </a:r>
                      <a:r>
                        <a:rPr lang="pt-BR" sz="1800" dirty="0" err="1">
                          <a:solidFill>
                            <a:srgbClr val="AD3333"/>
                          </a:solidFill>
                        </a:rPr>
                        <a:t>desapila</a:t>
                      </a:r>
                      <a:endParaRPr lang="es-CO" dirty="0">
                        <a:solidFill>
                          <a:srgbClr val="AD33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1502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>
                        <a:solidFill>
                          <a:srgbClr val="AD33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00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)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solidFill>
                            <a:srgbClr val="AD3333"/>
                          </a:solidFill>
                        </a:rPr>
                        <a:t>Desapila</a:t>
                      </a:r>
                      <a:r>
                        <a:rPr lang="es-ES" dirty="0">
                          <a:solidFill>
                            <a:srgbClr val="AD3333"/>
                          </a:solidFill>
                        </a:rPr>
                        <a:t> hasta (</a:t>
                      </a:r>
                      <a:endParaRPr lang="es-CO" dirty="0">
                        <a:solidFill>
                          <a:srgbClr val="AD33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189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solidFill>
                            <a:srgbClr val="AD3333"/>
                          </a:solidFill>
                        </a:rPr>
                        <a:t>V&gt;=</a:t>
                      </a:r>
                      <a:r>
                        <a:rPr lang="pt-BR" sz="1800" dirty="0">
                          <a:solidFill>
                            <a:srgbClr val="AD3333"/>
                          </a:solidFill>
                        </a:rPr>
                        <a:t>¬? No, no </a:t>
                      </a:r>
                      <a:r>
                        <a:rPr lang="pt-BR" sz="1800" dirty="0" err="1">
                          <a:solidFill>
                            <a:srgbClr val="AD3333"/>
                          </a:solidFill>
                        </a:rPr>
                        <a:t>desapila</a:t>
                      </a:r>
                      <a:endParaRPr lang="es-CO" dirty="0">
                        <a:solidFill>
                          <a:srgbClr val="AD33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626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V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630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(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134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267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06203" y="497623"/>
            <a:ext cx="10022521" cy="535888"/>
          </a:xfrm>
        </p:spPr>
        <p:txBody>
          <a:bodyPr>
            <a:noAutofit/>
          </a:bodyPr>
          <a:lstStyle/>
          <a:p>
            <a:r>
              <a:rPr lang="es-CO" sz="3600" dirty="0"/>
              <a:t>Estructuras Computacionales Discretas - Reto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C8517FB0-6CE6-46D9-97A3-A56D33A01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4492"/>
              </p:ext>
            </p:extLst>
          </p:nvPr>
        </p:nvGraphicFramePr>
        <p:xfrm>
          <a:off x="1675848" y="2612283"/>
          <a:ext cx="43930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534811455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090054642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2416722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521919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(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q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)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(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q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p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)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87220F91-1F41-46E2-982E-5A09762D1C81}"/>
              </a:ext>
            </a:extLst>
          </p:cNvPr>
          <p:cNvSpPr txBox="1"/>
          <p:nvPr/>
        </p:nvSpPr>
        <p:spPr>
          <a:xfrm>
            <a:off x="389901" y="2012020"/>
            <a:ext cx="1152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Expresión Lógica Infija</a:t>
            </a:r>
            <a:endParaRPr lang="es-CO" sz="1400" dirty="0"/>
          </a:p>
        </p:txBody>
      </p:sp>
      <p:graphicFrame>
        <p:nvGraphicFramePr>
          <p:cNvPr id="8" name="Tabla 3">
            <a:extLst>
              <a:ext uri="{FF2B5EF4-FFF2-40B4-BE49-F238E27FC236}">
                <a16:creationId xmlns:a16="http://schemas.microsoft.com/office/drawing/2014/main" id="{67700B0F-D440-4004-953B-EB060BF2C9A7}"/>
              </a:ext>
            </a:extLst>
          </p:cNvPr>
          <p:cNvGraphicFramePr>
            <a:graphicFrameLocks noGrp="1"/>
          </p:cNvGraphicFramePr>
          <p:nvPr/>
        </p:nvGraphicFramePr>
        <p:xfrm>
          <a:off x="9791142" y="2115429"/>
          <a:ext cx="188534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474">
                  <a:extLst>
                    <a:ext uri="{9D8B030D-6E8A-4147-A177-3AD203B41FA5}">
                      <a16:colId xmlns:a16="http://schemas.microsoft.com/office/drawing/2014/main" val="2190639226"/>
                    </a:ext>
                  </a:extLst>
                </a:gridCol>
                <a:gridCol w="741871">
                  <a:extLst>
                    <a:ext uri="{9D8B030D-6E8A-4147-A177-3AD203B41FA5}">
                      <a16:colId xmlns:a16="http://schemas.microsoft.com/office/drawing/2014/main" val="664099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Operador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/>
                        <a:t>NiVel</a:t>
                      </a:r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91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3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52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/>
                        <a:t>→   ↔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54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    </a:t>
                      </a:r>
                      <a:r>
                        <a:rPr lang="es-CO" sz="1800" dirty="0"/>
                        <a:t>∨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02826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184D90EF-B526-4B30-B624-B28ED7E2FD07}"/>
              </a:ext>
            </a:extLst>
          </p:cNvPr>
          <p:cNvSpPr txBox="1"/>
          <p:nvPr/>
        </p:nvSpPr>
        <p:spPr>
          <a:xfrm>
            <a:off x="1398016" y="906081"/>
            <a:ext cx="770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dirty="0"/>
              <a:t>Algoritmo de </a:t>
            </a:r>
            <a:r>
              <a:rPr lang="es-CO" sz="2800" dirty="0" err="1"/>
              <a:t>Shunting</a:t>
            </a:r>
            <a:r>
              <a:rPr lang="es-CO" sz="2800" dirty="0"/>
              <a:t> Yard (Patio de Maniobras)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790B99F4-9247-4C28-9F5D-0B0FB1F7D7CE}"/>
                  </a:ext>
                </a:extLst>
              </p14:cNvPr>
              <p14:cNvContentPartPr/>
              <p14:nvPr/>
            </p14:nvContentPartPr>
            <p14:xfrm>
              <a:off x="1653760" y="4323102"/>
              <a:ext cx="360" cy="3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790B99F4-9247-4C28-9F5D-0B0FB1F7D7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5760" y="4215102"/>
                <a:ext cx="36000" cy="21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8" name="Tabla 2">
            <a:extLst>
              <a:ext uri="{FF2B5EF4-FFF2-40B4-BE49-F238E27FC236}">
                <a16:creationId xmlns:a16="http://schemas.microsoft.com/office/drawing/2014/main" id="{F197EBA9-6AE0-407B-9C0D-A994CFFEC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336970"/>
              </p:ext>
            </p:extLst>
          </p:nvPr>
        </p:nvGraphicFramePr>
        <p:xfrm>
          <a:off x="1653760" y="3055424"/>
          <a:ext cx="439305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712103955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84873177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407423647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930560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 dirty="0">
                          <a:solidFill>
                            <a:srgbClr val="AD3333"/>
                          </a:solidFill>
                        </a:rPr>
                        <a:t>10</a:t>
                      </a:r>
                      <a:endParaRPr lang="es-CO" sz="1100" b="1" dirty="0">
                        <a:solidFill>
                          <a:srgbClr val="AD33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11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12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162" name="CuadroTexto 161">
            <a:extLst>
              <a:ext uri="{FF2B5EF4-FFF2-40B4-BE49-F238E27FC236}">
                <a16:creationId xmlns:a16="http://schemas.microsoft.com/office/drawing/2014/main" id="{1CEA1874-40EC-4467-8934-DD5B0AA6F93F}"/>
              </a:ext>
            </a:extLst>
          </p:cNvPr>
          <p:cNvSpPr txBox="1"/>
          <p:nvPr/>
        </p:nvSpPr>
        <p:spPr>
          <a:xfrm>
            <a:off x="389901" y="1682387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String</a:t>
            </a:r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E3DD0B0-832B-4B0B-90F4-55CD0921E4B2}"/>
              </a:ext>
            </a:extLst>
          </p:cNvPr>
          <p:cNvSpPr txBox="1"/>
          <p:nvPr/>
        </p:nvSpPr>
        <p:spPr>
          <a:xfrm>
            <a:off x="6263398" y="2051719"/>
            <a:ext cx="71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Pila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643CC88-768A-4C7D-8EB5-A1BD61811982}"/>
              </a:ext>
            </a:extLst>
          </p:cNvPr>
          <p:cNvSpPr txBox="1"/>
          <p:nvPr/>
        </p:nvSpPr>
        <p:spPr>
          <a:xfrm>
            <a:off x="534913" y="2947086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Token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AD92332-BDFE-4734-81BF-DFE03A43E32C}"/>
              </a:ext>
            </a:extLst>
          </p:cNvPr>
          <p:cNvSpPr txBox="1"/>
          <p:nvPr/>
        </p:nvSpPr>
        <p:spPr>
          <a:xfrm>
            <a:off x="9791141" y="3740693"/>
            <a:ext cx="18853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Para apilar operadores de debe extraer de la pila primero los que tengan mayor o igual precedencia, sino, se apila el operador y se continua, si la estructura infija se termina, se trasladan de la pila los operadores restantes.</a:t>
            </a:r>
            <a:endParaRPr lang="es-CO" sz="1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1A7FA3-F407-C8D0-C1EE-C49FD25F5B70}"/>
              </a:ext>
            </a:extLst>
          </p:cNvPr>
          <p:cNvSpPr txBox="1"/>
          <p:nvPr/>
        </p:nvSpPr>
        <p:spPr>
          <a:xfrm>
            <a:off x="402854" y="2594622"/>
            <a:ext cx="13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ArrayListEI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B53E0C7-8FB7-066F-BE16-D4BF87CD8756}"/>
              </a:ext>
            </a:extLst>
          </p:cNvPr>
          <p:cNvSpPr txBox="1"/>
          <p:nvPr/>
        </p:nvSpPr>
        <p:spPr>
          <a:xfrm>
            <a:off x="398623" y="4412770"/>
            <a:ext cx="1235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Expresión Lógica Postfija</a:t>
            </a:r>
            <a:endParaRPr lang="es-CO" sz="1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5169B7D-5D59-27BB-7AA2-645B7C18F0D0}"/>
              </a:ext>
            </a:extLst>
          </p:cNvPr>
          <p:cNvSpPr txBox="1"/>
          <p:nvPr/>
        </p:nvSpPr>
        <p:spPr>
          <a:xfrm>
            <a:off x="394577" y="4074061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String</a:t>
            </a:r>
            <a:endParaRPr lang="es-C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096CF18-13D4-5D2D-C851-F965BE7108FF}"/>
              </a:ext>
            </a:extLst>
          </p:cNvPr>
          <p:cNvSpPr txBox="1"/>
          <p:nvPr/>
        </p:nvSpPr>
        <p:spPr>
          <a:xfrm>
            <a:off x="389901" y="5032382"/>
            <a:ext cx="13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ArrayListEP</a:t>
            </a:r>
            <a:endParaRPr lang="es-CO" dirty="0"/>
          </a:p>
        </p:txBody>
      </p:sp>
      <p:graphicFrame>
        <p:nvGraphicFramePr>
          <p:cNvPr id="27" name="Tabla 2">
            <a:extLst>
              <a:ext uri="{FF2B5EF4-FFF2-40B4-BE49-F238E27FC236}">
                <a16:creationId xmlns:a16="http://schemas.microsoft.com/office/drawing/2014/main" id="{4C81B836-C1F4-9616-59F4-8F504C921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435800"/>
              </p:ext>
            </p:extLst>
          </p:nvPr>
        </p:nvGraphicFramePr>
        <p:xfrm>
          <a:off x="1675848" y="5022231"/>
          <a:ext cx="304134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q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¬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q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7997160D-83B1-5653-DC93-95F440095B7C}"/>
              </a:ext>
            </a:extLst>
          </p:cNvPr>
          <p:cNvSpPr txBox="1"/>
          <p:nvPr/>
        </p:nvSpPr>
        <p:spPr>
          <a:xfrm>
            <a:off x="1649970" y="2082074"/>
            <a:ext cx="21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(p V </a:t>
            </a:r>
            <a:r>
              <a:rPr lang="pt-BR" sz="1800" dirty="0"/>
              <a:t>¬ </a:t>
            </a:r>
            <a:r>
              <a:rPr lang="es-ES" dirty="0"/>
              <a:t>q)</a:t>
            </a:r>
            <a:r>
              <a:rPr lang="pt-BR" sz="1800" dirty="0"/>
              <a:t> ∧ ¬ (q ∧ p)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6194538-41F0-C149-7E57-4670D4A167CC}"/>
              </a:ext>
            </a:extLst>
          </p:cNvPr>
          <p:cNvSpPr txBox="1"/>
          <p:nvPr/>
        </p:nvSpPr>
        <p:spPr>
          <a:xfrm>
            <a:off x="1634638" y="4474325"/>
            <a:ext cx="297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p q ¬ V q</a:t>
            </a:r>
            <a:endParaRPr lang="es-CO" sz="2000" dirty="0"/>
          </a:p>
        </p:txBody>
      </p:sp>
      <p:graphicFrame>
        <p:nvGraphicFramePr>
          <p:cNvPr id="18" name="Tabla 3">
            <a:extLst>
              <a:ext uri="{FF2B5EF4-FFF2-40B4-BE49-F238E27FC236}">
                <a16:creationId xmlns:a16="http://schemas.microsoft.com/office/drawing/2014/main" id="{CCA7359F-5646-CC6B-6FB7-773FB828A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54067"/>
              </p:ext>
            </p:extLst>
          </p:nvPr>
        </p:nvGraphicFramePr>
        <p:xfrm>
          <a:off x="6393874" y="2421051"/>
          <a:ext cx="296578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500">
                  <a:extLst>
                    <a:ext uri="{9D8B030D-6E8A-4147-A177-3AD203B41FA5}">
                      <a16:colId xmlns:a16="http://schemas.microsoft.com/office/drawing/2014/main" val="2190639226"/>
                    </a:ext>
                  </a:extLst>
                </a:gridCol>
                <a:gridCol w="2510286">
                  <a:extLst>
                    <a:ext uri="{9D8B030D-6E8A-4147-A177-3AD203B41FA5}">
                      <a16:colId xmlns:a16="http://schemas.microsoft.com/office/drawing/2014/main" val="3042318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254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367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(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95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solidFill>
                            <a:srgbClr val="AD3333"/>
                          </a:solidFill>
                        </a:rPr>
                        <a:t>∧&gt;=¬? No, no </a:t>
                      </a:r>
                      <a:r>
                        <a:rPr lang="pt-BR" sz="1800" dirty="0" err="1">
                          <a:solidFill>
                            <a:srgbClr val="AD3333"/>
                          </a:solidFill>
                        </a:rPr>
                        <a:t>desapila</a:t>
                      </a:r>
                      <a:endParaRPr lang="es-CO" dirty="0">
                        <a:solidFill>
                          <a:srgbClr val="AD33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1502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>
                        <a:solidFill>
                          <a:srgbClr val="AD33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00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)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solidFill>
                            <a:srgbClr val="AD3333"/>
                          </a:solidFill>
                        </a:rPr>
                        <a:t>Desapila</a:t>
                      </a:r>
                      <a:r>
                        <a:rPr lang="es-ES" dirty="0">
                          <a:solidFill>
                            <a:srgbClr val="AD3333"/>
                          </a:solidFill>
                        </a:rPr>
                        <a:t> hasta (</a:t>
                      </a:r>
                      <a:endParaRPr lang="es-CO" dirty="0">
                        <a:solidFill>
                          <a:srgbClr val="AD33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189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solidFill>
                            <a:srgbClr val="AD3333"/>
                          </a:solidFill>
                        </a:rPr>
                        <a:t>V&gt;=</a:t>
                      </a:r>
                      <a:r>
                        <a:rPr lang="pt-BR" sz="1800" dirty="0">
                          <a:solidFill>
                            <a:srgbClr val="AD3333"/>
                          </a:solidFill>
                        </a:rPr>
                        <a:t>¬? No, no </a:t>
                      </a:r>
                      <a:r>
                        <a:rPr lang="pt-BR" sz="1800" dirty="0" err="1">
                          <a:solidFill>
                            <a:srgbClr val="AD3333"/>
                          </a:solidFill>
                        </a:rPr>
                        <a:t>desapila</a:t>
                      </a:r>
                      <a:endParaRPr lang="es-CO" dirty="0">
                        <a:solidFill>
                          <a:srgbClr val="AD33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626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V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630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(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134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460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06203" y="497623"/>
            <a:ext cx="10022521" cy="535888"/>
          </a:xfrm>
        </p:spPr>
        <p:txBody>
          <a:bodyPr>
            <a:noAutofit/>
          </a:bodyPr>
          <a:lstStyle/>
          <a:p>
            <a:r>
              <a:rPr lang="es-CO" sz="3600" dirty="0"/>
              <a:t>Estructuras Computacionales Discretas - Reto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C8517FB0-6CE6-46D9-97A3-A56D33A01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828045"/>
              </p:ext>
            </p:extLst>
          </p:nvPr>
        </p:nvGraphicFramePr>
        <p:xfrm>
          <a:off x="1675848" y="2612283"/>
          <a:ext cx="43930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534811455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090054642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2416722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521919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(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q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)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(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q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p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)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87220F91-1F41-46E2-982E-5A09762D1C81}"/>
              </a:ext>
            </a:extLst>
          </p:cNvPr>
          <p:cNvSpPr txBox="1"/>
          <p:nvPr/>
        </p:nvSpPr>
        <p:spPr>
          <a:xfrm>
            <a:off x="389901" y="2012020"/>
            <a:ext cx="1152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Expresión Lógica Infija</a:t>
            </a:r>
            <a:endParaRPr lang="es-CO" sz="1400" dirty="0"/>
          </a:p>
        </p:txBody>
      </p:sp>
      <p:graphicFrame>
        <p:nvGraphicFramePr>
          <p:cNvPr id="8" name="Tabla 3">
            <a:extLst>
              <a:ext uri="{FF2B5EF4-FFF2-40B4-BE49-F238E27FC236}">
                <a16:creationId xmlns:a16="http://schemas.microsoft.com/office/drawing/2014/main" id="{67700B0F-D440-4004-953B-EB060BF2C9A7}"/>
              </a:ext>
            </a:extLst>
          </p:cNvPr>
          <p:cNvGraphicFramePr>
            <a:graphicFrameLocks noGrp="1"/>
          </p:cNvGraphicFramePr>
          <p:nvPr/>
        </p:nvGraphicFramePr>
        <p:xfrm>
          <a:off x="9791142" y="2115429"/>
          <a:ext cx="188534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474">
                  <a:extLst>
                    <a:ext uri="{9D8B030D-6E8A-4147-A177-3AD203B41FA5}">
                      <a16:colId xmlns:a16="http://schemas.microsoft.com/office/drawing/2014/main" val="2190639226"/>
                    </a:ext>
                  </a:extLst>
                </a:gridCol>
                <a:gridCol w="741871">
                  <a:extLst>
                    <a:ext uri="{9D8B030D-6E8A-4147-A177-3AD203B41FA5}">
                      <a16:colId xmlns:a16="http://schemas.microsoft.com/office/drawing/2014/main" val="664099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Operador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/>
                        <a:t>NiVel</a:t>
                      </a:r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91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3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52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/>
                        <a:t>→   ↔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54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    </a:t>
                      </a:r>
                      <a:r>
                        <a:rPr lang="es-CO" sz="1800" dirty="0"/>
                        <a:t>∨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02826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184D90EF-B526-4B30-B624-B28ED7E2FD07}"/>
              </a:ext>
            </a:extLst>
          </p:cNvPr>
          <p:cNvSpPr txBox="1"/>
          <p:nvPr/>
        </p:nvSpPr>
        <p:spPr>
          <a:xfrm>
            <a:off x="1398016" y="906081"/>
            <a:ext cx="770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dirty="0"/>
              <a:t>Algoritmo de </a:t>
            </a:r>
            <a:r>
              <a:rPr lang="es-CO" sz="2800" dirty="0" err="1"/>
              <a:t>Shunting</a:t>
            </a:r>
            <a:r>
              <a:rPr lang="es-CO" sz="2800" dirty="0"/>
              <a:t> Yard (Patio de Maniobras)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790B99F4-9247-4C28-9F5D-0B0FB1F7D7CE}"/>
                  </a:ext>
                </a:extLst>
              </p14:cNvPr>
              <p14:cNvContentPartPr/>
              <p14:nvPr/>
            </p14:nvContentPartPr>
            <p14:xfrm>
              <a:off x="1653760" y="4323102"/>
              <a:ext cx="360" cy="3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790B99F4-9247-4C28-9F5D-0B0FB1F7D7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5760" y="4215102"/>
                <a:ext cx="36000" cy="21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8" name="Tabla 2">
            <a:extLst>
              <a:ext uri="{FF2B5EF4-FFF2-40B4-BE49-F238E27FC236}">
                <a16:creationId xmlns:a16="http://schemas.microsoft.com/office/drawing/2014/main" id="{F197EBA9-6AE0-407B-9C0D-A994CFFEC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970504"/>
              </p:ext>
            </p:extLst>
          </p:nvPr>
        </p:nvGraphicFramePr>
        <p:xfrm>
          <a:off x="1653760" y="3055424"/>
          <a:ext cx="439305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712103955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84873177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407423647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930560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 dirty="0">
                          <a:solidFill>
                            <a:srgbClr val="AD3333"/>
                          </a:solidFill>
                        </a:rPr>
                        <a:t>11</a:t>
                      </a:r>
                      <a:endParaRPr lang="es-CO" sz="1100" b="1" dirty="0">
                        <a:solidFill>
                          <a:srgbClr val="AD33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12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162" name="CuadroTexto 161">
            <a:extLst>
              <a:ext uri="{FF2B5EF4-FFF2-40B4-BE49-F238E27FC236}">
                <a16:creationId xmlns:a16="http://schemas.microsoft.com/office/drawing/2014/main" id="{1CEA1874-40EC-4467-8934-DD5B0AA6F93F}"/>
              </a:ext>
            </a:extLst>
          </p:cNvPr>
          <p:cNvSpPr txBox="1"/>
          <p:nvPr/>
        </p:nvSpPr>
        <p:spPr>
          <a:xfrm>
            <a:off x="389901" y="1682387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String</a:t>
            </a:r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E3DD0B0-832B-4B0B-90F4-55CD0921E4B2}"/>
              </a:ext>
            </a:extLst>
          </p:cNvPr>
          <p:cNvSpPr txBox="1"/>
          <p:nvPr/>
        </p:nvSpPr>
        <p:spPr>
          <a:xfrm>
            <a:off x="6263398" y="2051719"/>
            <a:ext cx="71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Pila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643CC88-768A-4C7D-8EB5-A1BD61811982}"/>
              </a:ext>
            </a:extLst>
          </p:cNvPr>
          <p:cNvSpPr txBox="1"/>
          <p:nvPr/>
        </p:nvSpPr>
        <p:spPr>
          <a:xfrm>
            <a:off x="534913" y="2947086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Token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AD92332-BDFE-4734-81BF-DFE03A43E32C}"/>
              </a:ext>
            </a:extLst>
          </p:cNvPr>
          <p:cNvSpPr txBox="1"/>
          <p:nvPr/>
        </p:nvSpPr>
        <p:spPr>
          <a:xfrm>
            <a:off x="9791141" y="3740693"/>
            <a:ext cx="18853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Para apilar operadores de debe extraer de la pila primero los que tengan mayor o igual precedencia, sino, se apila el operador y se continua, si la estructura infija se termina, se trasladan de la pila los operadores restantes.</a:t>
            </a:r>
            <a:endParaRPr lang="es-CO" sz="1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1A7FA3-F407-C8D0-C1EE-C49FD25F5B70}"/>
              </a:ext>
            </a:extLst>
          </p:cNvPr>
          <p:cNvSpPr txBox="1"/>
          <p:nvPr/>
        </p:nvSpPr>
        <p:spPr>
          <a:xfrm>
            <a:off x="402854" y="2594622"/>
            <a:ext cx="13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ArrayListEI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B53E0C7-8FB7-066F-BE16-D4BF87CD8756}"/>
              </a:ext>
            </a:extLst>
          </p:cNvPr>
          <p:cNvSpPr txBox="1"/>
          <p:nvPr/>
        </p:nvSpPr>
        <p:spPr>
          <a:xfrm>
            <a:off x="398623" y="4412770"/>
            <a:ext cx="1235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Expresión Lógica Postfija</a:t>
            </a:r>
            <a:endParaRPr lang="es-CO" sz="1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5169B7D-5D59-27BB-7AA2-645B7C18F0D0}"/>
              </a:ext>
            </a:extLst>
          </p:cNvPr>
          <p:cNvSpPr txBox="1"/>
          <p:nvPr/>
        </p:nvSpPr>
        <p:spPr>
          <a:xfrm>
            <a:off x="394577" y="4074061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String</a:t>
            </a:r>
            <a:endParaRPr lang="es-C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096CF18-13D4-5D2D-C851-F965BE7108FF}"/>
              </a:ext>
            </a:extLst>
          </p:cNvPr>
          <p:cNvSpPr txBox="1"/>
          <p:nvPr/>
        </p:nvSpPr>
        <p:spPr>
          <a:xfrm>
            <a:off x="389901" y="5032382"/>
            <a:ext cx="13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ArrayListEP</a:t>
            </a:r>
            <a:endParaRPr lang="es-CO" dirty="0"/>
          </a:p>
        </p:txBody>
      </p:sp>
      <p:graphicFrame>
        <p:nvGraphicFramePr>
          <p:cNvPr id="27" name="Tabla 2">
            <a:extLst>
              <a:ext uri="{FF2B5EF4-FFF2-40B4-BE49-F238E27FC236}">
                <a16:creationId xmlns:a16="http://schemas.microsoft.com/office/drawing/2014/main" id="{4C81B836-C1F4-9616-59F4-8F504C921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807070"/>
              </p:ext>
            </p:extLst>
          </p:nvPr>
        </p:nvGraphicFramePr>
        <p:xfrm>
          <a:off x="1675848" y="5022231"/>
          <a:ext cx="304134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q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¬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q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7997160D-83B1-5653-DC93-95F440095B7C}"/>
              </a:ext>
            </a:extLst>
          </p:cNvPr>
          <p:cNvSpPr txBox="1"/>
          <p:nvPr/>
        </p:nvSpPr>
        <p:spPr>
          <a:xfrm>
            <a:off x="1649970" y="2082074"/>
            <a:ext cx="21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(p V </a:t>
            </a:r>
            <a:r>
              <a:rPr lang="pt-BR" sz="1800" dirty="0"/>
              <a:t>¬ </a:t>
            </a:r>
            <a:r>
              <a:rPr lang="es-ES" dirty="0"/>
              <a:t>q)</a:t>
            </a:r>
            <a:r>
              <a:rPr lang="pt-BR" sz="1800" dirty="0"/>
              <a:t> ∧ ¬ (q ∧ p)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6194538-41F0-C149-7E57-4670D4A167CC}"/>
              </a:ext>
            </a:extLst>
          </p:cNvPr>
          <p:cNvSpPr txBox="1"/>
          <p:nvPr/>
        </p:nvSpPr>
        <p:spPr>
          <a:xfrm>
            <a:off x="1634638" y="4474325"/>
            <a:ext cx="297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p q ¬ V q p</a:t>
            </a:r>
            <a:endParaRPr lang="es-CO" sz="2000" dirty="0"/>
          </a:p>
        </p:txBody>
      </p:sp>
      <p:graphicFrame>
        <p:nvGraphicFramePr>
          <p:cNvPr id="18" name="Tabla 3">
            <a:extLst>
              <a:ext uri="{FF2B5EF4-FFF2-40B4-BE49-F238E27FC236}">
                <a16:creationId xmlns:a16="http://schemas.microsoft.com/office/drawing/2014/main" id="{CCA7359F-5646-CC6B-6FB7-773FB828A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903652"/>
              </p:ext>
            </p:extLst>
          </p:nvPr>
        </p:nvGraphicFramePr>
        <p:xfrm>
          <a:off x="6393874" y="2421051"/>
          <a:ext cx="296578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500">
                  <a:extLst>
                    <a:ext uri="{9D8B030D-6E8A-4147-A177-3AD203B41FA5}">
                      <a16:colId xmlns:a16="http://schemas.microsoft.com/office/drawing/2014/main" val="2190639226"/>
                    </a:ext>
                  </a:extLst>
                </a:gridCol>
                <a:gridCol w="2510286">
                  <a:extLst>
                    <a:ext uri="{9D8B030D-6E8A-4147-A177-3AD203B41FA5}">
                      <a16:colId xmlns:a16="http://schemas.microsoft.com/office/drawing/2014/main" val="3042318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254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367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(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95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solidFill>
                            <a:srgbClr val="AD3333"/>
                          </a:solidFill>
                        </a:rPr>
                        <a:t>∧&gt;=¬? No, no </a:t>
                      </a:r>
                      <a:r>
                        <a:rPr lang="pt-BR" sz="1800" dirty="0" err="1">
                          <a:solidFill>
                            <a:srgbClr val="AD3333"/>
                          </a:solidFill>
                        </a:rPr>
                        <a:t>desapila</a:t>
                      </a:r>
                      <a:endParaRPr lang="es-CO" dirty="0">
                        <a:solidFill>
                          <a:srgbClr val="AD33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1502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>
                        <a:solidFill>
                          <a:srgbClr val="AD33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00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)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solidFill>
                            <a:srgbClr val="AD3333"/>
                          </a:solidFill>
                        </a:rPr>
                        <a:t>Desapila</a:t>
                      </a:r>
                      <a:r>
                        <a:rPr lang="es-ES" dirty="0">
                          <a:solidFill>
                            <a:srgbClr val="AD3333"/>
                          </a:solidFill>
                        </a:rPr>
                        <a:t> hasta (</a:t>
                      </a:r>
                      <a:endParaRPr lang="es-CO" dirty="0">
                        <a:solidFill>
                          <a:srgbClr val="AD33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189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solidFill>
                            <a:srgbClr val="AD3333"/>
                          </a:solidFill>
                        </a:rPr>
                        <a:t>V&gt;=</a:t>
                      </a:r>
                      <a:r>
                        <a:rPr lang="pt-BR" sz="1800" dirty="0">
                          <a:solidFill>
                            <a:srgbClr val="AD3333"/>
                          </a:solidFill>
                        </a:rPr>
                        <a:t>¬? No, no </a:t>
                      </a:r>
                      <a:r>
                        <a:rPr lang="pt-BR" sz="1800" dirty="0" err="1">
                          <a:solidFill>
                            <a:srgbClr val="AD3333"/>
                          </a:solidFill>
                        </a:rPr>
                        <a:t>desapila</a:t>
                      </a:r>
                      <a:endParaRPr lang="es-CO" dirty="0">
                        <a:solidFill>
                          <a:srgbClr val="AD33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626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V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630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(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134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487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06203" y="497623"/>
            <a:ext cx="10022521" cy="535888"/>
          </a:xfrm>
        </p:spPr>
        <p:txBody>
          <a:bodyPr>
            <a:noAutofit/>
          </a:bodyPr>
          <a:lstStyle/>
          <a:p>
            <a:r>
              <a:rPr lang="es-CO" sz="3600" dirty="0"/>
              <a:t>Estructuras Computacionales Discretas - Reto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C8517FB0-6CE6-46D9-97A3-A56D33A01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01633"/>
              </p:ext>
            </p:extLst>
          </p:nvPr>
        </p:nvGraphicFramePr>
        <p:xfrm>
          <a:off x="1675848" y="2612283"/>
          <a:ext cx="43930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534811455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090054642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2416722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521919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(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q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)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(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q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p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)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87220F91-1F41-46E2-982E-5A09762D1C81}"/>
              </a:ext>
            </a:extLst>
          </p:cNvPr>
          <p:cNvSpPr txBox="1"/>
          <p:nvPr/>
        </p:nvSpPr>
        <p:spPr>
          <a:xfrm>
            <a:off x="389901" y="2012020"/>
            <a:ext cx="1152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Expresión Lógica Infija</a:t>
            </a:r>
            <a:endParaRPr lang="es-CO" sz="1400" dirty="0"/>
          </a:p>
        </p:txBody>
      </p:sp>
      <p:graphicFrame>
        <p:nvGraphicFramePr>
          <p:cNvPr id="8" name="Tabla 3">
            <a:extLst>
              <a:ext uri="{FF2B5EF4-FFF2-40B4-BE49-F238E27FC236}">
                <a16:creationId xmlns:a16="http://schemas.microsoft.com/office/drawing/2014/main" id="{67700B0F-D440-4004-953B-EB060BF2C9A7}"/>
              </a:ext>
            </a:extLst>
          </p:cNvPr>
          <p:cNvGraphicFramePr>
            <a:graphicFrameLocks noGrp="1"/>
          </p:cNvGraphicFramePr>
          <p:nvPr/>
        </p:nvGraphicFramePr>
        <p:xfrm>
          <a:off x="9791142" y="2115429"/>
          <a:ext cx="188534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474">
                  <a:extLst>
                    <a:ext uri="{9D8B030D-6E8A-4147-A177-3AD203B41FA5}">
                      <a16:colId xmlns:a16="http://schemas.microsoft.com/office/drawing/2014/main" val="2190639226"/>
                    </a:ext>
                  </a:extLst>
                </a:gridCol>
                <a:gridCol w="741871">
                  <a:extLst>
                    <a:ext uri="{9D8B030D-6E8A-4147-A177-3AD203B41FA5}">
                      <a16:colId xmlns:a16="http://schemas.microsoft.com/office/drawing/2014/main" val="664099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Operador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/>
                        <a:t>NiVel</a:t>
                      </a:r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91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3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52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/>
                        <a:t>→   ↔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54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    </a:t>
                      </a:r>
                      <a:r>
                        <a:rPr lang="es-CO" sz="1800" dirty="0"/>
                        <a:t>∨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02826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184D90EF-B526-4B30-B624-B28ED7E2FD07}"/>
              </a:ext>
            </a:extLst>
          </p:cNvPr>
          <p:cNvSpPr txBox="1"/>
          <p:nvPr/>
        </p:nvSpPr>
        <p:spPr>
          <a:xfrm>
            <a:off x="1398016" y="906081"/>
            <a:ext cx="770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dirty="0"/>
              <a:t>Algoritmo de </a:t>
            </a:r>
            <a:r>
              <a:rPr lang="es-CO" sz="2800" dirty="0" err="1"/>
              <a:t>Shunting</a:t>
            </a:r>
            <a:r>
              <a:rPr lang="es-CO" sz="2800" dirty="0"/>
              <a:t> Yard (Patio de Maniobras)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790B99F4-9247-4C28-9F5D-0B0FB1F7D7CE}"/>
                  </a:ext>
                </a:extLst>
              </p14:cNvPr>
              <p14:cNvContentPartPr/>
              <p14:nvPr/>
            </p14:nvContentPartPr>
            <p14:xfrm>
              <a:off x="1653760" y="4323102"/>
              <a:ext cx="360" cy="3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790B99F4-9247-4C28-9F5D-0B0FB1F7D7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5760" y="4215102"/>
                <a:ext cx="36000" cy="21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8" name="Tabla 2">
            <a:extLst>
              <a:ext uri="{FF2B5EF4-FFF2-40B4-BE49-F238E27FC236}">
                <a16:creationId xmlns:a16="http://schemas.microsoft.com/office/drawing/2014/main" id="{F197EBA9-6AE0-407B-9C0D-A994CFFEC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711091"/>
              </p:ext>
            </p:extLst>
          </p:nvPr>
        </p:nvGraphicFramePr>
        <p:xfrm>
          <a:off x="1653760" y="3055424"/>
          <a:ext cx="439305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712103955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84873177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407423647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930560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 dirty="0">
                          <a:solidFill>
                            <a:srgbClr val="AD3333"/>
                          </a:solidFill>
                        </a:rPr>
                        <a:t>12</a:t>
                      </a:r>
                      <a:endParaRPr lang="es-CO" sz="1100" b="1" dirty="0">
                        <a:solidFill>
                          <a:srgbClr val="AD333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162" name="CuadroTexto 161">
            <a:extLst>
              <a:ext uri="{FF2B5EF4-FFF2-40B4-BE49-F238E27FC236}">
                <a16:creationId xmlns:a16="http://schemas.microsoft.com/office/drawing/2014/main" id="{1CEA1874-40EC-4467-8934-DD5B0AA6F93F}"/>
              </a:ext>
            </a:extLst>
          </p:cNvPr>
          <p:cNvSpPr txBox="1"/>
          <p:nvPr/>
        </p:nvSpPr>
        <p:spPr>
          <a:xfrm>
            <a:off x="389901" y="1682387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String</a:t>
            </a:r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E3DD0B0-832B-4B0B-90F4-55CD0921E4B2}"/>
              </a:ext>
            </a:extLst>
          </p:cNvPr>
          <p:cNvSpPr txBox="1"/>
          <p:nvPr/>
        </p:nvSpPr>
        <p:spPr>
          <a:xfrm>
            <a:off x="6263398" y="2051719"/>
            <a:ext cx="71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Pila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643CC88-768A-4C7D-8EB5-A1BD61811982}"/>
              </a:ext>
            </a:extLst>
          </p:cNvPr>
          <p:cNvSpPr txBox="1"/>
          <p:nvPr/>
        </p:nvSpPr>
        <p:spPr>
          <a:xfrm>
            <a:off x="534913" y="2947086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Token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AD92332-BDFE-4734-81BF-DFE03A43E32C}"/>
              </a:ext>
            </a:extLst>
          </p:cNvPr>
          <p:cNvSpPr txBox="1"/>
          <p:nvPr/>
        </p:nvSpPr>
        <p:spPr>
          <a:xfrm>
            <a:off x="9791141" y="3740693"/>
            <a:ext cx="18853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Para apilar operadores de debe extraer de la pila primero los que tengan mayor o igual precedencia, sino, se apila el operador y se continua, si la estructura infija se termina, se trasladan de la pila los operadores restantes.</a:t>
            </a:r>
            <a:endParaRPr lang="es-CO" sz="1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1A7FA3-F407-C8D0-C1EE-C49FD25F5B70}"/>
              </a:ext>
            </a:extLst>
          </p:cNvPr>
          <p:cNvSpPr txBox="1"/>
          <p:nvPr/>
        </p:nvSpPr>
        <p:spPr>
          <a:xfrm>
            <a:off x="402854" y="2594622"/>
            <a:ext cx="13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ArrayListEI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B53E0C7-8FB7-066F-BE16-D4BF87CD8756}"/>
              </a:ext>
            </a:extLst>
          </p:cNvPr>
          <p:cNvSpPr txBox="1"/>
          <p:nvPr/>
        </p:nvSpPr>
        <p:spPr>
          <a:xfrm>
            <a:off x="398623" y="4412770"/>
            <a:ext cx="1235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Expresión Lógica Postfija</a:t>
            </a:r>
            <a:endParaRPr lang="es-CO" sz="1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5169B7D-5D59-27BB-7AA2-645B7C18F0D0}"/>
              </a:ext>
            </a:extLst>
          </p:cNvPr>
          <p:cNvSpPr txBox="1"/>
          <p:nvPr/>
        </p:nvSpPr>
        <p:spPr>
          <a:xfrm>
            <a:off x="394577" y="4074061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String</a:t>
            </a:r>
            <a:endParaRPr lang="es-C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096CF18-13D4-5D2D-C851-F965BE7108FF}"/>
              </a:ext>
            </a:extLst>
          </p:cNvPr>
          <p:cNvSpPr txBox="1"/>
          <p:nvPr/>
        </p:nvSpPr>
        <p:spPr>
          <a:xfrm>
            <a:off x="389901" y="5032382"/>
            <a:ext cx="13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ArrayListEP</a:t>
            </a:r>
            <a:endParaRPr lang="es-CO" dirty="0"/>
          </a:p>
        </p:txBody>
      </p:sp>
      <p:graphicFrame>
        <p:nvGraphicFramePr>
          <p:cNvPr id="27" name="Tabla 2">
            <a:extLst>
              <a:ext uri="{FF2B5EF4-FFF2-40B4-BE49-F238E27FC236}">
                <a16:creationId xmlns:a16="http://schemas.microsoft.com/office/drawing/2014/main" id="{4C81B836-C1F4-9616-59F4-8F504C921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35499"/>
              </p:ext>
            </p:extLst>
          </p:nvPr>
        </p:nvGraphicFramePr>
        <p:xfrm>
          <a:off x="1675848" y="5022231"/>
          <a:ext cx="304134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q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¬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q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7997160D-83B1-5653-DC93-95F440095B7C}"/>
              </a:ext>
            </a:extLst>
          </p:cNvPr>
          <p:cNvSpPr txBox="1"/>
          <p:nvPr/>
        </p:nvSpPr>
        <p:spPr>
          <a:xfrm>
            <a:off x="1649970" y="2082074"/>
            <a:ext cx="21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(p V </a:t>
            </a:r>
            <a:r>
              <a:rPr lang="pt-BR" sz="1800" dirty="0"/>
              <a:t>¬ </a:t>
            </a:r>
            <a:r>
              <a:rPr lang="es-ES" dirty="0"/>
              <a:t>q)</a:t>
            </a:r>
            <a:r>
              <a:rPr lang="pt-BR" sz="1800" dirty="0"/>
              <a:t> ∧ ¬ (q ∧ p)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6194538-41F0-C149-7E57-4670D4A167CC}"/>
              </a:ext>
            </a:extLst>
          </p:cNvPr>
          <p:cNvSpPr txBox="1"/>
          <p:nvPr/>
        </p:nvSpPr>
        <p:spPr>
          <a:xfrm>
            <a:off x="1634638" y="4474325"/>
            <a:ext cx="297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p q ¬ V q p </a:t>
            </a:r>
            <a:r>
              <a:rPr lang="pt-BR" sz="2000" dirty="0"/>
              <a:t>∧</a:t>
            </a:r>
            <a:r>
              <a:rPr lang="es-ES" sz="2000" dirty="0"/>
              <a:t> </a:t>
            </a:r>
            <a:endParaRPr lang="es-CO" sz="2000" dirty="0"/>
          </a:p>
        </p:txBody>
      </p:sp>
      <p:graphicFrame>
        <p:nvGraphicFramePr>
          <p:cNvPr id="18" name="Tabla 3">
            <a:extLst>
              <a:ext uri="{FF2B5EF4-FFF2-40B4-BE49-F238E27FC236}">
                <a16:creationId xmlns:a16="http://schemas.microsoft.com/office/drawing/2014/main" id="{CCA7359F-5646-CC6B-6FB7-773FB828A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66046"/>
              </p:ext>
            </p:extLst>
          </p:nvPr>
        </p:nvGraphicFramePr>
        <p:xfrm>
          <a:off x="6393874" y="2421051"/>
          <a:ext cx="296578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500">
                  <a:extLst>
                    <a:ext uri="{9D8B030D-6E8A-4147-A177-3AD203B41FA5}">
                      <a16:colId xmlns:a16="http://schemas.microsoft.com/office/drawing/2014/main" val="2190639226"/>
                    </a:ext>
                  </a:extLst>
                </a:gridCol>
                <a:gridCol w="2510286">
                  <a:extLst>
                    <a:ext uri="{9D8B030D-6E8A-4147-A177-3AD203B41FA5}">
                      <a16:colId xmlns:a16="http://schemas.microsoft.com/office/drawing/2014/main" val="3042318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)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solidFill>
                            <a:srgbClr val="AD3333"/>
                          </a:solidFill>
                        </a:rPr>
                        <a:t>Desapila</a:t>
                      </a:r>
                      <a:r>
                        <a:rPr lang="es-ES" dirty="0">
                          <a:solidFill>
                            <a:srgbClr val="AD3333"/>
                          </a:solidFill>
                        </a:rPr>
                        <a:t> hasta (</a:t>
                      </a:r>
                      <a:endParaRPr lang="es-CO" dirty="0">
                        <a:solidFill>
                          <a:srgbClr val="AD33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254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>
                        <a:solidFill>
                          <a:srgbClr val="AD33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367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(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>
                        <a:solidFill>
                          <a:srgbClr val="AD33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95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solidFill>
                            <a:srgbClr val="AD3333"/>
                          </a:solidFill>
                        </a:rPr>
                        <a:t>∧&gt;=¬? No, no </a:t>
                      </a:r>
                      <a:r>
                        <a:rPr lang="pt-BR" sz="1800" dirty="0" err="1">
                          <a:solidFill>
                            <a:srgbClr val="AD3333"/>
                          </a:solidFill>
                        </a:rPr>
                        <a:t>desapila</a:t>
                      </a:r>
                      <a:endParaRPr lang="es-CO" dirty="0">
                        <a:solidFill>
                          <a:srgbClr val="AD33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1502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>
                        <a:solidFill>
                          <a:srgbClr val="AD33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00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)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solidFill>
                            <a:srgbClr val="AD3333"/>
                          </a:solidFill>
                        </a:rPr>
                        <a:t>Desapila</a:t>
                      </a:r>
                      <a:r>
                        <a:rPr lang="es-ES" dirty="0">
                          <a:solidFill>
                            <a:srgbClr val="AD3333"/>
                          </a:solidFill>
                        </a:rPr>
                        <a:t> hasta (</a:t>
                      </a:r>
                      <a:endParaRPr lang="es-CO" dirty="0">
                        <a:solidFill>
                          <a:srgbClr val="AD33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189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solidFill>
                            <a:srgbClr val="AD3333"/>
                          </a:solidFill>
                        </a:rPr>
                        <a:t>V&gt;=</a:t>
                      </a:r>
                      <a:r>
                        <a:rPr lang="pt-BR" sz="1800" dirty="0">
                          <a:solidFill>
                            <a:srgbClr val="AD3333"/>
                          </a:solidFill>
                        </a:rPr>
                        <a:t>¬? No, no </a:t>
                      </a:r>
                      <a:r>
                        <a:rPr lang="pt-BR" sz="1800" dirty="0" err="1">
                          <a:solidFill>
                            <a:srgbClr val="AD3333"/>
                          </a:solidFill>
                        </a:rPr>
                        <a:t>desapila</a:t>
                      </a:r>
                      <a:endParaRPr lang="es-CO" dirty="0">
                        <a:solidFill>
                          <a:srgbClr val="AD33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626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V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630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(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134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455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06203" y="497623"/>
            <a:ext cx="10022521" cy="535888"/>
          </a:xfrm>
        </p:spPr>
        <p:txBody>
          <a:bodyPr>
            <a:noAutofit/>
          </a:bodyPr>
          <a:lstStyle/>
          <a:p>
            <a:r>
              <a:rPr lang="es-CO" sz="3600" dirty="0"/>
              <a:t>Estructuras Computacionales Discretas - Reto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C8517FB0-6CE6-46D9-97A3-A56D33A01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105086"/>
              </p:ext>
            </p:extLst>
          </p:nvPr>
        </p:nvGraphicFramePr>
        <p:xfrm>
          <a:off x="1675848" y="2612283"/>
          <a:ext cx="43930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534811455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090054642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2416722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521919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(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q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)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(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q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p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)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87220F91-1F41-46E2-982E-5A09762D1C81}"/>
              </a:ext>
            </a:extLst>
          </p:cNvPr>
          <p:cNvSpPr txBox="1"/>
          <p:nvPr/>
        </p:nvSpPr>
        <p:spPr>
          <a:xfrm>
            <a:off x="389901" y="2012020"/>
            <a:ext cx="1152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Expresión Lógica Infija</a:t>
            </a:r>
            <a:endParaRPr lang="es-CO" sz="1400" dirty="0"/>
          </a:p>
        </p:txBody>
      </p:sp>
      <p:graphicFrame>
        <p:nvGraphicFramePr>
          <p:cNvPr id="8" name="Tabla 3">
            <a:extLst>
              <a:ext uri="{FF2B5EF4-FFF2-40B4-BE49-F238E27FC236}">
                <a16:creationId xmlns:a16="http://schemas.microsoft.com/office/drawing/2014/main" id="{67700B0F-D440-4004-953B-EB060BF2C9A7}"/>
              </a:ext>
            </a:extLst>
          </p:cNvPr>
          <p:cNvGraphicFramePr>
            <a:graphicFrameLocks noGrp="1"/>
          </p:cNvGraphicFramePr>
          <p:nvPr/>
        </p:nvGraphicFramePr>
        <p:xfrm>
          <a:off x="9791142" y="2115429"/>
          <a:ext cx="188534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474">
                  <a:extLst>
                    <a:ext uri="{9D8B030D-6E8A-4147-A177-3AD203B41FA5}">
                      <a16:colId xmlns:a16="http://schemas.microsoft.com/office/drawing/2014/main" val="2190639226"/>
                    </a:ext>
                  </a:extLst>
                </a:gridCol>
                <a:gridCol w="741871">
                  <a:extLst>
                    <a:ext uri="{9D8B030D-6E8A-4147-A177-3AD203B41FA5}">
                      <a16:colId xmlns:a16="http://schemas.microsoft.com/office/drawing/2014/main" val="664099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Operador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/>
                        <a:t>NiVel</a:t>
                      </a:r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91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3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52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/>
                        <a:t>→   ↔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54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    </a:t>
                      </a:r>
                      <a:r>
                        <a:rPr lang="es-CO" sz="1800" dirty="0"/>
                        <a:t>∨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02826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184D90EF-B526-4B30-B624-B28ED7E2FD07}"/>
              </a:ext>
            </a:extLst>
          </p:cNvPr>
          <p:cNvSpPr txBox="1"/>
          <p:nvPr/>
        </p:nvSpPr>
        <p:spPr>
          <a:xfrm>
            <a:off x="1398016" y="906081"/>
            <a:ext cx="770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dirty="0"/>
              <a:t>Algoritmo de </a:t>
            </a:r>
            <a:r>
              <a:rPr lang="es-CO" sz="2800" dirty="0" err="1"/>
              <a:t>Shunting</a:t>
            </a:r>
            <a:r>
              <a:rPr lang="es-CO" sz="2800" dirty="0"/>
              <a:t> Yard (Patio de Maniobras)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790B99F4-9247-4C28-9F5D-0B0FB1F7D7CE}"/>
                  </a:ext>
                </a:extLst>
              </p14:cNvPr>
              <p14:cNvContentPartPr/>
              <p14:nvPr/>
            </p14:nvContentPartPr>
            <p14:xfrm>
              <a:off x="1653760" y="4323102"/>
              <a:ext cx="360" cy="3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790B99F4-9247-4C28-9F5D-0B0FB1F7D7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5760" y="4215102"/>
                <a:ext cx="36000" cy="21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8" name="Tabla 2">
            <a:extLst>
              <a:ext uri="{FF2B5EF4-FFF2-40B4-BE49-F238E27FC236}">
                <a16:creationId xmlns:a16="http://schemas.microsoft.com/office/drawing/2014/main" id="{F197EBA9-6AE0-407B-9C0D-A994CFFEC312}"/>
              </a:ext>
            </a:extLst>
          </p:cNvPr>
          <p:cNvGraphicFramePr>
            <a:graphicFrameLocks noGrp="1"/>
          </p:cNvGraphicFramePr>
          <p:nvPr/>
        </p:nvGraphicFramePr>
        <p:xfrm>
          <a:off x="1653760" y="3055424"/>
          <a:ext cx="439305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712103955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84873177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407423647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930560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 dirty="0">
                          <a:solidFill>
                            <a:srgbClr val="AD3333"/>
                          </a:solidFill>
                        </a:rPr>
                        <a:t>12</a:t>
                      </a:r>
                      <a:endParaRPr lang="es-CO" sz="1100" b="1" dirty="0">
                        <a:solidFill>
                          <a:srgbClr val="AD333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162" name="CuadroTexto 161">
            <a:extLst>
              <a:ext uri="{FF2B5EF4-FFF2-40B4-BE49-F238E27FC236}">
                <a16:creationId xmlns:a16="http://schemas.microsoft.com/office/drawing/2014/main" id="{1CEA1874-40EC-4467-8934-DD5B0AA6F93F}"/>
              </a:ext>
            </a:extLst>
          </p:cNvPr>
          <p:cNvSpPr txBox="1"/>
          <p:nvPr/>
        </p:nvSpPr>
        <p:spPr>
          <a:xfrm>
            <a:off x="389901" y="1682387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String</a:t>
            </a:r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E3DD0B0-832B-4B0B-90F4-55CD0921E4B2}"/>
              </a:ext>
            </a:extLst>
          </p:cNvPr>
          <p:cNvSpPr txBox="1"/>
          <p:nvPr/>
        </p:nvSpPr>
        <p:spPr>
          <a:xfrm>
            <a:off x="6263398" y="2051719"/>
            <a:ext cx="71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Pila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643CC88-768A-4C7D-8EB5-A1BD61811982}"/>
              </a:ext>
            </a:extLst>
          </p:cNvPr>
          <p:cNvSpPr txBox="1"/>
          <p:nvPr/>
        </p:nvSpPr>
        <p:spPr>
          <a:xfrm>
            <a:off x="534913" y="2947086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Token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AD92332-BDFE-4734-81BF-DFE03A43E32C}"/>
              </a:ext>
            </a:extLst>
          </p:cNvPr>
          <p:cNvSpPr txBox="1"/>
          <p:nvPr/>
        </p:nvSpPr>
        <p:spPr>
          <a:xfrm>
            <a:off x="9791141" y="3740693"/>
            <a:ext cx="18853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Para apilar operadores de debe extraer de la pila primero los que tengan mayor o igual precedencia, sino, se apila el operador y se continua, si la estructura infija se termina, se trasladan de la pila los operadores restantes.</a:t>
            </a:r>
            <a:endParaRPr lang="es-CO" sz="1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1A7FA3-F407-C8D0-C1EE-C49FD25F5B70}"/>
              </a:ext>
            </a:extLst>
          </p:cNvPr>
          <p:cNvSpPr txBox="1"/>
          <p:nvPr/>
        </p:nvSpPr>
        <p:spPr>
          <a:xfrm>
            <a:off x="402854" y="2594622"/>
            <a:ext cx="13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ArrayListEI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B53E0C7-8FB7-066F-BE16-D4BF87CD8756}"/>
              </a:ext>
            </a:extLst>
          </p:cNvPr>
          <p:cNvSpPr txBox="1"/>
          <p:nvPr/>
        </p:nvSpPr>
        <p:spPr>
          <a:xfrm>
            <a:off x="398623" y="4412770"/>
            <a:ext cx="1235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Expresión Lógica Postfija</a:t>
            </a:r>
            <a:endParaRPr lang="es-CO" sz="1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5169B7D-5D59-27BB-7AA2-645B7C18F0D0}"/>
              </a:ext>
            </a:extLst>
          </p:cNvPr>
          <p:cNvSpPr txBox="1"/>
          <p:nvPr/>
        </p:nvSpPr>
        <p:spPr>
          <a:xfrm>
            <a:off x="394577" y="4074061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String</a:t>
            </a:r>
            <a:endParaRPr lang="es-C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096CF18-13D4-5D2D-C851-F965BE7108FF}"/>
              </a:ext>
            </a:extLst>
          </p:cNvPr>
          <p:cNvSpPr txBox="1"/>
          <p:nvPr/>
        </p:nvSpPr>
        <p:spPr>
          <a:xfrm>
            <a:off x="389901" y="5032382"/>
            <a:ext cx="13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ArrayListEP</a:t>
            </a:r>
            <a:endParaRPr lang="es-CO" dirty="0"/>
          </a:p>
        </p:txBody>
      </p:sp>
      <p:graphicFrame>
        <p:nvGraphicFramePr>
          <p:cNvPr id="27" name="Tabla 2">
            <a:extLst>
              <a:ext uri="{FF2B5EF4-FFF2-40B4-BE49-F238E27FC236}">
                <a16:creationId xmlns:a16="http://schemas.microsoft.com/office/drawing/2014/main" id="{4C81B836-C1F4-9616-59F4-8F504C921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448691"/>
              </p:ext>
            </p:extLst>
          </p:nvPr>
        </p:nvGraphicFramePr>
        <p:xfrm>
          <a:off x="1675848" y="5022231"/>
          <a:ext cx="304134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q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¬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q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¬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7997160D-83B1-5653-DC93-95F440095B7C}"/>
              </a:ext>
            </a:extLst>
          </p:cNvPr>
          <p:cNvSpPr txBox="1"/>
          <p:nvPr/>
        </p:nvSpPr>
        <p:spPr>
          <a:xfrm>
            <a:off x="1649970" y="2082074"/>
            <a:ext cx="21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(p V </a:t>
            </a:r>
            <a:r>
              <a:rPr lang="pt-BR" sz="1800" dirty="0"/>
              <a:t>¬ </a:t>
            </a:r>
            <a:r>
              <a:rPr lang="es-ES" dirty="0"/>
              <a:t>q)</a:t>
            </a:r>
            <a:r>
              <a:rPr lang="pt-BR" sz="1800" dirty="0"/>
              <a:t> ∧ ¬ (q ∧ p)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6194538-41F0-C149-7E57-4670D4A167CC}"/>
              </a:ext>
            </a:extLst>
          </p:cNvPr>
          <p:cNvSpPr txBox="1"/>
          <p:nvPr/>
        </p:nvSpPr>
        <p:spPr>
          <a:xfrm>
            <a:off x="1634638" y="4474325"/>
            <a:ext cx="297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p q ¬ V q p </a:t>
            </a:r>
            <a:r>
              <a:rPr lang="pt-BR" sz="2000" dirty="0"/>
              <a:t>∧ ¬ ∧ </a:t>
            </a:r>
            <a:endParaRPr lang="es-CO" sz="2000" dirty="0"/>
          </a:p>
        </p:txBody>
      </p:sp>
      <p:graphicFrame>
        <p:nvGraphicFramePr>
          <p:cNvPr id="18" name="Tabla 3">
            <a:extLst>
              <a:ext uri="{FF2B5EF4-FFF2-40B4-BE49-F238E27FC236}">
                <a16:creationId xmlns:a16="http://schemas.microsoft.com/office/drawing/2014/main" id="{CCA7359F-5646-CC6B-6FB7-773FB828A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023492"/>
              </p:ext>
            </p:extLst>
          </p:nvPr>
        </p:nvGraphicFramePr>
        <p:xfrm>
          <a:off x="6393874" y="2421051"/>
          <a:ext cx="296578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500">
                  <a:extLst>
                    <a:ext uri="{9D8B030D-6E8A-4147-A177-3AD203B41FA5}">
                      <a16:colId xmlns:a16="http://schemas.microsoft.com/office/drawing/2014/main" val="2190639226"/>
                    </a:ext>
                  </a:extLst>
                </a:gridCol>
                <a:gridCol w="2510286">
                  <a:extLst>
                    <a:ext uri="{9D8B030D-6E8A-4147-A177-3AD203B41FA5}">
                      <a16:colId xmlns:a16="http://schemas.microsoft.com/office/drawing/2014/main" val="3042318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)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solidFill>
                            <a:srgbClr val="AD3333"/>
                          </a:solidFill>
                        </a:rPr>
                        <a:t>Desapila</a:t>
                      </a:r>
                      <a:r>
                        <a:rPr lang="es-ES" dirty="0">
                          <a:solidFill>
                            <a:srgbClr val="AD3333"/>
                          </a:solidFill>
                        </a:rPr>
                        <a:t> hasta (</a:t>
                      </a:r>
                      <a:endParaRPr lang="es-CO" dirty="0">
                        <a:solidFill>
                          <a:srgbClr val="AD33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254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>
                        <a:solidFill>
                          <a:srgbClr val="AD33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367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(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>
                        <a:solidFill>
                          <a:srgbClr val="AD33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95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AD3333"/>
                          </a:solidFill>
                        </a:rPr>
                        <a:t>¬</a:t>
                      </a:r>
                      <a:endParaRPr lang="es-CO" dirty="0">
                        <a:solidFill>
                          <a:srgbClr val="AD3333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solidFill>
                            <a:srgbClr val="AD3333"/>
                          </a:solidFill>
                        </a:rPr>
                        <a:t>∧&gt;=¬? No, no </a:t>
                      </a:r>
                      <a:r>
                        <a:rPr lang="pt-BR" sz="1800" dirty="0" err="1">
                          <a:solidFill>
                            <a:srgbClr val="AD3333"/>
                          </a:solidFill>
                        </a:rPr>
                        <a:t>desapila</a:t>
                      </a:r>
                      <a:endParaRPr lang="es-CO" dirty="0">
                        <a:solidFill>
                          <a:srgbClr val="AD33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1502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AD3333"/>
                          </a:solidFill>
                        </a:rPr>
                        <a:t>∧</a:t>
                      </a:r>
                      <a:endParaRPr lang="es-CO" dirty="0">
                        <a:solidFill>
                          <a:srgbClr val="AD3333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>
                        <a:solidFill>
                          <a:srgbClr val="AD33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00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)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solidFill>
                            <a:srgbClr val="AD3333"/>
                          </a:solidFill>
                        </a:rPr>
                        <a:t>Desapila</a:t>
                      </a:r>
                      <a:r>
                        <a:rPr lang="es-ES" dirty="0">
                          <a:solidFill>
                            <a:srgbClr val="AD3333"/>
                          </a:solidFill>
                        </a:rPr>
                        <a:t> hasta (</a:t>
                      </a:r>
                      <a:endParaRPr lang="es-CO" dirty="0">
                        <a:solidFill>
                          <a:srgbClr val="AD33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189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solidFill>
                            <a:srgbClr val="AD3333"/>
                          </a:solidFill>
                        </a:rPr>
                        <a:t>V&gt;=</a:t>
                      </a:r>
                      <a:r>
                        <a:rPr lang="pt-BR" sz="1800" dirty="0">
                          <a:solidFill>
                            <a:srgbClr val="AD3333"/>
                          </a:solidFill>
                        </a:rPr>
                        <a:t>¬? No, no </a:t>
                      </a:r>
                      <a:r>
                        <a:rPr lang="pt-BR" sz="1800" dirty="0" err="1">
                          <a:solidFill>
                            <a:srgbClr val="AD3333"/>
                          </a:solidFill>
                        </a:rPr>
                        <a:t>desapila</a:t>
                      </a:r>
                      <a:endParaRPr lang="es-CO" dirty="0">
                        <a:solidFill>
                          <a:srgbClr val="AD33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626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V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630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(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134264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A5C30D02-CBB3-9F5D-4843-7DBA12FE8429}"/>
              </a:ext>
            </a:extLst>
          </p:cNvPr>
          <p:cNvSpPr txBox="1"/>
          <p:nvPr/>
        </p:nvSpPr>
        <p:spPr>
          <a:xfrm>
            <a:off x="3534446" y="3648386"/>
            <a:ext cx="3009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AD3333"/>
                </a:solidFill>
              </a:rPr>
              <a:t>Como EI esta Vacía, se </a:t>
            </a:r>
            <a:r>
              <a:rPr lang="es-ES" sz="1600" dirty="0" err="1">
                <a:solidFill>
                  <a:srgbClr val="AD3333"/>
                </a:solidFill>
              </a:rPr>
              <a:t>desapilan</a:t>
            </a:r>
            <a:r>
              <a:rPr lang="es-ES" sz="1600" dirty="0">
                <a:solidFill>
                  <a:srgbClr val="AD3333"/>
                </a:solidFill>
              </a:rPr>
              <a:t> los operadores restantes</a:t>
            </a:r>
            <a:endParaRPr lang="es-CO" sz="1600" dirty="0">
              <a:solidFill>
                <a:srgbClr val="AD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57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67084" y="905774"/>
            <a:ext cx="10925175" cy="5091383"/>
          </a:xfrm>
        </p:spPr>
        <p:txBody>
          <a:bodyPr>
            <a:normAutofit/>
          </a:bodyPr>
          <a:lstStyle/>
          <a:p>
            <a:pPr algn="ctr"/>
            <a:r>
              <a:rPr lang="es-CO" sz="11500" dirty="0">
                <a:latin typeface="Vladimir Script" panose="03050402040407070305" pitchFamily="66" charset="0"/>
                <a:cs typeface="MV Boli" panose="02000500030200090000" pitchFamily="2" charset="0"/>
              </a:rPr>
              <a:t>Fin</a:t>
            </a:r>
          </a:p>
        </p:txBody>
      </p:sp>
      <p:pic>
        <p:nvPicPr>
          <p:cNvPr id="1026" name="Picture 2" descr="https://lh3.googleusercontent.com/--A2Nw60cgaw/VPm0RlqbnWI/AAAAAAAAygY/rZBOXqlegD4/s319/7bhi6i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450" y="262776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0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06203" y="497623"/>
            <a:ext cx="10022521" cy="535888"/>
          </a:xfrm>
        </p:spPr>
        <p:txBody>
          <a:bodyPr>
            <a:noAutofit/>
          </a:bodyPr>
          <a:lstStyle/>
          <a:p>
            <a:r>
              <a:rPr lang="es-CO" sz="3600" dirty="0"/>
              <a:t>Estructuras Computacionales Discretas - Reto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C8517FB0-6CE6-46D9-97A3-A56D33A01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624426"/>
              </p:ext>
            </p:extLst>
          </p:nvPr>
        </p:nvGraphicFramePr>
        <p:xfrm>
          <a:off x="1675848" y="2612283"/>
          <a:ext cx="43930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534811455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090054642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2416722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521919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7AFF8770-EF04-41E3-AB34-28F9D3523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535428"/>
              </p:ext>
            </p:extLst>
          </p:nvPr>
        </p:nvGraphicFramePr>
        <p:xfrm>
          <a:off x="6393874" y="2421051"/>
          <a:ext cx="296578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500">
                  <a:extLst>
                    <a:ext uri="{9D8B030D-6E8A-4147-A177-3AD203B41FA5}">
                      <a16:colId xmlns:a16="http://schemas.microsoft.com/office/drawing/2014/main" val="2190639226"/>
                    </a:ext>
                  </a:extLst>
                </a:gridCol>
                <a:gridCol w="2510286">
                  <a:extLst>
                    <a:ext uri="{9D8B030D-6E8A-4147-A177-3AD203B41FA5}">
                      <a16:colId xmlns:a16="http://schemas.microsoft.com/office/drawing/2014/main" val="3042318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254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367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95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1502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00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189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626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630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134264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87220F91-1F41-46E2-982E-5A09762D1C81}"/>
              </a:ext>
            </a:extLst>
          </p:cNvPr>
          <p:cNvSpPr txBox="1"/>
          <p:nvPr/>
        </p:nvSpPr>
        <p:spPr>
          <a:xfrm>
            <a:off x="389901" y="2012020"/>
            <a:ext cx="1152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Expresión Lógica Infija</a:t>
            </a:r>
            <a:endParaRPr lang="es-CO" sz="1400" dirty="0"/>
          </a:p>
        </p:txBody>
      </p:sp>
      <p:graphicFrame>
        <p:nvGraphicFramePr>
          <p:cNvPr id="8" name="Tabla 3">
            <a:extLst>
              <a:ext uri="{FF2B5EF4-FFF2-40B4-BE49-F238E27FC236}">
                <a16:creationId xmlns:a16="http://schemas.microsoft.com/office/drawing/2014/main" id="{67700B0F-D440-4004-953B-EB060BF2C9A7}"/>
              </a:ext>
            </a:extLst>
          </p:cNvPr>
          <p:cNvGraphicFramePr>
            <a:graphicFrameLocks noGrp="1"/>
          </p:cNvGraphicFramePr>
          <p:nvPr/>
        </p:nvGraphicFramePr>
        <p:xfrm>
          <a:off x="9791142" y="2115429"/>
          <a:ext cx="188534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474">
                  <a:extLst>
                    <a:ext uri="{9D8B030D-6E8A-4147-A177-3AD203B41FA5}">
                      <a16:colId xmlns:a16="http://schemas.microsoft.com/office/drawing/2014/main" val="2190639226"/>
                    </a:ext>
                  </a:extLst>
                </a:gridCol>
                <a:gridCol w="741871">
                  <a:extLst>
                    <a:ext uri="{9D8B030D-6E8A-4147-A177-3AD203B41FA5}">
                      <a16:colId xmlns:a16="http://schemas.microsoft.com/office/drawing/2014/main" val="664099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Operador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/>
                        <a:t>NiVel</a:t>
                      </a:r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91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3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52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/>
                        <a:t>→   ↔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54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    </a:t>
                      </a:r>
                      <a:r>
                        <a:rPr lang="es-CO" sz="1800" dirty="0"/>
                        <a:t>∨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02826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184D90EF-B526-4B30-B624-B28ED7E2FD07}"/>
              </a:ext>
            </a:extLst>
          </p:cNvPr>
          <p:cNvSpPr txBox="1"/>
          <p:nvPr/>
        </p:nvSpPr>
        <p:spPr>
          <a:xfrm>
            <a:off x="1398016" y="906081"/>
            <a:ext cx="770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dirty="0"/>
              <a:t>Algoritmo de </a:t>
            </a:r>
            <a:r>
              <a:rPr lang="es-CO" sz="2800" dirty="0" err="1"/>
              <a:t>Shunting</a:t>
            </a:r>
            <a:r>
              <a:rPr lang="es-CO" sz="2800" dirty="0"/>
              <a:t> Yard (Patio de Maniobras)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790B99F4-9247-4C28-9F5D-0B0FB1F7D7CE}"/>
                  </a:ext>
                </a:extLst>
              </p14:cNvPr>
              <p14:cNvContentPartPr/>
              <p14:nvPr/>
            </p14:nvContentPartPr>
            <p14:xfrm>
              <a:off x="1653760" y="4323102"/>
              <a:ext cx="360" cy="3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790B99F4-9247-4C28-9F5D-0B0FB1F7D7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5760" y="4215102"/>
                <a:ext cx="36000" cy="21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8" name="Tabla 2">
            <a:extLst>
              <a:ext uri="{FF2B5EF4-FFF2-40B4-BE49-F238E27FC236}">
                <a16:creationId xmlns:a16="http://schemas.microsoft.com/office/drawing/2014/main" id="{F197EBA9-6AE0-407B-9C0D-A994CFFEC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72505"/>
              </p:ext>
            </p:extLst>
          </p:nvPr>
        </p:nvGraphicFramePr>
        <p:xfrm>
          <a:off x="1653760" y="3055424"/>
          <a:ext cx="439305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712103955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84873177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407423647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930560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0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2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3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4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5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6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7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8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9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10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11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12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162" name="CuadroTexto 161">
            <a:extLst>
              <a:ext uri="{FF2B5EF4-FFF2-40B4-BE49-F238E27FC236}">
                <a16:creationId xmlns:a16="http://schemas.microsoft.com/office/drawing/2014/main" id="{1CEA1874-40EC-4467-8934-DD5B0AA6F93F}"/>
              </a:ext>
            </a:extLst>
          </p:cNvPr>
          <p:cNvSpPr txBox="1"/>
          <p:nvPr/>
        </p:nvSpPr>
        <p:spPr>
          <a:xfrm>
            <a:off x="389901" y="1682387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String</a:t>
            </a:r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E3DD0B0-832B-4B0B-90F4-55CD0921E4B2}"/>
              </a:ext>
            </a:extLst>
          </p:cNvPr>
          <p:cNvSpPr txBox="1"/>
          <p:nvPr/>
        </p:nvSpPr>
        <p:spPr>
          <a:xfrm>
            <a:off x="6263398" y="2051719"/>
            <a:ext cx="71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Pila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643CC88-768A-4C7D-8EB5-A1BD61811982}"/>
              </a:ext>
            </a:extLst>
          </p:cNvPr>
          <p:cNvSpPr txBox="1"/>
          <p:nvPr/>
        </p:nvSpPr>
        <p:spPr>
          <a:xfrm>
            <a:off x="534913" y="2947086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Token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AD92332-BDFE-4734-81BF-DFE03A43E32C}"/>
              </a:ext>
            </a:extLst>
          </p:cNvPr>
          <p:cNvSpPr txBox="1"/>
          <p:nvPr/>
        </p:nvSpPr>
        <p:spPr>
          <a:xfrm>
            <a:off x="9791141" y="3740693"/>
            <a:ext cx="18853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Para apilar operadores de debe extraer de la pila primero los que tengan mayor o igual precedencia, sino, se apila el operador y se continua, si la estructura infija se termina, se trasladan de la pila los operadores restantes.</a:t>
            </a:r>
            <a:endParaRPr lang="es-CO" sz="1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1A7FA3-F407-C8D0-C1EE-C49FD25F5B70}"/>
              </a:ext>
            </a:extLst>
          </p:cNvPr>
          <p:cNvSpPr txBox="1"/>
          <p:nvPr/>
        </p:nvSpPr>
        <p:spPr>
          <a:xfrm>
            <a:off x="402854" y="2594622"/>
            <a:ext cx="13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ArrayListEI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B53E0C7-8FB7-066F-BE16-D4BF87CD8756}"/>
              </a:ext>
            </a:extLst>
          </p:cNvPr>
          <p:cNvSpPr txBox="1"/>
          <p:nvPr/>
        </p:nvSpPr>
        <p:spPr>
          <a:xfrm>
            <a:off x="398623" y="4412770"/>
            <a:ext cx="1235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Expresión Lógica Postfija</a:t>
            </a:r>
            <a:endParaRPr lang="es-CO" sz="1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5169B7D-5D59-27BB-7AA2-645B7C18F0D0}"/>
              </a:ext>
            </a:extLst>
          </p:cNvPr>
          <p:cNvSpPr txBox="1"/>
          <p:nvPr/>
        </p:nvSpPr>
        <p:spPr>
          <a:xfrm>
            <a:off x="394577" y="4074061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String</a:t>
            </a:r>
            <a:endParaRPr lang="es-C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096CF18-13D4-5D2D-C851-F965BE7108FF}"/>
              </a:ext>
            </a:extLst>
          </p:cNvPr>
          <p:cNvSpPr txBox="1"/>
          <p:nvPr/>
        </p:nvSpPr>
        <p:spPr>
          <a:xfrm>
            <a:off x="389901" y="5032382"/>
            <a:ext cx="13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ArrayListEP</a:t>
            </a:r>
            <a:endParaRPr lang="es-CO" dirty="0"/>
          </a:p>
        </p:txBody>
      </p:sp>
      <p:graphicFrame>
        <p:nvGraphicFramePr>
          <p:cNvPr id="27" name="Tabla 2">
            <a:extLst>
              <a:ext uri="{FF2B5EF4-FFF2-40B4-BE49-F238E27FC236}">
                <a16:creationId xmlns:a16="http://schemas.microsoft.com/office/drawing/2014/main" id="{4C81B836-C1F4-9616-59F4-8F504C921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055257"/>
              </p:ext>
            </p:extLst>
          </p:nvPr>
        </p:nvGraphicFramePr>
        <p:xfrm>
          <a:off x="1675848" y="5022231"/>
          <a:ext cx="304134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96194538-41F0-C149-7E57-4670D4A167CC}"/>
              </a:ext>
            </a:extLst>
          </p:cNvPr>
          <p:cNvSpPr txBox="1"/>
          <p:nvPr/>
        </p:nvSpPr>
        <p:spPr>
          <a:xfrm>
            <a:off x="1634638" y="4474325"/>
            <a:ext cx="297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Expresión Lógica Postfija</a:t>
            </a:r>
            <a:endParaRPr lang="es-CO" sz="20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FC5C1EB-0CDD-DDB2-BC0E-FAFA75C19740}"/>
              </a:ext>
            </a:extLst>
          </p:cNvPr>
          <p:cNvSpPr txBox="1"/>
          <p:nvPr/>
        </p:nvSpPr>
        <p:spPr>
          <a:xfrm>
            <a:off x="1603636" y="2063405"/>
            <a:ext cx="297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Expresión Lógica Postfija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891574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5059" name="CuadroTexto 4"/>
          <p:cNvSpPr txBox="1">
            <a:spLocks noChangeArrowheads="1"/>
          </p:cNvSpPr>
          <p:nvPr/>
        </p:nvSpPr>
        <p:spPr bwMode="auto">
          <a:xfrm>
            <a:off x="2650331" y="4379995"/>
            <a:ext cx="689133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CO" altLang="es-CO" b="1" dirty="0">
                <a:solidFill>
                  <a:srgbClr val="595959"/>
                </a:solidFill>
                <a:latin typeface="Century Gothic" panose="020B0502020202020204" pitchFamily="34" charset="0"/>
              </a:rPr>
              <a:t>Formando líderes </a:t>
            </a:r>
            <a:r>
              <a:rPr lang="es-CO" altLang="es-CO" dirty="0">
                <a:solidFill>
                  <a:srgbClr val="595959"/>
                </a:solidFill>
                <a:latin typeface="Century Gothic" panose="020B0502020202020204" pitchFamily="34" charset="0"/>
              </a:rPr>
              <a:t>para la </a:t>
            </a:r>
            <a:r>
              <a:rPr lang="es-CO" altLang="es-CO" b="1" dirty="0">
                <a:solidFill>
                  <a:srgbClr val="595959"/>
                </a:solidFill>
                <a:latin typeface="Century Gothic" panose="020B0502020202020204" pitchFamily="34" charset="0"/>
              </a:rPr>
              <a:t>construcción</a:t>
            </a:r>
            <a:r>
              <a:rPr lang="es-CO" altLang="es-CO" dirty="0">
                <a:solidFill>
                  <a:srgbClr val="595959"/>
                </a:solidFill>
                <a:latin typeface="Century Gothic" panose="020B0502020202020204" pitchFamily="34" charset="0"/>
              </a:rPr>
              <a:t> de un </a:t>
            </a:r>
            <a:r>
              <a:rPr lang="es-CO" altLang="es-CO" dirty="0" err="1">
                <a:solidFill>
                  <a:srgbClr val="595959"/>
                </a:solidFill>
                <a:latin typeface="Century Gothic" panose="020B0502020202020204" pitchFamily="34" charset="0"/>
              </a:rPr>
              <a:t>nueVo</a:t>
            </a:r>
            <a:r>
              <a:rPr lang="es-CO" altLang="es-CO" dirty="0">
                <a:solidFill>
                  <a:srgbClr val="595959"/>
                </a:solidFill>
                <a:latin typeface="Century Gothic" panose="020B0502020202020204" pitchFamily="34" charset="0"/>
              </a:rPr>
              <a:t> </a:t>
            </a:r>
            <a:r>
              <a:rPr lang="es-CO" altLang="es-CO" b="1" dirty="0">
                <a:solidFill>
                  <a:srgbClr val="595959"/>
                </a:solidFill>
                <a:latin typeface="Century Gothic" panose="020B0502020202020204" pitchFamily="34" charset="0"/>
              </a:rPr>
              <a:t>país en paz</a:t>
            </a:r>
          </a:p>
        </p:txBody>
      </p:sp>
      <p:pic>
        <p:nvPicPr>
          <p:cNvPr id="45061" name="Imagen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09863" y="4314368"/>
            <a:ext cx="462550" cy="83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Imagen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00000">
            <a:off x="8984091" y="4564815"/>
            <a:ext cx="462550" cy="83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6546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06203" y="497623"/>
            <a:ext cx="10022521" cy="535888"/>
          </a:xfrm>
        </p:spPr>
        <p:txBody>
          <a:bodyPr>
            <a:noAutofit/>
          </a:bodyPr>
          <a:lstStyle/>
          <a:p>
            <a:r>
              <a:rPr lang="es-CO" sz="3600" dirty="0"/>
              <a:t>Estructuras Computacionales Discretas - Reto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C8517FB0-6CE6-46D9-97A3-A56D33A01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964783"/>
              </p:ext>
            </p:extLst>
          </p:nvPr>
        </p:nvGraphicFramePr>
        <p:xfrm>
          <a:off x="1675848" y="2612283"/>
          <a:ext cx="43930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534811455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090054642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2416722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521919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87220F91-1F41-46E2-982E-5A09762D1C81}"/>
              </a:ext>
            </a:extLst>
          </p:cNvPr>
          <p:cNvSpPr txBox="1"/>
          <p:nvPr/>
        </p:nvSpPr>
        <p:spPr>
          <a:xfrm>
            <a:off x="389901" y="2012020"/>
            <a:ext cx="1152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Expresión Lógica Infija</a:t>
            </a:r>
            <a:endParaRPr lang="es-CO" sz="1400" dirty="0"/>
          </a:p>
        </p:txBody>
      </p:sp>
      <p:graphicFrame>
        <p:nvGraphicFramePr>
          <p:cNvPr id="8" name="Tabla 3">
            <a:extLst>
              <a:ext uri="{FF2B5EF4-FFF2-40B4-BE49-F238E27FC236}">
                <a16:creationId xmlns:a16="http://schemas.microsoft.com/office/drawing/2014/main" id="{67700B0F-D440-4004-953B-EB060BF2C9A7}"/>
              </a:ext>
            </a:extLst>
          </p:cNvPr>
          <p:cNvGraphicFramePr>
            <a:graphicFrameLocks noGrp="1"/>
          </p:cNvGraphicFramePr>
          <p:nvPr/>
        </p:nvGraphicFramePr>
        <p:xfrm>
          <a:off x="9791142" y="2115429"/>
          <a:ext cx="188534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474">
                  <a:extLst>
                    <a:ext uri="{9D8B030D-6E8A-4147-A177-3AD203B41FA5}">
                      <a16:colId xmlns:a16="http://schemas.microsoft.com/office/drawing/2014/main" val="2190639226"/>
                    </a:ext>
                  </a:extLst>
                </a:gridCol>
                <a:gridCol w="741871">
                  <a:extLst>
                    <a:ext uri="{9D8B030D-6E8A-4147-A177-3AD203B41FA5}">
                      <a16:colId xmlns:a16="http://schemas.microsoft.com/office/drawing/2014/main" val="664099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Operador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/>
                        <a:t>NiVel</a:t>
                      </a:r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91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3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52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/>
                        <a:t>→   ↔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54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    </a:t>
                      </a:r>
                      <a:r>
                        <a:rPr lang="es-CO" sz="1800" dirty="0"/>
                        <a:t>∨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02826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184D90EF-B526-4B30-B624-B28ED7E2FD07}"/>
              </a:ext>
            </a:extLst>
          </p:cNvPr>
          <p:cNvSpPr txBox="1"/>
          <p:nvPr/>
        </p:nvSpPr>
        <p:spPr>
          <a:xfrm>
            <a:off x="1398016" y="906081"/>
            <a:ext cx="770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dirty="0"/>
              <a:t>Algoritmo de </a:t>
            </a:r>
            <a:r>
              <a:rPr lang="es-CO" sz="2800" dirty="0" err="1"/>
              <a:t>Shunting</a:t>
            </a:r>
            <a:r>
              <a:rPr lang="es-CO" sz="2800" dirty="0"/>
              <a:t> Yard (Patio de Maniobras)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790B99F4-9247-4C28-9F5D-0B0FB1F7D7CE}"/>
                  </a:ext>
                </a:extLst>
              </p14:cNvPr>
              <p14:cNvContentPartPr/>
              <p14:nvPr/>
            </p14:nvContentPartPr>
            <p14:xfrm>
              <a:off x="1653760" y="4323102"/>
              <a:ext cx="360" cy="3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790B99F4-9247-4C28-9F5D-0B0FB1F7D7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5760" y="4215102"/>
                <a:ext cx="36000" cy="21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8" name="Tabla 2">
            <a:extLst>
              <a:ext uri="{FF2B5EF4-FFF2-40B4-BE49-F238E27FC236}">
                <a16:creationId xmlns:a16="http://schemas.microsoft.com/office/drawing/2014/main" id="{F197EBA9-6AE0-407B-9C0D-A994CFFEC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516870"/>
              </p:ext>
            </p:extLst>
          </p:nvPr>
        </p:nvGraphicFramePr>
        <p:xfrm>
          <a:off x="1653760" y="3055424"/>
          <a:ext cx="439305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712103955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84873177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407423647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930560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0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2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3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4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5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6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7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8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9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10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11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12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162" name="CuadroTexto 161">
            <a:extLst>
              <a:ext uri="{FF2B5EF4-FFF2-40B4-BE49-F238E27FC236}">
                <a16:creationId xmlns:a16="http://schemas.microsoft.com/office/drawing/2014/main" id="{1CEA1874-40EC-4467-8934-DD5B0AA6F93F}"/>
              </a:ext>
            </a:extLst>
          </p:cNvPr>
          <p:cNvSpPr txBox="1"/>
          <p:nvPr/>
        </p:nvSpPr>
        <p:spPr>
          <a:xfrm>
            <a:off x="389901" y="1682387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String</a:t>
            </a:r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E3DD0B0-832B-4B0B-90F4-55CD0921E4B2}"/>
              </a:ext>
            </a:extLst>
          </p:cNvPr>
          <p:cNvSpPr txBox="1"/>
          <p:nvPr/>
        </p:nvSpPr>
        <p:spPr>
          <a:xfrm>
            <a:off x="6263398" y="2051719"/>
            <a:ext cx="71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Pila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643CC88-768A-4C7D-8EB5-A1BD61811982}"/>
              </a:ext>
            </a:extLst>
          </p:cNvPr>
          <p:cNvSpPr txBox="1"/>
          <p:nvPr/>
        </p:nvSpPr>
        <p:spPr>
          <a:xfrm>
            <a:off x="534913" y="2947086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Token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AD92332-BDFE-4734-81BF-DFE03A43E32C}"/>
              </a:ext>
            </a:extLst>
          </p:cNvPr>
          <p:cNvSpPr txBox="1"/>
          <p:nvPr/>
        </p:nvSpPr>
        <p:spPr>
          <a:xfrm>
            <a:off x="9791141" y="3740693"/>
            <a:ext cx="18853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Para apilar operadores de debe extraer de la pila primero los que tengan mayor o igual precedencia, sino, se apila el operador y se continua, si la estructura infija se termina, se trasladan de la pila los operadores restantes.</a:t>
            </a:r>
            <a:endParaRPr lang="es-CO" sz="1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1A7FA3-F407-C8D0-C1EE-C49FD25F5B70}"/>
              </a:ext>
            </a:extLst>
          </p:cNvPr>
          <p:cNvSpPr txBox="1"/>
          <p:nvPr/>
        </p:nvSpPr>
        <p:spPr>
          <a:xfrm>
            <a:off x="402854" y="2594622"/>
            <a:ext cx="13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ArrayListEI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B53E0C7-8FB7-066F-BE16-D4BF87CD8756}"/>
              </a:ext>
            </a:extLst>
          </p:cNvPr>
          <p:cNvSpPr txBox="1"/>
          <p:nvPr/>
        </p:nvSpPr>
        <p:spPr>
          <a:xfrm>
            <a:off x="398623" y="4412770"/>
            <a:ext cx="1235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Expresión Lógica Postfija</a:t>
            </a:r>
            <a:endParaRPr lang="es-CO" sz="1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5169B7D-5D59-27BB-7AA2-645B7C18F0D0}"/>
              </a:ext>
            </a:extLst>
          </p:cNvPr>
          <p:cNvSpPr txBox="1"/>
          <p:nvPr/>
        </p:nvSpPr>
        <p:spPr>
          <a:xfrm>
            <a:off x="394577" y="4074061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String</a:t>
            </a:r>
            <a:endParaRPr lang="es-C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096CF18-13D4-5D2D-C851-F965BE7108FF}"/>
              </a:ext>
            </a:extLst>
          </p:cNvPr>
          <p:cNvSpPr txBox="1"/>
          <p:nvPr/>
        </p:nvSpPr>
        <p:spPr>
          <a:xfrm>
            <a:off x="389901" y="5032382"/>
            <a:ext cx="13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ArrayListEP</a:t>
            </a:r>
            <a:endParaRPr lang="es-CO" dirty="0"/>
          </a:p>
        </p:txBody>
      </p:sp>
      <p:graphicFrame>
        <p:nvGraphicFramePr>
          <p:cNvPr id="27" name="Tabla 2">
            <a:extLst>
              <a:ext uri="{FF2B5EF4-FFF2-40B4-BE49-F238E27FC236}">
                <a16:creationId xmlns:a16="http://schemas.microsoft.com/office/drawing/2014/main" id="{4C81B836-C1F4-9616-59F4-8F504C921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336984"/>
              </p:ext>
            </p:extLst>
          </p:nvPr>
        </p:nvGraphicFramePr>
        <p:xfrm>
          <a:off x="1675848" y="5022231"/>
          <a:ext cx="304134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7997160D-83B1-5653-DC93-95F440095B7C}"/>
              </a:ext>
            </a:extLst>
          </p:cNvPr>
          <p:cNvSpPr txBox="1"/>
          <p:nvPr/>
        </p:nvSpPr>
        <p:spPr>
          <a:xfrm>
            <a:off x="1649970" y="2082074"/>
            <a:ext cx="21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(p V </a:t>
            </a:r>
            <a:r>
              <a:rPr lang="pt-BR" sz="1800" dirty="0"/>
              <a:t>¬ </a:t>
            </a:r>
            <a:r>
              <a:rPr lang="es-ES" dirty="0"/>
              <a:t>q)</a:t>
            </a:r>
            <a:r>
              <a:rPr lang="pt-BR" sz="1800" dirty="0"/>
              <a:t> ∧ ¬ (q ∧ p)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6194538-41F0-C149-7E57-4670D4A167CC}"/>
              </a:ext>
            </a:extLst>
          </p:cNvPr>
          <p:cNvSpPr txBox="1"/>
          <p:nvPr/>
        </p:nvSpPr>
        <p:spPr>
          <a:xfrm>
            <a:off x="1634638" y="4474325"/>
            <a:ext cx="297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Expresión Lógica Postfija</a:t>
            </a:r>
            <a:endParaRPr lang="es-CO" sz="2000" dirty="0"/>
          </a:p>
        </p:txBody>
      </p:sp>
      <p:graphicFrame>
        <p:nvGraphicFramePr>
          <p:cNvPr id="18" name="Tabla 3">
            <a:extLst>
              <a:ext uri="{FF2B5EF4-FFF2-40B4-BE49-F238E27FC236}">
                <a16:creationId xmlns:a16="http://schemas.microsoft.com/office/drawing/2014/main" id="{CCA7359F-5646-CC6B-6FB7-773FB828A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694165"/>
              </p:ext>
            </p:extLst>
          </p:nvPr>
        </p:nvGraphicFramePr>
        <p:xfrm>
          <a:off x="6393874" y="2421051"/>
          <a:ext cx="296578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500">
                  <a:extLst>
                    <a:ext uri="{9D8B030D-6E8A-4147-A177-3AD203B41FA5}">
                      <a16:colId xmlns:a16="http://schemas.microsoft.com/office/drawing/2014/main" val="2190639226"/>
                    </a:ext>
                  </a:extLst>
                </a:gridCol>
                <a:gridCol w="2510286">
                  <a:extLst>
                    <a:ext uri="{9D8B030D-6E8A-4147-A177-3AD203B41FA5}">
                      <a16:colId xmlns:a16="http://schemas.microsoft.com/office/drawing/2014/main" val="3042318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254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367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95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1502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00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189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626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630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134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75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06203" y="497623"/>
            <a:ext cx="10022521" cy="535888"/>
          </a:xfrm>
        </p:spPr>
        <p:txBody>
          <a:bodyPr>
            <a:noAutofit/>
          </a:bodyPr>
          <a:lstStyle/>
          <a:p>
            <a:r>
              <a:rPr lang="es-CO" sz="3600" dirty="0"/>
              <a:t>Estructuras Computacionales Discretas - Reto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C8517FB0-6CE6-46D9-97A3-A56D33A01D55}"/>
              </a:ext>
            </a:extLst>
          </p:cNvPr>
          <p:cNvGraphicFramePr>
            <a:graphicFrameLocks noGrp="1"/>
          </p:cNvGraphicFramePr>
          <p:nvPr/>
        </p:nvGraphicFramePr>
        <p:xfrm>
          <a:off x="1675848" y="2612283"/>
          <a:ext cx="43930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534811455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090054642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2416722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521919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(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q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)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(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q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p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)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87220F91-1F41-46E2-982E-5A09762D1C81}"/>
              </a:ext>
            </a:extLst>
          </p:cNvPr>
          <p:cNvSpPr txBox="1"/>
          <p:nvPr/>
        </p:nvSpPr>
        <p:spPr>
          <a:xfrm>
            <a:off x="389901" y="2012020"/>
            <a:ext cx="1152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Expresión Lógica Infija</a:t>
            </a:r>
            <a:endParaRPr lang="es-CO" sz="1400" dirty="0"/>
          </a:p>
        </p:txBody>
      </p:sp>
      <p:graphicFrame>
        <p:nvGraphicFramePr>
          <p:cNvPr id="8" name="Tabla 3">
            <a:extLst>
              <a:ext uri="{FF2B5EF4-FFF2-40B4-BE49-F238E27FC236}">
                <a16:creationId xmlns:a16="http://schemas.microsoft.com/office/drawing/2014/main" id="{67700B0F-D440-4004-953B-EB060BF2C9A7}"/>
              </a:ext>
            </a:extLst>
          </p:cNvPr>
          <p:cNvGraphicFramePr>
            <a:graphicFrameLocks noGrp="1"/>
          </p:cNvGraphicFramePr>
          <p:nvPr/>
        </p:nvGraphicFramePr>
        <p:xfrm>
          <a:off x="9791142" y="2115429"/>
          <a:ext cx="188534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474">
                  <a:extLst>
                    <a:ext uri="{9D8B030D-6E8A-4147-A177-3AD203B41FA5}">
                      <a16:colId xmlns:a16="http://schemas.microsoft.com/office/drawing/2014/main" val="2190639226"/>
                    </a:ext>
                  </a:extLst>
                </a:gridCol>
                <a:gridCol w="741871">
                  <a:extLst>
                    <a:ext uri="{9D8B030D-6E8A-4147-A177-3AD203B41FA5}">
                      <a16:colId xmlns:a16="http://schemas.microsoft.com/office/drawing/2014/main" val="664099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Operador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/>
                        <a:t>NiVel</a:t>
                      </a:r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91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3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52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/>
                        <a:t>→   ↔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54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    </a:t>
                      </a:r>
                      <a:r>
                        <a:rPr lang="es-CO" sz="1800" dirty="0"/>
                        <a:t>∨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02826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184D90EF-B526-4B30-B624-B28ED7E2FD07}"/>
              </a:ext>
            </a:extLst>
          </p:cNvPr>
          <p:cNvSpPr txBox="1"/>
          <p:nvPr/>
        </p:nvSpPr>
        <p:spPr>
          <a:xfrm>
            <a:off x="1398016" y="906081"/>
            <a:ext cx="770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dirty="0"/>
              <a:t>Algoritmo de </a:t>
            </a:r>
            <a:r>
              <a:rPr lang="es-CO" sz="2800" dirty="0" err="1"/>
              <a:t>Shunting</a:t>
            </a:r>
            <a:r>
              <a:rPr lang="es-CO" sz="2800" dirty="0"/>
              <a:t> Yard (Patio de Maniobras)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790B99F4-9247-4C28-9F5D-0B0FB1F7D7CE}"/>
                  </a:ext>
                </a:extLst>
              </p14:cNvPr>
              <p14:cNvContentPartPr/>
              <p14:nvPr/>
            </p14:nvContentPartPr>
            <p14:xfrm>
              <a:off x="1653760" y="4323102"/>
              <a:ext cx="360" cy="3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790B99F4-9247-4C28-9F5D-0B0FB1F7D7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5760" y="4215102"/>
                <a:ext cx="36000" cy="21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8" name="Tabla 2">
            <a:extLst>
              <a:ext uri="{FF2B5EF4-FFF2-40B4-BE49-F238E27FC236}">
                <a16:creationId xmlns:a16="http://schemas.microsoft.com/office/drawing/2014/main" id="{F197EBA9-6AE0-407B-9C0D-A994CFFEC312}"/>
              </a:ext>
            </a:extLst>
          </p:cNvPr>
          <p:cNvGraphicFramePr>
            <a:graphicFrameLocks noGrp="1"/>
          </p:cNvGraphicFramePr>
          <p:nvPr/>
        </p:nvGraphicFramePr>
        <p:xfrm>
          <a:off x="1653760" y="3055424"/>
          <a:ext cx="439305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712103955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84873177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407423647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930560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0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2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3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4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5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6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7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8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9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10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11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12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162" name="CuadroTexto 161">
            <a:extLst>
              <a:ext uri="{FF2B5EF4-FFF2-40B4-BE49-F238E27FC236}">
                <a16:creationId xmlns:a16="http://schemas.microsoft.com/office/drawing/2014/main" id="{1CEA1874-40EC-4467-8934-DD5B0AA6F93F}"/>
              </a:ext>
            </a:extLst>
          </p:cNvPr>
          <p:cNvSpPr txBox="1"/>
          <p:nvPr/>
        </p:nvSpPr>
        <p:spPr>
          <a:xfrm>
            <a:off x="389901" y="1682387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String</a:t>
            </a:r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E3DD0B0-832B-4B0B-90F4-55CD0921E4B2}"/>
              </a:ext>
            </a:extLst>
          </p:cNvPr>
          <p:cNvSpPr txBox="1"/>
          <p:nvPr/>
        </p:nvSpPr>
        <p:spPr>
          <a:xfrm>
            <a:off x="6263398" y="2051719"/>
            <a:ext cx="71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Pila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643CC88-768A-4C7D-8EB5-A1BD61811982}"/>
              </a:ext>
            </a:extLst>
          </p:cNvPr>
          <p:cNvSpPr txBox="1"/>
          <p:nvPr/>
        </p:nvSpPr>
        <p:spPr>
          <a:xfrm>
            <a:off x="534913" y="2947086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Token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AD92332-BDFE-4734-81BF-DFE03A43E32C}"/>
              </a:ext>
            </a:extLst>
          </p:cNvPr>
          <p:cNvSpPr txBox="1"/>
          <p:nvPr/>
        </p:nvSpPr>
        <p:spPr>
          <a:xfrm>
            <a:off x="9791141" y="3740693"/>
            <a:ext cx="18853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Para apilar operadores de debe extraer de la pila primero los que tengan mayor o igual precedencia, sino, se apila el operador y se continua, si la estructura infija se termina, se trasladan de la pila los operadores restantes.</a:t>
            </a:r>
            <a:endParaRPr lang="es-CO" sz="1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1A7FA3-F407-C8D0-C1EE-C49FD25F5B70}"/>
              </a:ext>
            </a:extLst>
          </p:cNvPr>
          <p:cNvSpPr txBox="1"/>
          <p:nvPr/>
        </p:nvSpPr>
        <p:spPr>
          <a:xfrm>
            <a:off x="402854" y="2594622"/>
            <a:ext cx="13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ArrayListEI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B53E0C7-8FB7-066F-BE16-D4BF87CD8756}"/>
              </a:ext>
            </a:extLst>
          </p:cNvPr>
          <p:cNvSpPr txBox="1"/>
          <p:nvPr/>
        </p:nvSpPr>
        <p:spPr>
          <a:xfrm>
            <a:off x="398623" y="4412770"/>
            <a:ext cx="1235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Expresión Lógica Postfija</a:t>
            </a:r>
            <a:endParaRPr lang="es-CO" sz="1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5169B7D-5D59-27BB-7AA2-645B7C18F0D0}"/>
              </a:ext>
            </a:extLst>
          </p:cNvPr>
          <p:cNvSpPr txBox="1"/>
          <p:nvPr/>
        </p:nvSpPr>
        <p:spPr>
          <a:xfrm>
            <a:off x="394577" y="4074061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String</a:t>
            </a:r>
            <a:endParaRPr lang="es-C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096CF18-13D4-5D2D-C851-F965BE7108FF}"/>
              </a:ext>
            </a:extLst>
          </p:cNvPr>
          <p:cNvSpPr txBox="1"/>
          <p:nvPr/>
        </p:nvSpPr>
        <p:spPr>
          <a:xfrm>
            <a:off x="389901" y="5032382"/>
            <a:ext cx="13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ArrayListEP</a:t>
            </a:r>
            <a:endParaRPr lang="es-CO" dirty="0"/>
          </a:p>
        </p:txBody>
      </p:sp>
      <p:graphicFrame>
        <p:nvGraphicFramePr>
          <p:cNvPr id="27" name="Tabla 2">
            <a:extLst>
              <a:ext uri="{FF2B5EF4-FFF2-40B4-BE49-F238E27FC236}">
                <a16:creationId xmlns:a16="http://schemas.microsoft.com/office/drawing/2014/main" id="{4C81B836-C1F4-9616-59F4-8F504C921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893080"/>
              </p:ext>
            </p:extLst>
          </p:nvPr>
        </p:nvGraphicFramePr>
        <p:xfrm>
          <a:off x="1675848" y="5022231"/>
          <a:ext cx="304134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7997160D-83B1-5653-DC93-95F440095B7C}"/>
              </a:ext>
            </a:extLst>
          </p:cNvPr>
          <p:cNvSpPr txBox="1"/>
          <p:nvPr/>
        </p:nvSpPr>
        <p:spPr>
          <a:xfrm>
            <a:off x="1649970" y="2082074"/>
            <a:ext cx="21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(p V </a:t>
            </a:r>
            <a:r>
              <a:rPr lang="pt-BR" sz="1800" dirty="0"/>
              <a:t>¬ </a:t>
            </a:r>
            <a:r>
              <a:rPr lang="es-ES" dirty="0"/>
              <a:t>q)</a:t>
            </a:r>
            <a:r>
              <a:rPr lang="pt-BR" sz="1800" dirty="0"/>
              <a:t> ∧ ¬ (q ∧ p)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6194538-41F0-C149-7E57-4670D4A167CC}"/>
              </a:ext>
            </a:extLst>
          </p:cNvPr>
          <p:cNvSpPr txBox="1"/>
          <p:nvPr/>
        </p:nvSpPr>
        <p:spPr>
          <a:xfrm>
            <a:off x="1634638" y="4474325"/>
            <a:ext cx="297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Expresión Lógica Postfija</a:t>
            </a:r>
            <a:endParaRPr lang="es-CO" sz="2000" dirty="0"/>
          </a:p>
        </p:txBody>
      </p:sp>
      <p:graphicFrame>
        <p:nvGraphicFramePr>
          <p:cNvPr id="18" name="Tabla 3">
            <a:extLst>
              <a:ext uri="{FF2B5EF4-FFF2-40B4-BE49-F238E27FC236}">
                <a16:creationId xmlns:a16="http://schemas.microsoft.com/office/drawing/2014/main" id="{CCA7359F-5646-CC6B-6FB7-773FB828A9B0}"/>
              </a:ext>
            </a:extLst>
          </p:cNvPr>
          <p:cNvGraphicFramePr>
            <a:graphicFrameLocks noGrp="1"/>
          </p:cNvGraphicFramePr>
          <p:nvPr/>
        </p:nvGraphicFramePr>
        <p:xfrm>
          <a:off x="6393874" y="2421051"/>
          <a:ext cx="296578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500">
                  <a:extLst>
                    <a:ext uri="{9D8B030D-6E8A-4147-A177-3AD203B41FA5}">
                      <a16:colId xmlns:a16="http://schemas.microsoft.com/office/drawing/2014/main" val="2190639226"/>
                    </a:ext>
                  </a:extLst>
                </a:gridCol>
                <a:gridCol w="2510286">
                  <a:extLst>
                    <a:ext uri="{9D8B030D-6E8A-4147-A177-3AD203B41FA5}">
                      <a16:colId xmlns:a16="http://schemas.microsoft.com/office/drawing/2014/main" val="3042318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254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367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95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1502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00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189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626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630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134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72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06203" y="497623"/>
            <a:ext cx="10022521" cy="535888"/>
          </a:xfrm>
        </p:spPr>
        <p:txBody>
          <a:bodyPr>
            <a:noAutofit/>
          </a:bodyPr>
          <a:lstStyle/>
          <a:p>
            <a:r>
              <a:rPr lang="es-CO" sz="3600" dirty="0"/>
              <a:t>Estructuras Computacionales Discretas - Reto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C8517FB0-6CE6-46D9-97A3-A56D33A01D55}"/>
              </a:ext>
            </a:extLst>
          </p:cNvPr>
          <p:cNvGraphicFramePr>
            <a:graphicFrameLocks noGrp="1"/>
          </p:cNvGraphicFramePr>
          <p:nvPr/>
        </p:nvGraphicFramePr>
        <p:xfrm>
          <a:off x="1675848" y="2612283"/>
          <a:ext cx="43930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534811455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090054642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2416722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521919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(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q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)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(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q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p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)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87220F91-1F41-46E2-982E-5A09762D1C81}"/>
              </a:ext>
            </a:extLst>
          </p:cNvPr>
          <p:cNvSpPr txBox="1"/>
          <p:nvPr/>
        </p:nvSpPr>
        <p:spPr>
          <a:xfrm>
            <a:off x="389901" y="2012020"/>
            <a:ext cx="1152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Expresión Lógica Infija</a:t>
            </a:r>
            <a:endParaRPr lang="es-CO" sz="1400" dirty="0"/>
          </a:p>
        </p:txBody>
      </p:sp>
      <p:graphicFrame>
        <p:nvGraphicFramePr>
          <p:cNvPr id="8" name="Tabla 3">
            <a:extLst>
              <a:ext uri="{FF2B5EF4-FFF2-40B4-BE49-F238E27FC236}">
                <a16:creationId xmlns:a16="http://schemas.microsoft.com/office/drawing/2014/main" id="{67700B0F-D440-4004-953B-EB060BF2C9A7}"/>
              </a:ext>
            </a:extLst>
          </p:cNvPr>
          <p:cNvGraphicFramePr>
            <a:graphicFrameLocks noGrp="1"/>
          </p:cNvGraphicFramePr>
          <p:nvPr/>
        </p:nvGraphicFramePr>
        <p:xfrm>
          <a:off x="9791142" y="2115429"/>
          <a:ext cx="188534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474">
                  <a:extLst>
                    <a:ext uri="{9D8B030D-6E8A-4147-A177-3AD203B41FA5}">
                      <a16:colId xmlns:a16="http://schemas.microsoft.com/office/drawing/2014/main" val="2190639226"/>
                    </a:ext>
                  </a:extLst>
                </a:gridCol>
                <a:gridCol w="741871">
                  <a:extLst>
                    <a:ext uri="{9D8B030D-6E8A-4147-A177-3AD203B41FA5}">
                      <a16:colId xmlns:a16="http://schemas.microsoft.com/office/drawing/2014/main" val="664099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Operador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/>
                        <a:t>NiVel</a:t>
                      </a:r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91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3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52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/>
                        <a:t>→   ↔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54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    </a:t>
                      </a:r>
                      <a:r>
                        <a:rPr lang="es-CO" sz="1800" dirty="0"/>
                        <a:t>∨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02826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184D90EF-B526-4B30-B624-B28ED7E2FD07}"/>
              </a:ext>
            </a:extLst>
          </p:cNvPr>
          <p:cNvSpPr txBox="1"/>
          <p:nvPr/>
        </p:nvSpPr>
        <p:spPr>
          <a:xfrm>
            <a:off x="1398016" y="906081"/>
            <a:ext cx="770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dirty="0"/>
              <a:t>Algoritmo de </a:t>
            </a:r>
            <a:r>
              <a:rPr lang="es-CO" sz="2800" dirty="0" err="1"/>
              <a:t>Shunting</a:t>
            </a:r>
            <a:r>
              <a:rPr lang="es-CO" sz="2800" dirty="0"/>
              <a:t> Yard (Patio de Maniobras)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790B99F4-9247-4C28-9F5D-0B0FB1F7D7CE}"/>
                  </a:ext>
                </a:extLst>
              </p14:cNvPr>
              <p14:cNvContentPartPr/>
              <p14:nvPr/>
            </p14:nvContentPartPr>
            <p14:xfrm>
              <a:off x="1653760" y="4323102"/>
              <a:ext cx="360" cy="3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790B99F4-9247-4C28-9F5D-0B0FB1F7D7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5760" y="4215102"/>
                <a:ext cx="36000" cy="21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8" name="Tabla 2">
            <a:extLst>
              <a:ext uri="{FF2B5EF4-FFF2-40B4-BE49-F238E27FC236}">
                <a16:creationId xmlns:a16="http://schemas.microsoft.com/office/drawing/2014/main" id="{F197EBA9-6AE0-407B-9C0D-A994CFFEC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025155"/>
              </p:ext>
            </p:extLst>
          </p:nvPr>
        </p:nvGraphicFramePr>
        <p:xfrm>
          <a:off x="1653760" y="3055424"/>
          <a:ext cx="439305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712103955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84873177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407423647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930560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100" b="1" dirty="0">
                          <a:solidFill>
                            <a:srgbClr val="AD3333"/>
                          </a:solidFill>
                        </a:rPr>
                        <a:t>0</a:t>
                      </a:r>
                      <a:endParaRPr lang="es-CO" sz="1100" b="1" dirty="0">
                        <a:solidFill>
                          <a:srgbClr val="AD33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2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3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4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5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6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7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8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9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10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11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12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162" name="CuadroTexto 161">
            <a:extLst>
              <a:ext uri="{FF2B5EF4-FFF2-40B4-BE49-F238E27FC236}">
                <a16:creationId xmlns:a16="http://schemas.microsoft.com/office/drawing/2014/main" id="{1CEA1874-40EC-4467-8934-DD5B0AA6F93F}"/>
              </a:ext>
            </a:extLst>
          </p:cNvPr>
          <p:cNvSpPr txBox="1"/>
          <p:nvPr/>
        </p:nvSpPr>
        <p:spPr>
          <a:xfrm>
            <a:off x="389901" y="1682387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String</a:t>
            </a:r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E3DD0B0-832B-4B0B-90F4-55CD0921E4B2}"/>
              </a:ext>
            </a:extLst>
          </p:cNvPr>
          <p:cNvSpPr txBox="1"/>
          <p:nvPr/>
        </p:nvSpPr>
        <p:spPr>
          <a:xfrm>
            <a:off x="6263398" y="2051719"/>
            <a:ext cx="71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Pila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643CC88-768A-4C7D-8EB5-A1BD61811982}"/>
              </a:ext>
            </a:extLst>
          </p:cNvPr>
          <p:cNvSpPr txBox="1"/>
          <p:nvPr/>
        </p:nvSpPr>
        <p:spPr>
          <a:xfrm>
            <a:off x="534913" y="2947086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Token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AD92332-BDFE-4734-81BF-DFE03A43E32C}"/>
              </a:ext>
            </a:extLst>
          </p:cNvPr>
          <p:cNvSpPr txBox="1"/>
          <p:nvPr/>
        </p:nvSpPr>
        <p:spPr>
          <a:xfrm>
            <a:off x="9791141" y="3740693"/>
            <a:ext cx="18853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Para apilar operadores de debe extraer de la pila primero los que tengan mayor o igual precedencia, sino, se apila el operador y se continua, si la estructura infija se termina, se trasladan de la pila los operadores restantes.</a:t>
            </a:r>
            <a:endParaRPr lang="es-CO" sz="1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1A7FA3-F407-C8D0-C1EE-C49FD25F5B70}"/>
              </a:ext>
            </a:extLst>
          </p:cNvPr>
          <p:cNvSpPr txBox="1"/>
          <p:nvPr/>
        </p:nvSpPr>
        <p:spPr>
          <a:xfrm>
            <a:off x="402854" y="2594622"/>
            <a:ext cx="13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ArrayListEI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B53E0C7-8FB7-066F-BE16-D4BF87CD8756}"/>
              </a:ext>
            </a:extLst>
          </p:cNvPr>
          <p:cNvSpPr txBox="1"/>
          <p:nvPr/>
        </p:nvSpPr>
        <p:spPr>
          <a:xfrm>
            <a:off x="398623" y="4412770"/>
            <a:ext cx="1235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Expresión Lógica Postfija</a:t>
            </a:r>
            <a:endParaRPr lang="es-CO" sz="1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5169B7D-5D59-27BB-7AA2-645B7C18F0D0}"/>
              </a:ext>
            </a:extLst>
          </p:cNvPr>
          <p:cNvSpPr txBox="1"/>
          <p:nvPr/>
        </p:nvSpPr>
        <p:spPr>
          <a:xfrm>
            <a:off x="394577" y="4074061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String</a:t>
            </a:r>
            <a:endParaRPr lang="es-C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096CF18-13D4-5D2D-C851-F965BE7108FF}"/>
              </a:ext>
            </a:extLst>
          </p:cNvPr>
          <p:cNvSpPr txBox="1"/>
          <p:nvPr/>
        </p:nvSpPr>
        <p:spPr>
          <a:xfrm>
            <a:off x="389901" y="5032382"/>
            <a:ext cx="13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ArrayListEP</a:t>
            </a:r>
            <a:endParaRPr lang="es-CO" dirty="0"/>
          </a:p>
        </p:txBody>
      </p:sp>
      <p:graphicFrame>
        <p:nvGraphicFramePr>
          <p:cNvPr id="27" name="Tabla 2">
            <a:extLst>
              <a:ext uri="{FF2B5EF4-FFF2-40B4-BE49-F238E27FC236}">
                <a16:creationId xmlns:a16="http://schemas.microsoft.com/office/drawing/2014/main" id="{4C81B836-C1F4-9616-59F4-8F504C921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356767"/>
              </p:ext>
            </p:extLst>
          </p:nvPr>
        </p:nvGraphicFramePr>
        <p:xfrm>
          <a:off x="1675848" y="5022231"/>
          <a:ext cx="304134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7997160D-83B1-5653-DC93-95F440095B7C}"/>
              </a:ext>
            </a:extLst>
          </p:cNvPr>
          <p:cNvSpPr txBox="1"/>
          <p:nvPr/>
        </p:nvSpPr>
        <p:spPr>
          <a:xfrm>
            <a:off x="1649970" y="2082074"/>
            <a:ext cx="21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(p V </a:t>
            </a:r>
            <a:r>
              <a:rPr lang="pt-BR" sz="1800" dirty="0"/>
              <a:t>¬ </a:t>
            </a:r>
            <a:r>
              <a:rPr lang="es-ES" dirty="0"/>
              <a:t>q)</a:t>
            </a:r>
            <a:r>
              <a:rPr lang="pt-BR" sz="1800" dirty="0"/>
              <a:t> ∧ ¬ (q ∧ p)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6194538-41F0-C149-7E57-4670D4A167CC}"/>
              </a:ext>
            </a:extLst>
          </p:cNvPr>
          <p:cNvSpPr txBox="1"/>
          <p:nvPr/>
        </p:nvSpPr>
        <p:spPr>
          <a:xfrm>
            <a:off x="1634638" y="4474325"/>
            <a:ext cx="297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Expresión Lógica Postfija</a:t>
            </a:r>
            <a:endParaRPr lang="es-CO" sz="2000" dirty="0"/>
          </a:p>
        </p:txBody>
      </p:sp>
      <p:graphicFrame>
        <p:nvGraphicFramePr>
          <p:cNvPr id="18" name="Tabla 3">
            <a:extLst>
              <a:ext uri="{FF2B5EF4-FFF2-40B4-BE49-F238E27FC236}">
                <a16:creationId xmlns:a16="http://schemas.microsoft.com/office/drawing/2014/main" id="{CCA7359F-5646-CC6B-6FB7-773FB828A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024069"/>
              </p:ext>
            </p:extLst>
          </p:nvPr>
        </p:nvGraphicFramePr>
        <p:xfrm>
          <a:off x="6393874" y="2421051"/>
          <a:ext cx="296578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500">
                  <a:extLst>
                    <a:ext uri="{9D8B030D-6E8A-4147-A177-3AD203B41FA5}">
                      <a16:colId xmlns:a16="http://schemas.microsoft.com/office/drawing/2014/main" val="2190639226"/>
                    </a:ext>
                  </a:extLst>
                </a:gridCol>
                <a:gridCol w="2510286">
                  <a:extLst>
                    <a:ext uri="{9D8B030D-6E8A-4147-A177-3AD203B41FA5}">
                      <a16:colId xmlns:a16="http://schemas.microsoft.com/office/drawing/2014/main" val="3042318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254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367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95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1502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00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189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626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630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(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134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77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06203" y="497623"/>
            <a:ext cx="10022521" cy="535888"/>
          </a:xfrm>
        </p:spPr>
        <p:txBody>
          <a:bodyPr>
            <a:noAutofit/>
          </a:bodyPr>
          <a:lstStyle/>
          <a:p>
            <a:r>
              <a:rPr lang="es-CO" sz="3600" dirty="0"/>
              <a:t>Estructuras Computacionales Discretas - Reto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C8517FB0-6CE6-46D9-97A3-A56D33A01D55}"/>
              </a:ext>
            </a:extLst>
          </p:cNvPr>
          <p:cNvGraphicFramePr>
            <a:graphicFrameLocks noGrp="1"/>
          </p:cNvGraphicFramePr>
          <p:nvPr/>
        </p:nvGraphicFramePr>
        <p:xfrm>
          <a:off x="1675848" y="2612283"/>
          <a:ext cx="43930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534811455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090054642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2416722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521919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(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q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)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(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q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p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)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87220F91-1F41-46E2-982E-5A09762D1C81}"/>
              </a:ext>
            </a:extLst>
          </p:cNvPr>
          <p:cNvSpPr txBox="1"/>
          <p:nvPr/>
        </p:nvSpPr>
        <p:spPr>
          <a:xfrm>
            <a:off x="389901" y="2012020"/>
            <a:ext cx="1152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Expresión Lógica Infija</a:t>
            </a:r>
            <a:endParaRPr lang="es-CO" sz="1400" dirty="0"/>
          </a:p>
        </p:txBody>
      </p:sp>
      <p:graphicFrame>
        <p:nvGraphicFramePr>
          <p:cNvPr id="8" name="Tabla 3">
            <a:extLst>
              <a:ext uri="{FF2B5EF4-FFF2-40B4-BE49-F238E27FC236}">
                <a16:creationId xmlns:a16="http://schemas.microsoft.com/office/drawing/2014/main" id="{67700B0F-D440-4004-953B-EB060BF2C9A7}"/>
              </a:ext>
            </a:extLst>
          </p:cNvPr>
          <p:cNvGraphicFramePr>
            <a:graphicFrameLocks noGrp="1"/>
          </p:cNvGraphicFramePr>
          <p:nvPr/>
        </p:nvGraphicFramePr>
        <p:xfrm>
          <a:off x="9791142" y="2115429"/>
          <a:ext cx="188534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474">
                  <a:extLst>
                    <a:ext uri="{9D8B030D-6E8A-4147-A177-3AD203B41FA5}">
                      <a16:colId xmlns:a16="http://schemas.microsoft.com/office/drawing/2014/main" val="2190639226"/>
                    </a:ext>
                  </a:extLst>
                </a:gridCol>
                <a:gridCol w="741871">
                  <a:extLst>
                    <a:ext uri="{9D8B030D-6E8A-4147-A177-3AD203B41FA5}">
                      <a16:colId xmlns:a16="http://schemas.microsoft.com/office/drawing/2014/main" val="664099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Operador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/>
                        <a:t>NiVel</a:t>
                      </a:r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91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3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52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/>
                        <a:t>→   ↔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54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    </a:t>
                      </a:r>
                      <a:r>
                        <a:rPr lang="es-CO" sz="1800" dirty="0"/>
                        <a:t>∨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02826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184D90EF-B526-4B30-B624-B28ED7E2FD07}"/>
              </a:ext>
            </a:extLst>
          </p:cNvPr>
          <p:cNvSpPr txBox="1"/>
          <p:nvPr/>
        </p:nvSpPr>
        <p:spPr>
          <a:xfrm>
            <a:off x="1398016" y="906081"/>
            <a:ext cx="770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dirty="0"/>
              <a:t>Algoritmo de </a:t>
            </a:r>
            <a:r>
              <a:rPr lang="es-CO" sz="2800" dirty="0" err="1"/>
              <a:t>Shunting</a:t>
            </a:r>
            <a:r>
              <a:rPr lang="es-CO" sz="2800" dirty="0"/>
              <a:t> Yard (Patio de Maniobras)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790B99F4-9247-4C28-9F5D-0B0FB1F7D7CE}"/>
                  </a:ext>
                </a:extLst>
              </p14:cNvPr>
              <p14:cNvContentPartPr/>
              <p14:nvPr/>
            </p14:nvContentPartPr>
            <p14:xfrm>
              <a:off x="1653760" y="4323102"/>
              <a:ext cx="360" cy="3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790B99F4-9247-4C28-9F5D-0B0FB1F7D7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5760" y="4215102"/>
                <a:ext cx="36000" cy="21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8" name="Tabla 2">
            <a:extLst>
              <a:ext uri="{FF2B5EF4-FFF2-40B4-BE49-F238E27FC236}">
                <a16:creationId xmlns:a16="http://schemas.microsoft.com/office/drawing/2014/main" id="{F197EBA9-6AE0-407B-9C0D-A994CFFEC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988011"/>
              </p:ext>
            </p:extLst>
          </p:nvPr>
        </p:nvGraphicFramePr>
        <p:xfrm>
          <a:off x="1653760" y="3055424"/>
          <a:ext cx="439305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712103955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84873177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407423647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930560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 dirty="0">
                          <a:solidFill>
                            <a:srgbClr val="AD3333"/>
                          </a:solidFill>
                        </a:rPr>
                        <a:t>1</a:t>
                      </a:r>
                      <a:endParaRPr lang="es-CO" sz="1100" b="1" dirty="0">
                        <a:solidFill>
                          <a:srgbClr val="AD33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2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3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4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5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6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7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8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9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10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11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12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162" name="CuadroTexto 161">
            <a:extLst>
              <a:ext uri="{FF2B5EF4-FFF2-40B4-BE49-F238E27FC236}">
                <a16:creationId xmlns:a16="http://schemas.microsoft.com/office/drawing/2014/main" id="{1CEA1874-40EC-4467-8934-DD5B0AA6F93F}"/>
              </a:ext>
            </a:extLst>
          </p:cNvPr>
          <p:cNvSpPr txBox="1"/>
          <p:nvPr/>
        </p:nvSpPr>
        <p:spPr>
          <a:xfrm>
            <a:off x="389901" y="1682387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String</a:t>
            </a:r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E3DD0B0-832B-4B0B-90F4-55CD0921E4B2}"/>
              </a:ext>
            </a:extLst>
          </p:cNvPr>
          <p:cNvSpPr txBox="1"/>
          <p:nvPr/>
        </p:nvSpPr>
        <p:spPr>
          <a:xfrm>
            <a:off x="6263398" y="2051719"/>
            <a:ext cx="71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Pila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643CC88-768A-4C7D-8EB5-A1BD61811982}"/>
              </a:ext>
            </a:extLst>
          </p:cNvPr>
          <p:cNvSpPr txBox="1"/>
          <p:nvPr/>
        </p:nvSpPr>
        <p:spPr>
          <a:xfrm>
            <a:off x="534913" y="2947086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Token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AD92332-BDFE-4734-81BF-DFE03A43E32C}"/>
              </a:ext>
            </a:extLst>
          </p:cNvPr>
          <p:cNvSpPr txBox="1"/>
          <p:nvPr/>
        </p:nvSpPr>
        <p:spPr>
          <a:xfrm>
            <a:off x="9791141" y="3740693"/>
            <a:ext cx="18853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Para apilar operadores de debe extraer de la pila primero los que tengan mayor o igual precedencia, sino, se apila el operador y se continua, si la estructura infija se termina, se trasladan de la pila los operadores restantes.</a:t>
            </a:r>
            <a:endParaRPr lang="es-CO" sz="1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1A7FA3-F407-C8D0-C1EE-C49FD25F5B70}"/>
              </a:ext>
            </a:extLst>
          </p:cNvPr>
          <p:cNvSpPr txBox="1"/>
          <p:nvPr/>
        </p:nvSpPr>
        <p:spPr>
          <a:xfrm>
            <a:off x="402854" y="2594622"/>
            <a:ext cx="13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ArrayListEI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B53E0C7-8FB7-066F-BE16-D4BF87CD8756}"/>
              </a:ext>
            </a:extLst>
          </p:cNvPr>
          <p:cNvSpPr txBox="1"/>
          <p:nvPr/>
        </p:nvSpPr>
        <p:spPr>
          <a:xfrm>
            <a:off x="398623" y="4412770"/>
            <a:ext cx="1235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Expresión Lógica Postfija</a:t>
            </a:r>
            <a:endParaRPr lang="es-CO" sz="1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5169B7D-5D59-27BB-7AA2-645B7C18F0D0}"/>
              </a:ext>
            </a:extLst>
          </p:cNvPr>
          <p:cNvSpPr txBox="1"/>
          <p:nvPr/>
        </p:nvSpPr>
        <p:spPr>
          <a:xfrm>
            <a:off x="394577" y="4074061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String</a:t>
            </a:r>
            <a:endParaRPr lang="es-C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096CF18-13D4-5D2D-C851-F965BE7108FF}"/>
              </a:ext>
            </a:extLst>
          </p:cNvPr>
          <p:cNvSpPr txBox="1"/>
          <p:nvPr/>
        </p:nvSpPr>
        <p:spPr>
          <a:xfrm>
            <a:off x="389901" y="5032382"/>
            <a:ext cx="13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ArrayListEP</a:t>
            </a:r>
            <a:endParaRPr lang="es-CO" dirty="0"/>
          </a:p>
        </p:txBody>
      </p:sp>
      <p:graphicFrame>
        <p:nvGraphicFramePr>
          <p:cNvPr id="27" name="Tabla 2">
            <a:extLst>
              <a:ext uri="{FF2B5EF4-FFF2-40B4-BE49-F238E27FC236}">
                <a16:creationId xmlns:a16="http://schemas.microsoft.com/office/drawing/2014/main" id="{4C81B836-C1F4-9616-59F4-8F504C921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434991"/>
              </p:ext>
            </p:extLst>
          </p:nvPr>
        </p:nvGraphicFramePr>
        <p:xfrm>
          <a:off x="1675848" y="5022231"/>
          <a:ext cx="304134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7997160D-83B1-5653-DC93-95F440095B7C}"/>
              </a:ext>
            </a:extLst>
          </p:cNvPr>
          <p:cNvSpPr txBox="1"/>
          <p:nvPr/>
        </p:nvSpPr>
        <p:spPr>
          <a:xfrm>
            <a:off x="1649970" y="2082074"/>
            <a:ext cx="21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(p V </a:t>
            </a:r>
            <a:r>
              <a:rPr lang="pt-BR" sz="1800" dirty="0"/>
              <a:t>¬ </a:t>
            </a:r>
            <a:r>
              <a:rPr lang="es-ES" dirty="0"/>
              <a:t>q)</a:t>
            </a:r>
            <a:r>
              <a:rPr lang="pt-BR" sz="1800" dirty="0"/>
              <a:t> ∧ ¬ (q ∧ p)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6194538-41F0-C149-7E57-4670D4A167CC}"/>
              </a:ext>
            </a:extLst>
          </p:cNvPr>
          <p:cNvSpPr txBox="1"/>
          <p:nvPr/>
        </p:nvSpPr>
        <p:spPr>
          <a:xfrm>
            <a:off x="1634638" y="4474325"/>
            <a:ext cx="297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p</a:t>
            </a:r>
            <a:endParaRPr lang="es-CO" sz="2000" dirty="0"/>
          </a:p>
        </p:txBody>
      </p:sp>
      <p:graphicFrame>
        <p:nvGraphicFramePr>
          <p:cNvPr id="18" name="Tabla 3">
            <a:extLst>
              <a:ext uri="{FF2B5EF4-FFF2-40B4-BE49-F238E27FC236}">
                <a16:creationId xmlns:a16="http://schemas.microsoft.com/office/drawing/2014/main" id="{CCA7359F-5646-CC6B-6FB7-773FB828A9B0}"/>
              </a:ext>
            </a:extLst>
          </p:cNvPr>
          <p:cNvGraphicFramePr>
            <a:graphicFrameLocks noGrp="1"/>
          </p:cNvGraphicFramePr>
          <p:nvPr/>
        </p:nvGraphicFramePr>
        <p:xfrm>
          <a:off x="6393874" y="2421051"/>
          <a:ext cx="296578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500">
                  <a:extLst>
                    <a:ext uri="{9D8B030D-6E8A-4147-A177-3AD203B41FA5}">
                      <a16:colId xmlns:a16="http://schemas.microsoft.com/office/drawing/2014/main" val="2190639226"/>
                    </a:ext>
                  </a:extLst>
                </a:gridCol>
                <a:gridCol w="2510286">
                  <a:extLst>
                    <a:ext uri="{9D8B030D-6E8A-4147-A177-3AD203B41FA5}">
                      <a16:colId xmlns:a16="http://schemas.microsoft.com/office/drawing/2014/main" val="3042318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254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367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95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1502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00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189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626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630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(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134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18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06203" y="497623"/>
            <a:ext cx="10022521" cy="535888"/>
          </a:xfrm>
        </p:spPr>
        <p:txBody>
          <a:bodyPr>
            <a:noAutofit/>
          </a:bodyPr>
          <a:lstStyle/>
          <a:p>
            <a:r>
              <a:rPr lang="es-CO" sz="3600" dirty="0"/>
              <a:t>Estructuras Computacionales Discretas - Reto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C8517FB0-6CE6-46D9-97A3-A56D33A01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068649"/>
              </p:ext>
            </p:extLst>
          </p:nvPr>
        </p:nvGraphicFramePr>
        <p:xfrm>
          <a:off x="1675848" y="2612283"/>
          <a:ext cx="43930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534811455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090054642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2416722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521919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(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q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)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(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q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p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)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87220F91-1F41-46E2-982E-5A09762D1C81}"/>
              </a:ext>
            </a:extLst>
          </p:cNvPr>
          <p:cNvSpPr txBox="1"/>
          <p:nvPr/>
        </p:nvSpPr>
        <p:spPr>
          <a:xfrm>
            <a:off x="389901" y="2012020"/>
            <a:ext cx="1152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Expresión Lógica Infija</a:t>
            </a:r>
            <a:endParaRPr lang="es-CO" sz="1400" dirty="0"/>
          </a:p>
        </p:txBody>
      </p:sp>
      <p:graphicFrame>
        <p:nvGraphicFramePr>
          <p:cNvPr id="8" name="Tabla 3">
            <a:extLst>
              <a:ext uri="{FF2B5EF4-FFF2-40B4-BE49-F238E27FC236}">
                <a16:creationId xmlns:a16="http://schemas.microsoft.com/office/drawing/2014/main" id="{67700B0F-D440-4004-953B-EB060BF2C9A7}"/>
              </a:ext>
            </a:extLst>
          </p:cNvPr>
          <p:cNvGraphicFramePr>
            <a:graphicFrameLocks noGrp="1"/>
          </p:cNvGraphicFramePr>
          <p:nvPr/>
        </p:nvGraphicFramePr>
        <p:xfrm>
          <a:off x="9791142" y="2115429"/>
          <a:ext cx="188534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474">
                  <a:extLst>
                    <a:ext uri="{9D8B030D-6E8A-4147-A177-3AD203B41FA5}">
                      <a16:colId xmlns:a16="http://schemas.microsoft.com/office/drawing/2014/main" val="2190639226"/>
                    </a:ext>
                  </a:extLst>
                </a:gridCol>
                <a:gridCol w="741871">
                  <a:extLst>
                    <a:ext uri="{9D8B030D-6E8A-4147-A177-3AD203B41FA5}">
                      <a16:colId xmlns:a16="http://schemas.microsoft.com/office/drawing/2014/main" val="664099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Operador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/>
                        <a:t>NiVel</a:t>
                      </a:r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91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3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52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/>
                        <a:t>→   ↔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54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    </a:t>
                      </a:r>
                      <a:r>
                        <a:rPr lang="es-CO" sz="1800" dirty="0"/>
                        <a:t>∨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02826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184D90EF-B526-4B30-B624-B28ED7E2FD07}"/>
              </a:ext>
            </a:extLst>
          </p:cNvPr>
          <p:cNvSpPr txBox="1"/>
          <p:nvPr/>
        </p:nvSpPr>
        <p:spPr>
          <a:xfrm>
            <a:off x="1398016" y="906081"/>
            <a:ext cx="770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dirty="0"/>
              <a:t>Algoritmo de </a:t>
            </a:r>
            <a:r>
              <a:rPr lang="es-CO" sz="2800" dirty="0" err="1"/>
              <a:t>Shunting</a:t>
            </a:r>
            <a:r>
              <a:rPr lang="es-CO" sz="2800" dirty="0"/>
              <a:t> Yard (Patio de Maniobras)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790B99F4-9247-4C28-9F5D-0B0FB1F7D7CE}"/>
                  </a:ext>
                </a:extLst>
              </p14:cNvPr>
              <p14:cNvContentPartPr/>
              <p14:nvPr/>
            </p14:nvContentPartPr>
            <p14:xfrm>
              <a:off x="1653760" y="4323102"/>
              <a:ext cx="360" cy="3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790B99F4-9247-4C28-9F5D-0B0FB1F7D7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5760" y="4215102"/>
                <a:ext cx="36000" cy="21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8" name="Tabla 2">
            <a:extLst>
              <a:ext uri="{FF2B5EF4-FFF2-40B4-BE49-F238E27FC236}">
                <a16:creationId xmlns:a16="http://schemas.microsoft.com/office/drawing/2014/main" id="{F197EBA9-6AE0-407B-9C0D-A994CFFEC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886088"/>
              </p:ext>
            </p:extLst>
          </p:nvPr>
        </p:nvGraphicFramePr>
        <p:xfrm>
          <a:off x="1653760" y="3055424"/>
          <a:ext cx="439305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712103955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84873177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407423647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930560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 dirty="0">
                          <a:solidFill>
                            <a:srgbClr val="AD3333"/>
                          </a:solidFill>
                        </a:rPr>
                        <a:t>2</a:t>
                      </a:r>
                      <a:endParaRPr lang="es-CO" sz="1100" b="1" dirty="0">
                        <a:solidFill>
                          <a:srgbClr val="AD33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3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4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5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6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7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8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9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10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11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12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162" name="CuadroTexto 161">
            <a:extLst>
              <a:ext uri="{FF2B5EF4-FFF2-40B4-BE49-F238E27FC236}">
                <a16:creationId xmlns:a16="http://schemas.microsoft.com/office/drawing/2014/main" id="{1CEA1874-40EC-4467-8934-DD5B0AA6F93F}"/>
              </a:ext>
            </a:extLst>
          </p:cNvPr>
          <p:cNvSpPr txBox="1"/>
          <p:nvPr/>
        </p:nvSpPr>
        <p:spPr>
          <a:xfrm>
            <a:off x="389901" y="1682387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String</a:t>
            </a:r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E3DD0B0-832B-4B0B-90F4-55CD0921E4B2}"/>
              </a:ext>
            </a:extLst>
          </p:cNvPr>
          <p:cNvSpPr txBox="1"/>
          <p:nvPr/>
        </p:nvSpPr>
        <p:spPr>
          <a:xfrm>
            <a:off x="6263398" y="2051719"/>
            <a:ext cx="71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Pila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643CC88-768A-4C7D-8EB5-A1BD61811982}"/>
              </a:ext>
            </a:extLst>
          </p:cNvPr>
          <p:cNvSpPr txBox="1"/>
          <p:nvPr/>
        </p:nvSpPr>
        <p:spPr>
          <a:xfrm>
            <a:off x="534913" y="2947086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Token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AD92332-BDFE-4734-81BF-DFE03A43E32C}"/>
              </a:ext>
            </a:extLst>
          </p:cNvPr>
          <p:cNvSpPr txBox="1"/>
          <p:nvPr/>
        </p:nvSpPr>
        <p:spPr>
          <a:xfrm>
            <a:off x="9791141" y="3740693"/>
            <a:ext cx="18853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Para apilar operadores de debe extraer de la pila primero los que tengan mayor o igual precedencia, sino, se apila el operador y se continua, si la estructura infija se termina, se trasladan de la pila los operadores restantes.</a:t>
            </a:r>
            <a:endParaRPr lang="es-CO" sz="1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1A7FA3-F407-C8D0-C1EE-C49FD25F5B70}"/>
              </a:ext>
            </a:extLst>
          </p:cNvPr>
          <p:cNvSpPr txBox="1"/>
          <p:nvPr/>
        </p:nvSpPr>
        <p:spPr>
          <a:xfrm>
            <a:off x="402854" y="2594622"/>
            <a:ext cx="13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ArrayListEI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B53E0C7-8FB7-066F-BE16-D4BF87CD8756}"/>
              </a:ext>
            </a:extLst>
          </p:cNvPr>
          <p:cNvSpPr txBox="1"/>
          <p:nvPr/>
        </p:nvSpPr>
        <p:spPr>
          <a:xfrm>
            <a:off x="398623" y="4412770"/>
            <a:ext cx="1235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Expresión Lógica Postfija</a:t>
            </a:r>
            <a:endParaRPr lang="es-CO" sz="1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5169B7D-5D59-27BB-7AA2-645B7C18F0D0}"/>
              </a:ext>
            </a:extLst>
          </p:cNvPr>
          <p:cNvSpPr txBox="1"/>
          <p:nvPr/>
        </p:nvSpPr>
        <p:spPr>
          <a:xfrm>
            <a:off x="394577" y="4074061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String</a:t>
            </a:r>
            <a:endParaRPr lang="es-C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096CF18-13D4-5D2D-C851-F965BE7108FF}"/>
              </a:ext>
            </a:extLst>
          </p:cNvPr>
          <p:cNvSpPr txBox="1"/>
          <p:nvPr/>
        </p:nvSpPr>
        <p:spPr>
          <a:xfrm>
            <a:off x="389901" y="5032382"/>
            <a:ext cx="13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ArrayListEP</a:t>
            </a:r>
            <a:endParaRPr lang="es-CO" dirty="0"/>
          </a:p>
        </p:txBody>
      </p:sp>
      <p:graphicFrame>
        <p:nvGraphicFramePr>
          <p:cNvPr id="27" name="Tabla 2">
            <a:extLst>
              <a:ext uri="{FF2B5EF4-FFF2-40B4-BE49-F238E27FC236}">
                <a16:creationId xmlns:a16="http://schemas.microsoft.com/office/drawing/2014/main" id="{4C81B836-C1F4-9616-59F4-8F504C921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19842"/>
              </p:ext>
            </p:extLst>
          </p:nvPr>
        </p:nvGraphicFramePr>
        <p:xfrm>
          <a:off x="1675848" y="5022231"/>
          <a:ext cx="304134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7997160D-83B1-5653-DC93-95F440095B7C}"/>
              </a:ext>
            </a:extLst>
          </p:cNvPr>
          <p:cNvSpPr txBox="1"/>
          <p:nvPr/>
        </p:nvSpPr>
        <p:spPr>
          <a:xfrm>
            <a:off x="1649970" y="2082074"/>
            <a:ext cx="21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(p V </a:t>
            </a:r>
            <a:r>
              <a:rPr lang="pt-BR" sz="1800" dirty="0"/>
              <a:t>¬ </a:t>
            </a:r>
            <a:r>
              <a:rPr lang="es-ES" dirty="0"/>
              <a:t>q)</a:t>
            </a:r>
            <a:r>
              <a:rPr lang="pt-BR" sz="1800" dirty="0"/>
              <a:t> ∧ ¬ (q ∧ p)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6194538-41F0-C149-7E57-4670D4A167CC}"/>
              </a:ext>
            </a:extLst>
          </p:cNvPr>
          <p:cNvSpPr txBox="1"/>
          <p:nvPr/>
        </p:nvSpPr>
        <p:spPr>
          <a:xfrm>
            <a:off x="1634638" y="4474325"/>
            <a:ext cx="297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p</a:t>
            </a:r>
            <a:endParaRPr lang="es-CO" sz="2000" dirty="0"/>
          </a:p>
        </p:txBody>
      </p:sp>
      <p:graphicFrame>
        <p:nvGraphicFramePr>
          <p:cNvPr id="18" name="Tabla 3">
            <a:extLst>
              <a:ext uri="{FF2B5EF4-FFF2-40B4-BE49-F238E27FC236}">
                <a16:creationId xmlns:a16="http://schemas.microsoft.com/office/drawing/2014/main" id="{CCA7359F-5646-CC6B-6FB7-773FB828A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269991"/>
              </p:ext>
            </p:extLst>
          </p:nvPr>
        </p:nvGraphicFramePr>
        <p:xfrm>
          <a:off x="6393874" y="2421051"/>
          <a:ext cx="296578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500">
                  <a:extLst>
                    <a:ext uri="{9D8B030D-6E8A-4147-A177-3AD203B41FA5}">
                      <a16:colId xmlns:a16="http://schemas.microsoft.com/office/drawing/2014/main" val="2190639226"/>
                    </a:ext>
                  </a:extLst>
                </a:gridCol>
                <a:gridCol w="2510286">
                  <a:extLst>
                    <a:ext uri="{9D8B030D-6E8A-4147-A177-3AD203B41FA5}">
                      <a16:colId xmlns:a16="http://schemas.microsoft.com/office/drawing/2014/main" val="3042318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254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367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95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1502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00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189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626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V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630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(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134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405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06203" y="497623"/>
            <a:ext cx="10022521" cy="535888"/>
          </a:xfrm>
        </p:spPr>
        <p:txBody>
          <a:bodyPr>
            <a:noAutofit/>
          </a:bodyPr>
          <a:lstStyle/>
          <a:p>
            <a:r>
              <a:rPr lang="es-CO" sz="3600" dirty="0"/>
              <a:t>Estructuras Computacionales Discretas - Reto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C8517FB0-6CE6-46D9-97A3-A56D33A01D55}"/>
              </a:ext>
            </a:extLst>
          </p:cNvPr>
          <p:cNvGraphicFramePr>
            <a:graphicFrameLocks noGrp="1"/>
          </p:cNvGraphicFramePr>
          <p:nvPr/>
        </p:nvGraphicFramePr>
        <p:xfrm>
          <a:off x="1675848" y="2612283"/>
          <a:ext cx="43930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534811455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090054642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2416722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521919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(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q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)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(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q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p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)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87220F91-1F41-46E2-982E-5A09762D1C81}"/>
              </a:ext>
            </a:extLst>
          </p:cNvPr>
          <p:cNvSpPr txBox="1"/>
          <p:nvPr/>
        </p:nvSpPr>
        <p:spPr>
          <a:xfrm>
            <a:off x="389901" y="2012020"/>
            <a:ext cx="1152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Expresión Lógica Infija</a:t>
            </a:r>
            <a:endParaRPr lang="es-CO" sz="1400" dirty="0"/>
          </a:p>
        </p:txBody>
      </p:sp>
      <p:graphicFrame>
        <p:nvGraphicFramePr>
          <p:cNvPr id="8" name="Tabla 3">
            <a:extLst>
              <a:ext uri="{FF2B5EF4-FFF2-40B4-BE49-F238E27FC236}">
                <a16:creationId xmlns:a16="http://schemas.microsoft.com/office/drawing/2014/main" id="{67700B0F-D440-4004-953B-EB060BF2C9A7}"/>
              </a:ext>
            </a:extLst>
          </p:cNvPr>
          <p:cNvGraphicFramePr>
            <a:graphicFrameLocks noGrp="1"/>
          </p:cNvGraphicFramePr>
          <p:nvPr/>
        </p:nvGraphicFramePr>
        <p:xfrm>
          <a:off x="9791142" y="2115429"/>
          <a:ext cx="188534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474">
                  <a:extLst>
                    <a:ext uri="{9D8B030D-6E8A-4147-A177-3AD203B41FA5}">
                      <a16:colId xmlns:a16="http://schemas.microsoft.com/office/drawing/2014/main" val="2190639226"/>
                    </a:ext>
                  </a:extLst>
                </a:gridCol>
                <a:gridCol w="741871">
                  <a:extLst>
                    <a:ext uri="{9D8B030D-6E8A-4147-A177-3AD203B41FA5}">
                      <a16:colId xmlns:a16="http://schemas.microsoft.com/office/drawing/2014/main" val="664099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Operador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/>
                        <a:t>NiVel</a:t>
                      </a:r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91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3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52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/>
                        <a:t>→   ↔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54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    </a:t>
                      </a:r>
                      <a:r>
                        <a:rPr lang="es-CO" sz="1800" dirty="0"/>
                        <a:t>∨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02826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184D90EF-B526-4B30-B624-B28ED7E2FD07}"/>
              </a:ext>
            </a:extLst>
          </p:cNvPr>
          <p:cNvSpPr txBox="1"/>
          <p:nvPr/>
        </p:nvSpPr>
        <p:spPr>
          <a:xfrm>
            <a:off x="1398016" y="906081"/>
            <a:ext cx="770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dirty="0"/>
              <a:t>Algoritmo de </a:t>
            </a:r>
            <a:r>
              <a:rPr lang="es-CO" sz="2800" dirty="0" err="1"/>
              <a:t>Shunting</a:t>
            </a:r>
            <a:r>
              <a:rPr lang="es-CO" sz="2800" dirty="0"/>
              <a:t> Yard (Patio de Maniobras)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790B99F4-9247-4C28-9F5D-0B0FB1F7D7CE}"/>
                  </a:ext>
                </a:extLst>
              </p14:cNvPr>
              <p14:cNvContentPartPr/>
              <p14:nvPr/>
            </p14:nvContentPartPr>
            <p14:xfrm>
              <a:off x="1653760" y="4323102"/>
              <a:ext cx="360" cy="3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790B99F4-9247-4C28-9F5D-0B0FB1F7D7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5760" y="4215102"/>
                <a:ext cx="36000" cy="21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8" name="Tabla 2">
            <a:extLst>
              <a:ext uri="{FF2B5EF4-FFF2-40B4-BE49-F238E27FC236}">
                <a16:creationId xmlns:a16="http://schemas.microsoft.com/office/drawing/2014/main" id="{F197EBA9-6AE0-407B-9C0D-A994CFFEC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165637"/>
              </p:ext>
            </p:extLst>
          </p:nvPr>
        </p:nvGraphicFramePr>
        <p:xfrm>
          <a:off x="1653760" y="3055424"/>
          <a:ext cx="439305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712103955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84873177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407423647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930560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 dirty="0">
                          <a:solidFill>
                            <a:srgbClr val="AD3333"/>
                          </a:solidFill>
                        </a:rPr>
                        <a:t>3</a:t>
                      </a:r>
                      <a:endParaRPr lang="es-CO" sz="1100" b="1" dirty="0">
                        <a:solidFill>
                          <a:srgbClr val="AD33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4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5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6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7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8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9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10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11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12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162" name="CuadroTexto 161">
            <a:extLst>
              <a:ext uri="{FF2B5EF4-FFF2-40B4-BE49-F238E27FC236}">
                <a16:creationId xmlns:a16="http://schemas.microsoft.com/office/drawing/2014/main" id="{1CEA1874-40EC-4467-8934-DD5B0AA6F93F}"/>
              </a:ext>
            </a:extLst>
          </p:cNvPr>
          <p:cNvSpPr txBox="1"/>
          <p:nvPr/>
        </p:nvSpPr>
        <p:spPr>
          <a:xfrm>
            <a:off x="389901" y="1682387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String</a:t>
            </a:r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E3DD0B0-832B-4B0B-90F4-55CD0921E4B2}"/>
              </a:ext>
            </a:extLst>
          </p:cNvPr>
          <p:cNvSpPr txBox="1"/>
          <p:nvPr/>
        </p:nvSpPr>
        <p:spPr>
          <a:xfrm>
            <a:off x="6263398" y="2051719"/>
            <a:ext cx="71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Pila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643CC88-768A-4C7D-8EB5-A1BD61811982}"/>
              </a:ext>
            </a:extLst>
          </p:cNvPr>
          <p:cNvSpPr txBox="1"/>
          <p:nvPr/>
        </p:nvSpPr>
        <p:spPr>
          <a:xfrm>
            <a:off x="534913" y="2947086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Token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AD92332-BDFE-4734-81BF-DFE03A43E32C}"/>
              </a:ext>
            </a:extLst>
          </p:cNvPr>
          <p:cNvSpPr txBox="1"/>
          <p:nvPr/>
        </p:nvSpPr>
        <p:spPr>
          <a:xfrm>
            <a:off x="9791141" y="3740693"/>
            <a:ext cx="18853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Para apilar operadores de debe extraer de la pila primero los que tengan mayor o igual precedencia, sino, se apila el operador y se continua, si la estructura infija se termina, se trasladan de la pila los operadores restantes.</a:t>
            </a:r>
            <a:endParaRPr lang="es-CO" sz="1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1A7FA3-F407-C8D0-C1EE-C49FD25F5B70}"/>
              </a:ext>
            </a:extLst>
          </p:cNvPr>
          <p:cNvSpPr txBox="1"/>
          <p:nvPr/>
        </p:nvSpPr>
        <p:spPr>
          <a:xfrm>
            <a:off x="402854" y="2594622"/>
            <a:ext cx="13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ArrayListEI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B53E0C7-8FB7-066F-BE16-D4BF87CD8756}"/>
              </a:ext>
            </a:extLst>
          </p:cNvPr>
          <p:cNvSpPr txBox="1"/>
          <p:nvPr/>
        </p:nvSpPr>
        <p:spPr>
          <a:xfrm>
            <a:off x="398623" y="4412770"/>
            <a:ext cx="1235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Expresión Lógica Postfija</a:t>
            </a:r>
            <a:endParaRPr lang="es-CO" sz="1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5169B7D-5D59-27BB-7AA2-645B7C18F0D0}"/>
              </a:ext>
            </a:extLst>
          </p:cNvPr>
          <p:cNvSpPr txBox="1"/>
          <p:nvPr/>
        </p:nvSpPr>
        <p:spPr>
          <a:xfrm>
            <a:off x="394577" y="4074061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String</a:t>
            </a:r>
            <a:endParaRPr lang="es-C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096CF18-13D4-5D2D-C851-F965BE7108FF}"/>
              </a:ext>
            </a:extLst>
          </p:cNvPr>
          <p:cNvSpPr txBox="1"/>
          <p:nvPr/>
        </p:nvSpPr>
        <p:spPr>
          <a:xfrm>
            <a:off x="389901" y="5032382"/>
            <a:ext cx="13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ArrayListEP</a:t>
            </a:r>
            <a:endParaRPr lang="es-CO" dirty="0"/>
          </a:p>
        </p:txBody>
      </p:sp>
      <p:graphicFrame>
        <p:nvGraphicFramePr>
          <p:cNvPr id="27" name="Tabla 2">
            <a:extLst>
              <a:ext uri="{FF2B5EF4-FFF2-40B4-BE49-F238E27FC236}">
                <a16:creationId xmlns:a16="http://schemas.microsoft.com/office/drawing/2014/main" id="{4C81B836-C1F4-9616-59F4-8F504C921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130043"/>
              </p:ext>
            </p:extLst>
          </p:nvPr>
        </p:nvGraphicFramePr>
        <p:xfrm>
          <a:off x="1675848" y="5022231"/>
          <a:ext cx="304134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7997160D-83B1-5653-DC93-95F440095B7C}"/>
              </a:ext>
            </a:extLst>
          </p:cNvPr>
          <p:cNvSpPr txBox="1"/>
          <p:nvPr/>
        </p:nvSpPr>
        <p:spPr>
          <a:xfrm>
            <a:off x="1649970" y="2082074"/>
            <a:ext cx="21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(p V </a:t>
            </a:r>
            <a:r>
              <a:rPr lang="pt-BR" sz="1800" dirty="0"/>
              <a:t>¬ </a:t>
            </a:r>
            <a:r>
              <a:rPr lang="es-ES" dirty="0"/>
              <a:t>q)</a:t>
            </a:r>
            <a:r>
              <a:rPr lang="pt-BR" sz="1800" dirty="0"/>
              <a:t> ∧ ¬ (q ∧ p)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6194538-41F0-C149-7E57-4670D4A167CC}"/>
              </a:ext>
            </a:extLst>
          </p:cNvPr>
          <p:cNvSpPr txBox="1"/>
          <p:nvPr/>
        </p:nvSpPr>
        <p:spPr>
          <a:xfrm>
            <a:off x="1634638" y="4474325"/>
            <a:ext cx="297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p</a:t>
            </a:r>
            <a:endParaRPr lang="es-CO" sz="2000" dirty="0"/>
          </a:p>
        </p:txBody>
      </p:sp>
      <p:graphicFrame>
        <p:nvGraphicFramePr>
          <p:cNvPr id="18" name="Tabla 3">
            <a:extLst>
              <a:ext uri="{FF2B5EF4-FFF2-40B4-BE49-F238E27FC236}">
                <a16:creationId xmlns:a16="http://schemas.microsoft.com/office/drawing/2014/main" id="{CCA7359F-5646-CC6B-6FB7-773FB828A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592621"/>
              </p:ext>
            </p:extLst>
          </p:nvPr>
        </p:nvGraphicFramePr>
        <p:xfrm>
          <a:off x="6393874" y="2421051"/>
          <a:ext cx="296578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500">
                  <a:extLst>
                    <a:ext uri="{9D8B030D-6E8A-4147-A177-3AD203B41FA5}">
                      <a16:colId xmlns:a16="http://schemas.microsoft.com/office/drawing/2014/main" val="2190639226"/>
                    </a:ext>
                  </a:extLst>
                </a:gridCol>
                <a:gridCol w="2510286">
                  <a:extLst>
                    <a:ext uri="{9D8B030D-6E8A-4147-A177-3AD203B41FA5}">
                      <a16:colId xmlns:a16="http://schemas.microsoft.com/office/drawing/2014/main" val="3042318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254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367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95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1502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00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189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solidFill>
                            <a:srgbClr val="AD3333"/>
                          </a:solidFill>
                        </a:rPr>
                        <a:t>V&gt;=</a:t>
                      </a:r>
                      <a:r>
                        <a:rPr lang="pt-BR" sz="1800" dirty="0">
                          <a:solidFill>
                            <a:srgbClr val="AD3333"/>
                          </a:solidFill>
                        </a:rPr>
                        <a:t>¬? No, no </a:t>
                      </a:r>
                      <a:r>
                        <a:rPr lang="pt-BR" sz="1800" dirty="0" err="1">
                          <a:solidFill>
                            <a:srgbClr val="AD3333"/>
                          </a:solidFill>
                        </a:rPr>
                        <a:t>desapila</a:t>
                      </a:r>
                      <a:endParaRPr lang="es-CO" dirty="0">
                        <a:solidFill>
                          <a:srgbClr val="AD33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626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V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630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(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134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44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06203" y="497623"/>
            <a:ext cx="10022521" cy="535888"/>
          </a:xfrm>
        </p:spPr>
        <p:txBody>
          <a:bodyPr>
            <a:noAutofit/>
          </a:bodyPr>
          <a:lstStyle/>
          <a:p>
            <a:r>
              <a:rPr lang="es-CO" sz="3600" dirty="0"/>
              <a:t>Estructuras Computacionales Discretas - Reto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C8517FB0-6CE6-46D9-97A3-A56D33A01D55}"/>
              </a:ext>
            </a:extLst>
          </p:cNvPr>
          <p:cNvGraphicFramePr>
            <a:graphicFrameLocks noGrp="1"/>
          </p:cNvGraphicFramePr>
          <p:nvPr/>
        </p:nvGraphicFramePr>
        <p:xfrm>
          <a:off x="1675848" y="2612283"/>
          <a:ext cx="43930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534811455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090054642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2416722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521919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(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q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)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(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q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p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)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87220F91-1F41-46E2-982E-5A09762D1C81}"/>
              </a:ext>
            </a:extLst>
          </p:cNvPr>
          <p:cNvSpPr txBox="1"/>
          <p:nvPr/>
        </p:nvSpPr>
        <p:spPr>
          <a:xfrm>
            <a:off x="389901" y="2012020"/>
            <a:ext cx="1152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Expresión Lógica Infija</a:t>
            </a:r>
            <a:endParaRPr lang="es-CO" sz="1400" dirty="0"/>
          </a:p>
        </p:txBody>
      </p:sp>
      <p:graphicFrame>
        <p:nvGraphicFramePr>
          <p:cNvPr id="8" name="Tabla 3">
            <a:extLst>
              <a:ext uri="{FF2B5EF4-FFF2-40B4-BE49-F238E27FC236}">
                <a16:creationId xmlns:a16="http://schemas.microsoft.com/office/drawing/2014/main" id="{67700B0F-D440-4004-953B-EB060BF2C9A7}"/>
              </a:ext>
            </a:extLst>
          </p:cNvPr>
          <p:cNvGraphicFramePr>
            <a:graphicFrameLocks noGrp="1"/>
          </p:cNvGraphicFramePr>
          <p:nvPr/>
        </p:nvGraphicFramePr>
        <p:xfrm>
          <a:off x="9791142" y="2115429"/>
          <a:ext cx="188534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474">
                  <a:extLst>
                    <a:ext uri="{9D8B030D-6E8A-4147-A177-3AD203B41FA5}">
                      <a16:colId xmlns:a16="http://schemas.microsoft.com/office/drawing/2014/main" val="2190639226"/>
                    </a:ext>
                  </a:extLst>
                </a:gridCol>
                <a:gridCol w="741871">
                  <a:extLst>
                    <a:ext uri="{9D8B030D-6E8A-4147-A177-3AD203B41FA5}">
                      <a16:colId xmlns:a16="http://schemas.microsoft.com/office/drawing/2014/main" val="664099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Operador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/>
                        <a:t>NiVel</a:t>
                      </a:r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91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3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52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/>
                        <a:t>→   ↔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54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∧    </a:t>
                      </a:r>
                      <a:r>
                        <a:rPr lang="es-CO" sz="1800" dirty="0"/>
                        <a:t>∨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02826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184D90EF-B526-4B30-B624-B28ED7E2FD07}"/>
              </a:ext>
            </a:extLst>
          </p:cNvPr>
          <p:cNvSpPr txBox="1"/>
          <p:nvPr/>
        </p:nvSpPr>
        <p:spPr>
          <a:xfrm>
            <a:off x="1398016" y="906081"/>
            <a:ext cx="770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dirty="0"/>
              <a:t>Algoritmo de </a:t>
            </a:r>
            <a:r>
              <a:rPr lang="es-CO" sz="2800" dirty="0" err="1"/>
              <a:t>Shunting</a:t>
            </a:r>
            <a:r>
              <a:rPr lang="es-CO" sz="2800" dirty="0"/>
              <a:t> Yard (Patio de Maniobras)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790B99F4-9247-4C28-9F5D-0B0FB1F7D7CE}"/>
                  </a:ext>
                </a:extLst>
              </p14:cNvPr>
              <p14:cNvContentPartPr/>
              <p14:nvPr/>
            </p14:nvContentPartPr>
            <p14:xfrm>
              <a:off x="1653760" y="4323102"/>
              <a:ext cx="360" cy="3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790B99F4-9247-4C28-9F5D-0B0FB1F7D7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5760" y="4215102"/>
                <a:ext cx="36000" cy="21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8" name="Tabla 2">
            <a:extLst>
              <a:ext uri="{FF2B5EF4-FFF2-40B4-BE49-F238E27FC236}">
                <a16:creationId xmlns:a16="http://schemas.microsoft.com/office/drawing/2014/main" id="{F197EBA9-6AE0-407B-9C0D-A994CFFEC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063862"/>
              </p:ext>
            </p:extLst>
          </p:nvPr>
        </p:nvGraphicFramePr>
        <p:xfrm>
          <a:off x="1653760" y="3055424"/>
          <a:ext cx="439305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712103955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84873177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407423647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930560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CO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 dirty="0">
                          <a:solidFill>
                            <a:srgbClr val="AD3333"/>
                          </a:solidFill>
                        </a:rPr>
                        <a:t>4</a:t>
                      </a:r>
                      <a:endParaRPr lang="es-CO" sz="1100" b="1" dirty="0">
                        <a:solidFill>
                          <a:srgbClr val="AD33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5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6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7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8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9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10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11</a:t>
                      </a:r>
                      <a:endParaRPr lang="es-C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12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162" name="CuadroTexto 161">
            <a:extLst>
              <a:ext uri="{FF2B5EF4-FFF2-40B4-BE49-F238E27FC236}">
                <a16:creationId xmlns:a16="http://schemas.microsoft.com/office/drawing/2014/main" id="{1CEA1874-40EC-4467-8934-DD5B0AA6F93F}"/>
              </a:ext>
            </a:extLst>
          </p:cNvPr>
          <p:cNvSpPr txBox="1"/>
          <p:nvPr/>
        </p:nvSpPr>
        <p:spPr>
          <a:xfrm>
            <a:off x="389901" y="1682387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String</a:t>
            </a:r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E3DD0B0-832B-4B0B-90F4-55CD0921E4B2}"/>
              </a:ext>
            </a:extLst>
          </p:cNvPr>
          <p:cNvSpPr txBox="1"/>
          <p:nvPr/>
        </p:nvSpPr>
        <p:spPr>
          <a:xfrm>
            <a:off x="6263398" y="2051719"/>
            <a:ext cx="71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Pila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643CC88-768A-4C7D-8EB5-A1BD61811982}"/>
              </a:ext>
            </a:extLst>
          </p:cNvPr>
          <p:cNvSpPr txBox="1"/>
          <p:nvPr/>
        </p:nvSpPr>
        <p:spPr>
          <a:xfrm>
            <a:off x="534913" y="2947086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Token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AD92332-BDFE-4734-81BF-DFE03A43E32C}"/>
              </a:ext>
            </a:extLst>
          </p:cNvPr>
          <p:cNvSpPr txBox="1"/>
          <p:nvPr/>
        </p:nvSpPr>
        <p:spPr>
          <a:xfrm>
            <a:off x="9791141" y="3740693"/>
            <a:ext cx="18853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Para apilar operadores de debe extraer de la pila primero los que tengan mayor o igual precedencia, sino, se apila el operador y se continua, si la estructura infija se termina, se trasladan de la pila los operadores restantes.</a:t>
            </a:r>
            <a:endParaRPr lang="es-CO" sz="1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1A7FA3-F407-C8D0-C1EE-C49FD25F5B70}"/>
              </a:ext>
            </a:extLst>
          </p:cNvPr>
          <p:cNvSpPr txBox="1"/>
          <p:nvPr/>
        </p:nvSpPr>
        <p:spPr>
          <a:xfrm>
            <a:off x="402854" y="2594622"/>
            <a:ext cx="13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ArrayListEI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B53E0C7-8FB7-066F-BE16-D4BF87CD8756}"/>
              </a:ext>
            </a:extLst>
          </p:cNvPr>
          <p:cNvSpPr txBox="1"/>
          <p:nvPr/>
        </p:nvSpPr>
        <p:spPr>
          <a:xfrm>
            <a:off x="398623" y="4412770"/>
            <a:ext cx="1235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Expresión Lógica Postfija</a:t>
            </a:r>
            <a:endParaRPr lang="es-CO" sz="1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5169B7D-5D59-27BB-7AA2-645B7C18F0D0}"/>
              </a:ext>
            </a:extLst>
          </p:cNvPr>
          <p:cNvSpPr txBox="1"/>
          <p:nvPr/>
        </p:nvSpPr>
        <p:spPr>
          <a:xfrm>
            <a:off x="394577" y="4074061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String</a:t>
            </a:r>
            <a:endParaRPr lang="es-C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096CF18-13D4-5D2D-C851-F965BE7108FF}"/>
              </a:ext>
            </a:extLst>
          </p:cNvPr>
          <p:cNvSpPr txBox="1"/>
          <p:nvPr/>
        </p:nvSpPr>
        <p:spPr>
          <a:xfrm>
            <a:off x="389901" y="5032382"/>
            <a:ext cx="13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ArrayListEP</a:t>
            </a:r>
            <a:endParaRPr lang="es-CO" dirty="0"/>
          </a:p>
        </p:txBody>
      </p:sp>
      <p:graphicFrame>
        <p:nvGraphicFramePr>
          <p:cNvPr id="27" name="Tabla 2">
            <a:extLst>
              <a:ext uri="{FF2B5EF4-FFF2-40B4-BE49-F238E27FC236}">
                <a16:creationId xmlns:a16="http://schemas.microsoft.com/office/drawing/2014/main" id="{4C81B836-C1F4-9616-59F4-8F504C921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834597"/>
              </p:ext>
            </p:extLst>
          </p:nvPr>
        </p:nvGraphicFramePr>
        <p:xfrm>
          <a:off x="1675848" y="5022231"/>
          <a:ext cx="304134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927">
                  <a:extLst>
                    <a:ext uri="{9D8B030D-6E8A-4147-A177-3AD203B41FA5}">
                      <a16:colId xmlns:a16="http://schemas.microsoft.com/office/drawing/2014/main" val="178094440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7601206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10192226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22179829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251359294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994274336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435171541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1302697538"/>
                    </a:ext>
                  </a:extLst>
                </a:gridCol>
                <a:gridCol w="337927">
                  <a:extLst>
                    <a:ext uri="{9D8B030D-6E8A-4147-A177-3AD203B41FA5}">
                      <a16:colId xmlns:a16="http://schemas.microsoft.com/office/drawing/2014/main" val="3462066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q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234942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7997160D-83B1-5653-DC93-95F440095B7C}"/>
              </a:ext>
            </a:extLst>
          </p:cNvPr>
          <p:cNvSpPr txBox="1"/>
          <p:nvPr/>
        </p:nvSpPr>
        <p:spPr>
          <a:xfrm>
            <a:off x="1649970" y="2082074"/>
            <a:ext cx="21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(p V </a:t>
            </a:r>
            <a:r>
              <a:rPr lang="pt-BR" sz="1800" dirty="0"/>
              <a:t>¬ </a:t>
            </a:r>
            <a:r>
              <a:rPr lang="es-ES" dirty="0"/>
              <a:t>q)</a:t>
            </a:r>
            <a:r>
              <a:rPr lang="pt-BR" sz="1800" dirty="0"/>
              <a:t> ∧ ¬ (q ∧ p)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6194538-41F0-C149-7E57-4670D4A167CC}"/>
              </a:ext>
            </a:extLst>
          </p:cNvPr>
          <p:cNvSpPr txBox="1"/>
          <p:nvPr/>
        </p:nvSpPr>
        <p:spPr>
          <a:xfrm>
            <a:off x="1634638" y="4474325"/>
            <a:ext cx="297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p q </a:t>
            </a:r>
            <a:endParaRPr lang="es-CO" sz="2000" dirty="0"/>
          </a:p>
        </p:txBody>
      </p:sp>
      <p:graphicFrame>
        <p:nvGraphicFramePr>
          <p:cNvPr id="18" name="Tabla 3">
            <a:extLst>
              <a:ext uri="{FF2B5EF4-FFF2-40B4-BE49-F238E27FC236}">
                <a16:creationId xmlns:a16="http://schemas.microsoft.com/office/drawing/2014/main" id="{CCA7359F-5646-CC6B-6FB7-773FB828A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048616"/>
              </p:ext>
            </p:extLst>
          </p:nvPr>
        </p:nvGraphicFramePr>
        <p:xfrm>
          <a:off x="6393874" y="2421051"/>
          <a:ext cx="296578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500">
                  <a:extLst>
                    <a:ext uri="{9D8B030D-6E8A-4147-A177-3AD203B41FA5}">
                      <a16:colId xmlns:a16="http://schemas.microsoft.com/office/drawing/2014/main" val="2190639226"/>
                    </a:ext>
                  </a:extLst>
                </a:gridCol>
                <a:gridCol w="2510286">
                  <a:extLst>
                    <a:ext uri="{9D8B030D-6E8A-4147-A177-3AD203B41FA5}">
                      <a16:colId xmlns:a16="http://schemas.microsoft.com/office/drawing/2014/main" val="3042318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254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367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95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1502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00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189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¬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solidFill>
                            <a:srgbClr val="AD3333"/>
                          </a:solidFill>
                        </a:rPr>
                        <a:t>V&gt;=</a:t>
                      </a:r>
                      <a:r>
                        <a:rPr lang="pt-BR" sz="1800" dirty="0">
                          <a:solidFill>
                            <a:srgbClr val="AD3333"/>
                          </a:solidFill>
                        </a:rPr>
                        <a:t>¬? No, no </a:t>
                      </a:r>
                      <a:r>
                        <a:rPr lang="pt-BR" sz="1800" dirty="0" err="1">
                          <a:solidFill>
                            <a:srgbClr val="AD3333"/>
                          </a:solidFill>
                        </a:rPr>
                        <a:t>desapila</a:t>
                      </a:r>
                      <a:endParaRPr lang="es-CO" dirty="0">
                        <a:solidFill>
                          <a:srgbClr val="AD33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626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V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630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(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134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926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17433</TotalTime>
  <Words>2364</Words>
  <Application>Microsoft Office PowerPoint</Application>
  <PresentationFormat>Panorámica</PresentationFormat>
  <Paragraphs>934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Vladimir Script</vt:lpstr>
      <vt:lpstr>Tema de Office</vt:lpstr>
      <vt:lpstr>Ingeniería de Sistemas Estructuras Computacionales Discretas</vt:lpstr>
      <vt:lpstr>Estructuras Computacionales Discretas - Reto</vt:lpstr>
      <vt:lpstr>Estructuras Computacionales Discretas - Reto</vt:lpstr>
      <vt:lpstr>Estructuras Computacionales Discretas - Reto</vt:lpstr>
      <vt:lpstr>Estructuras Computacionales Discretas - Reto</vt:lpstr>
      <vt:lpstr>Estructuras Computacionales Discretas - Reto</vt:lpstr>
      <vt:lpstr>Estructuras Computacionales Discretas - Reto</vt:lpstr>
      <vt:lpstr>Estructuras Computacionales Discretas - Reto</vt:lpstr>
      <vt:lpstr>Estructuras Computacionales Discretas - Reto</vt:lpstr>
      <vt:lpstr>Estructuras Computacionales Discretas - Reto</vt:lpstr>
      <vt:lpstr>Estructuras Computacionales Discretas - Reto</vt:lpstr>
      <vt:lpstr>Estructuras Computacionales Discretas - Reto</vt:lpstr>
      <vt:lpstr>Estructuras Computacionales Discretas - Reto</vt:lpstr>
      <vt:lpstr>Estructuras Computacionales Discretas - Reto</vt:lpstr>
      <vt:lpstr>Estructuras Computacionales Discretas - Reto</vt:lpstr>
      <vt:lpstr>Estructuras Computacionales Discretas - Reto</vt:lpstr>
      <vt:lpstr>Estructuras Computacionales Discretas - Reto</vt:lpstr>
      <vt:lpstr>Estructuras Computacionales Discretas - Reto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Aramirezp</dc:creator>
  <cp:lastModifiedBy>usuario</cp:lastModifiedBy>
  <cp:revision>2304</cp:revision>
  <cp:lastPrinted>2017-04-25T23:06:26Z</cp:lastPrinted>
  <dcterms:created xsi:type="dcterms:W3CDTF">2017-03-31T14:04:32Z</dcterms:created>
  <dcterms:modified xsi:type="dcterms:W3CDTF">2022-09-14T21:40:51Z</dcterms:modified>
</cp:coreProperties>
</file>