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6" r:id="rId12"/>
    <p:sldId id="267" r:id="rId13"/>
    <p:sldId id="265" r:id="rId14"/>
    <p:sldId id="268"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B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BO"/>
          </a:p>
        </p:txBody>
      </p:sp>
      <p:sp>
        <p:nvSpPr>
          <p:cNvPr id="4" name="3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241285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43009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B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374468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90544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238187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4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420006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7" name="6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8" name="7 Marcador de pie de página"/>
          <p:cNvSpPr>
            <a:spLocks noGrp="1"/>
          </p:cNvSpPr>
          <p:nvPr>
            <p:ph type="ftr" sz="quarter" idx="11"/>
          </p:nvPr>
        </p:nvSpPr>
        <p:spPr/>
        <p:txBody>
          <a:bodyPr/>
          <a:lstStyle/>
          <a:p>
            <a:endParaRPr lang="es-BO"/>
          </a:p>
        </p:txBody>
      </p:sp>
      <p:sp>
        <p:nvSpPr>
          <p:cNvPr id="9" name="8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94069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4" name="3 Marcador de pie de página"/>
          <p:cNvSpPr>
            <a:spLocks noGrp="1"/>
          </p:cNvSpPr>
          <p:nvPr>
            <p:ph type="ftr" sz="quarter" idx="11"/>
          </p:nvPr>
        </p:nvSpPr>
        <p:spPr/>
        <p:txBody>
          <a:bodyPr/>
          <a:lstStyle/>
          <a:p>
            <a:endParaRPr lang="es-BO"/>
          </a:p>
        </p:txBody>
      </p:sp>
      <p:sp>
        <p:nvSpPr>
          <p:cNvPr id="5" name="4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210369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3" name="2 Marcador de pie de página"/>
          <p:cNvSpPr>
            <a:spLocks noGrp="1"/>
          </p:cNvSpPr>
          <p:nvPr>
            <p:ph type="ftr" sz="quarter" idx="11"/>
          </p:nvPr>
        </p:nvSpPr>
        <p:spPr/>
        <p:txBody>
          <a:bodyPr/>
          <a:lstStyle/>
          <a:p>
            <a:endParaRPr lang="es-BO"/>
          </a:p>
        </p:txBody>
      </p:sp>
      <p:sp>
        <p:nvSpPr>
          <p:cNvPr id="4" name="3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187754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B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235012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B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0E75E8-D234-40C3-B5FA-D251CFF0691F}" type="datetimeFigureOut">
              <a:rPr lang="es-BO" smtClean="0"/>
              <a:t>02/07/2016</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E556D325-CA53-47B0-B944-B88E81BEC7C9}" type="slidenum">
              <a:rPr lang="es-BO" smtClean="0"/>
              <a:t>‹Nº›</a:t>
            </a:fld>
            <a:endParaRPr lang="es-BO"/>
          </a:p>
        </p:txBody>
      </p:sp>
    </p:spTree>
    <p:extLst>
      <p:ext uri="{BB962C8B-B14F-4D97-AF65-F5344CB8AC3E}">
        <p14:creationId xmlns:p14="http://schemas.microsoft.com/office/powerpoint/2010/main" val="201973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E75E8-D234-40C3-B5FA-D251CFF0691F}" type="datetimeFigureOut">
              <a:rPr lang="es-BO" smtClean="0"/>
              <a:t>02/07/2016</a:t>
            </a:fld>
            <a:endParaRPr lang="es-B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6D325-CA53-47B0-B944-B88E81BEC7C9}" type="slidenum">
              <a:rPr lang="es-BO" smtClean="0"/>
              <a:t>‹Nº›</a:t>
            </a:fld>
            <a:endParaRPr lang="es-BO"/>
          </a:p>
        </p:txBody>
      </p:sp>
    </p:spTree>
    <p:extLst>
      <p:ext uri="{BB962C8B-B14F-4D97-AF65-F5344CB8AC3E}">
        <p14:creationId xmlns:p14="http://schemas.microsoft.com/office/powerpoint/2010/main" val="124648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a:bodyPr>
          <a:lstStyle/>
          <a:p>
            <a:r>
              <a:rPr lang="es-BO" sz="5400" dirty="0" smtClean="0"/>
              <a:t>WAP 1.0   Y   WAP 2.0</a:t>
            </a:r>
            <a:endParaRPr lang="es-BO" sz="5400" dirty="0"/>
          </a:p>
        </p:txBody>
      </p:sp>
    </p:spTree>
    <p:extLst>
      <p:ext uri="{BB962C8B-B14F-4D97-AF65-F5344CB8AC3E}">
        <p14:creationId xmlns:p14="http://schemas.microsoft.com/office/powerpoint/2010/main" val="3578065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WAP 1.0</a:t>
            </a:r>
            <a:endParaRPr lang="es-BO" dirty="0"/>
          </a:p>
        </p:txBody>
      </p:sp>
      <p:sp>
        <p:nvSpPr>
          <p:cNvPr id="3" name="2 Marcador de contenido"/>
          <p:cNvSpPr>
            <a:spLocks noGrp="1"/>
          </p:cNvSpPr>
          <p:nvPr>
            <p:ph idx="1"/>
          </p:nvPr>
        </p:nvSpPr>
        <p:spPr/>
        <p:txBody>
          <a:bodyPr/>
          <a:lstStyle/>
          <a:p>
            <a:pPr marL="0" indent="0" algn="just">
              <a:buNone/>
            </a:pPr>
            <a:r>
              <a:rPr lang="es-BO" dirty="0"/>
              <a:t>El Protocolo de Aplicaciones Inalámbricas es un conjunto de protocolos de comunicación que permite a los dispositivos móviles para conectarse a Internet a través de redes celulares globales. Antes de WAP, los usuarios de teléfonos no tienen la opción de enviar y recibir correos electrónicos, navegar por Internet o descargar contenido multimedia a sus dispositivos. </a:t>
            </a:r>
          </a:p>
        </p:txBody>
      </p:sp>
    </p:spTree>
    <p:extLst>
      <p:ext uri="{BB962C8B-B14F-4D97-AF65-F5344CB8AC3E}">
        <p14:creationId xmlns:p14="http://schemas.microsoft.com/office/powerpoint/2010/main" val="60583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WAP 2.0</a:t>
            </a:r>
            <a:endParaRPr lang="es-BO" dirty="0"/>
          </a:p>
        </p:txBody>
      </p:sp>
      <p:sp>
        <p:nvSpPr>
          <p:cNvPr id="3" name="2 Marcador de contenido"/>
          <p:cNvSpPr>
            <a:spLocks noGrp="1"/>
          </p:cNvSpPr>
          <p:nvPr>
            <p:ph idx="1"/>
          </p:nvPr>
        </p:nvSpPr>
        <p:spPr/>
        <p:txBody>
          <a:bodyPr/>
          <a:lstStyle/>
          <a:p>
            <a:pPr marL="0" indent="0" algn="just">
              <a:buNone/>
            </a:pPr>
            <a:r>
              <a:rPr lang="es-BO" dirty="0" smtClean="0"/>
              <a:t>WAP 2.0 apareció en agosto de 2001 como un medio para traer más cerca de WAP modernos estándares de Internet. Se ha añadido soporte para los protocolos de Internet, tales como IP, TCP y HTTP, así como redes más rápidas como dispositivos digitales celulares y modernas GPRS y 3G, tales como localizadores, PDA y teléfonos inteligentes.</a:t>
            </a:r>
            <a:endParaRPr lang="es-BO" dirty="0"/>
          </a:p>
        </p:txBody>
      </p:sp>
    </p:spTree>
    <p:extLst>
      <p:ext uri="{BB962C8B-B14F-4D97-AF65-F5344CB8AC3E}">
        <p14:creationId xmlns:p14="http://schemas.microsoft.com/office/powerpoint/2010/main" val="38354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i="1" dirty="0"/>
              <a:t>Diferencias entre WAP 1.0 y WAP 2.0</a:t>
            </a:r>
            <a:endParaRPr lang="es-B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428868992"/>
              </p:ext>
            </p:extLst>
          </p:nvPr>
        </p:nvGraphicFramePr>
        <p:xfrm>
          <a:off x="899589" y="1556792"/>
          <a:ext cx="7344818" cy="4294969"/>
        </p:xfrm>
        <a:graphic>
          <a:graphicData uri="http://schemas.openxmlformats.org/drawingml/2006/table">
            <a:tbl>
              <a:tblPr firstRow="1" firstCol="1" bandRow="1">
                <a:tableStyleId>{5C22544A-7EE6-4342-B048-85BDC9FD1C3A}</a:tableStyleId>
              </a:tblPr>
              <a:tblGrid>
                <a:gridCol w="3672409"/>
                <a:gridCol w="3672409"/>
              </a:tblGrid>
              <a:tr h="379914">
                <a:tc>
                  <a:txBody>
                    <a:bodyPr/>
                    <a:lstStyle/>
                    <a:p>
                      <a:pPr algn="ctr">
                        <a:lnSpc>
                          <a:spcPct val="115000"/>
                        </a:lnSpc>
                        <a:spcAft>
                          <a:spcPts val="0"/>
                        </a:spcAft>
                      </a:pPr>
                      <a:r>
                        <a:rPr lang="es-AR" sz="1400" dirty="0">
                          <a:effectLst/>
                        </a:rPr>
                        <a:t>WAP 1.0</a:t>
                      </a:r>
                      <a:endParaRPr lang="es-BO" sz="11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s-AR" sz="1400">
                          <a:effectLst/>
                        </a:rPr>
                        <a:t>WAP 2.0</a:t>
                      </a:r>
                      <a:endParaRPr lang="es-BO" sz="1100">
                        <a:effectLst/>
                        <a:latin typeface="Calibri"/>
                        <a:ea typeface="SimSun"/>
                        <a:cs typeface="Times New Roman"/>
                      </a:endParaRPr>
                    </a:p>
                  </a:txBody>
                  <a:tcPr marL="68580" marR="68580" marT="0" marB="0"/>
                </a:tc>
              </a:tr>
              <a:tr h="412174">
                <a:tc>
                  <a:txBody>
                    <a:bodyPr/>
                    <a:lstStyle/>
                    <a:p>
                      <a:pPr>
                        <a:lnSpc>
                          <a:spcPct val="115000"/>
                        </a:lnSpc>
                        <a:spcAft>
                          <a:spcPts val="0"/>
                        </a:spcAft>
                      </a:pPr>
                      <a:r>
                        <a:rPr lang="es-AR" sz="1600" dirty="0">
                          <a:effectLst/>
                        </a:rPr>
                        <a:t>WAP 1.2.1 solo soporta páginas WML</a:t>
                      </a:r>
                      <a:endParaRPr lang="es-BO" sz="1600" dirty="0">
                        <a:effectLst/>
                        <a:latin typeface="Calibri"/>
                        <a:ea typeface="SimSun"/>
                        <a:cs typeface="Times New Roman"/>
                      </a:endParaRPr>
                    </a:p>
                  </a:txBody>
                  <a:tcPr marL="68580" marR="68580" marT="0" marB="0"/>
                </a:tc>
                <a:tc>
                  <a:txBody>
                    <a:bodyPr/>
                    <a:lstStyle/>
                    <a:p>
                      <a:pPr>
                        <a:lnSpc>
                          <a:spcPct val="115000"/>
                        </a:lnSpc>
                        <a:spcAft>
                          <a:spcPts val="0"/>
                        </a:spcAft>
                      </a:pPr>
                      <a:r>
                        <a:rPr lang="es-AR" sz="1600" dirty="0">
                          <a:effectLst/>
                        </a:rPr>
                        <a:t>WAP 2.0 soporta páginas WML y HTML</a:t>
                      </a:r>
                      <a:endParaRPr lang="es-BO" sz="1600" dirty="0">
                        <a:effectLst/>
                        <a:latin typeface="Calibri"/>
                        <a:ea typeface="SimSun"/>
                        <a:cs typeface="Times New Roman"/>
                      </a:endParaRPr>
                    </a:p>
                  </a:txBody>
                  <a:tcPr marL="68580" marR="68580" marT="0" marB="0"/>
                </a:tc>
              </a:tr>
              <a:tr h="1017627">
                <a:tc>
                  <a:txBody>
                    <a:bodyPr/>
                    <a:lstStyle/>
                    <a:p>
                      <a:pPr algn="just">
                        <a:lnSpc>
                          <a:spcPct val="115000"/>
                        </a:lnSpc>
                        <a:spcAft>
                          <a:spcPts val="0"/>
                        </a:spcAft>
                      </a:pPr>
                      <a:r>
                        <a:rPr lang="es-BO" sz="1600" dirty="0" smtClean="0">
                          <a:effectLst/>
                          <a:latin typeface="+mn-lt"/>
                          <a:ea typeface="SimSun"/>
                          <a:cs typeface="Times New Roman"/>
                        </a:rPr>
                        <a:t>Aporta menor riqueza visual </a:t>
                      </a:r>
                    </a:p>
                    <a:p>
                      <a:pPr algn="just">
                        <a:lnSpc>
                          <a:spcPct val="115000"/>
                        </a:lnSpc>
                        <a:spcAft>
                          <a:spcPts val="0"/>
                        </a:spcAft>
                      </a:pPr>
                      <a:endParaRPr lang="es-BO" sz="1600" dirty="0">
                        <a:effectLst/>
                        <a:latin typeface="Calibri"/>
                        <a:ea typeface="SimSun"/>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600" dirty="0" smtClean="0">
                          <a:effectLst/>
                        </a:rPr>
                        <a:t>Aporta una mayor riqueza visual permitiendo una más amplia funcionalidad </a:t>
                      </a:r>
                      <a:endParaRPr lang="es-BO" sz="1600" dirty="0" smtClean="0">
                        <a:effectLst/>
                        <a:latin typeface="+mn-lt"/>
                        <a:ea typeface="SimSun"/>
                        <a:cs typeface="Times New Roman"/>
                      </a:endParaRPr>
                    </a:p>
                    <a:p>
                      <a:pPr>
                        <a:lnSpc>
                          <a:spcPct val="115000"/>
                        </a:lnSpc>
                        <a:spcAft>
                          <a:spcPts val="0"/>
                        </a:spcAft>
                      </a:pPr>
                      <a:endParaRPr lang="es-BO" sz="1600" dirty="0">
                        <a:effectLst/>
                        <a:latin typeface="Calibri"/>
                        <a:ea typeface="SimSun"/>
                        <a:cs typeface="Times New Roman"/>
                      </a:endParaRPr>
                    </a:p>
                  </a:txBody>
                  <a:tcPr marL="68580" marR="68580" marT="0" marB="0"/>
                </a:tc>
              </a:tr>
              <a:tr h="1017627">
                <a:tc>
                  <a:txBody>
                    <a:bodyPr/>
                    <a:lstStyle/>
                    <a:p>
                      <a:pPr>
                        <a:lnSpc>
                          <a:spcPct val="115000"/>
                        </a:lnSpc>
                        <a:spcAft>
                          <a:spcPts val="0"/>
                        </a:spcAft>
                      </a:pPr>
                      <a:r>
                        <a:rPr lang="es-AR" sz="1600" dirty="0">
                          <a:effectLst/>
                        </a:rPr>
                        <a:t>se basa en una puerta de entrada</a:t>
                      </a:r>
                      <a:endParaRPr lang="es-BO" sz="1600" dirty="0">
                        <a:effectLst/>
                        <a:latin typeface="Calibri"/>
                        <a:ea typeface="SimSun"/>
                        <a:cs typeface="Times New Roman"/>
                      </a:endParaRPr>
                    </a:p>
                  </a:txBody>
                  <a:tcPr marL="68580" marR="68580" marT="0" marB="0"/>
                </a:tc>
                <a:tc>
                  <a:txBody>
                    <a:bodyPr/>
                    <a:lstStyle/>
                    <a:p>
                      <a:pPr>
                        <a:lnSpc>
                          <a:spcPct val="115000"/>
                        </a:lnSpc>
                        <a:spcAft>
                          <a:spcPts val="0"/>
                        </a:spcAft>
                      </a:pPr>
                      <a:r>
                        <a:rPr lang="es-AR" sz="1600" dirty="0">
                          <a:effectLst/>
                        </a:rPr>
                        <a:t>el teléfono móvil de un usuario puede comunicarse directamente con el servidor Web</a:t>
                      </a:r>
                      <a:endParaRPr lang="es-BO" sz="1600" dirty="0">
                        <a:effectLst/>
                        <a:latin typeface="Calibri"/>
                        <a:ea typeface="SimSun"/>
                        <a:cs typeface="Times New Roman"/>
                      </a:endParaRPr>
                    </a:p>
                  </a:txBody>
                  <a:tcPr marL="68580" marR="68580" marT="0" marB="0"/>
                </a:tc>
              </a:tr>
              <a:tr h="1363590">
                <a:tc>
                  <a:txBody>
                    <a:bodyPr/>
                    <a:lstStyle/>
                    <a:p>
                      <a:pPr>
                        <a:lnSpc>
                          <a:spcPct val="115000"/>
                        </a:lnSpc>
                        <a:spcAft>
                          <a:spcPts val="0"/>
                        </a:spcAft>
                      </a:pPr>
                      <a:r>
                        <a:rPr lang="es-AR" sz="1600" dirty="0" err="1">
                          <a:effectLst/>
                        </a:rPr>
                        <a:t>Wml</a:t>
                      </a:r>
                      <a:r>
                        <a:rPr lang="es-AR" sz="1600" dirty="0">
                          <a:effectLst/>
                        </a:rPr>
                        <a:t> no soporta hojas de estilo.</a:t>
                      </a:r>
                      <a:endParaRPr lang="es-BO" sz="1600" dirty="0">
                        <a:effectLst/>
                        <a:latin typeface="Calibri"/>
                        <a:ea typeface="SimSun"/>
                        <a:cs typeface="Times New Roman"/>
                      </a:endParaRPr>
                    </a:p>
                  </a:txBody>
                  <a:tcPr marL="68580" marR="68580" marT="0" marB="0"/>
                </a:tc>
                <a:tc>
                  <a:txBody>
                    <a:bodyPr/>
                    <a:lstStyle/>
                    <a:p>
                      <a:pPr>
                        <a:lnSpc>
                          <a:spcPct val="115000"/>
                        </a:lnSpc>
                        <a:spcAft>
                          <a:spcPts val="0"/>
                        </a:spcAft>
                      </a:pPr>
                      <a:r>
                        <a:rPr lang="es-AR" sz="1600" dirty="0">
                          <a:effectLst/>
                        </a:rPr>
                        <a:t>La ventaja a XHTML-MP es que soporta hojas de estilo, es decir, los desarrolladores pueden personalizar con mayor precisión el diseño y estilo</a:t>
                      </a:r>
                      <a:endParaRPr lang="es-BO" sz="1600"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44987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786210"/>
          </a:xfrm>
        </p:spPr>
        <p:txBody>
          <a:bodyPr>
            <a:normAutofit fontScale="90000"/>
          </a:bodyPr>
          <a:lstStyle/>
          <a:p>
            <a:pPr lvl="0"/>
            <a:r>
              <a:rPr lang="es-AR" b="1" dirty="0"/>
              <a:t>EL ESQUEMA DE LA ARQUITECTURA WAP</a:t>
            </a:r>
            <a:r>
              <a:rPr lang="es-BO" b="1" dirty="0"/>
              <a:t/>
            </a:r>
            <a:br>
              <a:rPr lang="es-BO" b="1" dirty="0"/>
            </a:br>
            <a:endParaRPr lang="es-BO" dirty="0"/>
          </a:p>
        </p:txBody>
      </p:sp>
      <p:pic>
        <p:nvPicPr>
          <p:cNvPr id="4" name="3 Marcador de contenido"/>
          <p:cNvPicPr>
            <a:picLocks noGrp="1"/>
          </p:cNvPicPr>
          <p:nvPr>
            <p:ph idx="1"/>
          </p:nvPr>
        </p:nvPicPr>
        <p:blipFill rotWithShape="1">
          <a:blip r:embed="rId2"/>
          <a:srcRect l="17976" t="49547" r="35114" b="15016"/>
          <a:stretch/>
        </p:blipFill>
        <p:spPr bwMode="auto">
          <a:xfrm>
            <a:off x="683568" y="1700808"/>
            <a:ext cx="7992888" cy="4320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1905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b="1" dirty="0"/>
              <a:t>COMPONENTES DE LA ARQUITECTURA WAP </a:t>
            </a:r>
            <a:endParaRPr lang="es-BO" dirty="0"/>
          </a:p>
        </p:txBody>
      </p:sp>
      <p:sp>
        <p:nvSpPr>
          <p:cNvPr id="3" name="2 Marcador de contenido"/>
          <p:cNvSpPr>
            <a:spLocks noGrp="1"/>
          </p:cNvSpPr>
          <p:nvPr>
            <p:ph idx="1"/>
          </p:nvPr>
        </p:nvSpPr>
        <p:spPr/>
        <p:txBody>
          <a:bodyPr/>
          <a:lstStyle/>
          <a:p>
            <a:pPr marL="0" indent="0">
              <a:buNone/>
            </a:pPr>
            <a:endParaRPr lang="es-BO"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24" y="1700808"/>
            <a:ext cx="813924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58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	CAPA DE APLICACIÓN (WAE)</a:t>
            </a:r>
          </a:p>
        </p:txBody>
      </p:sp>
      <p:sp>
        <p:nvSpPr>
          <p:cNvPr id="3" name="2 Marcador de contenido"/>
          <p:cNvSpPr>
            <a:spLocks noGrp="1"/>
          </p:cNvSpPr>
          <p:nvPr>
            <p:ph idx="1"/>
          </p:nvPr>
        </p:nvSpPr>
        <p:spPr/>
        <p:txBody>
          <a:bodyPr>
            <a:normAutofit fontScale="85000" lnSpcReduction="20000"/>
          </a:bodyPr>
          <a:lstStyle/>
          <a:p>
            <a:pPr marL="0" indent="0" algn="just">
              <a:buNone/>
            </a:pPr>
            <a:r>
              <a:rPr lang="es-AR" dirty="0"/>
              <a:t>Este entorno incluye un micro navegador, del cual ya hemos hablado anteriormente, que posee las siguientes funcionalidades:</a:t>
            </a:r>
            <a:endParaRPr lang="es-BO" dirty="0"/>
          </a:p>
          <a:p>
            <a:pPr algn="just"/>
            <a:r>
              <a:rPr lang="es-BO" dirty="0"/>
              <a:t>Un lenguaje denominado WML similar al HTML, pero optimizado para su uso en terminales móviles.</a:t>
            </a:r>
          </a:p>
          <a:p>
            <a:pPr algn="just"/>
            <a:r>
              <a:rPr lang="es-BO" dirty="0"/>
              <a:t>Un lenguaje denominado </a:t>
            </a:r>
            <a:r>
              <a:rPr lang="es-BO" dirty="0" err="1"/>
              <a:t>WMLScript</a:t>
            </a:r>
            <a:r>
              <a:rPr lang="es-BO" dirty="0"/>
              <a:t>, similar al JavaScript (esto es, un lenguaje para su uso en forma de Script)</a:t>
            </a:r>
          </a:p>
          <a:p>
            <a:pPr algn="just"/>
            <a:r>
              <a:rPr lang="es-BO" dirty="0"/>
              <a:t>Un conjunto de formatos de contenido, que son un conjunto de formatos de datos bien definidos entre los que se encuentran imágenes, entradas en la agenda de teléfonos e información de calendario.</a:t>
            </a:r>
          </a:p>
          <a:p>
            <a:endParaRPr lang="es-BO" dirty="0"/>
          </a:p>
        </p:txBody>
      </p:sp>
    </p:spTree>
    <p:extLst>
      <p:ext uri="{BB962C8B-B14F-4D97-AF65-F5344CB8AC3E}">
        <p14:creationId xmlns:p14="http://schemas.microsoft.com/office/powerpoint/2010/main" val="124425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CAPA </a:t>
            </a:r>
            <a:r>
              <a:rPr lang="es-BO" dirty="0"/>
              <a:t>DE SESIÓN (WSP)</a:t>
            </a:r>
          </a:p>
        </p:txBody>
      </p:sp>
      <p:sp>
        <p:nvSpPr>
          <p:cNvPr id="3" name="2 Marcador de contenido"/>
          <p:cNvSpPr>
            <a:spLocks noGrp="1"/>
          </p:cNvSpPr>
          <p:nvPr>
            <p:ph idx="1"/>
          </p:nvPr>
        </p:nvSpPr>
        <p:spPr/>
        <p:txBody>
          <a:bodyPr/>
          <a:lstStyle/>
          <a:p>
            <a:pPr marL="0" indent="0" algn="just">
              <a:buNone/>
            </a:pPr>
            <a:r>
              <a:rPr lang="es-AR" dirty="0"/>
              <a:t> la Capa de Aplicación de WAP interfaz con dos servicios de sesión: Un servicio orientado a conexión que funciona por encima de la Capa de Transacciones y un servicio no orientado a conexión que funciona por encima de la Capa de Transporte </a:t>
            </a:r>
            <a:endParaRPr lang="es-BO" dirty="0"/>
          </a:p>
        </p:txBody>
      </p:sp>
    </p:spTree>
    <p:extLst>
      <p:ext uri="{BB962C8B-B14F-4D97-AF65-F5344CB8AC3E}">
        <p14:creationId xmlns:p14="http://schemas.microsoft.com/office/powerpoint/2010/main" val="1481068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BO" dirty="0" smtClean="0"/>
              <a:t>CAPA </a:t>
            </a:r>
            <a:r>
              <a:rPr lang="es-BO" dirty="0"/>
              <a:t>DE TRANSACCIONES (WTP)</a:t>
            </a:r>
          </a:p>
        </p:txBody>
      </p:sp>
      <p:sp>
        <p:nvSpPr>
          <p:cNvPr id="3" name="2 Marcador de contenido"/>
          <p:cNvSpPr>
            <a:spLocks noGrp="1"/>
          </p:cNvSpPr>
          <p:nvPr>
            <p:ph idx="1"/>
          </p:nvPr>
        </p:nvSpPr>
        <p:spPr/>
        <p:txBody>
          <a:bodyPr/>
          <a:lstStyle/>
          <a:p>
            <a:pPr lvl="0"/>
            <a:r>
              <a:rPr lang="es-BO" dirty="0"/>
              <a:t>Tres clases de servicio de transacciones:</a:t>
            </a:r>
          </a:p>
          <a:p>
            <a:pPr lvl="0">
              <a:buFont typeface="Wingdings" pitchFamily="2" charset="2"/>
              <a:buChar char="ü"/>
            </a:pPr>
            <a:r>
              <a:rPr lang="es-BO" dirty="0"/>
              <a:t>Peticiones inseguras de un solo camino.</a:t>
            </a:r>
          </a:p>
          <a:p>
            <a:pPr lvl="0">
              <a:buFont typeface="Wingdings" pitchFamily="2" charset="2"/>
              <a:buChar char="ü"/>
            </a:pPr>
            <a:r>
              <a:rPr lang="es-BO" dirty="0"/>
              <a:t>Peticiones seguras de un solo camino.</a:t>
            </a:r>
          </a:p>
          <a:p>
            <a:pPr lvl="0">
              <a:buFont typeface="Wingdings" pitchFamily="2" charset="2"/>
              <a:buChar char="ü"/>
            </a:pPr>
            <a:r>
              <a:rPr lang="es-BO" dirty="0"/>
              <a:t>Transacciones seguras de dos caminos (petición-respuesta)</a:t>
            </a:r>
          </a:p>
          <a:p>
            <a:pPr lvl="0"/>
            <a:r>
              <a:rPr lang="es-BO" dirty="0"/>
              <a:t>Seguridad usuario-a-usuario opcional.</a:t>
            </a:r>
          </a:p>
          <a:p>
            <a:pPr lvl="0"/>
            <a:r>
              <a:rPr lang="es-BO" dirty="0"/>
              <a:t>Transacciones asíncronas.</a:t>
            </a:r>
          </a:p>
          <a:p>
            <a:pPr marL="0" indent="0">
              <a:buNone/>
            </a:pPr>
            <a:endParaRPr lang="es-BO" dirty="0"/>
          </a:p>
        </p:txBody>
      </p:sp>
    </p:spTree>
    <p:extLst>
      <p:ext uri="{BB962C8B-B14F-4D97-AF65-F5344CB8AC3E}">
        <p14:creationId xmlns:p14="http://schemas.microsoft.com/office/powerpoint/2010/main" val="351969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CAPA </a:t>
            </a:r>
            <a:r>
              <a:rPr lang="es-BO" dirty="0"/>
              <a:t>DE SEGURIDAD (WTLS)</a:t>
            </a:r>
          </a:p>
        </p:txBody>
      </p:sp>
      <p:sp>
        <p:nvSpPr>
          <p:cNvPr id="3" name="2 Marcador de contenido"/>
          <p:cNvSpPr>
            <a:spLocks noGrp="1"/>
          </p:cNvSpPr>
          <p:nvPr>
            <p:ph idx="1"/>
          </p:nvPr>
        </p:nvSpPr>
        <p:spPr/>
        <p:txBody>
          <a:bodyPr>
            <a:normAutofit fontScale="77500" lnSpcReduction="20000"/>
          </a:bodyPr>
          <a:lstStyle/>
          <a:p>
            <a:pPr lvl="0"/>
            <a:r>
              <a:rPr lang="es-BO" dirty="0"/>
              <a:t>Integridad de los datos. Este protocolo asegura que los datos intercambiados entre el terminal y un servidor de aplicaciones no ha sido modificada y no es información corrupta.</a:t>
            </a:r>
          </a:p>
          <a:p>
            <a:pPr lvl="0"/>
            <a:r>
              <a:rPr lang="es-BO" dirty="0"/>
              <a:t>Privacidad de los datos. Este protocolo asegura que la información intercambiada entre el terminal y un servidor de aplicaciones no puede ser entendida por terceras partes que puedan interceptar el flujo de datos.</a:t>
            </a:r>
          </a:p>
          <a:p>
            <a:pPr lvl="0"/>
            <a:r>
              <a:rPr lang="es-BO" dirty="0"/>
              <a:t>Autentificación. Este protocolo contiene servicios para establecer la autenticidad del terminal y del servidor de aplicaciones.</a:t>
            </a:r>
          </a:p>
          <a:p>
            <a:pPr lvl="0"/>
            <a:r>
              <a:rPr lang="es-BO" dirty="0"/>
              <a:t>Adicionalmente, el WTLS puede ser utilizado para la realización de comunicación segura entre </a:t>
            </a:r>
            <a:r>
              <a:rPr lang="es-BO" dirty="0" smtClean="0"/>
              <a:t>terminales.</a:t>
            </a:r>
            <a:endParaRPr lang="es-BO" dirty="0"/>
          </a:p>
        </p:txBody>
      </p:sp>
    </p:spTree>
    <p:extLst>
      <p:ext uri="{BB962C8B-B14F-4D97-AF65-F5344CB8AC3E}">
        <p14:creationId xmlns:p14="http://schemas.microsoft.com/office/powerpoint/2010/main" val="348890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CAPA </a:t>
            </a:r>
            <a:r>
              <a:rPr lang="es-BO" dirty="0"/>
              <a:t>DE TRANSPORTE (WDP)</a:t>
            </a:r>
          </a:p>
        </p:txBody>
      </p:sp>
      <p:sp>
        <p:nvSpPr>
          <p:cNvPr id="3" name="2 Marcador de contenido"/>
          <p:cNvSpPr>
            <a:spLocks noGrp="1"/>
          </p:cNvSpPr>
          <p:nvPr>
            <p:ph idx="1"/>
          </p:nvPr>
        </p:nvSpPr>
        <p:spPr/>
        <p:txBody>
          <a:bodyPr/>
          <a:lstStyle/>
          <a:p>
            <a:pPr marL="0" indent="0" algn="just">
              <a:buNone/>
            </a:pPr>
            <a:r>
              <a:rPr lang="es-AR" dirty="0"/>
              <a:t>El Protocolo Inalámbrico de Datagramas (WDP) proporciona un servicio fiable a los protocolos de las capas superiores de WAP y permite la comunicación de forma transparente sobre los protocolos portadores válidos.</a:t>
            </a:r>
            <a:endParaRPr lang="es-BO" dirty="0"/>
          </a:p>
          <a:p>
            <a:pPr marL="0" indent="0">
              <a:buNone/>
            </a:pPr>
            <a:endParaRPr lang="es-BO" dirty="0"/>
          </a:p>
        </p:txBody>
      </p:sp>
    </p:spTree>
    <p:extLst>
      <p:ext uri="{BB962C8B-B14F-4D97-AF65-F5344CB8AC3E}">
        <p14:creationId xmlns:p14="http://schemas.microsoft.com/office/powerpoint/2010/main" val="162277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936103"/>
          </a:xfrm>
        </p:spPr>
        <p:txBody>
          <a:bodyPr/>
          <a:lstStyle/>
          <a:p>
            <a:r>
              <a:rPr lang="es-BO" dirty="0" smtClean="0"/>
              <a:t>INTRUDUCCION</a:t>
            </a:r>
            <a:endParaRPr lang="es-BO" dirty="0"/>
          </a:p>
        </p:txBody>
      </p:sp>
      <p:sp>
        <p:nvSpPr>
          <p:cNvPr id="3" name="2 Subtítulo"/>
          <p:cNvSpPr>
            <a:spLocks noGrp="1"/>
          </p:cNvSpPr>
          <p:nvPr>
            <p:ph type="subTitle" idx="1"/>
          </p:nvPr>
        </p:nvSpPr>
        <p:spPr>
          <a:xfrm>
            <a:off x="1371600" y="1844824"/>
            <a:ext cx="6400800" cy="3793976"/>
          </a:xfrm>
        </p:spPr>
        <p:txBody>
          <a:bodyPr>
            <a:normAutofit/>
          </a:bodyPr>
          <a:lstStyle/>
          <a:p>
            <a:pPr algn="just"/>
            <a:r>
              <a:rPr lang="es-BO" b="1" dirty="0"/>
              <a:t>WAP </a:t>
            </a:r>
            <a:r>
              <a:rPr lang="es-BO" dirty="0"/>
              <a:t>(</a:t>
            </a:r>
            <a:r>
              <a:rPr lang="es-BO" i="1" dirty="0" err="1"/>
              <a:t>Wireless</a:t>
            </a:r>
            <a:r>
              <a:rPr lang="es-BO" i="1" dirty="0"/>
              <a:t> </a:t>
            </a:r>
            <a:r>
              <a:rPr lang="es-BO" i="1" dirty="0" err="1"/>
              <a:t>Application</a:t>
            </a:r>
            <a:r>
              <a:rPr lang="es-BO" i="1" dirty="0"/>
              <a:t> </a:t>
            </a:r>
            <a:r>
              <a:rPr lang="es-BO" i="1" dirty="0" err="1"/>
              <a:t>Protocol</a:t>
            </a:r>
            <a:r>
              <a:rPr lang="es-BO" dirty="0"/>
              <a:t>) es un nuevo estándar de comunicaciones sin hilos que permitirá la utilización de dispositivos </a:t>
            </a:r>
            <a:r>
              <a:rPr lang="es-BO" dirty="0" smtClean="0"/>
              <a:t>móviles para </a:t>
            </a:r>
            <a:r>
              <a:rPr lang="es-BO" dirty="0"/>
              <a:t>acceder a información, servicios y aplicaciones a través de </a:t>
            </a:r>
            <a:r>
              <a:rPr lang="es-BO" i="1" dirty="0"/>
              <a:t>Internet </a:t>
            </a:r>
            <a:r>
              <a:rPr lang="es-BO" dirty="0"/>
              <a:t>o de intranets corporativas. </a:t>
            </a:r>
            <a:endParaRPr lang="es-BO" b="1" dirty="0"/>
          </a:p>
        </p:txBody>
      </p:sp>
    </p:spTree>
    <p:extLst>
      <p:ext uri="{BB962C8B-B14F-4D97-AF65-F5344CB8AC3E}">
        <p14:creationId xmlns:p14="http://schemas.microsoft.com/office/powerpoint/2010/main" val="892399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58910" y="1156684"/>
            <a:ext cx="6858000" cy="671664"/>
          </a:xfrm>
        </p:spPr>
        <p:txBody>
          <a:bodyPr>
            <a:normAutofit fontScale="90000"/>
          </a:bodyPr>
          <a:lstStyle/>
          <a:p>
            <a:r>
              <a:rPr lang="es-VE" dirty="0" smtClean="0">
                <a:solidFill>
                  <a:srgbClr val="FF0000"/>
                </a:solidFill>
              </a:rPr>
              <a:t>Lenguajes de programación</a:t>
            </a:r>
            <a:endParaRPr lang="es-VE" dirty="0">
              <a:solidFill>
                <a:srgbClr val="FF0000"/>
              </a:solidFill>
            </a:endParaRPr>
          </a:p>
        </p:txBody>
      </p:sp>
      <p:sp>
        <p:nvSpPr>
          <p:cNvPr id="3" name="Subtítulo 2"/>
          <p:cNvSpPr>
            <a:spLocks noGrp="1"/>
          </p:cNvSpPr>
          <p:nvPr>
            <p:ph type="subTitle" idx="1"/>
          </p:nvPr>
        </p:nvSpPr>
        <p:spPr>
          <a:xfrm>
            <a:off x="536083" y="1814212"/>
            <a:ext cx="8303654" cy="3771548"/>
          </a:xfrm>
        </p:spPr>
        <p:txBody>
          <a:bodyPr>
            <a:normAutofit fontScale="62500" lnSpcReduction="20000"/>
          </a:bodyPr>
          <a:lstStyle/>
          <a:p>
            <a:pPr lvl="1" algn="l"/>
            <a:r>
              <a:rPr lang="es-AR" sz="2400" b="1" dirty="0">
                <a:solidFill>
                  <a:srgbClr val="00B050"/>
                </a:solidFill>
              </a:rPr>
              <a:t>WML</a:t>
            </a:r>
            <a:endParaRPr lang="es-VE" sz="2400" b="1" dirty="0">
              <a:solidFill>
                <a:srgbClr val="00B050"/>
              </a:solidFill>
            </a:endParaRPr>
          </a:p>
          <a:p>
            <a:pPr algn="l"/>
            <a:r>
              <a:rPr lang="es-AR" dirty="0"/>
              <a:t>WML son las siglas de Wireless </a:t>
            </a:r>
            <a:r>
              <a:rPr lang="es-AR" dirty="0" err="1"/>
              <a:t>Markup</a:t>
            </a:r>
            <a:r>
              <a:rPr lang="es-AR" dirty="0"/>
              <a:t> </a:t>
            </a:r>
            <a:r>
              <a:rPr lang="es-AR" dirty="0" err="1"/>
              <a:t>Language</a:t>
            </a:r>
            <a:r>
              <a:rPr lang="es-AR" dirty="0"/>
              <a:t> y es el lenguaje que se utiliza para realizar páginas para cualquier elemento que utilice la tecnología WAP (Wireless </a:t>
            </a:r>
            <a:r>
              <a:rPr lang="es-AR" dirty="0" err="1"/>
              <a:t>Application</a:t>
            </a:r>
            <a:r>
              <a:rPr lang="es-AR" dirty="0"/>
              <a:t> </a:t>
            </a:r>
            <a:r>
              <a:rPr lang="es-AR" dirty="0" err="1"/>
              <a:t>Protocol</a:t>
            </a:r>
            <a:r>
              <a:rPr lang="es-AR" dirty="0"/>
              <a:t>), como algunos teléfonos móviles. </a:t>
            </a:r>
            <a:endParaRPr lang="es-VE" sz="1500" dirty="0"/>
          </a:p>
          <a:p>
            <a:pPr algn="l"/>
            <a:r>
              <a:rPr lang="es-AR" dirty="0"/>
              <a:t>WAP es un protocolo basado en los estándares de Internet que ha sido desarrollado para permitir a teléfonos celulares navegar a través de Internet. Con la tecnología WAP se pretende que desde cualquier teléfono celular WAP se pueda acceder a la información de que hay en Internet así como realizar operaciones de comercio electrónico. </a:t>
            </a:r>
            <a:endParaRPr lang="es-VE" sz="1500" dirty="0"/>
          </a:p>
          <a:p>
            <a:pPr lvl="1" algn="l"/>
            <a:r>
              <a:rPr lang="es-AR" sz="2400" b="1" dirty="0">
                <a:solidFill>
                  <a:srgbClr val="00B050"/>
                </a:solidFill>
              </a:rPr>
              <a:t>WMLSCRIPT</a:t>
            </a:r>
            <a:endParaRPr lang="es-VE" b="1" dirty="0">
              <a:solidFill>
                <a:srgbClr val="00B050"/>
              </a:solidFill>
            </a:endParaRPr>
          </a:p>
          <a:p>
            <a:pPr algn="l"/>
            <a:r>
              <a:rPr lang="es-AR" dirty="0"/>
              <a:t>Es un lenguaje de programación, adaptado al entorno WAP, basado en </a:t>
            </a:r>
            <a:r>
              <a:rPr lang="es-AR" dirty="0" err="1"/>
              <a:t>ECMAScript</a:t>
            </a:r>
            <a:r>
              <a:rPr lang="es-AR" dirty="0"/>
              <a:t> y bastante parecido al Java, pero con la ventaja de que al no contener las funciones innecesarias de otros lenguajes exige cantidades mínimas de memoria.</a:t>
            </a:r>
            <a:endParaRPr lang="es-VE" sz="1500" dirty="0"/>
          </a:p>
          <a:p>
            <a:pPr algn="l"/>
            <a:endParaRPr lang="es-VE" dirty="0"/>
          </a:p>
        </p:txBody>
      </p:sp>
    </p:spTree>
    <p:extLst>
      <p:ext uri="{BB962C8B-B14F-4D97-AF65-F5344CB8AC3E}">
        <p14:creationId xmlns:p14="http://schemas.microsoft.com/office/powerpoint/2010/main" val="3654113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131095"/>
            <a:ext cx="7886700" cy="846618"/>
          </a:xfrm>
        </p:spPr>
        <p:txBody>
          <a:bodyPr>
            <a:normAutofit fontScale="90000"/>
          </a:bodyPr>
          <a:lstStyle/>
          <a:p>
            <a:r>
              <a:rPr lang="es-AR" dirty="0" smtClean="0">
                <a:solidFill>
                  <a:srgbClr val="FF0000"/>
                </a:solidFill>
              </a:rPr>
              <a:t>Las características más importantes de WML son:</a:t>
            </a:r>
            <a:r>
              <a:rPr lang="es-VE" dirty="0" smtClean="0"/>
              <a:t/>
            </a:r>
            <a:br>
              <a:rPr lang="es-VE" dirty="0" smtClean="0"/>
            </a:br>
            <a:endParaRPr lang="es-VE" dirty="0"/>
          </a:p>
        </p:txBody>
      </p:sp>
      <p:sp>
        <p:nvSpPr>
          <p:cNvPr id="3" name="Marcador de contenido 2"/>
          <p:cNvSpPr>
            <a:spLocks noGrp="1"/>
          </p:cNvSpPr>
          <p:nvPr>
            <p:ph idx="1"/>
          </p:nvPr>
        </p:nvSpPr>
        <p:spPr>
          <a:xfrm>
            <a:off x="473299" y="1784529"/>
            <a:ext cx="8586988" cy="3686125"/>
          </a:xfrm>
        </p:spPr>
        <p:txBody>
          <a:bodyPr>
            <a:normAutofit fontScale="70000" lnSpcReduction="20000"/>
          </a:bodyPr>
          <a:lstStyle/>
          <a:p>
            <a:pPr lvl="0"/>
            <a:r>
              <a:rPr lang="es-BO" dirty="0" smtClean="0"/>
              <a:t>Soporte </a:t>
            </a:r>
            <a:r>
              <a:rPr lang="es-BO" dirty="0"/>
              <a:t>para imágenes y texto, con posibilidad de texto con formato.</a:t>
            </a:r>
            <a:endParaRPr lang="es-VE" dirty="0"/>
          </a:p>
          <a:p>
            <a:pPr lvl="0"/>
            <a:r>
              <a:rPr lang="es-BO" dirty="0"/>
              <a:t>Tarjetas agrupadas en barajas. Una página WML es como una página HTML en la que hay una serie de cartas, al conjunto de estas cartas se les suele llamar baraja. </a:t>
            </a:r>
            <a:endParaRPr lang="es-VE" dirty="0"/>
          </a:p>
          <a:p>
            <a:pPr lvl="0"/>
            <a:r>
              <a:rPr lang="es-BO" dirty="0"/>
              <a:t>Todos los elementos de WML son sensibles a mayúsculas/minúsculas, esto incluye las etiquetas, los atributos, los identificadores, las variables... </a:t>
            </a:r>
            <a:endParaRPr lang="es-VE" dirty="0"/>
          </a:p>
          <a:p>
            <a:pPr lvl="0"/>
            <a:r>
              <a:rPr lang="es-BO" dirty="0"/>
              <a:t>Posibilidad de navegar entre cartas y barajas de la misma forma que se navega entre paginas Web.</a:t>
            </a:r>
            <a:endParaRPr lang="es-VE" dirty="0"/>
          </a:p>
          <a:p>
            <a:pPr lvl="0"/>
            <a:r>
              <a:rPr lang="es-BO" dirty="0"/>
              <a:t>Manejo de variables y formularios para el intercambio de información entre el teléfono celular y el servidor.</a:t>
            </a:r>
            <a:endParaRPr lang="es-VE" dirty="0"/>
          </a:p>
          <a:p>
            <a:endParaRPr lang="es-VE" dirty="0"/>
          </a:p>
        </p:txBody>
      </p:sp>
    </p:spTree>
    <p:extLst>
      <p:ext uri="{BB962C8B-B14F-4D97-AF65-F5344CB8AC3E}">
        <p14:creationId xmlns:p14="http://schemas.microsoft.com/office/powerpoint/2010/main" val="237416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430528"/>
            <a:ext cx="7886700" cy="585821"/>
          </a:xfrm>
        </p:spPr>
        <p:txBody>
          <a:bodyPr>
            <a:normAutofit fontScale="90000"/>
          </a:bodyPr>
          <a:lstStyle/>
          <a:p>
            <a:pPr lvl="0" algn="ctr"/>
            <a:r>
              <a:rPr lang="es-AR" b="1" dirty="0">
                <a:solidFill>
                  <a:srgbClr val="FF0000"/>
                </a:solidFill>
              </a:rPr>
              <a:t>WAP V/S WEB</a:t>
            </a:r>
            <a:r>
              <a:rPr lang="es-VE" b="1" dirty="0">
                <a:solidFill>
                  <a:srgbClr val="FF0000"/>
                </a:solidFill>
              </a:rPr>
              <a:t/>
            </a:r>
            <a:br>
              <a:rPr lang="es-VE" b="1" dirty="0">
                <a:solidFill>
                  <a:srgbClr val="FF0000"/>
                </a:solidFill>
              </a:rPr>
            </a:br>
            <a:endParaRPr lang="es-VE" dirty="0">
              <a:solidFill>
                <a:srgbClr val="FF0000"/>
              </a:solidFill>
            </a:endParaRPr>
          </a:p>
        </p:txBody>
      </p:sp>
      <p:graphicFrame>
        <p:nvGraphicFramePr>
          <p:cNvPr id="6" name="Marcador de contenido 3"/>
          <p:cNvGraphicFramePr>
            <a:graphicFrameLocks/>
          </p:cNvGraphicFramePr>
          <p:nvPr>
            <p:extLst/>
          </p:nvPr>
        </p:nvGraphicFramePr>
        <p:xfrm>
          <a:off x="628650" y="2226469"/>
          <a:ext cx="7886700" cy="2613660"/>
        </p:xfrm>
        <a:graphic>
          <a:graphicData uri="http://schemas.openxmlformats.org/drawingml/2006/table">
            <a:tbl>
              <a:tblPr firstRow="1" bandRow="1">
                <a:tableStyleId>{93296810-A885-4BE3-A3E7-6D5BEEA58F35}</a:tableStyleId>
              </a:tblPr>
              <a:tblGrid>
                <a:gridCol w="2628900"/>
                <a:gridCol w="2628900"/>
                <a:gridCol w="2628900"/>
              </a:tblGrid>
              <a:tr h="278130">
                <a:tc>
                  <a:txBody>
                    <a:bodyPr/>
                    <a:lstStyle/>
                    <a:p>
                      <a:endParaRPr lang="es-VE" sz="1400" dirty="0"/>
                    </a:p>
                  </a:txBody>
                  <a:tcPr marL="68580" marR="68580" marT="34290" marB="34290"/>
                </a:tc>
                <a:tc>
                  <a:txBody>
                    <a:bodyPr/>
                    <a:lstStyle/>
                    <a:p>
                      <a:pPr algn="ctr"/>
                      <a:r>
                        <a:rPr lang="es-VE" sz="1400" dirty="0" smtClean="0"/>
                        <a:t>WEBS</a:t>
                      </a:r>
                      <a:endParaRPr lang="es-VE" sz="1400" dirty="0"/>
                    </a:p>
                  </a:txBody>
                  <a:tcPr marL="68580" marR="68580" marT="34290" marB="34290"/>
                </a:tc>
                <a:tc>
                  <a:txBody>
                    <a:bodyPr/>
                    <a:lstStyle/>
                    <a:p>
                      <a:pPr algn="ctr"/>
                      <a:r>
                        <a:rPr lang="es-VE" sz="1400" dirty="0" smtClean="0"/>
                        <a:t>WAP</a:t>
                      </a:r>
                      <a:endParaRPr lang="es-VE" sz="1400" dirty="0"/>
                    </a:p>
                  </a:txBody>
                  <a:tcPr marL="68580" marR="68580" marT="34290" marB="34290"/>
                </a:tc>
              </a:tr>
              <a:tr h="278130">
                <a:tc>
                  <a:txBody>
                    <a:bodyPr/>
                    <a:lstStyle/>
                    <a:p>
                      <a:r>
                        <a:rPr lang="es-VE" sz="1400" dirty="0" smtClean="0"/>
                        <a:t>MODO DE ACCESO</a:t>
                      </a:r>
                      <a:endParaRPr lang="es-VE" sz="1400" dirty="0"/>
                    </a:p>
                  </a:txBody>
                  <a:tcPr marL="68580" marR="68580" marT="34290" marB="34290"/>
                </a:tc>
                <a:tc>
                  <a:txBody>
                    <a:bodyPr/>
                    <a:lstStyle/>
                    <a:p>
                      <a:r>
                        <a:rPr lang="es-VE" sz="1400" dirty="0" smtClean="0"/>
                        <a:t>COMPUTADORA CON MODEM</a:t>
                      </a:r>
                      <a:endParaRPr lang="es-VE" sz="1400" dirty="0"/>
                    </a:p>
                  </a:txBody>
                  <a:tcPr marL="68580" marR="68580" marT="34290" marB="34290"/>
                </a:tc>
                <a:tc>
                  <a:txBody>
                    <a:bodyPr/>
                    <a:lstStyle/>
                    <a:p>
                      <a:r>
                        <a:rPr lang="es-VE" sz="1400" dirty="0" smtClean="0"/>
                        <a:t>MOVIL</a:t>
                      </a:r>
                      <a:endParaRPr lang="es-VE" sz="1400" dirty="0"/>
                    </a:p>
                  </a:txBody>
                  <a:tcPr marL="68580" marR="68580" marT="34290" marB="34290"/>
                </a:tc>
              </a:tr>
              <a:tr h="278130">
                <a:tc>
                  <a:txBody>
                    <a:bodyPr/>
                    <a:lstStyle/>
                    <a:p>
                      <a:r>
                        <a:rPr lang="es-VE" sz="1400" dirty="0" smtClean="0"/>
                        <a:t>RESOLUCION OPTIMA</a:t>
                      </a:r>
                      <a:endParaRPr lang="es-VE" sz="1400" dirty="0"/>
                    </a:p>
                  </a:txBody>
                  <a:tcPr marL="68580" marR="68580" marT="34290" marB="34290"/>
                </a:tc>
                <a:tc>
                  <a:txBody>
                    <a:bodyPr/>
                    <a:lstStyle/>
                    <a:p>
                      <a:r>
                        <a:rPr lang="es-VE" sz="1400" dirty="0" smtClean="0"/>
                        <a:t>800X600</a:t>
                      </a:r>
                      <a:r>
                        <a:rPr lang="es-VE" sz="1400" baseline="0" dirty="0" smtClean="0"/>
                        <a:t> PIXELES</a:t>
                      </a:r>
                      <a:endParaRPr lang="es-VE" sz="1400" dirty="0"/>
                    </a:p>
                  </a:txBody>
                  <a:tcPr marL="68580" marR="68580" marT="34290" marB="34290"/>
                </a:tc>
                <a:tc>
                  <a:txBody>
                    <a:bodyPr/>
                    <a:lstStyle/>
                    <a:p>
                      <a:r>
                        <a:rPr lang="es-VE" sz="1400" dirty="0" smtClean="0"/>
                        <a:t>4X3,5 CM</a:t>
                      </a:r>
                      <a:endParaRPr lang="es-VE" sz="1400" dirty="0"/>
                    </a:p>
                  </a:txBody>
                  <a:tcPr marL="68580" marR="68580" marT="34290" marB="34290"/>
                </a:tc>
              </a:tr>
              <a:tr h="480060">
                <a:tc>
                  <a:txBody>
                    <a:bodyPr/>
                    <a:lstStyle/>
                    <a:p>
                      <a:r>
                        <a:rPr lang="es-VE" sz="1400" dirty="0" smtClean="0"/>
                        <a:t>USABILIDAD</a:t>
                      </a:r>
                      <a:endParaRPr lang="es-VE" sz="1400" dirty="0"/>
                    </a:p>
                  </a:txBody>
                  <a:tcPr marL="68580" marR="68580" marT="34290" marB="34290"/>
                </a:tc>
                <a:tc>
                  <a:txBody>
                    <a:bodyPr/>
                    <a:lstStyle/>
                    <a:p>
                      <a:r>
                        <a:rPr lang="es-VE" sz="1400" dirty="0" smtClean="0"/>
                        <a:t>RATON, TECLADO</a:t>
                      </a:r>
                      <a:endParaRPr lang="es-VE" sz="1400" dirty="0"/>
                    </a:p>
                  </a:txBody>
                  <a:tcPr marL="68580" marR="68580" marT="34290" marB="34290"/>
                </a:tc>
                <a:tc>
                  <a:txBody>
                    <a:bodyPr/>
                    <a:lstStyle/>
                    <a:p>
                      <a:r>
                        <a:rPr lang="es-VE" sz="1400" dirty="0" smtClean="0"/>
                        <a:t>PANTALLA</a:t>
                      </a:r>
                      <a:r>
                        <a:rPr lang="es-VE" sz="1400" baseline="0" dirty="0" smtClean="0"/>
                        <a:t> TACTIL, ROLLER, TECLADO</a:t>
                      </a:r>
                      <a:endParaRPr lang="es-VE" sz="1400" dirty="0"/>
                    </a:p>
                  </a:txBody>
                  <a:tcPr marL="68580" marR="68580" marT="34290" marB="34290"/>
                </a:tc>
              </a:tr>
              <a:tr h="480060">
                <a:tc>
                  <a:txBody>
                    <a:bodyPr/>
                    <a:lstStyle/>
                    <a:p>
                      <a:r>
                        <a:rPr lang="es-VE" sz="1400" dirty="0" smtClean="0"/>
                        <a:t>FLEXIBILIDAD DE USO</a:t>
                      </a:r>
                      <a:r>
                        <a:rPr lang="es-VE" sz="1400" baseline="0" dirty="0" smtClean="0"/>
                        <a:t> EN CUALQUIER LUGAR Y MOMENTO</a:t>
                      </a:r>
                      <a:endParaRPr lang="es-VE" sz="1400" dirty="0"/>
                    </a:p>
                  </a:txBody>
                  <a:tcPr marL="68580" marR="68580" marT="34290" marB="34290"/>
                </a:tc>
                <a:tc>
                  <a:txBody>
                    <a:bodyPr/>
                    <a:lstStyle/>
                    <a:p>
                      <a:r>
                        <a:rPr lang="es-VE" sz="1400" dirty="0" smtClean="0"/>
                        <a:t>NO</a:t>
                      </a:r>
                      <a:endParaRPr lang="es-VE" sz="1400" dirty="0"/>
                    </a:p>
                  </a:txBody>
                  <a:tcPr marL="68580" marR="68580" marT="34290" marB="34290"/>
                </a:tc>
                <a:tc>
                  <a:txBody>
                    <a:bodyPr/>
                    <a:lstStyle/>
                    <a:p>
                      <a:r>
                        <a:rPr lang="es-VE" sz="1400" dirty="0" smtClean="0"/>
                        <a:t>SI</a:t>
                      </a:r>
                      <a:endParaRPr lang="es-VE" sz="1400" dirty="0"/>
                    </a:p>
                  </a:txBody>
                  <a:tcPr marL="68580" marR="68580" marT="34290" marB="34290"/>
                </a:tc>
              </a:tr>
              <a:tr h="278130">
                <a:tc>
                  <a:txBody>
                    <a:bodyPr/>
                    <a:lstStyle/>
                    <a:p>
                      <a:r>
                        <a:rPr lang="es-VE" sz="1400" dirty="0" smtClean="0"/>
                        <a:t>MULTIMEDIA</a:t>
                      </a:r>
                      <a:r>
                        <a:rPr lang="es-VE" sz="1400" baseline="0" dirty="0" smtClean="0"/>
                        <a:t>(SONIDO, VIDEO, ETC)</a:t>
                      </a:r>
                      <a:endParaRPr lang="es-VE" sz="1400" dirty="0"/>
                    </a:p>
                  </a:txBody>
                  <a:tcPr marL="68580" marR="68580" marT="34290" marB="34290"/>
                </a:tc>
                <a:tc>
                  <a:txBody>
                    <a:bodyPr/>
                    <a:lstStyle/>
                    <a:p>
                      <a:r>
                        <a:rPr lang="es-VE" sz="1400" dirty="0" smtClean="0"/>
                        <a:t>SI</a:t>
                      </a:r>
                      <a:endParaRPr lang="es-VE" sz="1400" dirty="0"/>
                    </a:p>
                  </a:txBody>
                  <a:tcPr marL="68580" marR="68580" marT="34290" marB="34290"/>
                </a:tc>
                <a:tc>
                  <a:txBody>
                    <a:bodyPr/>
                    <a:lstStyle/>
                    <a:p>
                      <a:r>
                        <a:rPr lang="es-VE" sz="1400" dirty="0" smtClean="0"/>
                        <a:t>NO</a:t>
                      </a:r>
                      <a:endParaRPr lang="es-VE" sz="1400" dirty="0"/>
                    </a:p>
                  </a:txBody>
                  <a:tcPr marL="68580" marR="68580" marT="34290" marB="34290"/>
                </a:tc>
              </a:tr>
              <a:tr h="278130">
                <a:tc>
                  <a:txBody>
                    <a:bodyPr/>
                    <a:lstStyle/>
                    <a:p>
                      <a:r>
                        <a:rPr lang="es-VE" sz="1400" dirty="0" smtClean="0"/>
                        <a:t>LENGUAJE</a:t>
                      </a:r>
                      <a:r>
                        <a:rPr lang="es-VE" sz="1400" baseline="0" dirty="0" smtClean="0"/>
                        <a:t> DE PROGRAMACION</a:t>
                      </a:r>
                      <a:endParaRPr lang="es-VE" sz="1400" dirty="0"/>
                    </a:p>
                  </a:txBody>
                  <a:tcPr marL="68580" marR="68580" marT="34290" marB="34290"/>
                </a:tc>
                <a:tc>
                  <a:txBody>
                    <a:bodyPr/>
                    <a:lstStyle/>
                    <a:p>
                      <a:r>
                        <a:rPr lang="es-VE" sz="1400" dirty="0" smtClean="0"/>
                        <a:t>HTML,</a:t>
                      </a:r>
                      <a:r>
                        <a:rPr lang="es-VE" sz="1400" baseline="0" dirty="0" smtClean="0"/>
                        <a:t> JAVA SCRIPT</a:t>
                      </a:r>
                      <a:endParaRPr lang="es-VE" sz="1400" dirty="0"/>
                    </a:p>
                  </a:txBody>
                  <a:tcPr marL="68580" marR="68580" marT="34290" marB="34290"/>
                </a:tc>
                <a:tc>
                  <a:txBody>
                    <a:bodyPr/>
                    <a:lstStyle/>
                    <a:p>
                      <a:r>
                        <a:rPr lang="es-VE" sz="1400" dirty="0" smtClean="0"/>
                        <a:t>WML,</a:t>
                      </a:r>
                      <a:r>
                        <a:rPr lang="es-VE" sz="1400" baseline="0" dirty="0" smtClean="0"/>
                        <a:t> WMLSCRIPT</a:t>
                      </a:r>
                      <a:endParaRPr lang="es-VE" sz="1400" dirty="0"/>
                    </a:p>
                  </a:txBody>
                  <a:tcPr marL="68580" marR="68580" marT="34290" marB="34290"/>
                </a:tc>
              </a:tr>
            </a:tbl>
          </a:graphicData>
        </a:graphic>
      </p:graphicFrame>
    </p:spTree>
    <p:extLst>
      <p:ext uri="{BB962C8B-B14F-4D97-AF65-F5344CB8AC3E}">
        <p14:creationId xmlns:p14="http://schemas.microsoft.com/office/powerpoint/2010/main" val="4197808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131094"/>
            <a:ext cx="7886700" cy="856277"/>
          </a:xfrm>
        </p:spPr>
        <p:txBody>
          <a:bodyPr/>
          <a:lstStyle/>
          <a:p>
            <a:pPr algn="ctr"/>
            <a:r>
              <a:rPr lang="es-VE" dirty="0" smtClean="0">
                <a:solidFill>
                  <a:srgbClr val="FF0000"/>
                </a:solidFill>
              </a:rPr>
              <a:t>VENTAJAS</a:t>
            </a:r>
            <a:endParaRPr lang="es-VE" dirty="0">
              <a:solidFill>
                <a:srgbClr val="FF0000"/>
              </a:solidFill>
            </a:endParaRPr>
          </a:p>
        </p:txBody>
      </p:sp>
      <p:sp>
        <p:nvSpPr>
          <p:cNvPr id="5" name="Marcador de contenido 4"/>
          <p:cNvSpPr>
            <a:spLocks noGrp="1"/>
          </p:cNvSpPr>
          <p:nvPr>
            <p:ph idx="1"/>
          </p:nvPr>
        </p:nvSpPr>
        <p:spPr>
          <a:xfrm>
            <a:off x="628650" y="1803848"/>
            <a:ext cx="7886700" cy="3686125"/>
          </a:xfrm>
        </p:spPr>
        <p:txBody>
          <a:bodyPr>
            <a:normAutofit fontScale="62500" lnSpcReduction="20000"/>
          </a:bodyPr>
          <a:lstStyle/>
          <a:p>
            <a:pPr marL="342900" lvl="1" indent="0">
              <a:buNone/>
            </a:pPr>
            <a:r>
              <a:rPr lang="es-AR" b="1" dirty="0" smtClean="0">
                <a:solidFill>
                  <a:srgbClr val="00B050"/>
                </a:solidFill>
              </a:rPr>
              <a:t>1. TECNOLOGÍA </a:t>
            </a:r>
            <a:r>
              <a:rPr lang="es-AR" b="1" dirty="0">
                <a:solidFill>
                  <a:srgbClr val="00B050"/>
                </a:solidFill>
              </a:rPr>
              <a:t>AVANZADA</a:t>
            </a:r>
            <a:endParaRPr lang="es-VE" b="1" dirty="0">
              <a:solidFill>
                <a:srgbClr val="00B050"/>
              </a:solidFill>
            </a:endParaRPr>
          </a:p>
          <a:p>
            <a:r>
              <a:rPr lang="es-AR" dirty="0"/>
              <a:t>Con WAP podremos navegar por Internet, realizar transacciones bancarias, comprar o reservar entradas de espectáculos, en definitiva, cualquier actividad que antes realizábamos delante de un ordenador conectado a Internet, ahora podremos hacerla con un simple teléfono móvil.</a:t>
            </a:r>
            <a:endParaRPr lang="es-VE" sz="1800" dirty="0"/>
          </a:p>
          <a:p>
            <a:r>
              <a:rPr lang="es-AR" dirty="0"/>
              <a:t>El resultado no podría ser más satisfactorio, se han creado multitud de nuevos servicios basados en WAP, fáciles de utilizar y que ofrecen la seguridad necesaria de cara a poder ser usados en operaciones de comercio electrónico, transacciones bancarias, etc. Además, debido al parecido entre la tecnología Web y el nuevo estándar WAP, no es difícil el utilizar todos los recursos de Internet en un teléfono móvil, mediante una sencilla conversión entre un protocolo y otro.</a:t>
            </a:r>
            <a:endParaRPr lang="es-VE" sz="1800" dirty="0"/>
          </a:p>
          <a:p>
            <a:endParaRPr lang="es-VE" dirty="0"/>
          </a:p>
        </p:txBody>
      </p:sp>
    </p:spTree>
    <p:extLst>
      <p:ext uri="{BB962C8B-B14F-4D97-AF65-F5344CB8AC3E}">
        <p14:creationId xmlns:p14="http://schemas.microsoft.com/office/powerpoint/2010/main" val="2153308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0116" y="1137365"/>
            <a:ext cx="8413124" cy="4414234"/>
          </a:xfrm>
        </p:spPr>
        <p:txBody>
          <a:bodyPr>
            <a:normAutofit fontScale="62500" lnSpcReduction="20000"/>
          </a:bodyPr>
          <a:lstStyle/>
          <a:p>
            <a:pPr marL="342900" lvl="1" indent="0">
              <a:buNone/>
            </a:pPr>
            <a:r>
              <a:rPr lang="es-AR" b="1" dirty="0" smtClean="0">
                <a:solidFill>
                  <a:srgbClr val="00B050"/>
                </a:solidFill>
              </a:rPr>
              <a:t>2. INFINITAS </a:t>
            </a:r>
            <a:r>
              <a:rPr lang="es-AR" b="1" dirty="0">
                <a:solidFill>
                  <a:srgbClr val="00B050"/>
                </a:solidFill>
              </a:rPr>
              <a:t>POSIBILIDADES QUE OFRECE WAP A NIVEL CORPORATIVO</a:t>
            </a:r>
            <a:endParaRPr lang="es-VE" b="1" dirty="0">
              <a:solidFill>
                <a:srgbClr val="00B050"/>
              </a:solidFill>
            </a:endParaRPr>
          </a:p>
          <a:p>
            <a:pPr marL="685800" lvl="2" indent="0">
              <a:buNone/>
            </a:pPr>
            <a:r>
              <a:rPr lang="es-AR" b="1" dirty="0" smtClean="0">
                <a:solidFill>
                  <a:srgbClr val="002060"/>
                </a:solidFill>
              </a:rPr>
              <a:t>2.1 DE </a:t>
            </a:r>
            <a:r>
              <a:rPr lang="es-AR" b="1" dirty="0">
                <a:solidFill>
                  <a:srgbClr val="002060"/>
                </a:solidFill>
              </a:rPr>
              <a:t>CARA A EMPRESAS Y PROFESIONALES:</a:t>
            </a:r>
            <a:endParaRPr lang="es-VE" b="1" dirty="0">
              <a:solidFill>
                <a:srgbClr val="002060"/>
              </a:solidFill>
            </a:endParaRPr>
          </a:p>
          <a:p>
            <a:r>
              <a:rPr lang="es-AR" dirty="0"/>
              <a:t>Agendas corporativas WAP</a:t>
            </a:r>
            <a:endParaRPr lang="es-VE" sz="1800" dirty="0"/>
          </a:p>
          <a:p>
            <a:r>
              <a:rPr lang="es-AR" dirty="0"/>
              <a:t>Gestión de pedidos (fuerza de ventas)</a:t>
            </a:r>
            <a:endParaRPr lang="es-VE" sz="1800" dirty="0"/>
          </a:p>
          <a:p>
            <a:r>
              <a:rPr lang="es-AR" dirty="0"/>
              <a:t>Servicios de localización</a:t>
            </a:r>
            <a:endParaRPr lang="es-VE" sz="1800" dirty="0"/>
          </a:p>
          <a:p>
            <a:r>
              <a:rPr lang="es-AR" dirty="0"/>
              <a:t>Gestión de flotas</a:t>
            </a:r>
            <a:endParaRPr lang="es-VE" sz="1800" dirty="0"/>
          </a:p>
          <a:p>
            <a:r>
              <a:rPr lang="es-AR" dirty="0"/>
              <a:t>Servicios de mensajería</a:t>
            </a:r>
            <a:endParaRPr lang="es-VE" sz="1800" dirty="0"/>
          </a:p>
          <a:p>
            <a:r>
              <a:rPr lang="es-AR" dirty="0"/>
              <a:t>Tiendas virtuales</a:t>
            </a:r>
            <a:endParaRPr lang="es-VE" sz="1800" dirty="0"/>
          </a:p>
          <a:p>
            <a:r>
              <a:rPr lang="es-AR" dirty="0"/>
              <a:t>Comercio electrónico móvil</a:t>
            </a:r>
            <a:endParaRPr lang="es-VE" sz="1800" dirty="0"/>
          </a:p>
          <a:p>
            <a:pPr marL="685800" lvl="2" indent="0">
              <a:buNone/>
            </a:pPr>
            <a:r>
              <a:rPr lang="es-AR" b="1" dirty="0" smtClean="0">
                <a:solidFill>
                  <a:srgbClr val="002060"/>
                </a:solidFill>
              </a:rPr>
              <a:t>2.2 DE </a:t>
            </a:r>
            <a:r>
              <a:rPr lang="es-AR" b="1" dirty="0">
                <a:solidFill>
                  <a:srgbClr val="002060"/>
                </a:solidFill>
              </a:rPr>
              <a:t>CARA COMO AL CONSUMIDOR:</a:t>
            </a:r>
            <a:endParaRPr lang="es-VE" b="1" dirty="0">
              <a:solidFill>
                <a:srgbClr val="002060"/>
              </a:solidFill>
            </a:endParaRPr>
          </a:p>
          <a:p>
            <a:r>
              <a:rPr lang="es-AR" dirty="0"/>
              <a:t>Servicios de banca on-line (</a:t>
            </a:r>
            <a:r>
              <a:rPr lang="es-AR" dirty="0" err="1"/>
              <a:t>mobile</a:t>
            </a:r>
            <a:r>
              <a:rPr lang="es-AR" dirty="0"/>
              <a:t> home-</a:t>
            </a:r>
            <a:r>
              <a:rPr lang="es-AR" dirty="0" err="1"/>
              <a:t>banking</a:t>
            </a:r>
            <a:r>
              <a:rPr lang="es-AR" dirty="0"/>
              <a:t>, bolsa, ...)</a:t>
            </a:r>
            <a:endParaRPr lang="es-VE" sz="1800" dirty="0"/>
          </a:p>
          <a:p>
            <a:r>
              <a:rPr lang="es-AR" dirty="0"/>
              <a:t>Venta y reserva de billetes (transportes)</a:t>
            </a:r>
            <a:endParaRPr lang="es-VE" sz="1800" dirty="0"/>
          </a:p>
          <a:p>
            <a:r>
              <a:rPr lang="es-AR" dirty="0" err="1"/>
              <a:t>Ticketing</a:t>
            </a:r>
            <a:r>
              <a:rPr lang="es-AR" dirty="0"/>
              <a:t>: espectáculos</a:t>
            </a:r>
            <a:endParaRPr lang="es-VE" sz="1800" dirty="0"/>
          </a:p>
          <a:p>
            <a:r>
              <a:rPr lang="es-AR" dirty="0"/>
              <a:t>Información tiempo, tráfico, horarios, turística, ...</a:t>
            </a:r>
            <a:endParaRPr lang="es-VE" sz="1800" dirty="0"/>
          </a:p>
          <a:p>
            <a:endParaRPr lang="es-VE" dirty="0"/>
          </a:p>
        </p:txBody>
      </p:sp>
    </p:spTree>
    <p:extLst>
      <p:ext uri="{BB962C8B-B14F-4D97-AF65-F5344CB8AC3E}">
        <p14:creationId xmlns:p14="http://schemas.microsoft.com/office/powerpoint/2010/main" val="3237560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lgn="ctr"/>
            <a:r>
              <a:rPr lang="es-AR" b="1" dirty="0" smtClean="0">
                <a:solidFill>
                  <a:srgbClr val="FF0000"/>
                </a:solidFill>
              </a:rPr>
              <a:t>DESVENTAJAS</a:t>
            </a:r>
            <a:r>
              <a:rPr lang="es-VE" b="1" dirty="0" smtClean="0">
                <a:solidFill>
                  <a:srgbClr val="FF0000"/>
                </a:solidFill>
              </a:rPr>
              <a:t/>
            </a:r>
            <a:br>
              <a:rPr lang="es-VE" b="1" dirty="0" smtClean="0">
                <a:solidFill>
                  <a:srgbClr val="FF0000"/>
                </a:solidFill>
              </a:rPr>
            </a:br>
            <a:endParaRPr lang="es-VE" dirty="0">
              <a:solidFill>
                <a:srgbClr val="FF0000"/>
              </a:solidFill>
            </a:endParaRPr>
          </a:p>
        </p:txBody>
      </p:sp>
      <p:sp>
        <p:nvSpPr>
          <p:cNvPr id="3" name="Marcador de contenido 2"/>
          <p:cNvSpPr>
            <a:spLocks noGrp="1"/>
          </p:cNvSpPr>
          <p:nvPr>
            <p:ph idx="1"/>
          </p:nvPr>
        </p:nvSpPr>
        <p:spPr>
          <a:xfrm>
            <a:off x="338071" y="1704874"/>
            <a:ext cx="8413124" cy="3837067"/>
          </a:xfrm>
        </p:spPr>
        <p:txBody>
          <a:bodyPr>
            <a:normAutofit fontScale="47500" lnSpcReduction="20000"/>
          </a:bodyPr>
          <a:lstStyle/>
          <a:p>
            <a:r>
              <a:rPr lang="es-AR" dirty="0" smtClean="0"/>
              <a:t>Es </a:t>
            </a:r>
            <a:r>
              <a:rPr lang="es-AR" dirty="0"/>
              <a:t>evidente que contamos con las limitaciones que conlleva el tener un teclado y una pantalla de muy reducidas dimensiones y una red inalámbrica que, aunque con un potencial muy grande, está por debajo de las prestaciones que ofrecen las actuales transmisiones por cable.</a:t>
            </a:r>
            <a:endParaRPr lang="es-VE" dirty="0"/>
          </a:p>
          <a:p>
            <a:r>
              <a:rPr lang="es-AR" dirty="0"/>
              <a:t>Es por ello que WAP se ha creado bajo estos condicionantes, intentando en todos los casos disminuir esta doble limitación y proporcionar un conjunto de protocolos y soluciones que permitan hacer de un teléfono móvil un verdadero navegador (browser</a:t>
            </a:r>
            <a:r>
              <a:rPr lang="es-AR" dirty="0" smtClean="0"/>
              <a:t>).</a:t>
            </a:r>
          </a:p>
          <a:p>
            <a:r>
              <a:rPr lang="es-AR" dirty="0"/>
              <a:t>Las diferencias entre un sistema de transmisión y otro harían totalmente ineficaz el envío de contenido HTML estándar de una página Web hacia un teléfono móvil, requiriendo el envío de grandes cantidades de datos, que por otra parte no podrían ser vistos de una forma correcta por una pantalla de pequeñas dimensiones.</a:t>
            </a:r>
            <a:endParaRPr lang="es-VE" dirty="0"/>
          </a:p>
          <a:p>
            <a:r>
              <a:rPr lang="es-AR" dirty="0"/>
              <a:t>Por otro lado, el HTTP no está pensado para un limitado ancho de banda con largos períodos de latencia, aunque los nuevos sistemas como el HSCSD, GPRS y UMTS ofrecerán un gran incremento en el ancho de banda, sólo permitirá cubrir las necesidades iniciales pues el futuro uso masivo de dispositivos WAP reducirá la capacidad de estos sistemas.</a:t>
            </a:r>
            <a:endParaRPr lang="es-VE" dirty="0"/>
          </a:p>
          <a:p>
            <a:endParaRPr lang="es-VE" dirty="0"/>
          </a:p>
          <a:p>
            <a:endParaRPr lang="es-VE" dirty="0"/>
          </a:p>
        </p:txBody>
      </p:sp>
    </p:spTree>
    <p:extLst>
      <p:ext uri="{BB962C8B-B14F-4D97-AF65-F5344CB8AC3E}">
        <p14:creationId xmlns:p14="http://schemas.microsoft.com/office/powerpoint/2010/main" val="1535098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AR" b="1" dirty="0" smtClean="0">
                <a:solidFill>
                  <a:srgbClr val="FF0000"/>
                </a:solidFill>
              </a:rPr>
              <a:t>WAP SERVICIOS</a:t>
            </a:r>
            <a:endParaRPr lang="es-VE" b="1" dirty="0">
              <a:solidFill>
                <a:srgbClr val="FF0000"/>
              </a:solidFill>
            </a:endParaRPr>
          </a:p>
        </p:txBody>
      </p:sp>
      <p:sp>
        <p:nvSpPr>
          <p:cNvPr id="3" name="Marcador de contenido 2"/>
          <p:cNvSpPr>
            <a:spLocks noGrp="1"/>
          </p:cNvSpPr>
          <p:nvPr>
            <p:ph idx="1"/>
          </p:nvPr>
        </p:nvSpPr>
        <p:spPr>
          <a:xfrm>
            <a:off x="212502" y="1939076"/>
            <a:ext cx="8702899" cy="3593206"/>
          </a:xfrm>
        </p:spPr>
        <p:txBody>
          <a:bodyPr>
            <a:normAutofit fontScale="55000" lnSpcReduction="20000"/>
          </a:bodyPr>
          <a:lstStyle/>
          <a:p>
            <a:r>
              <a:rPr lang="es-AR" dirty="0" smtClean="0"/>
              <a:t>WAP mejorará muchas de las aplicaciones disponibles hoy en día, al igual que dará pie a una gama de nuevos servicios innovadores de valor agregado. Las aplicaciones posibles están solamente limitadas por la imaginación. Los tipos de aplicaciones que se beneficiarán de WAP incluyen:</a:t>
            </a:r>
            <a:endParaRPr lang="es-VE" dirty="0" smtClean="0"/>
          </a:p>
          <a:p>
            <a:pPr lvl="0">
              <a:buFont typeface="Wingdings" panose="05000000000000000000" pitchFamily="2" charset="2"/>
              <a:buChar char="v"/>
            </a:pPr>
            <a:r>
              <a:rPr lang="es-BO" dirty="0" smtClean="0"/>
              <a:t>Servicio </a:t>
            </a:r>
            <a:r>
              <a:rPr lang="es-BO" dirty="0"/>
              <a:t>al cliente y aprovisionamiento</a:t>
            </a:r>
            <a:endParaRPr lang="es-VE" dirty="0"/>
          </a:p>
          <a:p>
            <a:pPr lvl="0">
              <a:buFont typeface="Wingdings" panose="05000000000000000000" pitchFamily="2" charset="2"/>
              <a:buChar char="v"/>
            </a:pPr>
            <a:r>
              <a:rPr lang="es-BO" dirty="0"/>
              <a:t>Notificación de mensajes y administración de llamadas correo electrónico</a:t>
            </a:r>
            <a:endParaRPr lang="es-VE" dirty="0"/>
          </a:p>
          <a:p>
            <a:pPr lvl="0">
              <a:buFont typeface="Wingdings" panose="05000000000000000000" pitchFamily="2" charset="2"/>
              <a:buChar char="v"/>
            </a:pPr>
            <a:r>
              <a:rPr lang="es-BO" dirty="0"/>
              <a:t>Servicios de telefonía de valor agregado</a:t>
            </a:r>
            <a:endParaRPr lang="es-VE" dirty="0"/>
          </a:p>
          <a:p>
            <a:pPr lvl="0">
              <a:buFont typeface="Wingdings" panose="05000000000000000000" pitchFamily="2" charset="2"/>
              <a:buChar char="v"/>
            </a:pPr>
            <a:r>
              <a:rPr lang="es-BO" dirty="0"/>
              <a:t>Servicios de mapas y ubicación</a:t>
            </a:r>
            <a:endParaRPr lang="es-VE" dirty="0"/>
          </a:p>
          <a:p>
            <a:pPr lvl="0">
              <a:buFont typeface="Wingdings" panose="05000000000000000000" pitchFamily="2" charset="2"/>
              <a:buChar char="v"/>
            </a:pPr>
            <a:r>
              <a:rPr lang="es-BO" dirty="0"/>
              <a:t>Alertas y advertencias en cuanto al tiempo y el tráfico servicios de noticias, deportes e información</a:t>
            </a:r>
            <a:endParaRPr lang="es-VE" dirty="0"/>
          </a:p>
          <a:p>
            <a:pPr lvl="0">
              <a:buFont typeface="Wingdings" panose="05000000000000000000" pitchFamily="2" charset="2"/>
              <a:buChar char="v"/>
            </a:pPr>
            <a:r>
              <a:rPr lang="es-BO" dirty="0"/>
              <a:t>Comercio electrónico, transacciones de Bolsa y servicios bancarios</a:t>
            </a:r>
            <a:endParaRPr lang="es-VE" dirty="0"/>
          </a:p>
          <a:p>
            <a:pPr lvl="0">
              <a:buFont typeface="Wingdings" panose="05000000000000000000" pitchFamily="2" charset="2"/>
              <a:buChar char="v"/>
            </a:pPr>
            <a:r>
              <a:rPr lang="es-BO" dirty="0"/>
              <a:t>Servicios de libreta telefónica y directorio</a:t>
            </a:r>
            <a:endParaRPr lang="es-VE" dirty="0"/>
          </a:p>
          <a:p>
            <a:pPr lvl="0">
              <a:buFont typeface="Wingdings" panose="05000000000000000000" pitchFamily="2" charset="2"/>
              <a:buChar char="v"/>
            </a:pPr>
            <a:r>
              <a:rPr lang="es-BO" dirty="0"/>
              <a:t>Aplicaciones de Intranet corporativo</a:t>
            </a:r>
            <a:endParaRPr lang="es-VE" dirty="0"/>
          </a:p>
          <a:p>
            <a:pPr>
              <a:buFont typeface="Wingdings" panose="05000000000000000000" pitchFamily="2" charset="2"/>
              <a:buChar char="v"/>
            </a:pPr>
            <a:endParaRPr lang="es-VE" dirty="0"/>
          </a:p>
        </p:txBody>
      </p:sp>
    </p:spTree>
    <p:extLst>
      <p:ext uri="{BB962C8B-B14F-4D97-AF65-F5344CB8AC3E}">
        <p14:creationId xmlns:p14="http://schemas.microsoft.com/office/powerpoint/2010/main" val="392867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131094"/>
            <a:ext cx="7886700" cy="595481"/>
          </a:xfrm>
        </p:spPr>
        <p:txBody>
          <a:bodyPr>
            <a:normAutofit fontScale="90000"/>
          </a:bodyPr>
          <a:lstStyle/>
          <a:p>
            <a:pPr lvl="0"/>
            <a:r>
              <a:rPr lang="es-AR" b="1" dirty="0"/>
              <a:t>EJEMPLO HOLA MUNDO DE UNA SOLA CARTA</a:t>
            </a:r>
            <a:r>
              <a:rPr lang="es-VE" b="1" dirty="0"/>
              <a:t/>
            </a:r>
            <a:br>
              <a:rPr lang="es-VE" b="1" dirty="0"/>
            </a:br>
            <a:endParaRPr lang="es-VE" dirty="0"/>
          </a:p>
        </p:txBody>
      </p:sp>
      <p:pic>
        <p:nvPicPr>
          <p:cNvPr id="4" name="Marcador de contenido 3"/>
          <p:cNvPicPr>
            <a:picLocks noGrp="1"/>
          </p:cNvPicPr>
          <p:nvPr>
            <p:ph idx="1"/>
          </p:nvPr>
        </p:nvPicPr>
        <p:blipFill rotWithShape="1">
          <a:blip r:embed="rId2"/>
          <a:srcRect l="48241" t="10802" r="7990" b="60467"/>
          <a:stretch/>
        </p:blipFill>
        <p:spPr bwMode="auto">
          <a:xfrm>
            <a:off x="504599" y="2337056"/>
            <a:ext cx="5580668" cy="2404255"/>
          </a:xfrm>
          <a:prstGeom prst="rect">
            <a:avLst/>
          </a:prstGeom>
          <a:ln>
            <a:noFill/>
          </a:ln>
          <a:extLst>
            <a:ext uri="{53640926-AAD7-44D8-BBD7-CCE9431645EC}">
              <a14:shadowObscured xmlns:a14="http://schemas.microsoft.com/office/drawing/2010/main"/>
            </a:ext>
          </a:extLst>
        </p:spPr>
      </p:pic>
      <p:pic>
        <p:nvPicPr>
          <p:cNvPr id="5" name="Imagen 4"/>
          <p:cNvPicPr/>
          <p:nvPr/>
        </p:nvPicPr>
        <p:blipFill rotWithShape="1">
          <a:blip r:embed="rId3"/>
          <a:srcRect l="4511" t="17287" r="76565" b="15395"/>
          <a:stretch/>
        </p:blipFill>
        <p:spPr bwMode="auto">
          <a:xfrm>
            <a:off x="6904575" y="1823327"/>
            <a:ext cx="1458754" cy="29179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1317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lgn="ctr"/>
            <a:r>
              <a:rPr lang="es-AR" b="1" dirty="0" smtClean="0">
                <a:solidFill>
                  <a:srgbClr val="FF0000"/>
                </a:solidFill>
              </a:rPr>
              <a:t>CONFIGURACION DE APN PARA WAP</a:t>
            </a:r>
            <a:r>
              <a:rPr lang="es-VE" b="1" dirty="0" smtClean="0"/>
              <a:t/>
            </a:r>
            <a:br>
              <a:rPr lang="es-VE" b="1" dirty="0" smtClean="0"/>
            </a:br>
            <a:endParaRPr lang="es-VE" dirty="0"/>
          </a:p>
        </p:txBody>
      </p:sp>
      <p:sp>
        <p:nvSpPr>
          <p:cNvPr id="3" name="Marcador de contenido 2"/>
          <p:cNvSpPr>
            <a:spLocks noGrp="1"/>
          </p:cNvSpPr>
          <p:nvPr>
            <p:ph idx="1"/>
          </p:nvPr>
        </p:nvSpPr>
        <p:spPr>
          <a:xfrm>
            <a:off x="231820" y="1726574"/>
            <a:ext cx="8654603" cy="4153436"/>
          </a:xfrm>
        </p:spPr>
        <p:txBody>
          <a:bodyPr>
            <a:normAutofit fontScale="70000" lnSpcReduction="20000"/>
          </a:bodyPr>
          <a:lstStyle/>
          <a:p>
            <a:r>
              <a:rPr lang="es-AR" dirty="0" smtClean="0"/>
              <a:t>Acceso </a:t>
            </a:r>
            <a:r>
              <a:rPr lang="es-AR" dirty="0"/>
              <a:t>a WAP, para aquellos que no tienen teléfonos con </a:t>
            </a:r>
            <a:r>
              <a:rPr lang="es-AR" dirty="0" smtClean="0"/>
              <a:t>GSM/GPRS</a:t>
            </a:r>
          </a:p>
          <a:p>
            <a:pPr marL="0" indent="0">
              <a:buNone/>
            </a:pPr>
            <a:endParaRPr lang="es-AR" dirty="0" smtClean="0"/>
          </a:p>
          <a:p>
            <a:pPr marL="0" indent="0">
              <a:buNone/>
            </a:pPr>
            <a:endParaRPr lang="es-VE" dirty="0" smtClean="0"/>
          </a:p>
          <a:p>
            <a:pPr marL="0" indent="0">
              <a:buNone/>
            </a:pPr>
            <a:endParaRPr lang="es-VE" dirty="0"/>
          </a:p>
          <a:p>
            <a:pPr marL="0" indent="0">
              <a:buNone/>
            </a:pPr>
            <a:endParaRPr lang="es-VE" dirty="0" smtClean="0"/>
          </a:p>
          <a:p>
            <a:pPr marL="0" indent="0">
              <a:buNone/>
            </a:pPr>
            <a:endParaRPr lang="es-VE" dirty="0"/>
          </a:p>
          <a:p>
            <a:pPr marL="0" indent="0">
              <a:buNone/>
            </a:pPr>
            <a:endParaRPr lang="es-VE" dirty="0" smtClean="0"/>
          </a:p>
          <a:p>
            <a:pPr marL="0" indent="0">
              <a:buNone/>
            </a:pPr>
            <a:endParaRPr lang="es-AR" dirty="0" smtClean="0"/>
          </a:p>
          <a:p>
            <a:pPr marL="0" indent="0">
              <a:buNone/>
            </a:pPr>
            <a:r>
              <a:rPr lang="es-AR" dirty="0" smtClean="0"/>
              <a:t>http://www.entel.bo/inicio3.0/index.php/internet/nuestros-servicios/internet-4g/29-personas-entretenimiento</a:t>
            </a:r>
          </a:p>
          <a:p>
            <a:pPr marL="0" indent="0">
              <a:buNone/>
            </a:pPr>
            <a:r>
              <a:rPr lang="es-AR" sz="1800" dirty="0"/>
              <a:t>Recuerda </a:t>
            </a:r>
            <a:r>
              <a:rPr lang="es-AR" sz="1800" dirty="0"/>
              <a:t>que la persona que envía y la persona que recibe el mensaje Multimedia, deben tener su celular configurado correctamente.</a:t>
            </a:r>
            <a:endParaRPr lang="es-VE" sz="1800" dirty="0"/>
          </a:p>
          <a:p>
            <a:pPr marL="0" indent="0">
              <a:buNone/>
            </a:pPr>
            <a:endParaRPr lang="es-VE" dirty="0"/>
          </a:p>
        </p:txBody>
      </p:sp>
      <p:graphicFrame>
        <p:nvGraphicFramePr>
          <p:cNvPr id="8" name="Tabla 7"/>
          <p:cNvGraphicFramePr>
            <a:graphicFrameLocks noGrp="1"/>
          </p:cNvGraphicFramePr>
          <p:nvPr>
            <p:extLst/>
          </p:nvPr>
        </p:nvGraphicFramePr>
        <p:xfrm>
          <a:off x="830683" y="2125266"/>
          <a:ext cx="6394364" cy="2047746"/>
        </p:xfrm>
        <a:graphic>
          <a:graphicData uri="http://schemas.openxmlformats.org/drawingml/2006/table">
            <a:tbl>
              <a:tblPr firstRow="1" firstCol="1" bandRow="1">
                <a:tableStyleId>{E8B1032C-EA38-4F05-BA0D-38AFFFC7BED3}</a:tableStyleId>
              </a:tblPr>
              <a:tblGrid>
                <a:gridCol w="1777289"/>
                <a:gridCol w="4617075"/>
              </a:tblGrid>
              <a:tr h="341291">
                <a:tc>
                  <a:txBody>
                    <a:bodyPr/>
                    <a:lstStyle/>
                    <a:p>
                      <a:pPr>
                        <a:lnSpc>
                          <a:spcPct val="115000"/>
                        </a:lnSpc>
                        <a:spcAft>
                          <a:spcPts val="0"/>
                        </a:spcAft>
                      </a:pPr>
                      <a:r>
                        <a:rPr lang="es-AR" sz="1200" dirty="0">
                          <a:effectLst/>
                        </a:rPr>
                        <a:t>Nombre de Cuenta</a:t>
                      </a:r>
                      <a:endParaRPr lang="es-VE"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c>
                  <a:txBody>
                    <a:bodyPr/>
                    <a:lstStyle/>
                    <a:p>
                      <a:pPr>
                        <a:lnSpc>
                          <a:spcPct val="115000"/>
                        </a:lnSpc>
                        <a:spcAft>
                          <a:spcPts val="0"/>
                        </a:spcAft>
                      </a:pPr>
                      <a:r>
                        <a:rPr lang="es-AR" sz="1200" dirty="0">
                          <a:effectLst/>
                        </a:rPr>
                        <a:t>Wap Entel</a:t>
                      </a:r>
                      <a:endParaRPr lang="es-VE"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r>
              <a:tr h="341291">
                <a:tc>
                  <a:txBody>
                    <a:bodyPr/>
                    <a:lstStyle/>
                    <a:p>
                      <a:pPr>
                        <a:lnSpc>
                          <a:spcPct val="115000"/>
                        </a:lnSpc>
                        <a:spcAft>
                          <a:spcPts val="0"/>
                        </a:spcAft>
                      </a:pPr>
                      <a:r>
                        <a:rPr lang="es-AR" sz="1200" dirty="0">
                          <a:effectLst/>
                        </a:rPr>
                        <a:t>APN o Puerto de Acceso</a:t>
                      </a:r>
                      <a:endParaRPr lang="es-VE"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c>
                  <a:txBody>
                    <a:bodyPr/>
                    <a:lstStyle/>
                    <a:p>
                      <a:pPr>
                        <a:lnSpc>
                          <a:spcPct val="115000"/>
                        </a:lnSpc>
                        <a:spcAft>
                          <a:spcPts val="0"/>
                        </a:spcAft>
                      </a:pPr>
                      <a:r>
                        <a:rPr lang="es-AR" sz="1200" dirty="0">
                          <a:effectLst/>
                        </a:rPr>
                        <a:t>Wap.movil.com.bo</a:t>
                      </a:r>
                      <a:endParaRPr lang="es-VE"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r>
              <a:tr h="341291">
                <a:tc>
                  <a:txBody>
                    <a:bodyPr/>
                    <a:lstStyle/>
                    <a:p>
                      <a:pPr>
                        <a:lnSpc>
                          <a:spcPct val="115000"/>
                        </a:lnSpc>
                        <a:spcAft>
                          <a:spcPts val="0"/>
                        </a:spcAft>
                      </a:pPr>
                      <a:r>
                        <a:rPr lang="es-AR" sz="1200">
                          <a:effectLst/>
                        </a:rPr>
                        <a:t>Usuario</a:t>
                      </a:r>
                      <a:endParaRPr lang="es-VE" sz="120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c>
                  <a:txBody>
                    <a:bodyPr/>
                    <a:lstStyle/>
                    <a:p>
                      <a:pPr>
                        <a:lnSpc>
                          <a:spcPct val="115000"/>
                        </a:lnSpc>
                        <a:spcAft>
                          <a:spcPts val="0"/>
                        </a:spcAft>
                      </a:pPr>
                      <a:r>
                        <a:rPr lang="es-AR" sz="1200" dirty="0">
                          <a:effectLst/>
                        </a:rPr>
                        <a:t>Vacío</a:t>
                      </a:r>
                      <a:endParaRPr lang="es-VE"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r>
              <a:tr h="341291">
                <a:tc>
                  <a:txBody>
                    <a:bodyPr/>
                    <a:lstStyle/>
                    <a:p>
                      <a:pPr>
                        <a:lnSpc>
                          <a:spcPct val="115000"/>
                        </a:lnSpc>
                        <a:spcAft>
                          <a:spcPts val="0"/>
                        </a:spcAft>
                      </a:pPr>
                      <a:r>
                        <a:rPr lang="es-AR" sz="1200">
                          <a:effectLst/>
                        </a:rPr>
                        <a:t>Contraseña</a:t>
                      </a:r>
                      <a:endParaRPr lang="es-VE" sz="120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c>
                  <a:txBody>
                    <a:bodyPr/>
                    <a:lstStyle/>
                    <a:p>
                      <a:pPr>
                        <a:lnSpc>
                          <a:spcPct val="115000"/>
                        </a:lnSpc>
                        <a:spcAft>
                          <a:spcPts val="0"/>
                        </a:spcAft>
                      </a:pPr>
                      <a:r>
                        <a:rPr lang="es-AR" sz="1200" dirty="0">
                          <a:effectLst/>
                        </a:rPr>
                        <a:t>Vacío</a:t>
                      </a:r>
                      <a:endParaRPr lang="es-VE"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r>
              <a:tr h="341291">
                <a:tc>
                  <a:txBody>
                    <a:bodyPr/>
                    <a:lstStyle/>
                    <a:p>
                      <a:pPr>
                        <a:lnSpc>
                          <a:spcPct val="115000"/>
                        </a:lnSpc>
                        <a:spcAft>
                          <a:spcPts val="0"/>
                        </a:spcAft>
                      </a:pPr>
                      <a:r>
                        <a:rPr lang="es-AR" sz="1200">
                          <a:effectLst/>
                        </a:rPr>
                        <a:t>Proxy o Punto IP</a:t>
                      </a:r>
                      <a:endParaRPr lang="es-VE" sz="120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c>
                  <a:txBody>
                    <a:bodyPr/>
                    <a:lstStyle/>
                    <a:p>
                      <a:pPr>
                        <a:lnSpc>
                          <a:spcPct val="115000"/>
                        </a:lnSpc>
                        <a:spcAft>
                          <a:spcPts val="0"/>
                        </a:spcAft>
                      </a:pPr>
                      <a:r>
                        <a:rPr lang="es-AR" sz="1200" dirty="0">
                          <a:effectLst/>
                        </a:rPr>
                        <a:t>172.27.7.10</a:t>
                      </a:r>
                      <a:endParaRPr lang="es-VE"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r>
              <a:tr h="341291">
                <a:tc>
                  <a:txBody>
                    <a:bodyPr/>
                    <a:lstStyle/>
                    <a:p>
                      <a:pPr>
                        <a:lnSpc>
                          <a:spcPct val="115000"/>
                        </a:lnSpc>
                        <a:spcAft>
                          <a:spcPts val="0"/>
                        </a:spcAft>
                      </a:pPr>
                      <a:r>
                        <a:rPr lang="es-AR" sz="1200">
                          <a:effectLst/>
                        </a:rPr>
                        <a:t>Puerto</a:t>
                      </a:r>
                      <a:endParaRPr lang="es-VE" sz="120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c>
                  <a:txBody>
                    <a:bodyPr/>
                    <a:lstStyle/>
                    <a:p>
                      <a:pPr>
                        <a:lnSpc>
                          <a:spcPct val="115000"/>
                        </a:lnSpc>
                        <a:spcAft>
                          <a:spcPts val="0"/>
                        </a:spcAft>
                      </a:pPr>
                      <a:r>
                        <a:rPr lang="es-AR" sz="1200" dirty="0">
                          <a:effectLst/>
                        </a:rPr>
                        <a:t>8080</a:t>
                      </a:r>
                      <a:endParaRPr lang="es-VE"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51435" marR="51435" marT="0" marB="0"/>
                </a:tc>
              </a:tr>
            </a:tbl>
          </a:graphicData>
        </a:graphic>
      </p:graphicFrame>
    </p:spTree>
    <p:extLst>
      <p:ext uri="{BB962C8B-B14F-4D97-AF65-F5344CB8AC3E}">
        <p14:creationId xmlns:p14="http://schemas.microsoft.com/office/powerpoint/2010/main" val="1809066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6490" y="1021456"/>
            <a:ext cx="7886700" cy="994172"/>
          </a:xfrm>
        </p:spPr>
        <p:txBody>
          <a:bodyPr>
            <a:normAutofit fontScale="90000"/>
          </a:bodyPr>
          <a:lstStyle/>
          <a:p>
            <a:pPr lvl="0" algn="ctr"/>
            <a:r>
              <a:rPr lang="es-AR" b="1" dirty="0" smtClean="0">
                <a:solidFill>
                  <a:srgbClr val="FF0000"/>
                </a:solidFill>
              </a:rPr>
              <a:t>CONCLUSIONES</a:t>
            </a:r>
            <a:r>
              <a:rPr lang="es-VE" b="1" dirty="0" smtClean="0"/>
              <a:t/>
            </a:r>
            <a:br>
              <a:rPr lang="es-VE" b="1" dirty="0" smtClean="0"/>
            </a:br>
            <a:endParaRPr lang="es-VE" dirty="0"/>
          </a:p>
        </p:txBody>
      </p:sp>
      <p:sp>
        <p:nvSpPr>
          <p:cNvPr id="3" name="Marcador de contenido 2"/>
          <p:cNvSpPr>
            <a:spLocks noGrp="1"/>
          </p:cNvSpPr>
          <p:nvPr>
            <p:ph idx="1"/>
          </p:nvPr>
        </p:nvSpPr>
        <p:spPr>
          <a:xfrm>
            <a:off x="174670" y="1518541"/>
            <a:ext cx="8837321" cy="4110331"/>
          </a:xfrm>
        </p:spPr>
        <p:txBody>
          <a:bodyPr>
            <a:normAutofit fontScale="62500" lnSpcReduction="20000"/>
          </a:bodyPr>
          <a:lstStyle/>
          <a:p>
            <a:r>
              <a:rPr lang="es-AR" dirty="0" smtClean="0"/>
              <a:t>Según </a:t>
            </a:r>
            <a:r>
              <a:rPr lang="es-AR" dirty="0"/>
              <a:t>todos los expertos, el acceso a la Internet móvil o el disponer de todo </a:t>
            </a:r>
            <a:r>
              <a:rPr lang="es-AR" dirty="0" smtClean="0"/>
              <a:t>tipo</a:t>
            </a:r>
            <a:r>
              <a:rPr lang="es-VE" dirty="0" smtClean="0"/>
              <a:t> </a:t>
            </a:r>
            <a:r>
              <a:rPr lang="es-AR" dirty="0" smtClean="0"/>
              <a:t>de </a:t>
            </a:r>
            <a:r>
              <a:rPr lang="es-AR" dirty="0"/>
              <a:t>servicios en la palma de la mano, supondrá una revolución mayor que la que se vive en la actualidad con la extensión de Internet</a:t>
            </a:r>
            <a:r>
              <a:rPr lang="es-AR" dirty="0" smtClean="0"/>
              <a:t>.</a:t>
            </a:r>
            <a:r>
              <a:rPr lang="es-AR" dirty="0"/>
              <a:t> </a:t>
            </a:r>
            <a:endParaRPr lang="es-VE" dirty="0"/>
          </a:p>
          <a:p>
            <a:r>
              <a:rPr lang="es-AR" dirty="0"/>
              <a:t>WAP es el primer estándar basado en redes inalámbricas. En realidad, cuenta </a:t>
            </a:r>
            <a:r>
              <a:rPr lang="es-AR" dirty="0" smtClean="0"/>
              <a:t>con</a:t>
            </a:r>
            <a:r>
              <a:rPr lang="es-VE" dirty="0" smtClean="0"/>
              <a:t> </a:t>
            </a:r>
            <a:r>
              <a:rPr lang="es-AR" dirty="0" smtClean="0"/>
              <a:t>serias </a:t>
            </a:r>
            <a:r>
              <a:rPr lang="es-AR" dirty="0"/>
              <a:t>limitaciones, como la necesidad de conectarse a la red mediante </a:t>
            </a:r>
            <a:r>
              <a:rPr lang="es-AR" dirty="0" smtClean="0"/>
              <a:t>llamada</a:t>
            </a:r>
            <a:r>
              <a:rPr lang="es-VE" dirty="0" smtClean="0"/>
              <a:t> </a:t>
            </a:r>
            <a:r>
              <a:rPr lang="es-AR" dirty="0" smtClean="0"/>
              <a:t>telefónica</a:t>
            </a:r>
            <a:r>
              <a:rPr lang="es-AR" dirty="0"/>
              <a:t>, la baja velocidad (9600 bps. actuales) y la escasa capacidad gráfica de los dispositivos móviles. Todos estos inconvenientes son mínimos y van a ser superados en breve (ya lo están siendo). Por ejemplo, y dando respuesta a los anteriores puntos</a:t>
            </a:r>
            <a:r>
              <a:rPr lang="es-AR" dirty="0" smtClean="0"/>
              <a:t>:</a:t>
            </a:r>
            <a:endParaRPr lang="es-VE" dirty="0"/>
          </a:p>
          <a:p>
            <a:pPr>
              <a:buFont typeface="Wingdings" panose="05000000000000000000" pitchFamily="2" charset="2"/>
              <a:buChar char="v"/>
            </a:pPr>
            <a:r>
              <a:rPr lang="es-AR" dirty="0" smtClean="0"/>
              <a:t>El </a:t>
            </a:r>
            <a:r>
              <a:rPr lang="es-AR" dirty="0"/>
              <a:t>siguiente paso al WAP, llamado GPRS (General </a:t>
            </a:r>
            <a:r>
              <a:rPr lang="es-AR" dirty="0" err="1"/>
              <a:t>Packet</a:t>
            </a:r>
            <a:r>
              <a:rPr lang="es-AR" dirty="0"/>
              <a:t> Radio </a:t>
            </a:r>
            <a:r>
              <a:rPr lang="es-AR" dirty="0" err="1"/>
              <a:t>System</a:t>
            </a:r>
            <a:r>
              <a:rPr lang="es-AR" dirty="0"/>
              <a:t>), consigue que </a:t>
            </a:r>
            <a:r>
              <a:rPr lang="es-AR" dirty="0" smtClean="0"/>
              <a:t>  el </a:t>
            </a:r>
            <a:r>
              <a:rPr lang="es-AR" dirty="0"/>
              <a:t>teléfono está permanentemente bajo la cobertura de la red</a:t>
            </a:r>
            <a:r>
              <a:rPr lang="es-AR" dirty="0" smtClean="0"/>
              <a:t>.</a:t>
            </a:r>
            <a:r>
              <a:rPr lang="es-AR" dirty="0"/>
              <a:t> </a:t>
            </a:r>
            <a:endParaRPr lang="es-VE" dirty="0"/>
          </a:p>
          <a:p>
            <a:pPr>
              <a:buFont typeface="Wingdings" panose="05000000000000000000" pitchFamily="2" charset="2"/>
              <a:buChar char="v"/>
            </a:pPr>
            <a:r>
              <a:rPr lang="es-AR" dirty="0" smtClean="0"/>
              <a:t>La </a:t>
            </a:r>
            <a:r>
              <a:rPr lang="es-AR" dirty="0"/>
              <a:t>3G (tercera generación de telefonía móvil), cuyos estándares ya están definiéndose, alcanzará los 2 Mbps. Y ya se habla del WATM y otras novedades.</a:t>
            </a:r>
            <a:endParaRPr lang="es-VE" dirty="0"/>
          </a:p>
          <a:p>
            <a:pPr>
              <a:buFont typeface="Wingdings" panose="05000000000000000000" pitchFamily="2" charset="2"/>
              <a:buChar char="v"/>
            </a:pPr>
            <a:r>
              <a:rPr lang="es-AR" dirty="0" smtClean="0"/>
              <a:t>Los </a:t>
            </a:r>
            <a:r>
              <a:rPr lang="es-AR" dirty="0"/>
              <a:t>primeros prototipos de dispositivos dotados con videoconferencia o con capacidad de reproducir música en formato MP3 han sido ya presentados.</a:t>
            </a:r>
            <a:endParaRPr lang="es-VE" dirty="0"/>
          </a:p>
          <a:p>
            <a:endParaRPr lang="es-VE" dirty="0"/>
          </a:p>
        </p:txBody>
      </p:sp>
    </p:spTree>
    <p:extLst>
      <p:ext uri="{BB962C8B-B14F-4D97-AF65-F5344CB8AC3E}">
        <p14:creationId xmlns:p14="http://schemas.microsoft.com/office/powerpoint/2010/main" val="144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INTRODUCCION</a:t>
            </a:r>
            <a:endParaRPr lang="es-BO" dirty="0"/>
          </a:p>
        </p:txBody>
      </p:sp>
      <p:sp>
        <p:nvSpPr>
          <p:cNvPr id="3" name="2 Marcador de contenido"/>
          <p:cNvSpPr>
            <a:spLocks noGrp="1"/>
          </p:cNvSpPr>
          <p:nvPr>
            <p:ph idx="1"/>
          </p:nvPr>
        </p:nvSpPr>
        <p:spPr/>
        <p:txBody>
          <a:bodyPr/>
          <a:lstStyle/>
          <a:p>
            <a:pPr marL="0" indent="0" algn="just">
              <a:buNone/>
            </a:pPr>
            <a:r>
              <a:rPr lang="es-BO" dirty="0"/>
              <a:t>De forma natural, el primer paso está dirigido a convertir los teléfonos móviles en mini-browsers con capacidad de conexión a la Red. Gracias al protocolo WAP podrán ejecutarse aplicaciones con acceso a bases de datos, podrán ofrecerse servicios multimedia, etc. </a:t>
            </a:r>
          </a:p>
        </p:txBody>
      </p:sp>
    </p:spTree>
    <p:extLst>
      <p:ext uri="{BB962C8B-B14F-4D97-AF65-F5344CB8AC3E}">
        <p14:creationId xmlns:p14="http://schemas.microsoft.com/office/powerpoint/2010/main" val="319502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79512" y="2132856"/>
            <a:ext cx="8229600" cy="1143000"/>
          </a:xfrm>
        </p:spPr>
        <p:txBody>
          <a:bodyPr>
            <a:noAutofit/>
          </a:bodyPr>
          <a:lstStyle/>
          <a:p>
            <a:r>
              <a:rPr lang="es-VE" sz="8000" smtClean="0"/>
              <a:t>GRACIAS!!</a:t>
            </a:r>
            <a:endParaRPr lang="es-VE" sz="8000" dirty="0"/>
          </a:p>
        </p:txBody>
      </p:sp>
    </p:spTree>
    <p:extLst>
      <p:ext uri="{BB962C8B-B14F-4D97-AF65-F5344CB8AC3E}">
        <p14:creationId xmlns:p14="http://schemas.microsoft.com/office/powerpoint/2010/main" val="48427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INTRODUCCION</a:t>
            </a:r>
            <a:endParaRPr lang="es-BO" dirty="0"/>
          </a:p>
        </p:txBody>
      </p:sp>
      <p:sp>
        <p:nvSpPr>
          <p:cNvPr id="3" name="2 Marcador de contenido"/>
          <p:cNvSpPr>
            <a:spLocks noGrp="1"/>
          </p:cNvSpPr>
          <p:nvPr>
            <p:ph idx="1"/>
          </p:nvPr>
        </p:nvSpPr>
        <p:spPr/>
        <p:txBody>
          <a:bodyPr/>
          <a:lstStyle/>
          <a:p>
            <a:pPr marL="0" indent="0">
              <a:buNone/>
            </a:pPr>
            <a:r>
              <a:rPr lang="es-BO" dirty="0"/>
              <a:t>En términos de comunicaciones, se trata de un nuevo estándar desarrollado para el transporte de información a través de redes inalámbricas, es decir, a través del aire. </a:t>
            </a:r>
          </a:p>
        </p:txBody>
      </p:sp>
    </p:spTree>
    <p:extLst>
      <p:ext uri="{BB962C8B-B14F-4D97-AF65-F5344CB8AC3E}">
        <p14:creationId xmlns:p14="http://schemas.microsoft.com/office/powerpoint/2010/main" val="97609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INTRODUCCION</a:t>
            </a:r>
            <a:endParaRPr lang="es-BO" dirty="0"/>
          </a:p>
        </p:txBody>
      </p:sp>
      <p:sp>
        <p:nvSpPr>
          <p:cNvPr id="3" name="2 Marcador de contenido"/>
          <p:cNvSpPr>
            <a:spLocks noGrp="1"/>
          </p:cNvSpPr>
          <p:nvPr>
            <p:ph idx="1"/>
          </p:nvPr>
        </p:nvSpPr>
        <p:spPr/>
        <p:txBody>
          <a:bodyPr/>
          <a:lstStyle/>
          <a:p>
            <a:pPr marL="0" indent="0">
              <a:buNone/>
            </a:pPr>
            <a:r>
              <a:rPr lang="es-BO" dirty="0"/>
              <a:t>Pero, en términos de Internet, supone la prolongación de los servicios de la Red desde el mundo de las computadoras hasta todo tipo de dispositivos móviles. </a:t>
            </a:r>
            <a:endParaRPr lang="es-BO" dirty="0" smtClean="0"/>
          </a:p>
          <a:p>
            <a:pPr marL="0" indent="0">
              <a:buNone/>
            </a:pPr>
            <a:r>
              <a:rPr lang="es-BO" dirty="0"/>
              <a:t>  </a:t>
            </a:r>
            <a:r>
              <a:rPr lang="es-BO" dirty="0" smtClean="0"/>
              <a:t>ESTAR CONECTADO DESDE CUALQUIER LUGAR</a:t>
            </a:r>
            <a:endParaRPr lang="es-BO" dirty="0"/>
          </a:p>
        </p:txBody>
      </p:sp>
    </p:spTree>
    <p:extLst>
      <p:ext uri="{BB962C8B-B14F-4D97-AF65-F5344CB8AC3E}">
        <p14:creationId xmlns:p14="http://schemas.microsoft.com/office/powerpoint/2010/main" val="11995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2002234"/>
          </a:xfrm>
        </p:spPr>
        <p:txBody>
          <a:bodyPr>
            <a:normAutofit fontScale="90000"/>
          </a:bodyPr>
          <a:lstStyle/>
          <a:p>
            <a:r>
              <a:rPr lang="es-BO" dirty="0"/>
              <a:t>¿cómo lograr que un dispositivo móvil pueda conectarse y visualizar información desde Internet? </a:t>
            </a:r>
          </a:p>
        </p:txBody>
      </p:sp>
      <p:pic>
        <p:nvPicPr>
          <p:cNvPr id="5" name="4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2636912"/>
            <a:ext cx="4776247" cy="2096016"/>
          </a:xfrm>
          <a:prstGeom prst="rect">
            <a:avLst/>
          </a:prstGeom>
          <a:noFill/>
          <a:ln>
            <a:noFill/>
          </a:ln>
        </p:spPr>
      </p:pic>
    </p:spTree>
    <p:extLst>
      <p:ext uri="{BB962C8B-B14F-4D97-AF65-F5344CB8AC3E}">
        <p14:creationId xmlns:p14="http://schemas.microsoft.com/office/powerpoint/2010/main" val="394496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just">
              <a:buNone/>
            </a:pPr>
            <a:r>
              <a:rPr lang="es-BO" sz="4000" dirty="0"/>
              <a:t>Es aquí donde surge el protocolo WAP, definido por la Organización </a:t>
            </a:r>
            <a:r>
              <a:rPr lang="es-BO" sz="4000" i="1" dirty="0" err="1"/>
              <a:t>WapForum</a:t>
            </a:r>
            <a:r>
              <a:rPr lang="es-BO" sz="4000" dirty="0"/>
              <a:t>. </a:t>
            </a:r>
          </a:p>
        </p:txBody>
      </p:sp>
    </p:spTree>
    <p:extLst>
      <p:ext uri="{BB962C8B-B14F-4D97-AF65-F5344CB8AC3E}">
        <p14:creationId xmlns:p14="http://schemas.microsoft.com/office/powerpoint/2010/main" val="127186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i="1" dirty="0"/>
              <a:t>Estadística de número de usuarios conectados  con dispositivos WAP</a:t>
            </a:r>
            <a:endParaRPr lang="es-BO" dirty="0"/>
          </a:p>
        </p:txBody>
      </p:sp>
      <p:sp>
        <p:nvSpPr>
          <p:cNvPr id="3" name="2 Marcador de contenido"/>
          <p:cNvSpPr>
            <a:spLocks noGrp="1"/>
          </p:cNvSpPr>
          <p:nvPr>
            <p:ph idx="1"/>
          </p:nvPr>
        </p:nvSpPr>
        <p:spPr/>
        <p:txBody>
          <a:bodyPr/>
          <a:lstStyle/>
          <a:p>
            <a:pPr marL="0" indent="0">
              <a:buNone/>
            </a:pPr>
            <a:endParaRPr lang="es-BO"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544" y="1720828"/>
            <a:ext cx="7222090" cy="372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93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52736"/>
            <a:ext cx="8229600" cy="5073427"/>
          </a:xfrm>
        </p:spPr>
        <p:txBody>
          <a:bodyPr/>
          <a:lstStyle/>
          <a:p>
            <a:pPr marL="0" indent="0" algn="just">
              <a:buNone/>
            </a:pPr>
            <a:r>
              <a:rPr lang="es-BO" dirty="0"/>
              <a:t>Más allá de la posibilidad de acceder a los servicios de información contenidos en Internet, el protocolo pretende proveer de servicios avanzados adicionales como, por ejemplo, el desvío de llamadas inteligente, en el cual se proporcione una interfaz al usuario en el cual se le pregunte la acción que desea realizar: aceptar la llamada, desviarla a otra persona, desviarla a un buzón vocal, etc. </a:t>
            </a:r>
          </a:p>
        </p:txBody>
      </p:sp>
    </p:spTree>
    <p:extLst>
      <p:ext uri="{BB962C8B-B14F-4D97-AF65-F5344CB8AC3E}">
        <p14:creationId xmlns:p14="http://schemas.microsoft.com/office/powerpoint/2010/main" val="36844351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1787</Words>
  <Application>Microsoft Office PowerPoint</Application>
  <PresentationFormat>Presentación en pantalla (4:3)</PresentationFormat>
  <Paragraphs>149</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SimSun</vt:lpstr>
      <vt:lpstr>Arial</vt:lpstr>
      <vt:lpstr>Calibri</vt:lpstr>
      <vt:lpstr>Times New Roman</vt:lpstr>
      <vt:lpstr>Wingdings</vt:lpstr>
      <vt:lpstr>Tema de Office</vt:lpstr>
      <vt:lpstr>WAP 1.0   Y   WAP 2.0</vt:lpstr>
      <vt:lpstr>INTRUDUCCION</vt:lpstr>
      <vt:lpstr>INTRODUCCION</vt:lpstr>
      <vt:lpstr>INTRODUCCION</vt:lpstr>
      <vt:lpstr>INTRODUCCION</vt:lpstr>
      <vt:lpstr>¿cómo lograr que un dispositivo móvil pueda conectarse y visualizar información desde Internet? </vt:lpstr>
      <vt:lpstr>Presentación de PowerPoint</vt:lpstr>
      <vt:lpstr>Estadística de número de usuarios conectados  con dispositivos WAP</vt:lpstr>
      <vt:lpstr>Presentación de PowerPoint</vt:lpstr>
      <vt:lpstr>WAP 1.0</vt:lpstr>
      <vt:lpstr>WAP 2.0</vt:lpstr>
      <vt:lpstr>Diferencias entre WAP 1.0 y WAP 2.0</vt:lpstr>
      <vt:lpstr>EL ESQUEMA DE LA ARQUITECTURA WAP </vt:lpstr>
      <vt:lpstr>COMPONENTES DE LA ARQUITECTURA WAP </vt:lpstr>
      <vt:lpstr> CAPA DE APLICACIÓN (WAE)</vt:lpstr>
      <vt:lpstr>CAPA DE SESIÓN (WSP)</vt:lpstr>
      <vt:lpstr>CAPA DE TRANSACCIONES (WTP)</vt:lpstr>
      <vt:lpstr>CAPA DE SEGURIDAD (WTLS)</vt:lpstr>
      <vt:lpstr>CAPA DE TRANSPORTE (WDP)</vt:lpstr>
      <vt:lpstr>Lenguajes de programación</vt:lpstr>
      <vt:lpstr>Las características más importantes de WML son: </vt:lpstr>
      <vt:lpstr>WAP V/S WEB </vt:lpstr>
      <vt:lpstr>VENTAJAS</vt:lpstr>
      <vt:lpstr>Presentación de PowerPoint</vt:lpstr>
      <vt:lpstr>DESVENTAJAS </vt:lpstr>
      <vt:lpstr>WAP SERVICIOS</vt:lpstr>
      <vt:lpstr>EJEMPLO HOLA MUNDO DE UNA SOLA CARTA </vt:lpstr>
      <vt:lpstr>CONFIGURACION DE APN PARA WAP </vt:lpstr>
      <vt:lpstr>CONCLUSIONES </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INTRUCCION</dc:title>
  <dc:creator>santiago</dc:creator>
  <cp:lastModifiedBy>Rudy</cp:lastModifiedBy>
  <cp:revision>8</cp:revision>
  <dcterms:created xsi:type="dcterms:W3CDTF">2016-07-02T04:42:43Z</dcterms:created>
  <dcterms:modified xsi:type="dcterms:W3CDTF">2016-07-02T14:46:15Z</dcterms:modified>
</cp:coreProperties>
</file>