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62" r:id="rId3"/>
    <p:sldId id="257" r:id="rId4"/>
    <p:sldId id="258" r:id="rId5"/>
    <p:sldId id="267" r:id="rId6"/>
    <p:sldId id="259" r:id="rId7"/>
    <p:sldId id="268" r:id="rId8"/>
    <p:sldId id="269" r:id="rId9"/>
    <p:sldId id="261" r:id="rId10"/>
    <p:sldId id="263" r:id="rId11"/>
    <p:sldId id="264" r:id="rId12"/>
    <p:sldId id="270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2527" autoAdjust="0"/>
    <p:restoredTop sz="60932" autoAdjust="0"/>
  </p:normalViewPr>
  <p:slideViewPr>
    <p:cSldViewPr>
      <p:cViewPr varScale="1">
        <p:scale>
          <a:sx n="43" d="100"/>
          <a:sy n="43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D68B289-DCC4-4E93-B74E-0ECAF4BEA273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FAA1779-64C4-4CFB-99B1-C1FE11C03E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062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us.google.com/110323587230527980117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/xmlhttprequest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JSONP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A1779-64C4-4CFB-99B1-C1FE11C03E5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2158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A1779-64C4-4CFB-99B1-C1FE11C03E5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1018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several years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AngularJS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was closer to MVC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(or rather one of its client-side variants), but over time and thanks to many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refactorings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improvements, it's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closer to MVVM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– the $scope object could be considered the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ViewModel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that is being decorated by a function that we call a Controller.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A1779-64C4-4CFB-99B1-C1FE11C03E5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5059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A1779-64C4-4CFB-99B1-C1FE11C03E5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8802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controllers to: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Set up the initial state of the $scope object.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 smtClean="0"/>
              <a:t>Add behavior to the $scope object.</a:t>
            </a:r>
          </a:p>
          <a:p>
            <a:pPr defTabSz="931774">
              <a:defRPr/>
            </a:pPr>
            <a:endParaRPr lang="en-US" b="1" dirty="0" smtClean="0"/>
          </a:p>
          <a:p>
            <a:pPr defTabSz="931774">
              <a:defRPr/>
            </a:pPr>
            <a:endParaRPr lang="en-US" b="1" dirty="0" smtClean="0"/>
          </a:p>
          <a:p>
            <a:pPr defTabSz="931774">
              <a:defRPr/>
            </a:pPr>
            <a:r>
              <a:rPr lang="en-US" b="1" dirty="0" smtClean="0"/>
              <a:t>Controllers  -&gt;</a:t>
            </a:r>
            <a:r>
              <a:rPr lang="en-US" dirty="0" smtClean="0"/>
              <a:t> </a:t>
            </a:r>
          </a:p>
          <a:p>
            <a:pPr marL="232943" indent="-232943" defTabSz="931774">
              <a:buFontTx/>
              <a:buAutoNum type="arabicPeriod"/>
              <a:defRPr/>
            </a:pPr>
            <a:r>
              <a:rPr lang="en-US" baseline="0" dirty="0" smtClean="0"/>
              <a:t>Show in html page -&gt; </a:t>
            </a:r>
            <a:r>
              <a:rPr lang="en-US" dirty="0"/>
              <a:t>ng-controller="</a:t>
            </a:r>
            <a:r>
              <a:rPr lang="en-US" dirty="0" err="1"/>
              <a:t>summaryCtrl</a:t>
            </a:r>
            <a:r>
              <a:rPr lang="en-US" dirty="0" smtClean="0"/>
              <a:t> </a:t>
            </a:r>
            <a:r>
              <a:rPr lang="en-US" dirty="0"/>
              <a:t>"</a:t>
            </a:r>
            <a:r>
              <a:rPr lang="en-US" dirty="0" smtClean="0"/>
              <a:t> </a:t>
            </a:r>
          </a:p>
          <a:p>
            <a:pPr marL="232943" indent="-232943" defTabSz="931774">
              <a:buFontTx/>
              <a:buAutoNum type="arabicPeriod"/>
              <a:defRPr/>
            </a:pPr>
            <a:r>
              <a:rPr lang="en-US" dirty="0" smtClean="0"/>
              <a:t>Show in app.js -&gt; </a:t>
            </a:r>
          </a:p>
          <a:p>
            <a:pPr defTabSz="931774">
              <a:defRPr/>
            </a:pPr>
            <a:r>
              <a:rPr lang="en-US" baseline="0" dirty="0" smtClean="0"/>
              <a:t> </a:t>
            </a:r>
            <a:r>
              <a:rPr lang="en-US" dirty="0" err="1" smtClean="0"/>
              <a:t>angular.module</a:t>
            </a:r>
            <a:r>
              <a:rPr lang="en-US" dirty="0" smtClean="0"/>
              <a:t>(</a:t>
            </a:r>
            <a:r>
              <a:rPr lang="en-US" dirty="0"/>
              <a:t>"getstats"</a:t>
            </a:r>
            <a:r>
              <a:rPr lang="en-US" dirty="0" smtClean="0"/>
              <a:t>).controller(</a:t>
            </a:r>
            <a:r>
              <a:rPr lang="en-US" dirty="0"/>
              <a:t>"</a:t>
            </a:r>
            <a:r>
              <a:rPr lang="en-US" dirty="0" err="1"/>
              <a:t>summaryCtrl</a:t>
            </a:r>
            <a:r>
              <a:rPr lang="en-US" dirty="0"/>
              <a:t>"</a:t>
            </a:r>
            <a:r>
              <a:rPr lang="en-US" dirty="0" smtClean="0"/>
              <a:t>, [</a:t>
            </a:r>
            <a:r>
              <a:rPr lang="en-US" dirty="0"/>
              <a:t>"$scope"</a:t>
            </a:r>
            <a:r>
              <a:rPr lang="en-US" dirty="0" smtClean="0"/>
              <a:t>, </a:t>
            </a:r>
            <a:r>
              <a:rPr lang="en-US" dirty="0"/>
              <a:t>"$timeout"</a:t>
            </a:r>
            <a:r>
              <a:rPr lang="en-US" dirty="0" smtClean="0"/>
              <a:t>, </a:t>
            </a:r>
            <a:r>
              <a:rPr lang="en-US" dirty="0"/>
              <a:t>"$filter"</a:t>
            </a:r>
            <a:r>
              <a:rPr lang="en-US" dirty="0" smtClean="0"/>
              <a:t>, </a:t>
            </a:r>
            <a:r>
              <a:rPr lang="en-US" dirty="0"/>
              <a:t>"$</a:t>
            </a:r>
            <a:r>
              <a:rPr lang="en-US" dirty="0" err="1"/>
              <a:t>rootScope</a:t>
            </a:r>
            <a:r>
              <a:rPr lang="en-US" dirty="0"/>
              <a:t>"</a:t>
            </a:r>
            <a:r>
              <a:rPr lang="en-US" dirty="0" smtClean="0"/>
              <a:t>, </a:t>
            </a:r>
            <a:r>
              <a:rPr lang="en-US" dirty="0"/>
              <a:t>"$element"</a:t>
            </a:r>
            <a:r>
              <a:rPr lang="en-US" dirty="0" smtClean="0"/>
              <a:t>, </a:t>
            </a:r>
          </a:p>
          <a:p>
            <a:pPr defTabSz="931774">
              <a:defRPr/>
            </a:pPr>
            <a:r>
              <a:rPr lang="en-US" dirty="0"/>
              <a:t> "</a:t>
            </a:r>
            <a:r>
              <a:rPr lang="en-US" dirty="0" err="1"/>
              <a:t>getstatsSharedService</a:t>
            </a:r>
            <a:r>
              <a:rPr lang="en-US" dirty="0"/>
              <a:t>"</a:t>
            </a:r>
            <a:r>
              <a:rPr lang="en-US" dirty="0" smtClean="0"/>
              <a:t>, </a:t>
            </a:r>
            <a:r>
              <a:rPr lang="en-US" dirty="0" err="1" smtClean="0"/>
              <a:t>summaryCtrl</a:t>
            </a:r>
            <a:r>
              <a:rPr lang="en-US" dirty="0" smtClean="0"/>
              <a:t>])    </a:t>
            </a:r>
          </a:p>
          <a:p>
            <a:pPr defTabSz="931774">
              <a:defRPr/>
            </a:pPr>
            <a:endParaRPr lang="en-US" dirty="0" smtClean="0"/>
          </a:p>
          <a:p>
            <a:pPr defTabSz="931774">
              <a:defRPr/>
            </a:pPr>
            <a:r>
              <a:rPr lang="en-US" b="1" dirty="0" smtClean="0"/>
              <a:t>Scope -&gt;</a:t>
            </a:r>
          </a:p>
          <a:p>
            <a:pPr defTabSz="931774">
              <a:defRPr/>
            </a:pPr>
            <a:r>
              <a:rPr lang="en-US" dirty="0" smtClean="0"/>
              <a:t>  $</a:t>
            </a:r>
            <a:r>
              <a:rPr lang="en-US" dirty="0" err="1" smtClean="0"/>
              <a:t>scope.totalSuccessCount</a:t>
            </a:r>
            <a:r>
              <a:rPr lang="en-US" dirty="0" smtClean="0"/>
              <a:t> </a:t>
            </a:r>
          </a:p>
          <a:p>
            <a:pPr defTabSz="931774">
              <a:defRPr/>
            </a:pPr>
            <a:endParaRPr lang="en-US" dirty="0" smtClean="0"/>
          </a:p>
          <a:p>
            <a:pPr defTabSz="931774">
              <a:defRPr/>
            </a:pPr>
            <a:r>
              <a:rPr lang="en-US" b="1" dirty="0" smtClean="0"/>
              <a:t>RootScope -&gt;</a:t>
            </a:r>
          </a:p>
          <a:p>
            <a:pPr defTabSz="931774">
              <a:defRPr/>
            </a:pPr>
            <a:r>
              <a:rPr lang="en-US" dirty="0" smtClean="0"/>
              <a:t>Scopes provide separation between the model and the view, via a mechanism for watching the model for changes.</a:t>
            </a:r>
          </a:p>
          <a:p>
            <a:pPr defTabSz="931774">
              <a:defRPr/>
            </a:pPr>
            <a:r>
              <a:rPr lang="en-US" dirty="0" smtClean="0"/>
              <a:t>Also used to communicate between</a:t>
            </a:r>
            <a:r>
              <a:rPr lang="en-US" baseline="0" dirty="0" smtClean="0"/>
              <a:t> two controllers.</a:t>
            </a:r>
            <a:endParaRPr lang="en-US" dirty="0" smtClean="0"/>
          </a:p>
          <a:p>
            <a:pPr defTabSz="931774">
              <a:defRPr/>
            </a:pPr>
            <a:endParaRPr lang="en-US" dirty="0" smtClean="0"/>
          </a:p>
          <a:p>
            <a:pPr defTabSz="931774">
              <a:defRPr/>
            </a:pPr>
            <a:r>
              <a:rPr lang="en-US" dirty="0" smtClean="0"/>
              <a:t>publish or Broadcast</a:t>
            </a:r>
            <a:r>
              <a:rPr lang="en-US" baseline="0" dirty="0" smtClean="0"/>
              <a:t> message</a:t>
            </a:r>
            <a:r>
              <a:rPr lang="en-US" dirty="0" smtClean="0"/>
              <a:t> =&gt; $</a:t>
            </a:r>
            <a:r>
              <a:rPr lang="en-US" dirty="0" err="1" smtClean="0"/>
              <a:t>rootScope.$emit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 err="1"/>
              <a:t>showSummaryNumbers</a:t>
            </a:r>
            <a:r>
              <a:rPr lang="en-US" dirty="0"/>
              <a:t>"</a:t>
            </a:r>
            <a:r>
              <a:rPr lang="en-US" dirty="0" smtClean="0"/>
              <a:t>, { number: </a:t>
            </a:r>
            <a:r>
              <a:rPr lang="en-US" dirty="0" err="1" smtClean="0"/>
              <a:t>distinctSuccessCount</a:t>
            </a:r>
            <a:r>
              <a:rPr lang="en-US" dirty="0" smtClean="0"/>
              <a:t> </a:t>
            </a:r>
          </a:p>
          <a:p>
            <a:pPr defTabSz="931774">
              <a:defRPr/>
            </a:pPr>
            <a:r>
              <a:rPr lang="en-US" dirty="0" smtClean="0"/>
              <a:t>subscribe to the</a:t>
            </a:r>
            <a:r>
              <a:rPr lang="en-US" baseline="0" dirty="0" smtClean="0"/>
              <a:t> message =&gt; </a:t>
            </a:r>
            <a:r>
              <a:rPr lang="en-US" dirty="0" smtClean="0"/>
              <a:t>$</a:t>
            </a:r>
            <a:r>
              <a:rPr lang="en-US" dirty="0" err="1" smtClean="0"/>
              <a:t>rootScope.$on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 err="1"/>
              <a:t>showSummaryNumbers</a:t>
            </a:r>
            <a:r>
              <a:rPr lang="en-US" dirty="0"/>
              <a:t>"</a:t>
            </a:r>
            <a:r>
              <a:rPr lang="en-US" dirty="0" smtClean="0"/>
              <a:t> </a:t>
            </a:r>
          </a:p>
          <a:p>
            <a:pPr defTabSz="931774">
              <a:defRPr/>
            </a:pPr>
            <a:r>
              <a:rPr lang="en-US" dirty="0" smtClean="0"/>
              <a:t> </a:t>
            </a:r>
          </a:p>
          <a:p>
            <a:pPr defTabSz="931774">
              <a:defRPr/>
            </a:pPr>
            <a:endParaRPr lang="en-US" dirty="0" smtClean="0"/>
          </a:p>
          <a:p>
            <a:pPr defTabSz="931774">
              <a:defRPr/>
            </a:pPr>
            <a:r>
              <a:rPr lang="en-US" b="1" dirty="0" smtClean="0"/>
              <a:t>Directives -&gt;</a:t>
            </a:r>
          </a:p>
          <a:p>
            <a:pPr marL="465887" indent="-465887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Predefined -&gt; ng-click, ng-show, ng-repeat</a:t>
            </a:r>
          </a:p>
          <a:p>
            <a:pPr marL="465887" indent="-465887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Custom directives -&gt;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query-Logs-Span </a:t>
            </a:r>
          </a:p>
          <a:p>
            <a:endParaRPr lang="en-US" dirty="0" smtClean="0"/>
          </a:p>
          <a:p>
            <a:pPr marL="232943" indent="-232943" defTabSz="931774">
              <a:buFont typeface="+mj-lt"/>
              <a:buAutoNum type="arabicPeriod"/>
              <a:defRPr/>
            </a:pPr>
            <a:r>
              <a:rPr lang="en-US" baseline="0" dirty="0" smtClean="0"/>
              <a:t>App.js =&gt;</a:t>
            </a:r>
          </a:p>
          <a:p>
            <a:pPr defTabSz="931774">
              <a:defRPr/>
            </a:pPr>
            <a:r>
              <a:rPr lang="en-US" dirty="0" smtClean="0"/>
              <a:t>    .directive(</a:t>
            </a:r>
            <a:r>
              <a:rPr lang="en-US" dirty="0"/>
              <a:t>'</a:t>
            </a:r>
            <a:r>
              <a:rPr lang="en-US" dirty="0" err="1"/>
              <a:t>queryLogsSpan</a:t>
            </a:r>
            <a:r>
              <a:rPr lang="en-US" dirty="0"/>
              <a:t>'</a:t>
            </a:r>
            <a:r>
              <a:rPr lang="en-US" dirty="0" smtClean="0"/>
              <a:t>, </a:t>
            </a:r>
            <a:r>
              <a:rPr lang="en-US" dirty="0"/>
              <a:t>function</a:t>
            </a:r>
            <a:r>
              <a:rPr lang="en-US" dirty="0" smtClean="0"/>
              <a:t> () { </a:t>
            </a:r>
          </a:p>
          <a:p>
            <a:pPr marL="232943" indent="-232943" defTabSz="931774">
              <a:buFont typeface="+mj-lt"/>
              <a:buAutoNum type="arabicPeriod"/>
              <a:defRPr/>
            </a:pPr>
            <a:endParaRPr lang="en-US" baseline="0" dirty="0" smtClean="0"/>
          </a:p>
          <a:p>
            <a:pPr marL="232943" indent="-232943" defTabSz="931774">
              <a:buFont typeface="+mj-lt"/>
              <a:buAutoNum type="arabicPeriod"/>
              <a:defRPr/>
            </a:pPr>
            <a:r>
              <a:rPr lang="en-US" dirty="0" smtClean="0"/>
              <a:t>Tables.html =&gt;</a:t>
            </a:r>
          </a:p>
          <a:p>
            <a:pPr defTabSz="931774">
              <a:defRPr/>
            </a:pPr>
            <a:r>
              <a:rPr lang="en-US" dirty="0"/>
              <a:t>     &lt;query-Logs-Span&gt;</a:t>
            </a:r>
            <a:r>
              <a:rPr lang="en-US" dirty="0" smtClean="0"/>
              <a:t> </a:t>
            </a:r>
          </a:p>
          <a:p>
            <a:pPr defTabSz="931774">
              <a:defRPr/>
            </a:pPr>
            <a:endParaRPr lang="en-US" dirty="0" smtClean="0"/>
          </a:p>
          <a:p>
            <a:pPr marL="0" lvl="1" defTabSz="931774">
              <a:defRPr/>
            </a:pPr>
            <a:r>
              <a:rPr lang="en-US" dirty="0" smtClean="0"/>
              <a:t>	(*Comment query-Logs-Span and display changes without </a:t>
            </a:r>
            <a:r>
              <a:rPr lang="en-US" dirty="0" err="1" smtClean="0"/>
              <a:t>directiives</a:t>
            </a:r>
            <a:r>
              <a:rPr lang="en-US" dirty="0" smtClean="0"/>
              <a:t>.)</a:t>
            </a:r>
          </a:p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A1779-64C4-4CFB-99B1-C1FE11C03E5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4045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A1779-64C4-4CFB-99B1-C1FE11C03E5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623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 defTabSz="931774">
              <a:defRPr/>
            </a:pPr>
            <a:r>
              <a:rPr lang="en-US" b="1" dirty="0" smtClean="0"/>
              <a:t>Data Binding -&gt;</a:t>
            </a:r>
            <a:r>
              <a:rPr lang="en-US" dirty="0" smtClean="0"/>
              <a:t>  (*Core of MVC</a:t>
            </a:r>
            <a:r>
              <a:rPr lang="en-US" baseline="0" dirty="0" smtClean="0"/>
              <a:t>)</a:t>
            </a:r>
          </a:p>
          <a:p>
            <a:pPr marL="291179" lvl="2" indent="-291179" defTabSz="931774">
              <a:buFont typeface="+mj-lt"/>
              <a:buAutoNum type="romanUcPeriod"/>
              <a:defRPr/>
            </a:pPr>
            <a:endParaRPr lang="en-US" dirty="0" smtClean="0"/>
          </a:p>
          <a:p>
            <a:pPr marL="291179" lvl="2" indent="-291179" defTabSz="931774">
              <a:buFont typeface="+mj-lt"/>
              <a:buAutoNum type="romanUcPeriod"/>
              <a:defRPr/>
            </a:pPr>
            <a:r>
              <a:rPr lang="en-US" dirty="0" smtClean="0"/>
              <a:t>ng-hide,</a:t>
            </a:r>
            <a:r>
              <a:rPr lang="en-US" baseline="0" dirty="0" smtClean="0"/>
              <a:t> ng-show </a:t>
            </a:r>
          </a:p>
          <a:p>
            <a:pPr marL="698830" lvl="3" indent="-232943" defTabSz="931774">
              <a:buFont typeface="+mj-lt"/>
              <a:buAutoNum type="arabicPeriod"/>
              <a:defRPr/>
            </a:pPr>
            <a:r>
              <a:rPr lang="en-US" dirty="0" smtClean="0"/>
              <a:t>app.js =&gt; </a:t>
            </a:r>
          </a:p>
          <a:p>
            <a:pPr marL="1106481" lvl="4" indent="-174708" defTabSz="931774">
              <a:buFont typeface="Arial" panose="020B0604020202020204" pitchFamily="34" charset="0"/>
              <a:buChar char="•"/>
              <a:defRPr/>
            </a:pPr>
            <a:r>
              <a:rPr lang="en-US" dirty="0" err="1"/>
              <a:t>visitorsCtrl</a:t>
            </a:r>
            <a:r>
              <a:rPr lang="en-US" dirty="0" smtClean="0"/>
              <a:t> </a:t>
            </a:r>
          </a:p>
          <a:p>
            <a:pPr marL="1397660" lvl="5" defTabSz="931774">
              <a:defRPr/>
            </a:pPr>
            <a:r>
              <a:rPr lang="en-US" dirty="0" smtClean="0"/>
              <a:t>$</a:t>
            </a:r>
            <a:r>
              <a:rPr lang="en-US" dirty="0" err="1" smtClean="0"/>
              <a:t>scope.IsSuccessfull</a:t>
            </a:r>
            <a:r>
              <a:rPr lang="en-US" dirty="0" smtClean="0"/>
              <a:t> = </a:t>
            </a:r>
            <a:r>
              <a:rPr lang="en-US" dirty="0"/>
              <a:t>false</a:t>
            </a:r>
            <a:r>
              <a:rPr lang="en-US" dirty="0" smtClean="0"/>
              <a:t>;         </a:t>
            </a:r>
          </a:p>
          <a:p>
            <a:pPr marL="1397660" lvl="5" defTabSz="931774">
              <a:defRPr/>
            </a:pPr>
            <a:r>
              <a:rPr lang="en-US" dirty="0" smtClean="0"/>
              <a:t>$</a:t>
            </a:r>
            <a:r>
              <a:rPr lang="en-US" dirty="0" err="1" smtClean="0"/>
              <a:t>scope.showWarning</a:t>
            </a:r>
            <a:r>
              <a:rPr lang="en-US" dirty="0" smtClean="0"/>
              <a:t> = </a:t>
            </a:r>
            <a:r>
              <a:rPr lang="en-US" dirty="0"/>
              <a:t>true</a:t>
            </a:r>
            <a:r>
              <a:rPr lang="en-US" dirty="0" smtClean="0"/>
              <a:t>;        </a:t>
            </a:r>
          </a:p>
          <a:p>
            <a:pPr marL="698830" lvl="3" indent="-232943" defTabSz="931774">
              <a:buFont typeface="+mj-lt"/>
              <a:buAutoNum type="arabicPeriod"/>
              <a:defRPr/>
            </a:pPr>
            <a:r>
              <a:rPr lang="en-US" dirty="0"/>
              <a:t>Visitors.html =&gt; </a:t>
            </a:r>
          </a:p>
          <a:p>
            <a:pPr marL="465887" lvl="3" defTabSz="931774">
              <a:defRPr/>
            </a:pPr>
            <a:r>
              <a:rPr lang="en-US" dirty="0" smtClean="0"/>
              <a:t>	n</a:t>
            </a:r>
            <a:r>
              <a:rPr lang="en-US" dirty="0"/>
              <a:t>g-hide="</a:t>
            </a:r>
            <a:r>
              <a:rPr lang="en-US" dirty="0" err="1"/>
              <a:t>IsSuccessfull</a:t>
            </a:r>
            <a:r>
              <a:rPr lang="en-US" dirty="0"/>
              <a:t>"</a:t>
            </a:r>
            <a:r>
              <a:rPr lang="en-US" dirty="0" smtClean="0"/>
              <a:t> </a:t>
            </a:r>
          </a:p>
          <a:p>
            <a:pPr marL="465887" lvl="3" defTabSz="931774">
              <a:defRPr/>
            </a:pPr>
            <a:r>
              <a:rPr lang="en-US" dirty="0" smtClean="0"/>
              <a:t>	</a:t>
            </a:r>
            <a:r>
              <a:rPr lang="en-US" dirty="0"/>
              <a:t>ng-show="</a:t>
            </a:r>
            <a:r>
              <a:rPr lang="en-US" dirty="0" err="1"/>
              <a:t>showWarning</a:t>
            </a:r>
            <a:r>
              <a:rPr lang="en-US" dirty="0"/>
              <a:t>"</a:t>
            </a:r>
            <a:r>
              <a:rPr lang="en-US" dirty="0" smtClean="0"/>
              <a:t> </a:t>
            </a:r>
          </a:p>
          <a:p>
            <a:pPr marL="465887" lvl="3" defTabSz="931774">
              <a:defRPr/>
            </a:pPr>
            <a:endParaRPr lang="en-US" dirty="0" smtClean="0"/>
          </a:p>
          <a:p>
            <a:pPr marL="465887" lvl="3" defTabSz="931774">
              <a:defRPr/>
            </a:pPr>
            <a:r>
              <a:rPr lang="en-US" dirty="0" smtClean="0"/>
              <a:t>(*Change “</a:t>
            </a:r>
            <a:r>
              <a:rPr lang="en-US" dirty="0" err="1" smtClean="0"/>
              <a:t>IsSuccessfull</a:t>
            </a:r>
            <a:r>
              <a:rPr lang="en-US" dirty="0" smtClean="0"/>
              <a:t>” to true and show changes)</a:t>
            </a:r>
          </a:p>
          <a:p>
            <a:pPr marL="465887" lvl="3" defTabSz="931774">
              <a:defRPr/>
            </a:pPr>
            <a:endParaRPr lang="en-US" dirty="0" smtClean="0"/>
          </a:p>
          <a:p>
            <a:pPr marL="291179" lvl="2" indent="-291179" defTabSz="931774">
              <a:buFont typeface="+mj-lt"/>
              <a:buAutoNum type="romanUcPeriod"/>
              <a:defRPr/>
            </a:pPr>
            <a:r>
              <a:rPr lang="en-US" dirty="0" smtClean="0"/>
              <a:t>Simple</a:t>
            </a:r>
            <a:r>
              <a:rPr lang="en-US" baseline="0" dirty="0" smtClean="0"/>
              <a:t> Binding</a:t>
            </a:r>
            <a:endParaRPr lang="en-US" dirty="0" smtClean="0"/>
          </a:p>
          <a:p>
            <a:pPr marL="698830" lvl="3" indent="-232943" defTabSz="931774">
              <a:buFont typeface="+mj-lt"/>
              <a:buAutoNum type="arabicPeriod"/>
              <a:defRPr/>
            </a:pPr>
            <a:r>
              <a:rPr lang="en-US" dirty="0" smtClean="0"/>
              <a:t>app.js =&gt; </a:t>
            </a:r>
          </a:p>
          <a:p>
            <a:pPr marL="931774" lvl="4" defTabSz="931774">
              <a:defRPr/>
            </a:pPr>
            <a:r>
              <a:rPr lang="en-US" dirty="0" smtClean="0"/>
              <a:t>$</a:t>
            </a:r>
            <a:r>
              <a:rPr lang="en-US" dirty="0" err="1" smtClean="0"/>
              <a:t>scope.service</a:t>
            </a:r>
            <a:r>
              <a:rPr lang="en-US" dirty="0" smtClean="0"/>
              <a:t> = </a:t>
            </a:r>
            <a:r>
              <a:rPr lang="en-US" dirty="0" err="1" smtClean="0"/>
              <a:t>getstatsSharedService</a:t>
            </a:r>
            <a:r>
              <a:rPr lang="en-US" dirty="0" smtClean="0"/>
              <a:t>; </a:t>
            </a:r>
          </a:p>
          <a:p>
            <a:pPr marL="698830" lvl="3" indent="-232943" defTabSz="931774">
              <a:buFont typeface="+mj-lt"/>
              <a:buAutoNum type="arabicPeriod"/>
              <a:defRPr/>
            </a:pPr>
            <a:r>
              <a:rPr lang="en-US" dirty="0"/>
              <a:t>Tables.html =&gt; </a:t>
            </a:r>
          </a:p>
          <a:p>
            <a:pPr marL="465887" lvl="3" defTabSz="931774">
              <a:defRPr/>
            </a:pPr>
            <a:r>
              <a:rPr lang="en-US" dirty="0" smtClean="0"/>
              <a:t>	{{</a:t>
            </a:r>
            <a:r>
              <a:rPr lang="en-US" dirty="0" err="1" smtClean="0"/>
              <a:t>service.getDate</a:t>
            </a:r>
            <a:r>
              <a:rPr lang="en-US" dirty="0" smtClean="0"/>
              <a:t>();}}</a:t>
            </a:r>
          </a:p>
          <a:p>
            <a:pPr marL="465887" lvl="3" defTabSz="931774">
              <a:defRPr/>
            </a:pPr>
            <a:r>
              <a:rPr lang="en-US" dirty="0" smtClean="0"/>
              <a:t>(*notice service</a:t>
            </a:r>
            <a:r>
              <a:rPr lang="en-US" baseline="0" dirty="0" smtClean="0"/>
              <a:t> method </a:t>
            </a:r>
            <a:r>
              <a:rPr lang="en-US" dirty="0" err="1" smtClean="0"/>
              <a:t>service.getDate</a:t>
            </a:r>
            <a:r>
              <a:rPr lang="en-US" dirty="0" smtClean="0"/>
              <a:t>() </a:t>
            </a:r>
            <a:r>
              <a:rPr lang="en-US" baseline="0" dirty="0" smtClean="0"/>
              <a:t>called directly in template)</a:t>
            </a:r>
            <a:endParaRPr lang="en-US" dirty="0" smtClean="0"/>
          </a:p>
          <a:p>
            <a:pPr marL="291179" lvl="2" indent="-291179" defTabSz="931774">
              <a:buFont typeface="+mj-lt"/>
              <a:buAutoNum type="romanUcPeriod"/>
              <a:defRPr/>
            </a:pPr>
            <a:endParaRPr lang="en-US" dirty="0" smtClean="0"/>
          </a:p>
          <a:p>
            <a:pPr marL="291179" lvl="2" indent="-291179" defTabSz="931774">
              <a:buFont typeface="+mj-lt"/>
              <a:buAutoNum type="romanUcPeriod"/>
              <a:defRPr/>
            </a:pPr>
            <a:r>
              <a:rPr lang="en-US" dirty="0" smtClean="0"/>
              <a:t>Complex</a:t>
            </a:r>
            <a:r>
              <a:rPr lang="en-US" baseline="0" dirty="0" smtClean="0"/>
              <a:t> Binding</a:t>
            </a:r>
          </a:p>
          <a:p>
            <a:pPr marL="698830" lvl="3" indent="-232943" defTabSz="931774">
              <a:buFont typeface="+mj-lt"/>
              <a:buAutoNum type="arabicPeriod"/>
              <a:defRPr/>
            </a:pPr>
            <a:r>
              <a:rPr lang="en-US" dirty="0"/>
              <a:t>App.js =&gt;</a:t>
            </a:r>
          </a:p>
          <a:p>
            <a:pPr marL="1164717" lvl="4" indent="-232943" defTabSz="931774">
              <a:buFont typeface="+mj-lt"/>
              <a:buAutoNum type="alphaLcPeriod"/>
              <a:defRPr/>
            </a:pPr>
            <a:r>
              <a:rPr lang="en-US" dirty="0" err="1" smtClean="0"/>
              <a:t>app.controller</a:t>
            </a:r>
            <a:r>
              <a:rPr lang="en-US" dirty="0" smtClean="0"/>
              <a:t>(</a:t>
            </a:r>
            <a:r>
              <a:rPr lang="en-US" dirty="0"/>
              <a:t>'</a:t>
            </a:r>
            <a:r>
              <a:rPr lang="en-US" dirty="0" err="1"/>
              <a:t>ctrlRead</a:t>
            </a:r>
            <a:r>
              <a:rPr lang="en-US" dirty="0"/>
              <a:t>'</a:t>
            </a:r>
            <a:r>
              <a:rPr lang="en-US" dirty="0" smtClean="0"/>
              <a:t> </a:t>
            </a:r>
          </a:p>
          <a:p>
            <a:pPr marL="1164717" lvl="4" indent="-232943" defTabSz="931774">
              <a:buFont typeface="+mj-lt"/>
              <a:buAutoNum type="alphaLcPeriod"/>
              <a:defRPr/>
            </a:pPr>
            <a:r>
              <a:rPr lang="en-US" dirty="0" smtClean="0"/>
              <a:t>$</a:t>
            </a:r>
            <a:r>
              <a:rPr lang="en-US" dirty="0" err="1" smtClean="0"/>
              <a:t>scope.pagedItems</a:t>
            </a:r>
            <a:r>
              <a:rPr lang="en-US" dirty="0" smtClean="0"/>
              <a:t> </a:t>
            </a:r>
          </a:p>
          <a:p>
            <a:pPr marL="931774" lvl="4" defTabSz="931774">
              <a:defRPr/>
            </a:pPr>
            <a:endParaRPr lang="en-US" dirty="0"/>
          </a:p>
          <a:p>
            <a:pPr marL="698830" lvl="3" indent="-232943" defTabSz="931774">
              <a:buFont typeface="+mj-lt"/>
              <a:buAutoNum type="arabicPeriod" startAt="2"/>
              <a:defRPr/>
            </a:pPr>
            <a:r>
              <a:rPr lang="en-US" dirty="0"/>
              <a:t>Tables.html =&gt; </a:t>
            </a:r>
          </a:p>
          <a:p>
            <a:pPr marL="1164717" lvl="4" indent="-232943" defTabSz="931774">
              <a:buFont typeface="+mj-lt"/>
              <a:buAutoNum type="alphaLcPeriod"/>
              <a:defRPr/>
            </a:pPr>
            <a:r>
              <a:rPr lang="en-US" dirty="0"/>
              <a:t>Table with ng-repeat Example :-&gt;</a:t>
            </a:r>
          </a:p>
          <a:p>
            <a:pPr marL="1630604" lvl="5" indent="-232943" defTabSz="931774">
              <a:buFont typeface="+mj-lt"/>
              <a:buAutoNum type="alphaLcPeriod"/>
              <a:defRPr/>
            </a:pPr>
            <a:r>
              <a:rPr lang="en-US" dirty="0"/>
              <a:t>ng-repeat="item in </a:t>
            </a:r>
            <a:r>
              <a:rPr lang="en-US" dirty="0" err="1"/>
              <a:t>pagedItems</a:t>
            </a:r>
            <a:r>
              <a:rPr lang="en-US" dirty="0"/>
              <a:t>[</a:t>
            </a:r>
            <a:r>
              <a:rPr lang="en-US" dirty="0" err="1"/>
              <a:t>currentPage</a:t>
            </a:r>
            <a:r>
              <a:rPr lang="en-US" dirty="0"/>
              <a:t>]  | filter: </a:t>
            </a:r>
            <a:r>
              <a:rPr lang="en-US" dirty="0" err="1"/>
              <a:t>searchStatus</a:t>
            </a:r>
            <a:r>
              <a:rPr lang="en-US" dirty="0"/>
              <a:t> | </a:t>
            </a:r>
            <a:r>
              <a:rPr lang="en-US" dirty="0" err="1"/>
              <a:t>orderBy:sort.sortingOrder:sort.reverse</a:t>
            </a:r>
            <a:r>
              <a:rPr lang="en-US" dirty="0"/>
              <a:t>"</a:t>
            </a:r>
            <a:r>
              <a:rPr lang="en-US" dirty="0" smtClean="0"/>
              <a:t> </a:t>
            </a:r>
          </a:p>
          <a:p>
            <a:pPr marL="931774" lvl="4" defTabSz="931774">
              <a:defRPr/>
            </a:pPr>
            <a:r>
              <a:rPr lang="en-US" baseline="0" dirty="0" smtClean="0"/>
              <a:t>	(* show DOJO example in getstats on how difficult)</a:t>
            </a:r>
            <a:endParaRPr lang="en-US" dirty="0" smtClean="0"/>
          </a:p>
          <a:p>
            <a:pPr marL="1164717" lvl="4" indent="-232943" defTabSz="931774">
              <a:buFont typeface="+mj-lt"/>
              <a:buAutoNum type="alphaLcPeriod"/>
              <a:defRPr/>
            </a:pPr>
            <a:endParaRPr lang="en-US" dirty="0"/>
          </a:p>
          <a:p>
            <a:pPr marL="1164717" lvl="4" indent="-232943" defTabSz="931774">
              <a:buFont typeface="+mj-lt"/>
              <a:buAutoNum type="alphaLcPeriod"/>
              <a:defRPr/>
            </a:pPr>
            <a:r>
              <a:rPr lang="en-US" dirty="0"/>
              <a:t>Tooltip with ng-class binding Example :-&gt;</a:t>
            </a:r>
          </a:p>
          <a:p>
            <a:pPr marL="1630604" lvl="5" indent="-232943" defTabSz="931774">
              <a:buFont typeface="+mj-lt"/>
              <a:buAutoNum type="alphaLcPeriod"/>
              <a:defRPr/>
            </a:pPr>
            <a:r>
              <a:rPr lang="en-US" dirty="0"/>
              <a:t>ng-class="{'text-danger':</a:t>
            </a:r>
            <a:r>
              <a:rPr lang="en-US" dirty="0" err="1"/>
              <a:t>item.Status</a:t>
            </a:r>
            <a:r>
              <a:rPr lang="en-US" dirty="0"/>
              <a:t> == 'failed', 'text-success':</a:t>
            </a:r>
            <a:r>
              <a:rPr lang="en-US" dirty="0" err="1"/>
              <a:t>item.Status</a:t>
            </a:r>
            <a:r>
              <a:rPr lang="en-US" dirty="0"/>
              <a:t> == 'success' }"</a:t>
            </a:r>
            <a:r>
              <a:rPr lang="en-US" dirty="0" smtClean="0"/>
              <a:t> </a:t>
            </a:r>
          </a:p>
          <a:p>
            <a:pPr marL="931774" lvl="4" defTabSz="931774">
              <a:defRPr/>
            </a:pPr>
            <a:r>
              <a:rPr lang="en-US" dirty="0" smtClean="0"/>
              <a:t>	(*show tooltip under Status table)</a:t>
            </a:r>
          </a:p>
          <a:p>
            <a:pPr defTabSz="931774">
              <a:defRPr/>
            </a:pPr>
            <a:endParaRPr lang="en-US" dirty="0" smtClean="0"/>
          </a:p>
          <a:p>
            <a:pPr defTabSz="931774">
              <a:defRPr/>
            </a:pPr>
            <a:endParaRPr lang="en-US" dirty="0" smtClean="0"/>
          </a:p>
          <a:p>
            <a:pPr defTabSz="931774">
              <a:defRPr/>
            </a:pPr>
            <a:endParaRPr lang="en-US" dirty="0" smtClean="0"/>
          </a:p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A1779-64C4-4CFB-99B1-C1FE11C03E5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3667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b="1" dirty="0"/>
              <a:t>$http =&gt; </a:t>
            </a:r>
            <a:r>
              <a:rPr lang="en-US" dirty="0" smtClean="0"/>
              <a:t>The $http service is a core Angular service that facilitates communication with the remote HTTP servers via the browser's </a:t>
            </a:r>
            <a:r>
              <a:rPr lang="en-US" dirty="0" err="1" smtClean="0">
                <a:hlinkClick r:id="rId3"/>
              </a:rPr>
              <a:t>XMLHttpRequest</a:t>
            </a:r>
            <a:r>
              <a:rPr lang="en-US" dirty="0" smtClean="0"/>
              <a:t> object or via </a:t>
            </a:r>
            <a:r>
              <a:rPr lang="en-US" dirty="0" smtClean="0">
                <a:hlinkClick r:id="rId4"/>
              </a:rPr>
              <a:t>JSONP</a:t>
            </a:r>
            <a:r>
              <a:rPr lang="en-US" dirty="0" smtClean="0"/>
              <a:t>.</a:t>
            </a:r>
          </a:p>
          <a:p>
            <a:pPr defTabSz="931774">
              <a:defRPr/>
            </a:pPr>
            <a:endParaRPr lang="en-US" dirty="0" smtClean="0"/>
          </a:p>
          <a:p>
            <a:pPr marL="232943" indent="-232943" defTabSz="931774">
              <a:buFont typeface="+mj-lt"/>
              <a:buAutoNum type="arabicPeriod"/>
              <a:defRPr/>
            </a:pPr>
            <a:r>
              <a:rPr lang="en-US" baseline="0" dirty="0" smtClean="0"/>
              <a:t>app.js  (reference </a:t>
            </a:r>
            <a:r>
              <a:rPr lang="en-US" dirty="0"/>
              <a:t>"$http"</a:t>
            </a:r>
            <a:r>
              <a:rPr lang="en-US" dirty="0" smtClean="0"/>
              <a:t> )</a:t>
            </a:r>
          </a:p>
          <a:p>
            <a:pPr marL="465887" lvl="1" defTabSz="931774">
              <a:defRPr/>
            </a:pPr>
            <a:r>
              <a:rPr lang="en-US" dirty="0" err="1"/>
              <a:t>var</a:t>
            </a:r>
            <a:r>
              <a:rPr lang="en-US" dirty="0" smtClean="0"/>
              <a:t> request = $http({ </a:t>
            </a:r>
          </a:p>
          <a:p>
            <a:pPr marL="640594" lvl="1" indent="-174708" defTabSz="931774">
              <a:buFont typeface="Arial" panose="020B0604020202020204" pitchFamily="34" charset="0"/>
              <a:buChar char="•"/>
              <a:defRPr/>
            </a:pPr>
            <a:r>
              <a:rPr lang="en-US" dirty="0" err="1" smtClean="0"/>
              <a:t>request.success</a:t>
            </a:r>
            <a:r>
              <a:rPr lang="en-US" dirty="0" smtClean="0"/>
              <a:t>( </a:t>
            </a:r>
          </a:p>
          <a:p>
            <a:pPr marL="640594" lvl="1" indent="-174708" defTabSz="931774">
              <a:buFont typeface="Arial" panose="020B0604020202020204" pitchFamily="34" charset="0"/>
              <a:buChar char="•"/>
              <a:defRPr/>
            </a:pPr>
            <a:r>
              <a:rPr lang="en-US" dirty="0" err="1" smtClean="0"/>
              <a:t>request.error</a:t>
            </a:r>
            <a:r>
              <a:rPr lang="en-US" dirty="0" smtClean="0"/>
              <a:t>( </a:t>
            </a:r>
          </a:p>
          <a:p>
            <a:pPr defTabSz="931774">
              <a:defRPr/>
            </a:pPr>
            <a:endParaRPr lang="en-US" dirty="0" smtClean="0"/>
          </a:p>
          <a:p>
            <a:pPr defTabSz="931774">
              <a:defRPr/>
            </a:pPr>
            <a:r>
              <a:rPr lang="en-US" b="1" dirty="0" smtClean="0"/>
              <a:t>Filters =&gt;</a:t>
            </a:r>
          </a:p>
          <a:p>
            <a:pPr marL="232943" indent="-232943" defTabSz="931774">
              <a:buFont typeface="+mj-lt"/>
              <a:buAutoNum type="arabicPeriod"/>
              <a:defRPr/>
            </a:pPr>
            <a:r>
              <a:rPr lang="en-US" baseline="0" dirty="0" smtClean="0"/>
              <a:t>app.js </a:t>
            </a:r>
            <a:endParaRPr lang="en-US" dirty="0" smtClean="0"/>
          </a:p>
          <a:p>
            <a:pPr marL="698830" lvl="1" indent="-232943" defTabSz="931774">
              <a:buFont typeface="Arial" panose="020B0604020202020204" pitchFamily="34" charset="0"/>
              <a:buChar char="•"/>
              <a:defRPr/>
            </a:pPr>
            <a:r>
              <a:rPr lang="en-US" dirty="0" err="1" smtClean="0"/>
              <a:t>app.filter</a:t>
            </a:r>
            <a:r>
              <a:rPr lang="en-US" dirty="0" smtClean="0"/>
              <a:t>(</a:t>
            </a:r>
            <a:r>
              <a:rPr lang="en-US" dirty="0"/>
              <a:t>'</a:t>
            </a:r>
            <a:r>
              <a:rPr lang="en-US" dirty="0" err="1"/>
              <a:t>uniqueByValue</a:t>
            </a:r>
            <a:r>
              <a:rPr lang="en-US" dirty="0"/>
              <a:t>'</a:t>
            </a:r>
            <a:r>
              <a:rPr lang="en-US" dirty="0" smtClean="0"/>
              <a:t> </a:t>
            </a:r>
          </a:p>
          <a:p>
            <a:pPr marL="698830" lvl="1" indent="-232943" defTabSz="931774">
              <a:buFont typeface="Arial" panose="020B0604020202020204" pitchFamily="34" charset="0"/>
              <a:buChar char="•"/>
              <a:defRPr/>
            </a:pPr>
            <a:r>
              <a:rPr lang="en-US" dirty="0" err="1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distinctFailedCount</a:t>
            </a:r>
            <a:r>
              <a:rPr lang="en-US" dirty="0" smtClean="0"/>
              <a:t> = $filter(</a:t>
            </a:r>
            <a:r>
              <a:rPr lang="en-US" dirty="0"/>
              <a:t>'</a:t>
            </a:r>
            <a:r>
              <a:rPr lang="en-US" dirty="0" err="1"/>
              <a:t>uniqueByValue</a:t>
            </a:r>
            <a:r>
              <a:rPr lang="en-US" dirty="0"/>
              <a:t>'</a:t>
            </a:r>
            <a:r>
              <a:rPr lang="en-US" dirty="0" smtClean="0"/>
              <a:t>)(results, </a:t>
            </a:r>
            <a:r>
              <a:rPr lang="en-US" dirty="0"/>
              <a:t>"Status"</a:t>
            </a:r>
            <a:r>
              <a:rPr lang="en-US" dirty="0" smtClean="0"/>
              <a:t>, </a:t>
            </a:r>
            <a:r>
              <a:rPr lang="en-US" dirty="0"/>
              <a:t>"failed"</a:t>
            </a:r>
            <a:r>
              <a:rPr lang="en-US" dirty="0" smtClean="0"/>
              <a:t>);  </a:t>
            </a:r>
          </a:p>
          <a:p>
            <a:pPr marL="465887" lvl="1" defTabSz="931774">
              <a:defRPr/>
            </a:pPr>
            <a:endParaRPr lang="en-US" b="1" dirty="0" smtClean="0"/>
          </a:p>
          <a:p>
            <a:pPr marL="465887" lvl="1" defTabSz="931774">
              <a:defRPr/>
            </a:pPr>
            <a:r>
              <a:rPr lang="en-US" b="1" dirty="0" smtClean="0"/>
              <a:t>Config =&gt;</a:t>
            </a:r>
            <a:endParaRPr lang="en-US" dirty="0" smtClean="0"/>
          </a:p>
          <a:p>
            <a:pPr marL="465887" lvl="1" defTabSz="931774">
              <a:defRPr/>
            </a:pPr>
            <a:r>
              <a:rPr lang="en-US" dirty="0" smtClean="0"/>
              <a:t>Configures routes</a:t>
            </a:r>
            <a:r>
              <a:rPr lang="en-US" baseline="0" dirty="0" smtClean="0"/>
              <a:t> (switching between views).</a:t>
            </a:r>
          </a:p>
          <a:p>
            <a:pPr marL="698830" lvl="1" indent="-232943" defTabSz="931774">
              <a:buFont typeface="+mj-lt"/>
              <a:buAutoNum type="arabicPeriod"/>
              <a:defRPr/>
            </a:pPr>
            <a:r>
              <a:rPr lang="en-US" baseline="0" dirty="0" smtClean="0"/>
              <a:t>app.js</a:t>
            </a:r>
            <a:endParaRPr lang="en-US" dirty="0" smtClean="0"/>
          </a:p>
          <a:p>
            <a:pPr marL="465887" lvl="1" defTabSz="931774">
              <a:defRPr/>
            </a:pPr>
            <a:r>
              <a:rPr lang="en-US" baseline="0" dirty="0" smtClean="0"/>
              <a:t> 	</a:t>
            </a:r>
            <a:r>
              <a:rPr lang="en-US" dirty="0" err="1" smtClean="0"/>
              <a:t>angular.module</a:t>
            </a:r>
            <a:r>
              <a:rPr lang="en-US" dirty="0" smtClean="0"/>
              <a:t>(</a:t>
            </a:r>
            <a:r>
              <a:rPr lang="en-US" dirty="0"/>
              <a:t>"getstats"</a:t>
            </a:r>
            <a:r>
              <a:rPr lang="en-US" dirty="0" smtClean="0"/>
              <a:t>).config([</a:t>
            </a:r>
            <a:r>
              <a:rPr lang="en-US" dirty="0"/>
              <a:t>"$</a:t>
            </a:r>
            <a:r>
              <a:rPr lang="en-US" dirty="0" err="1"/>
              <a:t>stateProvider</a:t>
            </a:r>
            <a:r>
              <a:rPr lang="en-US" dirty="0"/>
              <a:t>"</a:t>
            </a:r>
            <a:r>
              <a:rPr lang="en-US" dirty="0" smtClean="0"/>
              <a:t>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A1779-64C4-4CFB-99B1-C1FE11C03E5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3667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F96E8C7-0ADA-40C3-8D1E-BF77A6BCCE6E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E2052D6-53BB-4702-9DAD-C9677E4EF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96E8C7-0ADA-40C3-8D1E-BF77A6BCCE6E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2052D6-53BB-4702-9DAD-C9677E4EF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96E8C7-0ADA-40C3-8D1E-BF77A6BCCE6E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2052D6-53BB-4702-9DAD-C9677E4EF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96E8C7-0ADA-40C3-8D1E-BF77A6BCCE6E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2052D6-53BB-4702-9DAD-C9677E4EFE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96E8C7-0ADA-40C3-8D1E-BF77A6BCCE6E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2052D6-53BB-4702-9DAD-C9677E4EFE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96E8C7-0ADA-40C3-8D1E-BF77A6BCCE6E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2052D6-53BB-4702-9DAD-C9677E4EFE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96E8C7-0ADA-40C3-8D1E-BF77A6BCCE6E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2052D6-53BB-4702-9DAD-C9677E4EF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96E8C7-0ADA-40C3-8D1E-BF77A6BCCE6E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2052D6-53BB-4702-9DAD-C9677E4EFE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96E8C7-0ADA-40C3-8D1E-BF77A6BCCE6E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2052D6-53BB-4702-9DAD-C9677E4EF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F96E8C7-0ADA-40C3-8D1E-BF77A6BCCE6E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2052D6-53BB-4702-9DAD-C9677E4EF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F96E8C7-0ADA-40C3-8D1E-BF77A6BCCE6E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E2052D6-53BB-4702-9DAD-C9677E4EFE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F96E8C7-0ADA-40C3-8D1E-BF77A6BCCE6E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E2052D6-53BB-4702-9DAD-C9677E4EF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/xmlhttpreques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n.wikipedia.org/wiki/JSON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g-learn.org/2014/03/AngularJS-2-Status-Preview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-ui.github.io/bootstrap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guide/scop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228600"/>
            <a:ext cx="8610600" cy="3087069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8600" y="3657600"/>
            <a:ext cx="10058400" cy="11430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 smtClean="0"/>
              <a:t>Presented by </a:t>
            </a:r>
            <a:endParaRPr lang="en-US" dirty="0" smtClean="0"/>
          </a:p>
          <a:p>
            <a:pPr algn="ctr"/>
            <a:r>
              <a:rPr lang="en-US" dirty="0" err="1" smtClean="0"/>
              <a:t>Shailesh</a:t>
            </a:r>
            <a:r>
              <a:rPr lang="en-US" dirty="0" smtClean="0"/>
              <a:t> </a:t>
            </a:r>
            <a:r>
              <a:rPr lang="en-US" dirty="0" err="1" smtClean="0"/>
              <a:t>Gavathe</a:t>
            </a:r>
            <a:r>
              <a:rPr lang="en-US" dirty="0" smtClean="0"/>
              <a:t> </a:t>
            </a:r>
          </a:p>
          <a:p>
            <a:pPr algn="ctr"/>
            <a:r>
              <a:rPr lang="en-US" sz="2800" dirty="0" smtClean="0"/>
              <a:t>G</a:t>
            </a:r>
            <a:r>
              <a:rPr lang="en-US" sz="2800" dirty="0" smtClean="0"/>
              <a:t>eospatial Developer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78416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8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6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Binding -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066800"/>
            <a:ext cx="8001000" cy="4343400"/>
          </a:xfrm>
        </p:spPr>
        <p:txBody>
          <a:bodyPr>
            <a:normAutofit fontScale="925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Data Binding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ng-model, ng-bind, ng-show, ng-repeat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ng-model - </a:t>
            </a:r>
            <a:r>
              <a:rPr lang="en-US" sz="2800" dirty="0"/>
              <a:t>Creates a two-way data binding.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ng-bind</a:t>
            </a:r>
            <a:r>
              <a:rPr lang="en-US" dirty="0"/>
              <a:t> – </a:t>
            </a:r>
            <a:r>
              <a:rPr lang="en-US" sz="1900" dirty="0"/>
              <a:t>Binds the inner Text property of an HTML element.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ng-bind-template - </a:t>
            </a:r>
            <a:r>
              <a:rPr lang="en-US" sz="1900" dirty="0"/>
              <a:t>Almost similar to the ng-bind directive but allows for multiple template.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ng-non-</a:t>
            </a:r>
            <a:r>
              <a:rPr lang="en-US" dirty="0" err="1"/>
              <a:t>bindable</a:t>
            </a:r>
            <a:r>
              <a:rPr lang="en-US" dirty="0"/>
              <a:t> - </a:t>
            </a:r>
            <a:r>
              <a:rPr lang="en-US" sz="1900" dirty="0"/>
              <a:t>Declares a region of content for which data binding will be skipped.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ng-bind-html - </a:t>
            </a:r>
            <a:r>
              <a:rPr lang="en-US" sz="1900" dirty="0"/>
              <a:t>Creates data bindings using the inner HTML property of an HTML element.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9169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57200"/>
            <a:ext cx="8001000" cy="51054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4000" dirty="0" smtClean="0"/>
              <a:t>$http</a:t>
            </a:r>
          </a:p>
          <a:p>
            <a:pPr marR="64008" lvl="1" indent="-457200" algn="l">
              <a:spcBef>
                <a:spcPts val="400"/>
              </a:spcBef>
              <a:buSzPct val="68000"/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chemeClr val="tx2"/>
                </a:solidFill>
              </a:rPr>
              <a:t>The </a:t>
            </a:r>
            <a:r>
              <a:rPr lang="en-US" sz="1900" dirty="0">
                <a:solidFill>
                  <a:schemeClr val="tx2"/>
                </a:solidFill>
              </a:rPr>
              <a:t>$http service is a core Angular service that facilitates communication with the remote HTTP servers via the browser's </a:t>
            </a:r>
            <a:r>
              <a:rPr lang="en-US" sz="1900" dirty="0" err="1">
                <a:solidFill>
                  <a:schemeClr val="tx2"/>
                </a:solidFill>
                <a:hlinkClick r:id="rId3"/>
              </a:rPr>
              <a:t>XMLHttpRequest</a:t>
            </a:r>
            <a:r>
              <a:rPr lang="en-US" sz="1900" dirty="0">
                <a:solidFill>
                  <a:schemeClr val="tx2"/>
                </a:solidFill>
              </a:rPr>
              <a:t> object or via </a:t>
            </a:r>
            <a:r>
              <a:rPr lang="en-US" sz="1900" dirty="0">
                <a:solidFill>
                  <a:schemeClr val="tx2"/>
                </a:solidFill>
                <a:hlinkClick r:id="rId4"/>
              </a:rPr>
              <a:t>JSONP</a:t>
            </a:r>
            <a:r>
              <a:rPr lang="en-US" sz="1900" dirty="0">
                <a:solidFill>
                  <a:schemeClr val="tx2"/>
                </a:solidFill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4000" dirty="0" smtClean="0"/>
              <a:t>Filters</a:t>
            </a:r>
          </a:p>
          <a:p>
            <a:pPr marR="64008" lvl="1" indent="-457200" algn="l">
              <a:spcBef>
                <a:spcPts val="400"/>
              </a:spcBef>
              <a:buSzPct val="68000"/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</a:rPr>
              <a:t>Selects a subset of items from array and returns it as a new array.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4000" dirty="0" smtClean="0"/>
              <a:t>Config</a:t>
            </a:r>
          </a:p>
          <a:p>
            <a:pPr marR="64008" lvl="1" indent="-457200" algn="l">
              <a:spcBef>
                <a:spcPts val="400"/>
              </a:spcBef>
              <a:buSzPct val="68000"/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chemeClr val="tx2"/>
                </a:solidFill>
              </a:rPr>
              <a:t>Loads/switch angularjs configuration.</a:t>
            </a:r>
            <a:endParaRPr lang="en-US" sz="1900" dirty="0">
              <a:solidFill>
                <a:schemeClr val="tx2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220381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1"/>
            <a:ext cx="7772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47800"/>
            <a:ext cx="8001000" cy="38862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Introduction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Demo Website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Controller </a:t>
            </a:r>
            <a:r>
              <a:rPr lang="en-US" dirty="0" smtClean="0"/>
              <a:t>- ng-controller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Scope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Service (Model inside)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Ajax </a:t>
            </a:r>
            <a:r>
              <a:rPr lang="en-US" dirty="0" smtClean="0"/>
              <a:t>calls -  $</a:t>
            </a:r>
            <a:r>
              <a:rPr lang="en-US" dirty="0" smtClean="0"/>
              <a:t>http</a:t>
            </a:r>
            <a:r>
              <a:rPr lang="en-US" dirty="0" smtClean="0"/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Filter</a:t>
            </a: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RootScope</a:t>
            </a: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Native Directives -  </a:t>
            </a:r>
            <a:r>
              <a:rPr lang="en-US" dirty="0" err="1" smtClean="0"/>
              <a:t>ng</a:t>
            </a:r>
            <a:r>
              <a:rPr lang="en-US" dirty="0" smtClean="0"/>
              <a:t>-show, </a:t>
            </a:r>
            <a:r>
              <a:rPr lang="en-US" dirty="0" err="1" smtClean="0"/>
              <a:t>ng</a:t>
            </a:r>
            <a:r>
              <a:rPr lang="en-US" dirty="0" smtClean="0"/>
              <a:t>-repeat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379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1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AngularJS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143000"/>
            <a:ext cx="8001000" cy="54102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AngularJS is a javascript framework for dynamic web apps</a:t>
            </a:r>
            <a:r>
              <a:rPr lang="en-US" sz="2800" dirty="0" smtClean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Data </a:t>
            </a:r>
            <a:r>
              <a:rPr lang="en-US" sz="2800" dirty="0" smtClean="0"/>
              <a:t>binding, as easy in </a:t>
            </a:r>
            <a:r>
              <a:rPr lang="en-US" sz="2800" dirty="0" smtClean="0"/>
              <a:t>{{}}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A complete client-side solution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Support</a:t>
            </a:r>
            <a:r>
              <a:rPr lang="en-US" sz="2800" dirty="0" smtClean="0"/>
              <a:t> MVW Design Pattern 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[Model View and (* = whatever works for you)]</a:t>
            </a:r>
          </a:p>
          <a:p>
            <a:pPr marR="64008" lvl="1" indent="-457200" algn="l">
              <a:spcBef>
                <a:spcPts val="400"/>
              </a:spcBef>
              <a:buSzPct val="68000"/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2"/>
                </a:solidFill>
              </a:rPr>
              <a:t>AngularJS</a:t>
            </a:r>
            <a:r>
              <a:rPr lang="en-US" sz="2800" dirty="0" smtClean="0">
                <a:solidFill>
                  <a:schemeClr val="tx2"/>
                </a:solidFill>
              </a:rPr>
              <a:t> is a framework (a JavaScript library) that makes it easier to communicate between your HTML document and JavaScript.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://ng-learn.org/2014/03/AngularJS-2-Status-Preview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05411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990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Handy Information- Javascript Developers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00200"/>
            <a:ext cx="8001000" cy="480060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Jsfiddle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Plunker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Ready to use GUI frameworks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https://angular-ui.github.io/bootstrap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05411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Simple page to display data (JSON) using</a:t>
            </a:r>
          </a:p>
          <a:p>
            <a:pPr lvl="1"/>
            <a:r>
              <a:rPr lang="en-US" dirty="0" smtClean="0"/>
              <a:t>Model (JSON Data) in Service</a:t>
            </a:r>
          </a:p>
          <a:p>
            <a:pPr lvl="1"/>
            <a:r>
              <a:rPr lang="en-US" dirty="0" smtClean="0"/>
              <a:t>View (html template)</a:t>
            </a:r>
          </a:p>
          <a:p>
            <a:pPr lvl="1"/>
            <a:r>
              <a:rPr lang="en-US" dirty="0" smtClean="0"/>
              <a:t>Controller</a:t>
            </a:r>
          </a:p>
          <a:p>
            <a:pPr lvl="1">
              <a:buNone/>
            </a:pPr>
            <a:endParaRPr lang="en-US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en-US" sz="2700" dirty="0" smtClean="0"/>
              <a:t>Directory Structure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Home.html (View)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App.js (Model)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HomeController.js (Controller)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Filter.js (</a:t>
            </a:r>
            <a:r>
              <a:rPr lang="en-US" dirty="0" err="1" smtClean="0"/>
              <a:t>AngularJS</a:t>
            </a:r>
            <a:r>
              <a:rPr lang="en-US" dirty="0" smtClean="0"/>
              <a:t> specific to filter data using custom filter)</a:t>
            </a:r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User.json</a:t>
            </a:r>
            <a:r>
              <a:rPr lang="en-US" dirty="0" smtClean="0"/>
              <a:t> (Data storage)</a:t>
            </a:r>
          </a:p>
          <a:p>
            <a:pPr lvl="2">
              <a:buFont typeface="Arial" pitchFamily="34" charset="0"/>
              <a:buChar char="•"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Application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8001000" cy="49530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Controller 	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Controller is defined by a JavaScript </a:t>
            </a:r>
            <a:r>
              <a:rPr lang="en-US" b="1" dirty="0"/>
              <a:t>constructor function</a:t>
            </a:r>
            <a:r>
              <a:rPr lang="en-US" dirty="0"/>
              <a:t> that is used to augment the </a:t>
            </a:r>
            <a:r>
              <a:rPr lang="en-US" dirty="0">
                <a:hlinkClick r:id="rId3"/>
              </a:rPr>
              <a:t>Angular Scope</a:t>
            </a:r>
            <a:r>
              <a:rPr lang="en-US" dirty="0" smtClean="0"/>
              <a:t>.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054112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Scope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Scope glue between application controller and the view.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RootScope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Scopes provide separation between the model and the view, via a mechanism for watching the model for changes.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Rootscope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6955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990600"/>
            <a:ext cx="8001000" cy="541020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Heart and Soul of Large scale application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Any changes to the view are immediately reflected in the model, and any changes in the model are propagated to the view.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4062" y="2971800"/>
            <a:ext cx="386715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54112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</TotalTime>
  <Words>408</Words>
  <Application>Microsoft Office PowerPoint</Application>
  <PresentationFormat>On-screen Show (4:3)</PresentationFormat>
  <Paragraphs>161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Slide 1</vt:lpstr>
      <vt:lpstr>Today’s Agenda</vt:lpstr>
      <vt:lpstr>AngularJS Intro</vt:lpstr>
      <vt:lpstr>Handy Information- Javascript Developers</vt:lpstr>
      <vt:lpstr>Sample Application</vt:lpstr>
      <vt:lpstr>Slide 6</vt:lpstr>
      <vt:lpstr>Scope</vt:lpstr>
      <vt:lpstr>Rootscope</vt:lpstr>
      <vt:lpstr>Data Binding</vt:lpstr>
      <vt:lpstr>Binding - MVC</vt:lpstr>
      <vt:lpstr>Slide 11</vt:lpstr>
      <vt:lpstr>Questions?</vt:lpstr>
    </vt:vector>
  </TitlesOfParts>
  <Company>Social Security Administration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Gavathe, Shailesh</dc:creator>
  <cp:lastModifiedBy>shailesh Gavathe</cp:lastModifiedBy>
  <cp:revision>398</cp:revision>
  <cp:lastPrinted>2015-12-21T14:45:06Z</cp:lastPrinted>
  <dcterms:created xsi:type="dcterms:W3CDTF">2015-12-15T15:07:33Z</dcterms:created>
  <dcterms:modified xsi:type="dcterms:W3CDTF">2016-02-20T00:32:32Z</dcterms:modified>
</cp:coreProperties>
</file>