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56" r:id="rId2"/>
    <p:sldId id="262" r:id="rId3"/>
    <p:sldId id="257" r:id="rId4"/>
    <p:sldId id="258" r:id="rId5"/>
    <p:sldId id="267" r:id="rId6"/>
    <p:sldId id="272" r:id="rId7"/>
    <p:sldId id="273" r:id="rId8"/>
    <p:sldId id="259" r:id="rId9"/>
    <p:sldId id="268" r:id="rId10"/>
    <p:sldId id="269" r:id="rId11"/>
    <p:sldId id="275" r:id="rId12"/>
    <p:sldId id="274" r:id="rId13"/>
    <p:sldId id="270" r:id="rId1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2527" autoAdjust="0"/>
    <p:restoredTop sz="60932" autoAdjust="0"/>
  </p:normalViewPr>
  <p:slideViewPr>
    <p:cSldViewPr>
      <p:cViewPr varScale="1">
        <p:scale>
          <a:sx n="43" d="100"/>
          <a:sy n="43" d="100"/>
        </p:scale>
        <p:origin x="-1920"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5D68B289-DCC4-4E93-B74E-0ECAF4BEA273}" type="datetimeFigureOut">
              <a:rPr lang="en-US" smtClean="0"/>
              <a:pPr/>
              <a:t>2/21/2016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FAA1779-64C4-4CFB-99B1-C1FE11C03E56}" type="slidenum">
              <a:rPr lang="en-US" smtClean="0"/>
              <a:pPr/>
              <a:t>‹#›</a:t>
            </a:fld>
            <a:endParaRPr lang="en-US"/>
          </a:p>
        </p:txBody>
      </p:sp>
    </p:spTree>
    <p:extLst>
      <p:ext uri="{BB962C8B-B14F-4D97-AF65-F5344CB8AC3E}">
        <p14:creationId xmlns="" xmlns:p14="http://schemas.microsoft.com/office/powerpoint/2010/main" val="1172062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plus.google.com/110323587230527980117"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AA1779-64C4-4CFB-99B1-C1FE11C03E56}" type="slidenum">
              <a:rPr lang="en-US" smtClean="0"/>
              <a:pPr/>
              <a:t>1</a:t>
            </a:fld>
            <a:endParaRPr lang="en-US"/>
          </a:p>
        </p:txBody>
      </p:sp>
    </p:spTree>
    <p:extLst>
      <p:ext uri="{BB962C8B-B14F-4D97-AF65-F5344CB8AC3E}">
        <p14:creationId xmlns="" xmlns:p14="http://schemas.microsoft.com/office/powerpoint/2010/main" val="4202158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AA1779-64C4-4CFB-99B1-C1FE11C03E56}" type="slidenum">
              <a:rPr lang="en-US" smtClean="0"/>
              <a:pPr/>
              <a:t>2</a:t>
            </a:fld>
            <a:endParaRPr lang="en-US"/>
          </a:p>
        </p:txBody>
      </p:sp>
    </p:spTree>
    <p:extLst>
      <p:ext uri="{BB962C8B-B14F-4D97-AF65-F5344CB8AC3E}">
        <p14:creationId xmlns="" xmlns:p14="http://schemas.microsoft.com/office/powerpoint/2010/main" val="761018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latin typeface="+mn-lt"/>
                <a:ea typeface="+mn-ea"/>
                <a:cs typeface="+mn-cs"/>
              </a:rPr>
              <a:t>For several years </a:t>
            </a:r>
            <a:r>
              <a:rPr lang="en-US" sz="1200" b="1" i="0" kern="1200" dirty="0" smtClean="0">
                <a:solidFill>
                  <a:schemeClr val="tx1"/>
                </a:solidFill>
                <a:latin typeface="+mn-lt"/>
                <a:ea typeface="+mn-ea"/>
                <a:cs typeface="+mn-cs"/>
              </a:rPr>
              <a:t>+</a:t>
            </a:r>
            <a:r>
              <a:rPr lang="en-US" sz="1200" b="1" i="0" u="none" strike="noStrike" kern="1200" dirty="0" err="1" smtClean="0">
                <a:solidFill>
                  <a:schemeClr val="tx1"/>
                </a:solidFill>
                <a:latin typeface="+mn-lt"/>
                <a:ea typeface="+mn-ea"/>
                <a:cs typeface="+mn-cs"/>
                <a:hlinkClick r:id="rId3"/>
              </a:rPr>
              <a:t>AngularJS</a:t>
            </a:r>
            <a:r>
              <a:rPr lang="en-US" sz="1200" b="1" i="0" kern="1200" dirty="0" smtClean="0">
                <a:solidFill>
                  <a:schemeClr val="tx1"/>
                </a:solidFill>
                <a:latin typeface="+mn-lt"/>
                <a:ea typeface="+mn-ea"/>
                <a:cs typeface="+mn-cs"/>
              </a:rPr>
              <a:t> was closer to MVC</a:t>
            </a:r>
            <a:r>
              <a:rPr lang="en-US" sz="1200" b="0" i="0" kern="1200" dirty="0" smtClean="0">
                <a:solidFill>
                  <a:schemeClr val="tx1"/>
                </a:solidFill>
                <a:latin typeface="+mn-lt"/>
                <a:ea typeface="+mn-ea"/>
                <a:cs typeface="+mn-cs"/>
              </a:rPr>
              <a:t> (or rather one of its client-side variants), but over time and thanks to many </a:t>
            </a:r>
            <a:r>
              <a:rPr lang="en-US" sz="1200" b="0" i="0" kern="1200" dirty="0" err="1" smtClean="0">
                <a:solidFill>
                  <a:schemeClr val="tx1"/>
                </a:solidFill>
                <a:latin typeface="+mn-lt"/>
                <a:ea typeface="+mn-ea"/>
                <a:cs typeface="+mn-cs"/>
              </a:rPr>
              <a:t>refactorings</a:t>
            </a:r>
            <a:r>
              <a:rPr lang="en-US" sz="1200" b="0" i="0" kern="1200" dirty="0" smtClean="0">
                <a:solidFill>
                  <a:schemeClr val="tx1"/>
                </a:solidFill>
                <a:latin typeface="+mn-lt"/>
                <a:ea typeface="+mn-ea"/>
                <a:cs typeface="+mn-cs"/>
              </a:rPr>
              <a:t> and </a:t>
            </a:r>
            <a:r>
              <a:rPr lang="en-US" sz="1200" b="0" i="0" kern="1200" dirty="0" err="1" smtClean="0">
                <a:solidFill>
                  <a:schemeClr val="tx1"/>
                </a:solidFill>
                <a:latin typeface="+mn-lt"/>
                <a:ea typeface="+mn-ea"/>
                <a:cs typeface="+mn-cs"/>
              </a:rPr>
              <a:t>api</a:t>
            </a:r>
            <a:r>
              <a:rPr lang="en-US" sz="1200" b="0" i="0" kern="1200" dirty="0" smtClean="0">
                <a:solidFill>
                  <a:schemeClr val="tx1"/>
                </a:solidFill>
                <a:latin typeface="+mn-lt"/>
                <a:ea typeface="+mn-ea"/>
                <a:cs typeface="+mn-cs"/>
              </a:rPr>
              <a:t> improvements, it's </a:t>
            </a:r>
            <a:r>
              <a:rPr lang="en-US" sz="1200" b="1" i="0" kern="1200" dirty="0" smtClean="0">
                <a:solidFill>
                  <a:schemeClr val="tx1"/>
                </a:solidFill>
                <a:latin typeface="+mn-lt"/>
                <a:ea typeface="+mn-ea"/>
                <a:cs typeface="+mn-cs"/>
              </a:rPr>
              <a:t>now closer to MVVM</a:t>
            </a:r>
            <a:r>
              <a:rPr lang="en-US" sz="1200" b="0" i="0" kern="1200" dirty="0" smtClean="0">
                <a:solidFill>
                  <a:schemeClr val="tx1"/>
                </a:solidFill>
                <a:latin typeface="+mn-lt"/>
                <a:ea typeface="+mn-ea"/>
                <a:cs typeface="+mn-cs"/>
              </a:rPr>
              <a:t> – the $scope object could be considered the </a:t>
            </a:r>
            <a:r>
              <a:rPr lang="en-US" sz="1200" b="0" i="0" kern="1200" dirty="0" err="1" smtClean="0">
                <a:solidFill>
                  <a:schemeClr val="tx1"/>
                </a:solidFill>
                <a:latin typeface="+mn-lt"/>
                <a:ea typeface="+mn-ea"/>
                <a:cs typeface="+mn-cs"/>
              </a:rPr>
              <a:t>ViewModel</a:t>
            </a:r>
            <a:r>
              <a:rPr lang="en-US" sz="1200" b="0" i="0" kern="1200" dirty="0" smtClean="0">
                <a:solidFill>
                  <a:schemeClr val="tx1"/>
                </a:solidFill>
                <a:latin typeface="+mn-lt"/>
                <a:ea typeface="+mn-ea"/>
                <a:cs typeface="+mn-cs"/>
              </a:rPr>
              <a:t> that is being decorated by a function that we call a Controller.</a:t>
            </a:r>
            <a:endParaRPr lang="en-US" dirty="0"/>
          </a:p>
        </p:txBody>
      </p:sp>
      <p:sp>
        <p:nvSpPr>
          <p:cNvPr id="4" name="Slide Number Placeholder 3"/>
          <p:cNvSpPr>
            <a:spLocks noGrp="1"/>
          </p:cNvSpPr>
          <p:nvPr>
            <p:ph type="sldNum" sz="quarter" idx="10"/>
          </p:nvPr>
        </p:nvSpPr>
        <p:spPr/>
        <p:txBody>
          <a:bodyPr/>
          <a:lstStyle/>
          <a:p>
            <a:fld id="{3FAA1779-64C4-4CFB-99B1-C1FE11C03E56}" type="slidenum">
              <a:rPr lang="en-US" smtClean="0"/>
              <a:pPr/>
              <a:t>3</a:t>
            </a:fld>
            <a:endParaRPr lang="en-US"/>
          </a:p>
        </p:txBody>
      </p:sp>
    </p:spTree>
    <p:extLst>
      <p:ext uri="{BB962C8B-B14F-4D97-AF65-F5344CB8AC3E}">
        <p14:creationId xmlns="" xmlns:p14="http://schemas.microsoft.com/office/powerpoint/2010/main" val="2855059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AA1779-64C4-4CFB-99B1-C1FE11C03E56}" type="slidenum">
              <a:rPr lang="en-US" smtClean="0"/>
              <a:pPr/>
              <a:t>4</a:t>
            </a:fld>
            <a:endParaRPr lang="en-US"/>
          </a:p>
        </p:txBody>
      </p:sp>
    </p:spTree>
    <p:extLst>
      <p:ext uri="{BB962C8B-B14F-4D97-AF65-F5344CB8AC3E}">
        <p14:creationId xmlns="" xmlns:p14="http://schemas.microsoft.com/office/powerpoint/2010/main" val="1988802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controllers to:</a:t>
            </a:r>
          </a:p>
          <a:p>
            <a:pPr marL="174708" indent="-174708">
              <a:buFont typeface="Arial" panose="020B0604020202020204" pitchFamily="34" charset="0"/>
              <a:buChar char="•"/>
            </a:pPr>
            <a:r>
              <a:rPr lang="en-US" dirty="0" smtClean="0"/>
              <a:t>Set up the initial state of the $scope object.</a:t>
            </a:r>
          </a:p>
          <a:p>
            <a:pPr marL="174708" indent="-174708">
              <a:buFont typeface="Arial" panose="020B0604020202020204" pitchFamily="34" charset="0"/>
              <a:buChar char="•"/>
            </a:pPr>
            <a:r>
              <a:rPr lang="en-US" dirty="0" smtClean="0"/>
              <a:t>Add behavior to the $scope object.</a:t>
            </a:r>
          </a:p>
          <a:p>
            <a:pPr defTabSz="931774">
              <a:defRPr/>
            </a:pPr>
            <a:endParaRPr lang="en-US" b="1" dirty="0" smtClean="0"/>
          </a:p>
          <a:p>
            <a:pPr defTabSz="931774">
              <a:defRPr/>
            </a:pPr>
            <a:endParaRPr lang="en-US" b="1" dirty="0" smtClean="0"/>
          </a:p>
          <a:p>
            <a:pPr defTabSz="931774">
              <a:defRPr/>
            </a:pPr>
            <a:r>
              <a:rPr lang="en-US" b="1" dirty="0" smtClean="0"/>
              <a:t>Controllers  -&gt;</a:t>
            </a:r>
            <a:r>
              <a:rPr lang="en-US" dirty="0" smtClean="0"/>
              <a:t> </a:t>
            </a:r>
          </a:p>
          <a:p>
            <a:pPr marL="232943" indent="-232943" defTabSz="931774">
              <a:buFontTx/>
              <a:buAutoNum type="arabicPeriod"/>
              <a:defRPr/>
            </a:pPr>
            <a:r>
              <a:rPr lang="en-US" baseline="0" dirty="0" smtClean="0"/>
              <a:t>Show in html page -&gt; </a:t>
            </a:r>
            <a:r>
              <a:rPr lang="en-US" dirty="0"/>
              <a:t>ng-controller="</a:t>
            </a:r>
            <a:r>
              <a:rPr lang="en-US" dirty="0" err="1"/>
              <a:t>summaryCtrl</a:t>
            </a:r>
            <a:r>
              <a:rPr lang="en-US" dirty="0" smtClean="0"/>
              <a:t> </a:t>
            </a:r>
            <a:r>
              <a:rPr lang="en-US" dirty="0"/>
              <a:t>"</a:t>
            </a:r>
            <a:r>
              <a:rPr lang="en-US" dirty="0" smtClean="0"/>
              <a:t> </a:t>
            </a:r>
          </a:p>
          <a:p>
            <a:pPr marL="232943" indent="-232943" defTabSz="931774">
              <a:buFontTx/>
              <a:buAutoNum type="arabicPeriod"/>
              <a:defRPr/>
            </a:pPr>
            <a:r>
              <a:rPr lang="en-US" dirty="0" smtClean="0"/>
              <a:t>Show in app.js -&gt; </a:t>
            </a:r>
          </a:p>
          <a:p>
            <a:pPr defTabSz="931774">
              <a:defRPr/>
            </a:pPr>
            <a:r>
              <a:rPr lang="en-US" baseline="0" dirty="0" smtClean="0"/>
              <a:t> </a:t>
            </a:r>
            <a:r>
              <a:rPr lang="en-US" dirty="0" err="1" smtClean="0"/>
              <a:t>angular.module</a:t>
            </a:r>
            <a:r>
              <a:rPr lang="en-US" dirty="0" smtClean="0"/>
              <a:t>(</a:t>
            </a:r>
            <a:r>
              <a:rPr lang="en-US" dirty="0"/>
              <a:t>"getstats"</a:t>
            </a:r>
            <a:r>
              <a:rPr lang="en-US" dirty="0" smtClean="0"/>
              <a:t>).controller(</a:t>
            </a:r>
            <a:r>
              <a:rPr lang="en-US" dirty="0"/>
              <a:t>"</a:t>
            </a:r>
            <a:r>
              <a:rPr lang="en-US" dirty="0" err="1"/>
              <a:t>summaryCtrl</a:t>
            </a:r>
            <a:r>
              <a:rPr lang="en-US" dirty="0"/>
              <a:t>"</a:t>
            </a:r>
            <a:r>
              <a:rPr lang="en-US" dirty="0" smtClean="0"/>
              <a:t>, [</a:t>
            </a:r>
            <a:r>
              <a:rPr lang="en-US" dirty="0"/>
              <a:t>"$scope"</a:t>
            </a:r>
            <a:r>
              <a:rPr lang="en-US" dirty="0" smtClean="0"/>
              <a:t>, </a:t>
            </a:r>
            <a:r>
              <a:rPr lang="en-US" dirty="0"/>
              <a:t>"$timeout"</a:t>
            </a:r>
            <a:r>
              <a:rPr lang="en-US" dirty="0" smtClean="0"/>
              <a:t>, </a:t>
            </a:r>
            <a:r>
              <a:rPr lang="en-US" dirty="0"/>
              <a:t>"$filter"</a:t>
            </a:r>
            <a:r>
              <a:rPr lang="en-US" dirty="0" smtClean="0"/>
              <a:t>, </a:t>
            </a:r>
            <a:r>
              <a:rPr lang="en-US" dirty="0"/>
              <a:t>"$</a:t>
            </a:r>
            <a:r>
              <a:rPr lang="en-US" dirty="0" err="1"/>
              <a:t>rootScope</a:t>
            </a:r>
            <a:r>
              <a:rPr lang="en-US" dirty="0"/>
              <a:t>"</a:t>
            </a:r>
            <a:r>
              <a:rPr lang="en-US" dirty="0" smtClean="0"/>
              <a:t>, </a:t>
            </a:r>
            <a:r>
              <a:rPr lang="en-US" dirty="0"/>
              <a:t>"$element"</a:t>
            </a:r>
            <a:r>
              <a:rPr lang="en-US" dirty="0" smtClean="0"/>
              <a:t>, </a:t>
            </a:r>
          </a:p>
          <a:p>
            <a:pPr defTabSz="931774">
              <a:defRPr/>
            </a:pPr>
            <a:r>
              <a:rPr lang="en-US" dirty="0"/>
              <a:t> "</a:t>
            </a:r>
            <a:r>
              <a:rPr lang="en-US" dirty="0" err="1"/>
              <a:t>getstatsSharedService</a:t>
            </a:r>
            <a:r>
              <a:rPr lang="en-US" dirty="0"/>
              <a:t>"</a:t>
            </a:r>
            <a:r>
              <a:rPr lang="en-US" dirty="0" smtClean="0"/>
              <a:t>, </a:t>
            </a:r>
            <a:r>
              <a:rPr lang="en-US" dirty="0" err="1" smtClean="0"/>
              <a:t>summaryCtrl</a:t>
            </a:r>
            <a:r>
              <a:rPr lang="en-US" dirty="0" smtClean="0"/>
              <a:t>])    </a:t>
            </a:r>
          </a:p>
          <a:p>
            <a:pPr defTabSz="931774">
              <a:defRPr/>
            </a:pPr>
            <a:endParaRPr lang="en-US" dirty="0" smtClean="0"/>
          </a:p>
          <a:p>
            <a:pPr defTabSz="931774">
              <a:defRPr/>
            </a:pPr>
            <a:r>
              <a:rPr lang="en-US" b="1" dirty="0" smtClean="0"/>
              <a:t>Scope -&gt;</a:t>
            </a:r>
          </a:p>
          <a:p>
            <a:pPr defTabSz="931774">
              <a:defRPr/>
            </a:pPr>
            <a:r>
              <a:rPr lang="en-US" dirty="0" smtClean="0"/>
              <a:t>  $</a:t>
            </a:r>
            <a:r>
              <a:rPr lang="en-US" dirty="0" err="1" smtClean="0"/>
              <a:t>scope.totalSuccessCount</a:t>
            </a:r>
            <a:r>
              <a:rPr lang="en-US" dirty="0" smtClean="0"/>
              <a:t> </a:t>
            </a:r>
          </a:p>
          <a:p>
            <a:pPr defTabSz="931774">
              <a:defRPr/>
            </a:pPr>
            <a:endParaRPr lang="en-US" dirty="0" smtClean="0"/>
          </a:p>
          <a:p>
            <a:pPr defTabSz="931774">
              <a:defRPr/>
            </a:pPr>
            <a:r>
              <a:rPr lang="en-US" b="1" dirty="0" smtClean="0"/>
              <a:t>RootScope -&gt;</a:t>
            </a:r>
          </a:p>
          <a:p>
            <a:pPr defTabSz="931774">
              <a:defRPr/>
            </a:pPr>
            <a:r>
              <a:rPr lang="en-US" dirty="0" smtClean="0"/>
              <a:t>Scopes provide separation between the model and the view, via a mechanism for watching the model for changes.</a:t>
            </a:r>
          </a:p>
          <a:p>
            <a:pPr defTabSz="931774">
              <a:defRPr/>
            </a:pPr>
            <a:r>
              <a:rPr lang="en-US" dirty="0" smtClean="0"/>
              <a:t>Also used to communicate between</a:t>
            </a:r>
            <a:r>
              <a:rPr lang="en-US" baseline="0" dirty="0" smtClean="0"/>
              <a:t> two controllers.</a:t>
            </a:r>
            <a:endParaRPr lang="en-US" dirty="0" smtClean="0"/>
          </a:p>
          <a:p>
            <a:pPr defTabSz="931774">
              <a:defRPr/>
            </a:pPr>
            <a:endParaRPr lang="en-US" dirty="0" smtClean="0"/>
          </a:p>
          <a:p>
            <a:pPr defTabSz="931774">
              <a:defRPr/>
            </a:pPr>
            <a:r>
              <a:rPr lang="en-US" dirty="0" smtClean="0"/>
              <a:t>publish or Broadcast</a:t>
            </a:r>
            <a:r>
              <a:rPr lang="en-US" baseline="0" dirty="0" smtClean="0"/>
              <a:t> message</a:t>
            </a:r>
            <a:r>
              <a:rPr lang="en-US" dirty="0" smtClean="0"/>
              <a:t> =&gt; $</a:t>
            </a:r>
            <a:r>
              <a:rPr lang="en-US" dirty="0" err="1" smtClean="0"/>
              <a:t>rootScope.$emit</a:t>
            </a:r>
            <a:r>
              <a:rPr lang="en-US" dirty="0" smtClean="0"/>
              <a:t>(</a:t>
            </a:r>
            <a:r>
              <a:rPr lang="en-US" dirty="0"/>
              <a:t>"</a:t>
            </a:r>
            <a:r>
              <a:rPr lang="en-US" dirty="0" err="1"/>
              <a:t>showSummaryNumbers</a:t>
            </a:r>
            <a:r>
              <a:rPr lang="en-US" dirty="0"/>
              <a:t>"</a:t>
            </a:r>
            <a:r>
              <a:rPr lang="en-US" dirty="0" smtClean="0"/>
              <a:t>, { number: </a:t>
            </a:r>
            <a:r>
              <a:rPr lang="en-US" dirty="0" err="1" smtClean="0"/>
              <a:t>distinctSuccessCount</a:t>
            </a:r>
            <a:r>
              <a:rPr lang="en-US" dirty="0" smtClean="0"/>
              <a:t> </a:t>
            </a:r>
          </a:p>
          <a:p>
            <a:pPr defTabSz="931774">
              <a:defRPr/>
            </a:pPr>
            <a:r>
              <a:rPr lang="en-US" dirty="0" smtClean="0"/>
              <a:t>subscribe to the</a:t>
            </a:r>
            <a:r>
              <a:rPr lang="en-US" baseline="0" dirty="0" smtClean="0"/>
              <a:t> message =&gt; </a:t>
            </a:r>
            <a:r>
              <a:rPr lang="en-US" dirty="0" smtClean="0"/>
              <a:t>$</a:t>
            </a:r>
            <a:r>
              <a:rPr lang="en-US" dirty="0" err="1" smtClean="0"/>
              <a:t>rootScope.$on</a:t>
            </a:r>
            <a:r>
              <a:rPr lang="en-US" dirty="0" smtClean="0"/>
              <a:t>(</a:t>
            </a:r>
            <a:r>
              <a:rPr lang="en-US" dirty="0"/>
              <a:t>"</a:t>
            </a:r>
            <a:r>
              <a:rPr lang="en-US" dirty="0" err="1"/>
              <a:t>showSummaryNumbers</a:t>
            </a:r>
            <a:r>
              <a:rPr lang="en-US" dirty="0"/>
              <a:t>"</a:t>
            </a:r>
            <a:r>
              <a:rPr lang="en-US" dirty="0" smtClean="0"/>
              <a:t> </a:t>
            </a:r>
          </a:p>
          <a:p>
            <a:pPr defTabSz="931774">
              <a:defRPr/>
            </a:pPr>
            <a:r>
              <a:rPr lang="en-US" dirty="0" smtClean="0"/>
              <a:t> </a:t>
            </a:r>
          </a:p>
          <a:p>
            <a:pPr defTabSz="931774">
              <a:defRPr/>
            </a:pPr>
            <a:endParaRPr lang="en-US" dirty="0" smtClean="0"/>
          </a:p>
          <a:p>
            <a:pPr defTabSz="931774">
              <a:defRPr/>
            </a:pPr>
            <a:r>
              <a:rPr lang="en-US" b="1" dirty="0" smtClean="0"/>
              <a:t>Directives -&gt;</a:t>
            </a:r>
          </a:p>
          <a:p>
            <a:pPr marL="465887" indent="-465887">
              <a:buFont typeface="Arial" panose="020B0604020202020204" pitchFamily="34" charset="0"/>
              <a:buChar char="•"/>
            </a:pPr>
            <a:r>
              <a:rPr lang="en-US" b="1" dirty="0" smtClean="0">
                <a:solidFill>
                  <a:schemeClr val="tx2">
                    <a:lumMod val="60000"/>
                    <a:lumOff val="40000"/>
                  </a:schemeClr>
                </a:solidFill>
              </a:rPr>
              <a:t>Predefined -&gt; ng-click, ng-show, ng-repeat</a:t>
            </a:r>
          </a:p>
          <a:p>
            <a:pPr marL="465887" indent="-465887">
              <a:buFont typeface="Arial" panose="020B0604020202020204" pitchFamily="34" charset="0"/>
              <a:buChar char="•"/>
            </a:pPr>
            <a:r>
              <a:rPr lang="en-US" b="1" dirty="0" smtClean="0">
                <a:solidFill>
                  <a:schemeClr val="tx2">
                    <a:lumMod val="60000"/>
                    <a:lumOff val="40000"/>
                  </a:schemeClr>
                </a:solidFill>
              </a:rPr>
              <a:t>Custom directives -&gt;</a:t>
            </a:r>
            <a:r>
              <a:rPr lang="en-US" dirty="0" smtClean="0"/>
              <a:t> </a:t>
            </a:r>
            <a:r>
              <a:rPr lang="en-US" b="1" dirty="0" smtClean="0">
                <a:solidFill>
                  <a:schemeClr val="tx2">
                    <a:lumMod val="60000"/>
                    <a:lumOff val="40000"/>
                  </a:schemeClr>
                </a:solidFill>
              </a:rPr>
              <a:t>query-Logs-Span </a:t>
            </a:r>
          </a:p>
          <a:p>
            <a:endParaRPr lang="en-US" dirty="0" smtClean="0"/>
          </a:p>
          <a:p>
            <a:pPr marL="232943" indent="-232943" defTabSz="931774">
              <a:buFont typeface="+mj-lt"/>
              <a:buAutoNum type="arabicPeriod"/>
              <a:defRPr/>
            </a:pPr>
            <a:r>
              <a:rPr lang="en-US" baseline="0" dirty="0" smtClean="0"/>
              <a:t>App.js =&gt;</a:t>
            </a:r>
          </a:p>
          <a:p>
            <a:pPr defTabSz="931774">
              <a:defRPr/>
            </a:pPr>
            <a:r>
              <a:rPr lang="en-US" dirty="0" smtClean="0"/>
              <a:t>    .directive(</a:t>
            </a:r>
            <a:r>
              <a:rPr lang="en-US" dirty="0"/>
              <a:t>'</a:t>
            </a:r>
            <a:r>
              <a:rPr lang="en-US" dirty="0" err="1"/>
              <a:t>queryLogsSpan</a:t>
            </a:r>
            <a:r>
              <a:rPr lang="en-US" dirty="0"/>
              <a:t>'</a:t>
            </a:r>
            <a:r>
              <a:rPr lang="en-US" dirty="0" smtClean="0"/>
              <a:t>, </a:t>
            </a:r>
            <a:r>
              <a:rPr lang="en-US" dirty="0"/>
              <a:t>function</a:t>
            </a:r>
            <a:r>
              <a:rPr lang="en-US" dirty="0" smtClean="0"/>
              <a:t> () { </a:t>
            </a:r>
          </a:p>
          <a:p>
            <a:pPr marL="232943" indent="-232943" defTabSz="931774">
              <a:buFont typeface="+mj-lt"/>
              <a:buAutoNum type="arabicPeriod"/>
              <a:defRPr/>
            </a:pPr>
            <a:endParaRPr lang="en-US" baseline="0" dirty="0" smtClean="0"/>
          </a:p>
          <a:p>
            <a:pPr marL="232943" indent="-232943" defTabSz="931774">
              <a:buFont typeface="+mj-lt"/>
              <a:buAutoNum type="arabicPeriod"/>
              <a:defRPr/>
            </a:pPr>
            <a:r>
              <a:rPr lang="en-US" dirty="0" smtClean="0"/>
              <a:t>Tables.html =&gt;</a:t>
            </a:r>
          </a:p>
          <a:p>
            <a:pPr defTabSz="931774">
              <a:defRPr/>
            </a:pPr>
            <a:r>
              <a:rPr lang="en-US" dirty="0"/>
              <a:t>     &lt;query-Logs-Span&gt;</a:t>
            </a:r>
            <a:r>
              <a:rPr lang="en-US" dirty="0" smtClean="0"/>
              <a:t> </a:t>
            </a:r>
          </a:p>
          <a:p>
            <a:pPr defTabSz="931774">
              <a:defRPr/>
            </a:pPr>
            <a:endParaRPr lang="en-US" dirty="0" smtClean="0"/>
          </a:p>
          <a:p>
            <a:pPr marL="0" lvl="1" defTabSz="931774">
              <a:defRPr/>
            </a:pPr>
            <a:r>
              <a:rPr lang="en-US" dirty="0" smtClean="0"/>
              <a:t>	(*Comment query-Logs-Span and display changes without </a:t>
            </a:r>
            <a:r>
              <a:rPr lang="en-US" dirty="0" err="1" smtClean="0"/>
              <a:t>directiives</a:t>
            </a:r>
            <a:r>
              <a:rPr lang="en-US" dirty="0" smtClean="0"/>
              <a:t>.)</a:t>
            </a:r>
          </a:p>
          <a:p>
            <a:pPr defTabSz="931774">
              <a:defRPr/>
            </a:pPr>
            <a:endParaRPr lang="en-US" dirty="0"/>
          </a:p>
        </p:txBody>
      </p:sp>
      <p:sp>
        <p:nvSpPr>
          <p:cNvPr id="4" name="Slide Number Placeholder 3"/>
          <p:cNvSpPr>
            <a:spLocks noGrp="1"/>
          </p:cNvSpPr>
          <p:nvPr>
            <p:ph type="sldNum" sz="quarter" idx="10"/>
          </p:nvPr>
        </p:nvSpPr>
        <p:spPr/>
        <p:txBody>
          <a:bodyPr/>
          <a:lstStyle/>
          <a:p>
            <a:fld id="{3FAA1779-64C4-4CFB-99B1-C1FE11C03E56}" type="slidenum">
              <a:rPr lang="en-US" smtClean="0"/>
              <a:pPr/>
              <a:t>8</a:t>
            </a:fld>
            <a:endParaRPr lang="en-US"/>
          </a:p>
        </p:txBody>
      </p:sp>
    </p:spTree>
    <p:extLst>
      <p:ext uri="{BB962C8B-B14F-4D97-AF65-F5344CB8AC3E}">
        <p14:creationId xmlns="" xmlns:p14="http://schemas.microsoft.com/office/powerpoint/2010/main" val="2254045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AA1779-64C4-4CFB-99B1-C1FE11C03E56}"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FAA1779-64C4-4CFB-99B1-C1FE11C03E56}"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F96E8C7-0ADA-40C3-8D1E-BF77A6BCCE6E}" type="datetimeFigureOut">
              <a:rPr lang="en-US" smtClean="0"/>
              <a:pPr/>
              <a:t>2/21/2016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E2052D6-53BB-4702-9DAD-C9677E4EFE0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F96E8C7-0ADA-40C3-8D1E-BF77A6BCCE6E}" type="datetimeFigureOut">
              <a:rPr lang="en-US" smtClean="0"/>
              <a:pPr/>
              <a:t>2/21/2016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E2052D6-53BB-4702-9DAD-C9677E4EFE0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F96E8C7-0ADA-40C3-8D1E-BF77A6BCCE6E}" type="datetimeFigureOut">
              <a:rPr lang="en-US" smtClean="0"/>
              <a:pPr/>
              <a:t>2/21/2016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E2052D6-53BB-4702-9DAD-C9677E4EFE0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F96E8C7-0ADA-40C3-8D1E-BF77A6BCCE6E}" type="datetimeFigureOut">
              <a:rPr lang="en-US" smtClean="0"/>
              <a:pPr/>
              <a:t>2/21/2016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E2052D6-53BB-4702-9DAD-C9677E4EFE08}"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F96E8C7-0ADA-40C3-8D1E-BF77A6BCCE6E}" type="datetimeFigureOut">
              <a:rPr lang="en-US" smtClean="0"/>
              <a:pPr/>
              <a:t>2/21/2016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E2052D6-53BB-4702-9DAD-C9677E4EFE08}"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F96E8C7-0ADA-40C3-8D1E-BF77A6BCCE6E}" type="datetimeFigureOut">
              <a:rPr lang="en-US" smtClean="0"/>
              <a:pPr/>
              <a:t>2/21/2016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E2052D6-53BB-4702-9DAD-C9677E4EFE08}"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F96E8C7-0ADA-40C3-8D1E-BF77A6BCCE6E}" type="datetimeFigureOut">
              <a:rPr lang="en-US" smtClean="0"/>
              <a:pPr/>
              <a:t>2/21/2016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E2052D6-53BB-4702-9DAD-C9677E4EFE0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FF96E8C7-0ADA-40C3-8D1E-BF77A6BCCE6E}" type="datetimeFigureOut">
              <a:rPr lang="en-US" smtClean="0"/>
              <a:pPr/>
              <a:t>2/21/2016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E2052D6-53BB-4702-9DAD-C9677E4EFE08}"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F96E8C7-0ADA-40C3-8D1E-BF77A6BCCE6E}" type="datetimeFigureOut">
              <a:rPr lang="en-US" smtClean="0"/>
              <a:pPr/>
              <a:t>2/21/2016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E2052D6-53BB-4702-9DAD-C9677E4EFE0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FF96E8C7-0ADA-40C3-8D1E-BF77A6BCCE6E}" type="datetimeFigureOut">
              <a:rPr lang="en-US" smtClean="0"/>
              <a:pPr/>
              <a:t>2/21/2016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E2052D6-53BB-4702-9DAD-C9677E4EFE0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F96E8C7-0ADA-40C3-8D1E-BF77A6BCCE6E}" type="datetimeFigureOut">
              <a:rPr lang="en-US" smtClean="0"/>
              <a:pPr/>
              <a:t>2/21/2016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E2052D6-53BB-4702-9DAD-C9677E4EFE08}"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F96E8C7-0ADA-40C3-8D1E-BF77A6BCCE6E}" type="datetimeFigureOut">
              <a:rPr lang="en-US" smtClean="0"/>
              <a:pPr/>
              <a:t>2/21/2016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E2052D6-53BB-4702-9DAD-C9677E4EFE0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angularjs.org/guide/di"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embed.plnkr.co/A6oBjqDwMcjMmM7qupx4/" TargetMode="External"/><Relationship Id="rId2" Type="http://schemas.openxmlformats.org/officeDocument/2006/relationships/hyperlink" Target="https://github.com/LockheedInnovation/Project-AngularJ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ng-learn.org/2014/03/AngularJS-2-Status-Preview/"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angular-ui.github.io/bootstrap/"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cs.angularjs.org/api/ngRoute/service/$rout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angularjs.org/guide/scope"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28600" y="228600"/>
            <a:ext cx="8610600" cy="3087069"/>
          </a:xfrm>
          <a:prstGeom prst="rect">
            <a:avLst/>
          </a:prstGeom>
        </p:spPr>
      </p:pic>
      <p:sp>
        <p:nvSpPr>
          <p:cNvPr id="6" name="Subtitle 2"/>
          <p:cNvSpPr>
            <a:spLocks noGrp="1"/>
          </p:cNvSpPr>
          <p:nvPr>
            <p:ph type="subTitle" idx="1"/>
          </p:nvPr>
        </p:nvSpPr>
        <p:spPr>
          <a:xfrm>
            <a:off x="228600" y="3657600"/>
            <a:ext cx="10058400" cy="1143000"/>
          </a:xfrm>
        </p:spPr>
        <p:txBody>
          <a:bodyPr>
            <a:normAutofit fontScale="92500" lnSpcReduction="20000"/>
          </a:bodyPr>
          <a:lstStyle/>
          <a:p>
            <a:pPr algn="ctr"/>
            <a:r>
              <a:rPr lang="en-US" dirty="0" smtClean="0"/>
              <a:t>Presented by </a:t>
            </a:r>
          </a:p>
          <a:p>
            <a:pPr algn="ctr"/>
            <a:r>
              <a:rPr lang="en-US" dirty="0" err="1" smtClean="0"/>
              <a:t>Shailesh</a:t>
            </a:r>
            <a:r>
              <a:rPr lang="en-US" dirty="0" smtClean="0"/>
              <a:t> </a:t>
            </a:r>
            <a:r>
              <a:rPr lang="en-US" dirty="0" err="1" smtClean="0"/>
              <a:t>Gavathe</a:t>
            </a:r>
            <a:r>
              <a:rPr lang="en-US" dirty="0" smtClean="0"/>
              <a:t> </a:t>
            </a:r>
          </a:p>
          <a:p>
            <a:pPr algn="ctr"/>
            <a:r>
              <a:rPr lang="en-US" sz="2800" dirty="0" smtClean="0"/>
              <a:t>Geospatial Developer</a:t>
            </a:r>
            <a:endParaRPr lang="en-US" sz="2800" dirty="0"/>
          </a:p>
        </p:txBody>
      </p:sp>
    </p:spTree>
    <p:extLst>
      <p:ext uri="{BB962C8B-B14F-4D97-AF65-F5344CB8AC3E}">
        <p14:creationId xmlns="" xmlns:p14="http://schemas.microsoft.com/office/powerpoint/2010/main" val="3784168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80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800"/>
                            </p:stCondLst>
                            <p:childTnLst>
                              <p:par>
                                <p:cTn id="11" presetID="42" presetClass="entr" presetSubtype="0" fill="hold" grpId="0" nodeType="afterEffect">
                                  <p:stCondLst>
                                    <p:cond delay="80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1000"/>
                                        <p:tgtEl>
                                          <p:spTgt spid="6">
                                            <p:txEl>
                                              <p:pRg st="1" end="1"/>
                                            </p:txEl>
                                          </p:spTgt>
                                        </p:tgtEl>
                                      </p:cBhvr>
                                    </p:animEffect>
                                    <p:anim calcmode="lin" valueType="num">
                                      <p:cBhvr>
                                        <p:cTn id="1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3600"/>
                            </p:stCondLst>
                            <p:childTnLst>
                              <p:par>
                                <p:cTn id="17" presetID="42" presetClass="entr" presetSubtype="0" fill="hold" grpId="0" nodeType="afterEffect">
                                  <p:stCondLst>
                                    <p:cond delay="80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1000"/>
                                        <p:tgtEl>
                                          <p:spTgt spid="6">
                                            <p:txEl>
                                              <p:pRg st="2" end="2"/>
                                            </p:txEl>
                                          </p:spTgt>
                                        </p:tgtEl>
                                      </p:cBhvr>
                                    </p:animEffect>
                                    <p:anim calcmode="lin" valueType="num">
                                      <p:cBhvr>
                                        <p:cTn id="2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Arial" panose="020B0604020202020204" pitchFamily="34" charset="0"/>
              <a:buChar char="•"/>
            </a:pPr>
            <a:r>
              <a:rPr lang="en-US" dirty="0" smtClean="0"/>
              <a:t>RootScope </a:t>
            </a:r>
          </a:p>
          <a:p>
            <a:pPr marL="914400" lvl="1" indent="-457200">
              <a:buFont typeface="Arial" panose="020B0604020202020204" pitchFamily="34" charset="0"/>
              <a:buChar char="•"/>
            </a:pPr>
            <a:r>
              <a:rPr lang="en-US" dirty="0" smtClean="0"/>
              <a:t>Scopes provide separation between the model and the view, via a mechanism for watching the model for changes</a:t>
            </a:r>
            <a:r>
              <a:rPr lang="en-US" dirty="0" smtClean="0"/>
              <a:t>.</a:t>
            </a:r>
          </a:p>
          <a:p>
            <a:pPr marL="914400" lvl="1" indent="-457200">
              <a:buFont typeface="Arial" panose="020B0604020202020204" pitchFamily="34" charset="0"/>
              <a:buChar char="•"/>
            </a:pPr>
            <a:r>
              <a:rPr lang="en-US" dirty="0" smtClean="0"/>
              <a:t>Can also be used to communicate between controllers</a:t>
            </a:r>
            <a:endParaRPr lang="en-US" dirty="0" smtClean="0"/>
          </a:p>
          <a:p>
            <a:endParaRPr lang="en-US" dirty="0"/>
          </a:p>
        </p:txBody>
      </p:sp>
      <p:sp>
        <p:nvSpPr>
          <p:cNvPr id="3" name="Title 2"/>
          <p:cNvSpPr>
            <a:spLocks noGrp="1"/>
          </p:cNvSpPr>
          <p:nvPr>
            <p:ph type="title"/>
          </p:nvPr>
        </p:nvSpPr>
        <p:spPr/>
        <p:txBody>
          <a:bodyPr/>
          <a:lstStyle/>
          <a:p>
            <a:r>
              <a:rPr lang="en-US" dirty="0" err="1" smtClean="0"/>
              <a:t>Rootscope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Angular services are substitutable objects that are wired together using </a:t>
            </a:r>
            <a:r>
              <a:rPr lang="en-US" dirty="0" smtClean="0">
                <a:hlinkClick r:id="rId3"/>
              </a:rPr>
              <a:t>dependency injection (DI)</a:t>
            </a:r>
            <a:r>
              <a:rPr lang="en-US" dirty="0" smtClean="0"/>
              <a:t>. </a:t>
            </a:r>
            <a:endParaRPr lang="en-US" dirty="0" smtClean="0"/>
          </a:p>
          <a:p>
            <a:r>
              <a:rPr lang="en-US" dirty="0" smtClean="0"/>
              <a:t>Use services </a:t>
            </a:r>
            <a:r>
              <a:rPr lang="en-US" dirty="0" smtClean="0"/>
              <a:t>to organize and share code across your app</a:t>
            </a:r>
            <a:r>
              <a:rPr lang="en-US" dirty="0" smtClean="0"/>
              <a:t>.</a:t>
            </a:r>
            <a:endParaRPr lang="en-US" dirty="0" smtClean="0"/>
          </a:p>
        </p:txBody>
      </p:sp>
      <p:sp>
        <p:nvSpPr>
          <p:cNvPr id="3" name="Title 2"/>
          <p:cNvSpPr>
            <a:spLocks noGrp="1"/>
          </p:cNvSpPr>
          <p:nvPr>
            <p:ph type="title"/>
          </p:nvPr>
        </p:nvSpPr>
        <p:spPr/>
        <p:txBody>
          <a:bodyPr/>
          <a:lstStyle/>
          <a:p>
            <a:r>
              <a:rPr lang="en-US" b="0" dirty="0" smtClean="0"/>
              <a:t>Dependency Injection</a:t>
            </a:r>
            <a:endParaRPr lang="en-US" b="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Arial" panose="020B0604020202020204" pitchFamily="34" charset="0"/>
              <a:buChar char="•"/>
            </a:pPr>
            <a:r>
              <a:rPr lang="en-US" dirty="0" smtClean="0"/>
              <a:t>Today’s tutorial is available at </a:t>
            </a:r>
            <a:r>
              <a:rPr lang="en-US" dirty="0" err="1" smtClean="0"/>
              <a:t>Git</a:t>
            </a:r>
            <a:r>
              <a:rPr lang="en-US" dirty="0" smtClean="0"/>
              <a:t> under</a:t>
            </a:r>
          </a:p>
          <a:p>
            <a:pPr marL="457200" indent="-457200">
              <a:buFont typeface="Arial" panose="020B0604020202020204" pitchFamily="34" charset="0"/>
              <a:buChar char="•"/>
            </a:pPr>
            <a:r>
              <a:rPr lang="en-US" dirty="0" smtClean="0">
                <a:hlinkClick r:id="rId2"/>
              </a:rPr>
              <a:t>https://</a:t>
            </a:r>
            <a:r>
              <a:rPr lang="en-US" dirty="0" smtClean="0">
                <a:hlinkClick r:id="rId2"/>
              </a:rPr>
              <a:t>github.com/LockheedInnovation/Project-AngularJS</a:t>
            </a:r>
            <a:endParaRPr lang="en-US" dirty="0" smtClean="0"/>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r>
              <a:rPr lang="en-US" dirty="0" smtClean="0"/>
              <a:t>For convenience </a:t>
            </a:r>
            <a:r>
              <a:rPr lang="en-US" dirty="0" err="1" smtClean="0"/>
              <a:t>plunker</a:t>
            </a:r>
            <a:r>
              <a:rPr lang="en-US" dirty="0" smtClean="0"/>
              <a:t> is made</a:t>
            </a:r>
          </a:p>
          <a:p>
            <a:pPr marL="457200" indent="-457200">
              <a:buFont typeface="Arial" panose="020B0604020202020204" pitchFamily="34" charset="0"/>
              <a:buChar char="•"/>
            </a:pPr>
            <a:r>
              <a:rPr lang="en-US" u="sng" dirty="0" smtClean="0">
                <a:hlinkClick r:id="rId3"/>
              </a:rPr>
              <a:t>http://embed.plnkr.co/A6oBjqDwMcjMmM7qupx4</a:t>
            </a:r>
            <a:r>
              <a:rPr lang="en-US" u="sng" dirty="0" smtClean="0">
                <a:hlinkClick r:id="rId3"/>
              </a:rPr>
              <a:t>/</a:t>
            </a:r>
            <a:endParaRPr lang="en-US" u="sng" dirty="0" smtClean="0"/>
          </a:p>
          <a:p>
            <a:pPr marL="457200" indent="-457200">
              <a:buFont typeface="Arial" panose="020B0604020202020204" pitchFamily="34" charset="0"/>
              <a:buChar char="•"/>
            </a:pPr>
            <a:endParaRPr lang="en-US" u="sng" dirty="0" smtClean="0"/>
          </a:p>
          <a:p>
            <a:pPr marL="457200" indent="-457200">
              <a:buFont typeface="Arial" panose="020B0604020202020204" pitchFamily="34" charset="0"/>
              <a:buChar char="•"/>
            </a:pPr>
            <a:r>
              <a:rPr lang="en-US" u="sng" dirty="0" smtClean="0"/>
              <a:t>Show the Real Deal now</a:t>
            </a:r>
            <a:endParaRPr lang="en-US" dirty="0" smtClean="0"/>
          </a:p>
          <a:p>
            <a:endParaRPr lang="en-US" dirty="0"/>
          </a:p>
        </p:txBody>
      </p:sp>
      <p:sp>
        <p:nvSpPr>
          <p:cNvPr id="3" name="Title 2"/>
          <p:cNvSpPr>
            <a:spLocks noGrp="1"/>
          </p:cNvSpPr>
          <p:nvPr>
            <p:ph type="title"/>
          </p:nvPr>
        </p:nvSpPr>
        <p:spPr/>
        <p:txBody>
          <a:bodyPr/>
          <a:lstStyle/>
          <a:p>
            <a:r>
              <a:rPr lang="en-US" dirty="0" err="1" smtClean="0"/>
              <a:t>Git</a:t>
            </a:r>
            <a:r>
              <a:rPr lang="en-US" dirty="0" smtClean="0"/>
              <a:t> - </a:t>
            </a:r>
            <a:r>
              <a:rPr lang="en-US" dirty="0" err="1" smtClean="0"/>
              <a:t>Plunker</a:t>
            </a:r>
            <a:r>
              <a:rPr lang="en-US" dirty="0" smtClean="0"/>
              <a:t> Demo</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Questions?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1"/>
            <a:ext cx="7772400" cy="838200"/>
          </a:xfrm>
        </p:spPr>
        <p:txBody>
          <a:bodyPr>
            <a:normAutofit/>
          </a:bodyPr>
          <a:lstStyle/>
          <a:p>
            <a:r>
              <a:rPr lang="en-US" dirty="0" smtClean="0"/>
              <a:t>Today’s Agenda</a:t>
            </a:r>
            <a:endParaRPr lang="en-US" dirty="0"/>
          </a:p>
        </p:txBody>
      </p:sp>
      <p:sp>
        <p:nvSpPr>
          <p:cNvPr id="3" name="Subtitle 2"/>
          <p:cNvSpPr>
            <a:spLocks noGrp="1"/>
          </p:cNvSpPr>
          <p:nvPr>
            <p:ph type="subTitle" idx="1"/>
          </p:nvPr>
        </p:nvSpPr>
        <p:spPr>
          <a:xfrm>
            <a:off x="533400" y="1447800"/>
            <a:ext cx="8001000" cy="4038600"/>
          </a:xfrm>
        </p:spPr>
        <p:txBody>
          <a:bodyPr>
            <a:normAutofit/>
          </a:bodyPr>
          <a:lstStyle/>
          <a:p>
            <a:pPr marL="457200" indent="-457200" algn="l">
              <a:buFont typeface="Arial" panose="020B0604020202020204" pitchFamily="34" charset="0"/>
              <a:buChar char="•"/>
            </a:pPr>
            <a:r>
              <a:rPr lang="en-US" dirty="0" smtClean="0"/>
              <a:t>Introduction</a:t>
            </a:r>
          </a:p>
          <a:p>
            <a:pPr marL="914400" lvl="1" indent="-457200" algn="l">
              <a:buFont typeface="Arial" panose="020B0604020202020204" pitchFamily="34" charset="0"/>
              <a:buChar char="•"/>
            </a:pPr>
            <a:r>
              <a:rPr lang="en-US" dirty="0" smtClean="0"/>
              <a:t>Demo </a:t>
            </a:r>
            <a:r>
              <a:rPr lang="en-US" dirty="0" smtClean="0"/>
              <a:t>Website</a:t>
            </a:r>
          </a:p>
          <a:p>
            <a:pPr marL="457200" indent="-457200" algn="l">
              <a:buFont typeface="Arial" panose="020B0604020202020204" pitchFamily="34" charset="0"/>
              <a:buChar char="•"/>
            </a:pPr>
            <a:r>
              <a:rPr lang="en-US" dirty="0" smtClean="0"/>
              <a:t>Modules/ </a:t>
            </a:r>
            <a:r>
              <a:rPr lang="en-US" dirty="0" smtClean="0"/>
              <a:t>View / Controller</a:t>
            </a:r>
            <a:endParaRPr lang="en-US" dirty="0" smtClean="0"/>
          </a:p>
          <a:p>
            <a:pPr marL="457200" indent="-457200" algn="l">
              <a:buFont typeface="Arial" panose="020B0604020202020204" pitchFamily="34" charset="0"/>
              <a:buChar char="•"/>
            </a:pPr>
            <a:r>
              <a:rPr lang="en-US" dirty="0" smtClean="0"/>
              <a:t>Scope / </a:t>
            </a:r>
            <a:r>
              <a:rPr lang="en-US" dirty="0" err="1" smtClean="0"/>
              <a:t>RootScope</a:t>
            </a:r>
            <a:endParaRPr lang="en-US" dirty="0" smtClean="0"/>
          </a:p>
          <a:p>
            <a:pPr marL="457200" indent="-457200" algn="l">
              <a:buFont typeface="Arial" panose="020B0604020202020204" pitchFamily="34" charset="0"/>
              <a:buChar char="•"/>
            </a:pPr>
            <a:r>
              <a:rPr lang="en-US" dirty="0" smtClean="0"/>
              <a:t>Service </a:t>
            </a:r>
            <a:r>
              <a:rPr lang="en-US" dirty="0" smtClean="0"/>
              <a:t>(Model inside)</a:t>
            </a:r>
          </a:p>
          <a:p>
            <a:pPr marL="914400" lvl="1" indent="-457200" algn="l">
              <a:buFont typeface="Arial" panose="020B0604020202020204" pitchFamily="34" charset="0"/>
              <a:buChar char="•"/>
            </a:pPr>
            <a:r>
              <a:rPr lang="en-US" dirty="0" smtClean="0"/>
              <a:t>Ajax calls -  $http </a:t>
            </a:r>
          </a:p>
          <a:p>
            <a:pPr marL="457200" indent="-457200" algn="l">
              <a:buFont typeface="Arial" panose="020B0604020202020204" pitchFamily="34" charset="0"/>
              <a:buChar char="•"/>
            </a:pPr>
            <a:r>
              <a:rPr lang="en-US" dirty="0" smtClean="0"/>
              <a:t>Angular Directives - </a:t>
            </a:r>
            <a:r>
              <a:rPr lang="en-US" dirty="0" err="1" smtClean="0"/>
              <a:t>ng</a:t>
            </a:r>
            <a:r>
              <a:rPr lang="en-US" dirty="0" smtClean="0"/>
              <a:t>-show</a:t>
            </a:r>
            <a:r>
              <a:rPr lang="en-US" dirty="0" smtClean="0"/>
              <a:t>, </a:t>
            </a:r>
            <a:r>
              <a:rPr lang="en-US" dirty="0" err="1" smtClean="0"/>
              <a:t>ng</a:t>
            </a:r>
            <a:r>
              <a:rPr lang="en-US" dirty="0" smtClean="0"/>
              <a:t>-repeat</a:t>
            </a:r>
          </a:p>
          <a:p>
            <a:pPr marL="457200" indent="-457200" algn="l">
              <a:buFont typeface="Arial" panose="020B0604020202020204" pitchFamily="34" charset="0"/>
              <a:buChar char="•"/>
            </a:pPr>
            <a:r>
              <a:rPr lang="en-US" dirty="0" smtClean="0"/>
              <a:t>Show Real Deal with </a:t>
            </a:r>
            <a:r>
              <a:rPr lang="en-US" dirty="0" err="1" smtClean="0"/>
              <a:t>GitHub</a:t>
            </a:r>
            <a:r>
              <a:rPr lang="en-US" dirty="0" smtClean="0"/>
              <a:t> / </a:t>
            </a:r>
            <a:r>
              <a:rPr lang="en-US" dirty="0" err="1" smtClean="0"/>
              <a:t>Plunker</a:t>
            </a:r>
            <a:endParaRPr lang="en-US" dirty="0"/>
          </a:p>
        </p:txBody>
      </p:sp>
    </p:spTree>
    <p:extLst>
      <p:ext uri="{BB962C8B-B14F-4D97-AF65-F5344CB8AC3E}">
        <p14:creationId xmlns="" xmlns:p14="http://schemas.microsoft.com/office/powerpoint/2010/main" val="7737930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1"/>
            <a:ext cx="7772400" cy="762000"/>
          </a:xfrm>
        </p:spPr>
        <p:txBody>
          <a:bodyPr>
            <a:normAutofit fontScale="90000"/>
          </a:bodyPr>
          <a:lstStyle/>
          <a:p>
            <a:r>
              <a:rPr lang="en-US" dirty="0" smtClean="0"/>
              <a:t>AngularJS Intro</a:t>
            </a:r>
            <a:endParaRPr lang="en-US" dirty="0"/>
          </a:p>
        </p:txBody>
      </p:sp>
      <p:sp>
        <p:nvSpPr>
          <p:cNvPr id="3" name="Subtitle 2"/>
          <p:cNvSpPr>
            <a:spLocks noGrp="1"/>
          </p:cNvSpPr>
          <p:nvPr>
            <p:ph type="subTitle" idx="1"/>
          </p:nvPr>
        </p:nvSpPr>
        <p:spPr>
          <a:xfrm>
            <a:off x="533400" y="1143000"/>
            <a:ext cx="8001000" cy="5410200"/>
          </a:xfrm>
        </p:spPr>
        <p:txBody>
          <a:bodyPr>
            <a:normAutofit lnSpcReduction="10000"/>
          </a:bodyPr>
          <a:lstStyle/>
          <a:p>
            <a:pPr marL="457200" indent="-457200" algn="l">
              <a:buFont typeface="Arial" panose="020B0604020202020204" pitchFamily="34" charset="0"/>
              <a:buChar char="•"/>
            </a:pPr>
            <a:r>
              <a:rPr lang="en-US" sz="2800" dirty="0" smtClean="0"/>
              <a:t>AngularJS is a javascript framework for dynamic web apps</a:t>
            </a:r>
            <a:r>
              <a:rPr lang="en-US" sz="2800" dirty="0" smtClean="0"/>
              <a:t>.</a:t>
            </a:r>
          </a:p>
          <a:p>
            <a:pPr marR="64008" lvl="1" indent="-457200" algn="l">
              <a:spcBef>
                <a:spcPts val="400"/>
              </a:spcBef>
              <a:buSzPct val="68000"/>
              <a:buFont typeface="Arial" panose="020B0604020202020204" pitchFamily="34" charset="0"/>
              <a:buChar char="•"/>
            </a:pPr>
            <a:r>
              <a:rPr lang="en-US" sz="2800" dirty="0" err="1" smtClean="0">
                <a:solidFill>
                  <a:schemeClr val="tx2"/>
                </a:solidFill>
              </a:rPr>
              <a:t>AngularJS</a:t>
            </a:r>
            <a:r>
              <a:rPr lang="en-US" sz="2800" dirty="0" smtClean="0">
                <a:solidFill>
                  <a:schemeClr val="tx2"/>
                </a:solidFill>
              </a:rPr>
              <a:t> is a framework (a JavaScript library) that makes it easier to communicate between your HTML document and JavaScript.</a:t>
            </a:r>
          </a:p>
          <a:p>
            <a:pPr marL="457200" indent="-457200" algn="l">
              <a:buFont typeface="Arial" panose="020B0604020202020204" pitchFamily="34" charset="0"/>
              <a:buChar char="•"/>
            </a:pPr>
            <a:r>
              <a:rPr lang="en-US" sz="2800" dirty="0" smtClean="0"/>
              <a:t>Data </a:t>
            </a:r>
            <a:r>
              <a:rPr lang="en-US" sz="2800" dirty="0" smtClean="0"/>
              <a:t>binding, as easy in {{}}</a:t>
            </a:r>
          </a:p>
          <a:p>
            <a:pPr marL="457200" indent="-457200" algn="l">
              <a:buFont typeface="Arial" panose="020B0604020202020204" pitchFamily="34" charset="0"/>
              <a:buChar char="•"/>
            </a:pPr>
            <a:r>
              <a:rPr lang="en-US" sz="2800" dirty="0" smtClean="0"/>
              <a:t>A complete client-side solution</a:t>
            </a:r>
          </a:p>
          <a:p>
            <a:pPr marL="457200" indent="-457200" algn="l">
              <a:buFont typeface="Arial" panose="020B0604020202020204" pitchFamily="34" charset="0"/>
              <a:buChar char="•"/>
            </a:pPr>
            <a:r>
              <a:rPr lang="en-US" sz="2800" dirty="0" smtClean="0"/>
              <a:t>Support MVW Design Pattern  </a:t>
            </a:r>
          </a:p>
          <a:p>
            <a:pPr marL="914400" lvl="1" indent="-457200" algn="l">
              <a:buFont typeface="Arial" panose="020B0604020202020204" pitchFamily="34" charset="0"/>
              <a:buChar char="•"/>
            </a:pPr>
            <a:r>
              <a:rPr lang="en-US" sz="2400" dirty="0" smtClean="0"/>
              <a:t>[Model View and (* = whatever works for you)]</a:t>
            </a:r>
          </a:p>
          <a:p>
            <a:pPr marL="914400" lvl="1" indent="-457200" algn="l">
              <a:buFont typeface="Arial" panose="020B0604020202020204" pitchFamily="34" charset="0"/>
              <a:buChar char="•"/>
            </a:pPr>
            <a:endParaRPr lang="en-US" sz="2400" dirty="0" smtClean="0"/>
          </a:p>
          <a:p>
            <a:pPr marL="457200" indent="-457200" algn="l">
              <a:buFont typeface="Arial" panose="020B0604020202020204" pitchFamily="34" charset="0"/>
              <a:buChar char="•"/>
            </a:pPr>
            <a:endParaRPr lang="en-US" sz="2800" dirty="0" smtClean="0"/>
          </a:p>
          <a:p>
            <a:pPr marL="457200" indent="-457200" algn="l">
              <a:buFont typeface="Arial" panose="020B0604020202020204" pitchFamily="34" charset="0"/>
              <a:buChar char="•"/>
            </a:pPr>
            <a:r>
              <a:rPr lang="en-US" sz="1800" dirty="0" smtClean="0">
                <a:hlinkClick r:id="rId3"/>
              </a:rPr>
              <a:t>http</a:t>
            </a:r>
            <a:r>
              <a:rPr lang="en-US" sz="1800" dirty="0">
                <a:hlinkClick r:id="rId3"/>
              </a:rPr>
              <a:t>://ng-learn.org/2014/03/AngularJS-2-Status-Preview</a:t>
            </a:r>
            <a:r>
              <a:rPr lang="en-US" sz="1800" dirty="0" smtClean="0">
                <a:hlinkClick r:id="rId3"/>
              </a:rPr>
              <a:t>/</a:t>
            </a:r>
            <a:endParaRPr lang="en-US" sz="1800" dirty="0" smtClean="0"/>
          </a:p>
          <a:p>
            <a:pPr marL="1371600" lvl="2" indent="-457200" algn="l">
              <a:buFont typeface="Arial" panose="020B0604020202020204" pitchFamily="34" charset="0"/>
              <a:buChar char="•"/>
            </a:pPr>
            <a:endParaRPr lang="en-US" sz="2000" dirty="0"/>
          </a:p>
        </p:txBody>
      </p:sp>
    </p:spTree>
    <p:extLst>
      <p:ext uri="{BB962C8B-B14F-4D97-AF65-F5344CB8AC3E}">
        <p14:creationId xmlns="" xmlns:p14="http://schemas.microsoft.com/office/powerpoint/2010/main" val="30541123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990599"/>
          </a:xfrm>
        </p:spPr>
        <p:txBody>
          <a:bodyPr>
            <a:normAutofit fontScale="90000"/>
          </a:bodyPr>
          <a:lstStyle/>
          <a:p>
            <a:r>
              <a:rPr lang="en-US" dirty="0" smtClean="0"/>
              <a:t>Handy Information- Javascript Developers</a:t>
            </a:r>
            <a:endParaRPr lang="en-US" dirty="0"/>
          </a:p>
        </p:txBody>
      </p:sp>
      <p:sp>
        <p:nvSpPr>
          <p:cNvPr id="3" name="Subtitle 2"/>
          <p:cNvSpPr>
            <a:spLocks noGrp="1"/>
          </p:cNvSpPr>
          <p:nvPr>
            <p:ph type="subTitle" idx="1"/>
          </p:nvPr>
        </p:nvSpPr>
        <p:spPr>
          <a:xfrm>
            <a:off x="533400" y="1600200"/>
            <a:ext cx="8001000" cy="4800600"/>
          </a:xfrm>
        </p:spPr>
        <p:txBody>
          <a:bodyPr/>
          <a:lstStyle/>
          <a:p>
            <a:pPr marL="457200" indent="-457200" algn="l">
              <a:buFont typeface="Arial" panose="020B0604020202020204" pitchFamily="34" charset="0"/>
              <a:buChar char="•"/>
            </a:pPr>
            <a:r>
              <a:rPr lang="en-US" sz="3600" dirty="0" smtClean="0"/>
              <a:t>Jsfiddle</a:t>
            </a:r>
          </a:p>
          <a:p>
            <a:pPr marL="457200" indent="-457200" algn="l">
              <a:buFont typeface="Arial" panose="020B0604020202020204" pitchFamily="34" charset="0"/>
              <a:buChar char="•"/>
            </a:pPr>
            <a:r>
              <a:rPr lang="en-US" sz="3600" dirty="0" smtClean="0"/>
              <a:t>Plunker</a:t>
            </a:r>
          </a:p>
          <a:p>
            <a:pPr marL="457200" indent="-457200" algn="l">
              <a:buFont typeface="Arial" panose="020B0604020202020204" pitchFamily="34" charset="0"/>
              <a:buChar char="•"/>
            </a:pPr>
            <a:r>
              <a:rPr lang="en-US" sz="3600" dirty="0" smtClean="0"/>
              <a:t>Ready to use GUI frameworks</a:t>
            </a:r>
          </a:p>
          <a:p>
            <a:pPr marL="457200" indent="-457200">
              <a:buFont typeface="Arial" panose="020B0604020202020204" pitchFamily="34" charset="0"/>
              <a:buChar char="•"/>
            </a:pPr>
            <a:r>
              <a:rPr lang="en-US" dirty="0" smtClean="0">
                <a:hlinkClick r:id="rId3"/>
              </a:rPr>
              <a:t>https://angular-ui.github.io/bootstrap/</a:t>
            </a:r>
            <a:endParaRPr lang="en-US" dirty="0" smtClean="0"/>
          </a:p>
        </p:txBody>
      </p:sp>
    </p:spTree>
    <p:extLst>
      <p:ext uri="{BB962C8B-B14F-4D97-AF65-F5344CB8AC3E}">
        <p14:creationId xmlns="" xmlns:p14="http://schemas.microsoft.com/office/powerpoint/2010/main" val="3054112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itchFamily="34" charset="0"/>
              <a:buChar char="•"/>
            </a:pPr>
            <a:r>
              <a:rPr lang="en-US" dirty="0" smtClean="0"/>
              <a:t>Simple page to display data (JSON) using</a:t>
            </a:r>
          </a:p>
          <a:p>
            <a:pPr lvl="1"/>
            <a:r>
              <a:rPr lang="en-US" dirty="0" smtClean="0"/>
              <a:t>View </a:t>
            </a:r>
            <a:r>
              <a:rPr lang="en-US" dirty="0" smtClean="0"/>
              <a:t>(html template)</a:t>
            </a:r>
          </a:p>
          <a:p>
            <a:pPr lvl="1"/>
            <a:r>
              <a:rPr lang="en-US" dirty="0" smtClean="0"/>
              <a:t>Controller </a:t>
            </a:r>
            <a:r>
              <a:rPr lang="en-US" dirty="0" smtClean="0"/>
              <a:t>/ scope / Model </a:t>
            </a:r>
            <a:r>
              <a:rPr lang="en-US" dirty="0" smtClean="0"/>
              <a:t>/ Service</a:t>
            </a:r>
            <a:endParaRPr lang="en-US" dirty="0" smtClean="0"/>
          </a:p>
          <a:p>
            <a:pPr marL="365760" lvl="1" indent="-256032">
              <a:spcBef>
                <a:spcPts val="400"/>
              </a:spcBef>
              <a:buSzPct val="68000"/>
              <a:buFont typeface="Arial" pitchFamily="34" charset="0"/>
              <a:buChar char="•"/>
            </a:pPr>
            <a:r>
              <a:rPr lang="en-US" sz="2700" dirty="0" smtClean="0"/>
              <a:t>Directory </a:t>
            </a:r>
            <a:r>
              <a:rPr lang="en-US" sz="2700" dirty="0" smtClean="0"/>
              <a:t>Structure</a:t>
            </a:r>
          </a:p>
          <a:p>
            <a:pPr lvl="2">
              <a:buFont typeface="Arial" pitchFamily="34" charset="0"/>
              <a:buChar char="•"/>
            </a:pPr>
            <a:r>
              <a:rPr lang="en-US" dirty="0" smtClean="0"/>
              <a:t>Index.html / Home.html  / About.html (View</a:t>
            </a:r>
            <a:r>
              <a:rPr lang="en-US" dirty="0" smtClean="0"/>
              <a:t>)</a:t>
            </a:r>
          </a:p>
          <a:p>
            <a:pPr lvl="2">
              <a:buFont typeface="Arial" pitchFamily="34" charset="0"/>
              <a:buChar char="•"/>
            </a:pPr>
            <a:r>
              <a:rPr lang="en-US" dirty="0" smtClean="0"/>
              <a:t>App.js (Model)</a:t>
            </a:r>
          </a:p>
          <a:p>
            <a:pPr lvl="2">
              <a:buFont typeface="Arial" pitchFamily="34" charset="0"/>
              <a:buChar char="•"/>
            </a:pPr>
            <a:r>
              <a:rPr lang="en-US" dirty="0" smtClean="0"/>
              <a:t>Controller.js </a:t>
            </a:r>
            <a:r>
              <a:rPr lang="en-US" dirty="0" smtClean="0"/>
              <a:t>(</a:t>
            </a:r>
            <a:r>
              <a:rPr lang="en-US" dirty="0" smtClean="0"/>
              <a:t>Controllers )</a:t>
            </a:r>
          </a:p>
          <a:p>
            <a:pPr lvl="2">
              <a:buFont typeface="Arial" pitchFamily="34" charset="0"/>
              <a:buChar char="•"/>
            </a:pPr>
            <a:r>
              <a:rPr lang="en-US" dirty="0" smtClean="0"/>
              <a:t>Filter.js </a:t>
            </a:r>
            <a:r>
              <a:rPr lang="en-US" dirty="0" smtClean="0"/>
              <a:t>(</a:t>
            </a:r>
            <a:r>
              <a:rPr lang="en-US" dirty="0" err="1" smtClean="0"/>
              <a:t>AngularJS</a:t>
            </a:r>
            <a:r>
              <a:rPr lang="en-US" dirty="0" smtClean="0"/>
              <a:t> specific to filter data using custom filter)</a:t>
            </a:r>
          </a:p>
          <a:p>
            <a:pPr lvl="2">
              <a:buFont typeface="Arial" pitchFamily="34" charset="0"/>
              <a:buChar char="•"/>
            </a:pPr>
            <a:r>
              <a:rPr lang="en-US" dirty="0" err="1" smtClean="0"/>
              <a:t>User.json</a:t>
            </a:r>
            <a:r>
              <a:rPr lang="en-US" dirty="0" smtClean="0"/>
              <a:t> (Data storage</a:t>
            </a:r>
            <a:r>
              <a:rPr lang="en-US" dirty="0" smtClean="0"/>
              <a:t>)</a:t>
            </a:r>
          </a:p>
          <a:p>
            <a:pPr lvl="2">
              <a:buFont typeface="Arial" pitchFamily="34" charset="0"/>
              <a:buChar char="•"/>
            </a:pPr>
            <a:r>
              <a:rPr lang="en-US" dirty="0" smtClean="0"/>
              <a:t>Services.js</a:t>
            </a:r>
            <a:endParaRPr lang="en-US" dirty="0" smtClean="0"/>
          </a:p>
          <a:p>
            <a:pPr lvl="2">
              <a:buFont typeface="Arial" pitchFamily="34" charset="0"/>
              <a:buChar char="•"/>
            </a:pPr>
            <a:endParaRPr lang="en-US" dirty="0" smtClean="0"/>
          </a:p>
          <a:p>
            <a:pPr lvl="1">
              <a:buNone/>
            </a:pPr>
            <a:endParaRPr lang="en-US" dirty="0" smtClean="0"/>
          </a:p>
          <a:p>
            <a:pPr lvl="1"/>
            <a:endParaRPr lang="en-US" dirty="0" smtClean="0"/>
          </a:p>
          <a:p>
            <a:endParaRPr lang="en-US" dirty="0"/>
          </a:p>
        </p:txBody>
      </p:sp>
      <p:sp>
        <p:nvSpPr>
          <p:cNvPr id="3" name="Title 2"/>
          <p:cNvSpPr>
            <a:spLocks noGrp="1"/>
          </p:cNvSpPr>
          <p:nvPr>
            <p:ph type="title"/>
          </p:nvPr>
        </p:nvSpPr>
        <p:spPr/>
        <p:txBody>
          <a:bodyPr/>
          <a:lstStyle/>
          <a:p>
            <a:r>
              <a:rPr lang="en-US" dirty="0" smtClean="0"/>
              <a:t>Sample Application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ngView</a:t>
            </a:r>
            <a:r>
              <a:rPr lang="en-US" dirty="0" smtClean="0"/>
              <a:t> is a directive that complements the </a:t>
            </a:r>
            <a:r>
              <a:rPr lang="en-US" dirty="0" smtClean="0">
                <a:hlinkClick r:id="rId2"/>
              </a:rPr>
              <a:t>$route</a:t>
            </a:r>
            <a:r>
              <a:rPr lang="en-US" dirty="0" smtClean="0"/>
              <a:t> service by including the rendered template of the current route into the main layout (index.html) file. Every time the current route changes, the included view changes with it according to the configuration of the $</a:t>
            </a:r>
            <a:r>
              <a:rPr lang="en-US" dirty="0" err="1" smtClean="0"/>
              <a:t>routeservice</a:t>
            </a:r>
            <a:r>
              <a:rPr lang="en-US" dirty="0" smtClean="0"/>
              <a:t>.</a:t>
            </a:r>
            <a:endParaRPr lang="en-US" dirty="0"/>
          </a:p>
        </p:txBody>
      </p:sp>
      <p:sp>
        <p:nvSpPr>
          <p:cNvPr id="3" name="Title 2"/>
          <p:cNvSpPr>
            <a:spLocks noGrp="1"/>
          </p:cNvSpPr>
          <p:nvPr>
            <p:ph type="title"/>
          </p:nvPr>
        </p:nvSpPr>
        <p:spPr/>
        <p:txBody>
          <a:bodyPr/>
          <a:lstStyle/>
          <a:p>
            <a:r>
              <a:rPr lang="en-US" dirty="0" smtClean="0"/>
              <a:t>View</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a:t>
            </a:r>
            <a:r>
              <a:rPr lang="en-US" dirty="0" err="1" smtClean="0"/>
              <a:t>ngRoute</a:t>
            </a:r>
            <a:r>
              <a:rPr lang="en-US" dirty="0" smtClean="0"/>
              <a:t> module provides routing and </a:t>
            </a:r>
            <a:r>
              <a:rPr lang="en-US" dirty="0" err="1" smtClean="0"/>
              <a:t>deeplinking</a:t>
            </a:r>
            <a:r>
              <a:rPr lang="en-US" dirty="0" smtClean="0"/>
              <a:t> services and directives for angular apps</a:t>
            </a:r>
            <a:r>
              <a:rPr lang="en-US" dirty="0" smtClean="0"/>
              <a:t>.</a:t>
            </a:r>
          </a:p>
          <a:p>
            <a:r>
              <a:rPr lang="en-US" dirty="0" smtClean="0"/>
              <a:t>Route service that injects html into </a:t>
            </a:r>
            <a:r>
              <a:rPr lang="en-US" dirty="0" err="1" smtClean="0"/>
              <a:t>ng</a:t>
            </a:r>
            <a:r>
              <a:rPr lang="en-US" dirty="0" smtClean="0"/>
              <a:t>-view</a:t>
            </a:r>
          </a:p>
        </p:txBody>
      </p:sp>
      <p:sp>
        <p:nvSpPr>
          <p:cNvPr id="3" name="Title 2"/>
          <p:cNvSpPr>
            <a:spLocks noGrp="1"/>
          </p:cNvSpPr>
          <p:nvPr>
            <p:ph type="title"/>
          </p:nvPr>
        </p:nvSpPr>
        <p:spPr/>
        <p:txBody>
          <a:bodyPr/>
          <a:lstStyle/>
          <a:p>
            <a:r>
              <a:rPr lang="en-US" dirty="0" err="1" smtClean="0"/>
              <a:t>ngRoute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381000"/>
            <a:ext cx="8001000" cy="4953000"/>
          </a:xfrm>
        </p:spPr>
        <p:txBody>
          <a:bodyPr>
            <a:normAutofit/>
          </a:bodyPr>
          <a:lstStyle/>
          <a:p>
            <a:pPr marL="457200" indent="-457200" algn="l"/>
            <a:endParaRPr lang="en-US" dirty="0" smtClean="0"/>
          </a:p>
          <a:p>
            <a:pPr marL="457200" indent="-457200" algn="l"/>
            <a:r>
              <a:rPr lang="en-US" dirty="0" smtClean="0"/>
              <a:t>	</a:t>
            </a:r>
          </a:p>
          <a:p>
            <a:pPr marL="914400" lvl="1" indent="-457200" algn="l">
              <a:buFont typeface="Arial" panose="020B0604020202020204" pitchFamily="34" charset="0"/>
              <a:buChar char="•"/>
            </a:pPr>
            <a:r>
              <a:rPr lang="en-US" dirty="0" smtClean="0"/>
              <a:t>A </a:t>
            </a:r>
            <a:r>
              <a:rPr lang="en-US" dirty="0"/>
              <a:t>Controller is defined by a JavaScript </a:t>
            </a:r>
            <a:r>
              <a:rPr lang="en-US" b="1" dirty="0"/>
              <a:t>constructor function</a:t>
            </a:r>
            <a:r>
              <a:rPr lang="en-US" dirty="0"/>
              <a:t> that is used to augment the </a:t>
            </a:r>
            <a:r>
              <a:rPr lang="en-US" dirty="0">
                <a:hlinkClick r:id="rId3"/>
              </a:rPr>
              <a:t>Angular Scope</a:t>
            </a:r>
            <a:r>
              <a:rPr lang="en-US" dirty="0" smtClean="0"/>
              <a:t>.</a:t>
            </a:r>
            <a:r>
              <a:rPr lang="en-US" b="1" dirty="0" smtClean="0">
                <a:solidFill>
                  <a:schemeClr val="tx2">
                    <a:lumMod val="60000"/>
                    <a:lumOff val="40000"/>
                  </a:schemeClr>
                </a:solidFill>
              </a:rPr>
              <a:t> </a:t>
            </a:r>
          </a:p>
        </p:txBody>
      </p:sp>
      <p:sp>
        <p:nvSpPr>
          <p:cNvPr id="4" name="Title 2"/>
          <p:cNvSpPr txBox="1">
            <a:spLocks/>
          </p:cNvSpPr>
          <p:nvPr/>
        </p:nvSpPr>
        <p:spPr>
          <a:xfrm>
            <a:off x="457200" y="274638"/>
            <a:ext cx="8229600" cy="944562"/>
          </a:xfrm>
          <a:prstGeom prst="rect">
            <a:avLst/>
          </a:prstGeom>
        </p:spPr>
        <p:txBody>
          <a:bodyPr vert="horz" anchor="b">
            <a:normAutofit/>
            <a:scene3d>
              <a:camera prst="orthographicFront"/>
              <a:lightRig rig="soft" dir="t"/>
            </a:scene3d>
            <a:sp3d prstMaterial="softEdge">
              <a:bevelT w="25400" h="25400"/>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Controller</a:t>
            </a:r>
            <a:endParaRPr kumimoji="0" 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extLst>
      <p:ext uri="{BB962C8B-B14F-4D97-AF65-F5344CB8AC3E}">
        <p14:creationId xmlns="" xmlns:p14="http://schemas.microsoft.com/office/powerpoint/2010/main" val="3054112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indent="-457200">
              <a:buFont typeface="Arial" panose="020B0604020202020204" pitchFamily="34" charset="0"/>
              <a:buChar char="•"/>
            </a:pPr>
            <a:r>
              <a:rPr lang="en-US" dirty="0" smtClean="0"/>
              <a:t>Scope </a:t>
            </a:r>
          </a:p>
          <a:p>
            <a:pPr marL="914400" lvl="1" indent="-457200">
              <a:buFont typeface="Arial" panose="020B0604020202020204" pitchFamily="34" charset="0"/>
              <a:buChar char="•"/>
            </a:pPr>
            <a:r>
              <a:rPr lang="en-US" dirty="0" smtClean="0"/>
              <a:t>Scope glue between application controller and the view.</a:t>
            </a:r>
          </a:p>
          <a:p>
            <a:endParaRPr lang="en-US" dirty="0"/>
          </a:p>
        </p:txBody>
      </p:sp>
      <p:sp>
        <p:nvSpPr>
          <p:cNvPr id="3" name="Title 2"/>
          <p:cNvSpPr>
            <a:spLocks noGrp="1"/>
          </p:cNvSpPr>
          <p:nvPr>
            <p:ph type="title"/>
          </p:nvPr>
        </p:nvSpPr>
        <p:spPr/>
        <p:txBody>
          <a:bodyPr/>
          <a:lstStyle/>
          <a:p>
            <a:r>
              <a:rPr lang="en-US" dirty="0" smtClean="0"/>
              <a:t>Scope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951</TotalTime>
  <Words>324</Words>
  <Application>Microsoft Office PowerPoint</Application>
  <PresentationFormat>On-screen Show (4:3)</PresentationFormat>
  <Paragraphs>109</Paragraphs>
  <Slides>13</Slides>
  <Notes>7</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Concourse</vt:lpstr>
      <vt:lpstr>Slide 1</vt:lpstr>
      <vt:lpstr>Today’s Agenda</vt:lpstr>
      <vt:lpstr>AngularJS Intro</vt:lpstr>
      <vt:lpstr>Handy Information- Javascript Developers</vt:lpstr>
      <vt:lpstr>Sample Application</vt:lpstr>
      <vt:lpstr>View</vt:lpstr>
      <vt:lpstr>ngRoute</vt:lpstr>
      <vt:lpstr>Slide 8</vt:lpstr>
      <vt:lpstr>Scope</vt:lpstr>
      <vt:lpstr>Rootscope</vt:lpstr>
      <vt:lpstr>Dependency Injection</vt:lpstr>
      <vt:lpstr>Git - Plunker Demo</vt:lpstr>
      <vt:lpstr>Questions?</vt:lpstr>
    </vt:vector>
  </TitlesOfParts>
  <Company>Social Security Administration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Gavathe, Shailesh</dc:creator>
  <cp:lastModifiedBy>shailesh Gavathe</cp:lastModifiedBy>
  <cp:revision>455</cp:revision>
  <cp:lastPrinted>2015-12-21T14:45:06Z</cp:lastPrinted>
  <dcterms:created xsi:type="dcterms:W3CDTF">2015-12-15T15:07:33Z</dcterms:created>
  <dcterms:modified xsi:type="dcterms:W3CDTF">2016-02-22T01:55:40Z</dcterms:modified>
</cp:coreProperties>
</file>